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59" r:id="rId7"/>
    <p:sldId id="263" r:id="rId8"/>
    <p:sldId id="264" r:id="rId9"/>
    <p:sldId id="260" r:id="rId10"/>
    <p:sldId id="261" r:id="rId11"/>
    <p:sldId id="262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7CD6-2D98-9A3B-C14B-E8CE0AD65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1F3FF-F8C7-F0BD-E2EB-7A3968C5C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BAC86-300E-58D6-95B2-AE423B94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914AB-E10F-570E-EC80-FCE98AF6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700F8-3423-5BC8-248D-170CEBE0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0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65F8-0567-8678-AA69-DFB9BC3B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7E526-5E18-FD00-A76F-CDB853149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1934A-A4D4-59DA-CCD4-04829CB29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C821C-5D0D-AF0F-B30C-885550FE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4B61F-695C-C0C7-59FD-E952474B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6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380B9-99E5-EA73-0F50-B6ECF9D8B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12902-D0BC-0747-DADC-2494C04BF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1D15D-A09E-35A9-F78C-48A554B2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2AF92-3B35-07B3-5FB8-62876555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1165F-87D2-578A-0F52-D559CCA6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4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52AD-CD63-A890-157E-D30BB688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B72D-9A63-EB69-8CF6-049298BDD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F85C1-217F-FD79-9D29-B1C450AC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EBB40-8563-B1C4-2390-DA863F81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0085F-CCE0-627E-2D10-02F9EBE5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6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EDC31-5EAA-BF09-DC0B-464616F7F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4D0EA-AF1C-F682-8A8C-2E50194E1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2176E-06B9-6F97-C86A-7E0CFD0C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6DEB8-F521-B3BF-B227-3FE7E358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419B1-A400-EE29-059C-D7B915FB4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2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4258-4523-7A11-1075-93768FAE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10AC0-377C-A475-0461-AD9C3934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6FFCA-74BA-3925-451C-933B5FB94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62F36-B92F-10B3-EED2-43B23350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E96AB-E096-7C9D-A5DF-CE9C1877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ED922-A93A-65AE-5052-41FB9309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5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CBC4-C79A-BBE7-FE48-044EF436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3F2AC-CEE7-36FA-45CB-35A474562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B8773-F81B-2A5B-30C0-F5279314C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87590-9517-7DDA-8AA8-70FEFEAD5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FFC91-B114-EC77-8E16-D79BB758F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F5C6D-A01A-E5B4-6F53-B1451572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366975-7A5C-F20E-C4DD-C7FEE10A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341BE-F8BE-F8B9-4A52-BA431F15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2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766E-9F08-403D-9479-2B7B191B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7A9A3D-9C03-F1B5-5CAE-0128C94A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C599A-6204-BF54-A5CD-39E3CDCD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D7E58-7BBF-C610-E0F1-709D6EA1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8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CB6D3-78BA-32EA-DEC2-7F39B991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4F636-1034-D0DF-BB70-3F0337F6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46EC5-A3AF-C1DF-226C-9FAAC693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4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5D71-A3A4-80F3-E3A5-546F4083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BD593-816B-05D5-4F24-2A7EA007A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6C1ED-B216-7995-B785-C8A1E67BF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F6CD4-A31D-14AF-2163-A884E8BD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1450-E1AE-327D-D736-4CF5C013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EF9EF-4932-02CD-1192-FE224064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7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94AD-64DB-768B-9805-EAE3DC93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8A2FD-9DE3-0379-6B82-E0BCD4626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5DCFF-F57E-826C-EE15-E5E5E089B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CEE80-9C7D-20C6-C54E-91B4DDD4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AFFE-0153-4FD3-9EF5-2391931435F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1E295-4DD3-52F0-C007-C8FA6345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74179-7FDF-E737-F77C-27F38455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5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1AD0B-9594-155B-3AA0-838CE668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C9C79-FF9F-7EB0-F06D-D4010674E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2B7E1-AD27-9628-ACF1-FC02AFE7E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EAFFE-0153-4FD3-9EF5-2391931435F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9A5C-B955-0DA7-8E6D-C67D5F31D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D3E9E-2353-1DEA-7F2C-37720450B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1EB1B-CA50-47AA-83CF-EC84784DA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8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2.png"/><Relationship Id="rId3" Type="http://schemas.openxmlformats.org/officeDocument/2006/relationships/image" Target="../media/image20.png"/><Relationship Id="rId21" Type="http://schemas.openxmlformats.org/officeDocument/2006/relationships/image" Target="../media/image14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microsoft.com/office/2007/relationships/hdphoto" Target="../media/hdphoto1.wdp"/><Relationship Id="rId2" Type="http://schemas.openxmlformats.org/officeDocument/2006/relationships/image" Target="../media/image4.gif"/><Relationship Id="rId16" Type="http://schemas.openxmlformats.org/officeDocument/2006/relationships/image" Target="../media/image33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TConnect Adapters List – 2019 (Manufacturers and Protocols) | Relyum">
            <a:extLst>
              <a:ext uri="{FF2B5EF4-FFF2-40B4-BE49-F238E27FC236}">
                <a16:creationId xmlns:a16="http://schemas.microsoft.com/office/drawing/2014/main" id="{A7E4E023-D1C4-C057-D5EB-CF6AAF053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2" r="-1611"/>
          <a:stretch/>
        </p:blipFill>
        <p:spPr bwMode="auto">
          <a:xfrm>
            <a:off x="963706" y="1871563"/>
            <a:ext cx="10264588" cy="311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506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535CD68-1565-7D96-590E-AFDB936E6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596" y="1304820"/>
            <a:ext cx="2819794" cy="1505160"/>
          </a:xfrm>
          <a:prstGeom prst="rect">
            <a:avLst/>
          </a:prstGeom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EFC9BF4C-EAF3-9AD1-B80A-B68C12B7D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124" y="1233487"/>
            <a:ext cx="545782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ECE Logos - Elmore Family School of Electrical and Computer Engineering -  Purdue University">
            <a:extLst>
              <a:ext uri="{FF2B5EF4-FFF2-40B4-BE49-F238E27FC236}">
                <a16:creationId xmlns:a16="http://schemas.microsoft.com/office/drawing/2014/main" id="{3E55A451-32F7-0348-5485-E3BCF5F9F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41" y="3665725"/>
            <a:ext cx="381000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A25F537A-6DD0-3154-732D-E13CC9EAC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124" y="3976689"/>
            <a:ext cx="5457825" cy="163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36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Thanks to Purdue Mechanical Engineering – Purdue Formula SAE">
            <a:extLst>
              <a:ext uri="{FF2B5EF4-FFF2-40B4-BE49-F238E27FC236}">
                <a16:creationId xmlns:a16="http://schemas.microsoft.com/office/drawing/2014/main" id="{E7BAACC7-BF9D-9B0A-91AD-F08B998AF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88" y="216413"/>
            <a:ext cx="5245698" cy="327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ME 463 - Engineering Design - Purdue University Mechanical Engineering">
            <a:extLst>
              <a:ext uri="{FF2B5EF4-FFF2-40B4-BE49-F238E27FC236}">
                <a16:creationId xmlns:a16="http://schemas.microsoft.com/office/drawing/2014/main" id="{78E201B6-741E-E643-70BE-D11602328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83" y="358588"/>
            <a:ext cx="5824358" cy="277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AB - Purdue University Mechanical Engineering">
            <a:extLst>
              <a:ext uri="{FF2B5EF4-FFF2-40B4-BE49-F238E27FC236}">
                <a16:creationId xmlns:a16="http://schemas.microsoft.com/office/drawing/2014/main" id="{79603878-976F-02C3-9A4A-23B09FC98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82" y="3353428"/>
            <a:ext cx="4667068" cy="335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urdue Mechanical Engineering Sticker">
            <a:extLst>
              <a:ext uri="{FF2B5EF4-FFF2-40B4-BE49-F238E27FC236}">
                <a16:creationId xmlns:a16="http://schemas.microsoft.com/office/drawing/2014/main" id="{F0F67FFB-743D-F39C-3D82-649600CA9C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9" t="21765" r="18206" b="20392"/>
          <a:stretch/>
        </p:blipFill>
        <p:spPr bwMode="auto">
          <a:xfrm>
            <a:off x="7458635" y="3721194"/>
            <a:ext cx="2868706" cy="264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68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A6C0901-778F-99F5-4A94-8E4EF55A4FBF}"/>
              </a:ext>
            </a:extLst>
          </p:cNvPr>
          <p:cNvGrpSpPr/>
          <p:nvPr/>
        </p:nvGrpSpPr>
        <p:grpSpPr>
          <a:xfrm>
            <a:off x="265354" y="1208442"/>
            <a:ext cx="11144923" cy="4974590"/>
            <a:chOff x="139848" y="1226372"/>
            <a:chExt cx="11144923" cy="49745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A18824E-F38C-C1A0-4E66-D1D93C118E02}"/>
                </a:ext>
              </a:extLst>
            </p:cNvPr>
            <p:cNvSpPr/>
            <p:nvPr/>
          </p:nvSpPr>
          <p:spPr>
            <a:xfrm>
              <a:off x="139848" y="1226372"/>
              <a:ext cx="11144923" cy="49745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 descr="HCN-6000">
              <a:extLst>
                <a:ext uri="{FF2B5EF4-FFF2-40B4-BE49-F238E27FC236}">
                  <a16:creationId xmlns:a16="http://schemas.microsoft.com/office/drawing/2014/main" id="{11354143-9D16-8A32-01A7-CCC9772BC7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425" y="3885020"/>
              <a:ext cx="2580645" cy="1935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B7E140-A679-8508-C02C-A1C50D947D69}"/>
                </a:ext>
              </a:extLst>
            </p:cNvPr>
            <p:cNvSpPr txBox="1"/>
            <p:nvPr/>
          </p:nvSpPr>
          <p:spPr>
            <a:xfrm>
              <a:off x="558334" y="5585951"/>
              <a:ext cx="25936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HCN-6000 II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B260BF1-E352-E16A-461F-67ED30C50389}"/>
                </a:ext>
              </a:extLst>
            </p:cNvPr>
            <p:cNvSpPr/>
            <p:nvPr/>
          </p:nvSpPr>
          <p:spPr>
            <a:xfrm>
              <a:off x="2841380" y="2992816"/>
              <a:ext cx="1106677" cy="489990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200" b="1" dirty="0"/>
                <a:t>MTConnect Agent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B686CCE-6E79-8C43-9B96-8E526EDE931C}"/>
                </a:ext>
              </a:extLst>
            </p:cNvPr>
            <p:cNvSpPr/>
            <p:nvPr/>
          </p:nvSpPr>
          <p:spPr>
            <a:xfrm>
              <a:off x="2841379" y="3569344"/>
              <a:ext cx="1106677" cy="48999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200" b="1" dirty="0"/>
                <a:t>MTConnect </a:t>
              </a:r>
            </a:p>
            <a:p>
              <a:pPr algn="ctr"/>
              <a:r>
                <a:rPr lang="en-US" sz="1200" b="1" dirty="0"/>
                <a:t>Adapter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F8B64A-C0DC-A887-7D42-999E13DEFE3B}"/>
                </a:ext>
              </a:extLst>
            </p:cNvPr>
            <p:cNvSpPr txBox="1"/>
            <p:nvPr/>
          </p:nvSpPr>
          <p:spPr>
            <a:xfrm>
              <a:off x="2725155" y="4010801"/>
              <a:ext cx="13391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/>
                <a:t>Mazatrol</a:t>
              </a:r>
              <a:r>
                <a:rPr lang="en-US" sz="1100" dirty="0"/>
                <a:t> 640M controller</a:t>
              </a:r>
            </a:p>
          </p:txBody>
        </p:sp>
        <p:pic>
          <p:nvPicPr>
            <p:cNvPr id="11" name="Picture 2" descr="raspberry pi icon 이미지 검색결과">
              <a:extLst>
                <a:ext uri="{FF2B5EF4-FFF2-40B4-BE49-F238E27FC236}">
                  <a16:creationId xmlns:a16="http://schemas.microsoft.com/office/drawing/2014/main" id="{D8666BBF-38F4-8FA1-2B5D-8F4803402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6422" y="3591431"/>
              <a:ext cx="765811" cy="592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4A2681E-A23A-8752-1282-F13BF7B38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91413" y="4886622"/>
              <a:ext cx="282033" cy="912170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A32D184-DD05-AD95-2504-76A5AA9F79D4}"/>
                </a:ext>
              </a:extLst>
            </p:cNvPr>
            <p:cNvSpPr/>
            <p:nvPr/>
          </p:nvSpPr>
          <p:spPr>
            <a:xfrm>
              <a:off x="5796433" y="3356556"/>
              <a:ext cx="1106677" cy="489991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200" b="1" dirty="0" err="1"/>
                <a:t>MTConnect</a:t>
              </a:r>
              <a:r>
                <a:rPr lang="en-US" sz="1200" b="1" dirty="0"/>
                <a:t> </a:t>
              </a:r>
            </a:p>
            <a:p>
              <a:pPr algn="ctr"/>
              <a:r>
                <a:rPr lang="en-US" sz="1200" b="1" dirty="0"/>
                <a:t>Adapter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3B04EC6-BBFA-E162-D6D5-D2374AE86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4362116" y="3993189"/>
              <a:ext cx="160550" cy="4381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12C2770-4214-FC24-F66D-23D3D2640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4362116" y="4434971"/>
              <a:ext cx="160550" cy="4381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F652481-6D25-D52F-57A9-ED16E195D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4362116" y="4876754"/>
              <a:ext cx="160550" cy="438125"/>
            </a:xfrm>
            <a:prstGeom prst="rect">
              <a:avLst/>
            </a:prstGeom>
          </p:spPr>
        </p:pic>
        <p:pic>
          <p:nvPicPr>
            <p:cNvPr id="17" name="Picture 16" descr="Accuenergy Acuvim II-D-5A-P1 Intelligent Power/Energy Meter, LCD, 5 A/1 A  input, 415 Vac/300 Vdc">
              <a:extLst>
                <a:ext uri="{FF2B5EF4-FFF2-40B4-BE49-F238E27FC236}">
                  <a16:creationId xmlns:a16="http://schemas.microsoft.com/office/drawing/2014/main" id="{50C128BE-D215-2A8A-C786-B86DF62F95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47537" y="4877944"/>
              <a:ext cx="626547" cy="563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57C0D533-79C0-EAC8-3E73-D01E259088F8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rot="5400000">
              <a:off x="5209728" y="4507022"/>
              <a:ext cx="702302" cy="5689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76EF9AB5-038C-3A74-3FCD-B33E6FE20BC1}"/>
                </a:ext>
              </a:extLst>
            </p:cNvPr>
            <p:cNvCxnSpPr>
              <a:cxnSpLocks/>
              <a:stCxn id="14" idx="0"/>
              <a:endCxn id="12" idx="1"/>
            </p:cNvCxnSpPr>
            <p:nvPr/>
          </p:nvCxnSpPr>
          <p:spPr>
            <a:xfrm>
              <a:off x="4661454" y="4212252"/>
              <a:ext cx="729959" cy="113045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76CBA1CF-E3B1-5BCC-D7B3-7C1A9AB40005}"/>
                </a:ext>
              </a:extLst>
            </p:cNvPr>
            <p:cNvCxnSpPr>
              <a:cxnSpLocks/>
              <a:stCxn id="15" idx="0"/>
              <a:endCxn id="12" idx="1"/>
            </p:cNvCxnSpPr>
            <p:nvPr/>
          </p:nvCxnSpPr>
          <p:spPr>
            <a:xfrm>
              <a:off x="4661454" y="4654035"/>
              <a:ext cx="729959" cy="68867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A2B5FC3-3E4A-D457-B15B-02675BBF1794}"/>
                </a:ext>
              </a:extLst>
            </p:cNvPr>
            <p:cNvCxnSpPr>
              <a:cxnSpLocks/>
              <a:stCxn id="16" idx="0"/>
              <a:endCxn id="12" idx="1"/>
            </p:cNvCxnSpPr>
            <p:nvPr/>
          </p:nvCxnSpPr>
          <p:spPr>
            <a:xfrm>
              <a:off x="4661454" y="5095818"/>
              <a:ext cx="729959" cy="24689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954C52-19C8-7C91-6557-8F76EFA15E6C}"/>
                </a:ext>
              </a:extLst>
            </p:cNvPr>
            <p:cNvSpPr txBox="1"/>
            <p:nvPr/>
          </p:nvSpPr>
          <p:spPr>
            <a:xfrm>
              <a:off x="3981158" y="3795737"/>
              <a:ext cx="8314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@Spindle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F6A83D-C64A-6AED-7614-C1EB691CDB89}"/>
                </a:ext>
              </a:extLst>
            </p:cNvPr>
            <p:cNvSpPr txBox="1"/>
            <p:nvPr/>
          </p:nvSpPr>
          <p:spPr>
            <a:xfrm>
              <a:off x="3893854" y="4237935"/>
              <a:ext cx="10060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@X-axis motor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82EFF6B-4315-2E50-DAC1-EAA0AE47B17F}"/>
                </a:ext>
              </a:extLst>
            </p:cNvPr>
            <p:cNvSpPr txBox="1"/>
            <p:nvPr/>
          </p:nvSpPr>
          <p:spPr>
            <a:xfrm>
              <a:off x="3893854" y="4706451"/>
              <a:ext cx="10060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FF0000"/>
                  </a:solidFill>
                </a:rPr>
                <a:t>@Y-axis motor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CB1BEFF-6B79-7EEC-0A57-914BAEB6ED2F}"/>
                </a:ext>
              </a:extLst>
            </p:cNvPr>
            <p:cNvSpPr txBox="1"/>
            <p:nvPr/>
          </p:nvSpPr>
          <p:spPr>
            <a:xfrm>
              <a:off x="3893854" y="5130916"/>
              <a:ext cx="100607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@Z-axis motor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EB933F-AC14-51BF-B2BF-5295D4953376}"/>
                </a:ext>
              </a:extLst>
            </p:cNvPr>
            <p:cNvSpPr txBox="1"/>
            <p:nvPr/>
          </p:nvSpPr>
          <p:spPr>
            <a:xfrm>
              <a:off x="4978236" y="5770075"/>
              <a:ext cx="11066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IFM IO-Link master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A8DA35-C8DF-49B0-0331-C7E3AEE01329}"/>
                </a:ext>
              </a:extLst>
            </p:cNvPr>
            <p:cNvSpPr txBox="1"/>
            <p:nvPr/>
          </p:nvSpPr>
          <p:spPr>
            <a:xfrm>
              <a:off x="6205161" y="5540708"/>
              <a:ext cx="11066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Power meter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633339-2972-3418-1989-B399BA920F68}"/>
                </a:ext>
              </a:extLst>
            </p:cNvPr>
            <p:cNvSpPr txBox="1"/>
            <p:nvPr/>
          </p:nvSpPr>
          <p:spPr>
            <a:xfrm>
              <a:off x="5046288" y="4501916"/>
              <a:ext cx="62469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REST API</a:t>
              </a: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DC00F9FE-148C-2A80-5FE9-160EE08D0B53}"/>
                </a:ext>
              </a:extLst>
            </p:cNvPr>
            <p:cNvCxnSpPr>
              <a:cxnSpLocks/>
              <a:stCxn id="11" idx="2"/>
              <a:endCxn id="17" idx="0"/>
            </p:cNvCxnSpPr>
            <p:nvPr/>
          </p:nvCxnSpPr>
          <p:spPr>
            <a:xfrm rot="16200000" flipH="1">
              <a:off x="5878257" y="3895390"/>
              <a:ext cx="693624" cy="127148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CF0FE8-D643-74C6-6FE4-6372F567770D}"/>
                </a:ext>
              </a:extLst>
            </p:cNvPr>
            <p:cNvSpPr txBox="1"/>
            <p:nvPr/>
          </p:nvSpPr>
          <p:spPr>
            <a:xfrm>
              <a:off x="5610202" y="4326604"/>
              <a:ext cx="14729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Serial communication</a:t>
              </a:r>
            </a:p>
            <a:p>
              <a:pPr algn="ctr"/>
              <a:r>
                <a:rPr lang="en-US" sz="1050" dirty="0"/>
                <a:t>(Modbus RTU)</a:t>
              </a:r>
            </a:p>
          </p:txBody>
        </p:sp>
        <p:pic>
          <p:nvPicPr>
            <p:cNvPr id="31" name="Picture 4" descr="littmann stethoscope classic 3에 대한 이미지 검색결과">
              <a:extLst>
                <a:ext uri="{FF2B5EF4-FFF2-40B4-BE49-F238E27FC236}">
                  <a16:creationId xmlns:a16="http://schemas.microsoft.com/office/drawing/2014/main" id="{AE12B0A4-E6D8-B085-4566-7603C0ADDB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rot="10800000" flipV="1">
              <a:off x="7702994" y="4569792"/>
              <a:ext cx="507916" cy="511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ATR3350iS - Omnidirectional Condenser Lavalier Microphone for Smartphones |  Audio-Technica">
              <a:extLst>
                <a:ext uri="{FF2B5EF4-FFF2-40B4-BE49-F238E27FC236}">
                  <a16:creationId xmlns:a16="http://schemas.microsoft.com/office/drawing/2014/main" id="{734E3624-5357-C4A8-9197-D62A16194B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/>
            <a:srcRect/>
            <a:stretch/>
          </p:blipFill>
          <p:spPr bwMode="auto">
            <a:xfrm rot="16200000">
              <a:off x="7910307" y="5292096"/>
              <a:ext cx="301718" cy="523477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3620919-3541-4D47-AEAE-31B7FB66A64B}"/>
                </a:ext>
              </a:extLst>
            </p:cNvPr>
            <p:cNvSpPr txBox="1"/>
            <p:nvPr/>
          </p:nvSpPr>
          <p:spPr>
            <a:xfrm>
              <a:off x="7525852" y="4961469"/>
              <a:ext cx="8314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@Base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BF1643C-5DF4-B067-8D59-D68B1B24C2C4}"/>
                </a:ext>
              </a:extLst>
            </p:cNvPr>
            <p:cNvSpPr txBox="1"/>
            <p:nvPr/>
          </p:nvSpPr>
          <p:spPr>
            <a:xfrm>
              <a:off x="7131439" y="5647281"/>
              <a:ext cx="16202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@Inside of machine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44B9ED9D-C552-45EA-27FA-8D0066380197}"/>
                </a:ext>
              </a:extLst>
            </p:cNvPr>
            <p:cNvCxnSpPr>
              <a:cxnSpLocks/>
              <a:stCxn id="31" idx="1"/>
              <a:endCxn id="66" idx="3"/>
            </p:cNvCxnSpPr>
            <p:nvPr/>
          </p:nvCxnSpPr>
          <p:spPr>
            <a:xfrm flipH="1" flipV="1">
              <a:off x="5951794" y="4016441"/>
              <a:ext cx="2259116" cy="809254"/>
            </a:xfrm>
            <a:prstGeom prst="bentConnector3">
              <a:avLst>
                <a:gd name="adj1" fmla="val -101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C7C53A46-F858-7E57-5216-4899C84626F1}"/>
                </a:ext>
              </a:extLst>
            </p:cNvPr>
            <p:cNvCxnSpPr>
              <a:cxnSpLocks/>
              <a:stCxn id="64" idx="3"/>
              <a:endCxn id="66" idx="3"/>
            </p:cNvCxnSpPr>
            <p:nvPr/>
          </p:nvCxnSpPr>
          <p:spPr>
            <a:xfrm flipH="1" flipV="1">
              <a:off x="5951794" y="4016441"/>
              <a:ext cx="2259116" cy="1537393"/>
            </a:xfrm>
            <a:prstGeom prst="bentConnector3">
              <a:avLst>
                <a:gd name="adj1" fmla="val -1011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0EDDE4-42F8-9B4F-CD2B-DE3A644E99E0}"/>
                </a:ext>
              </a:extLst>
            </p:cNvPr>
            <p:cNvSpPr txBox="1"/>
            <p:nvPr/>
          </p:nvSpPr>
          <p:spPr>
            <a:xfrm>
              <a:off x="7429226" y="3987570"/>
              <a:ext cx="9146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USB Comm.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4CB838D-94B4-B771-491A-E20EAFD63C21}"/>
                </a:ext>
              </a:extLst>
            </p:cNvPr>
            <p:cNvSpPr txBox="1"/>
            <p:nvPr/>
          </p:nvSpPr>
          <p:spPr>
            <a:xfrm>
              <a:off x="6241286" y="5373064"/>
              <a:ext cx="11066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@Main power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E283036-BEF7-3E6F-9FA4-C68C4997293F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3394718" y="3482806"/>
              <a:ext cx="1" cy="865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13613D9D-0E1D-D0EC-39C2-249FA25A6058}"/>
                </a:ext>
              </a:extLst>
            </p:cNvPr>
            <p:cNvCxnSpPr>
              <a:cxnSpLocks/>
              <a:stCxn id="8" idx="3"/>
              <a:endCxn id="13" idx="0"/>
            </p:cNvCxnSpPr>
            <p:nvPr/>
          </p:nvCxnSpPr>
          <p:spPr>
            <a:xfrm>
              <a:off x="3948057" y="3237811"/>
              <a:ext cx="2401715" cy="11874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92536C7-7380-5927-88B1-095DC167FDE8}"/>
                </a:ext>
              </a:extLst>
            </p:cNvPr>
            <p:cNvSpPr txBox="1"/>
            <p:nvPr/>
          </p:nvSpPr>
          <p:spPr>
            <a:xfrm>
              <a:off x="4546802" y="3027638"/>
              <a:ext cx="7558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TCP/IP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301522F-CA5F-CF6B-801C-0A7CF42D2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1060" y="1886049"/>
              <a:ext cx="2213650" cy="16729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B7F12CA-508A-725B-95EF-7B01B4E0943D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2556023" y="3237811"/>
              <a:ext cx="285356" cy="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0BC45B4-9CDB-EA18-9B46-B3A12E290913}"/>
                </a:ext>
              </a:extLst>
            </p:cNvPr>
            <p:cNvSpPr txBox="1"/>
            <p:nvPr/>
          </p:nvSpPr>
          <p:spPr>
            <a:xfrm>
              <a:off x="229968" y="3522086"/>
              <a:ext cx="24517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 err="1"/>
                <a:t>MTConnect</a:t>
              </a:r>
              <a:r>
                <a:rPr lang="en-US" sz="1050" dirty="0"/>
                <a:t> agent (web server)</a:t>
              </a:r>
            </a:p>
          </p:txBody>
        </p:sp>
        <p:pic>
          <p:nvPicPr>
            <p:cNvPr id="45" name="Picture 2" descr="MySQL - LiveAgent">
              <a:extLst>
                <a:ext uri="{FF2B5EF4-FFF2-40B4-BE49-F238E27FC236}">
                  <a16:creationId xmlns:a16="http://schemas.microsoft.com/office/drawing/2014/main" id="{60F4C726-08FC-7819-7ACF-C6C61508D0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9063" t="16909" r="8457" b="16545"/>
            <a:stretch/>
          </p:blipFill>
          <p:spPr bwMode="auto">
            <a:xfrm>
              <a:off x="3762070" y="1253648"/>
              <a:ext cx="1143001" cy="614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1B8C82-2FA4-1E41-6AAE-67CF2EA5A320}"/>
                </a:ext>
              </a:extLst>
            </p:cNvPr>
            <p:cNvSpPr txBox="1"/>
            <p:nvPr/>
          </p:nvSpPr>
          <p:spPr>
            <a:xfrm>
              <a:off x="3597075" y="1822973"/>
              <a:ext cx="14729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MySQL DB</a:t>
              </a:r>
            </a:p>
            <a:p>
              <a:pPr algn="ctr"/>
              <a:r>
                <a:rPr lang="en-US" sz="1050" b="1" dirty="0"/>
                <a:t>(Purdue SENSE server)</a:t>
              </a: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6FE57C99-5646-B536-570C-4C097A25149F}"/>
                </a:ext>
              </a:extLst>
            </p:cNvPr>
            <p:cNvCxnSpPr>
              <a:cxnSpLocks/>
              <a:stCxn id="8" idx="0"/>
              <a:endCxn id="45" idx="1"/>
            </p:cNvCxnSpPr>
            <p:nvPr/>
          </p:nvCxnSpPr>
          <p:spPr>
            <a:xfrm rot="5400000" flipH="1" flipV="1">
              <a:off x="2862510" y="2093256"/>
              <a:ext cx="1431769" cy="36735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A328273-0BFA-3A02-86E4-08193A021853}"/>
                </a:ext>
              </a:extLst>
            </p:cNvPr>
            <p:cNvSpPr txBox="1"/>
            <p:nvPr/>
          </p:nvSpPr>
          <p:spPr>
            <a:xfrm>
              <a:off x="7332910" y="5839441"/>
              <a:ext cx="12173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Sound sensors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9269ED-4255-8389-BA29-2D41BB30CCFA}"/>
                </a:ext>
              </a:extLst>
            </p:cNvPr>
            <p:cNvSpPr txBox="1"/>
            <p:nvPr/>
          </p:nvSpPr>
          <p:spPr>
            <a:xfrm>
              <a:off x="3410987" y="5405946"/>
              <a:ext cx="196054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IFM vibration and temperature sensor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CE3291D2-5325-5334-C7CB-D8F103110948}"/>
                </a:ext>
              </a:extLst>
            </p:cNvPr>
            <p:cNvSpPr/>
            <p:nvPr/>
          </p:nvSpPr>
          <p:spPr>
            <a:xfrm>
              <a:off x="3016778" y="2254326"/>
              <a:ext cx="755875" cy="489991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bIns="9144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Agent collector</a:t>
              </a:r>
            </a:p>
          </p:txBody>
        </p:sp>
        <p:pic>
          <p:nvPicPr>
            <p:cNvPr id="51" name="Picture 8">
              <a:extLst>
                <a:ext uri="{FF2B5EF4-FFF2-40B4-BE49-F238E27FC236}">
                  <a16:creationId xmlns:a16="http://schemas.microsoft.com/office/drawing/2014/main" id="{BCC68193-4FC3-122C-7507-425EE55AB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6660" y="1253648"/>
              <a:ext cx="633207" cy="645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7496DC3-7532-ECE3-7F4B-55015E130FB9}"/>
                </a:ext>
              </a:extLst>
            </p:cNvPr>
            <p:cNvSpPr txBox="1"/>
            <p:nvPr/>
          </p:nvSpPr>
          <p:spPr>
            <a:xfrm>
              <a:off x="5934735" y="1878184"/>
              <a:ext cx="147298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Grafana dashboard</a:t>
              </a:r>
            </a:p>
            <a:p>
              <a:pPr algn="ctr"/>
              <a:r>
                <a:rPr lang="en-US" sz="1050" b="1" dirty="0"/>
                <a:t>(Purdue SENSE server)</a:t>
              </a:r>
            </a:p>
          </p:txBody>
        </p: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381BB75B-E0A5-2D54-5B6F-97C039CA7705}"/>
                </a:ext>
              </a:extLst>
            </p:cNvPr>
            <p:cNvCxnSpPr>
              <a:cxnSpLocks/>
              <a:stCxn id="45" idx="3"/>
              <a:endCxn id="51" idx="1"/>
            </p:cNvCxnSpPr>
            <p:nvPr/>
          </p:nvCxnSpPr>
          <p:spPr>
            <a:xfrm>
              <a:off x="4905071" y="1561046"/>
              <a:ext cx="1441589" cy="1540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C944B76-9272-DFAC-91C1-E25B697307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442520" y="1327625"/>
              <a:ext cx="675075" cy="722616"/>
            </a:xfrm>
            <a:prstGeom prst="rect">
              <a:avLst/>
            </a:prstGeom>
          </p:spPr>
        </p:pic>
        <p:pic>
          <p:nvPicPr>
            <p:cNvPr id="55" name="Picture 54" descr="Icon&#10;&#10;Description automatically generated">
              <a:extLst>
                <a:ext uri="{FF2B5EF4-FFF2-40B4-BE49-F238E27FC236}">
                  <a16:creationId xmlns:a16="http://schemas.microsoft.com/office/drawing/2014/main" id="{40039D3B-9ACB-B822-E22C-4937EBB50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34318" y="1338440"/>
              <a:ext cx="529013" cy="743846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DB9F14-983B-5B51-7105-7DC1029F9EAB}"/>
                </a:ext>
              </a:extLst>
            </p:cNvPr>
            <p:cNvSpPr txBox="1"/>
            <p:nvPr/>
          </p:nvSpPr>
          <p:spPr>
            <a:xfrm>
              <a:off x="9421524" y="2082286"/>
              <a:ext cx="13418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End-users</a:t>
              </a: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2BECC244-21D1-86F8-A8E6-12A8BDF6A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4362116" y="3576998"/>
              <a:ext cx="160550" cy="438125"/>
            </a:xfrm>
            <a:prstGeom prst="rect">
              <a:avLst/>
            </a:prstGeom>
          </p:spPr>
        </p:pic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972F58D6-94AA-A815-487C-F05A58542983}"/>
                </a:ext>
              </a:extLst>
            </p:cNvPr>
            <p:cNvCxnSpPr>
              <a:cxnSpLocks/>
              <a:stCxn id="57" idx="0"/>
              <a:endCxn id="12" idx="1"/>
            </p:cNvCxnSpPr>
            <p:nvPr/>
          </p:nvCxnSpPr>
          <p:spPr>
            <a:xfrm>
              <a:off x="4661454" y="3796061"/>
              <a:ext cx="729959" cy="154664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2" descr="How OpenBOM integrates with Box.com for sharing files in a secured  environment | by OpenBOM (openbom.com) | Medium">
              <a:extLst>
                <a:ext uri="{FF2B5EF4-FFF2-40B4-BE49-F238E27FC236}">
                  <a16:creationId xmlns:a16="http://schemas.microsoft.com/office/drawing/2014/main" id="{60C11C24-6EAA-99E0-CA53-8B2AAD5A90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3877" y="2941678"/>
              <a:ext cx="1009488" cy="749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336D768E-D6E7-1F83-AB85-54B7F60B0D83}"/>
                </a:ext>
              </a:extLst>
            </p:cNvPr>
            <p:cNvSpPr/>
            <p:nvPr/>
          </p:nvSpPr>
          <p:spPr>
            <a:xfrm>
              <a:off x="6772716" y="3041045"/>
              <a:ext cx="2863261" cy="819856"/>
            </a:xfrm>
            <a:prstGeom prst="rightArrow">
              <a:avLst>
                <a:gd name="adj1" fmla="val 50000"/>
                <a:gd name="adj2" fmla="val 51162"/>
              </a:avLst>
            </a:prstGeom>
            <a:gradFill>
              <a:gsLst>
                <a:gs pos="0">
                  <a:schemeClr val="bg1"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</a:schemeClr>
                </a:gs>
                <a:gs pos="80000">
                  <a:schemeClr val="accent1">
                    <a:lumMod val="75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Raw IoT sensor data collection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C902E77-7C49-1338-2854-6F7ACB68E802}"/>
                </a:ext>
              </a:extLst>
            </p:cNvPr>
            <p:cNvSpPr txBox="1"/>
            <p:nvPr/>
          </p:nvSpPr>
          <p:spPr>
            <a:xfrm>
              <a:off x="9401309" y="3727523"/>
              <a:ext cx="12974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BOX.COM cloud storage</a:t>
              </a:r>
            </a:p>
          </p:txBody>
        </p:sp>
        <p:pic>
          <p:nvPicPr>
            <p:cNvPr id="62" name="Picture 4" descr="Wav file format symbol - Free interface icons">
              <a:extLst>
                <a:ext uri="{FF2B5EF4-FFF2-40B4-BE49-F238E27FC236}">
                  <a16:creationId xmlns:a16="http://schemas.microsoft.com/office/drawing/2014/main" id="{AA3552A7-C27F-C265-CBC9-3D89B2A26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5339" y="2725344"/>
              <a:ext cx="337235" cy="337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584710-06FA-E8A3-BDCA-52D2E0ED73F8}"/>
                </a:ext>
              </a:extLst>
            </p:cNvPr>
            <p:cNvSpPr txBox="1"/>
            <p:nvPr/>
          </p:nvSpPr>
          <p:spPr>
            <a:xfrm>
              <a:off x="7606559" y="3023209"/>
              <a:ext cx="76626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Sound data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EE5545CE-D18E-9542-3504-3F42F2468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r="15386"/>
            <a:stretch/>
          </p:blipFill>
          <p:spPr>
            <a:xfrm>
              <a:off x="7745531" y="5378229"/>
              <a:ext cx="465379" cy="351209"/>
            </a:xfrm>
            <a:prstGeom prst="rect">
              <a:avLst/>
            </a:prstGeom>
            <a:effectLst/>
          </p:spPr>
        </p:pic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223CE41A-B849-7C2F-491B-DFAEBAFDFA8C}"/>
                </a:ext>
              </a:extLst>
            </p:cNvPr>
            <p:cNvSpPr/>
            <p:nvPr/>
          </p:nvSpPr>
          <p:spPr>
            <a:xfrm>
              <a:off x="6463383" y="1352849"/>
              <a:ext cx="2964000" cy="789272"/>
            </a:xfrm>
            <a:prstGeom prst="rightArrow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36000">
                  <a:schemeClr val="accent2">
                    <a:lumMod val="40000"/>
                    <a:lumOff val="60000"/>
                  </a:schemeClr>
                </a:gs>
                <a:gs pos="8000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>
                  <a:solidFill>
                    <a:schemeClr val="tx1"/>
                  </a:solidFill>
                </a:rPr>
                <a:t>Real-time visualization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2E4452A-BC28-2924-1C6F-42BED0870931}"/>
                </a:ext>
              </a:extLst>
            </p:cNvPr>
            <p:cNvSpPr/>
            <p:nvPr/>
          </p:nvSpPr>
          <p:spPr>
            <a:xfrm>
              <a:off x="5906075" y="3951460"/>
              <a:ext cx="45719" cy="1299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 descr="Media">
              <a:extLst>
                <a:ext uri="{FF2B5EF4-FFF2-40B4-BE49-F238E27FC236}">
                  <a16:creationId xmlns:a16="http://schemas.microsoft.com/office/drawing/2014/main" id="{090199C8-2C96-CC77-25AE-358403120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9952" y="4448373"/>
              <a:ext cx="2318448" cy="747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National Science Foundation - Wikipedia">
              <a:extLst>
                <a:ext uri="{FF2B5EF4-FFF2-40B4-BE49-F238E27FC236}">
                  <a16:creationId xmlns:a16="http://schemas.microsoft.com/office/drawing/2014/main" id="{9AC307CC-65AF-535E-C15E-E177403ED4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9722" y="5216905"/>
              <a:ext cx="896728" cy="901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MTConnect Adapters List – 2019 (Manufacturers and Protocols) | Relyum">
              <a:extLst>
                <a:ext uri="{FF2B5EF4-FFF2-40B4-BE49-F238E27FC236}">
                  <a16:creationId xmlns:a16="http://schemas.microsoft.com/office/drawing/2014/main" id="{C2EC20E9-B153-1019-7691-E1D879A59C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842" r="-1611"/>
            <a:stretch/>
          </p:blipFill>
          <p:spPr bwMode="auto">
            <a:xfrm>
              <a:off x="533879" y="1239979"/>
              <a:ext cx="1908555" cy="579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10" descr="ECE Logos - Elmore Family School of Electrical and Computer Engineering -  Purdue University">
              <a:extLst>
                <a:ext uri="{FF2B5EF4-FFF2-40B4-BE49-F238E27FC236}">
                  <a16:creationId xmlns:a16="http://schemas.microsoft.com/office/drawing/2014/main" id="{146D40D3-B41F-A92A-AF0D-2C6FC15BA0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2236" y="5275414"/>
              <a:ext cx="1227686" cy="7949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420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dia">
            <a:extLst>
              <a:ext uri="{FF2B5EF4-FFF2-40B4-BE49-F238E27FC236}">
                <a16:creationId xmlns:a16="http://schemas.microsoft.com/office/drawing/2014/main" id="{64A422B5-4813-52D6-84EF-179164778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814637"/>
            <a:ext cx="38100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24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ome | tmfcenter">
            <a:extLst>
              <a:ext uri="{FF2B5EF4-FFF2-40B4-BE49-F238E27FC236}">
                <a16:creationId xmlns:a16="http://schemas.microsoft.com/office/drawing/2014/main" id="{2529BA0A-6B07-4B1C-317A-71411AFAA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0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21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CN-6000">
            <a:extLst>
              <a:ext uri="{FF2B5EF4-FFF2-40B4-BE49-F238E27FC236}">
                <a16:creationId xmlns:a16="http://schemas.microsoft.com/office/drawing/2014/main" id="{35969712-1F83-8560-ADE1-5C318C60C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93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VF-14/50 - Haas Automation UK 50-taper vertical machining centres">
            <a:extLst>
              <a:ext uri="{FF2B5EF4-FFF2-40B4-BE49-F238E27FC236}">
                <a16:creationId xmlns:a16="http://schemas.microsoft.com/office/drawing/2014/main" id="{EDAB0A62-29A0-1044-8848-E4C6BBE5A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610" y="1237129"/>
            <a:ext cx="5546165" cy="415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95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urdue-WHIN">
            <a:extLst>
              <a:ext uri="{FF2B5EF4-FFF2-40B4-BE49-F238E27FC236}">
                <a16:creationId xmlns:a16="http://schemas.microsoft.com/office/drawing/2014/main" id="{8ACBEC0A-B661-D4CD-E5EE-7E030FC74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52400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94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ational Science Foundation - Wikipedia">
            <a:extLst>
              <a:ext uri="{FF2B5EF4-FFF2-40B4-BE49-F238E27FC236}">
                <a16:creationId xmlns:a16="http://schemas.microsoft.com/office/drawing/2014/main" id="{3A7B8E1E-50E4-E01B-09F2-A5976E11B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529" y="878541"/>
            <a:ext cx="5074941" cy="510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65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yelin Lee - Notre Dame, Indiana, United States | Professional Profile |  LinkedIn">
            <a:extLst>
              <a:ext uri="{FF2B5EF4-FFF2-40B4-BE49-F238E27FC236}">
                <a16:creationId xmlns:a16="http://schemas.microsoft.com/office/drawing/2014/main" id="{EDA50FD3-A31C-385C-6E7F-EB461674E5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09" b="22446"/>
          <a:stretch/>
        </p:blipFill>
        <p:spPr bwMode="auto">
          <a:xfrm>
            <a:off x="2439241" y="1891553"/>
            <a:ext cx="6829425" cy="164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71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59E0E8C-54D5-C24A-1D9D-37E14DEF341A}"/>
              </a:ext>
            </a:extLst>
          </p:cNvPr>
          <p:cNvGrpSpPr/>
          <p:nvPr/>
        </p:nvGrpSpPr>
        <p:grpSpPr>
          <a:xfrm>
            <a:off x="1234046" y="772713"/>
            <a:ext cx="2714905" cy="1768502"/>
            <a:chOff x="1234046" y="772713"/>
            <a:chExt cx="2714905" cy="1768502"/>
          </a:xfrm>
        </p:grpSpPr>
        <p:pic>
          <p:nvPicPr>
            <p:cNvPr id="3074" name="Picture 2" descr="IN-MaC">
              <a:extLst>
                <a:ext uri="{FF2B5EF4-FFF2-40B4-BE49-F238E27FC236}">
                  <a16:creationId xmlns:a16="http://schemas.microsoft.com/office/drawing/2014/main" id="{3D61A72E-58FC-EB38-41CE-56300C0207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549"/>
            <a:stretch/>
          </p:blipFill>
          <p:spPr bwMode="auto">
            <a:xfrm>
              <a:off x="1234046" y="772713"/>
              <a:ext cx="2714905" cy="925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IN-MaC">
              <a:extLst>
                <a:ext uri="{FF2B5EF4-FFF2-40B4-BE49-F238E27FC236}">
                  <a16:creationId xmlns:a16="http://schemas.microsoft.com/office/drawing/2014/main" id="{4D3A8BF2-256E-C86B-85A8-9C32F1562B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772"/>
            <a:stretch/>
          </p:blipFill>
          <p:spPr bwMode="auto">
            <a:xfrm>
              <a:off x="1355070" y="1483940"/>
              <a:ext cx="2472859" cy="105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6" name="Picture 4" descr="IN-MaC">
            <a:extLst>
              <a:ext uri="{FF2B5EF4-FFF2-40B4-BE49-F238E27FC236}">
                <a16:creationId xmlns:a16="http://schemas.microsoft.com/office/drawing/2014/main" id="{5CBE455C-3261-E227-58BE-C4743ADF0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779" y="1086478"/>
            <a:ext cx="55911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urdue IN-Mac (@PurdueINMaC) / X">
            <a:extLst>
              <a:ext uri="{FF2B5EF4-FFF2-40B4-BE49-F238E27FC236}">
                <a16:creationId xmlns:a16="http://schemas.microsoft.com/office/drawing/2014/main" id="{CF60AC1A-603E-5E47-4D2E-F3164DF3F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" t="31340" b="33131"/>
          <a:stretch/>
        </p:blipFill>
        <p:spPr bwMode="auto">
          <a:xfrm>
            <a:off x="738045" y="3117691"/>
            <a:ext cx="3706906" cy="135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N-MaC internship program provides first step toward career achievement -  Purdue Polytechnic Institute">
            <a:extLst>
              <a:ext uri="{FF2B5EF4-FFF2-40B4-BE49-F238E27FC236}">
                <a16:creationId xmlns:a16="http://schemas.microsoft.com/office/drawing/2014/main" id="{231F5A35-61D6-7EBD-F6BD-51C708A7E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735" y="2541215"/>
            <a:ext cx="61626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82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94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Eunseob Kim</dc:creator>
  <cp:lastModifiedBy>Eunseob Kim</cp:lastModifiedBy>
  <cp:revision>9</cp:revision>
  <dcterms:created xsi:type="dcterms:W3CDTF">2024-01-08T04:25:19Z</dcterms:created>
  <dcterms:modified xsi:type="dcterms:W3CDTF">2024-01-10T05:49:47Z</dcterms:modified>
</cp:coreProperties>
</file>