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3" r:id="rId8"/>
    <p:sldId id="264" r:id="rId9"/>
    <p:sldId id="260" r:id="rId10"/>
    <p:sldId id="261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7CD6-2D98-9A3B-C14B-E8CE0AD6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1F3FF-F8C7-F0BD-E2EB-7A3968C5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AC86-300E-58D6-95B2-AE423B94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14AB-E10F-570E-EC80-FCE98AF6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00F8-3423-5BC8-248D-170CEBE0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65F8-0567-8678-AA69-DFB9BC3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7E526-5E18-FD00-A76F-CDB853149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934A-A4D4-59DA-CCD4-04829CB2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821C-5D0D-AF0F-B30C-885550FE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B61F-695C-C0C7-59FD-E952474B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380B9-99E5-EA73-0F50-B6ECF9D8B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12902-D0BC-0747-DADC-2494C04BF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D15D-A09E-35A9-F78C-48A554B2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AF92-3B35-07B3-5FB8-62876555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165F-87D2-578A-0F52-D559CCA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2AD-CD63-A890-157E-D30BB688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B72D-9A63-EB69-8CF6-049298BD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85C1-217F-FD79-9D29-B1C450AC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BB40-8563-B1C4-2390-DA863F81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085F-CCE0-627E-2D10-02F9EBE5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DC31-5EAA-BF09-DC0B-464616F7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4D0EA-AF1C-F682-8A8C-2E50194E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176E-06B9-6F97-C86A-7E0CFD0C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6DEB8-F521-B3BF-B227-3FE7E358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19B1-A400-EE29-059C-D7B915FB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4258-4523-7A11-1075-93768FAE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0AC0-377C-A475-0461-AD9C3934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6FFCA-74BA-3925-451C-933B5FB9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62F36-B92F-10B3-EED2-43B23350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E96AB-E096-7C9D-A5DF-CE9C1877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D922-A93A-65AE-5052-41FB9309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CBC4-C79A-BBE7-FE48-044EF436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3F2AC-CEE7-36FA-45CB-35A47456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B8773-F81B-2A5B-30C0-F5279314C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87590-9517-7DDA-8AA8-70FEFEAD5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FFC91-B114-EC77-8E16-D79BB758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F5C6D-A01A-E5B4-6F53-B1451572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66975-7A5C-F20E-C4DD-C7FEE10A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341BE-F8BE-F8B9-4A52-BA431F15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766E-9F08-403D-9479-2B7B191B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A9A3D-9C03-F1B5-5CAE-0128C94A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C599A-6204-BF54-A5CD-39E3CDCD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D7E58-7BBF-C610-E0F1-709D6EA1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CB6D3-78BA-32EA-DEC2-7F39B991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4F636-1034-D0DF-BB70-3F0337F6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6EC5-A3AF-C1DF-226C-9FAAC693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5D71-A3A4-80F3-E3A5-546F4083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D593-816B-05D5-4F24-2A7EA007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6C1ED-B216-7995-B785-C8A1E67B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F6CD4-A31D-14AF-2163-A884E8BD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1450-E1AE-327D-D736-4CF5C01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F9EF-4932-02CD-1192-FE224064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94AD-64DB-768B-9805-EAE3DC9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8A2FD-9DE3-0379-6B82-E0BCD4626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5DCFF-F57E-826C-EE15-E5E5E089B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EE80-9C7D-20C6-C54E-91B4DDD4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1E295-4DD3-52F0-C007-C8FA634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74179-7FDF-E737-F77C-27F38455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1AD0B-9594-155B-3AA0-838CE668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9C79-FF9F-7EB0-F06D-D4010674E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B7E1-AD27-9628-ACF1-FC02AFE7E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9A5C-B955-0DA7-8E6D-C67D5F31D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3E9E-2353-1DEA-7F2C-37720450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2.png"/><Relationship Id="rId3" Type="http://schemas.openxmlformats.org/officeDocument/2006/relationships/image" Target="../media/image20.png"/><Relationship Id="rId21" Type="http://schemas.openxmlformats.org/officeDocument/2006/relationships/image" Target="../media/image14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microsoft.com/office/2007/relationships/hdphoto" Target="../media/hdphoto1.wdp"/><Relationship Id="rId2" Type="http://schemas.openxmlformats.org/officeDocument/2006/relationships/image" Target="../media/image4.gif"/><Relationship Id="rId16" Type="http://schemas.openxmlformats.org/officeDocument/2006/relationships/image" Target="../media/image33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1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12" Type="http://schemas.openxmlformats.org/officeDocument/2006/relationships/image" Target="../media/image28.png"/><Relationship Id="rId2" Type="http://schemas.openxmlformats.org/officeDocument/2006/relationships/image" Target="../media/image34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37.png"/><Relationship Id="rId15" Type="http://schemas.openxmlformats.org/officeDocument/2006/relationships/image" Target="../media/image39.png"/><Relationship Id="rId10" Type="http://schemas.openxmlformats.org/officeDocument/2006/relationships/image" Target="../media/image1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TConnect Adapters List – 2019 (Manufacturers and Protocols) | Relyum">
            <a:extLst>
              <a:ext uri="{FF2B5EF4-FFF2-40B4-BE49-F238E27FC236}">
                <a16:creationId xmlns:a16="http://schemas.microsoft.com/office/drawing/2014/main" id="{A7E4E023-D1C4-C057-D5EB-CF6AAF053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2" r="-1611"/>
          <a:stretch/>
        </p:blipFill>
        <p:spPr bwMode="auto">
          <a:xfrm>
            <a:off x="963706" y="1871563"/>
            <a:ext cx="10264588" cy="31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5CD68-1565-7D96-590E-AFDB936E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96" y="1304820"/>
            <a:ext cx="2819794" cy="1505160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FC9BF4C-EAF3-9AD1-B80A-B68C12B7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24" y="1233487"/>
            <a:ext cx="5457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CE Logos - Elmore Family School of Electrical and Computer Engineering -  Purdue University">
            <a:extLst>
              <a:ext uri="{FF2B5EF4-FFF2-40B4-BE49-F238E27FC236}">
                <a16:creationId xmlns:a16="http://schemas.microsoft.com/office/drawing/2014/main" id="{3E55A451-32F7-0348-5485-E3BCF5F9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1" y="3665725"/>
            <a:ext cx="3810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A25F537A-6DD0-3154-732D-E13CC9EA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24" y="3976689"/>
            <a:ext cx="5457825" cy="16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6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hanks to Purdue Mechanical Engineering – Purdue Formula SAE">
            <a:extLst>
              <a:ext uri="{FF2B5EF4-FFF2-40B4-BE49-F238E27FC236}">
                <a16:creationId xmlns:a16="http://schemas.microsoft.com/office/drawing/2014/main" id="{E7BAACC7-BF9D-9B0A-91AD-F08B998A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8" y="216413"/>
            <a:ext cx="5245698" cy="3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E 463 - Engineering Design - Purdue University Mechanical Engineering">
            <a:extLst>
              <a:ext uri="{FF2B5EF4-FFF2-40B4-BE49-F238E27FC236}">
                <a16:creationId xmlns:a16="http://schemas.microsoft.com/office/drawing/2014/main" id="{78E201B6-741E-E643-70BE-D1160232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3" y="358588"/>
            <a:ext cx="5824358" cy="27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AB - Purdue University Mechanical Engineering">
            <a:extLst>
              <a:ext uri="{FF2B5EF4-FFF2-40B4-BE49-F238E27FC236}">
                <a16:creationId xmlns:a16="http://schemas.microsoft.com/office/drawing/2014/main" id="{79603878-976F-02C3-9A4A-23B09FC98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" y="3353428"/>
            <a:ext cx="4667068" cy="33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urdue Mechanical Engineering Sticker">
            <a:extLst>
              <a:ext uri="{FF2B5EF4-FFF2-40B4-BE49-F238E27FC236}">
                <a16:creationId xmlns:a16="http://schemas.microsoft.com/office/drawing/2014/main" id="{F0F67FFB-743D-F39C-3D82-649600CA9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21765" r="18206" b="20392"/>
          <a:stretch/>
        </p:blipFill>
        <p:spPr bwMode="auto">
          <a:xfrm>
            <a:off x="7458635" y="3721194"/>
            <a:ext cx="2868706" cy="264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8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6C0901-778F-99F5-4A94-8E4EF55A4FBF}"/>
              </a:ext>
            </a:extLst>
          </p:cNvPr>
          <p:cNvGrpSpPr/>
          <p:nvPr/>
        </p:nvGrpSpPr>
        <p:grpSpPr>
          <a:xfrm>
            <a:off x="265354" y="1208442"/>
            <a:ext cx="11144923" cy="4974590"/>
            <a:chOff x="139848" y="1226372"/>
            <a:chExt cx="11144923" cy="49745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18824E-F38C-C1A0-4E66-D1D93C118E02}"/>
                </a:ext>
              </a:extLst>
            </p:cNvPr>
            <p:cNvSpPr/>
            <p:nvPr/>
          </p:nvSpPr>
          <p:spPr>
            <a:xfrm>
              <a:off x="139848" y="1226372"/>
              <a:ext cx="11144923" cy="4974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HCN-6000">
              <a:extLst>
                <a:ext uri="{FF2B5EF4-FFF2-40B4-BE49-F238E27FC236}">
                  <a16:creationId xmlns:a16="http://schemas.microsoft.com/office/drawing/2014/main" id="{11354143-9D16-8A32-01A7-CCC9772BC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25" y="3885020"/>
              <a:ext cx="2580645" cy="1935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B7E140-A679-8508-C02C-A1C50D947D69}"/>
                </a:ext>
              </a:extLst>
            </p:cNvPr>
            <p:cNvSpPr txBox="1"/>
            <p:nvPr/>
          </p:nvSpPr>
          <p:spPr>
            <a:xfrm>
              <a:off x="558334" y="5585951"/>
              <a:ext cx="2593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HCN-6000 II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B260BF1-E352-E16A-461F-67ED30C50389}"/>
                </a:ext>
              </a:extLst>
            </p:cNvPr>
            <p:cNvSpPr/>
            <p:nvPr/>
          </p:nvSpPr>
          <p:spPr>
            <a:xfrm>
              <a:off x="2841380" y="2992816"/>
              <a:ext cx="1106677" cy="48999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200" b="1" dirty="0"/>
                <a:t>MTConnect Agent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686CCE-6E79-8C43-9B96-8E526EDE931C}"/>
                </a:ext>
              </a:extLst>
            </p:cNvPr>
            <p:cNvSpPr/>
            <p:nvPr/>
          </p:nvSpPr>
          <p:spPr>
            <a:xfrm>
              <a:off x="2841379" y="3569344"/>
              <a:ext cx="1106677" cy="4899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200" b="1" dirty="0"/>
                <a:t>MTConnect </a:t>
              </a:r>
            </a:p>
            <a:p>
              <a:pPr algn="ctr"/>
              <a:r>
                <a:rPr lang="en-US" sz="1200" b="1" dirty="0"/>
                <a:t>Adapter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F8B64A-C0DC-A887-7D42-999E13DEFE3B}"/>
                </a:ext>
              </a:extLst>
            </p:cNvPr>
            <p:cNvSpPr txBox="1"/>
            <p:nvPr/>
          </p:nvSpPr>
          <p:spPr>
            <a:xfrm>
              <a:off x="2725155" y="4010801"/>
              <a:ext cx="13391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Mazatrol</a:t>
              </a:r>
              <a:r>
                <a:rPr lang="en-US" sz="1100" dirty="0"/>
                <a:t> 640M controller</a:t>
              </a:r>
            </a:p>
          </p:txBody>
        </p:sp>
        <p:pic>
          <p:nvPicPr>
            <p:cNvPr id="11" name="Picture 2" descr="raspberry pi icon 이미지 검색결과">
              <a:extLst>
                <a:ext uri="{FF2B5EF4-FFF2-40B4-BE49-F238E27FC236}">
                  <a16:creationId xmlns:a16="http://schemas.microsoft.com/office/drawing/2014/main" id="{D8666BBF-38F4-8FA1-2B5D-8F4803402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422" y="3591431"/>
              <a:ext cx="765811" cy="59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A2681E-A23A-8752-1282-F13BF7B38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1413" y="4886622"/>
              <a:ext cx="282033" cy="91217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32D184-DD05-AD95-2504-76A5AA9F79D4}"/>
                </a:ext>
              </a:extLst>
            </p:cNvPr>
            <p:cNvSpPr/>
            <p:nvPr/>
          </p:nvSpPr>
          <p:spPr>
            <a:xfrm>
              <a:off x="5796433" y="3356556"/>
              <a:ext cx="1106677" cy="4899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200" b="1" dirty="0" err="1"/>
                <a:t>MTConnect</a:t>
              </a:r>
              <a:r>
                <a:rPr lang="en-US" sz="1200" b="1" dirty="0"/>
                <a:t> </a:t>
              </a:r>
            </a:p>
            <a:p>
              <a:pPr algn="ctr"/>
              <a:r>
                <a:rPr lang="en-US" sz="1200" b="1" dirty="0"/>
                <a:t>Adapter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B04EC6-BBFA-E162-D6D5-D2374AE86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4362116" y="3993189"/>
              <a:ext cx="160550" cy="4381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2C2770-4214-FC24-F66D-23D3D2640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4362116" y="4434971"/>
              <a:ext cx="160550" cy="4381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652481-6D25-D52F-57A9-ED16E19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4362116" y="4876754"/>
              <a:ext cx="160550" cy="438125"/>
            </a:xfrm>
            <a:prstGeom prst="rect">
              <a:avLst/>
            </a:prstGeom>
          </p:spPr>
        </p:pic>
        <p:pic>
          <p:nvPicPr>
            <p:cNvPr id="17" name="Picture 16" descr="Accuenergy Acuvim II-D-5A-P1 Intelligent Power/Energy Meter, LCD, 5 A/1 A  input, 415 Vac/300 Vdc">
              <a:extLst>
                <a:ext uri="{FF2B5EF4-FFF2-40B4-BE49-F238E27FC236}">
                  <a16:creationId xmlns:a16="http://schemas.microsoft.com/office/drawing/2014/main" id="{50C128BE-D215-2A8A-C786-B86DF62F9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537" y="4877944"/>
              <a:ext cx="626547" cy="563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57C0D533-79C0-EAC8-3E73-D01E259088F8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rot="5400000">
              <a:off x="5209728" y="4507022"/>
              <a:ext cx="702302" cy="568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6EF9AB5-038C-3A74-3FCD-B33E6FE20BC1}"/>
                </a:ext>
              </a:extLst>
            </p:cNvPr>
            <p:cNvCxnSpPr>
              <a:cxnSpLocks/>
              <a:stCxn id="14" idx="0"/>
              <a:endCxn id="12" idx="1"/>
            </p:cNvCxnSpPr>
            <p:nvPr/>
          </p:nvCxnSpPr>
          <p:spPr>
            <a:xfrm>
              <a:off x="4661454" y="4212252"/>
              <a:ext cx="729959" cy="11304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6CBA1CF-E3B1-5BCC-D7B3-7C1A9AB40005}"/>
                </a:ext>
              </a:extLst>
            </p:cNvPr>
            <p:cNvCxnSpPr>
              <a:cxnSpLocks/>
              <a:stCxn id="15" idx="0"/>
              <a:endCxn id="12" idx="1"/>
            </p:cNvCxnSpPr>
            <p:nvPr/>
          </p:nvCxnSpPr>
          <p:spPr>
            <a:xfrm>
              <a:off x="4661454" y="4654035"/>
              <a:ext cx="729959" cy="6886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A2B5FC3-3E4A-D457-B15B-02675BBF1794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>
              <a:off x="4661454" y="5095818"/>
              <a:ext cx="729959" cy="24689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954C52-19C8-7C91-6557-8F76EFA15E6C}"/>
                </a:ext>
              </a:extLst>
            </p:cNvPr>
            <p:cNvSpPr txBox="1"/>
            <p:nvPr/>
          </p:nvSpPr>
          <p:spPr>
            <a:xfrm>
              <a:off x="3981158" y="3795737"/>
              <a:ext cx="8314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@Spindle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F6A83D-C64A-6AED-7614-C1EB691CDB89}"/>
                </a:ext>
              </a:extLst>
            </p:cNvPr>
            <p:cNvSpPr txBox="1"/>
            <p:nvPr/>
          </p:nvSpPr>
          <p:spPr>
            <a:xfrm>
              <a:off x="3893854" y="4237935"/>
              <a:ext cx="1006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@X-axis motor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2EFF6B-4315-2E50-DAC1-EAA0AE47B17F}"/>
                </a:ext>
              </a:extLst>
            </p:cNvPr>
            <p:cNvSpPr txBox="1"/>
            <p:nvPr/>
          </p:nvSpPr>
          <p:spPr>
            <a:xfrm>
              <a:off x="3893854" y="4706451"/>
              <a:ext cx="1006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@Y-axis motor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B1BEFF-6B79-7EEC-0A57-914BAEB6ED2F}"/>
                </a:ext>
              </a:extLst>
            </p:cNvPr>
            <p:cNvSpPr txBox="1"/>
            <p:nvPr/>
          </p:nvSpPr>
          <p:spPr>
            <a:xfrm>
              <a:off x="3893854" y="5130916"/>
              <a:ext cx="1006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@Z-axis motor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B933F-AC14-51BF-B2BF-5295D4953376}"/>
                </a:ext>
              </a:extLst>
            </p:cNvPr>
            <p:cNvSpPr txBox="1"/>
            <p:nvPr/>
          </p:nvSpPr>
          <p:spPr>
            <a:xfrm>
              <a:off x="4978236" y="5770075"/>
              <a:ext cx="1106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IFM IO-Link master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A8DA35-C8DF-49B0-0331-C7E3AEE01329}"/>
                </a:ext>
              </a:extLst>
            </p:cNvPr>
            <p:cNvSpPr txBox="1"/>
            <p:nvPr/>
          </p:nvSpPr>
          <p:spPr>
            <a:xfrm>
              <a:off x="6205161" y="5540708"/>
              <a:ext cx="1106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Power meter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633339-2972-3418-1989-B399BA920F68}"/>
                </a:ext>
              </a:extLst>
            </p:cNvPr>
            <p:cNvSpPr txBox="1"/>
            <p:nvPr/>
          </p:nvSpPr>
          <p:spPr>
            <a:xfrm>
              <a:off x="5046288" y="4501916"/>
              <a:ext cx="6246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REST API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DC00F9FE-148C-2A80-5FE9-160EE08D0B53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 rot="16200000" flipH="1">
              <a:off x="5878257" y="3895390"/>
              <a:ext cx="693624" cy="127148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CF0FE8-D643-74C6-6FE4-6372F567770D}"/>
                </a:ext>
              </a:extLst>
            </p:cNvPr>
            <p:cNvSpPr txBox="1"/>
            <p:nvPr/>
          </p:nvSpPr>
          <p:spPr>
            <a:xfrm>
              <a:off x="5610202" y="4326604"/>
              <a:ext cx="14729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Serial communication</a:t>
              </a:r>
            </a:p>
            <a:p>
              <a:pPr algn="ctr"/>
              <a:r>
                <a:rPr lang="en-US" sz="1050" dirty="0"/>
                <a:t>(Modbus RTU)</a:t>
              </a:r>
            </a:p>
          </p:txBody>
        </p:sp>
        <p:pic>
          <p:nvPicPr>
            <p:cNvPr id="31" name="Picture 4" descr="littmann stethoscope classic 3에 대한 이미지 검색결과">
              <a:extLst>
                <a:ext uri="{FF2B5EF4-FFF2-40B4-BE49-F238E27FC236}">
                  <a16:creationId xmlns:a16="http://schemas.microsoft.com/office/drawing/2014/main" id="{AE12B0A4-E6D8-B085-4566-7603C0ADD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7702994" y="4569792"/>
              <a:ext cx="507916" cy="51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ATR3350iS - Omnidirectional Condenser Lavalier Microphone for Smartphones |  Audio-Technica">
              <a:extLst>
                <a:ext uri="{FF2B5EF4-FFF2-40B4-BE49-F238E27FC236}">
                  <a16:creationId xmlns:a16="http://schemas.microsoft.com/office/drawing/2014/main" id="{734E3624-5357-C4A8-9197-D62A16194B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/>
          </p:blipFill>
          <p:spPr bwMode="auto">
            <a:xfrm rot="16200000">
              <a:off x="7910307" y="5292096"/>
              <a:ext cx="301718" cy="5234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620919-3541-4D47-AEAE-31B7FB66A64B}"/>
                </a:ext>
              </a:extLst>
            </p:cNvPr>
            <p:cNvSpPr txBox="1"/>
            <p:nvPr/>
          </p:nvSpPr>
          <p:spPr>
            <a:xfrm>
              <a:off x="7525852" y="4961469"/>
              <a:ext cx="8314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@Base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F1643C-5DF4-B067-8D59-D68B1B24C2C4}"/>
                </a:ext>
              </a:extLst>
            </p:cNvPr>
            <p:cNvSpPr txBox="1"/>
            <p:nvPr/>
          </p:nvSpPr>
          <p:spPr>
            <a:xfrm>
              <a:off x="7131439" y="5647281"/>
              <a:ext cx="1620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@Inside of machine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4B9ED9D-C552-45EA-27FA-8D0066380197}"/>
                </a:ext>
              </a:extLst>
            </p:cNvPr>
            <p:cNvCxnSpPr>
              <a:cxnSpLocks/>
              <a:stCxn id="31" idx="1"/>
              <a:endCxn id="66" idx="3"/>
            </p:cNvCxnSpPr>
            <p:nvPr/>
          </p:nvCxnSpPr>
          <p:spPr>
            <a:xfrm flipH="1" flipV="1">
              <a:off x="5951794" y="4016441"/>
              <a:ext cx="2259116" cy="809254"/>
            </a:xfrm>
            <a:prstGeom prst="bentConnector3">
              <a:avLst>
                <a:gd name="adj1" fmla="val -101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7C53A46-F858-7E57-5216-4899C84626F1}"/>
                </a:ext>
              </a:extLst>
            </p:cNvPr>
            <p:cNvCxnSpPr>
              <a:cxnSpLocks/>
              <a:stCxn id="64" idx="3"/>
              <a:endCxn id="66" idx="3"/>
            </p:cNvCxnSpPr>
            <p:nvPr/>
          </p:nvCxnSpPr>
          <p:spPr>
            <a:xfrm flipH="1" flipV="1">
              <a:off x="5951794" y="4016441"/>
              <a:ext cx="2259116" cy="1537393"/>
            </a:xfrm>
            <a:prstGeom prst="bentConnector3">
              <a:avLst>
                <a:gd name="adj1" fmla="val -101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0EDDE4-42F8-9B4F-CD2B-DE3A644E99E0}"/>
                </a:ext>
              </a:extLst>
            </p:cNvPr>
            <p:cNvSpPr txBox="1"/>
            <p:nvPr/>
          </p:nvSpPr>
          <p:spPr>
            <a:xfrm>
              <a:off x="7429226" y="3987570"/>
              <a:ext cx="9146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USB Comm.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CB838D-94B4-B771-491A-E20EAFD63C21}"/>
                </a:ext>
              </a:extLst>
            </p:cNvPr>
            <p:cNvSpPr txBox="1"/>
            <p:nvPr/>
          </p:nvSpPr>
          <p:spPr>
            <a:xfrm>
              <a:off x="6241286" y="5373064"/>
              <a:ext cx="1106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@Main power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E283036-BEF7-3E6F-9FA4-C68C4997293F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3394718" y="3482806"/>
              <a:ext cx="1" cy="86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3613D9D-0E1D-D0EC-39C2-249FA25A6058}"/>
                </a:ext>
              </a:extLst>
            </p:cNvPr>
            <p:cNvCxnSpPr>
              <a:cxnSpLocks/>
              <a:stCxn id="8" idx="3"/>
              <a:endCxn id="13" idx="0"/>
            </p:cNvCxnSpPr>
            <p:nvPr/>
          </p:nvCxnSpPr>
          <p:spPr>
            <a:xfrm>
              <a:off x="3948057" y="3237811"/>
              <a:ext cx="2401715" cy="11874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2536C7-7380-5927-88B1-095DC167FDE8}"/>
                </a:ext>
              </a:extLst>
            </p:cNvPr>
            <p:cNvSpPr txBox="1"/>
            <p:nvPr/>
          </p:nvSpPr>
          <p:spPr>
            <a:xfrm>
              <a:off x="4546802" y="3027638"/>
              <a:ext cx="755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TCP/IP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301522F-CA5F-CF6B-801C-0A7CF42D2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1060" y="1886049"/>
              <a:ext cx="2213650" cy="16729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B7F12CA-508A-725B-95EF-7B01B4E0943D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2556023" y="3237811"/>
              <a:ext cx="28535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0BC45B4-9CDB-EA18-9B46-B3A12E290913}"/>
                </a:ext>
              </a:extLst>
            </p:cNvPr>
            <p:cNvSpPr txBox="1"/>
            <p:nvPr/>
          </p:nvSpPr>
          <p:spPr>
            <a:xfrm>
              <a:off x="229968" y="3522086"/>
              <a:ext cx="2451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MTConnect</a:t>
              </a:r>
              <a:r>
                <a:rPr lang="en-US" sz="1050" dirty="0"/>
                <a:t> agent (web server)</a:t>
              </a:r>
            </a:p>
          </p:txBody>
        </p:sp>
        <p:pic>
          <p:nvPicPr>
            <p:cNvPr id="45" name="Picture 2" descr="MySQL - LiveAgent">
              <a:extLst>
                <a:ext uri="{FF2B5EF4-FFF2-40B4-BE49-F238E27FC236}">
                  <a16:creationId xmlns:a16="http://schemas.microsoft.com/office/drawing/2014/main" id="{60F4C726-08FC-7819-7ACF-C6C61508D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063" t="16909" r="8457" b="16545"/>
            <a:stretch/>
          </p:blipFill>
          <p:spPr bwMode="auto">
            <a:xfrm>
              <a:off x="3762070" y="1253648"/>
              <a:ext cx="1143001" cy="61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1B8C82-2FA4-1E41-6AAE-67CF2EA5A320}"/>
                </a:ext>
              </a:extLst>
            </p:cNvPr>
            <p:cNvSpPr txBox="1"/>
            <p:nvPr/>
          </p:nvSpPr>
          <p:spPr>
            <a:xfrm>
              <a:off x="3597075" y="1822973"/>
              <a:ext cx="14729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MySQL DB</a:t>
              </a:r>
            </a:p>
            <a:p>
              <a:pPr algn="ctr"/>
              <a:r>
                <a:rPr lang="en-US" sz="1050" b="1" dirty="0"/>
                <a:t>(Purdue SENSE server)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FE57C99-5646-B536-570C-4C097A25149F}"/>
                </a:ext>
              </a:extLst>
            </p:cNvPr>
            <p:cNvCxnSpPr>
              <a:cxnSpLocks/>
              <a:stCxn id="8" idx="0"/>
              <a:endCxn id="45" idx="1"/>
            </p:cNvCxnSpPr>
            <p:nvPr/>
          </p:nvCxnSpPr>
          <p:spPr>
            <a:xfrm rot="5400000" flipH="1" flipV="1">
              <a:off x="2862510" y="2093256"/>
              <a:ext cx="1431769" cy="36735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328273-0BFA-3A02-86E4-08193A021853}"/>
                </a:ext>
              </a:extLst>
            </p:cNvPr>
            <p:cNvSpPr txBox="1"/>
            <p:nvPr/>
          </p:nvSpPr>
          <p:spPr>
            <a:xfrm>
              <a:off x="7332910" y="5839441"/>
              <a:ext cx="12173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Sound sensors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9269ED-4255-8389-BA29-2D41BB30CCFA}"/>
                </a:ext>
              </a:extLst>
            </p:cNvPr>
            <p:cNvSpPr txBox="1"/>
            <p:nvPr/>
          </p:nvSpPr>
          <p:spPr>
            <a:xfrm>
              <a:off x="3410987" y="5405946"/>
              <a:ext cx="19605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IFM vibration and temperature sensor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E3291D2-5325-5334-C7CB-D8F103110948}"/>
                </a:ext>
              </a:extLst>
            </p:cNvPr>
            <p:cNvSpPr/>
            <p:nvPr/>
          </p:nvSpPr>
          <p:spPr>
            <a:xfrm>
              <a:off x="3016778" y="2254326"/>
              <a:ext cx="755875" cy="4899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Agent collector</a:t>
              </a:r>
            </a:p>
          </p:txBody>
        </p:sp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BCC68193-4FC3-122C-7507-425EE55AB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660" y="1253648"/>
              <a:ext cx="633207" cy="64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496DC3-7532-ECE3-7F4B-55015E130FB9}"/>
                </a:ext>
              </a:extLst>
            </p:cNvPr>
            <p:cNvSpPr txBox="1"/>
            <p:nvPr/>
          </p:nvSpPr>
          <p:spPr>
            <a:xfrm>
              <a:off x="5934735" y="1878184"/>
              <a:ext cx="14729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Grafana dashboard</a:t>
              </a:r>
            </a:p>
            <a:p>
              <a:pPr algn="ctr"/>
              <a:r>
                <a:rPr lang="en-US" sz="1050" b="1" dirty="0"/>
                <a:t>(Purdue SENSE server)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381BB75B-E0A5-2D54-5B6F-97C039CA7705}"/>
                </a:ext>
              </a:extLst>
            </p:cNvPr>
            <p:cNvCxnSpPr>
              <a:cxnSpLocks/>
              <a:stCxn id="45" idx="3"/>
              <a:endCxn id="51" idx="1"/>
            </p:cNvCxnSpPr>
            <p:nvPr/>
          </p:nvCxnSpPr>
          <p:spPr>
            <a:xfrm>
              <a:off x="4905071" y="1561046"/>
              <a:ext cx="1441589" cy="154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C944B76-9272-DFAC-91C1-E25B69730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442520" y="1327625"/>
              <a:ext cx="675075" cy="722616"/>
            </a:xfrm>
            <a:prstGeom prst="rect">
              <a:avLst/>
            </a:prstGeom>
          </p:spPr>
        </p:pic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40039D3B-9ACB-B822-E22C-4937EBB5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34318" y="1338440"/>
              <a:ext cx="529013" cy="74384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B9F14-983B-5B51-7105-7DC1029F9EAB}"/>
                </a:ext>
              </a:extLst>
            </p:cNvPr>
            <p:cNvSpPr txBox="1"/>
            <p:nvPr/>
          </p:nvSpPr>
          <p:spPr>
            <a:xfrm>
              <a:off x="9421524" y="2082286"/>
              <a:ext cx="1341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End-users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BECC244-21D1-86F8-A8E6-12A8BDF6A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4362116" y="3576998"/>
              <a:ext cx="160550" cy="438125"/>
            </a:xfrm>
            <a:prstGeom prst="rect">
              <a:avLst/>
            </a:prstGeom>
          </p:spPr>
        </p:pic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972F58D6-94AA-A815-487C-F05A58542983}"/>
                </a:ext>
              </a:extLst>
            </p:cNvPr>
            <p:cNvCxnSpPr>
              <a:cxnSpLocks/>
              <a:stCxn id="57" idx="0"/>
              <a:endCxn id="12" idx="1"/>
            </p:cNvCxnSpPr>
            <p:nvPr/>
          </p:nvCxnSpPr>
          <p:spPr>
            <a:xfrm>
              <a:off x="4661454" y="3796061"/>
              <a:ext cx="729959" cy="15466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2" descr="How OpenBOM integrates with Box.com for sharing files in a secured  environment | by OpenBOM (openbom.com) | Medium">
              <a:extLst>
                <a:ext uri="{FF2B5EF4-FFF2-40B4-BE49-F238E27FC236}">
                  <a16:creationId xmlns:a16="http://schemas.microsoft.com/office/drawing/2014/main" id="{60C11C24-6EAA-99E0-CA53-8B2AAD5A9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3877" y="2941678"/>
              <a:ext cx="1009488" cy="749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336D768E-D6E7-1F83-AB85-54B7F60B0D83}"/>
                </a:ext>
              </a:extLst>
            </p:cNvPr>
            <p:cNvSpPr/>
            <p:nvPr/>
          </p:nvSpPr>
          <p:spPr>
            <a:xfrm>
              <a:off x="6772716" y="3041045"/>
              <a:ext cx="2863261" cy="819856"/>
            </a:xfrm>
            <a:prstGeom prst="rightArrow">
              <a:avLst>
                <a:gd name="adj1" fmla="val 50000"/>
                <a:gd name="adj2" fmla="val 51162"/>
              </a:avLst>
            </a:prstGeom>
            <a:gradFill>
              <a:gsLst>
                <a:gs pos="0">
                  <a:schemeClr val="bg1"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</a:schemeClr>
                </a:gs>
                <a:gs pos="8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Raw IoT sensor data collection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902E77-7C49-1338-2854-6F7ACB68E802}"/>
                </a:ext>
              </a:extLst>
            </p:cNvPr>
            <p:cNvSpPr txBox="1"/>
            <p:nvPr/>
          </p:nvSpPr>
          <p:spPr>
            <a:xfrm>
              <a:off x="9401309" y="3727523"/>
              <a:ext cx="129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BOX.COM cloud storage</a:t>
              </a:r>
            </a:p>
          </p:txBody>
        </p:sp>
        <p:pic>
          <p:nvPicPr>
            <p:cNvPr id="62" name="Picture 4" descr="Wav file format symbol - Free interface icons">
              <a:extLst>
                <a:ext uri="{FF2B5EF4-FFF2-40B4-BE49-F238E27FC236}">
                  <a16:creationId xmlns:a16="http://schemas.microsoft.com/office/drawing/2014/main" id="{AA3552A7-C27F-C265-CBC9-3D89B2A26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339" y="2725344"/>
              <a:ext cx="337235" cy="337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584710-06FA-E8A3-BDCA-52D2E0ED73F8}"/>
                </a:ext>
              </a:extLst>
            </p:cNvPr>
            <p:cNvSpPr txBox="1"/>
            <p:nvPr/>
          </p:nvSpPr>
          <p:spPr>
            <a:xfrm>
              <a:off x="7606559" y="3023209"/>
              <a:ext cx="7662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Sound data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E5545CE-D18E-9542-3504-3F42F2468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r="15386"/>
            <a:stretch/>
          </p:blipFill>
          <p:spPr>
            <a:xfrm>
              <a:off x="7745531" y="5378229"/>
              <a:ext cx="465379" cy="351209"/>
            </a:xfrm>
            <a:prstGeom prst="rect">
              <a:avLst/>
            </a:prstGeom>
            <a:effectLst/>
          </p:spPr>
        </p:pic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223CE41A-B849-7C2F-491B-DFAEBAFDFA8C}"/>
                </a:ext>
              </a:extLst>
            </p:cNvPr>
            <p:cNvSpPr/>
            <p:nvPr/>
          </p:nvSpPr>
          <p:spPr>
            <a:xfrm>
              <a:off x="6463383" y="1352849"/>
              <a:ext cx="2964000" cy="789272"/>
            </a:xfrm>
            <a:prstGeom prst="rightArrow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36000">
                  <a:schemeClr val="accent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Real-time visualization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E4452A-BC28-2924-1C6F-42BED0870931}"/>
                </a:ext>
              </a:extLst>
            </p:cNvPr>
            <p:cNvSpPr/>
            <p:nvPr/>
          </p:nvSpPr>
          <p:spPr>
            <a:xfrm>
              <a:off x="5906075" y="3951460"/>
              <a:ext cx="45719" cy="129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 descr="Media">
              <a:extLst>
                <a:ext uri="{FF2B5EF4-FFF2-40B4-BE49-F238E27FC236}">
                  <a16:creationId xmlns:a16="http://schemas.microsoft.com/office/drawing/2014/main" id="{090199C8-2C96-CC77-25AE-358403120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9952" y="4448373"/>
              <a:ext cx="2318448" cy="747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National Science Foundation - Wikipedia">
              <a:extLst>
                <a:ext uri="{FF2B5EF4-FFF2-40B4-BE49-F238E27FC236}">
                  <a16:creationId xmlns:a16="http://schemas.microsoft.com/office/drawing/2014/main" id="{9AC307CC-65AF-535E-C15E-E177403ED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9722" y="5216905"/>
              <a:ext cx="896728" cy="90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MTConnect Adapters List – 2019 (Manufacturers and Protocols) | Relyum">
              <a:extLst>
                <a:ext uri="{FF2B5EF4-FFF2-40B4-BE49-F238E27FC236}">
                  <a16:creationId xmlns:a16="http://schemas.microsoft.com/office/drawing/2014/main" id="{C2EC20E9-B153-1019-7691-E1D879A59C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42" r="-1611"/>
            <a:stretch/>
          </p:blipFill>
          <p:spPr bwMode="auto">
            <a:xfrm>
              <a:off x="533879" y="1239979"/>
              <a:ext cx="1908555" cy="57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0" descr="ECE Logos - Elmore Family School of Electrical and Computer Engineering -  Purdue University">
              <a:extLst>
                <a:ext uri="{FF2B5EF4-FFF2-40B4-BE49-F238E27FC236}">
                  <a16:creationId xmlns:a16="http://schemas.microsoft.com/office/drawing/2014/main" id="{146D40D3-B41F-A92A-AF0D-2C6FC15BA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2236" y="5275414"/>
              <a:ext cx="1227686" cy="794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420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D26F88-BA92-4D62-D1CF-6BF7C5EDF0D7}"/>
              </a:ext>
            </a:extLst>
          </p:cNvPr>
          <p:cNvGrpSpPr/>
          <p:nvPr/>
        </p:nvGrpSpPr>
        <p:grpSpPr>
          <a:xfrm>
            <a:off x="1776846" y="1830573"/>
            <a:ext cx="9119727" cy="3196854"/>
            <a:chOff x="571500" y="2074439"/>
            <a:chExt cx="9119727" cy="31968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ED2986-8066-F6BF-5A51-A322D7D85D67}"/>
                </a:ext>
              </a:extLst>
            </p:cNvPr>
            <p:cNvSpPr/>
            <p:nvPr/>
          </p:nvSpPr>
          <p:spPr>
            <a:xfrm>
              <a:off x="571500" y="2074439"/>
              <a:ext cx="9066380" cy="3196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5CC5B3-AF96-A2D5-36EF-AEAB6DA38DE0}"/>
                </a:ext>
              </a:extLst>
            </p:cNvPr>
            <p:cNvGrpSpPr/>
            <p:nvPr/>
          </p:nvGrpSpPr>
          <p:grpSpPr>
            <a:xfrm>
              <a:off x="666518" y="2074439"/>
              <a:ext cx="9024709" cy="3103704"/>
              <a:chOff x="666518" y="2074439"/>
              <a:chExt cx="9024709" cy="3103704"/>
            </a:xfrm>
          </p:grpSpPr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2B2885F0-47F5-5624-7F9A-D4FAC817174E}"/>
                  </a:ext>
                </a:extLst>
              </p:cNvPr>
              <p:cNvSpPr/>
              <p:nvPr/>
            </p:nvSpPr>
            <p:spPr>
              <a:xfrm>
                <a:off x="5371796" y="2074439"/>
                <a:ext cx="3062113" cy="901618"/>
              </a:xfrm>
              <a:prstGeom prst="rightArrow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36000">
                    <a:schemeClr val="accent2">
                      <a:lumMod val="40000"/>
                      <a:lumOff val="60000"/>
                    </a:schemeClr>
                  </a:gs>
                  <a:gs pos="8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84E2B01-6D0B-DF32-2BB7-0B9DD449E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518" y="3224167"/>
                <a:ext cx="2026798" cy="126152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F0824E8-DB8D-9ADB-4664-F8E64F2EF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7985" y="2204650"/>
                <a:ext cx="682442" cy="68244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2BE5DF-5A12-80E4-641F-E4EBCDE24D6E}"/>
                  </a:ext>
                </a:extLst>
              </p:cNvPr>
              <p:cNvSpPr txBox="1"/>
              <p:nvPr/>
            </p:nvSpPr>
            <p:spPr>
              <a:xfrm>
                <a:off x="2446990" y="3645118"/>
                <a:ext cx="1018446" cy="738664"/>
              </a:xfrm>
              <a:prstGeom prst="rect">
                <a:avLst/>
              </a:prstGeom>
              <a:solidFill>
                <a:schemeClr val="bg1">
                  <a:alpha val="28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/>
                  <a:t>NGC</a:t>
                </a:r>
              </a:p>
              <a:p>
                <a:pPr algn="ctr"/>
                <a:r>
                  <a:rPr lang="en-US" sz="1200" dirty="0"/>
                  <a:t>(Next Generation Control)</a:t>
                </a:r>
              </a:p>
            </p:txBody>
          </p:sp>
          <p:pic>
            <p:nvPicPr>
              <p:cNvPr id="11" name="Picture 4" descr="Haas Logo PNG Vector (SVG) Free Download">
                <a:extLst>
                  <a:ext uri="{FF2B5EF4-FFF2-40B4-BE49-F238E27FC236}">
                    <a16:creationId xmlns:a16="http://schemas.microsoft.com/office/drawing/2014/main" id="{C82B780A-5DCA-D4A9-1C04-8B5070498F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914" y="3224167"/>
                <a:ext cx="559377" cy="45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Raspberry Pi 4 - Edge Impulse Documentation">
                <a:extLst>
                  <a:ext uri="{FF2B5EF4-FFF2-40B4-BE49-F238E27FC236}">
                    <a16:creationId xmlns:a16="http://schemas.microsoft.com/office/drawing/2014/main" id="{B5D02940-E71F-E116-BD83-3B0B09A2FC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317"/>
              <a:stretch/>
            </p:blipFill>
            <p:spPr bwMode="auto">
              <a:xfrm>
                <a:off x="4530257" y="2805696"/>
                <a:ext cx="1013294" cy="715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F6079-B381-59EC-D6A8-6E962436E3AC}"/>
                  </a:ext>
                </a:extLst>
              </p:cNvPr>
              <p:cNvSpPr txBox="1"/>
              <p:nvPr/>
            </p:nvSpPr>
            <p:spPr>
              <a:xfrm>
                <a:off x="1007918" y="4498083"/>
                <a:ext cx="16750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Haas VF10/50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1C01986-3DE8-0A53-9B22-F32B25D50FCA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3246291" y="3163555"/>
                <a:ext cx="1283966" cy="28622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4" descr="littmann stethoscope classic 3에 대한 이미지 검색결과">
                <a:extLst>
                  <a:ext uri="{FF2B5EF4-FFF2-40B4-BE49-F238E27FC236}">
                    <a16:creationId xmlns:a16="http://schemas.microsoft.com/office/drawing/2014/main" id="{7B1CD6DC-3682-9B61-746C-A557D0595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4955619" y="3683221"/>
                <a:ext cx="623890" cy="628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43D9D26-B057-F882-0C21-6211359236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r="15386"/>
              <a:stretch/>
            </p:blipFill>
            <p:spPr>
              <a:xfrm>
                <a:off x="4955618" y="4470054"/>
                <a:ext cx="623891" cy="470834"/>
              </a:xfrm>
              <a:prstGeom prst="rect">
                <a:avLst/>
              </a:prstGeom>
              <a:effectLst/>
            </p:spPr>
          </p:pic>
          <p:pic>
            <p:nvPicPr>
              <p:cNvPr id="17" name="Picture 8" descr="Home | MTCUP">
                <a:extLst>
                  <a:ext uri="{FF2B5EF4-FFF2-40B4-BE49-F238E27FC236}">
                    <a16:creationId xmlns:a16="http://schemas.microsoft.com/office/drawing/2014/main" id="{8C52BC41-98F9-1E1E-97AC-743C4B65FF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6747" y="3007736"/>
                <a:ext cx="442047" cy="44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B231C4-9E2D-1929-1EF3-E84F2B00FF48}"/>
                  </a:ext>
                </a:extLst>
              </p:cNvPr>
              <p:cNvSpPr txBox="1"/>
              <p:nvPr/>
            </p:nvSpPr>
            <p:spPr>
              <a:xfrm>
                <a:off x="3745379" y="3268300"/>
                <a:ext cx="6247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Adapter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366A60-5FA2-CC86-4FC1-0725E16DAC7F}"/>
                  </a:ext>
                </a:extLst>
              </p:cNvPr>
              <p:cNvSpPr txBox="1"/>
              <p:nvPr/>
            </p:nvSpPr>
            <p:spPr>
              <a:xfrm>
                <a:off x="3684758" y="3499132"/>
                <a:ext cx="841691" cy="69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Spindle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Position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Execution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Tool number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/>
                  <a:t>…</a:t>
                </a:r>
              </a:p>
            </p:txBody>
          </p:sp>
          <p:pic>
            <p:nvPicPr>
              <p:cNvPr id="20" name="Picture 12" descr="MTConnect Adapters List – 2019 (Manufacturers and Protocols) | Relyum">
                <a:extLst>
                  <a:ext uri="{FF2B5EF4-FFF2-40B4-BE49-F238E27FC236}">
                    <a16:creationId xmlns:a16="http://schemas.microsoft.com/office/drawing/2014/main" id="{9DB660DE-BE24-4DEE-52D4-6DEFAC5492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3609" y="2417135"/>
                <a:ext cx="1257300" cy="394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9938D6-2159-7082-73F4-FAE2A861B0F7}"/>
                  </a:ext>
                </a:extLst>
              </p:cNvPr>
              <p:cNvSpPr txBox="1"/>
              <p:nvPr/>
            </p:nvSpPr>
            <p:spPr>
              <a:xfrm>
                <a:off x="4473788" y="3445016"/>
                <a:ext cx="1173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Raspberry Pi</a:t>
                </a:r>
              </a:p>
            </p:txBody>
          </p: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AC0E2D0A-E867-706A-6304-B6A0EFE3A532}"/>
                  </a:ext>
                </a:extLst>
              </p:cNvPr>
              <p:cNvCxnSpPr>
                <a:cxnSpLocks/>
                <a:stCxn id="15" idx="1"/>
                <a:endCxn id="12" idx="3"/>
              </p:cNvCxnSpPr>
              <p:nvPr/>
            </p:nvCxnSpPr>
            <p:spPr>
              <a:xfrm flipH="1" flipV="1">
                <a:off x="5543551" y="3163555"/>
                <a:ext cx="35958" cy="834000"/>
              </a:xfrm>
              <a:prstGeom prst="bentConnector3">
                <a:avLst>
                  <a:gd name="adj1" fmla="val -63574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CC37D4BB-7878-0B2D-4643-176D9D5E1EFC}"/>
                  </a:ext>
                </a:extLst>
              </p:cNvPr>
              <p:cNvCxnSpPr>
                <a:cxnSpLocks/>
                <a:stCxn id="16" idx="3"/>
                <a:endCxn id="12" idx="3"/>
              </p:cNvCxnSpPr>
              <p:nvPr/>
            </p:nvCxnSpPr>
            <p:spPr>
              <a:xfrm flipH="1" flipV="1">
                <a:off x="5543551" y="3163555"/>
                <a:ext cx="35958" cy="1541916"/>
              </a:xfrm>
              <a:prstGeom prst="bentConnector3">
                <a:avLst>
                  <a:gd name="adj1" fmla="val -63574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E2D17E-A117-F32C-CA7B-650B69FA3888}"/>
                  </a:ext>
                </a:extLst>
              </p:cNvPr>
              <p:cNvSpPr txBox="1"/>
              <p:nvPr/>
            </p:nvSpPr>
            <p:spPr>
              <a:xfrm>
                <a:off x="4689776" y="4146169"/>
                <a:ext cx="9169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ISS @base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05F7B0-CD5D-B7D3-E587-93FAD69B4BB3}"/>
                  </a:ext>
                </a:extLst>
              </p:cNvPr>
              <p:cNvSpPr txBox="1"/>
              <p:nvPr/>
            </p:nvSpPr>
            <p:spPr>
              <a:xfrm>
                <a:off x="4449982" y="4854085"/>
                <a:ext cx="1476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Microphone @inside</a:t>
                </a:r>
              </a:p>
            </p:txBody>
          </p:sp>
          <p:pic>
            <p:nvPicPr>
              <p:cNvPr id="26" name="Picture 2" descr="MySQL - LiveAgent">
                <a:extLst>
                  <a:ext uri="{FF2B5EF4-FFF2-40B4-BE49-F238E27FC236}">
                    <a16:creationId xmlns:a16="http://schemas.microsoft.com/office/drawing/2014/main" id="{7FFA2E4E-B697-C024-520A-6CDB38CC28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9063" t="16909" r="8457" b="16545"/>
              <a:stretch/>
            </p:blipFill>
            <p:spPr bwMode="auto">
              <a:xfrm>
                <a:off x="6669492" y="2772022"/>
                <a:ext cx="1143001" cy="6147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C2BA5-E4C1-F295-4207-72F6A01CE720}"/>
                  </a:ext>
                </a:extLst>
              </p:cNvPr>
              <p:cNvSpPr txBox="1"/>
              <p:nvPr/>
            </p:nvSpPr>
            <p:spPr>
              <a:xfrm>
                <a:off x="6504497" y="3341347"/>
                <a:ext cx="14729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MySQL DB</a:t>
                </a:r>
              </a:p>
              <a:p>
                <a:pPr algn="ctr"/>
                <a:r>
                  <a:rPr lang="en-US" sz="1050" b="1" dirty="0"/>
                  <a:t>(Purdue SENSE server)</a:t>
                </a:r>
              </a:p>
            </p:txBody>
          </p:sp>
          <p:pic>
            <p:nvPicPr>
              <p:cNvPr id="28" name="Picture 8">
                <a:extLst>
                  <a:ext uri="{FF2B5EF4-FFF2-40B4-BE49-F238E27FC236}">
                    <a16:creationId xmlns:a16="http://schemas.microsoft.com/office/drawing/2014/main" id="{CF9DD7D0-A488-A0DE-F073-CC0D853B1D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8904" y="2799235"/>
                <a:ext cx="633207" cy="645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F4B933-7DD9-65B9-D0DB-B79B33C593E5}"/>
                  </a:ext>
                </a:extLst>
              </p:cNvPr>
              <p:cNvSpPr txBox="1"/>
              <p:nvPr/>
            </p:nvSpPr>
            <p:spPr>
              <a:xfrm>
                <a:off x="8186979" y="3423771"/>
                <a:ext cx="14729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Grafana dashboard</a:t>
                </a:r>
              </a:p>
              <a:p>
                <a:pPr algn="ctr"/>
                <a:r>
                  <a:rPr lang="en-US" sz="1050" b="1" dirty="0"/>
                  <a:t>(Purdue SENSE server)</a:t>
                </a:r>
              </a:p>
            </p:txBody>
          </p: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F8F621CB-D7BF-B686-0511-0560F6CB6116}"/>
                  </a:ext>
                </a:extLst>
              </p:cNvPr>
              <p:cNvCxnSpPr>
                <a:cxnSpLocks/>
                <a:stCxn id="20" idx="3"/>
                <a:endCxn id="26" idx="1"/>
              </p:cNvCxnSpPr>
              <p:nvPr/>
            </p:nvCxnSpPr>
            <p:spPr>
              <a:xfrm>
                <a:off x="5680909" y="2614490"/>
                <a:ext cx="988583" cy="46493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3AF89651-FA53-F4DA-1BFB-B1A63AEA6426}"/>
                  </a:ext>
                </a:extLst>
              </p:cNvPr>
              <p:cNvCxnSpPr>
                <a:cxnSpLocks/>
                <a:stCxn id="26" idx="3"/>
                <a:endCxn id="28" idx="1"/>
              </p:cNvCxnSpPr>
              <p:nvPr/>
            </p:nvCxnSpPr>
            <p:spPr>
              <a:xfrm>
                <a:off x="7812493" y="3079420"/>
                <a:ext cx="786411" cy="426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491BF6-EA7A-B6A9-897C-879E4CB9D6D0}"/>
                  </a:ext>
                </a:extLst>
              </p:cNvPr>
              <p:cNvSpPr txBox="1"/>
              <p:nvPr/>
            </p:nvSpPr>
            <p:spPr>
              <a:xfrm>
                <a:off x="6310761" y="2288563"/>
                <a:ext cx="20167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Real-time visualization and data analytics</a:t>
                </a:r>
              </a:p>
            </p:txBody>
          </p:sp>
          <p:pic>
            <p:nvPicPr>
              <p:cNvPr id="33" name="Picture 2" descr="How OpenBOM integrates with Box.com for sharing files in a secured  environment | by OpenBOM (openbom.com) | Medium">
                <a:extLst>
                  <a:ext uri="{FF2B5EF4-FFF2-40B4-BE49-F238E27FC236}">
                    <a16:creationId xmlns:a16="http://schemas.microsoft.com/office/drawing/2014/main" id="{F4D5086A-CB3A-ADD7-04D3-12C9AF387D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5658" y="4156366"/>
                <a:ext cx="758443" cy="563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761A5BDA-1E71-110C-845F-57CCA9B05E86}"/>
                  </a:ext>
                </a:extLst>
              </p:cNvPr>
              <p:cNvSpPr/>
              <p:nvPr/>
            </p:nvSpPr>
            <p:spPr>
              <a:xfrm>
                <a:off x="5638974" y="4276709"/>
                <a:ext cx="2863261" cy="819856"/>
              </a:xfrm>
              <a:prstGeom prst="rightArrow">
                <a:avLst>
                  <a:gd name="adj1" fmla="val 50000"/>
                  <a:gd name="adj2" fmla="val 51162"/>
                </a:avLst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36000">
                    <a:schemeClr val="accent1">
                      <a:lumMod val="60000"/>
                      <a:lumOff val="40000"/>
                    </a:schemeClr>
                  </a:gs>
                  <a:gs pos="80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solidFill>
                      <a:schemeClr val="tx1"/>
                    </a:solidFill>
                  </a:rPr>
                  <a:t>Raw IoT sensor data collection</a:t>
                </a:r>
              </a:p>
            </p:txBody>
          </p:sp>
          <p:pic>
            <p:nvPicPr>
              <p:cNvPr id="35" name="Picture 4" descr="Wav file format symbol - Free interface icons">
                <a:extLst>
                  <a:ext uri="{FF2B5EF4-FFF2-40B4-BE49-F238E27FC236}">
                    <a16:creationId xmlns:a16="http://schemas.microsoft.com/office/drawing/2014/main" id="{47E629E6-A4DD-BC67-62D1-2BA911F92E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597" y="3961008"/>
                <a:ext cx="337235" cy="337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B63224-A9BA-048B-BCC5-BF7999E430E6}"/>
                  </a:ext>
                </a:extLst>
              </p:cNvPr>
              <p:cNvSpPr txBox="1"/>
              <p:nvPr/>
            </p:nvSpPr>
            <p:spPr>
              <a:xfrm>
                <a:off x="6472817" y="4258873"/>
                <a:ext cx="7662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Sound data</a:t>
                </a:r>
              </a:p>
            </p:txBody>
          </p:sp>
          <p:pic>
            <p:nvPicPr>
              <p:cNvPr id="37" name="Picture 10" descr="ECE Logos - Elmore Family School of Electrical and Computer Engineering -  Purdue University">
                <a:extLst>
                  <a:ext uri="{FF2B5EF4-FFF2-40B4-BE49-F238E27FC236}">
                    <a16:creationId xmlns:a16="http://schemas.microsoft.com/office/drawing/2014/main" id="{E029815D-AB77-4D48-A98E-669AB1C162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0312" y="2235670"/>
                <a:ext cx="958149" cy="620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National Science Foundation - Wikipedia">
                <a:extLst>
                  <a:ext uri="{FF2B5EF4-FFF2-40B4-BE49-F238E27FC236}">
                    <a16:creationId xmlns:a16="http://schemas.microsoft.com/office/drawing/2014/main" id="{684C00F4-D15E-9CD1-7328-203D7E625A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171" y="2170528"/>
                <a:ext cx="746864" cy="7506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D0876C-EF6E-03F5-06BF-47F52EF7362F}"/>
                  </a:ext>
                </a:extLst>
              </p:cNvPr>
              <p:cNvSpPr txBox="1"/>
              <p:nvPr/>
            </p:nvSpPr>
            <p:spPr>
              <a:xfrm>
                <a:off x="8121286" y="4716478"/>
                <a:ext cx="15699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Purdue-BOX.COM cloud storage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943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dia">
            <a:extLst>
              <a:ext uri="{FF2B5EF4-FFF2-40B4-BE49-F238E27FC236}">
                <a16:creationId xmlns:a16="http://schemas.microsoft.com/office/drawing/2014/main" id="{64A422B5-4813-52D6-84EF-179164778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4637"/>
            <a:ext cx="38100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4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me | tmfcenter">
            <a:extLst>
              <a:ext uri="{FF2B5EF4-FFF2-40B4-BE49-F238E27FC236}">
                <a16:creationId xmlns:a16="http://schemas.microsoft.com/office/drawing/2014/main" id="{2529BA0A-6B07-4B1C-317A-71411AFA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CN-6000">
            <a:extLst>
              <a:ext uri="{FF2B5EF4-FFF2-40B4-BE49-F238E27FC236}">
                <a16:creationId xmlns:a16="http://schemas.microsoft.com/office/drawing/2014/main" id="{35969712-1F83-8560-ADE1-5C318C60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3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F-14/50 - Haas Automation UK 50-taper vertical machining centres">
            <a:extLst>
              <a:ext uri="{FF2B5EF4-FFF2-40B4-BE49-F238E27FC236}">
                <a16:creationId xmlns:a16="http://schemas.microsoft.com/office/drawing/2014/main" id="{EDAB0A62-29A0-1044-8848-E4C6BBE5A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10" y="1237129"/>
            <a:ext cx="5546165" cy="415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urdue-WHIN">
            <a:extLst>
              <a:ext uri="{FF2B5EF4-FFF2-40B4-BE49-F238E27FC236}">
                <a16:creationId xmlns:a16="http://schemas.microsoft.com/office/drawing/2014/main" id="{8ACBEC0A-B661-D4CD-E5EE-7E030FC7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ational Science Foundation - Wikipedia">
            <a:extLst>
              <a:ext uri="{FF2B5EF4-FFF2-40B4-BE49-F238E27FC236}">
                <a16:creationId xmlns:a16="http://schemas.microsoft.com/office/drawing/2014/main" id="{3A7B8E1E-50E4-E01B-09F2-A5976E11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529" y="878541"/>
            <a:ext cx="5074941" cy="51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5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yelin Lee - Notre Dame, Indiana, United States | Professional Profile |  LinkedIn">
            <a:extLst>
              <a:ext uri="{FF2B5EF4-FFF2-40B4-BE49-F238E27FC236}">
                <a16:creationId xmlns:a16="http://schemas.microsoft.com/office/drawing/2014/main" id="{EDA50FD3-A31C-385C-6E7F-EB461674E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9" b="22446"/>
          <a:stretch/>
        </p:blipFill>
        <p:spPr bwMode="auto">
          <a:xfrm>
            <a:off x="2439241" y="1891553"/>
            <a:ext cx="6829425" cy="164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1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59E0E8C-54D5-C24A-1D9D-37E14DEF341A}"/>
              </a:ext>
            </a:extLst>
          </p:cNvPr>
          <p:cNvGrpSpPr/>
          <p:nvPr/>
        </p:nvGrpSpPr>
        <p:grpSpPr>
          <a:xfrm>
            <a:off x="1234046" y="772713"/>
            <a:ext cx="2714905" cy="1768502"/>
            <a:chOff x="1234046" y="772713"/>
            <a:chExt cx="2714905" cy="1768502"/>
          </a:xfrm>
        </p:grpSpPr>
        <p:pic>
          <p:nvPicPr>
            <p:cNvPr id="3074" name="Picture 2" descr="IN-MaC">
              <a:extLst>
                <a:ext uri="{FF2B5EF4-FFF2-40B4-BE49-F238E27FC236}">
                  <a16:creationId xmlns:a16="http://schemas.microsoft.com/office/drawing/2014/main" id="{3D61A72E-58FC-EB38-41CE-56300C0207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549"/>
            <a:stretch/>
          </p:blipFill>
          <p:spPr bwMode="auto">
            <a:xfrm>
              <a:off x="1234046" y="772713"/>
              <a:ext cx="2714905" cy="92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-MaC">
              <a:extLst>
                <a:ext uri="{FF2B5EF4-FFF2-40B4-BE49-F238E27FC236}">
                  <a16:creationId xmlns:a16="http://schemas.microsoft.com/office/drawing/2014/main" id="{4D3A8BF2-256E-C86B-85A8-9C32F1562B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72"/>
            <a:stretch/>
          </p:blipFill>
          <p:spPr bwMode="auto">
            <a:xfrm>
              <a:off x="1355070" y="1483940"/>
              <a:ext cx="2472859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IN-MaC">
            <a:extLst>
              <a:ext uri="{FF2B5EF4-FFF2-40B4-BE49-F238E27FC236}">
                <a16:creationId xmlns:a16="http://schemas.microsoft.com/office/drawing/2014/main" id="{5CBE455C-3261-E227-58BE-C4743ADF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79" y="1086478"/>
            <a:ext cx="55911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urdue IN-Mac (@PurdueINMaC) / X">
            <a:extLst>
              <a:ext uri="{FF2B5EF4-FFF2-40B4-BE49-F238E27FC236}">
                <a16:creationId xmlns:a16="http://schemas.microsoft.com/office/drawing/2014/main" id="{CF60AC1A-603E-5E47-4D2E-F3164DF3F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t="31340" b="33131"/>
          <a:stretch/>
        </p:blipFill>
        <p:spPr bwMode="auto">
          <a:xfrm>
            <a:off x="738045" y="3117691"/>
            <a:ext cx="3706906" cy="135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N-MaC internship program provides first step toward career achievement -  Purdue Polytechnic Institute">
            <a:extLst>
              <a:ext uri="{FF2B5EF4-FFF2-40B4-BE49-F238E27FC236}">
                <a16:creationId xmlns:a16="http://schemas.microsoft.com/office/drawing/2014/main" id="{231F5A35-61D6-7EBD-F6BD-51C708A7E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35" y="2541215"/>
            <a:ext cx="61626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82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148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Eunseob Kim</dc:creator>
  <cp:lastModifiedBy>Eunseob Kim</cp:lastModifiedBy>
  <cp:revision>10</cp:revision>
  <dcterms:created xsi:type="dcterms:W3CDTF">2024-01-08T04:25:19Z</dcterms:created>
  <dcterms:modified xsi:type="dcterms:W3CDTF">2024-01-10T21:56:06Z</dcterms:modified>
</cp:coreProperties>
</file>