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61" r:id="rId4"/>
    <p:sldId id="294" r:id="rId5"/>
    <p:sldId id="258" r:id="rId6"/>
    <p:sldId id="271" r:id="rId7"/>
    <p:sldId id="272" r:id="rId8"/>
    <p:sldId id="268" r:id="rId9"/>
    <p:sldId id="275" r:id="rId10"/>
    <p:sldId id="277" r:id="rId11"/>
    <p:sldId id="289" r:id="rId12"/>
    <p:sldId id="287" r:id="rId13"/>
    <p:sldId id="273" r:id="rId14"/>
    <p:sldId id="279" r:id="rId15"/>
    <p:sldId id="267" r:id="rId16"/>
    <p:sldId id="288" r:id="rId17"/>
    <p:sldId id="269" r:id="rId18"/>
    <p:sldId id="284" r:id="rId19"/>
    <p:sldId id="281" r:id="rId20"/>
    <p:sldId id="282" r:id="rId21"/>
    <p:sldId id="283" r:id="rId22"/>
    <p:sldId id="285" r:id="rId23"/>
    <p:sldId id="259" r:id="rId24"/>
    <p:sldId id="290" r:id="rId25"/>
    <p:sldId id="280" r:id="rId26"/>
    <p:sldId id="286" r:id="rId27"/>
    <p:sldId id="291" r:id="rId28"/>
    <p:sldId id="292" r:id="rId29"/>
    <p:sldId id="263" r:id="rId30"/>
    <p:sldId id="262" r:id="rId31"/>
    <p:sldId id="260" r:id="rId32"/>
    <p:sldId id="276" r:id="rId33"/>
    <p:sldId id="26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kkapon Phongthawee" initials="PP" lastIdx="1" clrIdx="0">
    <p:extLst>
      <p:ext uri="{19B8F6BF-5375-455C-9EA6-DF929625EA0E}">
        <p15:presenceInfo xmlns:p15="http://schemas.microsoft.com/office/powerpoint/2012/main" userId="13fee49a448607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3212" autoAdjust="0"/>
  </p:normalViewPr>
  <p:slideViewPr>
    <p:cSldViewPr snapToGrid="0">
      <p:cViewPr varScale="1">
        <p:scale>
          <a:sx n="56" d="100"/>
          <a:sy n="56" d="100"/>
        </p:scale>
        <p:origin x="1662" y="78"/>
      </p:cViewPr>
      <p:guideLst/>
    </p:cSldViewPr>
  </p:slideViewPr>
  <p:notesTextViewPr>
    <p:cViewPr>
      <p:scale>
        <a:sx n="1" d="1"/>
        <a:sy n="1" d="1"/>
      </p:scale>
      <p:origin x="0" y="-36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D69F-FF23-4CD3-A579-910B5B0EE6E0}" type="datetimeFigureOut">
              <a:rPr lang="th-TH" smtClean="0"/>
              <a:t>24/02/59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5AA60-5A86-473E-904F-D318F3E697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55986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A47D0-DF2A-46D3-90E0-6DB242688C16}" type="datetimeFigureOut">
              <a:rPr lang="th-TH" smtClean="0"/>
              <a:t>24/02/59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F0E53-FA51-4E99-B473-BE06A9A7F9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7592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สวัสดีครับ</a:t>
            </a:r>
            <a:r>
              <a:rPr lang="th-TH" baseline="0" dirty="0"/>
              <a:t> ผมนายภัคพล พง</a:t>
            </a:r>
            <a:r>
              <a:rPr lang="th-TH" baseline="0" dirty="0" err="1"/>
              <a:t>ษ์</a:t>
            </a:r>
            <a:r>
              <a:rPr lang="th-TH" baseline="0" dirty="0"/>
              <a:t>ทวี จากคณะวิทยาศาสตร์มหาวิยาลัยศิลปากร วันนี้จะมานำเสนอโครงการเรื่อง การเยื้องเพื่อการรู้จำภาษาธรรมชาติอย่างชาญฉลาด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6841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ในภาษาไอรินสามารถกำหนดค่าตัวแปรพร้อมทั้งใช้เครื่องหมายบวกลบคูณหารได้โดยการเขียนดังภาพ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382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ภาษาไอรินสามารถใช้เงื่อนไขได้โดยการเขียนเครื่องหมายปีกกาหลังจากนั้นเขียนเงื่อนไขอยู่หน้าเครื่องหมาย</a:t>
            </a:r>
            <a:r>
              <a:rPr lang="th-TH" baseline="0" dirty="0"/>
              <a:t>ปรัศนีหลังจากนั้นตามคำตอบเมื่อเงื่อนไขเป็นจริง แบ่งด้วยเครื่องหมาย</a:t>
            </a:r>
            <a:r>
              <a:rPr lang="th-TH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ทวิภาคแล้วตามด้วยคำตอบเมื่อเงื่อนไขเป็นเท็จ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9149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ในภาษาไอรินเราสามารถใช้หัวข้อเรื่องโดยการใช้เครื่องหมายลูกศร</a:t>
            </a:r>
            <a:r>
              <a:rPr lang="th-TH" baseline="0" dirty="0"/>
              <a:t> โดยหัวลูกศรที่ไม่มีการเยื้องจะเป็นการประกาศหัวข้อเรื่อง ส่วนหัวลูกศรที่มีการเยื้องจะเป็นการเรียกใช้หัวข้อเรื่อง ตัวอย่างเช่น สวัสดี</a:t>
            </a:r>
            <a:r>
              <a:rPr lang="en-US" baseline="0" dirty="0"/>
              <a:t>,</a:t>
            </a:r>
            <a:r>
              <a:rPr lang="th-TH" baseline="0" dirty="0"/>
              <a:t> จะตอบว่ามีอะไรให้ช่วยคะ และจะต่อด้วยหัวข้อเรื่องจากลา ซึ่งเมื่อถามว่าลาก่อนแล้วจะตอบว่าเจอกันใหม่นะคะ ซึ่งเราสามารถใช้หัวข้อเรื่องเป็นไฟล์อื่นได้โดยการใส่ชื่อไฟล์ตามด้วย</a:t>
            </a:r>
            <a:r>
              <a:rPr lang="en-US" baseline="0" dirty="0"/>
              <a:t> .</a:t>
            </a:r>
            <a:r>
              <a:rPr lang="en-US" baseline="0" dirty="0" err="1"/>
              <a:t>irin</a:t>
            </a:r>
            <a:r>
              <a:rPr lang="th-TH" baseline="0" dirty="0"/>
              <a:t> และในไฟล์ดังกล่าวไม่ต้องติด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2029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ภาษาไอรินยังมีความสามารถอีกหลายอย่าง</a:t>
            </a:r>
            <a:r>
              <a:rPr lang="th-TH" baseline="0" dirty="0"/>
              <a:t> </a:t>
            </a:r>
            <a:r>
              <a:rPr lang="th-TH" dirty="0"/>
              <a:t>ท่านสามารถศึกษาวิธีการใช้งานภาษาไอรินเพิ่มเติมได้ที่</a:t>
            </a:r>
            <a:r>
              <a:rPr lang="en-US" baseline="0" dirty="0"/>
              <a:t> https://</a:t>
            </a:r>
            <a:r>
              <a:rPr lang="th-TH" baseline="0" dirty="0"/>
              <a:t>ภาษา</a:t>
            </a:r>
            <a:r>
              <a:rPr lang="en-US" baseline="0" dirty="0"/>
              <a:t>.</a:t>
            </a:r>
            <a:r>
              <a:rPr lang="th-TH" baseline="0" dirty="0"/>
              <a:t>ไอริน</a:t>
            </a:r>
            <a:r>
              <a:rPr lang="en-US" baseline="0" dirty="0"/>
              <a:t>.</a:t>
            </a:r>
            <a:r>
              <a:rPr lang="th-TH" baseline="0" dirty="0"/>
              <a:t>ไทย</a:t>
            </a:r>
            <a:r>
              <a:rPr lang="en-US" baseline="0" dirty="0"/>
              <a:t>/</a:t>
            </a:r>
            <a:r>
              <a:rPr lang="th-TH" baseline="0" dirty="0"/>
              <a:t>เอกสาร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4600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จากนั้นทำการทดสอบความถูกต้องในการทำงานของตัวแปลภาษาโดยใช้</a:t>
            </a:r>
            <a:r>
              <a:rPr lang="th-TH" dirty="0" err="1"/>
              <a:t>เค</a:t>
            </a:r>
            <a:r>
              <a:rPr lang="th-TH" dirty="0"/>
              <a:t>สตัวอย่างกว่า</a:t>
            </a:r>
            <a:r>
              <a:rPr lang="en-US" baseline="0" dirty="0"/>
              <a:t> 250</a:t>
            </a:r>
            <a:r>
              <a:rPr lang="th-TH" baseline="0" dirty="0"/>
              <a:t> แบบเพื่อให้แน่ใจว่าตัวแปลภาษาสามารถทำงานได้ถูกต้อง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7796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เครื่องมือถือใช้พัฒนา ได้แก่ ภาษา</a:t>
            </a:r>
            <a:r>
              <a:rPr lang="en-US" dirty="0"/>
              <a:t> </a:t>
            </a:r>
            <a:r>
              <a:rPr lang="en-US" dirty="0" err="1"/>
              <a:t>coffeescript</a:t>
            </a:r>
            <a:r>
              <a:rPr lang="en-US" dirty="0"/>
              <a:t>,</a:t>
            </a:r>
            <a:r>
              <a:rPr lang="th-TH" baseline="0" dirty="0"/>
              <a:t> </a:t>
            </a:r>
            <a:r>
              <a:rPr lang="en-US" baseline="0" dirty="0"/>
              <a:t>node.js, atom.io </a:t>
            </a:r>
            <a:r>
              <a:rPr lang="th-TH" baseline="0" dirty="0"/>
              <a:t>และ </a:t>
            </a:r>
            <a:r>
              <a:rPr lang="en-US" baseline="0" dirty="0"/>
              <a:t>gulp.js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7235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ัวแปลภาษาที่พัฒนาขึ้นได้รับการทดสอบเพื่อใช้งานภาษาไทยและภาษาอังกฤษเท่านั้นอาจเกิดปัญหาขึ้นเมื่อนำไปใช้งานกับภาษาอื่น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2600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ภาษาไอรินถูกพัฒนาขึ้นมาสำหรับผู้ที่ต้องการศึกษาการสร้างระบบโต้ตอบอัตโนมัติให้สามารถทำได้ง่ายขึ้น</a:t>
            </a:r>
            <a:r>
              <a:rPr lang="th-TH" baseline="0" dirty="0"/>
              <a:t> หรือ สำหรับผู้ที่พัฒนาระบบโต้ตอบอัตโนมัติอยู่แล้วสามารถเขียนโค้ดได้สั้นลงเป็นอย่างมาก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7001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สำหรับผลการทดสอบโปรแกรม</a:t>
            </a:r>
            <a:r>
              <a:rPr lang="th-TH" baseline="0" dirty="0"/>
              <a:t>พบว่าผู้จัดทำได้สร้างภาษา</a:t>
            </a:r>
            <a:r>
              <a:rPr lang="th-TH" dirty="0"/>
              <a:t>ที่สามารถใช้ในการสร้างระบบสนทนาโต้ตอบอัตโนมัติได้ง่ายขึ้นได้สำเร็จ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7069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ซึ่งเมื่อเปรียบเทียบภาษาไอริน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432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ระบบสนทนาโต้ตอบอัตโนมัติ หรือ </a:t>
            </a:r>
            <a:r>
              <a:rPr lang="en-US" dirty="0"/>
              <a:t>Chatterbot </a:t>
            </a:r>
            <a:r>
              <a:rPr lang="th-TH" dirty="0"/>
              <a:t>คือโปรแกรมที่สนทนาโต้ตอบกับผู้ใช้ 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ซึ่งในปัจจุบันมีความสนใจในการพัฒนาระบบสนทนาโต้ตอบอัตโนมัติเป็นอย่างมาก โดยเฉพาะระบบที่รองรับภาษาไทย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9469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ซึ่งนอกเหนือจากคำสั่งที่ได้กล่าวมาในข้างต้นภาษาไอรินสามารถทำได้เหมือนภาษา</a:t>
            </a:r>
            <a:r>
              <a:rPr lang="th-TH" baseline="0" dirty="0"/>
              <a:t> </a:t>
            </a:r>
            <a:r>
              <a:rPr lang="en-US" baseline="0" dirty="0"/>
              <a:t>AIML</a:t>
            </a:r>
            <a:r>
              <a:rPr lang="th-TH" baseline="0" dirty="0"/>
              <a:t> ทุกประการ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363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สำหรับการทดสอบตัวแปลภาษาพบว่าตัวแปลภาษาสามารถทำงานผ่านได้ทุก</a:t>
            </a:r>
            <a:r>
              <a:rPr lang="th-TH" dirty="0" err="1"/>
              <a:t>เค</a:t>
            </a:r>
            <a:r>
              <a:rPr lang="th-TH" dirty="0"/>
              <a:t>สการทดสอบ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638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ตัวแปลภาษาทดสอบหาบ</a:t>
            </a:r>
            <a:r>
              <a:rPr lang="th-TH" dirty="0" err="1"/>
              <a:t>ัค</a:t>
            </a:r>
            <a:r>
              <a:rPr lang="th-TH" dirty="0"/>
              <a:t>โดยการใช้</a:t>
            </a:r>
            <a:r>
              <a:rPr lang="th-TH" dirty="0" err="1"/>
              <a:t>เค</a:t>
            </a:r>
            <a:r>
              <a:rPr lang="th-TH" dirty="0"/>
              <a:t>สทดสอบ</a:t>
            </a:r>
            <a:r>
              <a:rPr lang="th-TH" baseline="0" dirty="0"/>
              <a:t> ซึ่งเป็นไปได้ว่าจะไม่ครอบคลุม</a:t>
            </a:r>
            <a:r>
              <a:rPr lang="th-TH" baseline="0" dirty="0" err="1"/>
              <a:t>บัค</a:t>
            </a:r>
            <a:r>
              <a:rPr lang="th-TH" baseline="0" dirty="0"/>
              <a:t>ที่เกิดขึ้นได้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5278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aseline="0" dirty="0"/>
              <a:t>ท่านสามารถนำตัวแปลภาษาไอรินไปใช้งานต่อได้ผ่านทาง </a:t>
            </a:r>
            <a:r>
              <a:rPr lang="en-US" baseline="0" dirty="0" err="1"/>
              <a:t>npm,bower</a:t>
            </a:r>
            <a:r>
              <a:rPr lang="en-US" baseline="0" dirty="0"/>
              <a:t> </a:t>
            </a:r>
            <a:r>
              <a:rPr lang="th-TH" baseline="0" dirty="0"/>
              <a:t>และ </a:t>
            </a:r>
            <a:r>
              <a:rPr lang="en-US" baseline="0" dirty="0" err="1"/>
              <a:t>github</a:t>
            </a:r>
            <a:r>
              <a:rPr lang="en-US" baseline="0" dirty="0"/>
              <a:t> </a:t>
            </a:r>
            <a:r>
              <a:rPr lang="th-TH" baseline="0" dirty="0"/>
              <a:t>ท่านสามารถอ่านรายละเอียดวิธีการดาวน์โหลดเพิ่มเติมได้ที่ </a:t>
            </a:r>
            <a:r>
              <a:rPr lang="en-US" baseline="0" dirty="0"/>
              <a:t>https://</a:t>
            </a:r>
            <a:r>
              <a:rPr lang="th-TH" baseline="0" dirty="0"/>
              <a:t>ภาษา</a:t>
            </a:r>
            <a:r>
              <a:rPr lang="en-US" baseline="0" dirty="0"/>
              <a:t>.</a:t>
            </a:r>
            <a:r>
              <a:rPr lang="th-TH" baseline="0" dirty="0"/>
              <a:t>ไอริน</a:t>
            </a:r>
            <a:r>
              <a:rPr lang="en-US" baseline="0" dirty="0"/>
              <a:t>.</a:t>
            </a:r>
            <a:r>
              <a:rPr lang="th-TH" baseline="0" dirty="0"/>
              <a:t>ไทย</a:t>
            </a:r>
            <a:r>
              <a:rPr lang="en-US" baseline="0" dirty="0"/>
              <a:t>/</a:t>
            </a:r>
            <a:r>
              <a:rPr lang="th-TH" baseline="0" dirty="0"/>
              <a:t>เอกสาร</a:t>
            </a:r>
            <a:r>
              <a:rPr lang="en-US" baseline="0" dirty="0"/>
              <a:t>/</a:t>
            </a:r>
            <a:r>
              <a:rPr lang="th-TH" baseline="0" dirty="0"/>
              <a:t>ติดตั้ง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211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ซึ่งท่านสามารถลองใช้ภาษาไอรินก่อนได้ที่</a:t>
            </a:r>
            <a:r>
              <a:rPr lang="en-US" dirty="0"/>
              <a:t>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ไอริน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ไทย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ลองใช้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7371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ภาษาไอรินและตัวแปลภาษาไอริน</a:t>
            </a:r>
            <a:r>
              <a:rPr lang="th-TH" baseline="0" dirty="0"/>
              <a:t> สามารใช้งานกับภาษาไทยและอังกฤษได้จริง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1471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ขอขอบ</a:t>
            </a:r>
            <a:r>
              <a:rPr lang="th-TH" dirty="0" err="1"/>
              <a:t>คุ๊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8843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aseline="0" dirty="0"/>
              <a:t>ผู้พัฒนาจึงได้คิดหาวิธีที่จะทำให้เขียนระบบโต้ตอบอัตโนมัติให้สั้นลงอย่างมากโดยใช้การเยื้องของโค้ดให้เป็นประโยชน์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119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ปัจจุบันนี้เราสามารถพัฒนาระบบโต้ตอบอัตโนมัติได้โดยใช้ภาษา</a:t>
            </a:r>
            <a:r>
              <a:rPr lang="th-TH" baseline="0" dirty="0"/>
              <a:t> </a:t>
            </a:r>
            <a:r>
              <a:rPr lang="en-US" baseline="0" dirty="0"/>
              <a:t>AIML  </a:t>
            </a:r>
            <a:r>
              <a:rPr lang="th-TH" baseline="0" dirty="0"/>
              <a:t>แต่</a:t>
            </a:r>
            <a:r>
              <a:rPr lang="th-TH" dirty="0"/>
              <a:t>เนื่องจากภาษา</a:t>
            </a:r>
            <a:r>
              <a:rPr lang="th-TH" baseline="0" dirty="0"/>
              <a:t> </a:t>
            </a:r>
            <a:r>
              <a:rPr lang="en-US" baseline="0" dirty="0"/>
              <a:t>AIML </a:t>
            </a:r>
            <a:r>
              <a:rPr lang="th-TH" baseline="0" dirty="0"/>
              <a:t>ใช้</a:t>
            </a:r>
            <a:r>
              <a:rPr lang="th-TH" baseline="0" dirty="0" err="1"/>
              <a:t>แท็ก</a:t>
            </a:r>
            <a:r>
              <a:rPr lang="th-TH" baseline="0" dirty="0"/>
              <a:t>ทำให้โค้ดยาวและอ่านได้ยาก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11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aseline="0" dirty="0"/>
              <a:t>ผู้พัฒนาจึงได้คิดหาวิธีที่จะทำให้เขียนระบบโต้ตอบอัตโนมัติให้สั้นลง โดยใช้การเยื้องของโค้ดให้เป็นประโยชน์</a:t>
            </a:r>
            <a:r>
              <a:rPr lang="en-US" baseline="0" dirty="0"/>
              <a:t> </a:t>
            </a:r>
            <a:r>
              <a:rPr lang="th-TH" baseline="0" dirty="0"/>
              <a:t>ซึ่งขอเรียกภาษาใหม่ที่พัฒนาขึ้นว่าไอริน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6238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วัตถุประสงค์และเป้าหมายของโครงการนี้ได้แก่</a:t>
            </a:r>
            <a:r>
              <a:rPr lang="en-US" dirty="0"/>
              <a:t>…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5113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ภาษาไอรินเป็นภาษาที่ใช้การเยื้องของโค้ดให้เป็นประโยชน์ โดยใช้สำหรับการบอกว่าประโยคดังกล่าวเป็นคำถามหรือคำตอบ</a:t>
            </a:r>
            <a:r>
              <a:rPr lang="th-TH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โดยการพิมพ์ไม่เยื้องจะหมายถึงคำถามและการเยื้องเข้าไป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ชั้นจะหมายถึงคำตอบ และหากมีการเยื้องเข้าไปอีกจะเป็นคำถามสลับกันไป ตัวอย่างเช่นโค้ดดังภาพจะเห็นว่า</a:t>
            </a:r>
            <a:r>
              <a:rPr lang="th-TH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กินข้าวหรือยัง และดอกจันทร์ไม่มีคำเยื้องเป็นคำถามแรก </a:t>
            </a:r>
            <a:r>
              <a:rPr lang="en-US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th-TH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คลิก</a:t>
            </a:r>
            <a:r>
              <a:rPr lang="en-US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th-TH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เมื่อเราถามว่ากินข้าวหรือยังระบบจะสุ่มคำตอบ</a:t>
            </a:r>
            <a:r>
              <a:rPr lang="th-TH" sz="18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จากที่</a:t>
            </a:r>
            <a:r>
              <a:rPr lang="th-TH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เยื้องเข้าไปในหัวข้อนั้น คือ กินข้าวแล้วค่ะ อิ่มแล้วค่ะ ยังเลยค่ะ ยังหิวอยู่เลยค่ะ สมมุติสุ่มคำตอบออกมาได้คือ กินข้าวแล้วค่ะ คำถามถัดไปคือการเยื้องย่อของคำตอบ นั่นคือ ข้าวอร่อยไหมและกินข้าวกับอะไร เมื่อเราถามว่าข้าวอร่อยไหม ระบบจะสุ่มคำตอบมาเช่นเดิม และเมื่อเราถามคำถามถัดไป พบว่าไม่ตรงกับคำถามย่อย</a:t>
            </a:r>
            <a:r>
              <a:rPr lang="th-TH" sz="18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ใดๆ</a:t>
            </a:r>
            <a:r>
              <a:rPr lang="th-TH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ระบบจึงกลับไปค้นหาที่ การเยื้องเป็นศูนย์อีกครั้ง และพบว่าตรงกับ </a:t>
            </a:r>
            <a:r>
              <a:rPr lang="en-US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th-TH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ซึ่ง</a:t>
            </a:r>
            <a:r>
              <a:rPr lang="en-US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th-TH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ใน</a:t>
            </a:r>
            <a:r>
              <a:rPr lang="th-TH" sz="18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ที่นี้</a:t>
            </a:r>
            <a:r>
              <a:rPr lang="th-TH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เป็นนิพจน์แทนตัวอักษรอะไรก็ได้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342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โดยโค้ดนั้นจะถูกตัวแปลภาษาแปลงเป็นรูปแบบของต้นไม้เพื่อให้ง่ายต่อการค้นหาคำตอบ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871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และภาษาไอรินยังมีนิพจน์อยู่ด้วยกัน</a:t>
            </a:r>
            <a:r>
              <a:rPr lang="en-US" baseline="0" dirty="0"/>
              <a:t> 3 </a:t>
            </a:r>
            <a:r>
              <a:rPr lang="th-TH" baseline="0" dirty="0"/>
              <a:t>แบบดังตาราง คือ เลือก อาจจะ และทุกตัวอักษร โดยนิพจน์ดังกล่าวจะถูกแปลงเป็นนิพจน์ปกติก่อนจะนำไปใช้เปรียบเทียบในลำดับถัดไป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3686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ตัวแปรในภาษาไอรินมี</a:t>
            </a:r>
            <a:r>
              <a:rPr lang="en-US" baseline="0" dirty="0"/>
              <a:t> 2</a:t>
            </a:r>
            <a:r>
              <a:rPr lang="th-TH" baseline="0" dirty="0"/>
              <a:t> ประเภทได้แก่ตัวแปรทั่วไปและตัวแปรตามเหตุการณ์โดยตัวแปรทั่วไปคือตัวแปรที่ประกาศไว้บนส่วนหัวของโค้ดหรือในขีดกลาง</a:t>
            </a:r>
            <a:r>
              <a:rPr lang="en-US" baseline="0" dirty="0"/>
              <a:t> 3 </a:t>
            </a:r>
            <a:r>
              <a:rPr lang="th-TH" baseline="0" dirty="0"/>
              <a:t>ขีดจากนั้นการเรียกใช้ตัวแปรจะเขียนเครื่องหมายปีกกาพร้อมชื่อตัวแปรด้านใน สำหรับตัวแปรตามเหตุการณ์จะใช้เป็นตัวเลข เริ่มจาก </a:t>
            </a:r>
            <a:r>
              <a:rPr lang="en-US" baseline="0" dirty="0"/>
              <a:t>1 </a:t>
            </a:r>
            <a:r>
              <a:rPr lang="th-TH" baseline="0" dirty="0"/>
              <a:t>นับไป</a:t>
            </a:r>
            <a:r>
              <a:rPr lang="th-TH" baseline="0" dirty="0" err="1"/>
              <a:t>เรื่อยๆ</a:t>
            </a:r>
            <a:r>
              <a:rPr lang="th-TH" baseline="0" dirty="0"/>
              <a:t>ตามนิพจน์เลือกและทุกตัวอักษร ยกเว้นนิพจน์ยอาจจะดังเช่นตัวอย่าง ชอบ</a:t>
            </a:r>
            <a:r>
              <a:rPr lang="en-US" baseline="0" dirty="0"/>
              <a:t>/</a:t>
            </a:r>
            <a:r>
              <a:rPr lang="th-TH" baseline="0" dirty="0"/>
              <a:t>เกลียด จะแทนตัวแปร </a:t>
            </a:r>
            <a:r>
              <a:rPr lang="en-US" baseline="0" dirty="0"/>
              <a:t>1 </a:t>
            </a:r>
            <a:r>
              <a:rPr lang="th-TH" baseline="0" dirty="0"/>
              <a:t>ดอกจันทร์แทนตัวแปร</a:t>
            </a:r>
            <a:r>
              <a:rPr lang="en-US" baseline="0" dirty="0"/>
              <a:t> 2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F0E53-FA51-4E99-B473-BE06A9A7F9DB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11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524D-9A4C-418D-8D6F-BB5E73539E0C}" type="datetime1">
              <a:rPr lang="th-TH" smtClean="0"/>
              <a:t>24/02/59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629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029F-DFC3-497A-A78B-22BAAC12B211}" type="datetime1">
              <a:rPr lang="th-TH" smtClean="0"/>
              <a:t>24/02/59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487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F6AC-9D08-4815-895B-3FB195E8DF14}" type="datetime1">
              <a:rPr lang="th-TH" smtClean="0"/>
              <a:t>24/02/59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821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8ADE-B20E-42F4-B864-21F70D91F30C}" type="datetime1">
              <a:rPr lang="th-TH" smtClean="0"/>
              <a:t>24/02/59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4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CBB0-B22D-47FA-AC61-F613C58FE527}" type="datetime1">
              <a:rPr lang="th-TH" smtClean="0"/>
              <a:t>24/02/59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867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4612-A519-495E-BDF0-0D90CCFADFC4}" type="datetime1">
              <a:rPr lang="th-TH" smtClean="0"/>
              <a:t>24/02/59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392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2109-FDA0-4725-83EC-72070A70BC4D}" type="datetime1">
              <a:rPr lang="th-TH" smtClean="0"/>
              <a:t>24/02/59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005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96BC-E8B3-4CB4-A4FD-18A94129D4EB}" type="datetime1">
              <a:rPr lang="th-TH" smtClean="0"/>
              <a:t>24/02/59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973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0D84-B8C6-4AE2-BEA6-2A143D224FF1}" type="datetime1">
              <a:rPr lang="th-TH" smtClean="0"/>
              <a:t>24/02/59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875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A73-39CA-4C24-BBA3-E355B9AC6083}" type="datetime1">
              <a:rPr lang="th-TH" smtClean="0"/>
              <a:t>24/02/59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447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A2C8-6C00-4F68-89C7-A78353DB25D8}" type="datetime1">
              <a:rPr lang="th-TH" smtClean="0"/>
              <a:t>24/02/59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586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E8CEC-B79F-4007-9DBF-77D60A2DC8E9}" type="datetime1">
              <a:rPr lang="th-TH" smtClean="0"/>
              <a:t>24/02/59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745F-ED26-4D3D-AB96-CDEFF96444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593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89500"/>
            <a:ext cx="9144000" cy="1968500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>
                <a:latin typeface="SILPAKORN70NEW" panose="02000503000000020004" pitchFamily="2" charset="-34"/>
                <a:cs typeface="SILPAKORN70NEW" panose="02000503000000020004" pitchFamily="2" charset="-34"/>
              </a:rPr>
              <a:t>การเยื้องเพื่อรู้จำภาษาธรรมชาติอย่างชาญฉลาด</a:t>
            </a:r>
          </a:p>
        </p:txBody>
      </p:sp>
      <p:pic>
        <p:nvPicPr>
          <p:cNvPr id="4" name="Image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1232" y="109969"/>
            <a:ext cx="919780" cy="9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10" y="109969"/>
            <a:ext cx="1012394" cy="1012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042118"/>
            <a:ext cx="4312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ที่ปรึกษา</a:t>
            </a:r>
          </a:p>
          <a:p>
            <a:pPr algn="ctr"/>
            <a:r>
              <a:rPr lang="th-TH" sz="3200" b="1" dirty="0">
                <a:solidFill>
                  <a:schemeClr val="bg1"/>
                </a:solidFill>
              </a:rPr>
              <a:t>ดร</a:t>
            </a:r>
            <a:r>
              <a:rPr lang="en-US" sz="3200" b="1" dirty="0">
                <a:solidFill>
                  <a:schemeClr val="bg1"/>
                </a:solidFill>
              </a:rPr>
              <a:t>.</a:t>
            </a:r>
            <a:r>
              <a:rPr lang="th-TH" sz="3200" b="1" dirty="0">
                <a:solidFill>
                  <a:schemeClr val="bg1"/>
                </a:solidFill>
              </a:rPr>
              <a:t>ทัศ</a:t>
            </a:r>
            <a:r>
              <a:rPr lang="th-TH" sz="3200" b="1" dirty="0" err="1">
                <a:solidFill>
                  <a:schemeClr val="bg1"/>
                </a:solidFill>
              </a:rPr>
              <a:t>นวรร</a:t>
            </a:r>
            <a:r>
              <a:rPr lang="th-TH" sz="3200" b="1" dirty="0">
                <a:solidFill>
                  <a:schemeClr val="bg1"/>
                </a:solidFill>
              </a:rPr>
              <a:t>ณ ศูนย์กลาง</a:t>
            </a:r>
          </a:p>
          <a:p>
            <a:pPr algn="ctr"/>
            <a:r>
              <a:rPr lang="th-TH" sz="2400" b="1" dirty="0">
                <a:solidFill>
                  <a:schemeClr val="bg1"/>
                </a:solidFill>
              </a:rPr>
              <a:t>ภาควิชาคอมพิวเตอร์ คณะวิทยาศาสตร์</a:t>
            </a:r>
          </a:p>
          <a:p>
            <a:pPr algn="ctr"/>
            <a:r>
              <a:rPr lang="th-TH" sz="2400" b="1" dirty="0">
                <a:solidFill>
                  <a:schemeClr val="bg1"/>
                </a:solidFill>
              </a:rPr>
              <a:t>มหาวิทยาลัยศิลปากร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3113" y="5042118"/>
            <a:ext cx="3340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นำเสนอโดย</a:t>
            </a:r>
          </a:p>
          <a:p>
            <a:pPr algn="ctr"/>
            <a:r>
              <a:rPr lang="th-TH" sz="3200" b="1" dirty="0">
                <a:solidFill>
                  <a:schemeClr val="bg1"/>
                </a:solidFill>
              </a:rPr>
              <a:t>นายภัคพล พง</a:t>
            </a:r>
            <a:r>
              <a:rPr lang="th-TH" sz="3200" b="1" dirty="0" err="1">
                <a:solidFill>
                  <a:schemeClr val="bg1"/>
                </a:solidFill>
              </a:rPr>
              <a:t>ษ์</a:t>
            </a:r>
            <a:r>
              <a:rPr lang="th-TH" sz="3200" b="1" dirty="0">
                <a:solidFill>
                  <a:schemeClr val="bg1"/>
                </a:solidFill>
              </a:rPr>
              <a:t>ทวี</a:t>
            </a:r>
          </a:p>
          <a:p>
            <a:pPr algn="ctr"/>
            <a:r>
              <a:rPr lang="th-TH" sz="2400" b="1" dirty="0">
                <a:solidFill>
                  <a:schemeClr val="bg1"/>
                </a:solidFill>
              </a:rPr>
              <a:t>คณะวิทยาศาสตร์ </a:t>
            </a:r>
          </a:p>
          <a:p>
            <a:pPr algn="ctr"/>
            <a:r>
              <a:rPr lang="th-TH" sz="2400" b="1" dirty="0">
                <a:solidFill>
                  <a:schemeClr val="bg1"/>
                </a:solidFill>
              </a:rPr>
              <a:t>มหาวิทยาลัยศิลปากร</a:t>
            </a:r>
          </a:p>
        </p:txBody>
      </p:sp>
    </p:spTree>
    <p:extLst>
      <p:ext uri="{BB962C8B-B14F-4D97-AF65-F5344CB8AC3E}">
        <p14:creationId xmlns:p14="http://schemas.microsoft.com/office/powerpoint/2010/main" val="331275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30050"/>
            <a:ext cx="3599592" cy="296656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8135" y="1690689"/>
            <a:ext cx="3677879" cy="4488885"/>
            <a:chOff x="4728135" y="1690689"/>
            <a:chExt cx="3677879" cy="4488885"/>
          </a:xfrm>
        </p:grpSpPr>
        <p:sp>
          <p:nvSpPr>
            <p:cNvPr id="10" name="Rounded Rectangle 9"/>
            <p:cNvSpPr/>
            <p:nvPr/>
          </p:nvSpPr>
          <p:spPr>
            <a:xfrm>
              <a:off x="4728135" y="1690689"/>
              <a:ext cx="3677879" cy="4488885"/>
            </a:xfrm>
            <a:prstGeom prst="roundRect">
              <a:avLst>
                <a:gd name="adj" fmla="val 2231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728135" y="2277042"/>
              <a:ext cx="36778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8135" y="5600345"/>
              <a:ext cx="36778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28135" y="5720244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>
                  <a:solidFill>
                    <a:schemeClr val="bg1">
                      <a:lumMod val="65000"/>
                    </a:schemeClr>
                  </a:solidFill>
                </a:rPr>
                <a:t>พิมพ์ข้อความ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th-TH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1171" y="1784494"/>
              <a:ext cx="1029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dirty="0"/>
                <a:t>คุยกับโค้ด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869365" y="2916016"/>
            <a:ext cx="944582" cy="3938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ตอบ </a:t>
            </a:r>
            <a:r>
              <a:rPr lang="en-US" sz="2000" dirty="0">
                <a:solidFill>
                  <a:schemeClr val="tx1"/>
                </a:solidFill>
              </a:rPr>
              <a:t>10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01551" y="2410256"/>
            <a:ext cx="1013569" cy="393828"/>
          </a:xfrm>
          <a:prstGeom prst="roundRect">
            <a:avLst/>
          </a:prstGeom>
          <a:solidFill>
            <a:srgbClr val="0D7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bg1"/>
                </a:solidFill>
              </a:rPr>
              <a:t>บวก</a:t>
            </a:r>
            <a:r>
              <a:rPr lang="en-US" sz="2000" dirty="0">
                <a:solidFill>
                  <a:schemeClr val="bg1"/>
                </a:solidFill>
              </a:rPr>
              <a:t>10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รายละเอียดการพัฒนา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01551" y="3466895"/>
            <a:ext cx="1013569" cy="393828"/>
          </a:xfrm>
          <a:prstGeom prst="roundRect">
            <a:avLst/>
          </a:prstGeom>
          <a:solidFill>
            <a:srgbClr val="0D7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bg1"/>
                </a:solidFill>
              </a:rPr>
              <a:t>ลบ</a:t>
            </a:r>
            <a:r>
              <a:rPr lang="en-US" sz="2000" dirty="0">
                <a:solidFill>
                  <a:schemeClr val="bg1"/>
                </a:solidFill>
              </a:rPr>
              <a:t>2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69363" y="3935131"/>
            <a:ext cx="821753" cy="3938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ตอบ </a:t>
            </a:r>
            <a:r>
              <a:rPr lang="en-US" sz="2000" dirty="0">
                <a:solidFill>
                  <a:schemeClr val="tx1"/>
                </a:solidFill>
              </a:rPr>
              <a:t>8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1551" y="4369482"/>
            <a:ext cx="1013569" cy="393828"/>
          </a:xfrm>
          <a:prstGeom prst="roundRect">
            <a:avLst/>
          </a:prstGeom>
          <a:solidFill>
            <a:srgbClr val="0D7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bg1"/>
                </a:solidFill>
              </a:rPr>
              <a:t>หาร</a:t>
            </a:r>
            <a:r>
              <a:rPr lang="en-US" sz="2000" dirty="0">
                <a:solidFill>
                  <a:schemeClr val="bg1"/>
                </a:solidFill>
              </a:rPr>
              <a:t>4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869362" y="4852552"/>
            <a:ext cx="821753" cy="3938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ตอบ </a:t>
            </a:r>
            <a:r>
              <a:rPr lang="en-US" sz="2000" dirty="0">
                <a:solidFill>
                  <a:schemeClr val="tx1"/>
                </a:solidFill>
              </a:rPr>
              <a:t>2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8956" y="1763925"/>
            <a:ext cx="194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ตัวดำเนินการ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10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035039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728135" y="1690689"/>
            <a:ext cx="3677879" cy="4488885"/>
            <a:chOff x="4728135" y="1690689"/>
            <a:chExt cx="3677879" cy="4488885"/>
          </a:xfrm>
        </p:grpSpPr>
        <p:sp>
          <p:nvSpPr>
            <p:cNvPr id="10" name="Rounded Rectangle 9"/>
            <p:cNvSpPr/>
            <p:nvPr/>
          </p:nvSpPr>
          <p:spPr>
            <a:xfrm>
              <a:off x="4728135" y="1690689"/>
              <a:ext cx="3677879" cy="4488885"/>
            </a:xfrm>
            <a:prstGeom prst="roundRect">
              <a:avLst>
                <a:gd name="adj" fmla="val 2231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728135" y="2277042"/>
              <a:ext cx="36778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8135" y="5600345"/>
              <a:ext cx="36778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28135" y="5720244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>
                  <a:solidFill>
                    <a:schemeClr val="bg1">
                      <a:lumMod val="65000"/>
                    </a:schemeClr>
                  </a:solidFill>
                </a:rPr>
                <a:t>พิมพ์ข้อความ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th-TH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1171" y="1784494"/>
              <a:ext cx="1029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dirty="0"/>
                <a:t>คุยกับโค้ด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869364" y="2916016"/>
            <a:ext cx="2550611" cy="3938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อายุ </a:t>
            </a:r>
            <a:r>
              <a:rPr lang="en-US" sz="2000" dirty="0">
                <a:solidFill>
                  <a:schemeClr val="tx1"/>
                </a:solidFill>
              </a:rPr>
              <a:t>18</a:t>
            </a:r>
            <a:r>
              <a:rPr lang="th-TH" sz="2000" dirty="0">
                <a:solidFill>
                  <a:schemeClr val="tx1"/>
                </a:solidFill>
              </a:rPr>
              <a:t> ค่ะ แล้วคุณอายุเท่าไรคะ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90621" y="2410256"/>
            <a:ext cx="1224500" cy="393828"/>
          </a:xfrm>
          <a:prstGeom prst="roundRect">
            <a:avLst/>
          </a:prstGeom>
          <a:solidFill>
            <a:srgbClr val="0D7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bg1"/>
                </a:solidFill>
              </a:rPr>
              <a:t>เธออายุเท่าไร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รายละเอียดการพัฒนา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905625" y="3466895"/>
            <a:ext cx="1409495" cy="393828"/>
          </a:xfrm>
          <a:prstGeom prst="roundRect">
            <a:avLst/>
          </a:prstGeom>
          <a:solidFill>
            <a:srgbClr val="0D7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bg1"/>
                </a:solidFill>
              </a:rPr>
              <a:t>ผมอายุ </a:t>
            </a:r>
            <a:r>
              <a:rPr lang="en-US" sz="2000" dirty="0">
                <a:solidFill>
                  <a:schemeClr val="bg1"/>
                </a:solidFill>
              </a:rPr>
              <a:t>19 </a:t>
            </a:r>
            <a:r>
              <a:rPr lang="th-TH" sz="2000" dirty="0">
                <a:solidFill>
                  <a:schemeClr val="bg1"/>
                </a:solidFill>
              </a:rPr>
              <a:t>ครับ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869363" y="3935131"/>
            <a:ext cx="1598112" cy="3938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คุณนี่ดูแก่จังเลยค่ะ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94" y="2607170"/>
            <a:ext cx="4352596" cy="111996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78607" y="1825764"/>
            <a:ext cx="238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เงื่อนไขในบรรทัด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11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247831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6" grpId="0" animBg="1"/>
      <p:bldP spid="17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82" y="2212604"/>
            <a:ext cx="2739760" cy="255623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8135" y="1690689"/>
            <a:ext cx="3677879" cy="4488885"/>
            <a:chOff x="4728135" y="1690689"/>
            <a:chExt cx="3677879" cy="4488885"/>
          </a:xfrm>
        </p:grpSpPr>
        <p:sp>
          <p:nvSpPr>
            <p:cNvPr id="10" name="Rounded Rectangle 9"/>
            <p:cNvSpPr/>
            <p:nvPr/>
          </p:nvSpPr>
          <p:spPr>
            <a:xfrm>
              <a:off x="4728135" y="1690689"/>
              <a:ext cx="3677879" cy="4488885"/>
            </a:xfrm>
            <a:prstGeom prst="roundRect">
              <a:avLst>
                <a:gd name="adj" fmla="val 2231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728135" y="2277042"/>
              <a:ext cx="36778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8135" y="5600345"/>
              <a:ext cx="36778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28135" y="5720244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>
                  <a:solidFill>
                    <a:schemeClr val="bg1">
                      <a:lumMod val="65000"/>
                    </a:schemeClr>
                  </a:solidFill>
                </a:rPr>
                <a:t>พิมพ์ข้อความ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th-TH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1171" y="1784494"/>
              <a:ext cx="1029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dirty="0"/>
                <a:t>คุยกับโค้ด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869364" y="2916016"/>
            <a:ext cx="1417135" cy="3938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มีอะไรให้ช่วยคะ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01551" y="2410256"/>
            <a:ext cx="1013569" cy="393828"/>
          </a:xfrm>
          <a:prstGeom prst="roundRect">
            <a:avLst/>
          </a:prstGeom>
          <a:solidFill>
            <a:srgbClr val="0D7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bg1"/>
                </a:solidFill>
              </a:rPr>
              <a:t>สวัสดี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รายละเอียดการพัฒนา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01551" y="3466895"/>
            <a:ext cx="1013569" cy="393828"/>
          </a:xfrm>
          <a:prstGeom prst="roundRect">
            <a:avLst/>
          </a:prstGeom>
          <a:solidFill>
            <a:srgbClr val="0D7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bg1"/>
                </a:solidFill>
              </a:rPr>
              <a:t>ลาก่อน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869363" y="3935131"/>
            <a:ext cx="1717534" cy="3938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แล้วเจอกันใหม่นะคะ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301551" y="4369482"/>
            <a:ext cx="1013569" cy="393828"/>
          </a:xfrm>
          <a:prstGeom prst="roundRect">
            <a:avLst/>
          </a:prstGeom>
          <a:solidFill>
            <a:srgbClr val="0D7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bg1"/>
                </a:solidFill>
              </a:rPr>
              <a:t>กินอะไรดี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869362" y="4852552"/>
            <a:ext cx="944585" cy="3938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กินข้าวค่ะ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82" y="5246380"/>
            <a:ext cx="2132739" cy="10982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2982" y="4886122"/>
            <a:ext cx="1068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food.irin</a:t>
            </a:r>
            <a:endParaRPr lang="th-TH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475927" y="1566273"/>
            <a:ext cx="161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หัวข้อเรื่อง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136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6" grpId="0" animBg="1"/>
      <p:bldP spid="17" grpId="0" animBg="1"/>
      <p:bldP spid="18" grpId="0" animBg="1"/>
      <p:bldP spid="19" grpId="0" animBg="1"/>
      <p:bldP spid="11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รายละเอียดการพัฒนา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5277" y="1732649"/>
            <a:ext cx="507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https://</a:t>
            </a:r>
            <a:r>
              <a:rPr lang="th-TH" sz="3600" dirty="0"/>
              <a:t>ภาษา</a:t>
            </a:r>
            <a:r>
              <a:rPr lang="en-US" sz="3600" dirty="0"/>
              <a:t>.</a:t>
            </a:r>
            <a:r>
              <a:rPr lang="th-TH" sz="3600" dirty="0"/>
              <a:t>ไอริน</a:t>
            </a:r>
            <a:r>
              <a:rPr lang="en-US" sz="3600" dirty="0"/>
              <a:t>.</a:t>
            </a:r>
            <a:r>
              <a:rPr lang="th-TH" sz="3600" dirty="0"/>
              <a:t>ไทย</a:t>
            </a:r>
            <a:r>
              <a:rPr lang="en-US" sz="3600" dirty="0"/>
              <a:t>/</a:t>
            </a:r>
            <a:r>
              <a:rPr lang="th-TH" sz="3600" dirty="0"/>
              <a:t>เอกสาร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01" y="2420940"/>
            <a:ext cx="8546998" cy="40258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13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6524861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รายละเอียดการพัฒนา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2055815"/>
            <a:ext cx="5743575" cy="3981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14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60948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เครื่องมือที่ใช้พัฒนา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49" y="2630498"/>
            <a:ext cx="2822242" cy="773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65" y="3960497"/>
            <a:ext cx="653810" cy="1462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69" y="4585457"/>
            <a:ext cx="2874330" cy="5946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00" y="2531708"/>
            <a:ext cx="3034669" cy="151733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15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38519279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ขอบเขตและข้อจำกัดของโปรแกรมที่พัฒนา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0667" y="3326431"/>
            <a:ext cx="1285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7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กขค</a:t>
            </a:r>
            <a:endParaRPr lang="th-TH" sz="7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9168" y="3326430"/>
            <a:ext cx="1277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ABC</a:t>
            </a:r>
            <a:endParaRPr lang="th-TH" sz="7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16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334118448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กลุ่มผู้ใช้โปรแกรม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67" y="2802697"/>
            <a:ext cx="2438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67" y="2802697"/>
            <a:ext cx="2438400" cy="2438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17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1784681106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ผลการทดสอบ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33" y="3201251"/>
            <a:ext cx="5483685" cy="13368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18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2472334572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ผลการทดสอบ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9333" y="1784493"/>
            <a:ext cx="3725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ไม่จำเป็นต้องใช้ในภาษา</a:t>
            </a:r>
            <a:r>
              <a:rPr lang="en-US" sz="3200" dirty="0"/>
              <a:t> IRIN</a:t>
            </a:r>
            <a:endParaRPr lang="th-TH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799025" y="3868563"/>
            <a:ext cx="124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  <a:r>
              <a:rPr lang="en-US" sz="2800" dirty="0" err="1"/>
              <a:t>aiml</a:t>
            </a:r>
            <a:r>
              <a:rPr lang="en-US" sz="2800" dirty="0"/>
              <a:t>&gt;</a:t>
            </a:r>
            <a:endParaRPr lang="th-TH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60536" y="3898548"/>
            <a:ext cx="1799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&lt;category&gt;</a:t>
            </a:r>
            <a:endParaRPr lang="th-T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434666" y="3902429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&lt;li&gt;</a:t>
            </a: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19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9844922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บทนำ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608914"/>
              </p:ext>
            </p:extLst>
          </p:nvPr>
        </p:nvGraphicFramePr>
        <p:xfrm>
          <a:off x="4747018" y="1758928"/>
          <a:ext cx="1773681" cy="1738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Image" r:id="rId4" imgW="3809520" imgH="3733200" progId="Photoshop.Image.13">
                  <p:embed/>
                </p:oleObj>
              </mc:Choice>
              <mc:Fallback>
                <p:oleObj name="Image" r:id="rId4" imgW="3809520" imgH="3733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7018" y="1758928"/>
                        <a:ext cx="1773681" cy="1738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 descr="http://cdn.osxdaily.com/wp-content/uploads/2014/01/siri-logo-ios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678" y="1690688"/>
            <a:ext cx="1876319" cy="187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07545"/>
              </p:ext>
            </p:extLst>
          </p:nvPr>
        </p:nvGraphicFramePr>
        <p:xfrm>
          <a:off x="2615743" y="3858281"/>
          <a:ext cx="1378520" cy="1876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Image" r:id="rId7" imgW="2742840" imgH="3733200" progId="Photoshop.Image.13">
                  <p:embed/>
                </p:oleObj>
              </mc:Choice>
              <mc:Fallback>
                <p:oleObj name="Image" r:id="rId7" imgW="2742840" imgH="3733200" progId="Photoshop.Image.1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5743" y="3858281"/>
                        <a:ext cx="1378520" cy="1876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4" descr="http://www.dogdiri.com/images/dogdiri_sha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23" y="3923482"/>
            <a:ext cx="1608273" cy="187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2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8706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ผลการทดสอบ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8781" y="1746418"/>
            <a:ext cx="2912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ไม่รองรับในภาษา</a:t>
            </a:r>
            <a:r>
              <a:rPr lang="en-US" sz="3200" dirty="0"/>
              <a:t> IRIN</a:t>
            </a:r>
            <a:endParaRPr lang="th-TH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88268" y="3049123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  <a:r>
              <a:rPr lang="en-US" sz="2800" dirty="0" err="1"/>
              <a:t>topicstar</a:t>
            </a:r>
            <a:r>
              <a:rPr lang="en-US" sz="2800" dirty="0"/>
              <a:t>&gt;</a:t>
            </a:r>
            <a:endParaRPr lang="th-TH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86224" y="3779461"/>
            <a:ext cx="1334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&lt;date/&gt;</a:t>
            </a:r>
            <a:endParaRPr lang="th-T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86224" y="4579767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&lt;id/&gt;</a:t>
            </a:r>
            <a:endParaRPr lang="th-TH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77145" y="5313379"/>
            <a:ext cx="121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&lt;size/&gt;</a:t>
            </a:r>
            <a:endParaRPr lang="th-TH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77145" y="3045849"/>
            <a:ext cx="1739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&lt;version/&gt;</a:t>
            </a:r>
            <a:endParaRPr lang="th-TH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34261" y="3100513"/>
            <a:ext cx="2048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&lt;uppercase&gt;</a:t>
            </a:r>
            <a:endParaRPr lang="th-TH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234261" y="3778453"/>
            <a:ext cx="2004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&lt;lowercase&gt;</a:t>
            </a:r>
            <a:endParaRPr lang="th-TH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234261" y="4575431"/>
            <a:ext cx="1499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&lt;formal&gt;</a:t>
            </a:r>
            <a:endParaRPr lang="th-TH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25182" y="5307047"/>
            <a:ext cx="1862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&lt;sentence&gt;</a:t>
            </a:r>
            <a:endParaRPr lang="th-TH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488267" y="3833926"/>
            <a:ext cx="1451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&lt;gossip&gt;</a:t>
            </a:r>
            <a:endParaRPr lang="th-TH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530922" y="4577599"/>
            <a:ext cx="154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&lt;person&gt;</a:t>
            </a:r>
            <a:endParaRPr lang="th-TH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488267" y="5309215"/>
            <a:ext cx="1731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&lt;person2&gt;</a:t>
            </a: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1800" smtClean="0"/>
              <a:t>20</a:t>
            </a:fld>
            <a:endParaRPr lang="th-TH" sz="1800"/>
          </a:p>
        </p:txBody>
      </p:sp>
    </p:spTree>
    <p:extLst>
      <p:ext uri="{BB962C8B-B14F-4D97-AF65-F5344CB8AC3E}">
        <p14:creationId xmlns:p14="http://schemas.microsoft.com/office/powerpoint/2010/main" val="284112796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ผลการทดสอบ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98800" y="1784493"/>
            <a:ext cx="294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ไม่รองรับในภาษา</a:t>
            </a:r>
            <a:r>
              <a:rPr lang="en-US" sz="3200" dirty="0"/>
              <a:t> IRIN</a:t>
            </a:r>
            <a:endParaRPr lang="th-TH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514385" y="2369268"/>
            <a:ext cx="4115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/>
              <a:t>เนื่องจากเหตุผลด้านความปลอดภัย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0533" y="3928534"/>
            <a:ext cx="135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&lt;system&gt;</a:t>
            </a:r>
            <a:endParaRPr lang="th-TH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60800" y="3951452"/>
            <a:ext cx="1682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javascript</a:t>
            </a:r>
            <a:r>
              <a:rPr lang="en-US" sz="2400" dirty="0"/>
              <a:t>&gt;</a:t>
            </a:r>
            <a:endParaRPr lang="th-TH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94360" y="3928534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perl</a:t>
            </a:r>
            <a:r>
              <a:rPr lang="en-US" sz="2400" dirty="0"/>
              <a:t>&gt;</a:t>
            </a:r>
            <a:endParaRPr lang="th-TH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21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9157207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ผลการทดสอบ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9600" y="3369732"/>
            <a:ext cx="1747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IRIN</a:t>
            </a:r>
            <a:endParaRPr lang="th-TH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5367867" y="3318932"/>
            <a:ext cx="212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AIML</a:t>
            </a:r>
            <a:endParaRPr lang="th-TH" sz="7200" dirty="0"/>
          </a:p>
        </p:txBody>
      </p:sp>
      <p:sp>
        <p:nvSpPr>
          <p:cNvPr id="3" name="Left-Right Arrow 2"/>
          <p:cNvSpPr/>
          <p:nvPr/>
        </p:nvSpPr>
        <p:spPr>
          <a:xfrm>
            <a:off x="3752464" y="3505196"/>
            <a:ext cx="1422401" cy="731173"/>
          </a:xfrm>
          <a:prstGeom prst="leftRightArrow">
            <a:avLst/>
          </a:prstGeom>
          <a:solidFill>
            <a:srgbClr val="0D7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22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106790662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ผลการทดสอบ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80" y="2450838"/>
            <a:ext cx="7535270" cy="19884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23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88542504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ปัญหาและอุปสรรค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16200"/>
            <a:ext cx="2438400" cy="2438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24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785428930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200" b="1" dirty="0">
                <a:solidFill>
                  <a:schemeClr val="bg1"/>
                </a:solidFill>
              </a:rPr>
              <a:t>แนวทางในการพัฒนาและประยุกต์ใช้ร่วมกับงาน</a:t>
            </a:r>
            <a:r>
              <a:rPr lang="th-TH" sz="3200" b="1" dirty="0" err="1">
                <a:solidFill>
                  <a:schemeClr val="bg1"/>
                </a:solidFill>
              </a:rPr>
              <a:t>อื่นๆ</a:t>
            </a:r>
            <a:r>
              <a:rPr lang="th-TH" sz="3200" b="1" dirty="0">
                <a:solidFill>
                  <a:schemeClr val="bg1"/>
                </a:solidFill>
              </a:rPr>
              <a:t> ในขั้นต่อไป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encrypted-tbn1.gstatic.com/images?q=tbn:ANd9GcQaPpo8wPBN4wYhtuMULgVBPaTj2StDrW9ato208sb6I8b3i7x9J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3" y="3222171"/>
            <a:ext cx="2239350" cy="87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0.gstatic.com/images?q=tbn:ANd9GcRGos1YlSROKSCT-I4EfCDDC5FIPvHDyRSe9iIWqr68jh05Kox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186" y="2955747"/>
            <a:ext cx="1581742" cy="138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941" y="2854147"/>
            <a:ext cx="1630766" cy="163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95714" y="5457584"/>
            <a:ext cx="515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https://</a:t>
            </a:r>
            <a:r>
              <a:rPr lang="th-TH" sz="3200" dirty="0"/>
              <a:t>ภาษา</a:t>
            </a:r>
            <a:r>
              <a:rPr lang="en-US" sz="3200" dirty="0"/>
              <a:t>.</a:t>
            </a:r>
            <a:r>
              <a:rPr lang="th-TH" sz="3200" dirty="0"/>
              <a:t>ไอริน</a:t>
            </a:r>
            <a:r>
              <a:rPr lang="en-US" sz="3200" dirty="0"/>
              <a:t>.</a:t>
            </a:r>
            <a:r>
              <a:rPr lang="th-TH" sz="3200" dirty="0"/>
              <a:t>ไทย</a:t>
            </a:r>
            <a:r>
              <a:rPr lang="en-US" sz="3200" dirty="0"/>
              <a:t>/</a:t>
            </a:r>
            <a:r>
              <a:rPr lang="th-TH" sz="3200" dirty="0"/>
              <a:t>เอกสาร</a:t>
            </a:r>
            <a:r>
              <a:rPr lang="en-US" sz="3200" dirty="0"/>
              <a:t>/</a:t>
            </a:r>
            <a:r>
              <a:rPr lang="th-TH" sz="3200" dirty="0"/>
              <a:t>ติดตั้ง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25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2153484998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200" b="1" dirty="0">
                <a:solidFill>
                  <a:schemeClr val="bg1"/>
                </a:solidFill>
              </a:rPr>
              <a:t>แนวทางในการพัฒนาและประยุกต์ใช้ร่วมกับงาน</a:t>
            </a:r>
            <a:r>
              <a:rPr lang="th-TH" sz="3200" b="1" dirty="0" err="1">
                <a:solidFill>
                  <a:schemeClr val="bg1"/>
                </a:solidFill>
              </a:rPr>
              <a:t>อื่นๆ</a:t>
            </a:r>
            <a:r>
              <a:rPr lang="th-TH" sz="3200" b="1" dirty="0">
                <a:solidFill>
                  <a:schemeClr val="bg1"/>
                </a:solidFill>
              </a:rPr>
              <a:t> ในขั้นต่อไป</a:t>
            </a:r>
            <a:endParaRPr lang="th-TH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5630" y="1648013"/>
            <a:ext cx="321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ไอริน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ไทย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ลองใช้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83" y="2265037"/>
            <a:ext cx="6655032" cy="424701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26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1257273317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สรุปและข้อเสนอแนะ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09" y="1690689"/>
            <a:ext cx="7943850" cy="4772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27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2634772027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กิตกรรมประกาศ</a:t>
            </a:r>
          </a:p>
        </p:txBody>
      </p:sp>
      <p:pic>
        <p:nvPicPr>
          <p:cNvPr id="4" name="Picture 2" descr="http://www.tnetsecurity.com/images/logo_necte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784494"/>
            <a:ext cx="2639802" cy="75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37" y="3147362"/>
            <a:ext cx="1284630" cy="1284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12" y="4828305"/>
            <a:ext cx="1735479" cy="17354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7466" y="1900637"/>
            <a:ext cx="5402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/>
              <a:t>ศูนย์เทคโนโลยีอิเล็กทรอนิกส์และคอมพิวเตอร์แห่งชาติ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7466" y="3528067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/>
              <a:t>คณะวิทยาศาสตร์ มหาวิทยาลัยศิลปากร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7466" y="5434434"/>
            <a:ext cx="3433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/>
              <a:t>อาจารย์ ดร</a:t>
            </a:r>
            <a:r>
              <a:rPr lang="en-US" sz="2800" dirty="0"/>
              <a:t>.</a:t>
            </a:r>
            <a:r>
              <a:rPr lang="th-TH" sz="2800" dirty="0"/>
              <a:t>ทัศ</a:t>
            </a:r>
            <a:r>
              <a:rPr lang="th-TH" sz="2800" dirty="0" err="1"/>
              <a:t>นวรร</a:t>
            </a:r>
            <a:r>
              <a:rPr lang="th-TH" sz="2800" dirty="0"/>
              <a:t>ณ ศูนย์กลาง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28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3529526526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degree3.com/blog/wp-content/uploads/2011/10/logo-highres_question-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52562"/>
            <a:ext cx="41148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29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289415914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บทนำ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191" y="1704337"/>
            <a:ext cx="212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AIML</a:t>
            </a:r>
            <a:endParaRPr lang="th-TH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2092477" y="2799067"/>
            <a:ext cx="5040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Artificial Intelligence Markup Language</a:t>
            </a:r>
            <a:endParaRPr lang="th-TH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58" y="3499658"/>
            <a:ext cx="5638800" cy="25336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3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2869366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บทนำ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9" y="2104384"/>
            <a:ext cx="4891941" cy="44220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740" y="3428305"/>
            <a:ext cx="3638763" cy="88710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6192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บทนำ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972" y="3630063"/>
            <a:ext cx="3452031" cy="8163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2" y="1939899"/>
            <a:ext cx="4824300" cy="41966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8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รายละเอียดการพัฒนา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0765" y="4970125"/>
            <a:ext cx="585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[]</a:t>
            </a:r>
            <a:endParaRPr lang="th-TH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00765" y="4112673"/>
            <a:ext cx="722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()</a:t>
            </a:r>
            <a:endParaRPr lang="th-TH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200765" y="5826081"/>
            <a:ext cx="585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  <a:endParaRPr lang="th-TH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397842" y="4174228"/>
            <a:ext cx="218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ฉัน</a:t>
            </a:r>
            <a:r>
              <a:rPr lang="en-US" sz="2800" dirty="0"/>
              <a:t>(</a:t>
            </a:r>
            <a:r>
              <a:rPr lang="th-TH" sz="2800" dirty="0"/>
              <a:t>รัก</a:t>
            </a:r>
            <a:r>
              <a:rPr lang="en-US" sz="2800" dirty="0"/>
              <a:t>|</a:t>
            </a:r>
            <a:r>
              <a:rPr lang="th-TH" sz="2800" dirty="0"/>
              <a:t>เกลียด</a:t>
            </a:r>
            <a:r>
              <a:rPr lang="en-US" sz="2800" dirty="0"/>
              <a:t>)</a:t>
            </a:r>
            <a:r>
              <a:rPr lang="th-TH" sz="2800" dirty="0"/>
              <a:t>แมว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7842" y="5031680"/>
            <a:ext cx="218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ฉัน</a:t>
            </a:r>
            <a:r>
              <a:rPr lang="en-US" sz="2800" dirty="0"/>
              <a:t>[</a:t>
            </a:r>
            <a:r>
              <a:rPr lang="th-TH" sz="2800" dirty="0"/>
              <a:t>รัก</a:t>
            </a:r>
            <a:r>
              <a:rPr lang="en-US" sz="2800" dirty="0"/>
              <a:t>|</a:t>
            </a:r>
            <a:r>
              <a:rPr lang="th-TH" sz="2800" dirty="0"/>
              <a:t>เกลียด</a:t>
            </a:r>
            <a:r>
              <a:rPr lang="en-US" sz="2800" dirty="0"/>
              <a:t>]</a:t>
            </a:r>
            <a:r>
              <a:rPr lang="th-TH" sz="2800" dirty="0"/>
              <a:t>แมว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78694" y="4174228"/>
            <a:ext cx="25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^</a:t>
            </a:r>
            <a:r>
              <a:rPr lang="th-TH" sz="2800" dirty="0"/>
              <a:t>ฉัน</a:t>
            </a:r>
            <a:r>
              <a:rPr lang="en-US" sz="2800" dirty="0"/>
              <a:t>(</a:t>
            </a:r>
            <a:r>
              <a:rPr lang="th-TH" sz="2800" dirty="0"/>
              <a:t>รัก</a:t>
            </a:r>
            <a:r>
              <a:rPr lang="en-US" sz="2800" dirty="0"/>
              <a:t>|</a:t>
            </a:r>
            <a:r>
              <a:rPr lang="th-TH" sz="2800" dirty="0"/>
              <a:t>เกลียด</a:t>
            </a:r>
            <a:r>
              <a:rPr lang="en-US" sz="2800" dirty="0"/>
              <a:t>)</a:t>
            </a:r>
            <a:r>
              <a:rPr lang="th-TH" sz="2800" dirty="0"/>
              <a:t>แมว</a:t>
            </a:r>
            <a:r>
              <a:rPr lang="en-US" sz="2800" dirty="0"/>
              <a:t>$</a:t>
            </a:r>
            <a:endParaRPr lang="th-TH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9590" y="5031680"/>
            <a:ext cx="2959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^</a:t>
            </a:r>
            <a:r>
              <a:rPr lang="th-TH" sz="2800" dirty="0"/>
              <a:t>ฉัน</a:t>
            </a:r>
            <a:r>
              <a:rPr lang="en-US" sz="2800" dirty="0"/>
              <a:t>(?:</a:t>
            </a:r>
            <a:r>
              <a:rPr lang="th-TH" sz="2800" dirty="0"/>
              <a:t>รัก</a:t>
            </a:r>
            <a:r>
              <a:rPr lang="en-US" sz="2800" dirty="0"/>
              <a:t>|</a:t>
            </a:r>
            <a:r>
              <a:rPr lang="th-TH" sz="2800" dirty="0"/>
              <a:t>เกลียด</a:t>
            </a:r>
            <a:r>
              <a:rPr lang="en-US" sz="2800" dirty="0"/>
              <a:t>)</a:t>
            </a:r>
            <a:r>
              <a:rPr lang="th-TH" sz="2800" dirty="0"/>
              <a:t>แมว</a:t>
            </a:r>
            <a:r>
              <a:rPr lang="en-US" sz="2800" dirty="0"/>
              <a:t>$</a:t>
            </a:r>
            <a:endParaRPr lang="th-TH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397842" y="5826081"/>
            <a:ext cx="218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ฉัน</a:t>
            </a:r>
            <a:r>
              <a:rPr lang="en-US" sz="2800" dirty="0"/>
              <a:t>*</a:t>
            </a:r>
            <a:r>
              <a:rPr lang="th-TH" sz="2800" dirty="0"/>
              <a:t>แมว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57235" y="5856858"/>
            <a:ext cx="218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^</a:t>
            </a:r>
            <a:r>
              <a:rPr lang="th-TH" sz="2800" dirty="0"/>
              <a:t>ฉัน</a:t>
            </a:r>
            <a:r>
              <a:rPr lang="en-US" sz="2800" dirty="0"/>
              <a:t>.+</a:t>
            </a:r>
            <a:r>
              <a:rPr lang="th-TH" sz="2800" dirty="0"/>
              <a:t>แมว</a:t>
            </a:r>
            <a:r>
              <a:rPr lang="en-US" sz="2800" dirty="0"/>
              <a:t>$</a:t>
            </a:r>
            <a:endParaRPr lang="th-TH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064409" y="1832130"/>
            <a:ext cx="101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นิพจน์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62100" y="255795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34638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79872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8322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เครื่องหมาย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ไอริน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 Expression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29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/>
                        <a:t>ฉัน</a:t>
                      </a:r>
                      <a:r>
                        <a:rPr lang="en-US" sz="1800" dirty="0"/>
                        <a:t>(</a:t>
                      </a:r>
                      <a:r>
                        <a:rPr lang="th-TH" sz="1800" dirty="0"/>
                        <a:t>รัก</a:t>
                      </a:r>
                      <a:r>
                        <a:rPr lang="en-US" sz="1800" dirty="0"/>
                        <a:t>|</a:t>
                      </a:r>
                      <a:r>
                        <a:rPr lang="th-TH" sz="1800" dirty="0"/>
                        <a:t>เกลียด</a:t>
                      </a:r>
                      <a:r>
                        <a:rPr lang="en-US" sz="1800" dirty="0"/>
                        <a:t>)</a:t>
                      </a:r>
                      <a:r>
                        <a:rPr lang="th-TH" sz="1800" dirty="0"/>
                        <a:t>แมว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^</a:t>
                      </a:r>
                      <a:r>
                        <a:rPr lang="th-TH" sz="1800" dirty="0"/>
                        <a:t>ฉัน</a:t>
                      </a:r>
                      <a:r>
                        <a:rPr lang="en-US" sz="1800" dirty="0"/>
                        <a:t>(</a:t>
                      </a:r>
                      <a:r>
                        <a:rPr lang="th-TH" sz="1800" dirty="0"/>
                        <a:t>รัก</a:t>
                      </a:r>
                      <a:r>
                        <a:rPr lang="en-US" sz="1800" dirty="0"/>
                        <a:t>|</a:t>
                      </a:r>
                      <a:r>
                        <a:rPr lang="th-TH" sz="1800" dirty="0"/>
                        <a:t>เกลียด</a:t>
                      </a:r>
                      <a:r>
                        <a:rPr lang="en-US" sz="1800" dirty="0"/>
                        <a:t>)</a:t>
                      </a:r>
                      <a:r>
                        <a:rPr lang="th-TH" sz="1800" dirty="0"/>
                        <a:t>แมว</a:t>
                      </a:r>
                      <a:r>
                        <a:rPr lang="en-US" sz="1800" dirty="0"/>
                        <a:t>$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4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1583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8324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บทนำ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299" y="3201253"/>
            <a:ext cx="3335132" cy="813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41" y="2709955"/>
            <a:ext cx="4482375" cy="20140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14395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บทนำ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191" y="1704337"/>
            <a:ext cx="1747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IRIN</a:t>
            </a:r>
            <a:endParaRPr lang="th-TH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124328" y="2766671"/>
            <a:ext cx="659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Indent to Recognize for Intelligent Natural language</a:t>
            </a:r>
            <a:endParaRPr lang="th-TH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53" y="3967000"/>
            <a:ext cx="4010268" cy="9776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4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14811525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วัตถุประสงค์และเป้าหมาย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dirty="0"/>
              <a:t>เพื่อสร้างภาษาที่สามารถใช้ในการสร้างระบบสนทนาโต้ตอบอัตโนมัติได้ง่ายขึ้น</a:t>
            </a:r>
            <a:endParaRPr lang="en-US" dirty="0"/>
          </a:p>
          <a:p>
            <a:pPr lvl="0"/>
            <a:r>
              <a:rPr lang="th-TH" dirty="0"/>
              <a:t>เพื่อสร้างตัวแปลภาษาของภาษาไอรินที่สร้างขึ้นจากภาษา </a:t>
            </a:r>
            <a:r>
              <a:rPr lang="en-US" dirty="0" err="1"/>
              <a:t>Coffeescript</a:t>
            </a:r>
            <a:r>
              <a:rPr lang="en-US" dirty="0"/>
              <a:t> </a:t>
            </a:r>
            <a:r>
              <a:rPr lang="th-TH" dirty="0"/>
              <a:t>ซึ่งตัวแปลภาษาที่สร้างขึ้นสามารถใช้งานกับภาษาไทยและภาษาอังกฤษได้เป็นอย่างดี</a:t>
            </a:r>
            <a:endParaRPr lang="en-US" dirty="0"/>
          </a:p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5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37461475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728135" y="1690689"/>
            <a:ext cx="3677879" cy="4488885"/>
            <a:chOff x="4728135" y="1690689"/>
            <a:chExt cx="3677879" cy="4488885"/>
          </a:xfrm>
        </p:grpSpPr>
        <p:sp>
          <p:nvSpPr>
            <p:cNvPr id="10" name="Rounded Rectangle 9"/>
            <p:cNvSpPr/>
            <p:nvPr/>
          </p:nvSpPr>
          <p:spPr>
            <a:xfrm>
              <a:off x="4728135" y="1690689"/>
              <a:ext cx="3677879" cy="4488885"/>
            </a:xfrm>
            <a:prstGeom prst="roundRect">
              <a:avLst>
                <a:gd name="adj" fmla="val 2231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728135" y="2277042"/>
              <a:ext cx="36778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8135" y="5600345"/>
              <a:ext cx="36778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28135" y="5720244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>
                  <a:solidFill>
                    <a:schemeClr val="bg1">
                      <a:lumMod val="65000"/>
                    </a:schemeClr>
                  </a:solidFill>
                </a:rPr>
                <a:t>พิมพ์ข้อความ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th-TH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1171" y="1784494"/>
              <a:ext cx="1029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dirty="0"/>
                <a:t>คุยกับโค้ด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869364" y="2916016"/>
            <a:ext cx="1191806" cy="3938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กินข้าวแล้วค่ะ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71529" y="2410256"/>
            <a:ext cx="1343592" cy="393828"/>
          </a:xfrm>
          <a:prstGeom prst="roundRect">
            <a:avLst/>
          </a:prstGeom>
          <a:solidFill>
            <a:srgbClr val="0D7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bg1"/>
                </a:solidFill>
              </a:rPr>
              <a:t>กินข้าวหรือยัง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รายละเอียดการพัฒนา</a:t>
            </a:r>
          </a:p>
        </p:txBody>
      </p:sp>
      <p:pic>
        <p:nvPicPr>
          <p:cNvPr id="6" name="image03.png" descr="irin-code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6587" y="2419065"/>
            <a:ext cx="3505307" cy="3696258"/>
          </a:xfrm>
          <a:prstGeom prst="rect">
            <a:avLst/>
          </a:prstGeom>
          <a:ln/>
        </p:spPr>
      </p:pic>
      <p:sp>
        <p:nvSpPr>
          <p:cNvPr id="16" name="Rounded Rectangle 15"/>
          <p:cNvSpPr/>
          <p:nvPr/>
        </p:nvSpPr>
        <p:spPr>
          <a:xfrm>
            <a:off x="6946840" y="3361572"/>
            <a:ext cx="1343592" cy="393828"/>
          </a:xfrm>
          <a:prstGeom prst="roundRect">
            <a:avLst/>
          </a:prstGeom>
          <a:solidFill>
            <a:srgbClr val="0D7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bg1"/>
                </a:solidFill>
              </a:rPr>
              <a:t>ข้าวอร่อยไหม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869365" y="3948818"/>
            <a:ext cx="1391736" cy="3938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อร่อยมากเลยค่ะ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40238" y="4444293"/>
            <a:ext cx="1860135" cy="393828"/>
          </a:xfrm>
          <a:prstGeom prst="roundRect">
            <a:avLst/>
          </a:prstGeom>
          <a:solidFill>
            <a:srgbClr val="0D7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bg1"/>
                </a:solidFill>
              </a:rPr>
              <a:t>อยากกินของหวานไหม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869364" y="4954718"/>
            <a:ext cx="2416340" cy="3938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ขออภัยค่ะ ดิฉันไม่เข้าใจคำถาม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19531" y="1692160"/>
            <a:ext cx="12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การเยื้อง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6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34140589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6" grpId="0" animBg="1"/>
      <p:bldP spid="17" grpId="0" animBg="1"/>
      <p:bldP spid="20" grpId="0" animBg="1"/>
      <p:bldP spid="21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รายละเอียดการพัฒนา</a:t>
            </a:r>
          </a:p>
        </p:txBody>
      </p:sp>
      <p:pic>
        <p:nvPicPr>
          <p:cNvPr id="18" name="image05.png" descr="irin_tree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99228" y="1690689"/>
            <a:ext cx="6745543" cy="4592126"/>
          </a:xfrm>
          <a:prstGeom prst="rect">
            <a:avLst/>
          </a:prstGeom>
          <a:ln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7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6289226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รายละเอียดการพัฒนา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4409" y="1832130"/>
            <a:ext cx="101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นิพจน์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75115"/>
              </p:ext>
            </p:extLst>
          </p:nvPr>
        </p:nvGraphicFramePr>
        <p:xfrm>
          <a:off x="287592" y="2619902"/>
          <a:ext cx="8568813" cy="30239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888919">
                  <a:extLst>
                    <a:ext uri="{9D8B030D-6E8A-4147-A177-3AD203B41FA5}">
                      <a16:colId xmlns:a16="http://schemas.microsoft.com/office/drawing/2014/main" val="2533463809"/>
                    </a:ext>
                  </a:extLst>
                </a:gridCol>
                <a:gridCol w="2839947">
                  <a:extLst>
                    <a:ext uri="{9D8B030D-6E8A-4147-A177-3AD203B41FA5}">
                      <a16:colId xmlns:a16="http://schemas.microsoft.com/office/drawing/2014/main" val="757987258"/>
                    </a:ext>
                  </a:extLst>
                </a:gridCol>
                <a:gridCol w="2839947">
                  <a:extLst>
                    <a:ext uri="{9D8B030D-6E8A-4147-A177-3AD203B41FA5}">
                      <a16:colId xmlns:a16="http://schemas.microsoft.com/office/drawing/2014/main" val="78322259"/>
                    </a:ext>
                  </a:extLst>
                </a:gridCol>
              </a:tblGrid>
              <a:tr h="755997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/>
                        <a:t>เครื่องหมาย</a:t>
                      </a:r>
                    </a:p>
                  </a:txBody>
                  <a:tcPr anchor="ctr">
                    <a:solidFill>
                      <a:srgbClr val="0D7B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/>
                        <a:t>ไอริน</a:t>
                      </a:r>
                    </a:p>
                  </a:txBody>
                  <a:tcPr anchor="ctr">
                    <a:solidFill>
                      <a:srgbClr val="0D7B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/>
                        <a:t>นิพจน์ปกติ</a:t>
                      </a:r>
                    </a:p>
                  </a:txBody>
                  <a:tcPr anchor="ctr">
                    <a:solidFill>
                      <a:srgbClr val="0D7B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98179"/>
                  </a:ext>
                </a:extLst>
              </a:tr>
              <a:tr h="75599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()</a:t>
                      </a:r>
                      <a:endParaRPr lang="th-T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/>
                        <a:t>ฉัน</a:t>
                      </a:r>
                      <a:r>
                        <a:rPr lang="en-US" sz="2800" dirty="0"/>
                        <a:t>(</a:t>
                      </a:r>
                      <a:r>
                        <a:rPr lang="th-TH" sz="2800" dirty="0"/>
                        <a:t>รัก</a:t>
                      </a:r>
                      <a:r>
                        <a:rPr lang="en-US" sz="2800" dirty="0"/>
                        <a:t>|</a:t>
                      </a:r>
                      <a:r>
                        <a:rPr lang="th-TH" sz="2800" dirty="0"/>
                        <a:t>เกลียด</a:t>
                      </a:r>
                      <a:r>
                        <a:rPr lang="en-US" sz="2800" dirty="0"/>
                        <a:t>)</a:t>
                      </a:r>
                      <a:r>
                        <a:rPr lang="th-TH" sz="2800" dirty="0"/>
                        <a:t>แมว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^</a:t>
                      </a:r>
                      <a:r>
                        <a:rPr lang="th-TH" sz="2800" dirty="0"/>
                        <a:t>ฉัน</a:t>
                      </a:r>
                      <a:r>
                        <a:rPr lang="en-US" sz="2800" dirty="0"/>
                        <a:t>(</a:t>
                      </a:r>
                      <a:r>
                        <a:rPr lang="th-TH" sz="2800" dirty="0"/>
                        <a:t>รัก</a:t>
                      </a:r>
                      <a:r>
                        <a:rPr lang="en-US" sz="2800" dirty="0"/>
                        <a:t>|</a:t>
                      </a:r>
                      <a:r>
                        <a:rPr lang="th-TH" sz="2800" dirty="0"/>
                        <a:t>เกลียด</a:t>
                      </a:r>
                      <a:r>
                        <a:rPr lang="en-US" sz="2800" dirty="0"/>
                        <a:t>)</a:t>
                      </a:r>
                      <a:r>
                        <a:rPr lang="th-TH" sz="2800" dirty="0"/>
                        <a:t>แมว</a:t>
                      </a:r>
                      <a:r>
                        <a:rPr lang="en-US" sz="2800" dirty="0"/>
                        <a:t>$</a:t>
                      </a:r>
                      <a:endParaRPr lang="th-TH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48604"/>
                  </a:ext>
                </a:extLst>
              </a:tr>
              <a:tr h="755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[]</a:t>
                      </a:r>
                      <a:endParaRPr lang="th-T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/>
                        <a:t>ฉัน</a:t>
                      </a:r>
                      <a:r>
                        <a:rPr lang="en-US" sz="2800" dirty="0"/>
                        <a:t>[</a:t>
                      </a:r>
                      <a:r>
                        <a:rPr lang="th-TH" sz="2800" dirty="0"/>
                        <a:t>รัก</a:t>
                      </a:r>
                      <a:r>
                        <a:rPr lang="en-US" sz="2800" dirty="0"/>
                        <a:t>|</a:t>
                      </a:r>
                      <a:r>
                        <a:rPr lang="th-TH" sz="2800" dirty="0"/>
                        <a:t>เกลียด</a:t>
                      </a:r>
                      <a:r>
                        <a:rPr lang="en-US" sz="2800" dirty="0"/>
                        <a:t>]</a:t>
                      </a:r>
                      <a:r>
                        <a:rPr lang="th-TH" sz="2800" dirty="0"/>
                        <a:t>แมว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^</a:t>
                      </a:r>
                      <a:r>
                        <a:rPr lang="th-TH" sz="2800" dirty="0"/>
                        <a:t>ฉัน</a:t>
                      </a:r>
                      <a:r>
                        <a:rPr lang="en-US" sz="2400" dirty="0"/>
                        <a:t>(?:|</a:t>
                      </a:r>
                      <a:r>
                        <a:rPr lang="th-TH" sz="2800" dirty="0"/>
                        <a:t>รัก</a:t>
                      </a:r>
                      <a:r>
                        <a:rPr lang="en-US" sz="2400" dirty="0"/>
                        <a:t>|</a:t>
                      </a:r>
                      <a:r>
                        <a:rPr lang="th-TH" sz="2800" dirty="0"/>
                        <a:t>เกลียด</a:t>
                      </a:r>
                      <a:r>
                        <a:rPr lang="en-US" sz="2400" dirty="0"/>
                        <a:t>)</a:t>
                      </a:r>
                      <a:r>
                        <a:rPr lang="th-TH" sz="2800" dirty="0"/>
                        <a:t>แมว</a:t>
                      </a:r>
                      <a:r>
                        <a:rPr lang="en-US" sz="2400" dirty="0"/>
                        <a:t>$</a:t>
                      </a:r>
                      <a:endParaRPr lang="th-TH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021725"/>
                  </a:ext>
                </a:extLst>
              </a:tr>
              <a:tr h="75599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*</a:t>
                      </a:r>
                      <a:endParaRPr lang="th-T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/>
                        <a:t>ฉัน</a:t>
                      </a:r>
                      <a:r>
                        <a:rPr lang="en-US" sz="2800" dirty="0"/>
                        <a:t>*</a:t>
                      </a:r>
                      <a:r>
                        <a:rPr lang="th-TH" sz="2800" dirty="0"/>
                        <a:t>แมว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^</a:t>
                      </a:r>
                      <a:r>
                        <a:rPr lang="th-TH" sz="2800" dirty="0"/>
                        <a:t>ฉัน</a:t>
                      </a:r>
                      <a:r>
                        <a:rPr lang="en-US" sz="2800" dirty="0"/>
                        <a:t>.+</a:t>
                      </a:r>
                      <a:r>
                        <a:rPr lang="th-TH" sz="2800" dirty="0"/>
                        <a:t>แมว</a:t>
                      </a:r>
                      <a:r>
                        <a:rPr lang="en-US" sz="2800" dirty="0"/>
                        <a:t>$</a:t>
                      </a:r>
                      <a:endParaRPr lang="th-TH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0158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8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2226230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415"/>
          <a:stretch/>
        </p:blipFill>
        <p:spPr>
          <a:xfrm>
            <a:off x="713743" y="2595603"/>
            <a:ext cx="2973343" cy="129881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8135" y="1690689"/>
            <a:ext cx="3677879" cy="4488885"/>
            <a:chOff x="4728135" y="1690689"/>
            <a:chExt cx="3677879" cy="4488885"/>
          </a:xfrm>
        </p:grpSpPr>
        <p:sp>
          <p:nvSpPr>
            <p:cNvPr id="10" name="Rounded Rectangle 9"/>
            <p:cNvSpPr/>
            <p:nvPr/>
          </p:nvSpPr>
          <p:spPr>
            <a:xfrm>
              <a:off x="4728135" y="1690689"/>
              <a:ext cx="3677879" cy="4488885"/>
            </a:xfrm>
            <a:prstGeom prst="roundRect">
              <a:avLst>
                <a:gd name="adj" fmla="val 2231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728135" y="2277042"/>
              <a:ext cx="36778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8135" y="5600345"/>
              <a:ext cx="36778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28135" y="5720244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>
                  <a:solidFill>
                    <a:schemeClr val="bg1">
                      <a:lumMod val="65000"/>
                    </a:schemeClr>
                  </a:solidFill>
                </a:rPr>
                <a:t>พิมพ์ข้อความ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th-TH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1171" y="1784494"/>
              <a:ext cx="1029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dirty="0"/>
                <a:t>คุยกับโค้ด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869364" y="2916016"/>
            <a:ext cx="2221256" cy="3938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ไอรินก็ชอบแมวเหมือนกันค่ะ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10233" y="2410256"/>
            <a:ext cx="1504888" cy="393828"/>
          </a:xfrm>
          <a:prstGeom prst="roundRect">
            <a:avLst/>
          </a:prstGeom>
          <a:solidFill>
            <a:srgbClr val="0D7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bg1"/>
                </a:solidFill>
              </a:rPr>
              <a:t>ไอรินชอบแมวไหม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0D7B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รายละเอียดการพัฒนา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2823" y="1763925"/>
            <a:ext cx="110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ตัวแปร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745F-ED26-4D3D-AB96-CDEFF96444F2}" type="slidenum">
              <a:rPr lang="th-TH" sz="2000" smtClean="0"/>
              <a:t>9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505205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1830</TotalTime>
  <Words>1616</Words>
  <Application>Microsoft Office PowerPoint</Application>
  <PresentationFormat>On-screen Show (4:3)</PresentationFormat>
  <Paragraphs>233</Paragraphs>
  <Slides>33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Angsana New</vt:lpstr>
      <vt:lpstr>Arial</vt:lpstr>
      <vt:lpstr>Calibri</vt:lpstr>
      <vt:lpstr>Calibri Light</vt:lpstr>
      <vt:lpstr>Cordia New</vt:lpstr>
      <vt:lpstr>SILPAKORN70NEW</vt:lpstr>
      <vt:lpstr>TH Sarabun New</vt:lpstr>
      <vt:lpstr>Office Theme</vt:lpstr>
      <vt:lpstr>Image</vt:lpstr>
      <vt:lpstr>การเยื้องเพื่อรู้จำภาษาธรรมชาติอย่างชาญฉลาด</vt:lpstr>
      <vt:lpstr>บทนำ</vt:lpstr>
      <vt:lpstr>บทนำ</vt:lpstr>
      <vt:lpstr>บทนำ</vt:lpstr>
      <vt:lpstr>วัตถุประสงค์และเป้าหมาย</vt:lpstr>
      <vt:lpstr>รายละเอียดการพัฒนา</vt:lpstr>
      <vt:lpstr>รายละเอียดการพัฒนา</vt:lpstr>
      <vt:lpstr>รายละเอียดการพัฒนา</vt:lpstr>
      <vt:lpstr>รายละเอียดการพัฒนา</vt:lpstr>
      <vt:lpstr>รายละเอียดการพัฒนา</vt:lpstr>
      <vt:lpstr>รายละเอียดการพัฒนา</vt:lpstr>
      <vt:lpstr>รายละเอียดการพัฒนา</vt:lpstr>
      <vt:lpstr>รายละเอียดการพัฒนา</vt:lpstr>
      <vt:lpstr>รายละเอียดการพัฒนา</vt:lpstr>
      <vt:lpstr>เครื่องมือที่ใช้พัฒนา</vt:lpstr>
      <vt:lpstr>ขอบเขตและข้อจำกัดของโปรแกรมที่พัฒนา</vt:lpstr>
      <vt:lpstr>กลุ่มผู้ใช้โปรแกรม</vt:lpstr>
      <vt:lpstr>ผลการทดสอบ</vt:lpstr>
      <vt:lpstr>ผลการทดสอบ</vt:lpstr>
      <vt:lpstr>ผลการทดสอบ</vt:lpstr>
      <vt:lpstr>ผลการทดสอบ</vt:lpstr>
      <vt:lpstr>ผลการทดสอบ</vt:lpstr>
      <vt:lpstr>ผลการทดสอบ</vt:lpstr>
      <vt:lpstr>ปัญหาและอุปสรรค</vt:lpstr>
      <vt:lpstr>แนวทางในการพัฒนาและประยุกต์ใช้ร่วมกับงานอื่นๆ ในขั้นต่อไป</vt:lpstr>
      <vt:lpstr>แนวทางในการพัฒนาและประยุกต์ใช้ร่วมกับงานอื่นๆ ในขั้นต่อไป</vt:lpstr>
      <vt:lpstr>สรุปและข้อเสนอแนะ</vt:lpstr>
      <vt:lpstr>กิตกรรมประกาศ</vt:lpstr>
      <vt:lpstr>PowerPoint Presentation</vt:lpstr>
      <vt:lpstr>บทนำ</vt:lpstr>
      <vt:lpstr>บทนำ</vt:lpstr>
      <vt:lpstr>รายละเอียดการพัฒนา</vt:lpstr>
      <vt:lpstr>บทนำ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Pakkapon Phongthawee</dc:creator>
  <cp:lastModifiedBy>Pakkapon Phongthawee</cp:lastModifiedBy>
  <cp:revision>131</cp:revision>
  <dcterms:created xsi:type="dcterms:W3CDTF">2016-01-05T02:31:53Z</dcterms:created>
  <dcterms:modified xsi:type="dcterms:W3CDTF">2016-02-23T23:51:09Z</dcterms:modified>
</cp:coreProperties>
</file>