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306" r:id="rId4"/>
    <p:sldId id="259" r:id="rId5"/>
    <p:sldId id="266" r:id="rId6"/>
    <p:sldId id="267" r:id="rId7"/>
    <p:sldId id="268" r:id="rId8"/>
    <p:sldId id="262" r:id="rId9"/>
    <p:sldId id="261" r:id="rId10"/>
    <p:sldId id="264" r:id="rId11"/>
    <p:sldId id="302" r:id="rId12"/>
    <p:sldId id="265" r:id="rId13"/>
    <p:sldId id="270" r:id="rId14"/>
    <p:sldId id="269" r:id="rId15"/>
    <p:sldId id="305" r:id="rId16"/>
    <p:sldId id="280" r:id="rId17"/>
    <p:sldId id="273" r:id="rId18"/>
    <p:sldId id="274" r:id="rId19"/>
    <p:sldId id="294" r:id="rId20"/>
    <p:sldId id="276" r:id="rId21"/>
    <p:sldId id="277" r:id="rId22"/>
    <p:sldId id="295" r:id="rId23"/>
    <p:sldId id="279" r:id="rId24"/>
    <p:sldId id="281" r:id="rId25"/>
    <p:sldId id="296" r:id="rId26"/>
    <p:sldId id="283" r:id="rId27"/>
    <p:sldId id="284" r:id="rId28"/>
    <p:sldId id="297" r:id="rId29"/>
    <p:sldId id="286" r:id="rId30"/>
    <p:sldId id="287" r:id="rId31"/>
    <p:sldId id="303" r:id="rId32"/>
    <p:sldId id="299" r:id="rId33"/>
    <p:sldId id="289" r:id="rId34"/>
    <p:sldId id="290" r:id="rId35"/>
    <p:sldId id="300" r:id="rId36"/>
    <p:sldId id="292" r:id="rId37"/>
    <p:sldId id="304" r:id="rId38"/>
    <p:sldId id="30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01" autoAdjust="0"/>
  </p:normalViewPr>
  <p:slideViewPr>
    <p:cSldViewPr snapToGrid="0">
      <p:cViewPr varScale="1">
        <p:scale>
          <a:sx n="74" d="100"/>
          <a:sy n="74" d="100"/>
        </p:scale>
        <p:origin x="16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D53B0-1BB4-4459-AB98-64E9E59664C6}" type="datetimeFigureOut">
              <a:rPr lang="th-TH" smtClean="0"/>
              <a:t>04/06/61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FE20E-52F4-4A55-A189-B3265BCC4C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055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ข้อมูลมี หนึ่งแสนชุด แบ่งเป็น </a:t>
            </a:r>
            <a:r>
              <a:rPr lang="en-US" dirty="0"/>
              <a:t>positive 56462 negative 43538</a:t>
            </a:r>
            <a:endParaRPr lang="th-TH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0153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แต่ว่าการจะนำ </a:t>
            </a:r>
            <a:r>
              <a:rPr lang="en-US" dirty="0"/>
              <a:t>hashtag </a:t>
            </a:r>
            <a:r>
              <a:rPr lang="th-TH" dirty="0"/>
              <a:t>มาประมวลผลนั้นเป็นเรื่องยาก เนื่องจาก </a:t>
            </a:r>
            <a:r>
              <a:rPr lang="en-US" dirty="0"/>
              <a:t>hashtag </a:t>
            </a:r>
            <a:r>
              <a:rPr lang="th-TH" dirty="0"/>
              <a:t>มักพิมพ์ทุกคำติดกันทำให้ไม่สามารถตัดคำได้ด้วย </a:t>
            </a:r>
            <a:r>
              <a:rPr lang="en-US" dirty="0"/>
              <a:t>tokenizer </a:t>
            </a:r>
            <a:r>
              <a:rPr lang="th-TH" dirty="0"/>
              <a:t>ของ </a:t>
            </a:r>
            <a:r>
              <a:rPr lang="en-US" dirty="0" err="1"/>
              <a:t>nltk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730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ซึ่งเราก็แก้ปัญหาโดยการเขียนตัวตัดคำขึ้นมาเอง โดยใชวิธีการสร้าง </a:t>
            </a:r>
            <a:r>
              <a:rPr lang="en-US" dirty="0"/>
              <a:t>graph </a:t>
            </a:r>
            <a:r>
              <a:rPr lang="th-TH" dirty="0"/>
              <a:t>ขึ้นมา ให้จุดที่จะตัดคำนั้นเป็น </a:t>
            </a:r>
            <a:r>
              <a:rPr lang="en-US" dirty="0"/>
              <a:t>node </a:t>
            </a:r>
            <a:r>
              <a:rPr lang="th-TH" dirty="0"/>
              <a:t>และแต่ละ </a:t>
            </a:r>
            <a:r>
              <a:rPr lang="en-US" dirty="0"/>
              <a:t>edge </a:t>
            </a:r>
            <a:r>
              <a:rPr lang="th-TH" dirty="0"/>
              <a:t>แทนด้วยตัวอักษรและคำ ซึ่งจะทำการวนลูป </a:t>
            </a:r>
            <a:r>
              <a:rPr lang="en-US" dirty="0"/>
              <a:t>2 </a:t>
            </a:r>
            <a:r>
              <a:rPr lang="th-TH" dirty="0"/>
              <a:t>ชั้นเพื่อสร้าง </a:t>
            </a:r>
            <a:r>
              <a:rPr lang="en-US" dirty="0"/>
              <a:t>edge </a:t>
            </a:r>
            <a:r>
              <a:rPr lang="th-TH" dirty="0"/>
              <a:t>สำหรับข้อความตัวที่ </a:t>
            </a:r>
            <a:r>
              <a:rPr lang="en-US" dirty="0" err="1"/>
              <a:t>i</a:t>
            </a:r>
            <a:r>
              <a:rPr lang="th-TH" dirty="0"/>
              <a:t> ไปยังตัวที่</a:t>
            </a:r>
            <a:r>
              <a:rPr lang="en-US" dirty="0"/>
              <a:t> j </a:t>
            </a:r>
            <a:r>
              <a:rPr lang="th-TH" dirty="0"/>
              <a:t>สมมุติ </a:t>
            </a:r>
            <a:r>
              <a:rPr lang="en-US" dirty="0" err="1"/>
              <a:t>i</a:t>
            </a:r>
            <a:r>
              <a:rPr lang="en-US" dirty="0"/>
              <a:t>= 5 j = 10 </a:t>
            </a:r>
            <a:r>
              <a:rPr lang="th-TH" dirty="0"/>
              <a:t>ก็จะได้คำว่า </a:t>
            </a:r>
            <a:r>
              <a:rPr lang="en-US" dirty="0"/>
              <a:t>forge </a:t>
            </a:r>
            <a:r>
              <a:rPr lang="th-TH" dirty="0"/>
              <a:t>ก็จะสร้าง</a:t>
            </a:r>
            <a:r>
              <a:rPr lang="en-US" dirty="0"/>
              <a:t> edge </a:t>
            </a:r>
            <a:r>
              <a:rPr lang="th-TH" dirty="0"/>
              <a:t>นี้ขึ้นในกราฟ จากนั้นให้แต่ละ </a:t>
            </a:r>
            <a:r>
              <a:rPr lang="en-US" dirty="0"/>
              <a:t>edge </a:t>
            </a:r>
            <a:r>
              <a:rPr lang="th-TH" dirty="0"/>
              <a:t>มีค่าน้ำหนักเป็น</a:t>
            </a:r>
            <a:r>
              <a:rPr lang="en-US" dirty="0"/>
              <a:t> 1 </a:t>
            </a:r>
            <a:r>
              <a:rPr lang="th-TH" dirty="0"/>
              <a:t>ทำการหา </a:t>
            </a:r>
            <a:r>
              <a:rPr lang="en-US" dirty="0" err="1"/>
              <a:t>shortet</a:t>
            </a:r>
            <a:r>
              <a:rPr lang="en-US" dirty="0"/>
              <a:t> path </a:t>
            </a:r>
            <a:r>
              <a:rPr lang="th-TH" dirty="0"/>
              <a:t>และนั่นคือชุดของข้อความที่เราจะทำการตัดคำ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1080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สำหรับการแบ่งชุดข้อมูล ขั้นแรกจะทำการเรียงสับเปลี่ยนชุดข้อมูลเพื่อให้ข้อมูลคละกัน จากนั้นชุดข้อมูลจะแบ่งออกเป็น </a:t>
            </a:r>
            <a:r>
              <a:rPr lang="en-US" dirty="0"/>
              <a:t>3 </a:t>
            </a:r>
            <a:r>
              <a:rPr lang="th-TH" dirty="0"/>
              <a:t>ส่วน จากข้อมูล </a:t>
            </a:r>
            <a:r>
              <a:rPr lang="en-US" dirty="0"/>
              <a:t>100000 </a:t>
            </a:r>
            <a:r>
              <a:rPr lang="th-TH" dirty="0"/>
              <a:t>ชุด โดยจะเป็น</a:t>
            </a:r>
            <a:r>
              <a:rPr lang="en-US" dirty="0"/>
              <a:t> training set 80000 </a:t>
            </a:r>
            <a:r>
              <a:rPr lang="th-TH" dirty="0"/>
              <a:t>ตัว เป็น</a:t>
            </a:r>
            <a:r>
              <a:rPr lang="en-US" dirty="0"/>
              <a:t> </a:t>
            </a:r>
            <a:r>
              <a:rPr lang="en-US" dirty="0" err="1"/>
              <a:t>devtest</a:t>
            </a:r>
            <a:r>
              <a:rPr lang="en-US" dirty="0"/>
              <a:t> set 10000</a:t>
            </a:r>
            <a:r>
              <a:rPr lang="th-TH" dirty="0"/>
              <a:t>ตัว เป็น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 10000</a:t>
            </a:r>
            <a:r>
              <a:rPr lang="th-TH" dirty="0"/>
              <a:t> ตัว ซึ่ง </a:t>
            </a:r>
            <a:r>
              <a:rPr lang="en-US" dirty="0" err="1"/>
              <a:t>devtest</a:t>
            </a:r>
            <a:r>
              <a:rPr lang="en-US" dirty="0"/>
              <a:t> </a:t>
            </a:r>
            <a:r>
              <a:rPr lang="th-TH" dirty="0"/>
              <a:t>จะต่างจาก </a:t>
            </a:r>
            <a:r>
              <a:rPr lang="en-US" dirty="0"/>
              <a:t>test </a:t>
            </a:r>
            <a:r>
              <a:rPr lang="th-TH" dirty="0"/>
              <a:t>ตรงที่เราจะแง้มดูข้อมูลว่าเจออะไรที่สามารถช่วยเพิ่มความแม่นยำขึ้นได้หรือไม่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8915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สำหรับโมเดลแรกที่จะใช้ เรียกว่า</a:t>
            </a:r>
            <a:r>
              <a:rPr lang="en-US" dirty="0"/>
              <a:t> bag of word </a:t>
            </a:r>
            <a:r>
              <a:rPr lang="th-TH" dirty="0"/>
              <a:t>โดยจะทำการนับคำในทวีตมาเป็นฟีเจอร์ ตามตัวอย่างจะเห็น แต่ละคำนับได้ </a:t>
            </a:r>
            <a:r>
              <a:rPr lang="en-US" dirty="0"/>
              <a:t>1 </a:t>
            </a:r>
            <a:r>
              <a:rPr lang="th-TH" dirty="0"/>
              <a:t>ข้อความ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403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และตัว</a:t>
            </a:r>
            <a:r>
              <a:rPr lang="en-US" dirty="0"/>
              <a:t> classification</a:t>
            </a:r>
            <a:r>
              <a:rPr lang="th-TH" dirty="0"/>
              <a:t> ที่เลือกใช้คือ </a:t>
            </a:r>
            <a:r>
              <a:rPr lang="en-US" dirty="0" err="1"/>
              <a:t>navie</a:t>
            </a:r>
            <a:r>
              <a:rPr lang="en-US" dirty="0"/>
              <a:t> </a:t>
            </a:r>
            <a:r>
              <a:rPr lang="en-US" dirty="0" err="1"/>
              <a:t>bayes</a:t>
            </a:r>
            <a:r>
              <a:rPr lang="en-US" dirty="0"/>
              <a:t> </a:t>
            </a:r>
            <a:r>
              <a:rPr lang="th-TH" dirty="0"/>
              <a:t>โดยจะอ้างอิงจากความหน้าจะเป็นต่อเหตุการณ์ตัวอย่างเช่น ในข้อความของเรามี</a:t>
            </a:r>
            <a:r>
              <a:rPr lang="en-US" dirty="0"/>
              <a:t> 3 </a:t>
            </a:r>
            <a:r>
              <a:rPr lang="th-TH" dirty="0"/>
              <a:t>ข้อความ ซึ่งมีคำว่า </a:t>
            </a:r>
            <a:r>
              <a:rPr lang="en-US" dirty="0"/>
              <a:t>food </a:t>
            </a:r>
            <a:r>
              <a:rPr lang="th-TH" dirty="0"/>
              <a:t>กับ </a:t>
            </a:r>
            <a:r>
              <a:rPr lang="en-US" dirty="0"/>
              <a:t>happy </a:t>
            </a:r>
            <a:r>
              <a:rPr lang="th-TH" dirty="0"/>
              <a:t>ปรากฏดังภาพ หากข้อความ </a:t>
            </a:r>
            <a:r>
              <a:rPr lang="en-US" dirty="0"/>
              <a:t>input </a:t>
            </a:r>
            <a:r>
              <a:rPr lang="th-TH" dirty="0"/>
              <a:t>ของเราไม่มีคำว่า </a:t>
            </a:r>
            <a:r>
              <a:rPr lang="en-US" dirty="0"/>
              <a:t>food </a:t>
            </a:r>
            <a:r>
              <a:rPr lang="th-TH" dirty="0"/>
              <a:t>แต่มีคำว่า </a:t>
            </a:r>
            <a:r>
              <a:rPr lang="en-US" dirty="0"/>
              <a:t>happy 1</a:t>
            </a:r>
            <a:r>
              <a:rPr lang="th-TH" dirty="0"/>
              <a:t> ครั้ง นี่คือวิธีการทำตามวิธี </a:t>
            </a:r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</a:t>
            </a:r>
            <a:r>
              <a:rPr lang="th-TH" dirty="0"/>
              <a:t>แล้วจะพบว่าสำหรับกรณีนี้จะได้ </a:t>
            </a:r>
            <a:r>
              <a:rPr lang="en-US" dirty="0"/>
              <a:t>label </a:t>
            </a:r>
            <a:r>
              <a:rPr lang="th-TH" dirty="0"/>
              <a:t>ออกมาเป็น</a:t>
            </a:r>
            <a:r>
              <a:rPr lang="en-US"/>
              <a:t> food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3621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ซึ่งการใช้ </a:t>
            </a:r>
            <a:r>
              <a:rPr lang="en-US" dirty="0"/>
              <a:t>bag of word </a:t>
            </a:r>
            <a:r>
              <a:rPr lang="th-TH" dirty="0"/>
              <a:t>เพียงอย่างเดียวจะพบว่า ได้ผลดังตาราง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9241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ซึ่งเมื่อดู </a:t>
            </a:r>
            <a:r>
              <a:rPr lang="en-US" dirty="0" err="1"/>
              <a:t>devtest</a:t>
            </a:r>
            <a:r>
              <a:rPr lang="en-US" dirty="0"/>
              <a:t> set </a:t>
            </a:r>
            <a:r>
              <a:rPr lang="th-TH" dirty="0"/>
              <a:t>ที่พลาดใน </a:t>
            </a:r>
            <a:r>
              <a:rPr lang="en-US" dirty="0"/>
              <a:t>model </a:t>
            </a:r>
            <a:r>
              <a:rPr lang="th-TH" dirty="0"/>
              <a:t>นี้ จะสังเกตได้ว่า คำว่า </a:t>
            </a:r>
            <a:r>
              <a:rPr lang="en-US" dirty="0"/>
              <a:t>car </a:t>
            </a:r>
            <a:r>
              <a:rPr lang="th-TH" dirty="0"/>
              <a:t>และ </a:t>
            </a:r>
            <a:r>
              <a:rPr lang="en-US" dirty="0"/>
              <a:t>cars </a:t>
            </a:r>
            <a:r>
              <a:rPr lang="th-TH" dirty="0"/>
              <a:t>ในโมเดลนี้ถูกจัดเป็นคนละฟีเจอร์กัน ซึ่งควรจะจัดเป็นฟีเจอร์เดียวกัน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3924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เราจึงปรับปรุงโมเดลโดย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/>
              <a:t>lemmatization </a:t>
            </a:r>
            <a:r>
              <a:rPr lang="th-TH" dirty="0"/>
              <a:t>เพื่อให้คำว่า </a:t>
            </a:r>
            <a:r>
              <a:rPr lang="en-US" dirty="0"/>
              <a:t>Cars </a:t>
            </a:r>
            <a:r>
              <a:rPr lang="th-TH" dirty="0"/>
              <a:t>กับ </a:t>
            </a:r>
            <a:r>
              <a:rPr lang="en-US" dirty="0"/>
              <a:t>car </a:t>
            </a:r>
            <a:r>
              <a:rPr lang="th-TH" dirty="0"/>
              <a:t>เป็นคำเดียวกัน โดย </a:t>
            </a:r>
            <a:r>
              <a:rPr lang="en-US" dirty="0" err="1"/>
              <a:t>lemmatizer</a:t>
            </a:r>
            <a:r>
              <a:rPr lang="en-US" dirty="0"/>
              <a:t> </a:t>
            </a:r>
            <a:r>
              <a:rPr lang="th-TH" dirty="0"/>
              <a:t>ที่เลือกใช้คือ </a:t>
            </a:r>
            <a:r>
              <a:rPr lang="en-US" dirty="0" err="1"/>
              <a:t>wordnetlemmatizer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60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หลังจากทำ </a:t>
            </a:r>
            <a:r>
              <a:rPr lang="en-US" dirty="0"/>
              <a:t>lemmatization </a:t>
            </a:r>
            <a:r>
              <a:rPr lang="th-TH" dirty="0"/>
              <a:t>แล้วได้ผลดังตารางซึ่งแม่นยำขึ้น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1401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แต่ว่าเมื่อดู </a:t>
            </a:r>
            <a:r>
              <a:rPr lang="en-US" dirty="0" err="1"/>
              <a:t>devtest</a:t>
            </a:r>
            <a:r>
              <a:rPr lang="en-US" dirty="0"/>
              <a:t> set </a:t>
            </a:r>
            <a:r>
              <a:rPr lang="th-TH" dirty="0"/>
              <a:t>ก็พบว่ามีคำที่ควรจะจัดเป็นคำเดียวกันแต่ </a:t>
            </a:r>
            <a:r>
              <a:rPr lang="en-US" dirty="0" err="1"/>
              <a:t>lemmatizer</a:t>
            </a:r>
            <a:r>
              <a:rPr lang="en-US" dirty="0"/>
              <a:t> </a:t>
            </a:r>
            <a:r>
              <a:rPr lang="th-TH" dirty="0"/>
              <a:t>กลับจัดให้เป็นคนละคำนั่นคือ </a:t>
            </a:r>
            <a:r>
              <a:rPr lang="en-US" dirty="0"/>
              <a:t>fair </a:t>
            </a:r>
            <a:r>
              <a:rPr lang="th-TH" dirty="0"/>
              <a:t>กับ </a:t>
            </a:r>
            <a:r>
              <a:rPr lang="en-US" dirty="0"/>
              <a:t>fairly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109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ซึ่งมีจำนวน</a:t>
            </a:r>
            <a:r>
              <a:rPr lang="en-US" dirty="0"/>
              <a:t> Token </a:t>
            </a:r>
            <a:r>
              <a:rPr lang="th-TH" dirty="0"/>
              <a:t>ใน</a:t>
            </a:r>
            <a:r>
              <a:rPr lang="en-US" dirty="0"/>
              <a:t> dataset </a:t>
            </a:r>
            <a:r>
              <a:rPr lang="th-TH" dirty="0"/>
              <a:t>ทั้งหมด 1</a:t>
            </a:r>
            <a:r>
              <a:rPr lang="en-US" dirty="0"/>
              <a:t>,</a:t>
            </a:r>
            <a:r>
              <a:rPr lang="th-TH" dirty="0"/>
              <a:t>610</a:t>
            </a:r>
            <a:r>
              <a:rPr lang="en-US" dirty="0"/>
              <a:t>,</a:t>
            </a:r>
            <a:r>
              <a:rPr lang="th-TH" dirty="0"/>
              <a:t>572 โทเคน และมีจำนวนโทเคนที่ไม่ซ้ำกันทั้งสิ้น 127</a:t>
            </a:r>
            <a:r>
              <a:rPr lang="en-US" dirty="0"/>
              <a:t>,</a:t>
            </a:r>
            <a:r>
              <a:rPr lang="th-TH" dirty="0"/>
              <a:t>164</a:t>
            </a:r>
            <a:r>
              <a:rPr lang="en-US" dirty="0"/>
              <a:t> </a:t>
            </a:r>
            <a:r>
              <a:rPr lang="th-TH" dirty="0"/>
              <a:t>ได้ค่า </a:t>
            </a:r>
            <a:r>
              <a:rPr lang="en-US" dirty="0"/>
              <a:t>lexical density </a:t>
            </a:r>
            <a:r>
              <a:rPr lang="th-TH" dirty="0"/>
              <a:t>อยู่ที่</a:t>
            </a:r>
            <a:r>
              <a:rPr lang="en-US" dirty="0"/>
              <a:t> 12.66 </a:t>
            </a:r>
            <a:r>
              <a:rPr lang="th-TH" dirty="0"/>
              <a:t>นั่นหมายความว่า </a:t>
            </a:r>
            <a:r>
              <a:rPr lang="en-US" dirty="0"/>
              <a:t>1 </a:t>
            </a:r>
            <a:r>
              <a:rPr lang="th-TH" dirty="0"/>
              <a:t>คำในโทเคนข้อมูลจะปรากฏขึ้นมาปรากฏขึ้น </a:t>
            </a:r>
            <a:r>
              <a:rPr lang="en-US"/>
              <a:t>14 </a:t>
            </a:r>
            <a:r>
              <a:rPr lang="th-TH" dirty="0"/>
              <a:t>ครั้งนั่นเอง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5B159-169F-4EC2-8C8A-958D20B86F04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700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ด้วยเหตุนี้เราจึงลองเปลี่ยนจาก </a:t>
            </a:r>
            <a:r>
              <a:rPr lang="en-US" dirty="0"/>
              <a:t>lemmatization </a:t>
            </a:r>
            <a:r>
              <a:rPr lang="th-TH" dirty="0"/>
              <a:t>เป็นการทำ </a:t>
            </a:r>
            <a:r>
              <a:rPr lang="en-US" dirty="0"/>
              <a:t>stemming </a:t>
            </a:r>
            <a:r>
              <a:rPr lang="th-TH" dirty="0"/>
              <a:t>แทน ซึ่งเราจะเลือกใช้ </a:t>
            </a:r>
            <a:r>
              <a:rPr lang="en-US" dirty="0" err="1"/>
              <a:t>SnowballStemmer</a:t>
            </a:r>
            <a:r>
              <a:rPr lang="en-US" dirty="0"/>
              <a:t> </a:t>
            </a:r>
            <a:r>
              <a:rPr lang="th-TH" dirty="0"/>
              <a:t>ซึ่ง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/>
              <a:t>stemming </a:t>
            </a:r>
            <a:r>
              <a:rPr lang="th-TH" dirty="0"/>
              <a:t>นี้จะทำให้คำว่า </a:t>
            </a:r>
            <a:r>
              <a:rPr lang="en-US" dirty="0"/>
              <a:t>Fairly </a:t>
            </a:r>
            <a:r>
              <a:rPr lang="th-TH" dirty="0"/>
              <a:t>เหลือเพียงคำว่า </a:t>
            </a:r>
            <a:r>
              <a:rPr lang="en-US" dirty="0"/>
              <a:t>Fair</a:t>
            </a:r>
            <a:r>
              <a:rPr lang="th-TH" dirty="0"/>
              <a:t> เท่านั้น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1940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ซึ่งผลลัพธ์ได้ดังตารางที่ปรากฏขึ้น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1245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จาก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/>
              <a:t>lemmatization </a:t>
            </a:r>
            <a:r>
              <a:rPr lang="th-TH" dirty="0"/>
              <a:t>แม่นยำมากกว่า จึงไม่เลือกใช้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/>
              <a:t>stemming </a:t>
            </a:r>
            <a:r>
              <a:rPr lang="th-TH" dirty="0"/>
              <a:t>ในการเลือก </a:t>
            </a:r>
            <a:r>
              <a:rPr lang="en-US" dirty="0"/>
              <a:t>feature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9400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หาก</a:t>
            </a:r>
            <a:r>
              <a:rPr lang="th-TH" dirty="0" err="1"/>
              <a:t>พิจ</a:t>
            </a:r>
            <a:r>
              <a:rPr lang="th-TH" dirty="0"/>
              <a:t>รณาคำที่ติดกันจะพบว่าบางครั้งอาจผสมเป็นคำใหม่ เช่น </a:t>
            </a:r>
            <a:r>
              <a:rPr lang="en-US" dirty="0"/>
              <a:t>red </a:t>
            </a:r>
            <a:r>
              <a:rPr lang="th-TH" dirty="0"/>
              <a:t>กับ </a:t>
            </a:r>
            <a:r>
              <a:rPr lang="en-US" dirty="0"/>
              <a:t>wine </a:t>
            </a:r>
            <a:r>
              <a:rPr lang="th-TH" dirty="0"/>
              <a:t>ด้วยวิธี </a:t>
            </a:r>
            <a:r>
              <a:rPr lang="en-US" dirty="0"/>
              <a:t>bag of word </a:t>
            </a:r>
            <a:r>
              <a:rPr lang="th-TH" dirty="0"/>
              <a:t>จะมองเป็นคนละคำ แต่ว่าความจริงแล้ว </a:t>
            </a:r>
            <a:r>
              <a:rPr lang="en-US" dirty="0"/>
              <a:t>red wine </a:t>
            </a:r>
            <a:r>
              <a:rPr lang="th-TH" dirty="0"/>
              <a:t>สื่อถึงไวน์ชนิดหนึ่ง ดังนั้นใน </a:t>
            </a:r>
            <a:r>
              <a:rPr lang="en-US" dirty="0"/>
              <a:t>bag of word </a:t>
            </a:r>
            <a:r>
              <a:rPr lang="th-TH" dirty="0"/>
              <a:t>จึงควรนับรวมเป็นคำเดียวกัน ดังนั้นเราจึงใช้ </a:t>
            </a:r>
            <a:r>
              <a:rPr lang="en-US" dirty="0"/>
              <a:t>bigrams </a:t>
            </a:r>
            <a:r>
              <a:rPr lang="th-TH" dirty="0"/>
              <a:t>ในการเข้าช่วย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4196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ได้ผลลัพธ์ออกมาตามตาราง ซึ่งแม่นยำเพิ่มขึ้น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828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แต่หากในบางประโยคเช่นประโยคนี้คำว่า</a:t>
            </a:r>
            <a:r>
              <a:rPr lang="en-US" dirty="0"/>
              <a:t> Quick Brown Fox </a:t>
            </a:r>
            <a:r>
              <a:rPr lang="th-TH" dirty="0"/>
              <a:t>ควรแยกออกเป็น </a:t>
            </a:r>
            <a:r>
              <a:rPr lang="en-US" dirty="0"/>
              <a:t>Quick Brown </a:t>
            </a:r>
            <a:r>
              <a:rPr lang="th-TH" dirty="0"/>
              <a:t>กับ </a:t>
            </a:r>
            <a:r>
              <a:rPr lang="en-US" dirty="0"/>
              <a:t>Brown Fox </a:t>
            </a:r>
            <a:r>
              <a:rPr lang="th-TH" dirty="0"/>
              <a:t>หรือไม่?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0905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เพื่อแก้ปัญหาเหล่านั้นเราจึงลองใส่ </a:t>
            </a:r>
            <a:r>
              <a:rPr lang="en-US" dirty="0"/>
              <a:t>trigram </a:t>
            </a:r>
            <a:r>
              <a:rPr lang="th-TH" dirty="0"/>
              <a:t>เข้าไปด้วย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7579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แต่กลับพบว่าความแม่นยำตกลงอย่างเห็นได้ชัด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66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จึงได้ว่าแบบใช้ </a:t>
            </a:r>
            <a:r>
              <a:rPr lang="en-US" dirty="0"/>
              <a:t>bigram </a:t>
            </a:r>
            <a:r>
              <a:rPr lang="th-TH" dirty="0"/>
              <a:t>แม่นยำกว่าเราจึงไม่ใช้ </a:t>
            </a:r>
            <a:r>
              <a:rPr lang="en-US" dirty="0"/>
              <a:t>trigram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4925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แต่ว่า เมื่อมาสังเกต ตัว</a:t>
            </a:r>
            <a:r>
              <a:rPr lang="en-US" dirty="0"/>
              <a:t> dev test set </a:t>
            </a:r>
            <a:r>
              <a:rPr lang="th-TH" dirty="0"/>
              <a:t>ดูแล้ว จะเห็นวา </a:t>
            </a:r>
            <a:r>
              <a:rPr lang="en-US" dirty="0" err="1"/>
              <a:t>Autombile</a:t>
            </a:r>
            <a:r>
              <a:rPr lang="en-US" dirty="0"/>
              <a:t> </a:t>
            </a:r>
            <a:r>
              <a:rPr lang="th-TH" dirty="0"/>
              <a:t>กับ </a:t>
            </a:r>
            <a:r>
              <a:rPr lang="en-US" dirty="0"/>
              <a:t>Motor </a:t>
            </a:r>
            <a:r>
              <a:rPr lang="th-TH" dirty="0"/>
              <a:t>เนี่ยมันสื่อถึง </a:t>
            </a:r>
            <a:r>
              <a:rPr lang="en-US" dirty="0"/>
              <a:t>car </a:t>
            </a:r>
            <a:r>
              <a:rPr lang="th-TH" dirty="0"/>
              <a:t>เหมือนกัน เราจึงควรแปลงเป็น </a:t>
            </a:r>
            <a:r>
              <a:rPr lang="en-US" dirty="0" err="1"/>
              <a:t>synset</a:t>
            </a:r>
            <a:r>
              <a:rPr lang="en-US" dirty="0"/>
              <a:t> </a:t>
            </a:r>
            <a:r>
              <a:rPr lang="th-TH" dirty="0"/>
              <a:t>แทน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125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จากทวีตตัวอย่าง สังเกตว่าถ้าใช้ </a:t>
            </a:r>
            <a:r>
              <a:rPr lang="en-US" dirty="0" err="1"/>
              <a:t>nltk_wordtokenize</a:t>
            </a:r>
            <a:r>
              <a:rPr lang="en-US" dirty="0"/>
              <a:t> </a:t>
            </a:r>
            <a:r>
              <a:rPr lang="th-TH" dirty="0"/>
              <a:t>ตัดคำแล้วจะออกมาแปลกประหลาด แต่โชคดีที่ </a:t>
            </a:r>
            <a:r>
              <a:rPr lang="en-US" dirty="0" err="1"/>
              <a:t>nltk</a:t>
            </a:r>
            <a:r>
              <a:rPr lang="en-US" dirty="0"/>
              <a:t> </a:t>
            </a:r>
            <a:r>
              <a:rPr lang="th-TH" dirty="0"/>
              <a:t>มี </a:t>
            </a:r>
            <a:r>
              <a:rPr lang="en-US" dirty="0" err="1"/>
              <a:t>tweettokenize</a:t>
            </a:r>
            <a:r>
              <a:rPr lang="en-US" dirty="0"/>
              <a:t> </a:t>
            </a:r>
            <a:r>
              <a:rPr lang="th-TH" dirty="0"/>
              <a:t>ให้ เราจึงใช้</a:t>
            </a:r>
            <a:r>
              <a:rPr lang="en-US" dirty="0"/>
              <a:t> </a:t>
            </a:r>
            <a:r>
              <a:rPr lang="en-US" dirty="0" err="1"/>
              <a:t>tweettokenize</a:t>
            </a:r>
            <a:r>
              <a:rPr lang="en-US" dirty="0"/>
              <a:t> </a:t>
            </a:r>
            <a:r>
              <a:rPr lang="th-TH" dirty="0"/>
              <a:t>แทน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0607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ซึ่งบางครั้ง เดี่ยวกันก็อาจเป็น </a:t>
            </a:r>
            <a:r>
              <a:rPr lang="en-US" dirty="0" err="1"/>
              <a:t>synset</a:t>
            </a:r>
            <a:r>
              <a:rPr lang="en-US" dirty="0"/>
              <a:t> </a:t>
            </a:r>
            <a:r>
              <a:rPr lang="th-TH" dirty="0"/>
              <a:t>คนละชุด เช่น คำว่า </a:t>
            </a:r>
            <a:r>
              <a:rPr lang="en-US" dirty="0"/>
              <a:t>motorbike </a:t>
            </a:r>
            <a:r>
              <a:rPr lang="th-TH" dirty="0"/>
              <a:t>ดัง </a:t>
            </a:r>
            <a:r>
              <a:rPr lang="en-US" dirty="0"/>
              <a:t>2 </a:t>
            </a:r>
            <a:r>
              <a:rPr lang="th-TH" dirty="0"/>
              <a:t>ประโยคนี้ เราจคงควรทำ </a:t>
            </a:r>
            <a:r>
              <a:rPr lang="en-US" dirty="0"/>
              <a:t>pos tagging </a:t>
            </a:r>
            <a:r>
              <a:rPr lang="th-TH" dirty="0"/>
              <a:t>ก่อนด้วย เพื่อให้การเลือก </a:t>
            </a:r>
            <a:r>
              <a:rPr lang="en-US" dirty="0" err="1"/>
              <a:t>synset</a:t>
            </a:r>
            <a:r>
              <a:rPr lang="en-US" dirty="0"/>
              <a:t> </a:t>
            </a:r>
            <a:r>
              <a:rPr lang="th-TH" dirty="0"/>
              <a:t>ไม่พลาด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4153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แต่กลับพบว่าความแม่นยำนั้นกลับตกต่ำมากกว่าการใช้ </a:t>
            </a:r>
            <a:r>
              <a:rPr lang="en-US" dirty="0"/>
              <a:t>bag of word </a:t>
            </a:r>
            <a:r>
              <a:rPr lang="th-TH" dirty="0"/>
              <a:t>เพียงอย่างเดียวเสียอีก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3422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หรืออาจจะเป็นไปได้ว่าระหว่างที่เราการสร้าง</a:t>
            </a:r>
            <a:r>
              <a:rPr lang="en-US" dirty="0"/>
              <a:t> feature </a:t>
            </a:r>
            <a:r>
              <a:rPr lang="th-TH" dirty="0"/>
              <a:t>เราไม่ได้ให้ความสำคัญกับลำดับ คำว่า</a:t>
            </a:r>
            <a:r>
              <a:rPr lang="en-US" dirty="0"/>
              <a:t> red car </a:t>
            </a:r>
            <a:r>
              <a:rPr lang="th-TH" dirty="0"/>
              <a:t>นั้นหากเราไม่สนใจลำดับ จะเป็นคำว่า </a:t>
            </a:r>
            <a:r>
              <a:rPr lang="en-US" dirty="0"/>
              <a:t>car </a:t>
            </a:r>
            <a:r>
              <a:rPr lang="th-TH" dirty="0"/>
              <a:t>และ  </a:t>
            </a:r>
            <a:r>
              <a:rPr lang="en-US" dirty="0"/>
              <a:t>red </a:t>
            </a:r>
            <a:r>
              <a:rPr lang="th-TH" dirty="0"/>
              <a:t>ซึ่งไม่สื่อ</a:t>
            </a:r>
            <a:r>
              <a:rPr lang="th-TH" dirty="0" err="1"/>
              <a:t>คว</a:t>
            </a:r>
            <a:r>
              <a:rPr lang="th-TH" dirty="0"/>
              <a:t>มาหมาย</a:t>
            </a:r>
            <a:r>
              <a:rPr lang="th-TH" dirty="0" err="1"/>
              <a:t>ใดๆ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3503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เราจึงใช้ </a:t>
            </a:r>
            <a:r>
              <a:rPr lang="en-US" dirty="0"/>
              <a:t>bigram </a:t>
            </a:r>
            <a:r>
              <a:rPr lang="th-TH" dirty="0"/>
              <a:t>เข้าช่วยในการแก้ปัญหาเรื่องนี้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5832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แต่กลับทำให้ความแม่นยำนั้นมีค่าตกตำกว่าก่อนใช้ </a:t>
            </a:r>
            <a:r>
              <a:rPr lang="en-US" dirty="0"/>
              <a:t>bigram </a:t>
            </a:r>
            <a:r>
              <a:rPr lang="th-TH" dirty="0"/>
              <a:t>เสียอีก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3876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จึงได้ว่าแบบ</a:t>
            </a:r>
            <a:r>
              <a:rPr lang="th-TH" sz="1800" dirty="0">
                <a:latin typeface="AngsanaUPC" panose="02020603050405020304" pitchFamily="18" charset="-34"/>
                <a:cs typeface="AngsanaUPC" panose="02020603050405020304" pitchFamily="18" charset="-34"/>
              </a:rPr>
              <a:t>ไม่ใช้ </a:t>
            </a:r>
            <a:r>
              <a:rPr lang="en-US" sz="1800" dirty="0">
                <a:latin typeface="AngsanaUPC" panose="02020603050405020304" pitchFamily="18" charset="-34"/>
                <a:cs typeface="AngsanaUPC" panose="02020603050405020304" pitchFamily="18" charset="-34"/>
              </a:rPr>
              <a:t>Bigrams </a:t>
            </a:r>
            <a:r>
              <a:rPr lang="th-TH" sz="1800" dirty="0">
                <a:latin typeface="AngsanaUPC" panose="02020603050405020304" pitchFamily="18" charset="-34"/>
                <a:cs typeface="AngsanaUPC" panose="02020603050405020304" pitchFamily="18" charset="-34"/>
              </a:rPr>
              <a:t>มีค่า </a:t>
            </a:r>
            <a:r>
              <a:rPr lang="en-US" sz="1800" dirty="0">
                <a:latin typeface="AngsanaUPC" panose="02020603050405020304" pitchFamily="18" charset="-34"/>
                <a:cs typeface="AngsanaUPC" panose="02020603050405020304" pitchFamily="18" charset="-34"/>
              </a:rPr>
              <a:t>Accuracy </a:t>
            </a:r>
            <a:r>
              <a:rPr lang="th-TH" sz="1800" dirty="0">
                <a:latin typeface="AngsanaUPC" panose="02020603050405020304" pitchFamily="18" charset="-34"/>
                <a:cs typeface="AngsanaUPC" panose="02020603050405020304" pitchFamily="18" charset="-34"/>
              </a:rPr>
              <a:t>มากกว่า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9013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สรุปวิธีการ </a:t>
            </a:r>
            <a:r>
              <a:rPr lang="en-US" sz="1800" dirty="0"/>
              <a:t>Bag of word model + </a:t>
            </a:r>
            <a:r>
              <a:rPr lang="en-US" sz="1800" dirty="0" err="1"/>
              <a:t>Lemmarization</a:t>
            </a:r>
            <a:r>
              <a:rPr lang="en-US" sz="1800" dirty="0"/>
              <a:t> + Bigrams</a:t>
            </a:r>
            <a:r>
              <a:rPr lang="th-TH" sz="1800" dirty="0"/>
              <a:t> เป็นวิธีที่ดีที่สุด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71067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เมื่อนำวิธีการดังกล่าวมาใช้กับ</a:t>
            </a:r>
            <a:r>
              <a:rPr lang="en-US" dirty="0"/>
              <a:t> Test set </a:t>
            </a:r>
            <a:r>
              <a:rPr lang="th-TH" dirty="0"/>
              <a:t>พบว่าได้ความแม่นยำดังตาราง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402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หลังจากทำการตัดคำเรียบร้อยแล้ว ก็จะนำคำที่เป็น</a:t>
            </a:r>
            <a:r>
              <a:rPr lang="th-TH" dirty="0" err="1"/>
              <a:t>ลิ้งค์</a:t>
            </a:r>
            <a:r>
              <a:rPr lang="th-TH" dirty="0"/>
              <a:t>ออกไป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191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จากนั้นเราจะนำชื่อ </a:t>
            </a:r>
            <a:r>
              <a:rPr lang="en-US" dirty="0"/>
              <a:t>mention</a:t>
            </a:r>
            <a:r>
              <a:rPr lang="th-TH" dirty="0"/>
              <a:t> ออกจากข้อความ เนื่องจากชื่อผู้ใช้ไม่ได้สื่อถึงอารมณ์</a:t>
            </a:r>
            <a:r>
              <a:rPr lang="th-TH" dirty="0" err="1"/>
              <a:t>ใดๆ</a:t>
            </a:r>
            <a:r>
              <a:rPr lang="th-TH" dirty="0"/>
              <a:t> เป็นเพียงคำเรียกแทนเฉยๆ สมมุติชื่อผู้ใช้เป็น </a:t>
            </a:r>
            <a:r>
              <a:rPr lang="en-US" dirty="0" err="1"/>
              <a:t>HappyTreeFriends</a:t>
            </a:r>
            <a:r>
              <a:rPr lang="en-US" dirty="0"/>
              <a:t> </a:t>
            </a:r>
            <a:r>
              <a:rPr lang="th-TH" dirty="0"/>
              <a:t>หากเรานำชื่อผู้ใช้มาประมาณผลด้วย ระบบอาจเข้าใจผิดได้ว่าเป็นอารมณ์ </a:t>
            </a:r>
            <a:r>
              <a:rPr lang="en-US" dirty="0"/>
              <a:t>positive </a:t>
            </a:r>
            <a:r>
              <a:rPr lang="th-TH" dirty="0"/>
              <a:t>จึงตัดออก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985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และในทวีตที่พบจำนวนมากคือการ</a:t>
            </a:r>
            <a:r>
              <a:rPr lang="th-TH" dirty="0" err="1"/>
              <a:t>เบิ้ล</a:t>
            </a:r>
            <a:r>
              <a:rPr lang="th-TH" dirty="0"/>
              <a:t>ตัวอักษรเพื่อสื่อถึงความลากเสียง อย่างด้านบนสิ่งที่เราต้องการคือคำว่า</a:t>
            </a:r>
            <a:r>
              <a:rPr lang="en-US" dirty="0"/>
              <a:t> sweet </a:t>
            </a:r>
            <a:r>
              <a:rPr lang="th-TH" dirty="0"/>
              <a:t>เพื่อนำไปประมวลผล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579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โดย </a:t>
            </a:r>
            <a:r>
              <a:rPr lang="en-US" dirty="0"/>
              <a:t>regex </a:t>
            </a:r>
            <a:r>
              <a:rPr lang="th-TH" dirty="0"/>
              <a:t>หากเราพบข้อความยาว </a:t>
            </a:r>
            <a:r>
              <a:rPr lang="en-US" dirty="0"/>
              <a:t>3 </a:t>
            </a:r>
            <a:r>
              <a:rPr lang="th-TH" dirty="0"/>
              <a:t>เกิน </a:t>
            </a:r>
            <a:r>
              <a:rPr lang="en-US" dirty="0"/>
              <a:t>3 </a:t>
            </a:r>
            <a:r>
              <a:rPr lang="th-TH" dirty="0"/>
              <a:t>ตัวอักษร จะทำการนับตัวอักษรทิติดก</a:t>
            </a:r>
            <a:r>
              <a:rPr lang="th-TH" dirty="0" err="1"/>
              <a:t>ัน</a:t>
            </a:r>
            <a:r>
              <a:rPr lang="th-TH" dirty="0"/>
              <a:t>เก็บเป็นจำนวนว่ามีติดกันกี่ตัว (ดูขั้นที่</a:t>
            </a:r>
            <a:r>
              <a:rPr lang="en-US" dirty="0"/>
              <a:t> 2) </a:t>
            </a:r>
            <a:r>
              <a:rPr lang="th-TH" dirty="0"/>
              <a:t>จากภาษาอังกฤษจะมีตัวอักษรติดกันไม่เกิน </a:t>
            </a:r>
            <a:r>
              <a:rPr lang="en-US" dirty="0"/>
              <a:t>2 </a:t>
            </a:r>
            <a:r>
              <a:rPr lang="th-TH" dirty="0"/>
              <a:t>ตัว จะให้ตัวอักษรที่ติดกันเกิน </a:t>
            </a:r>
            <a:r>
              <a:rPr lang="en-US" dirty="0"/>
              <a:t>3 </a:t>
            </a:r>
            <a:r>
              <a:rPr lang="th-TH" dirty="0"/>
              <a:t>ตัว เหลือเพียงเท่ากับ </a:t>
            </a:r>
            <a:r>
              <a:rPr lang="en-US" dirty="0"/>
              <a:t>2 </a:t>
            </a:r>
            <a:r>
              <a:rPr lang="th-TH" dirty="0"/>
              <a:t>(ตามขั้นที่</a:t>
            </a:r>
            <a:r>
              <a:rPr lang="en-US" dirty="0"/>
              <a:t> 3) </a:t>
            </a:r>
            <a:r>
              <a:rPr lang="th-TH" dirty="0"/>
              <a:t>หลังจากนั้น ทำการ </a:t>
            </a:r>
            <a:r>
              <a:rPr lang="en-US" dirty="0"/>
              <a:t>permutation </a:t>
            </a:r>
            <a:r>
              <a:rPr lang="th-TH" dirty="0"/>
              <a:t>ข้อความทั้งหมดที่เป็นไปได้ออกมา (ดังขั้นที่ </a:t>
            </a:r>
            <a:r>
              <a:rPr lang="en-US" dirty="0"/>
              <a:t>4</a:t>
            </a:r>
            <a:r>
              <a:rPr lang="th-TH" dirty="0"/>
              <a:t>) แล้วตรวจสอบกับ </a:t>
            </a:r>
            <a:r>
              <a:rPr lang="en-US" dirty="0" err="1"/>
              <a:t>cmudict</a:t>
            </a:r>
            <a:r>
              <a:rPr lang="en-US" dirty="0"/>
              <a:t> </a:t>
            </a:r>
            <a:r>
              <a:rPr lang="th-TH" dirty="0"/>
              <a:t>ว่ามีคำใดปรากฏ หากมีให้เลือกคำนั้น หากไม่มี ให้เลือกคำที่สั้นที่สุด นั่นคือตัวอักษรที่ติดกันจะถูกแทนด้วยตัวอักษร </a:t>
            </a:r>
            <a:r>
              <a:rPr lang="en-US" dirty="0"/>
              <a:t>1 </a:t>
            </a:r>
            <a:r>
              <a:rPr lang="th-TH" dirty="0"/>
              <a:t>ตัว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243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จากนั้นในข้อความทวีต จะมี </a:t>
            </a:r>
            <a:r>
              <a:rPr lang="en-US" dirty="0"/>
              <a:t>SMS language </a:t>
            </a:r>
            <a:r>
              <a:rPr lang="th-TH" dirty="0"/>
              <a:t>อยู่ ให้ทำการแทนที่ </a:t>
            </a:r>
            <a:r>
              <a:rPr lang="en-US" dirty="0"/>
              <a:t>SMS language </a:t>
            </a:r>
            <a:r>
              <a:rPr lang="th-TH" dirty="0"/>
              <a:t>ด้วยข้อความเต็ม ซึ่งรายการของ </a:t>
            </a:r>
            <a:r>
              <a:rPr lang="en-US" dirty="0"/>
              <a:t>SMS language </a:t>
            </a:r>
            <a:r>
              <a:rPr lang="th-TH" dirty="0"/>
              <a:t>นั้นเราจะให้รายการที่ปรากฏอยู่ใน </a:t>
            </a:r>
            <a:r>
              <a:rPr lang="en-US" dirty="0" err="1"/>
              <a:t>wikipedia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3877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สำหรับ </a:t>
            </a:r>
            <a:r>
              <a:rPr lang="en-US" dirty="0"/>
              <a:t>hashtag </a:t>
            </a:r>
            <a:r>
              <a:rPr lang="th-TH" dirty="0"/>
              <a:t>จากทั้งสองทวีตจะเห็นว่าทวีตทีมีเพียง </a:t>
            </a:r>
            <a:r>
              <a:rPr lang="en-US" dirty="0"/>
              <a:t>hashtag </a:t>
            </a:r>
            <a:r>
              <a:rPr lang="th-TH" dirty="0"/>
              <a:t>ก็มี </a:t>
            </a:r>
            <a:r>
              <a:rPr lang="en-US" dirty="0"/>
              <a:t>label </a:t>
            </a:r>
            <a:r>
              <a:rPr lang="th-TH" dirty="0"/>
              <a:t>ที่แตกต่างกัน นั่นคือ </a:t>
            </a:r>
            <a:r>
              <a:rPr lang="en-US" dirty="0"/>
              <a:t>hashtag </a:t>
            </a:r>
            <a:r>
              <a:rPr lang="th-TH" dirty="0"/>
              <a:t>มีความหมาย ไม่สามารถตัดทิ้งได้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E20E-52F4-4A55-A189-B3265BCC4C8E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124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ACAE-8E98-4B5C-A24A-212B1990487D}" type="datetimeFigureOut">
              <a:rPr lang="th-TH" smtClean="0"/>
              <a:t>04/06/61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60-9CF4-412C-A729-D5D169CAF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589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ACAE-8E98-4B5C-A24A-212B1990487D}" type="datetimeFigureOut">
              <a:rPr lang="th-TH" smtClean="0"/>
              <a:t>04/06/61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60-9CF4-412C-A729-D5D169CAF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62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ACAE-8E98-4B5C-A24A-212B1990487D}" type="datetimeFigureOut">
              <a:rPr lang="th-TH" smtClean="0"/>
              <a:t>04/06/61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60-9CF4-412C-A729-D5D169CAF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005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ACAE-8E98-4B5C-A24A-212B1990487D}" type="datetimeFigureOut">
              <a:rPr lang="th-TH" smtClean="0"/>
              <a:t>04/06/61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60-9CF4-412C-A729-D5D169CAF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441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ACAE-8E98-4B5C-A24A-212B1990487D}" type="datetimeFigureOut">
              <a:rPr lang="th-TH" smtClean="0"/>
              <a:t>04/06/61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60-9CF4-412C-A729-D5D169CAF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45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ACAE-8E98-4B5C-A24A-212B1990487D}" type="datetimeFigureOut">
              <a:rPr lang="th-TH" smtClean="0"/>
              <a:t>04/06/61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60-9CF4-412C-A729-D5D169CAF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ACAE-8E98-4B5C-A24A-212B1990487D}" type="datetimeFigureOut">
              <a:rPr lang="th-TH" smtClean="0"/>
              <a:t>04/06/61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60-9CF4-412C-A729-D5D169CAF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526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ACAE-8E98-4B5C-A24A-212B1990487D}" type="datetimeFigureOut">
              <a:rPr lang="th-TH" smtClean="0"/>
              <a:t>04/06/61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60-9CF4-412C-A729-D5D169CAF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09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ACAE-8E98-4B5C-A24A-212B1990487D}" type="datetimeFigureOut">
              <a:rPr lang="th-TH" smtClean="0"/>
              <a:t>04/06/61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60-9CF4-412C-A729-D5D169CAF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360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ACAE-8E98-4B5C-A24A-212B1990487D}" type="datetimeFigureOut">
              <a:rPr lang="th-TH" smtClean="0"/>
              <a:t>04/06/61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60-9CF4-412C-A729-D5D169CAF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516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ACAE-8E98-4B5C-A24A-212B1990487D}" type="datetimeFigureOut">
              <a:rPr lang="th-TH" smtClean="0"/>
              <a:t>04/06/61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60-9CF4-412C-A729-D5D169CAF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247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ACAE-8E98-4B5C-A24A-212B1990487D}" type="datetimeFigureOut">
              <a:rPr lang="th-TH" smtClean="0"/>
              <a:t>04/06/61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A560-9CF4-412C-A729-D5D169CAF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26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BC71-584A-4B5D-86DC-40689F621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Twitter Sentiment Analysis</a:t>
            </a:r>
            <a:endParaRPr lang="th-TH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262C4-5E10-4BB3-BE96-90F97846B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3312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2336452" y="481469"/>
            <a:ext cx="4471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การเตรียมข้อมูล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: hashtag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EA65FB-9CDC-44E5-9C9A-765BA3249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03375"/>
              </p:ext>
            </p:extLst>
          </p:nvPr>
        </p:nvGraphicFramePr>
        <p:xfrm>
          <a:off x="623302" y="1837298"/>
          <a:ext cx="762762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47820327"/>
                    </a:ext>
                  </a:extLst>
                </a:gridCol>
                <a:gridCol w="6774180">
                  <a:extLst>
                    <a:ext uri="{9D8B030D-6E8A-4147-A177-3AD203B41FA5}">
                      <a16:colId xmlns:a16="http://schemas.microsoft.com/office/drawing/2014/main" val="20237095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ข้อความ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5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#IMISSCATH #IMISSCATH #IMISSCATH #IMISSCATH #IMISSCATH #IMISSCATH #IMISSCATH #IMISSCATH #IMISSCATH #IMISSCATH #IMISSCATH 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1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</a:t>
                      </a:r>
                      <a:r>
                        <a:rPr lang="en-US" dirty="0" err="1"/>
                        <a:t>mcflyforgermany</a:t>
                      </a:r>
                      <a:r>
                        <a:rPr lang="en-US" dirty="0"/>
                        <a:t> #</a:t>
                      </a:r>
                      <a:r>
                        <a:rPr lang="en-US" dirty="0" err="1"/>
                        <a:t>mcflyforgermany</a:t>
                      </a:r>
                      <a:r>
                        <a:rPr lang="en-US" dirty="0"/>
                        <a:t>  #</a:t>
                      </a:r>
                      <a:r>
                        <a:rPr lang="en-US" dirty="0" err="1"/>
                        <a:t>mcflyforgermany</a:t>
                      </a:r>
                      <a:r>
                        <a:rPr lang="en-US" dirty="0"/>
                        <a:t> #</a:t>
                      </a:r>
                      <a:r>
                        <a:rPr lang="en-US" dirty="0" err="1"/>
                        <a:t>mcflyforgermany</a:t>
                      </a:r>
                      <a:r>
                        <a:rPr lang="en-US" dirty="0"/>
                        <a:t> #</a:t>
                      </a:r>
                      <a:r>
                        <a:rPr lang="en-US" dirty="0" err="1"/>
                        <a:t>mcflyforgermany</a:t>
                      </a:r>
                      <a:r>
                        <a:rPr lang="en-US" dirty="0"/>
                        <a:t> #</a:t>
                      </a:r>
                      <a:r>
                        <a:rPr lang="en-US" dirty="0" err="1"/>
                        <a:t>mcflyforgermany</a:t>
                      </a:r>
                      <a:r>
                        <a:rPr lang="en-US" dirty="0"/>
                        <a:t> #</a:t>
                      </a:r>
                      <a:r>
                        <a:rPr lang="en-US" dirty="0" err="1"/>
                        <a:t>mcflyforgermany</a:t>
                      </a:r>
                      <a:r>
                        <a:rPr lang="en-US" dirty="0"/>
                        <a:t> #</a:t>
                      </a:r>
                      <a:r>
                        <a:rPr lang="en-US" dirty="0" err="1"/>
                        <a:t>mcflyforgermany</a:t>
                      </a:r>
                      <a:r>
                        <a:rPr lang="en-US" dirty="0"/>
                        <a:t> </a:t>
                      </a:r>
                      <a:endParaRPr lang="th-TH" dirty="0"/>
                    </a:p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13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18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1BD59F-1E35-4E8C-8AFE-FF2053FF93DD}"/>
              </a:ext>
            </a:extLst>
          </p:cNvPr>
          <p:cNvSpPr txBox="1"/>
          <p:nvPr/>
        </p:nvSpPr>
        <p:spPr>
          <a:xfrm>
            <a:off x="1605483" y="456710"/>
            <a:ext cx="5933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การเตรียมข้อมูล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: </a:t>
            </a:r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ตัดคำใน 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hashtag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CA77A-FD92-438F-8930-555B03E3F0C7}"/>
              </a:ext>
            </a:extLst>
          </p:cNvPr>
          <p:cNvSpPr txBox="1"/>
          <p:nvPr/>
        </p:nvSpPr>
        <p:spPr>
          <a:xfrm>
            <a:off x="102742" y="3412836"/>
            <a:ext cx="9041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nltk.word_tokenize</a:t>
            </a:r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([‘</a:t>
            </a:r>
            <a:r>
              <a:rPr lang="en-US" sz="40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mcflyforgermany</a:t>
            </a:r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’]) = [‘</a:t>
            </a:r>
            <a:r>
              <a:rPr lang="en-US" sz="40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mcflyforgermany</a:t>
            </a:r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’]</a:t>
            </a:r>
            <a:endParaRPr lang="th-TH" sz="4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799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0DCA12CE-1ED8-45AE-B322-171C45AAEE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8354" y="4274450"/>
            <a:ext cx="12700" cy="869263"/>
          </a:xfrm>
          <a:prstGeom prst="curvedConnector3">
            <a:avLst>
              <a:gd name="adj1" fmla="val -3850921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7EB9E50F-B3EB-449F-ADF4-818C36BD7ABA}"/>
              </a:ext>
            </a:extLst>
          </p:cNvPr>
          <p:cNvCxnSpPr>
            <a:cxnSpLocks/>
            <a:stCxn id="8" idx="0"/>
            <a:endCxn id="11" idx="0"/>
          </p:cNvCxnSpPr>
          <p:nvPr/>
        </p:nvCxnSpPr>
        <p:spPr>
          <a:xfrm rot="5400000" flipH="1" flipV="1">
            <a:off x="4575876" y="3611586"/>
            <a:ext cx="18438" cy="2180730"/>
          </a:xfrm>
          <a:prstGeom prst="curvedConnector3">
            <a:avLst>
              <a:gd name="adj1" fmla="val -3407094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860C0AD2-DC81-41CF-AB24-F021CBD77B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8792" y="4035089"/>
            <a:ext cx="15487" cy="1319796"/>
          </a:xfrm>
          <a:prstGeom prst="curvedConnector3">
            <a:avLst>
              <a:gd name="adj1" fmla="val -3818926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9593D0A-2FF1-4AAA-8420-2BB6F624CF4B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1742644" y="4267402"/>
            <a:ext cx="12700" cy="869263"/>
          </a:xfrm>
          <a:prstGeom prst="curvedConnector3">
            <a:avLst>
              <a:gd name="adj1" fmla="val 4709094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79E45F1C-D67E-4BFC-8DE1-B0BEF36A6E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9028" y="3981345"/>
            <a:ext cx="19461" cy="1346740"/>
          </a:xfrm>
          <a:prstGeom prst="curvedConnector3">
            <a:avLst>
              <a:gd name="adj1" fmla="val 2177031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84AB2AD1-D75A-4E9A-B6DA-AE03DE8C9C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82972" y="3781684"/>
            <a:ext cx="19461" cy="1754108"/>
          </a:xfrm>
          <a:prstGeom prst="curvedConnector3">
            <a:avLst>
              <a:gd name="adj1" fmla="val -4181779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3EC088F-0F3E-40B5-8F01-EAEE32D93D0F}"/>
              </a:ext>
            </a:extLst>
          </p:cNvPr>
          <p:cNvSpPr/>
          <p:nvPr/>
        </p:nvSpPr>
        <p:spPr>
          <a:xfrm>
            <a:off x="2939309" y="1994652"/>
            <a:ext cx="3370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mcflyforgermany</a:t>
            </a:r>
            <a:endParaRPr lang="th-TH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AED0A-0A81-4EAB-9C40-419C28A5EF48}"/>
              </a:ext>
            </a:extLst>
          </p:cNvPr>
          <p:cNvSpPr txBox="1"/>
          <p:nvPr/>
        </p:nvSpPr>
        <p:spPr>
          <a:xfrm>
            <a:off x="1159423" y="4702033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87DDB-3B70-4159-8119-1D791496E721}"/>
              </a:ext>
            </a:extLst>
          </p:cNvPr>
          <p:cNvSpPr txBox="1"/>
          <p:nvPr/>
        </p:nvSpPr>
        <p:spPr>
          <a:xfrm>
            <a:off x="1595104" y="4702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E2FBF-AE07-4776-94D1-7FA4DAFC1F98}"/>
              </a:ext>
            </a:extLst>
          </p:cNvPr>
          <p:cNvSpPr txBox="1"/>
          <p:nvPr/>
        </p:nvSpPr>
        <p:spPr>
          <a:xfrm>
            <a:off x="2026433" y="4702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D54B4-1B86-4B9E-9A6B-F274FA096667}"/>
              </a:ext>
            </a:extLst>
          </p:cNvPr>
          <p:cNvSpPr txBox="1"/>
          <p:nvPr/>
        </p:nvSpPr>
        <p:spPr>
          <a:xfrm>
            <a:off x="4663683" y="4695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BB4E3-7C22-495B-8211-A0B123A75E81}"/>
              </a:ext>
            </a:extLst>
          </p:cNvPr>
          <p:cNvSpPr txBox="1"/>
          <p:nvPr/>
        </p:nvSpPr>
        <p:spPr>
          <a:xfrm>
            <a:off x="5466108" y="4692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th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AD2D9-0F2C-47F9-93D6-1D45DA3C52B6}"/>
              </a:ext>
            </a:extLst>
          </p:cNvPr>
          <p:cNvSpPr txBox="1"/>
          <p:nvPr/>
        </p:nvSpPr>
        <p:spPr>
          <a:xfrm>
            <a:off x="6812848" y="4712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865E48-3290-4DD1-8701-ADC9EE8FBAFA}"/>
              </a:ext>
            </a:extLst>
          </p:cNvPr>
          <p:cNvSpPr txBox="1"/>
          <p:nvPr/>
        </p:nvSpPr>
        <p:spPr>
          <a:xfrm>
            <a:off x="7220216" y="4712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th-TH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F793BA4-119C-4F16-8752-836F15CCE201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1526980" y="4483066"/>
            <a:ext cx="12700" cy="437934"/>
          </a:xfrm>
          <a:prstGeom prst="curvedConnector3">
            <a:avLst>
              <a:gd name="adj1" fmla="val 180000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3862FE-354E-44E4-97C0-36BC6BDED75C}"/>
              </a:ext>
            </a:extLst>
          </p:cNvPr>
          <p:cNvSpPr txBox="1"/>
          <p:nvPr/>
        </p:nvSpPr>
        <p:spPr>
          <a:xfrm>
            <a:off x="1367582" y="413307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th-T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64A00-45A8-417F-8BDE-87ABDFBF06C7}"/>
              </a:ext>
            </a:extLst>
          </p:cNvPr>
          <p:cNvSpPr txBox="1"/>
          <p:nvPr/>
        </p:nvSpPr>
        <p:spPr>
          <a:xfrm>
            <a:off x="1814505" y="41417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th-TH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B036FC-A63E-4578-91DB-7F8A7642939A}"/>
              </a:ext>
            </a:extLst>
          </p:cNvPr>
          <p:cNvSpPr txBox="1"/>
          <p:nvPr/>
        </p:nvSpPr>
        <p:spPr>
          <a:xfrm>
            <a:off x="2650508" y="361400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fly</a:t>
            </a:r>
            <a:endParaRPr lang="th-TH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326169-3D6C-4AC9-95F0-D2728CA21610}"/>
              </a:ext>
            </a:extLst>
          </p:cNvPr>
          <p:cNvSpPr txBox="1"/>
          <p:nvPr/>
        </p:nvSpPr>
        <p:spPr>
          <a:xfrm>
            <a:off x="3853082" y="3244334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</a:t>
            </a:r>
            <a:endParaRPr lang="th-TH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AEE31F-8B40-4821-A322-FCACE29F7128}"/>
              </a:ext>
            </a:extLst>
          </p:cNvPr>
          <p:cNvSpPr txBox="1"/>
          <p:nvPr/>
        </p:nvSpPr>
        <p:spPr>
          <a:xfrm>
            <a:off x="2474634" y="4708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th-TH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3386CB-5DA7-463B-B9E7-0C9B3BE0A961}"/>
              </a:ext>
            </a:extLst>
          </p:cNvPr>
          <p:cNvSpPr txBox="1"/>
          <p:nvPr/>
        </p:nvSpPr>
        <p:spPr>
          <a:xfrm>
            <a:off x="2887670" y="4708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th-TH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1816F0-8C97-43D0-93C0-69332E762619}"/>
              </a:ext>
            </a:extLst>
          </p:cNvPr>
          <p:cNvSpPr txBox="1"/>
          <p:nvPr/>
        </p:nvSpPr>
        <p:spPr>
          <a:xfrm>
            <a:off x="2340064" y="415802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th-TH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60030A-A822-4EC2-B18B-BFE5051B22F2}"/>
              </a:ext>
            </a:extLst>
          </p:cNvPr>
          <p:cNvSpPr txBox="1"/>
          <p:nvPr/>
        </p:nvSpPr>
        <p:spPr>
          <a:xfrm>
            <a:off x="2758682" y="41580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th-T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D25FC-52B5-4F40-BEF6-7C0E52069EE7}"/>
              </a:ext>
            </a:extLst>
          </p:cNvPr>
          <p:cNvSpPr txBox="1"/>
          <p:nvPr/>
        </p:nvSpPr>
        <p:spPr>
          <a:xfrm>
            <a:off x="3174654" y="41457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th-TH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1994ED-60DD-47D4-A392-025147195DD3}"/>
              </a:ext>
            </a:extLst>
          </p:cNvPr>
          <p:cNvSpPr txBox="1"/>
          <p:nvPr/>
        </p:nvSpPr>
        <p:spPr>
          <a:xfrm>
            <a:off x="3777548" y="4702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th-TH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26B970-2F7C-48DB-8D0B-B70D0BA24964}"/>
              </a:ext>
            </a:extLst>
          </p:cNvPr>
          <p:cNvSpPr txBox="1"/>
          <p:nvPr/>
        </p:nvSpPr>
        <p:spPr>
          <a:xfrm>
            <a:off x="4225749" y="47027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th-TH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A9BE32-3565-435E-9D0B-A019243B1C48}"/>
              </a:ext>
            </a:extLst>
          </p:cNvPr>
          <p:cNvSpPr txBox="1"/>
          <p:nvPr/>
        </p:nvSpPr>
        <p:spPr>
          <a:xfrm>
            <a:off x="5095331" y="4695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th-TH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1DC3E6-6398-4ED1-8496-BAF0B80CEE88}"/>
              </a:ext>
            </a:extLst>
          </p:cNvPr>
          <p:cNvSpPr txBox="1"/>
          <p:nvPr/>
        </p:nvSpPr>
        <p:spPr>
          <a:xfrm>
            <a:off x="5906296" y="4692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th-TH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48F3B7-5AAB-4FF8-946A-0F14BF925DCF}"/>
              </a:ext>
            </a:extLst>
          </p:cNvPr>
          <p:cNvSpPr txBox="1"/>
          <p:nvPr/>
        </p:nvSpPr>
        <p:spPr>
          <a:xfrm>
            <a:off x="6360054" y="4692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th-TH" dirty="0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03C56B05-0BE9-4819-BB7D-9C6EE93E5B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5299" y="4488398"/>
            <a:ext cx="12700" cy="437934"/>
          </a:xfrm>
          <a:prstGeom prst="curvedConnector3">
            <a:avLst>
              <a:gd name="adj1" fmla="val 180000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0E628889-3120-4179-A0D9-7D08B4A43D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9423" y="4486876"/>
            <a:ext cx="12700" cy="437934"/>
          </a:xfrm>
          <a:prstGeom prst="curved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66AAC7BF-8C9F-446F-9141-FBAFDDBCAD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7357" y="4489416"/>
            <a:ext cx="12700" cy="437934"/>
          </a:xfrm>
          <a:prstGeom prst="curved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7E143047-8C0A-4096-A765-A50E942581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71426" y="4490938"/>
            <a:ext cx="12700" cy="437934"/>
          </a:xfrm>
          <a:prstGeom prst="curved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4178140-EFDA-4E64-B6E2-29ABC88EC3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09488" y="4502004"/>
            <a:ext cx="12700" cy="437934"/>
          </a:xfrm>
          <a:prstGeom prst="curved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A0B238DD-E12A-4E51-95C2-45CA268182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6142" y="4495654"/>
            <a:ext cx="12700" cy="437934"/>
          </a:xfrm>
          <a:prstGeom prst="curved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D0F64044-2192-4658-B219-53BFED739C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4076" y="4485195"/>
            <a:ext cx="12700" cy="437934"/>
          </a:xfrm>
          <a:prstGeom prst="curved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5234959F-9F9F-45B3-BA00-8C6B2B46C4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22063" y="4487436"/>
            <a:ext cx="12700" cy="437934"/>
          </a:xfrm>
          <a:prstGeom prst="curved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9A0B90CE-F923-4858-A5E4-51B4C841EF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59758" y="4485195"/>
            <a:ext cx="12700" cy="437934"/>
          </a:xfrm>
          <a:prstGeom prst="curved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C901BD0F-B89A-4F43-80DC-82BD60A55F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97453" y="4480563"/>
            <a:ext cx="12700" cy="437934"/>
          </a:xfrm>
          <a:prstGeom prst="curved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37A6729D-47D3-4C2C-AE73-15DB37DBBF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4766" y="4492815"/>
            <a:ext cx="12700" cy="437934"/>
          </a:xfrm>
          <a:prstGeom prst="curved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567E0680-02F6-4E49-A6A9-F70F6FB798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77086" y="4498941"/>
            <a:ext cx="12700" cy="437934"/>
          </a:xfrm>
          <a:prstGeom prst="curved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2F5AED01-4421-4B90-AFEE-5724467A9A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19534" y="4499576"/>
            <a:ext cx="12700" cy="437934"/>
          </a:xfrm>
          <a:prstGeom prst="curved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6F02881-F8D7-4BCB-BA4B-ABC2845AAB12}"/>
              </a:ext>
            </a:extLst>
          </p:cNvPr>
          <p:cNvSpPr txBox="1"/>
          <p:nvPr/>
        </p:nvSpPr>
        <p:spPr>
          <a:xfrm>
            <a:off x="3630784" y="41688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th-TH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002F514-555E-4A03-9FF9-F82F05F9B785}"/>
              </a:ext>
            </a:extLst>
          </p:cNvPr>
          <p:cNvSpPr txBox="1"/>
          <p:nvPr/>
        </p:nvSpPr>
        <p:spPr>
          <a:xfrm>
            <a:off x="4018279" y="41732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th-TH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31E1186-311B-413A-B739-D0FD7BC5AEBD}"/>
              </a:ext>
            </a:extLst>
          </p:cNvPr>
          <p:cNvSpPr txBox="1"/>
          <p:nvPr/>
        </p:nvSpPr>
        <p:spPr>
          <a:xfrm>
            <a:off x="4472850" y="4173211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th-T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22E5EAA-FB94-4F7F-9BD5-F67652C5DC95}"/>
              </a:ext>
            </a:extLst>
          </p:cNvPr>
          <p:cNvSpPr txBox="1"/>
          <p:nvPr/>
        </p:nvSpPr>
        <p:spPr>
          <a:xfrm>
            <a:off x="4909302" y="416881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th-TH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554407-2E4E-4E0D-ABB0-13A45B28D602}"/>
              </a:ext>
            </a:extLst>
          </p:cNvPr>
          <p:cNvSpPr txBox="1"/>
          <p:nvPr/>
        </p:nvSpPr>
        <p:spPr>
          <a:xfrm>
            <a:off x="5354984" y="41688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th-TH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AA2AE9A-6F43-496F-B4D9-FC358C6FF965}"/>
              </a:ext>
            </a:extLst>
          </p:cNvPr>
          <p:cNvSpPr txBox="1"/>
          <p:nvPr/>
        </p:nvSpPr>
        <p:spPr>
          <a:xfrm>
            <a:off x="6140494" y="41688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th-TH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E8DB362-7DD1-42BB-8D39-AA6B104FB72B}"/>
              </a:ext>
            </a:extLst>
          </p:cNvPr>
          <p:cNvSpPr txBox="1"/>
          <p:nvPr/>
        </p:nvSpPr>
        <p:spPr>
          <a:xfrm>
            <a:off x="6637761" y="4176834"/>
            <a:ext cx="30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th-TH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7E60959-805C-471C-86F1-EE3AAADFFA06}"/>
              </a:ext>
            </a:extLst>
          </p:cNvPr>
          <p:cNvSpPr txBox="1"/>
          <p:nvPr/>
        </p:nvSpPr>
        <p:spPr>
          <a:xfrm>
            <a:off x="7117537" y="4176834"/>
            <a:ext cx="30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th-TH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3B39BB7-A020-43EB-A3CA-F52045677ECC}"/>
              </a:ext>
            </a:extLst>
          </p:cNvPr>
          <p:cNvSpPr txBox="1"/>
          <p:nvPr/>
        </p:nvSpPr>
        <p:spPr>
          <a:xfrm>
            <a:off x="7529128" y="4176834"/>
            <a:ext cx="30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th-TH" dirty="0"/>
          </a:p>
        </p:txBody>
      </p: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446C5731-8621-4441-8153-A58C62CDB805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4146885" y="4043529"/>
            <a:ext cx="15487" cy="1319796"/>
          </a:xfrm>
          <a:prstGeom prst="curvedConnector3">
            <a:avLst>
              <a:gd name="adj1" fmla="val 728356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4EE0895B-A1C5-4AD5-9D57-F76B021E5C46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>
            <a:off x="2831434" y="4047874"/>
            <a:ext cx="9137" cy="1317454"/>
          </a:xfrm>
          <a:prstGeom prst="curvedConnector3">
            <a:avLst>
              <a:gd name="adj1" fmla="val -797277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1409D8A-D5C0-4F8C-8E9E-7F3DB42AD6B8}"/>
              </a:ext>
            </a:extLst>
          </p:cNvPr>
          <p:cNvSpPr txBox="1"/>
          <p:nvPr/>
        </p:nvSpPr>
        <p:spPr>
          <a:xfrm>
            <a:off x="4018279" y="5369260"/>
            <a:ext cx="73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</a:t>
            </a:r>
            <a:endParaRPr lang="th-TH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060CC30-4CAA-4E8B-B7B1-9403183EA852}"/>
              </a:ext>
            </a:extLst>
          </p:cNvPr>
          <p:cNvSpPr txBox="1"/>
          <p:nvPr/>
        </p:nvSpPr>
        <p:spPr>
          <a:xfrm>
            <a:off x="6705322" y="3491468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th-TH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32E1481-E89D-406D-8CC3-6F498B1BEDE4}"/>
              </a:ext>
            </a:extLst>
          </p:cNvPr>
          <p:cNvSpPr txBox="1"/>
          <p:nvPr/>
        </p:nvSpPr>
        <p:spPr>
          <a:xfrm>
            <a:off x="6310232" y="499738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</a:t>
            </a:r>
            <a:endParaRPr lang="th-TH" dirty="0"/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E8A55C1D-87F2-43AC-9720-D32E70D6BB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01545" y="3608204"/>
            <a:ext cx="18438" cy="2180730"/>
          </a:xfrm>
          <a:prstGeom prst="curvedConnector3">
            <a:avLst>
              <a:gd name="adj1" fmla="val -3156622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66D3119-AAE7-4260-A59C-78E4921A8A68}"/>
              </a:ext>
            </a:extLst>
          </p:cNvPr>
          <p:cNvCxnSpPr>
            <a:cxnSpLocks/>
            <a:stCxn id="9" idx="0"/>
            <a:endCxn id="65" idx="0"/>
          </p:cNvCxnSpPr>
          <p:nvPr/>
        </p:nvCxnSpPr>
        <p:spPr>
          <a:xfrm rot="5400000" flipH="1" flipV="1">
            <a:off x="5690491" y="3816768"/>
            <a:ext cx="2951" cy="1754880"/>
          </a:xfrm>
          <a:prstGeom prst="curvedConnector3">
            <a:avLst>
              <a:gd name="adj1" fmla="val 23133006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26851A8-9765-4301-96B8-560D9C723FAF}"/>
              </a:ext>
            </a:extLst>
          </p:cNvPr>
          <p:cNvSpPr txBox="1"/>
          <p:nvPr/>
        </p:nvSpPr>
        <p:spPr>
          <a:xfrm>
            <a:off x="4348338" y="4981688"/>
            <a:ext cx="49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</a:t>
            </a:r>
            <a:endParaRPr lang="th-TH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66C314-EBA3-4DB9-B1DA-5A9E26DB0846}"/>
              </a:ext>
            </a:extLst>
          </p:cNvPr>
          <p:cNvSpPr txBox="1"/>
          <p:nvPr/>
        </p:nvSpPr>
        <p:spPr>
          <a:xfrm>
            <a:off x="1503197" y="377641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</a:t>
            </a:r>
            <a:endParaRPr lang="th-TH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9A9EEDE-ABAB-41F3-9B84-8A33A005C2E4}"/>
              </a:ext>
            </a:extLst>
          </p:cNvPr>
          <p:cNvSpPr txBox="1"/>
          <p:nvPr/>
        </p:nvSpPr>
        <p:spPr>
          <a:xfrm>
            <a:off x="2074717" y="5302288"/>
            <a:ext cx="73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mcfly</a:t>
            </a:r>
            <a:endParaRPr lang="th-TH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38D0BE-BC9F-4243-9504-3360B0AA1A02}"/>
              </a:ext>
            </a:extLst>
          </p:cNvPr>
          <p:cNvSpPr txBox="1"/>
          <p:nvPr/>
        </p:nvSpPr>
        <p:spPr>
          <a:xfrm>
            <a:off x="2871727" y="516405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ly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B0BFD-D129-4429-9F3D-C71F6666AD76}"/>
              </a:ext>
            </a:extLst>
          </p:cNvPr>
          <p:cNvSpPr txBox="1"/>
          <p:nvPr/>
        </p:nvSpPr>
        <p:spPr>
          <a:xfrm>
            <a:off x="3343887" y="4711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th-TH" dirty="0"/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076F8A60-A607-41F2-99BE-83E4B4E9F6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3723" y="4007230"/>
            <a:ext cx="19461" cy="1346740"/>
          </a:xfrm>
          <a:prstGeom prst="curvedConnector3">
            <a:avLst>
              <a:gd name="adj1" fmla="val 2177031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466260C-7E16-4C03-805D-2B1AE2E7ED9C}"/>
              </a:ext>
            </a:extLst>
          </p:cNvPr>
          <p:cNvSpPr txBox="1"/>
          <p:nvPr/>
        </p:nvSpPr>
        <p:spPr>
          <a:xfrm>
            <a:off x="7022200" y="4979387"/>
            <a:ext cx="5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</a:t>
            </a:r>
            <a:endParaRPr lang="th-TH" dirty="0"/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29B9969E-1A19-473D-AB8C-ABCF308716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50704" y="4473392"/>
            <a:ext cx="12700" cy="437934"/>
          </a:xfrm>
          <a:prstGeom prst="curved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1A25C52-2A7D-4867-8BC0-D9F422753463}"/>
              </a:ext>
            </a:extLst>
          </p:cNvPr>
          <p:cNvSpPr txBox="1"/>
          <p:nvPr/>
        </p:nvSpPr>
        <p:spPr>
          <a:xfrm>
            <a:off x="7665713" y="47054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th-TH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CD632C-2DC9-4A33-A731-76549AF6F45A}"/>
              </a:ext>
            </a:extLst>
          </p:cNvPr>
          <p:cNvSpPr txBox="1"/>
          <p:nvPr/>
        </p:nvSpPr>
        <p:spPr>
          <a:xfrm>
            <a:off x="5757754" y="415157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th-TH" dirty="0"/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4298968B-8925-4770-A8D5-91B934B156FB}"/>
              </a:ext>
            </a:extLst>
          </p:cNvPr>
          <p:cNvCxnSpPr>
            <a:cxnSpLocks/>
            <a:stCxn id="9" idx="0"/>
            <a:endCxn id="74" idx="0"/>
          </p:cNvCxnSpPr>
          <p:nvPr/>
        </p:nvCxnSpPr>
        <p:spPr>
          <a:xfrm rot="16200000" flipH="1">
            <a:off x="6339920" y="3170288"/>
            <a:ext cx="9749" cy="3060539"/>
          </a:xfrm>
          <a:prstGeom prst="curvedConnector3">
            <a:avLst>
              <a:gd name="adj1" fmla="val 7534804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AC73121-1FB5-4C85-820B-B9D90D2D71CB}"/>
              </a:ext>
            </a:extLst>
          </p:cNvPr>
          <p:cNvSpPr txBox="1"/>
          <p:nvPr/>
        </p:nvSpPr>
        <p:spPr>
          <a:xfrm>
            <a:off x="5880642" y="5421234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germany</a:t>
            </a:r>
            <a:endParaRPr lang="th-TH" dirty="0"/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5B7DF101-5BC5-40C9-926C-04203D55F271}"/>
              </a:ext>
            </a:extLst>
          </p:cNvPr>
          <p:cNvCxnSpPr>
            <a:cxnSpLocks/>
            <a:stCxn id="9" idx="0"/>
            <a:endCxn id="13" idx="0"/>
          </p:cNvCxnSpPr>
          <p:nvPr/>
        </p:nvCxnSpPr>
        <p:spPr>
          <a:xfrm rot="16200000" flipH="1">
            <a:off x="6113792" y="3396417"/>
            <a:ext cx="16510" cy="2615042"/>
          </a:xfrm>
          <a:prstGeom prst="curvedConnector3">
            <a:avLst>
              <a:gd name="adj1" fmla="val -6627692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123AB25-4823-4279-94C9-D10ADB88AF37}"/>
              </a:ext>
            </a:extLst>
          </p:cNvPr>
          <p:cNvSpPr txBox="1"/>
          <p:nvPr/>
        </p:nvSpPr>
        <p:spPr>
          <a:xfrm>
            <a:off x="5629155" y="3251406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german</a:t>
            </a:r>
            <a:endParaRPr lang="th-TH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645C46-E3F8-44C0-AFCD-9AB6EC35DCCA}"/>
              </a:ext>
            </a:extLst>
          </p:cNvPr>
          <p:cNvSpPr txBox="1"/>
          <p:nvPr/>
        </p:nvSpPr>
        <p:spPr>
          <a:xfrm>
            <a:off x="5512943" y="3704893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germ</a:t>
            </a:r>
            <a:endParaRPr lang="th-TH" dirty="0"/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49C4BB2E-3F8B-436C-9237-9DC759D3446C}"/>
              </a:ext>
            </a:extLst>
          </p:cNvPr>
          <p:cNvCxnSpPr>
            <a:cxnSpLocks/>
            <a:stCxn id="60" idx="0"/>
            <a:endCxn id="9" idx="0"/>
          </p:cNvCxnSpPr>
          <p:nvPr/>
        </p:nvCxnSpPr>
        <p:spPr>
          <a:xfrm rot="5400000" flipH="1" flipV="1">
            <a:off x="4368283" y="4255791"/>
            <a:ext cx="6350" cy="886135"/>
          </a:xfrm>
          <a:prstGeom prst="curvedConnector3">
            <a:avLst>
              <a:gd name="adj1" fmla="val 1022800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019D0E1-2F8E-4468-B196-2BED29699F53}"/>
              </a:ext>
            </a:extLst>
          </p:cNvPr>
          <p:cNvSpPr txBox="1"/>
          <p:nvPr/>
        </p:nvSpPr>
        <p:spPr>
          <a:xfrm>
            <a:off x="4131451" y="375617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th-TH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63517D-74A8-4A85-87B7-7D6E09D48D00}"/>
              </a:ext>
            </a:extLst>
          </p:cNvPr>
          <p:cNvSpPr txBox="1"/>
          <p:nvPr/>
        </p:nvSpPr>
        <p:spPr>
          <a:xfrm>
            <a:off x="1605483" y="456710"/>
            <a:ext cx="5933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การเตรียมข้อมูล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: </a:t>
            </a:r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ตัดคำใน 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hashtag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8971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2955400" y="256245"/>
            <a:ext cx="3002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การแบ่งชุดข้อมูล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F1FC6-6A83-4DA2-AD79-25E55028C966}"/>
              </a:ext>
            </a:extLst>
          </p:cNvPr>
          <p:cNvSpPr/>
          <p:nvPr/>
        </p:nvSpPr>
        <p:spPr>
          <a:xfrm>
            <a:off x="804130" y="1958110"/>
            <a:ext cx="7535739" cy="3685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4B481-08CC-4787-A733-12FD4E8B7122}"/>
              </a:ext>
            </a:extLst>
          </p:cNvPr>
          <p:cNvSpPr txBox="1"/>
          <p:nvPr/>
        </p:nvSpPr>
        <p:spPr>
          <a:xfrm>
            <a:off x="2469171" y="3139044"/>
            <a:ext cx="24513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Training Set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80,000 </a:t>
            </a:r>
            <a:r>
              <a:rPr lang="th-TH" sz="40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ชุดข้อมูล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653F35-ACCA-4417-989B-5596200CED52}"/>
              </a:ext>
            </a:extLst>
          </p:cNvPr>
          <p:cNvSpPr/>
          <p:nvPr/>
        </p:nvSpPr>
        <p:spPr>
          <a:xfrm>
            <a:off x="6585527" y="1958110"/>
            <a:ext cx="1754341" cy="1874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3F8F13-7AD5-4F43-A9E2-2A98B03B25AF}"/>
              </a:ext>
            </a:extLst>
          </p:cNvPr>
          <p:cNvSpPr/>
          <p:nvPr/>
        </p:nvSpPr>
        <p:spPr>
          <a:xfrm>
            <a:off x="6585526" y="3833092"/>
            <a:ext cx="1754341" cy="1810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F7CB6B-E3D8-409B-9433-0172792C9BBC}"/>
              </a:ext>
            </a:extLst>
          </p:cNvPr>
          <p:cNvSpPr txBox="1"/>
          <p:nvPr/>
        </p:nvSpPr>
        <p:spPr>
          <a:xfrm>
            <a:off x="6585526" y="2335479"/>
            <a:ext cx="1768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Devtest</a:t>
            </a:r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Set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10,000 </a:t>
            </a:r>
            <a:r>
              <a:rPr lang="th-TH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ชุดข้อมูล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67F68-E65D-487D-A4BC-D7ADBA1DA7D8}"/>
              </a:ext>
            </a:extLst>
          </p:cNvPr>
          <p:cNvSpPr txBox="1"/>
          <p:nvPr/>
        </p:nvSpPr>
        <p:spPr>
          <a:xfrm>
            <a:off x="6571434" y="4261201"/>
            <a:ext cx="1768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Test Set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10,000 </a:t>
            </a:r>
            <a:r>
              <a:rPr lang="th-TH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ชุดข้อมูล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802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C2928CE0-7478-4084-8F0C-55FA540AC7B1}"/>
              </a:ext>
            </a:extLst>
          </p:cNvPr>
          <p:cNvSpPr txBox="1"/>
          <p:nvPr/>
        </p:nvSpPr>
        <p:spPr>
          <a:xfrm>
            <a:off x="2492744" y="1182871"/>
            <a:ext cx="372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</a:t>
            </a:r>
            <a:endParaRPr lang="th-TH" sz="3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2DF206-952D-48E7-9FD8-36E001BFACE0}"/>
              </a:ext>
            </a:extLst>
          </p:cNvPr>
          <p:cNvSpPr txBox="1"/>
          <p:nvPr/>
        </p:nvSpPr>
        <p:spPr>
          <a:xfrm>
            <a:off x="507998" y="2240674"/>
            <a:ext cx="859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['15’, '</a:t>
            </a:r>
            <a:r>
              <a:rPr lang="en-US" sz="2800" dirty="0" err="1"/>
              <a:t>TravelTips</a:t>
            </a:r>
            <a:r>
              <a:rPr lang="en-US" sz="2800" dirty="0"/>
              <a:t>', '4', 'student', '</a:t>
            </a:r>
            <a:r>
              <a:rPr lang="en-US" sz="2800" dirty="0" err="1"/>
              <a:t>safety','in</a:t>
            </a:r>
            <a:r>
              <a:rPr lang="en-US" sz="2800" dirty="0"/>
              <a:t>', '</a:t>
            </a:r>
            <a:r>
              <a:rPr lang="en-US" sz="2800" dirty="0" err="1"/>
              <a:t>roughplaces</a:t>
            </a:r>
            <a:r>
              <a:rPr lang="en-US" sz="2800" dirty="0"/>
              <a:t>']</a:t>
            </a:r>
            <a:endParaRPr lang="th-TH" sz="2800" dirty="0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E26A6AAE-FE68-451D-9522-39C4983AE3F1}"/>
              </a:ext>
            </a:extLst>
          </p:cNvPr>
          <p:cNvSpPr/>
          <p:nvPr/>
        </p:nvSpPr>
        <p:spPr>
          <a:xfrm>
            <a:off x="4223865" y="2812237"/>
            <a:ext cx="583659" cy="616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4A960A-EA70-4DB3-85BF-61263BB53446}"/>
              </a:ext>
            </a:extLst>
          </p:cNvPr>
          <p:cNvSpPr txBox="1"/>
          <p:nvPr/>
        </p:nvSpPr>
        <p:spPr>
          <a:xfrm>
            <a:off x="3178466" y="2998720"/>
            <a:ext cx="85990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{</a:t>
            </a:r>
          </a:p>
          <a:p>
            <a:r>
              <a:rPr lang="en-US" sz="2800" dirty="0"/>
              <a:t>	15:1,</a:t>
            </a:r>
          </a:p>
          <a:p>
            <a:r>
              <a:rPr lang="en-US" sz="2800" dirty="0"/>
              <a:t>	TravelTips:1,</a:t>
            </a:r>
          </a:p>
          <a:p>
            <a:r>
              <a:rPr lang="en-US" sz="2800" dirty="0"/>
              <a:t>	4:1,</a:t>
            </a:r>
          </a:p>
          <a:p>
            <a:r>
              <a:rPr lang="en-US" sz="2800" dirty="0"/>
              <a:t>	student:1,</a:t>
            </a:r>
          </a:p>
          <a:p>
            <a:r>
              <a:rPr lang="en-US" sz="2800" dirty="0"/>
              <a:t>	safety:1,</a:t>
            </a:r>
          </a:p>
          <a:p>
            <a:r>
              <a:rPr lang="en-US" sz="2800" dirty="0"/>
              <a:t>	in:1,</a:t>
            </a:r>
          </a:p>
          <a:p>
            <a:r>
              <a:rPr lang="en-US" sz="2800" dirty="0"/>
              <a:t>	roughplaces:1</a:t>
            </a:r>
          </a:p>
          <a:p>
            <a:r>
              <a:rPr lang="en-US" sz="2800" dirty="0"/>
              <a:t>}</a:t>
            </a:r>
            <a:endParaRPr lang="th-T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D0501-2B39-4E85-B460-8530C0D1B742}"/>
              </a:ext>
            </a:extLst>
          </p:cNvPr>
          <p:cNvSpPr txBox="1"/>
          <p:nvPr/>
        </p:nvSpPr>
        <p:spPr>
          <a:xfrm>
            <a:off x="3031353" y="146138"/>
            <a:ext cx="308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การเลือก 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Feature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7616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ACBBD-0A55-4636-B2F3-AA9D5DD22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78" y="1468215"/>
            <a:ext cx="3252262" cy="677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D0501-2B39-4E85-B460-8530C0D1B742}"/>
              </a:ext>
            </a:extLst>
          </p:cNvPr>
          <p:cNvSpPr txBox="1"/>
          <p:nvPr/>
        </p:nvSpPr>
        <p:spPr>
          <a:xfrm>
            <a:off x="2396564" y="208484"/>
            <a:ext cx="4463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Classification Technique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ED6CF-4F02-42CC-A16D-8F04B34FC912}"/>
              </a:ext>
            </a:extLst>
          </p:cNvPr>
          <p:cNvSpPr txBox="1"/>
          <p:nvPr/>
        </p:nvSpPr>
        <p:spPr>
          <a:xfrm>
            <a:off x="2770383" y="841732"/>
            <a:ext cx="3715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Naive Bayes classifier</a:t>
            </a:r>
            <a:endParaRPr lang="th-TH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B377B4-D924-4F81-A2E3-455C2DFAF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71637"/>
              </p:ext>
            </p:extLst>
          </p:nvPr>
        </p:nvGraphicFramePr>
        <p:xfrm>
          <a:off x="1348514" y="233975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96117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92994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601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happy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0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957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FF7587-4E73-4697-905E-A8E35D4AE5D4}"/>
              </a:ext>
            </a:extLst>
          </p:cNvPr>
          <p:cNvSpPr txBox="1"/>
          <p:nvPr/>
        </p:nvSpPr>
        <p:spPr>
          <a:xfrm>
            <a:off x="2604955" y="3853788"/>
            <a:ext cx="386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ถ้า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 input 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ได้ว่า 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food = 0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 และ 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happy = 1</a:t>
            </a:r>
            <a:endParaRPr lang="th-TH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9E6B0-2599-4E4A-812D-BE84FC58EF0A}"/>
              </a:ext>
            </a:extLst>
          </p:cNvPr>
          <p:cNvSpPr txBox="1"/>
          <p:nvPr/>
        </p:nvSpPr>
        <p:spPr>
          <a:xfrm>
            <a:off x="1302415" y="4592189"/>
            <a:ext cx="7220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p(food=0,happy=1|true) = p(food=0|true)*p(happy=1|true)</a:t>
            </a:r>
          </a:p>
          <a:p>
            <a:r>
              <a:rPr lang="en-US" sz="2000" dirty="0"/>
              <a:t>					 = (1/2)*(1) = 0.5</a:t>
            </a:r>
          </a:p>
          <a:p>
            <a:r>
              <a:rPr lang="en-US" sz="2000" dirty="0"/>
              <a:t>p(food=0,happy=1|false) = p(food=0|false) * p(happy=1|false)</a:t>
            </a:r>
          </a:p>
          <a:p>
            <a:r>
              <a:rPr lang="en-US" sz="2000" dirty="0"/>
              <a:t>					  = (1/2)*(0) = 0</a:t>
            </a:r>
          </a:p>
          <a:p>
            <a:r>
              <a:rPr lang="th-TH" sz="2000" dirty="0"/>
              <a:t>จะเห็นว่า </a:t>
            </a:r>
            <a:r>
              <a:rPr lang="en-US" sz="2000" dirty="0"/>
              <a:t>p(food=0,happy=1|true)  &gt; p(food=0,happy=1|false) </a:t>
            </a:r>
          </a:p>
          <a:p>
            <a:r>
              <a:rPr lang="th-TH" sz="2000" dirty="0"/>
              <a:t>จึงได้ว่า </a:t>
            </a:r>
            <a:r>
              <a:rPr lang="en-US" sz="2000" dirty="0"/>
              <a:t>label</a:t>
            </a:r>
            <a:r>
              <a:rPr lang="th-TH" sz="2000" dirty="0"/>
              <a:t> ของข้อมูล </a:t>
            </a:r>
            <a:r>
              <a:rPr lang="en-US" sz="2000" dirty="0"/>
              <a:t>food = 0 </a:t>
            </a:r>
            <a:r>
              <a:rPr lang="th-TH" sz="2000" dirty="0"/>
              <a:t>และ </a:t>
            </a:r>
            <a:r>
              <a:rPr lang="en-US" sz="2000" dirty="0"/>
              <a:t>happy = 1 </a:t>
            </a:r>
            <a:r>
              <a:rPr lang="th-TH" sz="2000" dirty="0"/>
              <a:t>คือ </a:t>
            </a:r>
            <a:r>
              <a:rPr lang="en-US" sz="2000"/>
              <a:t>false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7154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3439014" y="160274"/>
            <a:ext cx="227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ความถูกต้อง</a:t>
            </a:r>
          </a:p>
          <a:p>
            <a:endParaRPr lang="th-TH" sz="4800" b="1" dirty="0"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8B940-3DD4-4CA0-959A-F0ECDCD785B8}"/>
              </a:ext>
            </a:extLst>
          </p:cNvPr>
          <p:cNvSpPr txBox="1"/>
          <p:nvPr/>
        </p:nvSpPr>
        <p:spPr>
          <a:xfrm>
            <a:off x="2708028" y="4577466"/>
            <a:ext cx="3859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Precious :		0.6386</a:t>
            </a:r>
          </a:p>
          <a:p>
            <a:r>
              <a:rPr lang="en-US" sz="2800" dirty="0"/>
              <a:t>Recall :			0.8485</a:t>
            </a:r>
          </a:p>
          <a:p>
            <a:r>
              <a:rPr lang="en-US" sz="2800" dirty="0"/>
              <a:t>F1 Score : 		0.7287</a:t>
            </a:r>
            <a:br>
              <a:rPr lang="en-US" sz="2800" dirty="0"/>
            </a:br>
            <a:r>
              <a:rPr lang="en-US" sz="2800" dirty="0"/>
              <a:t>Accuracy : 		0.7284</a:t>
            </a:r>
            <a:endParaRPr lang="th-T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4305E-A0A8-435F-82E6-D39723905162}"/>
              </a:ext>
            </a:extLst>
          </p:cNvPr>
          <p:cNvSpPr txBox="1"/>
          <p:nvPr/>
        </p:nvSpPr>
        <p:spPr>
          <a:xfrm>
            <a:off x="2708028" y="945104"/>
            <a:ext cx="372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</a:t>
            </a:r>
            <a:endParaRPr lang="th-TH"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FF1E6F-1C34-4795-BBC7-BF1193CB7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88003"/>
              </p:ext>
            </p:extLst>
          </p:nvPr>
        </p:nvGraphicFramePr>
        <p:xfrm>
          <a:off x="1524000" y="2233829"/>
          <a:ext cx="6096000" cy="1554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0874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707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05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อ้างอิง</a:t>
                      </a:r>
                      <a:r>
                        <a:rPr lang="en-US" sz="2800" dirty="0"/>
                        <a:t> / </a:t>
                      </a:r>
                      <a:r>
                        <a:rPr lang="th-TH" sz="2800" dirty="0"/>
                        <a:t>ทดสอบ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5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36.4%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20.6%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6.5%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36.4%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2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38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907022" y="311950"/>
            <a:ext cx="7329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cs typeface="+mj-cs"/>
              </a:rPr>
              <a:t>วิเคราะห์ข้อผิดพลาด</a:t>
            </a:r>
            <a:r>
              <a:rPr lang="en-US" sz="4000" b="1" dirty="0">
                <a:cs typeface="+mj-cs"/>
              </a:rPr>
              <a:t>: Bag of word model</a:t>
            </a:r>
            <a:endParaRPr lang="th-TH" sz="4000" b="1" dirty="0"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AD76-38CA-4570-9841-1D2B82E2C356}"/>
              </a:ext>
            </a:extLst>
          </p:cNvPr>
          <p:cNvSpPr txBox="1"/>
          <p:nvPr/>
        </p:nvSpPr>
        <p:spPr>
          <a:xfrm>
            <a:off x="2558473" y="3087530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Car</a:t>
            </a:r>
            <a:endParaRPr lang="th-TH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72B21-B73E-4FD6-977A-C55433F17F6E}"/>
              </a:ext>
            </a:extLst>
          </p:cNvPr>
          <p:cNvSpPr txBox="1"/>
          <p:nvPr/>
        </p:nvSpPr>
        <p:spPr>
          <a:xfrm>
            <a:off x="5398655" y="3087529"/>
            <a:ext cx="1252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Cars</a:t>
            </a:r>
            <a:endParaRPr lang="th-TH" sz="4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B7C0A-9B8B-4DB0-AE46-FFC3FB1258B3}"/>
              </a:ext>
            </a:extLst>
          </p:cNvPr>
          <p:cNvCxnSpPr/>
          <p:nvPr/>
        </p:nvCxnSpPr>
        <p:spPr>
          <a:xfrm>
            <a:off x="4571999" y="2274454"/>
            <a:ext cx="0" cy="2309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5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C2928CE0-7478-4084-8F0C-55FA540AC7B1}"/>
              </a:ext>
            </a:extLst>
          </p:cNvPr>
          <p:cNvSpPr txBox="1"/>
          <p:nvPr/>
        </p:nvSpPr>
        <p:spPr>
          <a:xfrm>
            <a:off x="1201205" y="1031238"/>
            <a:ext cx="674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 + </a:t>
            </a:r>
            <a:r>
              <a:rPr lang="en-US" sz="3600" dirty="0" err="1"/>
              <a:t>Lemmariztion</a:t>
            </a:r>
            <a:endParaRPr lang="th-TH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D98B6-70C3-41BF-9161-5BC121022B26}"/>
              </a:ext>
            </a:extLst>
          </p:cNvPr>
          <p:cNvSpPr txBox="1"/>
          <p:nvPr/>
        </p:nvSpPr>
        <p:spPr>
          <a:xfrm>
            <a:off x="2304936" y="2937164"/>
            <a:ext cx="4534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WordNetLemmatizer</a:t>
            </a:r>
            <a:endParaRPr lang="th-TH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57D28-A278-49F2-B0B3-F664DC436BA3}"/>
              </a:ext>
            </a:extLst>
          </p:cNvPr>
          <p:cNvSpPr txBox="1"/>
          <p:nvPr/>
        </p:nvSpPr>
        <p:spPr>
          <a:xfrm>
            <a:off x="2567709" y="4073649"/>
            <a:ext cx="1252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Cars</a:t>
            </a:r>
            <a:endParaRPr lang="th-TH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CDA2E-B512-44C5-AE87-9E595258A586}"/>
              </a:ext>
            </a:extLst>
          </p:cNvPr>
          <p:cNvSpPr txBox="1"/>
          <p:nvPr/>
        </p:nvSpPr>
        <p:spPr>
          <a:xfrm>
            <a:off x="5407891" y="4091406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Car</a:t>
            </a:r>
            <a:endParaRPr lang="th-TH" sz="48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01AB87B-988B-4E0F-ADA8-F18ACACFDFAF}"/>
              </a:ext>
            </a:extLst>
          </p:cNvPr>
          <p:cNvSpPr/>
          <p:nvPr/>
        </p:nvSpPr>
        <p:spPr>
          <a:xfrm rot="16200000">
            <a:off x="4404269" y="4198524"/>
            <a:ext cx="583659" cy="616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24CA5-B03B-4833-97A0-AAC3EF8036A6}"/>
              </a:ext>
            </a:extLst>
          </p:cNvPr>
          <p:cNvSpPr txBox="1"/>
          <p:nvPr/>
        </p:nvSpPr>
        <p:spPr>
          <a:xfrm>
            <a:off x="3031353" y="146138"/>
            <a:ext cx="308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การเลือก 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Feature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800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3439014" y="160274"/>
            <a:ext cx="227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ความถูกต้อง</a:t>
            </a:r>
          </a:p>
          <a:p>
            <a:endParaRPr lang="th-TH" sz="4800" b="1" dirty="0"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8B940-3DD4-4CA0-959A-F0ECDCD785B8}"/>
              </a:ext>
            </a:extLst>
          </p:cNvPr>
          <p:cNvSpPr txBox="1"/>
          <p:nvPr/>
        </p:nvSpPr>
        <p:spPr>
          <a:xfrm>
            <a:off x="2708028" y="4577466"/>
            <a:ext cx="3859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Precious :		0.6404</a:t>
            </a:r>
          </a:p>
          <a:p>
            <a:r>
              <a:rPr lang="en-US" sz="2800" dirty="0"/>
              <a:t>Recall :			0.8508</a:t>
            </a:r>
          </a:p>
          <a:p>
            <a:r>
              <a:rPr lang="en-US" sz="2800" dirty="0"/>
              <a:t>F1 Score : 		0.7307</a:t>
            </a:r>
            <a:br>
              <a:rPr lang="en-US" sz="2800" dirty="0"/>
            </a:br>
            <a:r>
              <a:rPr lang="en-US" sz="2800" dirty="0"/>
              <a:t>Accuracy : 		0.7307</a:t>
            </a:r>
            <a:endParaRPr lang="th-T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4305E-A0A8-435F-82E6-D39723905162}"/>
              </a:ext>
            </a:extLst>
          </p:cNvPr>
          <p:cNvSpPr txBox="1"/>
          <p:nvPr/>
        </p:nvSpPr>
        <p:spPr>
          <a:xfrm>
            <a:off x="1267170" y="945104"/>
            <a:ext cx="674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 + </a:t>
            </a:r>
            <a:r>
              <a:rPr lang="en-US" sz="3600" dirty="0" err="1"/>
              <a:t>Lemmariztion</a:t>
            </a:r>
            <a:endParaRPr lang="th-TH"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FF1E6F-1C34-4795-BBC7-BF1193CB7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3859"/>
              </p:ext>
            </p:extLst>
          </p:nvPr>
        </p:nvGraphicFramePr>
        <p:xfrm>
          <a:off x="1524000" y="2233829"/>
          <a:ext cx="6096000" cy="1554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0874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707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05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อ้างอิง</a:t>
                      </a:r>
                      <a:r>
                        <a:rPr lang="en-US" sz="2800" dirty="0"/>
                        <a:t> / </a:t>
                      </a:r>
                      <a:r>
                        <a:rPr lang="th-TH" sz="2800" dirty="0"/>
                        <a:t>ทดสอบ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5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36.5%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20.5%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6.4%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36.5%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2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7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2533691" y="409782"/>
            <a:ext cx="4081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สถิติทั่วไปของชุดข้อมูล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6A0B1-E8A9-48C8-B189-80A3C6CEF0E7}"/>
              </a:ext>
            </a:extLst>
          </p:cNvPr>
          <p:cNvSpPr txBox="1"/>
          <p:nvPr/>
        </p:nvSpPr>
        <p:spPr>
          <a:xfrm>
            <a:off x="485484" y="2317997"/>
            <a:ext cx="8173032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cs typeface="+mj-cs"/>
              </a:rPr>
              <a:t>100000</a:t>
            </a:r>
            <a:endParaRPr lang="th-TH" sz="8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FC49F-53F9-4594-8BC4-EC78314CDE29}"/>
              </a:ext>
            </a:extLst>
          </p:cNvPr>
          <p:cNvSpPr txBox="1"/>
          <p:nvPr/>
        </p:nvSpPr>
        <p:spPr>
          <a:xfrm>
            <a:off x="485484" y="3641436"/>
            <a:ext cx="4086515" cy="132343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cs typeface="+mj-cs"/>
              </a:rPr>
              <a:t>56462</a:t>
            </a:r>
            <a:endParaRPr lang="th-TH" sz="8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03890-2378-4B72-9614-95717CC88F9F}"/>
              </a:ext>
            </a:extLst>
          </p:cNvPr>
          <p:cNvSpPr txBox="1"/>
          <p:nvPr/>
        </p:nvSpPr>
        <p:spPr>
          <a:xfrm>
            <a:off x="4572000" y="3633687"/>
            <a:ext cx="4086516" cy="13234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cs typeface="+mj-cs"/>
              </a:rPr>
              <a:t>43538</a:t>
            </a:r>
            <a:endParaRPr lang="th-TH" sz="8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535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2763651" y="193962"/>
            <a:ext cx="3616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วิเคราะห์ข้อผิดพลาด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AD76-38CA-4570-9841-1D2B82E2C356}"/>
              </a:ext>
            </a:extLst>
          </p:cNvPr>
          <p:cNvSpPr txBox="1"/>
          <p:nvPr/>
        </p:nvSpPr>
        <p:spPr>
          <a:xfrm>
            <a:off x="2558473" y="3087530"/>
            <a:ext cx="1101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Fair</a:t>
            </a:r>
            <a:endParaRPr lang="th-TH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72B21-B73E-4FD6-977A-C55433F17F6E}"/>
              </a:ext>
            </a:extLst>
          </p:cNvPr>
          <p:cNvSpPr txBox="1"/>
          <p:nvPr/>
        </p:nvSpPr>
        <p:spPr>
          <a:xfrm>
            <a:off x="5398655" y="3087529"/>
            <a:ext cx="1521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Fairly</a:t>
            </a:r>
            <a:endParaRPr lang="th-TH" sz="4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B7C0A-9B8B-4DB0-AE46-FFC3FB1258B3}"/>
              </a:ext>
            </a:extLst>
          </p:cNvPr>
          <p:cNvCxnSpPr/>
          <p:nvPr/>
        </p:nvCxnSpPr>
        <p:spPr>
          <a:xfrm>
            <a:off x="4571999" y="2274454"/>
            <a:ext cx="0" cy="2309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AA867F-3DB9-4AC5-8B93-72984CB8AB3B}"/>
              </a:ext>
            </a:extLst>
          </p:cNvPr>
          <p:cNvSpPr txBox="1"/>
          <p:nvPr/>
        </p:nvSpPr>
        <p:spPr>
          <a:xfrm>
            <a:off x="1201205" y="1031238"/>
            <a:ext cx="674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 + </a:t>
            </a:r>
            <a:r>
              <a:rPr lang="en-US" sz="3600" dirty="0" err="1"/>
              <a:t>Lemmariztion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26283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C2928CE0-7478-4084-8F0C-55FA540AC7B1}"/>
              </a:ext>
            </a:extLst>
          </p:cNvPr>
          <p:cNvSpPr txBox="1"/>
          <p:nvPr/>
        </p:nvSpPr>
        <p:spPr>
          <a:xfrm>
            <a:off x="1542708" y="996875"/>
            <a:ext cx="605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 + Stemming</a:t>
            </a:r>
            <a:endParaRPr lang="th-TH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D98B6-70C3-41BF-9161-5BC121022B26}"/>
              </a:ext>
            </a:extLst>
          </p:cNvPr>
          <p:cNvSpPr txBox="1"/>
          <p:nvPr/>
        </p:nvSpPr>
        <p:spPr>
          <a:xfrm>
            <a:off x="2703148" y="2676708"/>
            <a:ext cx="3985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SnowballStemmer</a:t>
            </a:r>
            <a:endParaRPr lang="th-TH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42FC3-3531-4CB8-97A9-A9724391B513}"/>
              </a:ext>
            </a:extLst>
          </p:cNvPr>
          <p:cNvSpPr txBox="1"/>
          <p:nvPr/>
        </p:nvSpPr>
        <p:spPr>
          <a:xfrm>
            <a:off x="5440502" y="4091408"/>
            <a:ext cx="1101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Fair</a:t>
            </a:r>
            <a:endParaRPr lang="th-TH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BA8BC-B581-45B7-AC96-994005AED755}"/>
              </a:ext>
            </a:extLst>
          </p:cNvPr>
          <p:cNvSpPr txBox="1"/>
          <p:nvPr/>
        </p:nvSpPr>
        <p:spPr>
          <a:xfrm>
            <a:off x="2492744" y="4091408"/>
            <a:ext cx="1521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Fairly</a:t>
            </a:r>
            <a:endParaRPr lang="th-TH" sz="48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A61BFD1-1E36-498E-B7BB-AB93B6DCF321}"/>
              </a:ext>
            </a:extLst>
          </p:cNvPr>
          <p:cNvSpPr/>
          <p:nvPr/>
        </p:nvSpPr>
        <p:spPr>
          <a:xfrm rot="16200000">
            <a:off x="4404269" y="4198524"/>
            <a:ext cx="583659" cy="616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A9B26-37EE-46C7-B682-107741018D41}"/>
              </a:ext>
            </a:extLst>
          </p:cNvPr>
          <p:cNvSpPr txBox="1"/>
          <p:nvPr/>
        </p:nvSpPr>
        <p:spPr>
          <a:xfrm>
            <a:off x="3031353" y="146138"/>
            <a:ext cx="308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การเลือก 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Feature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0301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3439014" y="160274"/>
            <a:ext cx="227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ความถูกต้อง</a:t>
            </a:r>
          </a:p>
          <a:p>
            <a:endParaRPr lang="th-TH" sz="4800" b="1" dirty="0"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8B940-3DD4-4CA0-959A-F0ECDCD785B8}"/>
              </a:ext>
            </a:extLst>
          </p:cNvPr>
          <p:cNvSpPr txBox="1"/>
          <p:nvPr/>
        </p:nvSpPr>
        <p:spPr>
          <a:xfrm>
            <a:off x="2708028" y="4577466"/>
            <a:ext cx="3859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Precious :		0.6351</a:t>
            </a:r>
          </a:p>
          <a:p>
            <a:r>
              <a:rPr lang="en-US" sz="2800" dirty="0"/>
              <a:t>Recall :			0.8518</a:t>
            </a:r>
          </a:p>
          <a:p>
            <a:r>
              <a:rPr lang="en-US" sz="2800" dirty="0"/>
              <a:t>F1 Score : 		0.7276</a:t>
            </a:r>
            <a:br>
              <a:rPr lang="en-US" sz="2800" dirty="0"/>
            </a:br>
            <a:r>
              <a:rPr lang="en-US" sz="2800" dirty="0"/>
              <a:t>Accuracy : 		0.7289</a:t>
            </a:r>
            <a:endParaRPr lang="th-T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4305E-A0A8-435F-82E6-D39723905162}"/>
              </a:ext>
            </a:extLst>
          </p:cNvPr>
          <p:cNvSpPr txBox="1"/>
          <p:nvPr/>
        </p:nvSpPr>
        <p:spPr>
          <a:xfrm>
            <a:off x="1608674" y="945104"/>
            <a:ext cx="605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 + Stemming</a:t>
            </a:r>
            <a:endParaRPr lang="th-TH"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FF1E6F-1C34-4795-BBC7-BF1193CB7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56025"/>
              </p:ext>
            </p:extLst>
          </p:nvPr>
        </p:nvGraphicFramePr>
        <p:xfrm>
          <a:off x="1524000" y="2233829"/>
          <a:ext cx="6096000" cy="1554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0874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707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05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อ้างอิง</a:t>
                      </a:r>
                      <a:r>
                        <a:rPr lang="en-US" sz="2800" dirty="0"/>
                        <a:t> / </a:t>
                      </a:r>
                      <a:r>
                        <a:rPr lang="th-TH" sz="2800" dirty="0"/>
                        <a:t>ทดสอบ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5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36.2%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20.8%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6.3%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36.6%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2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82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2763651" y="193962"/>
            <a:ext cx="3616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วิเคราะห์ข้อผิดพลาด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AFD29-9219-439C-A6F2-A6FF3C61B6E9}"/>
              </a:ext>
            </a:extLst>
          </p:cNvPr>
          <p:cNvSpPr txBox="1"/>
          <p:nvPr/>
        </p:nvSpPr>
        <p:spPr>
          <a:xfrm>
            <a:off x="1542708" y="996875"/>
            <a:ext cx="605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 + Stemming</a:t>
            </a:r>
            <a:endParaRPr lang="th-TH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5477-805A-4B9A-961C-41291704313D}"/>
              </a:ext>
            </a:extLst>
          </p:cNvPr>
          <p:cNvSpPr txBox="1"/>
          <p:nvPr/>
        </p:nvSpPr>
        <p:spPr>
          <a:xfrm>
            <a:off x="1344192" y="3429000"/>
            <a:ext cx="645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การทำ</a:t>
            </a:r>
            <a:r>
              <a:rPr lang="th-TH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Lemmatization </a:t>
            </a:r>
            <a:r>
              <a:rPr lang="th-TH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มีค่า </a:t>
            </a:r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Accuracy </a:t>
            </a:r>
            <a:r>
              <a:rPr lang="th-TH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มากกว่า</a:t>
            </a:r>
          </a:p>
        </p:txBody>
      </p:sp>
    </p:spTree>
    <p:extLst>
      <p:ext uri="{BB962C8B-B14F-4D97-AF65-F5344CB8AC3E}">
        <p14:creationId xmlns:p14="http://schemas.microsoft.com/office/powerpoint/2010/main" val="2586507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C2928CE0-7478-4084-8F0C-55FA540AC7B1}"/>
              </a:ext>
            </a:extLst>
          </p:cNvPr>
          <p:cNvSpPr txBox="1"/>
          <p:nvPr/>
        </p:nvSpPr>
        <p:spPr>
          <a:xfrm>
            <a:off x="604983" y="1182547"/>
            <a:ext cx="7934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Bag of word model + </a:t>
            </a:r>
            <a:r>
              <a:rPr lang="en-US" sz="3200" dirty="0" err="1"/>
              <a:t>Lemmarization</a:t>
            </a:r>
            <a:r>
              <a:rPr lang="en-US" sz="3200" dirty="0"/>
              <a:t> + Bigrams</a:t>
            </a:r>
            <a:endParaRPr lang="th-TH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ACF42-E263-476F-8B4D-53D136908C48}"/>
              </a:ext>
            </a:extLst>
          </p:cNvPr>
          <p:cNvSpPr txBox="1"/>
          <p:nvPr/>
        </p:nvSpPr>
        <p:spPr>
          <a:xfrm>
            <a:off x="2669309" y="3087528"/>
            <a:ext cx="1138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Red</a:t>
            </a:r>
            <a:endParaRPr lang="th-TH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843FA-0B0E-4534-81B4-3270E4E7AA38}"/>
              </a:ext>
            </a:extLst>
          </p:cNvPr>
          <p:cNvSpPr txBox="1"/>
          <p:nvPr/>
        </p:nvSpPr>
        <p:spPr>
          <a:xfrm>
            <a:off x="5242636" y="3087529"/>
            <a:ext cx="1503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Wine</a:t>
            </a:r>
            <a:endParaRPr lang="th-TH" sz="4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2DFF8B-908F-468E-BE57-DEC670C0C729}"/>
              </a:ext>
            </a:extLst>
          </p:cNvPr>
          <p:cNvCxnSpPr/>
          <p:nvPr/>
        </p:nvCxnSpPr>
        <p:spPr>
          <a:xfrm>
            <a:off x="4571999" y="2274454"/>
            <a:ext cx="0" cy="2309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1541FF-898E-4C54-87B2-D4AD03F6D508}"/>
              </a:ext>
            </a:extLst>
          </p:cNvPr>
          <p:cNvSpPr/>
          <p:nvPr/>
        </p:nvSpPr>
        <p:spPr>
          <a:xfrm>
            <a:off x="2082799" y="2703944"/>
            <a:ext cx="4978400" cy="1450109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51FF4-1F19-46BA-B90A-1F969A554637}"/>
              </a:ext>
            </a:extLst>
          </p:cNvPr>
          <p:cNvSpPr txBox="1"/>
          <p:nvPr/>
        </p:nvSpPr>
        <p:spPr>
          <a:xfrm>
            <a:off x="3031353" y="146138"/>
            <a:ext cx="308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การเลือก 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Feature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3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3439014" y="160274"/>
            <a:ext cx="227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ความถูกต้อง</a:t>
            </a:r>
          </a:p>
          <a:p>
            <a:endParaRPr lang="th-TH" sz="4800" b="1" dirty="0"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8B940-3DD4-4CA0-959A-F0ECDCD785B8}"/>
              </a:ext>
            </a:extLst>
          </p:cNvPr>
          <p:cNvSpPr txBox="1"/>
          <p:nvPr/>
        </p:nvSpPr>
        <p:spPr>
          <a:xfrm>
            <a:off x="2708028" y="4577466"/>
            <a:ext cx="3859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Precious :		0.7023</a:t>
            </a:r>
          </a:p>
          <a:p>
            <a:r>
              <a:rPr lang="en-US" sz="2800" dirty="0"/>
              <a:t>Recall :			0.8302</a:t>
            </a:r>
          </a:p>
          <a:p>
            <a:r>
              <a:rPr lang="en-US" sz="2800" dirty="0"/>
              <a:t>F1 Score : 		0.7609</a:t>
            </a:r>
            <a:br>
              <a:rPr lang="en-US" sz="2800" dirty="0"/>
            </a:br>
            <a:r>
              <a:rPr lang="en-US" sz="2800" dirty="0"/>
              <a:t>Accuracy : 		0.7486</a:t>
            </a:r>
            <a:endParaRPr lang="th-T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4305E-A0A8-435F-82E6-D39723905162}"/>
              </a:ext>
            </a:extLst>
          </p:cNvPr>
          <p:cNvSpPr txBox="1"/>
          <p:nvPr/>
        </p:nvSpPr>
        <p:spPr>
          <a:xfrm>
            <a:off x="195082" y="1083603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 + </a:t>
            </a:r>
            <a:r>
              <a:rPr lang="en-US" sz="3600" dirty="0" err="1"/>
              <a:t>Lemmarization</a:t>
            </a:r>
            <a:r>
              <a:rPr lang="en-US" sz="3600" dirty="0"/>
              <a:t> + Bigrams</a:t>
            </a:r>
            <a:endParaRPr lang="th-TH"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FF1E6F-1C34-4795-BBC7-BF1193CB7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334405"/>
              </p:ext>
            </p:extLst>
          </p:nvPr>
        </p:nvGraphicFramePr>
        <p:xfrm>
          <a:off x="1524000" y="2233829"/>
          <a:ext cx="6096000" cy="1554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0874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707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05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อ้างอิง</a:t>
                      </a:r>
                      <a:r>
                        <a:rPr lang="en-US" sz="2800" dirty="0"/>
                        <a:t> / </a:t>
                      </a:r>
                      <a:r>
                        <a:rPr lang="th-TH" sz="2800" dirty="0"/>
                        <a:t>ทดสอบ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5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40.1%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8.2%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34.8%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2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150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2763651" y="193962"/>
            <a:ext cx="3616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วิเคราะห์ข้อผิดพลาด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AFD29-9219-439C-A6F2-A6FF3C61B6E9}"/>
              </a:ext>
            </a:extLst>
          </p:cNvPr>
          <p:cNvSpPr txBox="1"/>
          <p:nvPr/>
        </p:nvSpPr>
        <p:spPr>
          <a:xfrm>
            <a:off x="258234" y="1024959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 + </a:t>
            </a:r>
            <a:r>
              <a:rPr lang="en-US" sz="3600" dirty="0" err="1"/>
              <a:t>Lemmarization</a:t>
            </a:r>
            <a:r>
              <a:rPr lang="en-US" sz="3600" dirty="0"/>
              <a:t> + Bigrams</a:t>
            </a:r>
            <a:endParaRPr lang="th-TH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A311D-61AF-4E95-A043-9FAC9ED7D065}"/>
              </a:ext>
            </a:extLst>
          </p:cNvPr>
          <p:cNvSpPr txBox="1"/>
          <p:nvPr/>
        </p:nvSpPr>
        <p:spPr>
          <a:xfrm>
            <a:off x="774004" y="3429000"/>
            <a:ext cx="7595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quick brown fox jumps over the lazy dog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1F0F6F-F393-4004-8455-2DB0BE0C9A3B}"/>
              </a:ext>
            </a:extLst>
          </p:cNvPr>
          <p:cNvSpPr/>
          <p:nvPr/>
        </p:nvSpPr>
        <p:spPr>
          <a:xfrm>
            <a:off x="1542473" y="3300045"/>
            <a:ext cx="2068945" cy="842683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5F4DB5-8D5E-4435-B23F-B16EF03B7E4D}"/>
              </a:ext>
            </a:extLst>
          </p:cNvPr>
          <p:cNvSpPr/>
          <p:nvPr/>
        </p:nvSpPr>
        <p:spPr>
          <a:xfrm>
            <a:off x="2549235" y="3307326"/>
            <a:ext cx="1699492" cy="84268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3423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C2928CE0-7478-4084-8F0C-55FA540AC7B1}"/>
              </a:ext>
            </a:extLst>
          </p:cNvPr>
          <p:cNvSpPr txBox="1"/>
          <p:nvPr/>
        </p:nvSpPr>
        <p:spPr>
          <a:xfrm>
            <a:off x="604983" y="1182547"/>
            <a:ext cx="786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Bag of word model + </a:t>
            </a:r>
            <a:r>
              <a:rPr lang="en-US" sz="3200" dirty="0" err="1"/>
              <a:t>Lemmarization</a:t>
            </a:r>
            <a:r>
              <a:rPr lang="en-US" sz="3200" dirty="0"/>
              <a:t> + Trigram</a:t>
            </a:r>
            <a:endParaRPr lang="th-TH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ACF42-E263-476F-8B4D-53D136908C48}"/>
              </a:ext>
            </a:extLst>
          </p:cNvPr>
          <p:cNvSpPr txBox="1"/>
          <p:nvPr/>
        </p:nvSpPr>
        <p:spPr>
          <a:xfrm>
            <a:off x="1699892" y="3248796"/>
            <a:ext cx="1603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Quick</a:t>
            </a:r>
            <a:endParaRPr lang="th-TH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843FA-0B0E-4534-81B4-3270E4E7AA38}"/>
              </a:ext>
            </a:extLst>
          </p:cNvPr>
          <p:cNvSpPr txBox="1"/>
          <p:nvPr/>
        </p:nvSpPr>
        <p:spPr>
          <a:xfrm>
            <a:off x="3905571" y="3248796"/>
            <a:ext cx="1800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Brown</a:t>
            </a:r>
            <a:endParaRPr lang="th-TH" sz="4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2DFF8B-908F-468E-BE57-DEC670C0C729}"/>
              </a:ext>
            </a:extLst>
          </p:cNvPr>
          <p:cNvCxnSpPr/>
          <p:nvPr/>
        </p:nvCxnSpPr>
        <p:spPr>
          <a:xfrm>
            <a:off x="3472245" y="2440709"/>
            <a:ext cx="0" cy="2309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1541FF-898E-4C54-87B2-D4AD03F6D508}"/>
              </a:ext>
            </a:extLst>
          </p:cNvPr>
          <p:cNvSpPr/>
          <p:nvPr/>
        </p:nvSpPr>
        <p:spPr>
          <a:xfrm>
            <a:off x="1569554" y="2944226"/>
            <a:ext cx="6188985" cy="1450109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3B3D6E-70FF-4595-9F70-CD7B4F02A046}"/>
              </a:ext>
            </a:extLst>
          </p:cNvPr>
          <p:cNvCxnSpPr/>
          <p:nvPr/>
        </p:nvCxnSpPr>
        <p:spPr>
          <a:xfrm>
            <a:off x="6044572" y="2440709"/>
            <a:ext cx="0" cy="2309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4EDD9C-6366-4C43-BAF7-EB783D22FC9A}"/>
              </a:ext>
            </a:extLst>
          </p:cNvPr>
          <p:cNvSpPr txBox="1"/>
          <p:nvPr/>
        </p:nvSpPr>
        <p:spPr>
          <a:xfrm>
            <a:off x="6382632" y="3253781"/>
            <a:ext cx="1037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Fox</a:t>
            </a:r>
            <a:endParaRPr lang="th-TH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1093A-BDF2-46D1-8DCE-041DD3216B6F}"/>
              </a:ext>
            </a:extLst>
          </p:cNvPr>
          <p:cNvSpPr txBox="1"/>
          <p:nvPr/>
        </p:nvSpPr>
        <p:spPr>
          <a:xfrm>
            <a:off x="3031353" y="146138"/>
            <a:ext cx="308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การเลือก 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Feature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3363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3439014" y="160274"/>
            <a:ext cx="227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ความถูกต้อง</a:t>
            </a:r>
          </a:p>
          <a:p>
            <a:endParaRPr lang="th-TH" sz="4800" b="1" dirty="0"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8B940-3DD4-4CA0-959A-F0ECDCD785B8}"/>
              </a:ext>
            </a:extLst>
          </p:cNvPr>
          <p:cNvSpPr txBox="1"/>
          <p:nvPr/>
        </p:nvSpPr>
        <p:spPr>
          <a:xfrm>
            <a:off x="2708028" y="4577466"/>
            <a:ext cx="3859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Precious :		0.7233</a:t>
            </a:r>
          </a:p>
          <a:p>
            <a:r>
              <a:rPr lang="en-US" sz="2800" dirty="0"/>
              <a:t>Recall :			0.7468</a:t>
            </a:r>
          </a:p>
          <a:p>
            <a:r>
              <a:rPr lang="en-US" sz="2800" dirty="0"/>
              <a:t>F1 Score : 		0.7349</a:t>
            </a:r>
            <a:br>
              <a:rPr lang="en-US" sz="2800" dirty="0"/>
            </a:br>
            <a:r>
              <a:rPr lang="en-US" sz="2800" dirty="0"/>
              <a:t>Accuracy : 		0.7028</a:t>
            </a:r>
            <a:endParaRPr lang="th-T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4305E-A0A8-435F-82E6-D39723905162}"/>
              </a:ext>
            </a:extLst>
          </p:cNvPr>
          <p:cNvSpPr txBox="1"/>
          <p:nvPr/>
        </p:nvSpPr>
        <p:spPr>
          <a:xfrm>
            <a:off x="195082" y="1083603"/>
            <a:ext cx="8809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 + </a:t>
            </a:r>
            <a:r>
              <a:rPr lang="en-US" sz="3600" dirty="0" err="1"/>
              <a:t>Lemmarization</a:t>
            </a:r>
            <a:r>
              <a:rPr lang="en-US" sz="3600" dirty="0"/>
              <a:t> + Trigram</a:t>
            </a:r>
            <a:endParaRPr lang="th-TH"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FF1E6F-1C34-4795-BBC7-BF1193CB7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98116"/>
              </p:ext>
            </p:extLst>
          </p:nvPr>
        </p:nvGraphicFramePr>
        <p:xfrm>
          <a:off x="1524000" y="2233829"/>
          <a:ext cx="6096000" cy="1554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0874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707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05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อ้างอิง</a:t>
                      </a:r>
                      <a:r>
                        <a:rPr lang="en-US" sz="2800" dirty="0"/>
                        <a:t> / </a:t>
                      </a:r>
                      <a:r>
                        <a:rPr lang="th-TH" sz="2800" dirty="0"/>
                        <a:t>ทดสอบ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5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41.3%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15.8%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14%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2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041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2763651" y="193962"/>
            <a:ext cx="3616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วิเคราะห์ข้อผิดพลาด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AFD29-9219-439C-A6F2-A6FF3C61B6E9}"/>
              </a:ext>
            </a:extLst>
          </p:cNvPr>
          <p:cNvSpPr txBox="1"/>
          <p:nvPr/>
        </p:nvSpPr>
        <p:spPr>
          <a:xfrm>
            <a:off x="153782" y="1024959"/>
            <a:ext cx="8990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 + </a:t>
            </a:r>
            <a:r>
              <a:rPr lang="en-US" sz="3600" dirty="0" err="1"/>
              <a:t>Lemmarization</a:t>
            </a:r>
            <a:r>
              <a:rPr lang="en-US" sz="3600" dirty="0"/>
              <a:t> + Trigrams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1E436-36B7-476A-896A-6EB95D9928E2}"/>
              </a:ext>
            </a:extLst>
          </p:cNvPr>
          <p:cNvSpPr txBox="1"/>
          <p:nvPr/>
        </p:nvSpPr>
        <p:spPr>
          <a:xfrm>
            <a:off x="1837115" y="3429000"/>
            <a:ext cx="5652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แบบใช้ </a:t>
            </a:r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Bigrams </a:t>
            </a:r>
            <a:r>
              <a:rPr lang="th-TH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มีค่า </a:t>
            </a:r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Accuracy </a:t>
            </a:r>
            <a:r>
              <a:rPr lang="th-TH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มากกว่า</a:t>
            </a:r>
          </a:p>
        </p:txBody>
      </p:sp>
    </p:spTree>
    <p:extLst>
      <p:ext uri="{BB962C8B-B14F-4D97-AF65-F5344CB8AC3E}">
        <p14:creationId xmlns:p14="http://schemas.microsoft.com/office/powerpoint/2010/main" val="425935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8899D-0832-41B5-B2F6-4D9485E1C8CC}"/>
              </a:ext>
            </a:extLst>
          </p:cNvPr>
          <p:cNvSpPr txBox="1"/>
          <p:nvPr/>
        </p:nvSpPr>
        <p:spPr>
          <a:xfrm>
            <a:off x="2626682" y="420902"/>
            <a:ext cx="4528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จำนวน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 Token </a:t>
            </a:r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ใน 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Dataset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15498E-CD3E-49F2-996A-2AA9D87A74A4}"/>
              </a:ext>
            </a:extLst>
          </p:cNvPr>
          <p:cNvSpPr txBox="1"/>
          <p:nvPr/>
        </p:nvSpPr>
        <p:spPr>
          <a:xfrm>
            <a:off x="1594972" y="2349141"/>
            <a:ext cx="30642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1610572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5F612-7B73-467A-BEFE-39B8D777A14F}"/>
              </a:ext>
            </a:extLst>
          </p:cNvPr>
          <p:cNvSpPr txBox="1"/>
          <p:nvPr/>
        </p:nvSpPr>
        <p:spPr>
          <a:xfrm>
            <a:off x="1798053" y="3287949"/>
            <a:ext cx="2746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111608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303F46-0B5F-4D67-8E44-D53B76F3ABC7}"/>
              </a:ext>
            </a:extLst>
          </p:cNvPr>
          <p:cNvCxnSpPr>
            <a:cxnSpLocks/>
          </p:cNvCxnSpPr>
          <p:nvPr/>
        </p:nvCxnSpPr>
        <p:spPr>
          <a:xfrm>
            <a:off x="1303507" y="3540868"/>
            <a:ext cx="357977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B0C2DD-80B8-435E-8BF3-DFC66F4D6422}"/>
              </a:ext>
            </a:extLst>
          </p:cNvPr>
          <p:cNvSpPr txBox="1"/>
          <p:nvPr/>
        </p:nvSpPr>
        <p:spPr>
          <a:xfrm>
            <a:off x="5153732" y="2817593"/>
            <a:ext cx="6326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=</a:t>
            </a:r>
            <a:endParaRPr lang="th-TH" sz="8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5A2C20-2BFB-4201-B242-3C812D3096D8}"/>
              </a:ext>
            </a:extLst>
          </p:cNvPr>
          <p:cNvSpPr txBox="1"/>
          <p:nvPr/>
        </p:nvSpPr>
        <p:spPr>
          <a:xfrm>
            <a:off x="5786398" y="2817593"/>
            <a:ext cx="30642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14.43</a:t>
            </a:r>
            <a:endParaRPr lang="th-TH" sz="8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04027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C2928CE0-7478-4084-8F0C-55FA540AC7B1}"/>
              </a:ext>
            </a:extLst>
          </p:cNvPr>
          <p:cNvSpPr txBox="1"/>
          <p:nvPr/>
        </p:nvSpPr>
        <p:spPr>
          <a:xfrm>
            <a:off x="2268413" y="944167"/>
            <a:ext cx="4944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Bag of word model + </a:t>
            </a:r>
            <a:r>
              <a:rPr lang="en-US" sz="3200" dirty="0" err="1"/>
              <a:t>Synsets</a:t>
            </a:r>
            <a:endParaRPr lang="th-TH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B91DF-478E-4313-8871-04B2E3E126A4}"/>
              </a:ext>
            </a:extLst>
          </p:cNvPr>
          <p:cNvSpPr txBox="1"/>
          <p:nvPr/>
        </p:nvSpPr>
        <p:spPr>
          <a:xfrm>
            <a:off x="1255572" y="2480574"/>
            <a:ext cx="3484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Automobile</a:t>
            </a:r>
            <a:endParaRPr lang="th-TH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48517-90EC-47F1-9156-43074C7D1455}"/>
              </a:ext>
            </a:extLst>
          </p:cNvPr>
          <p:cNvSpPr txBox="1"/>
          <p:nvPr/>
        </p:nvSpPr>
        <p:spPr>
          <a:xfrm>
            <a:off x="5617068" y="2476400"/>
            <a:ext cx="197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Motor</a:t>
            </a:r>
            <a:endParaRPr lang="th-TH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43E5A-E6FF-4439-A388-DE05E5568B5F}"/>
              </a:ext>
            </a:extLst>
          </p:cNvPr>
          <p:cNvSpPr txBox="1"/>
          <p:nvPr/>
        </p:nvSpPr>
        <p:spPr>
          <a:xfrm>
            <a:off x="3376030" y="4405728"/>
            <a:ext cx="2391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car.n.01</a:t>
            </a:r>
            <a:endParaRPr lang="th-TH" sz="54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5220123-3691-4A1F-BB76-A3A73E299534}"/>
              </a:ext>
            </a:extLst>
          </p:cNvPr>
          <p:cNvSpPr/>
          <p:nvPr/>
        </p:nvSpPr>
        <p:spPr>
          <a:xfrm rot="18708767">
            <a:off x="3134828" y="3629787"/>
            <a:ext cx="583659" cy="616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261E5B3-665D-4730-BDBA-F9CD89403169}"/>
              </a:ext>
            </a:extLst>
          </p:cNvPr>
          <p:cNvSpPr/>
          <p:nvPr/>
        </p:nvSpPr>
        <p:spPr>
          <a:xfrm rot="3130400">
            <a:off x="5231721" y="3566558"/>
            <a:ext cx="583659" cy="616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32623-624A-44D4-92E0-CFF077C3CC1F}"/>
              </a:ext>
            </a:extLst>
          </p:cNvPr>
          <p:cNvSpPr txBox="1"/>
          <p:nvPr/>
        </p:nvSpPr>
        <p:spPr>
          <a:xfrm>
            <a:off x="3031353" y="146138"/>
            <a:ext cx="308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การเลือก 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Feature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752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C2928CE0-7478-4084-8F0C-55FA540AC7B1}"/>
              </a:ext>
            </a:extLst>
          </p:cNvPr>
          <p:cNvSpPr txBox="1"/>
          <p:nvPr/>
        </p:nvSpPr>
        <p:spPr>
          <a:xfrm>
            <a:off x="2268413" y="874541"/>
            <a:ext cx="4944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Bag of word model + </a:t>
            </a:r>
            <a:r>
              <a:rPr lang="en-US" sz="3200" dirty="0" err="1"/>
              <a:t>Synsets</a:t>
            </a:r>
            <a:endParaRPr lang="th-TH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32623-624A-44D4-92E0-CFF077C3CC1F}"/>
              </a:ext>
            </a:extLst>
          </p:cNvPr>
          <p:cNvSpPr txBox="1"/>
          <p:nvPr/>
        </p:nvSpPr>
        <p:spPr>
          <a:xfrm>
            <a:off x="3031353" y="146138"/>
            <a:ext cx="308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การเลือก 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Feature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B34C8-787F-4E1B-A319-1E4C9A40E578}"/>
              </a:ext>
            </a:extLst>
          </p:cNvPr>
          <p:cNvSpPr txBox="1"/>
          <p:nvPr/>
        </p:nvSpPr>
        <p:spPr>
          <a:xfrm>
            <a:off x="1714293" y="2104561"/>
            <a:ext cx="5715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 motorbike to my home</a:t>
            </a:r>
            <a:endParaRPr lang="th-TH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B5CF4-E125-41BE-906E-126CE4F756DE}"/>
              </a:ext>
            </a:extLst>
          </p:cNvPr>
          <p:cNvSpPr txBox="1"/>
          <p:nvPr/>
        </p:nvSpPr>
        <p:spPr>
          <a:xfrm>
            <a:off x="1934796" y="4378647"/>
            <a:ext cx="52777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 was ride a motorbike</a:t>
            </a:r>
            <a:endParaRPr lang="th-TH" sz="4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123DE9-7D49-49B7-AFBE-1317D6A3FCF4}"/>
              </a:ext>
            </a:extLst>
          </p:cNvPr>
          <p:cNvCxnSpPr>
            <a:cxnSpLocks/>
          </p:cNvCxnSpPr>
          <p:nvPr/>
        </p:nvCxnSpPr>
        <p:spPr>
          <a:xfrm>
            <a:off x="2078182" y="2720478"/>
            <a:ext cx="23899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5A81F-A9F4-4951-A2BB-CB8EE9A37B39}"/>
              </a:ext>
            </a:extLst>
          </p:cNvPr>
          <p:cNvCxnSpPr>
            <a:cxnSpLocks/>
          </p:cNvCxnSpPr>
          <p:nvPr/>
        </p:nvCxnSpPr>
        <p:spPr>
          <a:xfrm>
            <a:off x="4769427" y="5004954"/>
            <a:ext cx="23615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AFFC08-2379-4CC8-AACD-A4454465158A}"/>
              </a:ext>
            </a:extLst>
          </p:cNvPr>
          <p:cNvSpPr txBox="1"/>
          <p:nvPr/>
        </p:nvSpPr>
        <p:spPr>
          <a:xfrm>
            <a:off x="1997088" y="2813175"/>
            <a:ext cx="2359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motorbike.v.01</a:t>
            </a:r>
            <a:endParaRPr lang="th-TH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AAF628-878A-4F89-B058-D5A10C673725}"/>
              </a:ext>
            </a:extLst>
          </p:cNvPr>
          <p:cNvSpPr txBox="1"/>
          <p:nvPr/>
        </p:nvSpPr>
        <p:spPr>
          <a:xfrm>
            <a:off x="4571999" y="5071857"/>
            <a:ext cx="2751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motorbike.n.01</a:t>
            </a:r>
            <a:endParaRPr lang="th-TH" sz="3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5F900A-97A3-4F58-8D33-1DFBA04AB9CE}"/>
              </a:ext>
            </a:extLst>
          </p:cNvPr>
          <p:cNvCxnSpPr/>
          <p:nvPr/>
        </p:nvCxnSpPr>
        <p:spPr>
          <a:xfrm>
            <a:off x="508998" y="3803072"/>
            <a:ext cx="7907482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45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3439014" y="160274"/>
            <a:ext cx="227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ความถูกต้อง</a:t>
            </a:r>
          </a:p>
          <a:p>
            <a:endParaRPr lang="th-TH" sz="4800" b="1" dirty="0"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8B940-3DD4-4CA0-959A-F0ECDCD785B8}"/>
              </a:ext>
            </a:extLst>
          </p:cNvPr>
          <p:cNvSpPr txBox="1"/>
          <p:nvPr/>
        </p:nvSpPr>
        <p:spPr>
          <a:xfrm>
            <a:off x="2708028" y="4577466"/>
            <a:ext cx="3859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Precious :		0.6585</a:t>
            </a:r>
          </a:p>
          <a:p>
            <a:r>
              <a:rPr lang="en-US" sz="2800" dirty="0"/>
              <a:t>Recall :			0.7721</a:t>
            </a:r>
          </a:p>
          <a:p>
            <a:r>
              <a:rPr lang="en-US" sz="2800" dirty="0"/>
              <a:t>F1 Score : 		0.7108</a:t>
            </a:r>
            <a:br>
              <a:rPr lang="en-US" sz="2800" dirty="0"/>
            </a:br>
            <a:r>
              <a:rPr lang="en-US" sz="2800" dirty="0"/>
              <a:t>Accuracy : 		0.6943</a:t>
            </a:r>
            <a:endParaRPr lang="th-T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4305E-A0A8-435F-82E6-D39723905162}"/>
              </a:ext>
            </a:extLst>
          </p:cNvPr>
          <p:cNvSpPr txBox="1"/>
          <p:nvPr/>
        </p:nvSpPr>
        <p:spPr>
          <a:xfrm>
            <a:off x="1855536" y="1012385"/>
            <a:ext cx="556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Bag of word model + </a:t>
            </a:r>
            <a:r>
              <a:rPr lang="en-US" sz="3600" dirty="0" err="1"/>
              <a:t>Synsets</a:t>
            </a:r>
            <a:endParaRPr lang="th-TH"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FF1E6F-1C34-4795-BBC7-BF1193CB7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25836"/>
              </p:ext>
            </p:extLst>
          </p:nvPr>
        </p:nvGraphicFramePr>
        <p:xfrm>
          <a:off x="1524000" y="2233829"/>
          <a:ext cx="6096000" cy="1554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0874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707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05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อ้างอิง</a:t>
                      </a:r>
                      <a:r>
                        <a:rPr lang="en-US" sz="2800" dirty="0"/>
                        <a:t> / </a:t>
                      </a:r>
                      <a:r>
                        <a:rPr lang="th-TH" sz="2800" dirty="0"/>
                        <a:t>ทดสอบ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5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37.6%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19.5%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11.1%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31.9%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2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372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2763651" y="193962"/>
            <a:ext cx="3616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วิเคราะห์ข้อผิดพลาด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AFD29-9219-439C-A6F2-A6FF3C61B6E9}"/>
              </a:ext>
            </a:extLst>
          </p:cNvPr>
          <p:cNvSpPr txBox="1"/>
          <p:nvPr/>
        </p:nvSpPr>
        <p:spPr>
          <a:xfrm>
            <a:off x="1668545" y="1024959"/>
            <a:ext cx="553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 + </a:t>
            </a:r>
            <a:r>
              <a:rPr lang="en-US" sz="3600" dirty="0" err="1"/>
              <a:t>Synsets</a:t>
            </a:r>
            <a:endParaRPr lang="th-TH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83355-8A26-4434-A9B8-CED52AAFA188}"/>
              </a:ext>
            </a:extLst>
          </p:cNvPr>
          <p:cNvSpPr txBox="1"/>
          <p:nvPr/>
        </p:nvSpPr>
        <p:spPr>
          <a:xfrm>
            <a:off x="1905585" y="2522436"/>
            <a:ext cx="49215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ngsanaUPC" panose="02020603050405020304" pitchFamily="18" charset="-34"/>
                <a:cs typeface="AngsanaUPC" panose="02020603050405020304" pitchFamily="18" charset="-34"/>
              </a:rPr>
              <a:t>list(set([‘red.n.01’,‘car.n.01’]]))</a:t>
            </a:r>
            <a:endParaRPr lang="th-TH" sz="44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B38D0DB-CB4F-4162-8D83-CCB7D1888BBD}"/>
              </a:ext>
            </a:extLst>
          </p:cNvPr>
          <p:cNvSpPr/>
          <p:nvPr/>
        </p:nvSpPr>
        <p:spPr>
          <a:xfrm>
            <a:off x="3850739" y="3429000"/>
            <a:ext cx="583659" cy="616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8FB20E-5F0D-4495-9EF5-81AB1CE7ABE4}"/>
              </a:ext>
            </a:extLst>
          </p:cNvPr>
          <p:cNvSpPr/>
          <p:nvPr/>
        </p:nvSpPr>
        <p:spPr>
          <a:xfrm>
            <a:off x="2530337" y="4320008"/>
            <a:ext cx="35269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AngsanaUPC" panose="02020603050405020304" pitchFamily="18" charset="-34"/>
                <a:cs typeface="AngsanaUPC" panose="02020603050405020304" pitchFamily="18" charset="-34"/>
              </a:rPr>
              <a:t>[‘car.n.01’, ‘red.n.01’]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4036263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2492744" y="189121"/>
            <a:ext cx="3671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การเลือก </a:t>
            </a:r>
            <a:r>
              <a:rPr lang="en-US" sz="4800" b="1" dirty="0">
                <a:cs typeface="+mj-cs"/>
              </a:rPr>
              <a:t>Feature</a:t>
            </a:r>
            <a:endParaRPr lang="th-TH" sz="4800" b="1" dirty="0">
              <a:cs typeface="+mj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928CE0-7478-4084-8F0C-55FA540AC7B1}"/>
              </a:ext>
            </a:extLst>
          </p:cNvPr>
          <p:cNvSpPr txBox="1"/>
          <p:nvPr/>
        </p:nvSpPr>
        <p:spPr>
          <a:xfrm>
            <a:off x="1392095" y="1267206"/>
            <a:ext cx="6574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Bag of word model + </a:t>
            </a:r>
            <a:r>
              <a:rPr lang="en-US" sz="3200" dirty="0" err="1"/>
              <a:t>Synsets</a:t>
            </a:r>
            <a:r>
              <a:rPr lang="en-US" sz="3200" dirty="0"/>
              <a:t> +Bigrams</a:t>
            </a:r>
            <a:endParaRPr lang="th-TH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B91DF-478E-4313-8871-04B2E3E126A4}"/>
              </a:ext>
            </a:extLst>
          </p:cNvPr>
          <p:cNvSpPr txBox="1"/>
          <p:nvPr/>
        </p:nvSpPr>
        <p:spPr>
          <a:xfrm>
            <a:off x="2285191" y="2385492"/>
            <a:ext cx="1257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Red</a:t>
            </a:r>
            <a:endParaRPr lang="th-TH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48517-90EC-47F1-9156-43074C7D1455}"/>
              </a:ext>
            </a:extLst>
          </p:cNvPr>
          <p:cNvSpPr txBox="1"/>
          <p:nvPr/>
        </p:nvSpPr>
        <p:spPr>
          <a:xfrm>
            <a:off x="5601093" y="2387106"/>
            <a:ext cx="1127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Car</a:t>
            </a:r>
            <a:endParaRPr lang="th-TH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43E5A-E6FF-4439-A388-DE05E5568B5F}"/>
              </a:ext>
            </a:extLst>
          </p:cNvPr>
          <p:cNvSpPr txBox="1"/>
          <p:nvPr/>
        </p:nvSpPr>
        <p:spPr>
          <a:xfrm>
            <a:off x="4829661" y="4370833"/>
            <a:ext cx="2391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car.n.01</a:t>
            </a:r>
            <a:endParaRPr lang="th-TH" sz="54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5220123-3691-4A1F-BB76-A3A73E299534}"/>
              </a:ext>
            </a:extLst>
          </p:cNvPr>
          <p:cNvSpPr/>
          <p:nvPr/>
        </p:nvSpPr>
        <p:spPr>
          <a:xfrm>
            <a:off x="2622219" y="3301235"/>
            <a:ext cx="583659" cy="616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261E5B3-665D-4730-BDBA-F9CD89403169}"/>
              </a:ext>
            </a:extLst>
          </p:cNvPr>
          <p:cNvSpPr/>
          <p:nvPr/>
        </p:nvSpPr>
        <p:spPr>
          <a:xfrm>
            <a:off x="5872880" y="3320771"/>
            <a:ext cx="583659" cy="616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49B0D-1F28-4A83-B535-A1BF0FEF4854}"/>
              </a:ext>
            </a:extLst>
          </p:cNvPr>
          <p:cNvSpPr txBox="1"/>
          <p:nvPr/>
        </p:nvSpPr>
        <p:spPr>
          <a:xfrm>
            <a:off x="1901275" y="4370833"/>
            <a:ext cx="2541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red.n.01</a:t>
            </a:r>
            <a:endParaRPr lang="th-TH" sz="5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FD2B6C-7219-475F-8F97-66AEF53EEFCC}"/>
              </a:ext>
            </a:extLst>
          </p:cNvPr>
          <p:cNvCxnSpPr>
            <a:cxnSpLocks/>
          </p:cNvCxnSpPr>
          <p:nvPr/>
        </p:nvCxnSpPr>
        <p:spPr>
          <a:xfrm>
            <a:off x="4572000" y="3711195"/>
            <a:ext cx="0" cy="2309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FCE348-E7F8-41B8-8428-12B0391D89F0}"/>
              </a:ext>
            </a:extLst>
          </p:cNvPr>
          <p:cNvSpPr/>
          <p:nvPr/>
        </p:nvSpPr>
        <p:spPr>
          <a:xfrm>
            <a:off x="1772143" y="4140685"/>
            <a:ext cx="5463309" cy="1450109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9509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3439014" y="160274"/>
            <a:ext cx="227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ความถูกต้อง</a:t>
            </a:r>
          </a:p>
          <a:p>
            <a:endParaRPr lang="th-TH" sz="4800" b="1" dirty="0"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8B940-3DD4-4CA0-959A-F0ECDCD785B8}"/>
              </a:ext>
            </a:extLst>
          </p:cNvPr>
          <p:cNvSpPr txBox="1"/>
          <p:nvPr/>
        </p:nvSpPr>
        <p:spPr>
          <a:xfrm>
            <a:off x="2708028" y="4577466"/>
            <a:ext cx="3859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Precious :		0.7040</a:t>
            </a:r>
          </a:p>
          <a:p>
            <a:r>
              <a:rPr lang="en-US" sz="2800" dirty="0"/>
              <a:t>Recall :			0.7053</a:t>
            </a:r>
          </a:p>
          <a:p>
            <a:r>
              <a:rPr lang="en-US" sz="2800" dirty="0"/>
              <a:t>F1 Score : 		0.7046</a:t>
            </a:r>
            <a:br>
              <a:rPr lang="en-US" sz="2800" dirty="0"/>
            </a:br>
            <a:r>
              <a:rPr lang="en-US" sz="2800" dirty="0"/>
              <a:t>Accuracy : 		0.6637</a:t>
            </a:r>
            <a:endParaRPr lang="th-T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4305E-A0A8-435F-82E6-D39723905162}"/>
              </a:ext>
            </a:extLst>
          </p:cNvPr>
          <p:cNvSpPr txBox="1"/>
          <p:nvPr/>
        </p:nvSpPr>
        <p:spPr>
          <a:xfrm>
            <a:off x="888063" y="1012385"/>
            <a:ext cx="7499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Bag of word model + </a:t>
            </a:r>
            <a:r>
              <a:rPr lang="en-US" sz="3600" dirty="0" err="1"/>
              <a:t>Synsets</a:t>
            </a:r>
            <a:r>
              <a:rPr lang="en-US" sz="3600" dirty="0"/>
              <a:t> + Bigrams</a:t>
            </a:r>
            <a:endParaRPr lang="th-TH"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FF1E6F-1C34-4795-BBC7-BF1193CB70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2233829"/>
          <a:ext cx="6096000" cy="1554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0874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707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05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อ้างอิง</a:t>
                      </a:r>
                      <a:r>
                        <a:rPr lang="en-US" sz="2800" dirty="0"/>
                        <a:t> / </a:t>
                      </a:r>
                      <a:r>
                        <a:rPr lang="th-TH" sz="2800" dirty="0"/>
                        <a:t>ทดสอบ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5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37.6%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19.5%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11.1%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31.9%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2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38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2763651" y="193962"/>
            <a:ext cx="3616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วิเคราะห์ข้อผิดพลาด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AFD29-9219-439C-A6F2-A6FF3C61B6E9}"/>
              </a:ext>
            </a:extLst>
          </p:cNvPr>
          <p:cNvSpPr txBox="1"/>
          <p:nvPr/>
        </p:nvSpPr>
        <p:spPr>
          <a:xfrm>
            <a:off x="874192" y="1024959"/>
            <a:ext cx="7395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Bag of word model + </a:t>
            </a:r>
            <a:r>
              <a:rPr lang="en-US" sz="3600" dirty="0" err="1"/>
              <a:t>Synsets</a:t>
            </a:r>
            <a:r>
              <a:rPr lang="en-US" sz="3600" dirty="0"/>
              <a:t> +Bigrams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86BDA-BD03-4137-8CDC-AB24A60D45F2}"/>
              </a:ext>
            </a:extLst>
          </p:cNvPr>
          <p:cNvSpPr txBox="1"/>
          <p:nvPr/>
        </p:nvSpPr>
        <p:spPr>
          <a:xfrm>
            <a:off x="1837115" y="3429000"/>
            <a:ext cx="6043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แบบไม่ใช้ </a:t>
            </a:r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Bigrams </a:t>
            </a:r>
            <a:r>
              <a:rPr lang="th-TH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มีค่า </a:t>
            </a:r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Accuracy </a:t>
            </a:r>
            <a:r>
              <a:rPr lang="th-TH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มากกว่า</a:t>
            </a:r>
          </a:p>
        </p:txBody>
      </p:sp>
    </p:spTree>
    <p:extLst>
      <p:ext uri="{BB962C8B-B14F-4D97-AF65-F5344CB8AC3E}">
        <p14:creationId xmlns:p14="http://schemas.microsoft.com/office/powerpoint/2010/main" val="247107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97F34-31C0-4EDF-A8F3-BA8B727EE6B2}"/>
              </a:ext>
            </a:extLst>
          </p:cNvPr>
          <p:cNvSpPr txBox="1"/>
          <p:nvPr/>
        </p:nvSpPr>
        <p:spPr>
          <a:xfrm>
            <a:off x="501073" y="3136612"/>
            <a:ext cx="7934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Bag of word model + </a:t>
            </a:r>
            <a:r>
              <a:rPr lang="en-US" sz="3200" dirty="0" err="1"/>
              <a:t>Lemmarization</a:t>
            </a:r>
            <a:r>
              <a:rPr lang="en-US" sz="3200" dirty="0"/>
              <a:t> + Bigrams</a:t>
            </a:r>
            <a:endParaRPr lang="th-TH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257C0-506A-4DAB-ABFB-7F4961DB7D82}"/>
              </a:ext>
            </a:extLst>
          </p:cNvPr>
          <p:cNvSpPr txBox="1"/>
          <p:nvPr/>
        </p:nvSpPr>
        <p:spPr>
          <a:xfrm>
            <a:off x="4106165" y="218874"/>
            <a:ext cx="931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สรุป</a:t>
            </a:r>
          </a:p>
        </p:txBody>
      </p:sp>
    </p:spTree>
    <p:extLst>
      <p:ext uri="{BB962C8B-B14F-4D97-AF65-F5344CB8AC3E}">
        <p14:creationId xmlns:p14="http://schemas.microsoft.com/office/powerpoint/2010/main" val="2983499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3439014" y="160274"/>
            <a:ext cx="227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cs typeface="+mj-cs"/>
              </a:rPr>
              <a:t>ความถูกต้อง</a:t>
            </a:r>
          </a:p>
          <a:p>
            <a:endParaRPr lang="th-TH" sz="4800" b="1" dirty="0"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8B940-3DD4-4CA0-959A-F0ECDCD785B8}"/>
              </a:ext>
            </a:extLst>
          </p:cNvPr>
          <p:cNvSpPr txBox="1"/>
          <p:nvPr/>
        </p:nvSpPr>
        <p:spPr>
          <a:xfrm>
            <a:off x="2708028" y="4577466"/>
            <a:ext cx="3859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Precious :		0.6853</a:t>
            </a:r>
          </a:p>
          <a:p>
            <a:r>
              <a:rPr lang="en-US" sz="2800" dirty="0"/>
              <a:t>Recall :			0.8083</a:t>
            </a:r>
          </a:p>
          <a:p>
            <a:r>
              <a:rPr lang="en-US" sz="2800" dirty="0"/>
              <a:t>F1 Score : 		0.7398</a:t>
            </a:r>
            <a:br>
              <a:rPr lang="en-US" sz="2800" dirty="0"/>
            </a:br>
            <a:r>
              <a:rPr lang="en-US" sz="2800" dirty="0"/>
              <a:t>Accuracy : 		0.7325</a:t>
            </a:r>
            <a:endParaRPr lang="th-TH" sz="2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FF1E6F-1C34-4795-BBC7-BF1193CB70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2233829"/>
          <a:ext cx="6096000" cy="1554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0874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707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05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อ้างอิง</a:t>
                      </a:r>
                      <a:r>
                        <a:rPr lang="en-US" sz="2800" dirty="0"/>
                        <a:t> / </a:t>
                      </a:r>
                      <a:r>
                        <a:rPr lang="th-TH" sz="2800" dirty="0"/>
                        <a:t>ทดสอบ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5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37.6%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19.5%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11.1%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31.9%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244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8A417D-D216-47F8-BBF4-502CDB595827}"/>
              </a:ext>
            </a:extLst>
          </p:cNvPr>
          <p:cNvSpPr txBox="1"/>
          <p:nvPr/>
        </p:nvSpPr>
        <p:spPr>
          <a:xfrm>
            <a:off x="1617505" y="945989"/>
            <a:ext cx="59089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latin typeface="AngsanaUPC" panose="02020603050405020304" pitchFamily="18" charset="-34"/>
                <a:ea typeface="Segoe UI Historic" panose="020B0502040204020203" pitchFamily="34" charset="0"/>
                <a:cs typeface="AngsanaUPC" panose="02020603050405020304" pitchFamily="18" charset="-34"/>
              </a:rPr>
              <a:t>ทดสอบกับข้อมูล </a:t>
            </a:r>
            <a:r>
              <a:rPr lang="en-US" sz="3200" b="1" dirty="0">
                <a:latin typeface="AngsanaUPC" panose="02020603050405020304" pitchFamily="18" charset="-34"/>
                <a:ea typeface="Segoe UI Historic" panose="020B0502040204020203" pitchFamily="34" charset="0"/>
                <a:cs typeface="AngsanaUPC" panose="02020603050405020304" pitchFamily="18" charset="-34"/>
              </a:rPr>
              <a:t>Test Set </a:t>
            </a:r>
            <a:r>
              <a:rPr lang="th-TH" sz="3200" b="1" dirty="0">
                <a:latin typeface="AngsanaUPC" panose="02020603050405020304" pitchFamily="18" charset="-34"/>
                <a:ea typeface="Segoe UI Historic" panose="020B0502040204020203" pitchFamily="34" charset="0"/>
                <a:cs typeface="AngsanaUPC" panose="02020603050405020304" pitchFamily="18" charset="-34"/>
              </a:rPr>
              <a:t>ด้วยวิธีการ</a:t>
            </a:r>
            <a:endParaRPr lang="en-US" sz="3200" b="1" dirty="0">
              <a:latin typeface="AngsanaUPC" panose="02020603050405020304" pitchFamily="18" charset="-34"/>
              <a:ea typeface="Segoe UI Historic" panose="020B0502040204020203" pitchFamily="34" charset="0"/>
              <a:cs typeface="AngsanaUPC" panose="02020603050405020304" pitchFamily="18" charset="-34"/>
            </a:endParaRPr>
          </a:p>
          <a:p>
            <a:pPr algn="ctr"/>
            <a:r>
              <a:rPr lang="en-US" sz="3200" b="1" dirty="0">
                <a:latin typeface="AngsanaUPC" panose="02020603050405020304" pitchFamily="18" charset="-34"/>
                <a:ea typeface="Segoe UI Historic" panose="020B0502040204020203" pitchFamily="34" charset="0"/>
                <a:cs typeface="AngsanaUPC" panose="02020603050405020304" pitchFamily="18" charset="-34"/>
              </a:rPr>
              <a:t>Bag of word model + </a:t>
            </a:r>
            <a:r>
              <a:rPr lang="en-US" sz="3200" b="1" dirty="0" err="1">
                <a:latin typeface="AngsanaUPC" panose="02020603050405020304" pitchFamily="18" charset="-34"/>
                <a:ea typeface="Segoe UI Historic" panose="020B0502040204020203" pitchFamily="34" charset="0"/>
                <a:cs typeface="AngsanaUPC" panose="02020603050405020304" pitchFamily="18" charset="-34"/>
              </a:rPr>
              <a:t>Lemmarization</a:t>
            </a:r>
            <a:r>
              <a:rPr lang="en-US" sz="3200" b="1" dirty="0">
                <a:latin typeface="AngsanaUPC" panose="02020603050405020304" pitchFamily="18" charset="-34"/>
                <a:ea typeface="Segoe UI Historic" panose="020B0502040204020203" pitchFamily="34" charset="0"/>
                <a:cs typeface="AngsanaUPC" panose="02020603050405020304" pitchFamily="18" charset="-34"/>
              </a:rPr>
              <a:t> + Bigrams</a:t>
            </a:r>
            <a:endParaRPr lang="th-TH" sz="3200" b="1" dirty="0">
              <a:latin typeface="AngsanaUPC" panose="02020603050405020304" pitchFamily="18" charset="-34"/>
              <a:ea typeface="Segoe UI Historic" panose="020B0502040204020203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7170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2573124" y="323273"/>
            <a:ext cx="4163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การเตรียมข้อมูล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 ตัดคำ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8C2E8-5BF5-4009-8366-8ED506130E9F}"/>
              </a:ext>
            </a:extLst>
          </p:cNvPr>
          <p:cNvSpPr txBox="1"/>
          <p:nvPr/>
        </p:nvSpPr>
        <p:spPr>
          <a:xfrm>
            <a:off x="199457" y="2752706"/>
            <a:ext cx="22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nltk.word_tokenize</a:t>
            </a:r>
            <a:r>
              <a:rPr lang="en-US" sz="2000" dirty="0"/>
              <a:t>:</a:t>
            </a:r>
            <a:endParaRPr lang="th-TH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37901-FD21-491B-B0F4-268D23F91A62}"/>
              </a:ext>
            </a:extLst>
          </p:cNvPr>
          <p:cNvSpPr txBox="1"/>
          <p:nvPr/>
        </p:nvSpPr>
        <p:spPr>
          <a:xfrm>
            <a:off x="199457" y="1647479"/>
            <a:ext cx="874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@soultravelers3 http://bit.ly/H9Nqe  15 </a:t>
            </a:r>
            <a:r>
              <a:rPr lang="en-US" sz="2000" dirty="0" err="1"/>
              <a:t>TravelTips</a:t>
            </a:r>
            <a:r>
              <a:rPr lang="en-US" sz="2000" dirty="0"/>
              <a:t> 4 student safety in </a:t>
            </a:r>
            <a:r>
              <a:rPr lang="en-US" sz="2000" dirty="0" err="1"/>
              <a:t>roughplaces</a:t>
            </a:r>
            <a:endParaRPr lang="th-TH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5C27F-5B56-4EDC-89C3-2F1BFD04C75B}"/>
              </a:ext>
            </a:extLst>
          </p:cNvPr>
          <p:cNvSpPr txBox="1"/>
          <p:nvPr/>
        </p:nvSpPr>
        <p:spPr>
          <a:xfrm>
            <a:off x="617171" y="3308237"/>
            <a:ext cx="7234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['@', 'soultravelers3', 'http', ':', '//bit.ly/H9Nqe', '15', '</a:t>
            </a:r>
            <a:r>
              <a:rPr lang="en-US" sz="2000" dirty="0" err="1"/>
              <a:t>TravelTips</a:t>
            </a:r>
            <a:r>
              <a:rPr lang="en-US" sz="2000" dirty="0"/>
              <a:t>', '4',</a:t>
            </a:r>
          </a:p>
          <a:p>
            <a:r>
              <a:rPr lang="en-US" sz="2000" dirty="0"/>
              <a:t> 'student', 'safety', 'in', '</a:t>
            </a:r>
            <a:r>
              <a:rPr lang="en-US" sz="2000" dirty="0" err="1"/>
              <a:t>roughplaces</a:t>
            </a:r>
            <a:r>
              <a:rPr lang="en-US" sz="2000" dirty="0"/>
              <a:t>']</a:t>
            </a:r>
            <a:endParaRPr lang="th-TH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B416F-4792-464A-BF71-0F17B076F077}"/>
              </a:ext>
            </a:extLst>
          </p:cNvPr>
          <p:cNvSpPr txBox="1"/>
          <p:nvPr/>
        </p:nvSpPr>
        <p:spPr>
          <a:xfrm>
            <a:off x="199457" y="4212493"/>
            <a:ext cx="3245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nltk.tokenize.TweetTokenizer</a:t>
            </a:r>
            <a:r>
              <a:rPr lang="en-US" sz="2000" dirty="0"/>
              <a:t>:</a:t>
            </a:r>
            <a:endParaRPr lang="th-TH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45AF8-85D5-4B01-8777-02CC5885B19E}"/>
              </a:ext>
            </a:extLst>
          </p:cNvPr>
          <p:cNvSpPr txBox="1"/>
          <p:nvPr/>
        </p:nvSpPr>
        <p:spPr>
          <a:xfrm>
            <a:off x="617171" y="4808973"/>
            <a:ext cx="5948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['@soultravelers3', 'http://bit.ly/H9Nqe', '15’, '</a:t>
            </a:r>
            <a:r>
              <a:rPr lang="en-US" sz="2000" dirty="0" err="1"/>
              <a:t>TravelTips</a:t>
            </a:r>
            <a:r>
              <a:rPr lang="en-US" sz="2000" dirty="0"/>
              <a:t>', '4', 'student', 'safety', 'in', '</a:t>
            </a:r>
            <a:r>
              <a:rPr lang="en-US" sz="2000" dirty="0" err="1"/>
              <a:t>roughplaces</a:t>
            </a:r>
            <a:r>
              <a:rPr lang="en-US" sz="2000" dirty="0"/>
              <a:t>']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13998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871048" y="427315"/>
            <a:ext cx="7071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การเตรียมข้อมูล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: </a:t>
            </a:r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นำลิงก์ออกจากข้อความ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4554F-C82F-441A-B063-4140A336819F}"/>
              </a:ext>
            </a:extLst>
          </p:cNvPr>
          <p:cNvSpPr txBox="1"/>
          <p:nvPr/>
        </p:nvSpPr>
        <p:spPr>
          <a:xfrm>
            <a:off x="1597499" y="1612667"/>
            <a:ext cx="5948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['@soultravelers3', 'http://bit.ly/H9Nqe', '15’, '</a:t>
            </a:r>
            <a:r>
              <a:rPr lang="en-US" sz="2800" dirty="0" err="1"/>
              <a:t>TravelTips</a:t>
            </a:r>
            <a:r>
              <a:rPr lang="en-US" sz="2800" dirty="0"/>
              <a:t>', '4', 'student', 'safety', 'in', '</a:t>
            </a:r>
            <a:r>
              <a:rPr lang="en-US" sz="2800" dirty="0" err="1"/>
              <a:t>roughplaces</a:t>
            </a:r>
            <a:r>
              <a:rPr lang="en-US" sz="2800" dirty="0"/>
              <a:t>']</a:t>
            </a:r>
            <a:endParaRPr lang="th-TH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F3482-A6DC-4CC7-8ED2-07C63A414EE2}"/>
              </a:ext>
            </a:extLst>
          </p:cNvPr>
          <p:cNvSpPr txBox="1"/>
          <p:nvPr/>
        </p:nvSpPr>
        <p:spPr>
          <a:xfrm>
            <a:off x="1597499" y="4309619"/>
            <a:ext cx="5948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['@soultravelers3', '15’, '</a:t>
            </a:r>
            <a:r>
              <a:rPr lang="en-US" sz="2800" dirty="0" err="1"/>
              <a:t>TravelTips</a:t>
            </a:r>
            <a:r>
              <a:rPr lang="en-US" sz="2800" dirty="0"/>
              <a:t>', '4', 'student', 'safety', 'in', '</a:t>
            </a:r>
            <a:r>
              <a:rPr lang="en-US" sz="2800" dirty="0" err="1"/>
              <a:t>roughplaces</a:t>
            </a:r>
            <a:r>
              <a:rPr lang="en-US" sz="2800" dirty="0"/>
              <a:t>']</a:t>
            </a:r>
            <a:endParaRPr lang="th-TH" sz="28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ABC3131-708D-4B18-9AD1-4310B31C6CF9}"/>
              </a:ext>
            </a:extLst>
          </p:cNvPr>
          <p:cNvSpPr/>
          <p:nvPr/>
        </p:nvSpPr>
        <p:spPr>
          <a:xfrm>
            <a:off x="4114803" y="3073189"/>
            <a:ext cx="583659" cy="1178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9B47EE-33DC-4E72-B73C-17D4D5090E87}"/>
              </a:ext>
            </a:extLst>
          </p:cNvPr>
          <p:cNvCxnSpPr>
            <a:cxnSpLocks/>
          </p:cNvCxnSpPr>
          <p:nvPr/>
        </p:nvCxnSpPr>
        <p:spPr>
          <a:xfrm>
            <a:off x="1718553" y="2321377"/>
            <a:ext cx="28534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4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710748" y="337122"/>
            <a:ext cx="7391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การเตรียมข้อมูล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: mention </a:t>
            </a:r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ออกจากข้อความ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4554F-C82F-441A-B063-4140A336819F}"/>
              </a:ext>
            </a:extLst>
          </p:cNvPr>
          <p:cNvSpPr txBox="1"/>
          <p:nvPr/>
        </p:nvSpPr>
        <p:spPr>
          <a:xfrm>
            <a:off x="1597499" y="1612667"/>
            <a:ext cx="5948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['@soultravelers3', '15’, '</a:t>
            </a:r>
            <a:r>
              <a:rPr lang="en-US" sz="2800" dirty="0" err="1"/>
              <a:t>TravelTips</a:t>
            </a:r>
            <a:r>
              <a:rPr lang="en-US" sz="2800" dirty="0"/>
              <a:t>', '4', 'student', 'safety', 'in', '</a:t>
            </a:r>
            <a:r>
              <a:rPr lang="en-US" sz="2800" dirty="0" err="1"/>
              <a:t>roughplaces</a:t>
            </a:r>
            <a:r>
              <a:rPr lang="en-US" sz="2800" dirty="0"/>
              <a:t>']</a:t>
            </a:r>
            <a:endParaRPr lang="th-TH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F3482-A6DC-4CC7-8ED2-07C63A414EE2}"/>
              </a:ext>
            </a:extLst>
          </p:cNvPr>
          <p:cNvSpPr txBox="1"/>
          <p:nvPr/>
        </p:nvSpPr>
        <p:spPr>
          <a:xfrm>
            <a:off x="1597499" y="4309619"/>
            <a:ext cx="5948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['15’, '</a:t>
            </a:r>
            <a:r>
              <a:rPr lang="en-US" sz="2800" dirty="0" err="1"/>
              <a:t>TravelTips</a:t>
            </a:r>
            <a:r>
              <a:rPr lang="en-US" sz="2800" dirty="0"/>
              <a:t>', '4', 'student', 'safety', 'in', '</a:t>
            </a:r>
            <a:r>
              <a:rPr lang="en-US" sz="2800" dirty="0" err="1"/>
              <a:t>roughplaces</a:t>
            </a:r>
            <a:r>
              <a:rPr lang="en-US" sz="2800" dirty="0"/>
              <a:t>']</a:t>
            </a:r>
            <a:endParaRPr lang="th-TH" sz="28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ABC3131-708D-4B18-9AD1-4310B31C6CF9}"/>
              </a:ext>
            </a:extLst>
          </p:cNvPr>
          <p:cNvSpPr/>
          <p:nvPr/>
        </p:nvSpPr>
        <p:spPr>
          <a:xfrm>
            <a:off x="4114803" y="3073189"/>
            <a:ext cx="583659" cy="1178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9B47EE-33DC-4E72-B73C-17D4D5090E87}"/>
              </a:ext>
            </a:extLst>
          </p:cNvPr>
          <p:cNvCxnSpPr>
            <a:cxnSpLocks/>
          </p:cNvCxnSpPr>
          <p:nvPr/>
        </p:nvCxnSpPr>
        <p:spPr>
          <a:xfrm>
            <a:off x="1817309" y="1896504"/>
            <a:ext cx="25514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3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1994209" y="509232"/>
            <a:ext cx="5168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การเตรียมข้อมูล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 ตัวอักษร</a:t>
            </a:r>
            <a:r>
              <a:rPr lang="th-TH" sz="4800" b="1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เบิ้ล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39850-6029-43CB-9D27-B43E1739C6CC}"/>
              </a:ext>
            </a:extLst>
          </p:cNvPr>
          <p:cNvSpPr txBox="1"/>
          <p:nvPr/>
        </p:nvSpPr>
        <p:spPr>
          <a:xfrm>
            <a:off x="2808425" y="1957595"/>
            <a:ext cx="3988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SSSWEETTTTTTT</a:t>
            </a:r>
            <a:endParaRPr lang="th-TH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2F625-0732-4A03-94C7-EF25B418688F}"/>
              </a:ext>
            </a:extLst>
          </p:cNvPr>
          <p:cNvSpPr txBox="1"/>
          <p:nvPr/>
        </p:nvSpPr>
        <p:spPr>
          <a:xfrm>
            <a:off x="3687430" y="4204854"/>
            <a:ext cx="1769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SWEET</a:t>
            </a:r>
            <a:endParaRPr lang="th-TH" sz="44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6D690AE-4A9D-4374-9C30-10083C196A93}"/>
              </a:ext>
            </a:extLst>
          </p:cNvPr>
          <p:cNvSpPr/>
          <p:nvPr/>
        </p:nvSpPr>
        <p:spPr>
          <a:xfrm>
            <a:off x="4219255" y="2839835"/>
            <a:ext cx="583659" cy="1178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883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39850-6029-43CB-9D27-B43E1739C6CC}"/>
              </a:ext>
            </a:extLst>
          </p:cNvPr>
          <p:cNvSpPr txBox="1"/>
          <p:nvPr/>
        </p:nvSpPr>
        <p:spPr>
          <a:xfrm>
            <a:off x="2960731" y="1492610"/>
            <a:ext cx="3287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SSSWEETTTTTTT</a:t>
            </a:r>
            <a:endParaRPr lang="th-TH" sz="36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56DA054-65B4-40EA-8CFB-70BD9D5D7CBE}"/>
              </a:ext>
            </a:extLst>
          </p:cNvPr>
          <p:cNvSpPr/>
          <p:nvPr/>
        </p:nvSpPr>
        <p:spPr>
          <a:xfrm>
            <a:off x="4237569" y="2018630"/>
            <a:ext cx="583659" cy="616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837FA-5691-41E3-BD43-DCF3C14508AD}"/>
              </a:ext>
            </a:extLst>
          </p:cNvPr>
          <p:cNvSpPr txBox="1"/>
          <p:nvPr/>
        </p:nvSpPr>
        <p:spPr>
          <a:xfrm>
            <a:off x="2509614" y="2643222"/>
            <a:ext cx="418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[(s,3),(w,1),(e,2),(t:7)]</a:t>
            </a:r>
            <a:endParaRPr lang="th-TH" sz="36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7B62BEE-FED3-45E6-B602-C576029E98D0}"/>
              </a:ext>
            </a:extLst>
          </p:cNvPr>
          <p:cNvSpPr/>
          <p:nvPr/>
        </p:nvSpPr>
        <p:spPr>
          <a:xfrm>
            <a:off x="4237569" y="3360191"/>
            <a:ext cx="583659" cy="646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998ED2C-4608-4E90-B5C7-E527ACEC4DF0}"/>
              </a:ext>
            </a:extLst>
          </p:cNvPr>
          <p:cNvSpPr/>
          <p:nvPr/>
        </p:nvSpPr>
        <p:spPr>
          <a:xfrm>
            <a:off x="4219255" y="4768428"/>
            <a:ext cx="583659" cy="646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5C9DB-79EC-4FD7-AA2E-822B4394640A}"/>
              </a:ext>
            </a:extLst>
          </p:cNvPr>
          <p:cNvSpPr txBox="1"/>
          <p:nvPr/>
        </p:nvSpPr>
        <p:spPr>
          <a:xfrm>
            <a:off x="1139749" y="5327447"/>
            <a:ext cx="8410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ssweett</a:t>
            </a:r>
            <a:r>
              <a:rPr lang="en-US" sz="3600" dirty="0"/>
              <a:t>	</a:t>
            </a:r>
            <a:r>
              <a:rPr lang="en-US" sz="3600" dirty="0" err="1"/>
              <a:t>ssweet</a:t>
            </a:r>
            <a:r>
              <a:rPr lang="en-US" sz="3600" dirty="0"/>
              <a:t>		</a:t>
            </a:r>
            <a:r>
              <a:rPr lang="en-US" sz="3600" dirty="0" err="1"/>
              <a:t>sswett</a:t>
            </a:r>
            <a:r>
              <a:rPr lang="en-US" sz="3600" dirty="0"/>
              <a:t>		</a:t>
            </a:r>
            <a:r>
              <a:rPr lang="en-US" sz="3600" dirty="0" err="1"/>
              <a:t>sswet</a:t>
            </a:r>
            <a:endParaRPr lang="en-US" sz="3600" dirty="0"/>
          </a:p>
          <a:p>
            <a:r>
              <a:rPr lang="en-US" sz="3600" dirty="0" err="1"/>
              <a:t>sweett</a:t>
            </a:r>
            <a:r>
              <a:rPr lang="en-US" sz="3600" dirty="0"/>
              <a:t> 		sweet		</a:t>
            </a:r>
            <a:r>
              <a:rPr lang="en-US" sz="3600" dirty="0" err="1"/>
              <a:t>swett</a:t>
            </a:r>
            <a:r>
              <a:rPr lang="en-US" sz="3600" dirty="0"/>
              <a:t>		</a:t>
            </a:r>
            <a:r>
              <a:rPr lang="en-US" sz="3600" dirty="0" err="1"/>
              <a:t>swet</a:t>
            </a:r>
            <a:endParaRPr lang="en-US" sz="3600" dirty="0"/>
          </a:p>
          <a:p>
            <a:endParaRPr lang="en-US" sz="3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BEB231-B18A-4913-B3C2-9D7A4568E26A}"/>
              </a:ext>
            </a:extLst>
          </p:cNvPr>
          <p:cNvCxnSpPr/>
          <p:nvPr/>
        </p:nvCxnSpPr>
        <p:spPr>
          <a:xfrm>
            <a:off x="3003333" y="6410036"/>
            <a:ext cx="1258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5CD6D2-945F-427D-8E51-CF2AD120B3B4}"/>
              </a:ext>
            </a:extLst>
          </p:cNvPr>
          <p:cNvSpPr txBox="1"/>
          <p:nvPr/>
        </p:nvSpPr>
        <p:spPr>
          <a:xfrm>
            <a:off x="1994209" y="509232"/>
            <a:ext cx="5168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การเตรียมข้อมูล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 ตัวอักษร</a:t>
            </a:r>
            <a:r>
              <a:rPr lang="th-TH" sz="4800" b="1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เบิ้ล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7036E0-E667-44D2-8FEC-1F37FCF19FE3}"/>
              </a:ext>
            </a:extLst>
          </p:cNvPr>
          <p:cNvSpPr txBox="1"/>
          <p:nvPr/>
        </p:nvSpPr>
        <p:spPr>
          <a:xfrm>
            <a:off x="2509614" y="4139821"/>
            <a:ext cx="418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[(s,2),(w,1),(e,2),(t:2)]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46254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7D54B-8EA8-4463-AE69-588B489687FF}"/>
              </a:ext>
            </a:extLst>
          </p:cNvPr>
          <p:cNvSpPr txBox="1"/>
          <p:nvPr/>
        </p:nvSpPr>
        <p:spPr>
          <a:xfrm>
            <a:off x="1997319" y="475159"/>
            <a:ext cx="4939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การเตรียมข้อมูล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  <a:r>
              <a:rPr lang="th-TH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 ภาษา 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SMS</a:t>
            </a:r>
            <a:endParaRPr lang="th-TH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39850-6029-43CB-9D27-B43E1739C6CC}"/>
              </a:ext>
            </a:extLst>
          </p:cNvPr>
          <p:cNvSpPr txBox="1"/>
          <p:nvPr/>
        </p:nvSpPr>
        <p:spPr>
          <a:xfrm>
            <a:off x="2397379" y="2815013"/>
            <a:ext cx="2840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Gr8 = Great</a:t>
            </a:r>
            <a:endParaRPr lang="th-TH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9C320-EFA9-48B8-AB8F-DDEB77A2BE4A}"/>
              </a:ext>
            </a:extLst>
          </p:cNvPr>
          <p:cNvSpPr txBox="1"/>
          <p:nvPr/>
        </p:nvSpPr>
        <p:spPr>
          <a:xfrm>
            <a:off x="2397379" y="3658266"/>
            <a:ext cx="47383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BRB = Be Right Back</a:t>
            </a:r>
            <a:endParaRPr lang="th-TH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05D8D-5205-45E3-B27B-328965FF43E9}"/>
              </a:ext>
            </a:extLst>
          </p:cNvPr>
          <p:cNvSpPr txBox="1"/>
          <p:nvPr/>
        </p:nvSpPr>
        <p:spPr>
          <a:xfrm>
            <a:off x="1682885" y="5768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092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</TotalTime>
  <Words>2146</Words>
  <Application>Microsoft Office PowerPoint</Application>
  <PresentationFormat>On-screen Show (4:3)</PresentationFormat>
  <Paragraphs>379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Angsana New</vt:lpstr>
      <vt:lpstr>AngsanaUPC</vt:lpstr>
      <vt:lpstr>Arial</vt:lpstr>
      <vt:lpstr>Calibri</vt:lpstr>
      <vt:lpstr>Calibri Light</vt:lpstr>
      <vt:lpstr>Cordia New</vt:lpstr>
      <vt:lpstr>Segoe UI Historic</vt:lpstr>
      <vt:lpstr>Office Theme</vt:lpstr>
      <vt:lpstr>Twitter 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Pakkapon Phongthawee</dc:creator>
  <cp:lastModifiedBy>Pakkapon Phongthawee</cp:lastModifiedBy>
  <cp:revision>228</cp:revision>
  <dcterms:created xsi:type="dcterms:W3CDTF">2018-05-27T06:29:30Z</dcterms:created>
  <dcterms:modified xsi:type="dcterms:W3CDTF">2018-06-04T01:07:24Z</dcterms:modified>
</cp:coreProperties>
</file>