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8" r:id="rId2"/>
    <p:sldId id="259" r:id="rId3"/>
    <p:sldId id="263" r:id="rId4"/>
    <p:sldId id="261" r:id="rId5"/>
    <p:sldId id="264" r:id="rId6"/>
    <p:sldId id="265" r:id="rId7"/>
    <p:sldId id="262" r:id="rId8"/>
    <p:sldId id="278" r:id="rId9"/>
    <p:sldId id="280" r:id="rId10"/>
    <p:sldId id="275" r:id="rId11"/>
    <p:sldId id="267" r:id="rId12"/>
    <p:sldId id="268" r:id="rId13"/>
    <p:sldId id="270" r:id="rId14"/>
    <p:sldId id="271" r:id="rId15"/>
    <p:sldId id="273" r:id="rId16"/>
    <p:sldId id="272" r:id="rId17"/>
    <p:sldId id="274"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71" d="100"/>
          <a:sy n="71" d="100"/>
        </p:scale>
        <p:origin x="3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20-Sep-18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639136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done OO?</a:t>
            </a:r>
          </a:p>
          <a:p>
            <a:r>
              <a:rPr lang="en-US" dirty="0"/>
              <a:t>Who has used patterns? Who hates them? Who likes them?</a:t>
            </a:r>
          </a:p>
          <a:p>
            <a:r>
              <a:rPr lang="en-US" dirty="0"/>
              <a:t>Who has over-used them?</a:t>
            </a:r>
          </a:p>
          <a:p>
            <a:r>
              <a:rPr lang="en-US" dirty="0"/>
              <a:t>Who is new to functional programming?</a:t>
            </a:r>
          </a:p>
          <a:p>
            <a:r>
              <a:rPr lang="en-US" dirty="0"/>
              <a:t>Languages… Java, Clojure, Python, Haskell</a:t>
            </a:r>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401400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Released in 1994 and struck a chord in OO community.</a:t>
            </a:r>
          </a:p>
          <a:p>
            <a:r>
              <a:rPr lang="en-US" dirty="0"/>
              <a:t>It was the new hammer, a hammer that has to be thrown to solve all the problems</a:t>
            </a:r>
          </a:p>
          <a:p>
            <a:r>
              <a:rPr lang="en-US" dirty="0"/>
              <a:t>Soon, Java and C++ code were sprinkled or should I say, covered, with patterns all over</a:t>
            </a:r>
          </a:p>
          <a:p>
            <a:r>
              <a:rPr lang="en-US" dirty="0"/>
              <a:t>So, instead of re-use, it because over-use</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37912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Chritopher</a:t>
            </a:r>
            <a:r>
              <a:rPr lang="en-US" dirty="0"/>
              <a:t> was talking about buildings, towns and general architecture</a:t>
            </a:r>
          </a:p>
          <a:p>
            <a:r>
              <a:rPr lang="en-US" dirty="0" err="1"/>
              <a:t>GoF</a:t>
            </a:r>
            <a:r>
              <a:rPr lang="en-US" dirty="0"/>
              <a:t> wrote the book with good intentions – solve some problems that they saw over and over again</a:t>
            </a:r>
          </a:p>
          <a:p>
            <a:r>
              <a:rPr lang="en-US" dirty="0"/>
              <a:t>However, the books was written in an age where everyone considered OO as the panacea to solve all problems.</a:t>
            </a:r>
          </a:p>
          <a:p>
            <a:r>
              <a:rPr lang="en-US" dirty="0"/>
              <a:t>The patterns were designed for OO languages of that age, with that feature set they had in mind.</a:t>
            </a:r>
          </a:p>
          <a:p>
            <a:r>
              <a:rPr lang="en-US" dirty="0"/>
              <a:t>Times have changed. FP is getting renewed attention these days. So much so that some of these OO languages are borrowing some functional features from FP languages.</a:t>
            </a:r>
          </a:p>
          <a:p>
            <a:r>
              <a:rPr lang="en-US" dirty="0"/>
              <a:t>The problems that </a:t>
            </a:r>
            <a:r>
              <a:rPr lang="en-US" dirty="0" err="1"/>
              <a:t>GoF</a:t>
            </a:r>
            <a:r>
              <a:rPr lang="en-US" dirty="0"/>
              <a:t> indented to solve still exist. However, they don’t have to be solved in the original intended way. Let’s see how some of these patterns can be solved using FP and functional features in other languages.</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69649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GoF</a:t>
            </a:r>
            <a:r>
              <a:rPr lang="en-US" dirty="0"/>
              <a:t> has 23 patterns categorized as Creational, Structural and Behavioral patterns</a:t>
            </a:r>
          </a:p>
          <a:p>
            <a:r>
              <a:rPr lang="en-US" dirty="0"/>
              <a:t>Creational – how they are created</a:t>
            </a:r>
          </a:p>
          <a:p>
            <a:r>
              <a:rPr lang="en-US" dirty="0"/>
              <a:t>Structural – How objects are composed or inherited from each other</a:t>
            </a:r>
          </a:p>
          <a:p>
            <a:r>
              <a:rPr lang="en-US" dirty="0"/>
              <a:t>Behavioral – How responsibilities are assigned to each class/object</a:t>
            </a:r>
          </a:p>
          <a:p>
            <a:endParaRPr lang="en-US" dirty="0"/>
          </a:p>
          <a:p>
            <a:r>
              <a:rPr lang="en-US" dirty="0"/>
              <a:t>We’ll cover 3 of them today</a:t>
            </a:r>
          </a:p>
          <a:p>
            <a:r>
              <a:rPr lang="en-US" dirty="0"/>
              <a:t>Strategy</a:t>
            </a:r>
          </a:p>
          <a:p>
            <a:r>
              <a:rPr lang="en-US" dirty="0"/>
              <a:t>Decorator</a:t>
            </a:r>
          </a:p>
          <a:p>
            <a:r>
              <a:rPr lang="en-US" dirty="0"/>
              <a:t>Visitor</a:t>
            </a:r>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49789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GoF</a:t>
            </a:r>
            <a:r>
              <a:rPr lang="en-US" dirty="0"/>
              <a:t> has 23 patterns categorized as Creational, Structural and Behavioral patterns</a:t>
            </a:r>
          </a:p>
          <a:p>
            <a:r>
              <a:rPr lang="en-US" dirty="0"/>
              <a:t>Creational – how they are created</a:t>
            </a:r>
          </a:p>
          <a:p>
            <a:r>
              <a:rPr lang="en-US" dirty="0"/>
              <a:t>Structural – How objects are composed or inherited from each other</a:t>
            </a:r>
          </a:p>
          <a:p>
            <a:r>
              <a:rPr lang="en-US" dirty="0"/>
              <a:t>Behavioral – How responsibilities are assigned to each class/object</a:t>
            </a:r>
          </a:p>
          <a:p>
            <a:endParaRPr lang="en-US" dirty="0"/>
          </a:p>
          <a:p>
            <a:r>
              <a:rPr lang="en-US" dirty="0"/>
              <a:t>We’ll cover 3 of them today</a:t>
            </a:r>
          </a:p>
          <a:p>
            <a:r>
              <a:rPr lang="en-US" dirty="0"/>
              <a:t>Strategy</a:t>
            </a:r>
          </a:p>
          <a:p>
            <a:r>
              <a:rPr lang="en-US" dirty="0"/>
              <a:t>Decorator</a:t>
            </a:r>
          </a:p>
          <a:p>
            <a:r>
              <a:rPr lang="en-US" dirty="0"/>
              <a:t>Visitor</a:t>
            </a:r>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851213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a little bit of Clojure (symbols, functions, keywords, maps, lists, partial…)</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4046193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9459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20-Sep-18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20-Sep-18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20-Sep-18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20-Sep-18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20-Sep-18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20-Sep-18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20-Sep-18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239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13224" y="1105351"/>
            <a:ext cx="6353967" cy="3023981"/>
          </a:xfrm>
        </p:spPr>
        <p:txBody>
          <a:bodyPr anchor="b">
            <a:normAutofit/>
          </a:bodyPr>
          <a:lstStyle/>
          <a:p>
            <a:pPr algn="l"/>
            <a:r>
              <a:rPr lang="en-US" sz="4800" dirty="0">
                <a:solidFill>
                  <a:srgbClr val="FFFFFF"/>
                </a:solidFill>
              </a:rPr>
              <a:t>Design Patterns and Functional Programming</a:t>
            </a:r>
          </a:p>
        </p:txBody>
      </p:sp>
      <p:sp>
        <p:nvSpPr>
          <p:cNvPr id="3" name="Content Placeholder 2"/>
          <p:cNvSpPr>
            <a:spLocks noGrp="1"/>
          </p:cNvSpPr>
          <p:nvPr>
            <p:ph type="subTitle" idx="1"/>
          </p:nvPr>
        </p:nvSpPr>
        <p:spPr>
          <a:xfrm>
            <a:off x="4713224" y="4297556"/>
            <a:ext cx="6353968" cy="1433391"/>
          </a:xfrm>
        </p:spPr>
        <p:txBody>
          <a:bodyPr anchor="t">
            <a:normAutofit/>
          </a:bodyPr>
          <a:lstStyle/>
          <a:p>
            <a:r>
              <a:rPr lang="en-US" dirty="0">
                <a:solidFill>
                  <a:srgbClr val="FFFFFF"/>
                </a:solidFill>
              </a:rPr>
              <a:t>OO Patterns in FP</a:t>
            </a:r>
          </a:p>
          <a:p>
            <a:endParaRPr lang="en-US" dirty="0">
              <a:solidFill>
                <a:srgbClr val="FFFFFF"/>
              </a:solidFill>
            </a:endParaRPr>
          </a:p>
          <a:p>
            <a:pPr marL="285750" indent="-285750">
              <a:buFontTx/>
              <a:buChar char="-"/>
            </a:pPr>
            <a:r>
              <a:rPr lang="en-US" dirty="0">
                <a:solidFill>
                  <a:srgbClr val="FFFFFF"/>
                </a:solidFill>
              </a:rPr>
              <a:t>Siva Jayaraman</a:t>
            </a:r>
          </a:p>
          <a:p>
            <a:pPr marL="285750" indent="-285750">
              <a:buFontTx/>
              <a:buChar char="-"/>
            </a:pPr>
            <a:r>
              <a:rPr lang="en-US" dirty="0">
                <a:solidFill>
                  <a:srgbClr val="FFFFFF"/>
                </a:solidFill>
              </a:rPr>
              <a:t>https://github.com/purefunctions/sdfp_oo_fp_design_patterns</a:t>
            </a:r>
          </a:p>
          <a:p>
            <a:pPr marL="285750" indent="-285750">
              <a:buFontTx/>
              <a:buChar char="-"/>
            </a:pPr>
            <a:endParaRPr lang="en-US" dirty="0">
              <a:solidFill>
                <a:srgbClr val="FFFFFF"/>
              </a:solidFill>
            </a:endParaRPr>
          </a:p>
          <a:p>
            <a:pPr marL="285750" indent="-285750">
              <a:buFontTx/>
              <a:buChar char="-"/>
            </a:pPr>
            <a:endParaRPr lang="en-US" dirty="0">
              <a:solidFill>
                <a:srgbClr val="FFFFFF"/>
              </a:solidFill>
            </a:endParaRPr>
          </a:p>
        </p:txBody>
      </p:sp>
      <p:cxnSp>
        <p:nvCxnSpPr>
          <p:cNvPr id="15" name="Straight Connector 14">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343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a:bodyPr>
          <a:lstStyle/>
          <a:p>
            <a:r>
              <a:rPr lang="en-US" dirty="0">
                <a:solidFill>
                  <a:schemeClr val="bg1"/>
                </a:solidFill>
              </a:rPr>
              <a:t>3 Patterns in 3 Languages</a:t>
            </a:r>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type="body" idx="1"/>
          </p:nvPr>
        </p:nvSpPr>
        <p:spPr>
          <a:xfrm>
            <a:off x="4219802" y="965864"/>
            <a:ext cx="7006998" cy="3450370"/>
          </a:xfrm>
        </p:spPr>
        <p:txBody>
          <a:bodyPr anchor="b">
            <a:normAutofit/>
          </a:bodyPr>
          <a:lstStyle/>
          <a:p>
            <a:endParaRPr sz="200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36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AC45-B46A-4A45-9BB7-281A3FF11CF7}"/>
              </a:ext>
            </a:extLst>
          </p:cNvPr>
          <p:cNvSpPr>
            <a:spLocks noGrp="1"/>
          </p:cNvSpPr>
          <p:nvPr>
            <p:ph type="title"/>
          </p:nvPr>
        </p:nvSpPr>
        <p:spPr>
          <a:xfrm>
            <a:off x="1024128" y="585216"/>
            <a:ext cx="5867061" cy="1499616"/>
          </a:xfrm>
        </p:spPr>
        <p:txBody>
          <a:bodyPr>
            <a:normAutofit/>
          </a:bodyPr>
          <a:lstStyle/>
          <a:p>
            <a:r>
              <a:rPr lang="en-US" dirty="0"/>
              <a:t>Strategy Pattern</a:t>
            </a:r>
          </a:p>
        </p:txBody>
      </p:sp>
      <p:pic>
        <p:nvPicPr>
          <p:cNvPr id="8" name="Content Placeholder 4">
            <a:extLst>
              <a:ext uri="{FF2B5EF4-FFF2-40B4-BE49-F238E27FC236}">
                <a16:creationId xmlns:a16="http://schemas.microsoft.com/office/drawing/2014/main" id="{C1431C8C-4DC8-4C0A-B771-2985A04C12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981284"/>
            <a:ext cx="5867061" cy="2495632"/>
          </a:xfrm>
          <a:prstGeom prst="rect">
            <a:avLst/>
          </a:prstGeom>
        </p:spPr>
      </p:pic>
      <p:sp>
        <p:nvSpPr>
          <p:cNvPr id="13" name="Rectangle 1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F56BB406-9E29-411B-95E3-5AF0A06A7627}"/>
              </a:ext>
            </a:extLst>
          </p:cNvPr>
          <p:cNvSpPr>
            <a:spLocks noGrp="1"/>
          </p:cNvSpPr>
          <p:nvPr>
            <p:ph idx="1"/>
          </p:nvPr>
        </p:nvSpPr>
        <p:spPr>
          <a:xfrm>
            <a:off x="8021490" y="585216"/>
            <a:ext cx="3527043" cy="5586984"/>
          </a:xfrm>
        </p:spPr>
        <p:txBody>
          <a:bodyPr anchor="ctr">
            <a:normAutofit/>
          </a:bodyPr>
          <a:lstStyle/>
          <a:p>
            <a:r>
              <a:rPr lang="en-US" sz="2000" dirty="0"/>
              <a:t>Define a family of algorithms, encapsulate each one, and make them interchangeable. Strategy lets the algorithm vary independently from the clients that use it.</a:t>
            </a:r>
          </a:p>
          <a:p>
            <a:r>
              <a:rPr lang="en-US" sz="2000" dirty="0"/>
              <a:t>The way it is defined, the strategy can be changed at run time (important for compiled languages)</a:t>
            </a:r>
          </a:p>
          <a:p>
            <a:endParaRPr lang="en-US" sz="2000" dirty="0">
              <a:solidFill>
                <a:srgbClr val="FFFFFF"/>
              </a:solidFill>
            </a:endParaRPr>
          </a:p>
        </p:txBody>
      </p:sp>
    </p:spTree>
    <p:extLst>
      <p:ext uri="{BB962C8B-B14F-4D97-AF65-F5344CB8AC3E}">
        <p14:creationId xmlns:p14="http://schemas.microsoft.com/office/powerpoint/2010/main" val="1954427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6634-2EB8-44E4-BEDC-C46802CDB05C}"/>
              </a:ext>
            </a:extLst>
          </p:cNvPr>
          <p:cNvSpPr>
            <a:spLocks noGrp="1"/>
          </p:cNvSpPr>
          <p:nvPr>
            <p:ph type="title"/>
          </p:nvPr>
        </p:nvSpPr>
        <p:spPr/>
        <p:txBody>
          <a:bodyPr/>
          <a:lstStyle/>
          <a:p>
            <a:r>
              <a:rPr lang="en-US" dirty="0"/>
              <a:t>Strategy Pattern</a:t>
            </a:r>
          </a:p>
        </p:txBody>
      </p:sp>
      <p:sp>
        <p:nvSpPr>
          <p:cNvPr id="3" name="Content Placeholder 2">
            <a:extLst>
              <a:ext uri="{FF2B5EF4-FFF2-40B4-BE49-F238E27FC236}">
                <a16:creationId xmlns:a16="http://schemas.microsoft.com/office/drawing/2014/main" id="{2B40C891-CF80-4519-A08E-1F722B1C6236}"/>
              </a:ext>
            </a:extLst>
          </p:cNvPr>
          <p:cNvSpPr>
            <a:spLocks noGrp="1"/>
          </p:cNvSpPr>
          <p:nvPr>
            <p:ph idx="1"/>
          </p:nvPr>
        </p:nvSpPr>
        <p:spPr/>
        <p:txBody>
          <a:bodyPr/>
          <a:lstStyle/>
          <a:p>
            <a:r>
              <a:rPr lang="en-US" dirty="0"/>
              <a:t>Code examples in Java, Clojure &amp; Haskell…</a:t>
            </a:r>
          </a:p>
        </p:txBody>
      </p:sp>
    </p:spTree>
    <p:extLst>
      <p:ext uri="{BB962C8B-B14F-4D97-AF65-F5344CB8AC3E}">
        <p14:creationId xmlns:p14="http://schemas.microsoft.com/office/powerpoint/2010/main" val="1535027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AC45-B46A-4A45-9BB7-281A3FF11CF7}"/>
              </a:ext>
            </a:extLst>
          </p:cNvPr>
          <p:cNvSpPr>
            <a:spLocks noGrp="1"/>
          </p:cNvSpPr>
          <p:nvPr>
            <p:ph type="title"/>
          </p:nvPr>
        </p:nvSpPr>
        <p:spPr>
          <a:xfrm>
            <a:off x="1024128" y="585216"/>
            <a:ext cx="5867061" cy="1499616"/>
          </a:xfrm>
        </p:spPr>
        <p:txBody>
          <a:bodyPr>
            <a:normAutofit/>
          </a:bodyPr>
          <a:lstStyle/>
          <a:p>
            <a:r>
              <a:rPr lang="en-US" dirty="0"/>
              <a:t>Decorator Pattern</a:t>
            </a:r>
          </a:p>
        </p:txBody>
      </p:sp>
      <p:sp>
        <p:nvSpPr>
          <p:cNvPr id="13" name="Rectangle 1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Content Placeholder 9">
            <a:extLst>
              <a:ext uri="{FF2B5EF4-FFF2-40B4-BE49-F238E27FC236}">
                <a16:creationId xmlns:a16="http://schemas.microsoft.com/office/drawing/2014/main" id="{F56BB406-9E29-411B-95E3-5AF0A06A7627}"/>
              </a:ext>
            </a:extLst>
          </p:cNvPr>
          <p:cNvSpPr>
            <a:spLocks noGrp="1"/>
          </p:cNvSpPr>
          <p:nvPr>
            <p:ph idx="1"/>
          </p:nvPr>
        </p:nvSpPr>
        <p:spPr>
          <a:xfrm>
            <a:off x="8021490" y="585216"/>
            <a:ext cx="3527043" cy="5586984"/>
          </a:xfrm>
        </p:spPr>
        <p:txBody>
          <a:bodyPr anchor="ctr">
            <a:normAutofit/>
          </a:bodyPr>
          <a:lstStyle/>
          <a:p>
            <a:r>
              <a:rPr lang="en-US" sz="2000" dirty="0"/>
              <a:t>Attach additional responsibilities to an object dynamically. Provides a flexible and dynamic way alternative to sub-classing to extend functionality</a:t>
            </a:r>
          </a:p>
          <a:p>
            <a:endParaRPr lang="en-US" sz="2000" dirty="0"/>
          </a:p>
        </p:txBody>
      </p:sp>
      <p:pic>
        <p:nvPicPr>
          <p:cNvPr id="6" name="Graphic 5">
            <a:extLst>
              <a:ext uri="{FF2B5EF4-FFF2-40B4-BE49-F238E27FC236}">
                <a16:creationId xmlns:a16="http://schemas.microsoft.com/office/drawing/2014/main" id="{5D7595CE-9F2E-4865-B8A7-89516F3220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1779056"/>
            <a:ext cx="5770023" cy="4567935"/>
          </a:xfrm>
          <a:prstGeom prst="rect">
            <a:avLst/>
          </a:prstGeom>
        </p:spPr>
      </p:pic>
    </p:spTree>
    <p:extLst>
      <p:ext uri="{BB962C8B-B14F-4D97-AF65-F5344CB8AC3E}">
        <p14:creationId xmlns:p14="http://schemas.microsoft.com/office/powerpoint/2010/main" val="175359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6634-2EB8-44E4-BEDC-C46802CDB05C}"/>
              </a:ext>
            </a:extLst>
          </p:cNvPr>
          <p:cNvSpPr>
            <a:spLocks noGrp="1"/>
          </p:cNvSpPr>
          <p:nvPr>
            <p:ph type="title"/>
          </p:nvPr>
        </p:nvSpPr>
        <p:spPr/>
        <p:txBody>
          <a:bodyPr/>
          <a:lstStyle/>
          <a:p>
            <a:r>
              <a:rPr lang="en-US" dirty="0"/>
              <a:t>Decorator Pattern</a:t>
            </a:r>
          </a:p>
        </p:txBody>
      </p:sp>
      <p:sp>
        <p:nvSpPr>
          <p:cNvPr id="3" name="Content Placeholder 2">
            <a:extLst>
              <a:ext uri="{FF2B5EF4-FFF2-40B4-BE49-F238E27FC236}">
                <a16:creationId xmlns:a16="http://schemas.microsoft.com/office/drawing/2014/main" id="{2B40C891-CF80-4519-A08E-1F722B1C6236}"/>
              </a:ext>
            </a:extLst>
          </p:cNvPr>
          <p:cNvSpPr>
            <a:spLocks noGrp="1"/>
          </p:cNvSpPr>
          <p:nvPr>
            <p:ph idx="1"/>
          </p:nvPr>
        </p:nvSpPr>
        <p:spPr/>
        <p:txBody>
          <a:bodyPr/>
          <a:lstStyle/>
          <a:p>
            <a:r>
              <a:rPr lang="en-US" dirty="0"/>
              <a:t>Code examples in Java, Clojure &amp; Haskell…</a:t>
            </a:r>
          </a:p>
        </p:txBody>
      </p:sp>
    </p:spTree>
    <p:extLst>
      <p:ext uri="{BB962C8B-B14F-4D97-AF65-F5344CB8AC3E}">
        <p14:creationId xmlns:p14="http://schemas.microsoft.com/office/powerpoint/2010/main" val="76564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4DF5-E177-4510-9DA4-202B9AA4CE83}"/>
              </a:ext>
            </a:extLst>
          </p:cNvPr>
          <p:cNvSpPr>
            <a:spLocks noGrp="1"/>
          </p:cNvSpPr>
          <p:nvPr>
            <p:ph type="title"/>
          </p:nvPr>
        </p:nvSpPr>
        <p:spPr/>
        <p:txBody>
          <a:bodyPr/>
          <a:lstStyle/>
          <a:p>
            <a:r>
              <a:rPr lang="en-US" dirty="0"/>
              <a:t>The Expression Problem…</a:t>
            </a:r>
          </a:p>
        </p:txBody>
      </p:sp>
      <p:graphicFrame>
        <p:nvGraphicFramePr>
          <p:cNvPr id="4" name="Content Placeholder 3">
            <a:extLst>
              <a:ext uri="{FF2B5EF4-FFF2-40B4-BE49-F238E27FC236}">
                <a16:creationId xmlns:a16="http://schemas.microsoft.com/office/drawing/2014/main" id="{51ED1029-8F93-4F9A-920D-69858E7797F3}"/>
              </a:ext>
            </a:extLst>
          </p:cNvPr>
          <p:cNvGraphicFramePr>
            <a:graphicFrameLocks noGrp="1"/>
          </p:cNvGraphicFramePr>
          <p:nvPr>
            <p:ph idx="1"/>
            <p:extLst>
              <p:ext uri="{D42A27DB-BD31-4B8C-83A1-F6EECF244321}">
                <p14:modId xmlns:p14="http://schemas.microsoft.com/office/powerpoint/2010/main" val="1561988357"/>
              </p:ext>
            </p:extLst>
          </p:nvPr>
        </p:nvGraphicFramePr>
        <p:xfrm>
          <a:off x="1023938" y="2286000"/>
          <a:ext cx="9720260" cy="1483360"/>
        </p:xfrm>
        <a:graphic>
          <a:graphicData uri="http://schemas.openxmlformats.org/drawingml/2006/table">
            <a:tbl>
              <a:tblPr firstRow="1" bandRow="1">
                <a:tableStyleId>{BDBED569-4797-4DF1-A0F4-6AAB3CD982D8}</a:tableStyleId>
              </a:tblPr>
              <a:tblGrid>
                <a:gridCol w="1944052">
                  <a:extLst>
                    <a:ext uri="{9D8B030D-6E8A-4147-A177-3AD203B41FA5}">
                      <a16:colId xmlns:a16="http://schemas.microsoft.com/office/drawing/2014/main" val="3350180403"/>
                    </a:ext>
                  </a:extLst>
                </a:gridCol>
                <a:gridCol w="1944052">
                  <a:extLst>
                    <a:ext uri="{9D8B030D-6E8A-4147-A177-3AD203B41FA5}">
                      <a16:colId xmlns:a16="http://schemas.microsoft.com/office/drawing/2014/main" val="2008340895"/>
                    </a:ext>
                  </a:extLst>
                </a:gridCol>
                <a:gridCol w="1944052">
                  <a:extLst>
                    <a:ext uri="{9D8B030D-6E8A-4147-A177-3AD203B41FA5}">
                      <a16:colId xmlns:a16="http://schemas.microsoft.com/office/drawing/2014/main" val="2809203966"/>
                    </a:ext>
                  </a:extLst>
                </a:gridCol>
                <a:gridCol w="1944052">
                  <a:extLst>
                    <a:ext uri="{9D8B030D-6E8A-4147-A177-3AD203B41FA5}">
                      <a16:colId xmlns:a16="http://schemas.microsoft.com/office/drawing/2014/main" val="537860379"/>
                    </a:ext>
                  </a:extLst>
                </a:gridCol>
                <a:gridCol w="1944052">
                  <a:extLst>
                    <a:ext uri="{9D8B030D-6E8A-4147-A177-3AD203B41FA5}">
                      <a16:colId xmlns:a16="http://schemas.microsoft.com/office/drawing/2014/main" val="177582812"/>
                    </a:ext>
                  </a:extLst>
                </a:gridCol>
              </a:tblGrid>
              <a:tr h="370840">
                <a:tc>
                  <a:txBody>
                    <a:bodyPr/>
                    <a:lstStyle/>
                    <a:p>
                      <a:endParaRPr lang="en-US" dirty="0"/>
                    </a:p>
                  </a:txBody>
                  <a:tcPr>
                    <a:solidFill>
                      <a:schemeClr val="accent5"/>
                    </a:solidFill>
                  </a:tcPr>
                </a:tc>
                <a:tc>
                  <a:txBody>
                    <a:bodyPr/>
                    <a:lstStyle/>
                    <a:p>
                      <a:r>
                        <a:rPr lang="en-US" dirty="0"/>
                        <a:t>Insert</a:t>
                      </a:r>
                    </a:p>
                  </a:txBody>
                  <a:tcPr/>
                </a:tc>
                <a:tc>
                  <a:txBody>
                    <a:bodyPr/>
                    <a:lstStyle/>
                    <a:p>
                      <a:r>
                        <a:rPr lang="en-US" dirty="0"/>
                        <a:t>Lookup</a:t>
                      </a:r>
                    </a:p>
                  </a:txBody>
                  <a:tcPr/>
                </a:tc>
                <a:tc>
                  <a:txBody>
                    <a:bodyPr/>
                    <a:lstStyle/>
                    <a:p>
                      <a:r>
                        <a:rPr lang="en-US" dirty="0"/>
                        <a:t>Delete</a:t>
                      </a:r>
                    </a:p>
                  </a:txBody>
                  <a:tcPr/>
                </a:tc>
                <a:tc>
                  <a:txBody>
                    <a:bodyPr/>
                    <a:lstStyle/>
                    <a:p>
                      <a:r>
                        <a:rPr lang="en-US" dirty="0"/>
                        <a:t>Size</a:t>
                      </a:r>
                    </a:p>
                  </a:txBody>
                  <a:tcPr/>
                </a:tc>
                <a:extLst>
                  <a:ext uri="{0D108BD9-81ED-4DB2-BD59-A6C34878D82A}">
                    <a16:rowId xmlns:a16="http://schemas.microsoft.com/office/drawing/2014/main" val="4161593719"/>
                  </a:ext>
                </a:extLst>
              </a:tr>
              <a:tr h="370840">
                <a:tc>
                  <a:txBody>
                    <a:bodyPr/>
                    <a:lstStyle/>
                    <a:p>
                      <a:r>
                        <a:rPr lang="en-US" dirty="0" err="1"/>
                        <a:t>OrderedMap</a:t>
                      </a:r>
                      <a:endParaRPr lang="en-US" dirty="0"/>
                    </a:p>
                  </a:txBody>
                  <a:tcPr>
                    <a:solidFill>
                      <a:schemeClr val="accent5"/>
                    </a:solidFill>
                  </a:tcPr>
                </a:tc>
                <a:tc rowSpan="2" gridSpan="4">
                  <a:txBody>
                    <a:bodyPr/>
                    <a:lstStyle/>
                    <a:p>
                      <a:pPr algn="ctr"/>
                      <a:r>
                        <a:rPr lang="en-US" dirty="0"/>
                        <a:t>Existing implementations</a:t>
                      </a:r>
                    </a:p>
                  </a:txBody>
                  <a:tcPr anchor="ctr">
                    <a:solidFill>
                      <a:schemeClr val="bg2">
                        <a:alpha val="20000"/>
                      </a:schemeClr>
                    </a:solidFill>
                  </a:tcPr>
                </a:tc>
                <a:tc rowSpan="2" hMerge="1">
                  <a:txBody>
                    <a:bodyPr/>
                    <a:lstStyle/>
                    <a:p>
                      <a:endParaRPr lang="en-US" dirty="0"/>
                    </a:p>
                  </a:txBody>
                  <a:tcPr/>
                </a:tc>
                <a:tc rowSpan="2" hMerge="1">
                  <a:txBody>
                    <a:bodyPr/>
                    <a:lstStyle/>
                    <a:p>
                      <a:pPr algn="ctr"/>
                      <a:endParaRPr lang="en-US" dirty="0"/>
                    </a:p>
                  </a:txBody>
                  <a:tcPr/>
                </a:tc>
                <a:tc rowSpan="2" hMerge="1">
                  <a:txBody>
                    <a:bodyPr/>
                    <a:lstStyle/>
                    <a:p>
                      <a:endParaRPr lang="en-US" dirty="0"/>
                    </a:p>
                  </a:txBody>
                  <a:tcPr/>
                </a:tc>
                <a:extLst>
                  <a:ext uri="{0D108BD9-81ED-4DB2-BD59-A6C34878D82A}">
                    <a16:rowId xmlns:a16="http://schemas.microsoft.com/office/drawing/2014/main" val="1546815150"/>
                  </a:ext>
                </a:extLst>
              </a:tr>
              <a:tr h="370840">
                <a:tc>
                  <a:txBody>
                    <a:bodyPr/>
                    <a:lstStyle/>
                    <a:p>
                      <a:r>
                        <a:rPr lang="en-US" dirty="0"/>
                        <a:t>HashMap</a:t>
                      </a:r>
                    </a:p>
                  </a:txBody>
                  <a:tcPr>
                    <a:solidFill>
                      <a:schemeClr val="accent5"/>
                    </a:solidFill>
                  </a:tcPr>
                </a:tc>
                <a:tc gridSpan="4" vMerge="1">
                  <a:txBody>
                    <a:bodyPr/>
                    <a:lstStyle/>
                    <a:p>
                      <a:endParaRPr lang="en-US" dirty="0"/>
                    </a:p>
                  </a:txBody>
                  <a:tcPr/>
                </a:tc>
                <a:tc hMerge="1" vMerge="1">
                  <a:txBody>
                    <a:bodyPr/>
                    <a:lstStyle/>
                    <a:p>
                      <a:endParaRPr lang="en-US" dirty="0"/>
                    </a:p>
                  </a:txBody>
                  <a:tcPr/>
                </a:tc>
                <a:tc hMerge="1" vMerge="1">
                  <a:txBody>
                    <a:bodyPr/>
                    <a:lstStyle/>
                    <a:p>
                      <a:endParaRPr lang="en-US" dirty="0"/>
                    </a:p>
                  </a:txBody>
                  <a:tcPr/>
                </a:tc>
                <a:tc hMerge="1" vMerge="1">
                  <a:txBody>
                    <a:bodyPr/>
                    <a:lstStyle/>
                    <a:p>
                      <a:endParaRPr lang="en-US" dirty="0"/>
                    </a:p>
                  </a:txBody>
                  <a:tcPr/>
                </a:tc>
                <a:extLst>
                  <a:ext uri="{0D108BD9-81ED-4DB2-BD59-A6C34878D82A}">
                    <a16:rowId xmlns:a16="http://schemas.microsoft.com/office/drawing/2014/main" val="2456146773"/>
                  </a:ext>
                </a:extLst>
              </a:tr>
              <a:tr h="370840">
                <a:tc>
                  <a:txBody>
                    <a:bodyPr/>
                    <a:lstStyle/>
                    <a:p>
                      <a:r>
                        <a:rPr lang="en-US" dirty="0" err="1"/>
                        <a:t>YourCoolNewMap</a:t>
                      </a:r>
                      <a:endParaRPr lang="en-US" dirty="0"/>
                    </a:p>
                  </a:txBody>
                  <a:tcPr>
                    <a:solidFill>
                      <a:schemeClr val="accent5"/>
                    </a:solidFill>
                  </a:tcPr>
                </a:tc>
                <a:tc gridSpan="4">
                  <a:txBody>
                    <a:bodyPr/>
                    <a:lstStyle/>
                    <a:p>
                      <a:pPr algn="ctr"/>
                      <a:r>
                        <a:rPr lang="en-US" dirty="0"/>
                        <a:t>Your implementations</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51341067"/>
                  </a:ext>
                </a:extLst>
              </a:tr>
            </a:tbl>
          </a:graphicData>
        </a:graphic>
      </p:graphicFrame>
      <p:graphicFrame>
        <p:nvGraphicFramePr>
          <p:cNvPr id="5" name="Table 4">
            <a:extLst>
              <a:ext uri="{FF2B5EF4-FFF2-40B4-BE49-F238E27FC236}">
                <a16:creationId xmlns:a16="http://schemas.microsoft.com/office/drawing/2014/main" id="{2A094842-E347-4593-8ED9-9A7D502EB5D9}"/>
              </a:ext>
            </a:extLst>
          </p:cNvPr>
          <p:cNvGraphicFramePr>
            <a:graphicFrameLocks noGrp="1"/>
          </p:cNvGraphicFramePr>
          <p:nvPr>
            <p:extLst>
              <p:ext uri="{D42A27DB-BD31-4B8C-83A1-F6EECF244321}">
                <p14:modId xmlns:p14="http://schemas.microsoft.com/office/powerpoint/2010/main" val="891253163"/>
              </p:ext>
            </p:extLst>
          </p:nvPr>
        </p:nvGraphicFramePr>
        <p:xfrm>
          <a:off x="1023938" y="4979149"/>
          <a:ext cx="9801110" cy="1112520"/>
        </p:xfrm>
        <a:graphic>
          <a:graphicData uri="http://schemas.openxmlformats.org/drawingml/2006/table">
            <a:tbl>
              <a:tblPr firstRow="1" bandRow="1">
                <a:tableStyleId>{BDBED569-4797-4DF1-A0F4-6AAB3CD982D8}</a:tableStyleId>
              </a:tblPr>
              <a:tblGrid>
                <a:gridCol w="1481455">
                  <a:extLst>
                    <a:ext uri="{9D8B030D-6E8A-4147-A177-3AD203B41FA5}">
                      <a16:colId xmlns:a16="http://schemas.microsoft.com/office/drawing/2014/main" val="4223139083"/>
                    </a:ext>
                  </a:extLst>
                </a:gridCol>
                <a:gridCol w="1663931">
                  <a:extLst>
                    <a:ext uri="{9D8B030D-6E8A-4147-A177-3AD203B41FA5}">
                      <a16:colId xmlns:a16="http://schemas.microsoft.com/office/drawing/2014/main" val="3927297725"/>
                    </a:ext>
                  </a:extLst>
                </a:gridCol>
                <a:gridCol w="1663931">
                  <a:extLst>
                    <a:ext uri="{9D8B030D-6E8A-4147-A177-3AD203B41FA5}">
                      <a16:colId xmlns:a16="http://schemas.microsoft.com/office/drawing/2014/main" val="2430372052"/>
                    </a:ext>
                  </a:extLst>
                </a:gridCol>
                <a:gridCol w="1663931">
                  <a:extLst>
                    <a:ext uri="{9D8B030D-6E8A-4147-A177-3AD203B41FA5}">
                      <a16:colId xmlns:a16="http://schemas.microsoft.com/office/drawing/2014/main" val="1744493113"/>
                    </a:ext>
                  </a:extLst>
                </a:gridCol>
                <a:gridCol w="1663931">
                  <a:extLst>
                    <a:ext uri="{9D8B030D-6E8A-4147-A177-3AD203B41FA5}">
                      <a16:colId xmlns:a16="http://schemas.microsoft.com/office/drawing/2014/main" val="2822933889"/>
                    </a:ext>
                  </a:extLst>
                </a:gridCol>
                <a:gridCol w="1663931">
                  <a:extLst>
                    <a:ext uri="{9D8B030D-6E8A-4147-A177-3AD203B41FA5}">
                      <a16:colId xmlns:a16="http://schemas.microsoft.com/office/drawing/2014/main" val="2231759690"/>
                    </a:ext>
                  </a:extLst>
                </a:gridCol>
              </a:tblGrid>
              <a:tr h="370840">
                <a:tc>
                  <a:txBody>
                    <a:bodyPr/>
                    <a:lstStyle/>
                    <a:p>
                      <a:endParaRPr lang="en-US" dirty="0"/>
                    </a:p>
                  </a:txBody>
                  <a:tcPr>
                    <a:solidFill>
                      <a:schemeClr val="accent5"/>
                    </a:solidFill>
                  </a:tcPr>
                </a:tc>
                <a:tc>
                  <a:txBody>
                    <a:bodyPr/>
                    <a:lstStyle/>
                    <a:p>
                      <a:r>
                        <a:rPr lang="en-US" dirty="0"/>
                        <a:t>Insert</a:t>
                      </a:r>
                    </a:p>
                  </a:txBody>
                  <a:tcPr>
                    <a:solidFill>
                      <a:schemeClr val="accent5"/>
                    </a:solidFill>
                  </a:tcPr>
                </a:tc>
                <a:tc>
                  <a:txBody>
                    <a:bodyPr/>
                    <a:lstStyle/>
                    <a:p>
                      <a:r>
                        <a:rPr lang="en-US" dirty="0"/>
                        <a:t>Lookup</a:t>
                      </a:r>
                    </a:p>
                  </a:txBody>
                  <a:tcPr>
                    <a:solidFill>
                      <a:schemeClr val="accent5"/>
                    </a:solidFill>
                  </a:tcPr>
                </a:tc>
                <a:tc>
                  <a:txBody>
                    <a:bodyPr/>
                    <a:lstStyle/>
                    <a:p>
                      <a:r>
                        <a:rPr lang="en-US" dirty="0"/>
                        <a:t>Delete</a:t>
                      </a:r>
                    </a:p>
                  </a:txBody>
                  <a:tcPr>
                    <a:solidFill>
                      <a:schemeClr val="accent5"/>
                    </a:solidFill>
                  </a:tcPr>
                </a:tc>
                <a:tc>
                  <a:txBody>
                    <a:bodyPr/>
                    <a:lstStyle/>
                    <a:p>
                      <a:r>
                        <a:rPr lang="en-US" dirty="0"/>
                        <a:t>Size</a:t>
                      </a:r>
                    </a:p>
                  </a:txBody>
                  <a:tcPr>
                    <a:solidFill>
                      <a:schemeClr val="accent5"/>
                    </a:solidFill>
                  </a:tcPr>
                </a:tc>
                <a:tc>
                  <a:txBody>
                    <a:bodyPr/>
                    <a:lstStyle/>
                    <a:p>
                      <a:r>
                        <a:rPr lang="en-US" dirty="0"/>
                        <a:t>Your new op</a:t>
                      </a:r>
                    </a:p>
                  </a:txBody>
                  <a:tcPr>
                    <a:solidFill>
                      <a:schemeClr val="accent5"/>
                    </a:solidFill>
                  </a:tcPr>
                </a:tc>
                <a:extLst>
                  <a:ext uri="{0D108BD9-81ED-4DB2-BD59-A6C34878D82A}">
                    <a16:rowId xmlns:a16="http://schemas.microsoft.com/office/drawing/2014/main" val="2263766709"/>
                  </a:ext>
                </a:extLst>
              </a:tr>
              <a:tr h="370840">
                <a:tc>
                  <a:txBody>
                    <a:bodyPr/>
                    <a:lstStyle/>
                    <a:p>
                      <a:r>
                        <a:rPr lang="en-US" dirty="0" err="1"/>
                        <a:t>OrderedMap</a:t>
                      </a:r>
                      <a:endParaRPr lang="en-US" dirty="0"/>
                    </a:p>
                  </a:txBody>
                  <a:tcPr>
                    <a:solidFill>
                      <a:schemeClr val="bg1">
                        <a:alpha val="20000"/>
                      </a:schemeClr>
                    </a:solidFill>
                  </a:tcPr>
                </a:tc>
                <a:tc rowSpan="2" gridSpan="4">
                  <a:txBody>
                    <a:bodyPr/>
                    <a:lstStyle/>
                    <a:p>
                      <a:pPr algn="ctr"/>
                      <a:r>
                        <a:rPr lang="en-US" dirty="0"/>
                        <a:t>Existing</a:t>
                      </a:r>
                    </a:p>
                    <a:p>
                      <a:pPr algn="ctr"/>
                      <a:r>
                        <a:rPr lang="en-US" dirty="0"/>
                        <a:t>Implementations</a:t>
                      </a:r>
                    </a:p>
                  </a:txBody>
                  <a:tcPr anchor="ctr">
                    <a:solidFill>
                      <a:schemeClr val="bg1">
                        <a:alpha val="20000"/>
                      </a:schemeClr>
                    </a:solidFill>
                  </a:tcPr>
                </a:tc>
                <a:tc rowSpan="2" hMerge="1">
                  <a:txBody>
                    <a:bodyPr/>
                    <a:lstStyle/>
                    <a:p>
                      <a:endParaRPr lang="en-US" dirty="0"/>
                    </a:p>
                  </a:txBody>
                  <a:tcPr>
                    <a:solidFill>
                      <a:schemeClr val="bg1">
                        <a:alpha val="20000"/>
                      </a:schemeClr>
                    </a:solidFill>
                  </a:tcPr>
                </a:tc>
                <a:tc rowSpan="2" hMerge="1">
                  <a:txBody>
                    <a:bodyPr/>
                    <a:lstStyle/>
                    <a:p>
                      <a:endParaRPr lang="en-US" dirty="0"/>
                    </a:p>
                  </a:txBody>
                  <a:tcPr>
                    <a:solidFill>
                      <a:schemeClr val="bg1">
                        <a:alpha val="20000"/>
                      </a:schemeClr>
                    </a:solidFill>
                  </a:tcPr>
                </a:tc>
                <a:tc rowSpan="2" hMerge="1">
                  <a:txBody>
                    <a:bodyPr/>
                    <a:lstStyle/>
                    <a:p>
                      <a:endParaRPr lang="en-US" dirty="0"/>
                    </a:p>
                  </a:txBody>
                  <a:tcPr>
                    <a:solidFill>
                      <a:schemeClr val="bg1">
                        <a:alpha val="20000"/>
                      </a:schemeClr>
                    </a:solidFill>
                  </a:tcPr>
                </a:tc>
                <a:tc rowSpan="2">
                  <a:txBody>
                    <a:bodyPr/>
                    <a:lstStyle/>
                    <a:p>
                      <a:r>
                        <a:rPr lang="en-US" dirty="0"/>
                        <a:t>Your</a:t>
                      </a:r>
                    </a:p>
                    <a:p>
                      <a:r>
                        <a:rPr lang="en-US" dirty="0"/>
                        <a:t>Implementations</a:t>
                      </a:r>
                    </a:p>
                  </a:txBody>
                  <a:tcPr/>
                </a:tc>
                <a:extLst>
                  <a:ext uri="{0D108BD9-81ED-4DB2-BD59-A6C34878D82A}">
                    <a16:rowId xmlns:a16="http://schemas.microsoft.com/office/drawing/2014/main" val="442215859"/>
                  </a:ext>
                </a:extLst>
              </a:tr>
              <a:tr h="370840">
                <a:tc>
                  <a:txBody>
                    <a:bodyPr/>
                    <a:lstStyle/>
                    <a:p>
                      <a:r>
                        <a:rPr lang="en-US" dirty="0"/>
                        <a:t>HashMap</a:t>
                      </a:r>
                    </a:p>
                  </a:txBody>
                  <a:tcPr/>
                </a:tc>
                <a:tc gridSpan="4" vMerge="1">
                  <a:txBody>
                    <a:bodyPr/>
                    <a:lstStyle/>
                    <a:p>
                      <a:endParaRPr lang="en-US"/>
                    </a:p>
                  </a:txBody>
                  <a:tcPr/>
                </a:tc>
                <a:tc hMerge="1" vMerge="1">
                  <a:txBody>
                    <a:bodyPr/>
                    <a:lstStyle/>
                    <a:p>
                      <a:endParaRPr lang="en-US"/>
                    </a:p>
                  </a:txBody>
                  <a:tcPr/>
                </a:tc>
                <a:tc hMerge="1" vMerge="1">
                  <a:txBody>
                    <a:bodyPr/>
                    <a:lstStyle/>
                    <a:p>
                      <a:endParaRPr lang="en-US" dirty="0"/>
                    </a:p>
                  </a:txBody>
                  <a:tcPr/>
                </a:tc>
                <a:tc hMerge="1"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111176123"/>
                  </a:ext>
                </a:extLst>
              </a:tr>
            </a:tbl>
          </a:graphicData>
        </a:graphic>
      </p:graphicFrame>
      <p:sp>
        <p:nvSpPr>
          <p:cNvPr id="6" name="TextBox 5">
            <a:extLst>
              <a:ext uri="{FF2B5EF4-FFF2-40B4-BE49-F238E27FC236}">
                <a16:creationId xmlns:a16="http://schemas.microsoft.com/office/drawing/2014/main" id="{07976A17-A733-478D-9520-97ED070B499E}"/>
              </a:ext>
            </a:extLst>
          </p:cNvPr>
          <p:cNvSpPr txBox="1"/>
          <p:nvPr/>
        </p:nvSpPr>
        <p:spPr>
          <a:xfrm>
            <a:off x="4471956" y="1816084"/>
            <a:ext cx="4514127" cy="369332"/>
          </a:xfrm>
          <a:prstGeom prst="rect">
            <a:avLst/>
          </a:prstGeom>
          <a:noFill/>
        </p:spPr>
        <p:txBody>
          <a:bodyPr wrap="square" rtlCol="0">
            <a:spAutoFit/>
          </a:bodyPr>
          <a:lstStyle/>
          <a:p>
            <a:r>
              <a:rPr lang="en-US" b="1" dirty="0"/>
              <a:t>In an Object Oriented Language</a:t>
            </a:r>
          </a:p>
        </p:txBody>
      </p:sp>
      <p:sp>
        <p:nvSpPr>
          <p:cNvPr id="7" name="TextBox 6">
            <a:extLst>
              <a:ext uri="{FF2B5EF4-FFF2-40B4-BE49-F238E27FC236}">
                <a16:creationId xmlns:a16="http://schemas.microsoft.com/office/drawing/2014/main" id="{A8C16A07-064B-4FD1-B3F2-2E0C3784E9A7}"/>
              </a:ext>
            </a:extLst>
          </p:cNvPr>
          <p:cNvSpPr txBox="1"/>
          <p:nvPr/>
        </p:nvSpPr>
        <p:spPr>
          <a:xfrm>
            <a:off x="4471955" y="4503340"/>
            <a:ext cx="4514127" cy="369332"/>
          </a:xfrm>
          <a:prstGeom prst="rect">
            <a:avLst/>
          </a:prstGeom>
          <a:noFill/>
        </p:spPr>
        <p:txBody>
          <a:bodyPr wrap="square" rtlCol="0">
            <a:spAutoFit/>
          </a:bodyPr>
          <a:lstStyle/>
          <a:p>
            <a:r>
              <a:rPr lang="en-US" b="1" dirty="0"/>
              <a:t>In structured programming language</a:t>
            </a:r>
          </a:p>
        </p:txBody>
      </p:sp>
    </p:spTree>
    <p:extLst>
      <p:ext uri="{BB962C8B-B14F-4D97-AF65-F5344CB8AC3E}">
        <p14:creationId xmlns:p14="http://schemas.microsoft.com/office/powerpoint/2010/main" val="3838381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AC45-B46A-4A45-9BB7-281A3FF11CF7}"/>
              </a:ext>
            </a:extLst>
          </p:cNvPr>
          <p:cNvSpPr>
            <a:spLocks noGrp="1"/>
          </p:cNvSpPr>
          <p:nvPr>
            <p:ph type="title"/>
          </p:nvPr>
        </p:nvSpPr>
        <p:spPr>
          <a:xfrm>
            <a:off x="1024128" y="585216"/>
            <a:ext cx="5867061" cy="1499616"/>
          </a:xfrm>
        </p:spPr>
        <p:txBody>
          <a:bodyPr>
            <a:normAutofit/>
          </a:bodyPr>
          <a:lstStyle/>
          <a:p>
            <a:r>
              <a:rPr lang="en-US" dirty="0"/>
              <a:t>Visitor Pattern</a:t>
            </a:r>
          </a:p>
        </p:txBody>
      </p:sp>
      <p:sp>
        <p:nvSpPr>
          <p:cNvPr id="13" name="Rectangle 1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Content Placeholder 9">
            <a:extLst>
              <a:ext uri="{FF2B5EF4-FFF2-40B4-BE49-F238E27FC236}">
                <a16:creationId xmlns:a16="http://schemas.microsoft.com/office/drawing/2014/main" id="{F56BB406-9E29-411B-95E3-5AF0A06A7627}"/>
              </a:ext>
            </a:extLst>
          </p:cNvPr>
          <p:cNvSpPr>
            <a:spLocks noGrp="1"/>
          </p:cNvSpPr>
          <p:nvPr>
            <p:ph idx="1"/>
          </p:nvPr>
        </p:nvSpPr>
        <p:spPr>
          <a:xfrm>
            <a:off x="8021490" y="585216"/>
            <a:ext cx="3527043" cy="5586984"/>
          </a:xfrm>
        </p:spPr>
        <p:txBody>
          <a:bodyPr anchor="ctr">
            <a:normAutofit/>
          </a:bodyPr>
          <a:lstStyle/>
          <a:p>
            <a:r>
              <a:rPr lang="en-US" sz="2000" dirty="0"/>
              <a:t>Visitor pattern lets you define a new operation without changing the class of the elements on which it operates</a:t>
            </a:r>
          </a:p>
          <a:p>
            <a:r>
              <a:rPr lang="en-US" sz="2000" dirty="0"/>
              <a:t>(Does it by inversion of control)</a:t>
            </a:r>
          </a:p>
          <a:p>
            <a:endParaRPr lang="en-US" sz="2000" dirty="0"/>
          </a:p>
        </p:txBody>
      </p:sp>
      <p:pic>
        <p:nvPicPr>
          <p:cNvPr id="4" name="Graphic 3">
            <a:extLst>
              <a:ext uri="{FF2B5EF4-FFF2-40B4-BE49-F238E27FC236}">
                <a16:creationId xmlns:a16="http://schemas.microsoft.com/office/drawing/2014/main" id="{33A0273B-F8C6-429A-BDB7-80DD7D4C73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9297" y="1799891"/>
            <a:ext cx="4657343" cy="4743991"/>
          </a:xfrm>
          <a:prstGeom prst="rect">
            <a:avLst/>
          </a:prstGeom>
        </p:spPr>
      </p:pic>
    </p:spTree>
    <p:extLst>
      <p:ext uri="{BB962C8B-B14F-4D97-AF65-F5344CB8AC3E}">
        <p14:creationId xmlns:p14="http://schemas.microsoft.com/office/powerpoint/2010/main" val="3848811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6634-2EB8-44E4-BEDC-C46802CDB05C}"/>
              </a:ext>
            </a:extLst>
          </p:cNvPr>
          <p:cNvSpPr>
            <a:spLocks noGrp="1"/>
          </p:cNvSpPr>
          <p:nvPr>
            <p:ph type="title"/>
          </p:nvPr>
        </p:nvSpPr>
        <p:spPr/>
        <p:txBody>
          <a:bodyPr/>
          <a:lstStyle/>
          <a:p>
            <a:r>
              <a:rPr lang="en-US"/>
              <a:t>Visitor </a:t>
            </a:r>
            <a:r>
              <a:rPr lang="en-US" dirty="0"/>
              <a:t>Pattern</a:t>
            </a:r>
          </a:p>
        </p:txBody>
      </p:sp>
      <p:sp>
        <p:nvSpPr>
          <p:cNvPr id="3" name="Content Placeholder 2">
            <a:extLst>
              <a:ext uri="{FF2B5EF4-FFF2-40B4-BE49-F238E27FC236}">
                <a16:creationId xmlns:a16="http://schemas.microsoft.com/office/drawing/2014/main" id="{2B40C891-CF80-4519-A08E-1F722B1C6236}"/>
              </a:ext>
            </a:extLst>
          </p:cNvPr>
          <p:cNvSpPr>
            <a:spLocks noGrp="1"/>
          </p:cNvSpPr>
          <p:nvPr>
            <p:ph idx="1"/>
          </p:nvPr>
        </p:nvSpPr>
        <p:spPr/>
        <p:txBody>
          <a:bodyPr/>
          <a:lstStyle/>
          <a:p>
            <a:r>
              <a:rPr lang="en-US" dirty="0"/>
              <a:t>Code examples in Java, Clojure &amp; Haskell…</a:t>
            </a:r>
          </a:p>
        </p:txBody>
      </p:sp>
    </p:spTree>
    <p:extLst>
      <p:ext uri="{BB962C8B-B14F-4D97-AF65-F5344CB8AC3E}">
        <p14:creationId xmlns:p14="http://schemas.microsoft.com/office/powerpoint/2010/main" val="392213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a:bodyPr>
          <a:lstStyle/>
          <a:p>
            <a:r>
              <a:rPr lang="en-US" dirty="0">
                <a:solidFill>
                  <a:schemeClr val="bg1"/>
                </a:solidFill>
              </a:rPr>
              <a:t>Beyond OO Patterns</a:t>
            </a:r>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type="body" idx="1"/>
          </p:nvPr>
        </p:nvSpPr>
        <p:spPr>
          <a:xfrm>
            <a:off x="4219802" y="965864"/>
            <a:ext cx="7006998" cy="3450370"/>
          </a:xfrm>
        </p:spPr>
        <p:txBody>
          <a:bodyPr anchor="b">
            <a:normAutofit/>
          </a:bodyPr>
          <a:lstStyle/>
          <a:p>
            <a:endParaRPr sz="200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209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371A-7D96-4389-8428-9B4A4278FDA4}"/>
              </a:ext>
            </a:extLst>
          </p:cNvPr>
          <p:cNvSpPr>
            <a:spLocks noGrp="1"/>
          </p:cNvSpPr>
          <p:nvPr>
            <p:ph type="title"/>
          </p:nvPr>
        </p:nvSpPr>
        <p:spPr/>
        <p:txBody>
          <a:bodyPr/>
          <a:lstStyle/>
          <a:p>
            <a:r>
              <a:rPr lang="en-US" dirty="0"/>
              <a:t>Don’t think in OO patterns</a:t>
            </a:r>
          </a:p>
        </p:txBody>
      </p:sp>
      <p:sp>
        <p:nvSpPr>
          <p:cNvPr id="3" name="Content Placeholder 2">
            <a:extLst>
              <a:ext uri="{FF2B5EF4-FFF2-40B4-BE49-F238E27FC236}">
                <a16:creationId xmlns:a16="http://schemas.microsoft.com/office/drawing/2014/main" id="{11DB21D5-D18F-41F7-AD89-4DF1024F12B8}"/>
              </a:ext>
            </a:extLst>
          </p:cNvPr>
          <p:cNvSpPr>
            <a:spLocks noGrp="1"/>
          </p:cNvSpPr>
          <p:nvPr>
            <p:ph idx="1"/>
          </p:nvPr>
        </p:nvSpPr>
        <p:spPr/>
        <p:txBody>
          <a:bodyPr>
            <a:normAutofit lnSpcReduction="10000"/>
          </a:bodyPr>
          <a:lstStyle/>
          <a:p>
            <a:r>
              <a:rPr lang="en-US" dirty="0"/>
              <a:t>Functions, functions… seriously, functions!</a:t>
            </a:r>
          </a:p>
          <a:p>
            <a:r>
              <a:rPr lang="en-US" dirty="0"/>
              <a:t>Functions in the small </a:t>
            </a:r>
            <a:r>
              <a:rPr lang="en-US" b="1" i="1" u="sng" dirty="0"/>
              <a:t>and</a:t>
            </a:r>
            <a:r>
              <a:rPr lang="en-US" dirty="0"/>
              <a:t> functions in the large</a:t>
            </a:r>
          </a:p>
          <a:p>
            <a:r>
              <a:rPr lang="en-US" dirty="0"/>
              <a:t>Tail Recursion / Mutual Recursion</a:t>
            </a:r>
          </a:p>
          <a:p>
            <a:r>
              <a:rPr lang="en-US" dirty="0"/>
              <a:t>Partial function application / Closures</a:t>
            </a:r>
          </a:p>
          <a:p>
            <a:r>
              <a:rPr lang="en-US" dirty="0"/>
              <a:t>Function Composition</a:t>
            </a:r>
          </a:p>
          <a:p>
            <a:r>
              <a:rPr lang="en-US" dirty="0"/>
              <a:t>Controlled Mutation, enabling easy concurrency</a:t>
            </a:r>
          </a:p>
          <a:p>
            <a:r>
              <a:rPr lang="en-US" dirty="0"/>
              <a:t>Lazy collections</a:t>
            </a:r>
          </a:p>
          <a:p>
            <a:r>
              <a:rPr lang="en-US" dirty="0"/>
              <a:t>Pattern Matching</a:t>
            </a:r>
          </a:p>
          <a:p>
            <a:r>
              <a:rPr lang="en-US" dirty="0" err="1"/>
              <a:t>Functors</a:t>
            </a:r>
            <a:r>
              <a:rPr lang="en-US" dirty="0"/>
              <a:t>, Monoids, err.. Monads</a:t>
            </a:r>
          </a:p>
          <a:p>
            <a:endParaRPr lang="en-US" dirty="0"/>
          </a:p>
        </p:txBody>
      </p:sp>
      <p:sp>
        <p:nvSpPr>
          <p:cNvPr id="4" name="TextBox 3">
            <a:extLst>
              <a:ext uri="{FF2B5EF4-FFF2-40B4-BE49-F238E27FC236}">
                <a16:creationId xmlns:a16="http://schemas.microsoft.com/office/drawing/2014/main" id="{54E31FCC-EE35-4D8B-AD2F-3BE3242EBF51}"/>
              </a:ext>
            </a:extLst>
          </p:cNvPr>
          <p:cNvSpPr txBox="1"/>
          <p:nvPr/>
        </p:nvSpPr>
        <p:spPr>
          <a:xfrm>
            <a:off x="7786644" y="715383"/>
            <a:ext cx="2502040" cy="830997"/>
          </a:xfrm>
          <a:prstGeom prst="rect">
            <a:avLst/>
          </a:prstGeom>
          <a:noFill/>
        </p:spPr>
        <p:txBody>
          <a:bodyPr wrap="square" rtlCol="0">
            <a:spAutoFit/>
          </a:bodyPr>
          <a:lstStyle/>
          <a:p>
            <a:r>
              <a:rPr lang="en-US" sz="2400" b="1" dirty="0">
                <a:solidFill>
                  <a:srgbClr val="FF0000"/>
                </a:solidFill>
                <a:latin typeface="Bradley Hand ITC" panose="03070402050302030203" pitchFamily="66" charset="0"/>
              </a:rPr>
              <a:t>For some other day</a:t>
            </a:r>
          </a:p>
        </p:txBody>
      </p:sp>
      <p:sp>
        <p:nvSpPr>
          <p:cNvPr id="5" name="Explosion: 14 Points 4">
            <a:extLst>
              <a:ext uri="{FF2B5EF4-FFF2-40B4-BE49-F238E27FC236}">
                <a16:creationId xmlns:a16="http://schemas.microsoft.com/office/drawing/2014/main" id="{D75597FC-ACFB-4388-8516-07C99C049723}"/>
              </a:ext>
            </a:extLst>
          </p:cNvPr>
          <p:cNvSpPr/>
          <p:nvPr/>
        </p:nvSpPr>
        <p:spPr>
          <a:xfrm>
            <a:off x="7476565" y="2286000"/>
            <a:ext cx="3691307" cy="3727525"/>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Separate functions and data!</a:t>
            </a:r>
          </a:p>
        </p:txBody>
      </p:sp>
    </p:spTree>
    <p:extLst>
      <p:ext uri="{BB962C8B-B14F-4D97-AF65-F5344CB8AC3E}">
        <p14:creationId xmlns:p14="http://schemas.microsoft.com/office/powerpoint/2010/main" val="377759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a:bodyPr>
          <a:lstStyle/>
          <a:p>
            <a:r>
              <a:rPr lang="en-US" dirty="0">
                <a:solidFill>
                  <a:schemeClr val="bg1"/>
                </a:solidFill>
              </a:rPr>
              <a:t>Contents</a:t>
            </a:r>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type="body" idx="1"/>
          </p:nvPr>
        </p:nvSpPr>
        <p:spPr>
          <a:xfrm>
            <a:off x="4219802" y="965864"/>
            <a:ext cx="7006998" cy="3450370"/>
          </a:xfrm>
        </p:spPr>
        <p:txBody>
          <a:bodyPr anchor="b">
            <a:normAutofit/>
          </a:bodyPr>
          <a:lstStyle/>
          <a:p>
            <a:r>
              <a:rPr lang="en-US" sz="2000" dirty="0">
                <a:solidFill>
                  <a:srgbClr val="FFFFFF"/>
                </a:solidFill>
              </a:rPr>
              <a:t>Overview</a:t>
            </a:r>
          </a:p>
          <a:p>
            <a:r>
              <a:rPr lang="en-US" sz="2000" dirty="0">
                <a:solidFill>
                  <a:srgbClr val="FFFFFF"/>
                </a:solidFill>
              </a:rPr>
              <a:t>OO Design patterns &amp; FP equivalents</a:t>
            </a:r>
          </a:p>
          <a:p>
            <a:r>
              <a:rPr lang="en-US" sz="2000" dirty="0">
                <a:solidFill>
                  <a:srgbClr val="FFFFFF"/>
                </a:solidFill>
              </a:rPr>
              <a:t>Beyond OO Patterns</a:t>
            </a: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52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63381D-91AC-4742-9937-EFBA7F1CB650}"/>
              </a:ext>
            </a:extLst>
          </p:cNvPr>
          <p:cNvPicPr>
            <a:picLocks noGrp="1" noChangeAspect="1"/>
          </p:cNvPicPr>
          <p:nvPr>
            <p:ph idx="1"/>
          </p:nvPr>
        </p:nvPicPr>
        <p:blipFill>
          <a:blip r:embed="rId3"/>
          <a:stretch>
            <a:fillRect/>
          </a:stretch>
        </p:blipFill>
        <p:spPr>
          <a:xfrm>
            <a:off x="2053533" y="682625"/>
            <a:ext cx="7661072" cy="5626100"/>
          </a:xfrm>
        </p:spPr>
      </p:pic>
    </p:spTree>
    <p:extLst>
      <p:ext uri="{BB962C8B-B14F-4D97-AF65-F5344CB8AC3E}">
        <p14:creationId xmlns:p14="http://schemas.microsoft.com/office/powerpoint/2010/main" val="280221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a:bodyPr>
          <a:lstStyle/>
          <a:p>
            <a:r>
              <a:rPr lang="en-US" dirty="0">
                <a:solidFill>
                  <a:schemeClr val="bg1"/>
                </a:solidFill>
              </a:rPr>
              <a:t>Overview</a:t>
            </a:r>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D1B1594E-7D3D-4268-AB1E-90B408553EF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81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DDAC-2E2E-4FD0-8EA2-8EB71A2F671D}"/>
              </a:ext>
            </a:extLst>
          </p:cNvPr>
          <p:cNvSpPr>
            <a:spLocks noGrp="1"/>
          </p:cNvSpPr>
          <p:nvPr>
            <p:ph type="title"/>
          </p:nvPr>
        </p:nvSpPr>
        <p:spPr/>
        <p:txBody>
          <a:bodyPr/>
          <a:lstStyle/>
          <a:p>
            <a:r>
              <a:rPr lang="en-US" dirty="0"/>
              <a:t>Design Patterns</a:t>
            </a:r>
          </a:p>
        </p:txBody>
      </p:sp>
      <p:pic>
        <p:nvPicPr>
          <p:cNvPr id="5" name="Content Placeholder 4" descr="A close up of text on a white background&#10;&#10;Description generated with high confidence">
            <a:extLst>
              <a:ext uri="{FF2B5EF4-FFF2-40B4-BE49-F238E27FC236}">
                <a16:creationId xmlns:a16="http://schemas.microsoft.com/office/drawing/2014/main" id="{9C61D5CF-DAB6-4FEB-B5C9-32F338043E2F}"/>
              </a:ext>
            </a:extLst>
          </p:cNvPr>
          <p:cNvPicPr>
            <a:picLocks noGrp="1" noChangeAspect="1"/>
          </p:cNvPicPr>
          <p:nvPr>
            <p:ph idx="1"/>
          </p:nvPr>
        </p:nvPicPr>
        <p:blipFill>
          <a:blip r:embed="rId3"/>
          <a:stretch>
            <a:fillRect/>
          </a:stretch>
        </p:blipFill>
        <p:spPr>
          <a:xfrm>
            <a:off x="4316255" y="2286000"/>
            <a:ext cx="3135627" cy="4022725"/>
          </a:xfrm>
        </p:spPr>
      </p:pic>
      <p:sp>
        <p:nvSpPr>
          <p:cNvPr id="6" name="TextBox 5">
            <a:extLst>
              <a:ext uri="{FF2B5EF4-FFF2-40B4-BE49-F238E27FC236}">
                <a16:creationId xmlns:a16="http://schemas.microsoft.com/office/drawing/2014/main" id="{A8A9AACE-8868-4EF1-990B-FE3B634109C4}"/>
              </a:ext>
            </a:extLst>
          </p:cNvPr>
          <p:cNvSpPr txBox="1"/>
          <p:nvPr/>
        </p:nvSpPr>
        <p:spPr>
          <a:xfrm>
            <a:off x="1245995" y="2286000"/>
            <a:ext cx="2502040" cy="461665"/>
          </a:xfrm>
          <a:prstGeom prst="rect">
            <a:avLst/>
          </a:prstGeom>
          <a:noFill/>
        </p:spPr>
        <p:txBody>
          <a:bodyPr wrap="square" rtlCol="0">
            <a:spAutoFit/>
          </a:bodyPr>
          <a:lstStyle/>
          <a:p>
            <a:r>
              <a:rPr lang="en-US" sz="2400" b="1" dirty="0">
                <a:solidFill>
                  <a:srgbClr val="FF0000"/>
                </a:solidFill>
                <a:latin typeface="Bradley Hand ITC" panose="03070402050302030203" pitchFamily="66" charset="0"/>
              </a:rPr>
              <a:t>Gang of Four</a:t>
            </a:r>
          </a:p>
        </p:txBody>
      </p:sp>
    </p:spTree>
    <p:extLst>
      <p:ext uri="{BB962C8B-B14F-4D97-AF65-F5344CB8AC3E}">
        <p14:creationId xmlns:p14="http://schemas.microsoft.com/office/powerpoint/2010/main" val="382374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FC03-81AE-4517-93A7-1648F5D2D05F}"/>
              </a:ext>
            </a:extLst>
          </p:cNvPr>
          <p:cNvSpPr>
            <a:spLocks noGrp="1"/>
          </p:cNvSpPr>
          <p:nvPr>
            <p:ph type="title"/>
          </p:nvPr>
        </p:nvSpPr>
        <p:spPr/>
        <p:txBody>
          <a:bodyPr/>
          <a:lstStyle/>
          <a:p>
            <a:r>
              <a:rPr lang="en-US" dirty="0">
                <a:solidFill>
                  <a:schemeClr val="bg1"/>
                </a:solidFill>
              </a:rPr>
              <a:t>Design Patterns</a:t>
            </a:r>
          </a:p>
        </p:txBody>
      </p:sp>
      <p:sp>
        <p:nvSpPr>
          <p:cNvPr id="3" name="Content Placeholder 2">
            <a:extLst>
              <a:ext uri="{FF2B5EF4-FFF2-40B4-BE49-F238E27FC236}">
                <a16:creationId xmlns:a16="http://schemas.microsoft.com/office/drawing/2014/main" id="{DE48FA23-8038-4A32-8D1C-06464CFA5DF5}"/>
              </a:ext>
            </a:extLst>
          </p:cNvPr>
          <p:cNvSpPr>
            <a:spLocks noGrp="1"/>
          </p:cNvSpPr>
          <p:nvPr>
            <p:ph idx="1"/>
          </p:nvPr>
        </p:nvSpPr>
        <p:spPr/>
        <p:txBody>
          <a:bodyPr anchor="ctr">
            <a:normAutofit/>
          </a:bodyPr>
          <a:lstStyle/>
          <a:p>
            <a:r>
              <a:rPr lang="en-US" sz="2800" dirty="0">
                <a:solidFill>
                  <a:schemeClr val="bg1"/>
                </a:solidFill>
              </a:rPr>
              <a:t>“A pattern describes a problem which occurs over and over again, and then describes the core solution to that problem in such a way that you can use this solution a million times over, without ever doing it the same way twice”</a:t>
            </a:r>
          </a:p>
          <a:p>
            <a:pPr algn="r"/>
            <a:r>
              <a:rPr lang="en-US" sz="2800" dirty="0">
                <a:solidFill>
                  <a:schemeClr val="bg1"/>
                </a:solidFill>
              </a:rPr>
              <a:t>- Christopher Alexander</a:t>
            </a:r>
          </a:p>
        </p:txBody>
      </p:sp>
    </p:spTree>
    <p:extLst>
      <p:ext uri="{BB962C8B-B14F-4D97-AF65-F5344CB8AC3E}">
        <p14:creationId xmlns:p14="http://schemas.microsoft.com/office/powerpoint/2010/main" val="33566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a:bodyPr>
          <a:lstStyle/>
          <a:p>
            <a:r>
              <a:rPr lang="en-US" dirty="0">
                <a:solidFill>
                  <a:schemeClr val="bg1"/>
                </a:solidFill>
              </a:rPr>
              <a:t>OO Patterns &amp; FP equivalents</a:t>
            </a:r>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type="body" idx="1"/>
          </p:nvPr>
        </p:nvSpPr>
        <p:spPr>
          <a:xfrm>
            <a:off x="4219802" y="965864"/>
            <a:ext cx="7006998" cy="3450370"/>
          </a:xfrm>
        </p:spPr>
        <p:txBody>
          <a:bodyPr anchor="b">
            <a:normAutofit/>
          </a:bodyPr>
          <a:lstStyle/>
          <a:p>
            <a:endParaRPr sz="200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42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9387-31B8-4E2E-BF52-A8D1EE293A81}"/>
              </a:ext>
            </a:extLst>
          </p:cNvPr>
          <p:cNvSpPr>
            <a:spLocks noGrp="1"/>
          </p:cNvSpPr>
          <p:nvPr>
            <p:ph type="title"/>
          </p:nvPr>
        </p:nvSpPr>
        <p:spPr/>
        <p:txBody>
          <a:bodyPr/>
          <a:lstStyle/>
          <a:p>
            <a:r>
              <a:rPr lang="en-US" dirty="0"/>
              <a:t>FP Equivalents</a:t>
            </a:r>
          </a:p>
        </p:txBody>
      </p:sp>
      <p:graphicFrame>
        <p:nvGraphicFramePr>
          <p:cNvPr id="5" name="Content Placeholder 4">
            <a:extLst>
              <a:ext uri="{FF2B5EF4-FFF2-40B4-BE49-F238E27FC236}">
                <a16:creationId xmlns:a16="http://schemas.microsoft.com/office/drawing/2014/main" id="{B7A58E4A-FA06-4C75-AD7B-4BC9EE630DC0}"/>
              </a:ext>
            </a:extLst>
          </p:cNvPr>
          <p:cNvGraphicFramePr>
            <a:graphicFrameLocks noGrp="1"/>
          </p:cNvGraphicFramePr>
          <p:nvPr>
            <p:ph idx="1"/>
            <p:extLst>
              <p:ext uri="{D42A27DB-BD31-4B8C-83A1-F6EECF244321}">
                <p14:modId xmlns:p14="http://schemas.microsoft.com/office/powerpoint/2010/main" val="2145312132"/>
              </p:ext>
            </p:extLst>
          </p:nvPr>
        </p:nvGraphicFramePr>
        <p:xfrm>
          <a:off x="1023938" y="2286000"/>
          <a:ext cx="9720262" cy="296672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val="2833647878"/>
                    </a:ext>
                  </a:extLst>
                </a:gridCol>
                <a:gridCol w="4860131">
                  <a:extLst>
                    <a:ext uri="{9D8B030D-6E8A-4147-A177-3AD203B41FA5}">
                      <a16:colId xmlns:a16="http://schemas.microsoft.com/office/drawing/2014/main" val="1493083336"/>
                    </a:ext>
                  </a:extLst>
                </a:gridCol>
              </a:tblGrid>
              <a:tr h="370840">
                <a:tc>
                  <a:txBody>
                    <a:bodyPr/>
                    <a:lstStyle/>
                    <a:p>
                      <a:r>
                        <a:rPr lang="en-US" dirty="0"/>
                        <a:t>OO</a:t>
                      </a:r>
                    </a:p>
                  </a:txBody>
                  <a:tcPr/>
                </a:tc>
                <a:tc>
                  <a:txBody>
                    <a:bodyPr/>
                    <a:lstStyle/>
                    <a:p>
                      <a:r>
                        <a:rPr lang="en-US" dirty="0"/>
                        <a:t>FP</a:t>
                      </a:r>
                    </a:p>
                  </a:txBody>
                  <a:tcPr/>
                </a:tc>
                <a:extLst>
                  <a:ext uri="{0D108BD9-81ED-4DB2-BD59-A6C34878D82A}">
                    <a16:rowId xmlns:a16="http://schemas.microsoft.com/office/drawing/2014/main" val="2401591486"/>
                  </a:ext>
                </a:extLst>
              </a:tr>
              <a:tr h="370840">
                <a:tc>
                  <a:txBody>
                    <a:bodyPr/>
                    <a:lstStyle/>
                    <a:p>
                      <a:r>
                        <a:rPr lang="en-US" dirty="0"/>
                        <a:t>SOLID</a:t>
                      </a:r>
                    </a:p>
                  </a:txBody>
                  <a:tcPr/>
                </a:tc>
                <a:tc>
                  <a:txBody>
                    <a:bodyPr/>
                    <a:lstStyle/>
                    <a:p>
                      <a:r>
                        <a:rPr lang="en-US" dirty="0"/>
                        <a:t>Functions</a:t>
                      </a:r>
                    </a:p>
                  </a:txBody>
                  <a:tcPr/>
                </a:tc>
                <a:extLst>
                  <a:ext uri="{0D108BD9-81ED-4DB2-BD59-A6C34878D82A}">
                    <a16:rowId xmlns:a16="http://schemas.microsoft.com/office/drawing/2014/main" val="364853069"/>
                  </a:ext>
                </a:extLst>
              </a:tr>
              <a:tr h="370840">
                <a:tc>
                  <a:txBody>
                    <a:bodyPr/>
                    <a:lstStyle/>
                    <a:p>
                      <a:r>
                        <a:rPr lang="en-US" dirty="0"/>
                        <a:t>Strategy pattern</a:t>
                      </a:r>
                    </a:p>
                  </a:txBody>
                  <a:tcPr/>
                </a:tc>
                <a:tc>
                  <a:txBody>
                    <a:bodyPr/>
                    <a:lstStyle/>
                    <a:p>
                      <a:r>
                        <a:rPr lang="en-US" dirty="0"/>
                        <a:t>Functions</a:t>
                      </a:r>
                    </a:p>
                  </a:txBody>
                  <a:tcPr/>
                </a:tc>
                <a:extLst>
                  <a:ext uri="{0D108BD9-81ED-4DB2-BD59-A6C34878D82A}">
                    <a16:rowId xmlns:a16="http://schemas.microsoft.com/office/drawing/2014/main" val="3022653436"/>
                  </a:ext>
                </a:extLst>
              </a:tr>
              <a:tr h="370840">
                <a:tc>
                  <a:txBody>
                    <a:bodyPr/>
                    <a:lstStyle/>
                    <a:p>
                      <a:r>
                        <a:rPr lang="en-US" dirty="0"/>
                        <a:t>Visitor pattern</a:t>
                      </a:r>
                    </a:p>
                  </a:txBody>
                  <a:tcPr/>
                </a:tc>
                <a:tc>
                  <a:txBody>
                    <a:bodyPr/>
                    <a:lstStyle/>
                    <a:p>
                      <a:r>
                        <a:rPr lang="en-US" dirty="0"/>
                        <a:t>More functions</a:t>
                      </a:r>
                    </a:p>
                  </a:txBody>
                  <a:tcPr/>
                </a:tc>
                <a:extLst>
                  <a:ext uri="{0D108BD9-81ED-4DB2-BD59-A6C34878D82A}">
                    <a16:rowId xmlns:a16="http://schemas.microsoft.com/office/drawing/2014/main" val="4061372006"/>
                  </a:ext>
                </a:extLst>
              </a:tr>
              <a:tr h="370840">
                <a:tc>
                  <a:txBody>
                    <a:bodyPr/>
                    <a:lstStyle/>
                    <a:p>
                      <a:r>
                        <a:rPr lang="en-US" dirty="0"/>
                        <a:t>Decorator pattern</a:t>
                      </a:r>
                    </a:p>
                  </a:txBody>
                  <a:tcPr/>
                </a:tc>
                <a:tc>
                  <a:txBody>
                    <a:bodyPr/>
                    <a:lstStyle/>
                    <a:p>
                      <a:r>
                        <a:rPr lang="en-US" dirty="0"/>
                        <a:t>Function composition</a:t>
                      </a:r>
                    </a:p>
                  </a:txBody>
                  <a:tcPr/>
                </a:tc>
                <a:extLst>
                  <a:ext uri="{0D108BD9-81ED-4DB2-BD59-A6C34878D82A}">
                    <a16:rowId xmlns:a16="http://schemas.microsoft.com/office/drawing/2014/main" val="2137269760"/>
                  </a:ext>
                </a:extLst>
              </a:tr>
              <a:tr h="370840">
                <a:tc>
                  <a:txBody>
                    <a:bodyPr/>
                    <a:lstStyle/>
                    <a:p>
                      <a:r>
                        <a:rPr lang="en-US" dirty="0"/>
                        <a:t>Dependency injection</a:t>
                      </a:r>
                    </a:p>
                  </a:txBody>
                  <a:tcPr/>
                </a:tc>
                <a:tc>
                  <a:txBody>
                    <a:bodyPr/>
                    <a:lstStyle/>
                    <a:p>
                      <a:r>
                        <a:rPr lang="en-US" dirty="0"/>
                        <a:t>Functions</a:t>
                      </a:r>
                    </a:p>
                  </a:txBody>
                  <a:tcPr/>
                </a:tc>
                <a:extLst>
                  <a:ext uri="{0D108BD9-81ED-4DB2-BD59-A6C34878D82A}">
                    <a16:rowId xmlns:a16="http://schemas.microsoft.com/office/drawing/2014/main" val="1722870886"/>
                  </a:ext>
                </a:extLst>
              </a:tr>
              <a:tr h="370840">
                <a:tc>
                  <a:txBody>
                    <a:bodyPr/>
                    <a:lstStyle/>
                    <a:p>
                      <a:r>
                        <a:rPr lang="en-US" dirty="0"/>
                        <a:t>Chain of responsibility</a:t>
                      </a:r>
                    </a:p>
                  </a:txBody>
                  <a:tcPr/>
                </a:tc>
                <a:tc>
                  <a:txBody>
                    <a:bodyPr/>
                    <a:lstStyle/>
                    <a:p>
                      <a:r>
                        <a:rPr lang="en-US" dirty="0"/>
                        <a:t>Functions</a:t>
                      </a:r>
                    </a:p>
                  </a:txBody>
                  <a:tcPr/>
                </a:tc>
                <a:extLst>
                  <a:ext uri="{0D108BD9-81ED-4DB2-BD59-A6C34878D82A}">
                    <a16:rowId xmlns:a16="http://schemas.microsoft.com/office/drawing/2014/main" val="1690035717"/>
                  </a:ext>
                </a:extLst>
              </a:tr>
              <a:tr h="370840">
                <a:tc>
                  <a:txBody>
                    <a:bodyPr/>
                    <a:lstStyle/>
                    <a:p>
                      <a:r>
                        <a:rPr lang="en-US" dirty="0"/>
                        <a:t>Adapter</a:t>
                      </a:r>
                    </a:p>
                  </a:txBody>
                  <a:tcPr/>
                </a:tc>
                <a:tc>
                  <a:txBody>
                    <a:bodyPr/>
                    <a:lstStyle/>
                    <a:p>
                      <a:r>
                        <a:rPr lang="en-US" dirty="0"/>
                        <a:t>Functions</a:t>
                      </a:r>
                    </a:p>
                  </a:txBody>
                  <a:tcPr/>
                </a:tc>
                <a:extLst>
                  <a:ext uri="{0D108BD9-81ED-4DB2-BD59-A6C34878D82A}">
                    <a16:rowId xmlns:a16="http://schemas.microsoft.com/office/drawing/2014/main" val="2956480192"/>
                  </a:ext>
                </a:extLst>
              </a:tr>
            </a:tbl>
          </a:graphicData>
        </a:graphic>
      </p:graphicFrame>
    </p:spTree>
    <p:extLst>
      <p:ext uri="{BB962C8B-B14F-4D97-AF65-F5344CB8AC3E}">
        <p14:creationId xmlns:p14="http://schemas.microsoft.com/office/powerpoint/2010/main" val="143598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1D69-FCBB-427F-A90B-D1A913CBAFC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965358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731</Words>
  <Application>Microsoft Office PowerPoint</Application>
  <PresentationFormat>Widescreen</PresentationFormat>
  <Paragraphs>126</Paragraphs>
  <Slides>19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Bradley Hand ITC</vt:lpstr>
      <vt:lpstr>Calibri</vt:lpstr>
      <vt:lpstr>Tw Cen MT</vt:lpstr>
      <vt:lpstr>Tw Cen MT Condensed</vt:lpstr>
      <vt:lpstr>Wingdings 3</vt:lpstr>
      <vt:lpstr>Integral</vt:lpstr>
      <vt:lpstr>Design Patterns and Functional Programming</vt:lpstr>
      <vt:lpstr>Contents</vt:lpstr>
      <vt:lpstr>PowerPoint Presentation</vt:lpstr>
      <vt:lpstr>Overview</vt:lpstr>
      <vt:lpstr>Design Patterns</vt:lpstr>
      <vt:lpstr>Design Patterns</vt:lpstr>
      <vt:lpstr>OO Patterns &amp; FP equivalents</vt:lpstr>
      <vt:lpstr>FP Equivalents</vt:lpstr>
      <vt:lpstr>Thank You</vt:lpstr>
      <vt:lpstr>3 Patterns in 3 Languages</vt:lpstr>
      <vt:lpstr>Strategy Pattern</vt:lpstr>
      <vt:lpstr>Strategy Pattern</vt:lpstr>
      <vt:lpstr>Decorator Pattern</vt:lpstr>
      <vt:lpstr>Decorator Pattern</vt:lpstr>
      <vt:lpstr>The Expression Problem…</vt:lpstr>
      <vt:lpstr>Visitor Pattern</vt:lpstr>
      <vt:lpstr>Visitor Pattern</vt:lpstr>
      <vt:lpstr>Beyond OO Patterns</vt:lpstr>
      <vt:lpstr>Don’t think in OO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and Functional Programming</dc:title>
  <dc:creator>Siva Jayaraman</dc:creator>
  <cp:lastModifiedBy>Siva Jayaraman</cp:lastModifiedBy>
  <cp:revision>38</cp:revision>
  <dcterms:created xsi:type="dcterms:W3CDTF">2018-09-20T00:42:19Z</dcterms:created>
  <dcterms:modified xsi:type="dcterms:W3CDTF">2018-09-21T00:36:32Z</dcterms:modified>
</cp:coreProperties>
</file>