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8" r:id="rId2"/>
    <p:sldId id="257" r:id="rId3"/>
    <p:sldId id="259" r:id="rId4"/>
    <p:sldId id="261" r:id="rId5"/>
    <p:sldId id="262" r:id="rId6"/>
    <p:sldId id="338" r:id="rId7"/>
    <p:sldId id="260" r:id="rId8"/>
    <p:sldId id="263" r:id="rId9"/>
    <p:sldId id="264" r:id="rId10"/>
    <p:sldId id="265" r:id="rId11"/>
    <p:sldId id="266" r:id="rId12"/>
    <p:sldId id="335" r:id="rId13"/>
    <p:sldId id="267" r:id="rId14"/>
    <p:sldId id="268" r:id="rId15"/>
    <p:sldId id="337" r:id="rId16"/>
    <p:sldId id="336" r:id="rId17"/>
    <p:sldId id="269" r:id="rId18"/>
    <p:sldId id="271" r:id="rId19"/>
    <p:sldId id="292" r:id="rId20"/>
    <p:sldId id="270" r:id="rId21"/>
    <p:sldId id="273" r:id="rId22"/>
    <p:sldId id="272" r:id="rId23"/>
    <p:sldId id="274" r:id="rId24"/>
    <p:sldId id="275" r:id="rId25"/>
    <p:sldId id="293" r:id="rId26"/>
    <p:sldId id="294" r:id="rId27"/>
    <p:sldId id="276" r:id="rId28"/>
    <p:sldId id="295" r:id="rId29"/>
    <p:sldId id="277" r:id="rId30"/>
    <p:sldId id="283" r:id="rId31"/>
    <p:sldId id="284" r:id="rId32"/>
    <p:sldId id="285" r:id="rId33"/>
    <p:sldId id="286" r:id="rId34"/>
    <p:sldId id="287" r:id="rId35"/>
    <p:sldId id="296" r:id="rId36"/>
    <p:sldId id="289" r:id="rId37"/>
    <p:sldId id="290" r:id="rId38"/>
    <p:sldId id="297" r:id="rId39"/>
    <p:sldId id="291" r:id="rId40"/>
    <p:sldId id="342" r:id="rId41"/>
    <p:sldId id="282" r:id="rId42"/>
    <p:sldId id="298" r:id="rId43"/>
    <p:sldId id="28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30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25" r:id="rId64"/>
    <p:sldId id="318" r:id="rId65"/>
    <p:sldId id="317" r:id="rId66"/>
    <p:sldId id="321" r:id="rId67"/>
    <p:sldId id="322" r:id="rId68"/>
    <p:sldId id="323" r:id="rId69"/>
    <p:sldId id="324" r:id="rId70"/>
    <p:sldId id="326" r:id="rId71"/>
    <p:sldId id="327" r:id="rId72"/>
    <p:sldId id="328" r:id="rId73"/>
    <p:sldId id="281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ACC"/>
    <a:srgbClr val="A5C26A"/>
    <a:srgbClr val="AECEB1"/>
    <a:srgbClr val="C2D69A"/>
    <a:srgbClr val="CBDFCD"/>
    <a:srgbClr val="3E4D1F"/>
    <a:srgbClr val="FFFC80"/>
    <a:srgbClr val="B0CA7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5E810-641A-4372-92E7-6DF65B927DB0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1D870-F5C8-4253-924B-E35FAB24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8591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1D870-F5C8-4253-924B-E35FAB24241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0345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1D870-F5C8-4253-924B-E35FAB24241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274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1D870-F5C8-4253-924B-E35FAB24241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2136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94F910C-376F-43C0-97CF-76AE24045A2E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063327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94F910C-376F-43C0-97CF-76AE24045A2E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72727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1D870-F5C8-4253-924B-E35FAB24241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7521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1D870-F5C8-4253-924B-E35FAB24241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0840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1D870-F5C8-4253-924B-E35FAB24241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356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1D870-F5C8-4253-924B-E35FAB24241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0140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1D870-F5C8-4253-924B-E35FAB24241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2166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A0D19A-08C2-4584-ABD2-A461BA10EAB5}" type="slidenum">
              <a:rPr lang="en-US"/>
              <a:pPr/>
              <a:t>22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711200"/>
            <a:ext cx="4532312" cy="3398838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318000"/>
            <a:ext cx="4572000" cy="39338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8" rIns="89715" bIns="44858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485062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1D870-F5C8-4253-924B-E35FAB24241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8512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5BDADC-3360-4DDE-B3B1-8AE9A76BA38A}" type="slidenum">
              <a:rPr lang="en-US"/>
              <a:pPr/>
              <a:t>23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711200"/>
            <a:ext cx="4532312" cy="3398838"/>
          </a:xfrm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318000"/>
            <a:ext cx="4572000" cy="39338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8" rIns="89715" bIns="44858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4628880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1D870-F5C8-4253-924B-E35FAB24241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38796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1D870-F5C8-4253-924B-E35FAB24241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97883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1D870-F5C8-4253-924B-E35FAB24241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85701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1D870-F5C8-4253-924B-E35FAB24241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88072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1D870-F5C8-4253-924B-E35FAB24241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62676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1D870-F5C8-4253-924B-E35FAB24241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4050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1D870-F5C8-4253-924B-E35FAB24241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16040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1D870-F5C8-4253-924B-E35FAB24241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0968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1D870-F5C8-4253-924B-E35FAB24241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9577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1D870-F5C8-4253-924B-E35FAB24241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77380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1D870-F5C8-4253-924B-E35FAB24241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9708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1D870-F5C8-4253-924B-E35FAB24241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49064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1D870-F5C8-4253-924B-E35FAB24241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06485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1D870-F5C8-4253-924B-E35FAB24241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64239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1D870-F5C8-4253-924B-E35FAB24241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6214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1D870-F5C8-4253-924B-E35FAB24241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14651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1D870-F5C8-4253-924B-E35FAB24241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63088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90AE34E-0793-41F5-ACC9-2D4F114B77F5}" type="slidenum">
              <a:rPr lang="en-US" smtClean="0"/>
              <a:pPr/>
              <a:t>44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6247814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C44475-5326-4E8C-A9DC-0A0F6FE69331}" type="slidenum">
              <a:rPr lang="en-US"/>
              <a:pPr/>
              <a:t>45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34372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C44475-5326-4E8C-A9DC-0A0F6FE69331}" type="slidenum">
              <a:rPr lang="en-US"/>
              <a:pPr/>
              <a:t>46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9218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1D870-F5C8-4253-924B-E35FAB24241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12837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C551BA-1CC4-4099-9E12-9438D4EF993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71144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C551BA-1CC4-4099-9E12-9438D4EF993B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45531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C551BA-1CC4-4099-9E12-9438D4EF993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73286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C551BA-1CC4-4099-9E12-9438D4EF993B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69128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C551BA-1CC4-4099-9E12-9438D4EF993B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67266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C551BA-1CC4-4099-9E12-9438D4EF993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66804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C551BA-1CC4-4099-9E12-9438D4EF993B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02243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C551BA-1CC4-4099-9E12-9438D4EF993B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04724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C551BA-1CC4-4099-9E12-9438D4EF993B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78613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C551BA-1CC4-4099-9E12-9438D4EF993B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2134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1D870-F5C8-4253-924B-E35FAB24241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56350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C551BA-1CC4-4099-9E12-9438D4EF993B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05787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C551BA-1CC4-4099-9E12-9438D4EF993B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365979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C551BA-1CC4-4099-9E12-9438D4EF993B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53460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C551BA-1CC4-4099-9E12-9438D4EF993B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06744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C96F605-C4DE-4DD2-9405-DBA904B5BBF7}" type="datetime1">
              <a:rPr lang="en-US"/>
              <a:pPr/>
              <a:t>1/22/2015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1B69F8-EE09-4FE5-9F9D-B133034E3281}" type="slidenum">
              <a:rPr lang="en-US"/>
              <a:pPr/>
              <a:t>63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842954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C551BA-1CC4-4099-9E12-9438D4EF993B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8863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C551BA-1CC4-4099-9E12-9438D4EF993B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58885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C551BA-1CC4-4099-9E12-9438D4EF993B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639044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C551BA-1CC4-4099-9E12-9438D4EF993B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705090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C551BA-1CC4-4099-9E12-9438D4EF993B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0906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C47CF80-C382-4EA6-854A-F5D478B0FB60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55300873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C551BA-1CC4-4099-9E12-9438D4EF993B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75917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C551BA-1CC4-4099-9E12-9438D4EF993B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968121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C551BA-1CC4-4099-9E12-9438D4EF993B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221742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C551BA-1CC4-4099-9E12-9438D4EF993B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05638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1D870-F5C8-4253-924B-E35FAB242413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4758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1D870-F5C8-4253-924B-E35FAB24241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1161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1D870-F5C8-4253-924B-E35FAB24241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5764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1D870-F5C8-4253-924B-E35FAB24241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1706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rgbClr val="C2D69A"/>
            </a:gs>
            <a:gs pos="50000">
              <a:srgbClr val="AECEB1"/>
            </a:gs>
            <a:gs pos="100000">
              <a:srgbClr val="E0EAC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FF4B-A90A-4132-B360-489EA3086D2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4D47-C529-4B4A-9BF8-1E3FBE24C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FF4B-A90A-4132-B360-489EA3086D2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4D47-C529-4B4A-9BF8-1E3FBE24C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FF4B-A90A-4132-B360-489EA3086D2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4D47-C529-4B4A-9BF8-1E3FBE24C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FF4B-A90A-4132-B360-489EA3086D2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4D47-C529-4B4A-9BF8-1E3FBE24C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FF4B-A90A-4132-B360-489EA3086D2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4D47-C529-4B4A-9BF8-1E3FBE24C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FF4B-A90A-4132-B360-489EA3086D2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4D47-C529-4B4A-9BF8-1E3FBE24C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FF4B-A90A-4132-B360-489EA3086D2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4D47-C529-4B4A-9BF8-1E3FBE24C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FF4B-A90A-4132-B360-489EA3086D2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4D47-C529-4B4A-9BF8-1E3FBE24C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FF4B-A90A-4132-B360-489EA3086D2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4D47-C529-4B4A-9BF8-1E3FBE24C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FF4B-A90A-4132-B360-489EA3086D2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4D47-C529-4B4A-9BF8-1E3FBE24C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FF4B-A90A-4132-B360-489EA3086D2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4D47-C529-4B4A-9BF8-1E3FBE24C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my_btm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6093296"/>
            <a:ext cx="9144000" cy="76470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FF4B-A90A-4132-B360-489EA3086D2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F4D47-C529-4B4A-9BF8-1E3FBE24C3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268963" y="6226549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FPGA &amp;</a:t>
            </a:r>
          </a:p>
          <a:p>
            <a:pPr algn="ctr"/>
            <a:r>
              <a:rPr lang="en-ZA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Verilog</a:t>
            </a:r>
          </a:p>
        </p:txBody>
      </p:sp>
      <p:pic>
        <p:nvPicPr>
          <p:cNvPr id="13" name="Picture 12" descr="bootcamp2_sm.g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81378" y="6130737"/>
            <a:ext cx="780227" cy="6957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3E4D1F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13" Type="http://schemas.openxmlformats.org/officeDocument/2006/relationships/image" Target="../media/image28.jpeg"/><Relationship Id="rId3" Type="http://schemas.openxmlformats.org/officeDocument/2006/relationships/image" Target="../media/image19.jpeg"/><Relationship Id="rId7" Type="http://schemas.openxmlformats.org/officeDocument/2006/relationships/image" Target="../media/image22.jpeg"/><Relationship Id="rId12" Type="http://schemas.openxmlformats.org/officeDocument/2006/relationships/image" Target="../media/image2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jpeg"/><Relationship Id="rId11" Type="http://schemas.openxmlformats.org/officeDocument/2006/relationships/image" Target="../media/image26.jpeg"/><Relationship Id="rId5" Type="http://schemas.openxmlformats.org/officeDocument/2006/relationships/image" Target="../media/image20.jpeg"/><Relationship Id="rId15" Type="http://schemas.openxmlformats.org/officeDocument/2006/relationships/image" Target="../media/image30.gif"/><Relationship Id="rId10" Type="http://schemas.openxmlformats.org/officeDocument/2006/relationships/image" Target="../media/image25.jpeg"/><Relationship Id="rId4" Type="http://schemas.openxmlformats.org/officeDocument/2006/relationships/image" Target="../media/image18.jpeg"/><Relationship Id="rId9" Type="http://schemas.openxmlformats.org/officeDocument/2006/relationships/image" Target="../media/image24.jpeg"/><Relationship Id="rId14" Type="http://schemas.openxmlformats.org/officeDocument/2006/relationships/image" Target="../media/image29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13" Type="http://schemas.openxmlformats.org/officeDocument/2006/relationships/image" Target="../media/image28.jpeg"/><Relationship Id="rId3" Type="http://schemas.openxmlformats.org/officeDocument/2006/relationships/image" Target="../media/image19.jpeg"/><Relationship Id="rId7" Type="http://schemas.openxmlformats.org/officeDocument/2006/relationships/image" Target="../media/image22.jpeg"/><Relationship Id="rId12" Type="http://schemas.openxmlformats.org/officeDocument/2006/relationships/image" Target="../media/image27.jpe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3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jpeg"/><Relationship Id="rId11" Type="http://schemas.openxmlformats.org/officeDocument/2006/relationships/image" Target="../media/image26.jpeg"/><Relationship Id="rId5" Type="http://schemas.openxmlformats.org/officeDocument/2006/relationships/image" Target="../media/image20.jpeg"/><Relationship Id="rId15" Type="http://schemas.openxmlformats.org/officeDocument/2006/relationships/image" Target="../media/image30.gif"/><Relationship Id="rId10" Type="http://schemas.openxmlformats.org/officeDocument/2006/relationships/image" Target="../media/image25.jpeg"/><Relationship Id="rId4" Type="http://schemas.openxmlformats.org/officeDocument/2006/relationships/image" Target="../media/image18.jpeg"/><Relationship Id="rId9" Type="http://schemas.openxmlformats.org/officeDocument/2006/relationships/image" Target="../media/image24.jpeg"/><Relationship Id="rId1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7" Type="http://schemas.openxmlformats.org/officeDocument/2006/relationships/image" Target="../media/image3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6.gif"/><Relationship Id="rId4" Type="http://schemas.openxmlformats.org/officeDocument/2006/relationships/image" Target="../media/image2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esd.cs.ucr.edu/labs/tutorial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sic-world.com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gi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gi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gi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sic-world.com/code/hdl_models/mux_2to1_gates.v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../../FPGA_Videos/High%20Resolution%20Real-Time%20Stereo%20Depth%20Map%20Estimation%20Using%20FPGA.mp4" TargetMode="External"/><Relationship Id="rId2" Type="http://schemas.openxmlformats.org/officeDocument/2006/relationships/hyperlink" Target="../../../FPGA_Videos/1%20Million+%20Polygon%20Real%20Time%20Ray%20Tracing%20in%20Altera%20FPGA.mp4" TargetMode="Externa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sic-world.com/verilog/tools.html" TargetMode="External"/><Relationship Id="rId3" Type="http://schemas.openxmlformats.org/officeDocument/2006/relationships/hyperlink" Target="http://www.verilogtutorial.info/" TargetMode="External"/><Relationship Id="rId7" Type="http://schemas.openxmlformats.org/officeDocument/2006/relationships/image" Target="../media/image59.gi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eripool.org/wiki/verilator" TargetMode="External"/><Relationship Id="rId5" Type="http://schemas.openxmlformats.org/officeDocument/2006/relationships/hyperlink" Target="http://sourceforge.net/projects/gplcver/" TargetMode="External"/><Relationship Id="rId4" Type="http://schemas.openxmlformats.org/officeDocument/2006/relationships/hyperlink" Target="http://iverilog.icarus.com/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gi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gif"/><Relationship Id="rId4" Type="http://schemas.openxmlformats.org/officeDocument/2006/relationships/hyperlink" Target="http://iverilog.icarus.com/" TargetMode="Externa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jpe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rmy_camouflage_sid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496" y="2780928"/>
            <a:ext cx="1918800" cy="3970440"/>
          </a:xfrm>
          <a:prstGeom prst="rect">
            <a:avLst/>
          </a:prstGeom>
        </p:spPr>
      </p:pic>
      <p:pic>
        <p:nvPicPr>
          <p:cNvPr id="7" name="Picture 6" descr="bootcamp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455" y="927920"/>
            <a:ext cx="1918770" cy="20398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8248" y="1844824"/>
            <a:ext cx="7772400" cy="1470025"/>
          </a:xfrm>
        </p:spPr>
        <p:txBody>
          <a:bodyPr>
            <a:normAutofit/>
          </a:bodyPr>
          <a:lstStyle/>
          <a:p>
            <a:r>
              <a:rPr lang="en-ZA" sz="5400" dirty="0" smtClean="0">
                <a:latin typeface="Stencil" panose="040409050D0802020404" pitchFamily="82" charset="0"/>
              </a:rPr>
              <a:t>FPGA &amp; Verilog</a:t>
            </a:r>
            <a:endParaRPr lang="en-US" sz="5400" dirty="0">
              <a:latin typeface="Stencil" panose="040409050D0802020404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4312" y="1484784"/>
            <a:ext cx="6400800" cy="1008112"/>
          </a:xfrm>
        </p:spPr>
        <p:txBody>
          <a:bodyPr/>
          <a:lstStyle/>
          <a:p>
            <a:r>
              <a:rPr lang="en-ZA" dirty="0" smtClean="0"/>
              <a:t>A short course on</a:t>
            </a:r>
            <a:endParaRPr lang="en-US" dirty="0"/>
          </a:p>
        </p:txBody>
      </p:sp>
      <p:pic>
        <p:nvPicPr>
          <p:cNvPr id="4" name="Picture 3" descr="rhino_logo2bg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7248" y="130920"/>
            <a:ext cx="1518393" cy="10552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73168" y="4206800"/>
            <a:ext cx="169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000" i="1" dirty="0" smtClean="0">
                <a:solidFill>
                  <a:srgbClr val="3E4D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presented by</a:t>
            </a:r>
            <a:endParaRPr lang="en-US" sz="2000" i="1" dirty="0">
              <a:solidFill>
                <a:srgbClr val="3E4D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03533" y="4653136"/>
            <a:ext cx="64169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 smtClean="0">
                <a:latin typeface="Arial" pitchFamily="34" charset="0"/>
                <a:cs typeface="Arial" pitchFamily="34" charset="0"/>
              </a:rPr>
              <a:t>Simon Winberg</a:t>
            </a:r>
          </a:p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Software Defined Radio Group (SDRG)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University of Cape Town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44008" y="6460092"/>
            <a:ext cx="1809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 smtClean="0">
                <a:latin typeface="Arial" pitchFamily="34" charset="0"/>
                <a:cs typeface="Arial" pitchFamily="34" charset="0"/>
              </a:rPr>
              <a:t>November 2014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08304" y="188640"/>
            <a:ext cx="1434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 smtClean="0"/>
              <a:t>Hosted @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948264" y="1055760"/>
            <a:ext cx="2195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000" dirty="0"/>
              <a:t>School of Electrical and Electronic </a:t>
            </a:r>
            <a:r>
              <a:rPr lang="en-ZA" sz="1000" dirty="0" smtClean="0"/>
              <a:t>Engineering; Uni. of Johannesburg</a:t>
            </a:r>
            <a:endParaRPr lang="en-ZA" sz="1000" dirty="0"/>
          </a:p>
        </p:txBody>
      </p:sp>
      <p:pic>
        <p:nvPicPr>
          <p:cNvPr id="18" name="Picture 2" descr="http://www.uj.ac.za/Style%20Library/Images/NewLookImages/UJ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81353"/>
            <a:ext cx="2088044" cy="57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xor_func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0072" y="3894851"/>
            <a:ext cx="3478510" cy="1118325"/>
          </a:xfrm>
          <a:prstGeom prst="rect">
            <a:avLst/>
          </a:prstGeom>
        </p:spPr>
      </p:pic>
      <p:pic>
        <p:nvPicPr>
          <p:cNvPr id="39" name="Picture 38" descr="lut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07704" y="3592737"/>
            <a:ext cx="2563576" cy="22125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Look Up Table (LUT)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en-ZA" dirty="0" smtClean="0"/>
              <a:t>A look up table is basically a binary truth table. It has a set of input bits, and the LUT mechanism maps these to a set of output bits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932040" y="5013176"/>
            <a:ext cx="38414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000" b="1" i="1" dirty="0" smtClean="0">
                <a:solidFill>
                  <a:srgbClr val="FF0000"/>
                </a:solidFill>
              </a:rPr>
              <a:t>ANSWER:</a:t>
            </a:r>
            <a:br>
              <a:rPr lang="en-ZA" sz="2000" b="1" i="1" dirty="0" smtClean="0">
                <a:solidFill>
                  <a:srgbClr val="FF0000"/>
                </a:solidFill>
              </a:rPr>
            </a:br>
            <a:r>
              <a:rPr lang="en-ZA" sz="2000" b="1" i="1" dirty="0" smtClean="0">
                <a:solidFill>
                  <a:srgbClr val="FF0000"/>
                </a:solidFill>
              </a:rPr>
              <a:t>It’s simply an XOR </a:t>
            </a:r>
            <a:r>
              <a:rPr lang="en-ZA" sz="2000" b="1" i="1" dirty="0">
                <a:solidFill>
                  <a:srgbClr val="FF0000"/>
                </a:solidFill>
              </a:rPr>
              <a:t>o</a:t>
            </a:r>
            <a:r>
              <a:rPr lang="en-ZA" sz="2000" b="1" i="1" dirty="0" smtClean="0">
                <a:solidFill>
                  <a:srgbClr val="FF0000"/>
                </a:solidFill>
              </a:rPr>
              <a:t>f all the inputs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47864" y="3501008"/>
            <a:ext cx="1728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i="1" dirty="0" smtClean="0"/>
              <a:t>e.g.  F(010</a:t>
            </a:r>
            <a:r>
              <a:rPr lang="en-ZA" i="1" baseline="-25000" dirty="0" smtClean="0"/>
              <a:t>2</a:t>
            </a:r>
            <a:r>
              <a:rPr lang="en-ZA" i="1" dirty="0" smtClean="0"/>
              <a:t>) = 1</a:t>
            </a:r>
            <a:r>
              <a:rPr lang="en-ZA" i="1" baseline="-25000" dirty="0" smtClean="0"/>
              <a:t>2</a:t>
            </a:r>
            <a:endParaRPr lang="en-US" i="1" dirty="0"/>
          </a:p>
        </p:txBody>
      </p:sp>
      <p:sp>
        <p:nvSpPr>
          <p:cNvPr id="42" name="Rectangle 41"/>
          <p:cNvSpPr/>
          <p:nvPr/>
        </p:nvSpPr>
        <p:spPr>
          <a:xfrm>
            <a:off x="3491312" y="4263952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i="1" dirty="0" smtClean="0"/>
              <a:t>F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4716016" y="4293096"/>
            <a:ext cx="504056" cy="57606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 rot="10800000">
            <a:off x="2483768" y="3573014"/>
            <a:ext cx="1440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Programmable Interconnect to PLB I/O as: LUT or </a:t>
            </a:r>
            <a:r>
              <a:rPr lang="en-ZA" dirty="0" err="1" smtClean="0"/>
              <a:t>MUXes</a:t>
            </a:r>
            <a:endParaRPr lang="en-US" dirty="0"/>
          </a:p>
        </p:txBody>
      </p:sp>
      <p:sp>
        <p:nvSpPr>
          <p:cNvPr id="5" name="Trapezoid 4"/>
          <p:cNvSpPr/>
          <p:nvPr/>
        </p:nvSpPr>
        <p:spPr>
          <a:xfrm rot="5400000">
            <a:off x="1467545" y="2427861"/>
            <a:ext cx="1584177" cy="475253"/>
          </a:xfrm>
          <a:prstGeom prst="trapezoid">
            <a:avLst>
              <a:gd name="adj" fmla="val 9775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1096192" y="2117998"/>
            <a:ext cx="9258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0800000">
            <a:off x="1096192" y="2478038"/>
            <a:ext cx="9258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>
            <a:off x="1096192" y="2838078"/>
            <a:ext cx="9258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1096192" y="3198118"/>
            <a:ext cx="9258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7584" y="19311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27584" y="22917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B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27584" y="26556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C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27584" y="301623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D</a:t>
            </a:r>
            <a:endParaRPr lang="en-US" dirty="0"/>
          </a:p>
        </p:txBody>
      </p:sp>
      <p:sp>
        <p:nvSpPr>
          <p:cNvPr id="27" name="Trapezoid 26"/>
          <p:cNvSpPr/>
          <p:nvPr/>
        </p:nvSpPr>
        <p:spPr>
          <a:xfrm rot="5400000">
            <a:off x="1467545" y="4775549"/>
            <a:ext cx="1584177" cy="475253"/>
          </a:xfrm>
          <a:prstGeom prst="trapezoid">
            <a:avLst>
              <a:gd name="adj" fmla="val 9775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rot="10800000">
            <a:off x="1096192" y="4465686"/>
            <a:ext cx="9258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1096192" y="4825726"/>
            <a:ext cx="9258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1096192" y="5185766"/>
            <a:ext cx="9258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1096192" y="5545806"/>
            <a:ext cx="9258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27584" y="42788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27584" y="463941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B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27584" y="500331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C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27584" y="536392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D</a:t>
            </a:r>
            <a:endParaRPr lang="en-US" dirty="0"/>
          </a:p>
        </p:txBody>
      </p:sp>
      <p:cxnSp>
        <p:nvCxnSpPr>
          <p:cNvPr id="37" name="Elbow Connector 36"/>
          <p:cNvCxnSpPr>
            <a:stCxn id="27" idx="0"/>
          </p:cNvCxnSpPr>
          <p:nvPr/>
        </p:nvCxnSpPr>
        <p:spPr>
          <a:xfrm flipV="1">
            <a:off x="2497260" y="4221087"/>
            <a:ext cx="1354660" cy="79208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>
            <a:off x="2497260" y="2636913"/>
            <a:ext cx="1498676" cy="36003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>
            <a:off x="2483768" y="3933054"/>
            <a:ext cx="1440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851920" y="2564903"/>
            <a:ext cx="2088232" cy="20162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600" dirty="0" smtClean="0">
                <a:solidFill>
                  <a:schemeClr val="tx1"/>
                </a:solidFill>
              </a:rPr>
              <a:t>PLB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35696" y="357301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. . .</a:t>
            </a:r>
            <a:endParaRPr lang="en-US" b="1" dirty="0"/>
          </a:p>
        </p:txBody>
      </p:sp>
      <p:cxnSp>
        <p:nvCxnSpPr>
          <p:cNvPr id="44" name="Straight Connector 43"/>
          <p:cNvCxnSpPr/>
          <p:nvPr/>
        </p:nvCxnSpPr>
        <p:spPr>
          <a:xfrm rot="16200000" flipH="1">
            <a:off x="2116869" y="1952835"/>
            <a:ext cx="36004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0800000" flipV="1">
            <a:off x="2224312" y="1844824"/>
            <a:ext cx="187448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6200000" flipH="1">
            <a:off x="2117437" y="5682964"/>
            <a:ext cx="36004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2224880" y="5603528"/>
            <a:ext cx="144017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637005" y="1484784"/>
            <a:ext cx="1350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1200" dirty="0" smtClean="0"/>
              <a:t>Programming lines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179512" y="2420888"/>
            <a:ext cx="575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1200" dirty="0" smtClean="0"/>
              <a:t>Inputs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022576" y="2305448"/>
            <a:ext cx="495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1200" dirty="0" smtClean="0"/>
              <a:t>LUT</a:t>
            </a:r>
          </a:p>
          <a:p>
            <a:pPr algn="ctr"/>
            <a:r>
              <a:rPr lang="en-ZA" sz="1200" dirty="0" smtClean="0"/>
              <a:t>or</a:t>
            </a:r>
          </a:p>
          <a:p>
            <a:pPr algn="ctr"/>
            <a:r>
              <a:rPr lang="en-ZA" sz="1200" dirty="0" smtClean="0"/>
              <a:t>MUX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2022576" y="4725144"/>
            <a:ext cx="495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1200" dirty="0" smtClean="0"/>
              <a:t>LUT</a:t>
            </a:r>
          </a:p>
          <a:p>
            <a:pPr algn="ctr"/>
            <a:r>
              <a:rPr lang="en-ZA" sz="1200" dirty="0" smtClean="0"/>
              <a:t>or</a:t>
            </a:r>
          </a:p>
          <a:p>
            <a:pPr algn="ctr"/>
            <a:r>
              <a:rPr lang="en-ZA" sz="1200" dirty="0" smtClean="0"/>
              <a:t>MUX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6487071" y="4648140"/>
            <a:ext cx="26605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i="1" dirty="0" smtClean="0"/>
              <a:t>Hopefully you can now easily  see how the programming is going to happen…</a:t>
            </a:r>
            <a:endParaRPr lang="en-US" sz="2000" i="1" dirty="0"/>
          </a:p>
        </p:txBody>
      </p:sp>
      <p:grpSp>
        <p:nvGrpSpPr>
          <p:cNvPr id="6" name="Group 5"/>
          <p:cNvGrpSpPr/>
          <p:nvPr/>
        </p:nvGrpSpPr>
        <p:grpSpPr>
          <a:xfrm>
            <a:off x="6732240" y="1655436"/>
            <a:ext cx="3096344" cy="1548513"/>
            <a:chOff x="4827811" y="1655436"/>
            <a:chExt cx="4316191" cy="2158571"/>
          </a:xfrm>
        </p:grpSpPr>
        <p:graphicFrame>
          <p:nvGraphicFramePr>
            <p:cNvPr id="40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638468928"/>
                </p:ext>
              </p:extLst>
            </p:nvPr>
          </p:nvGraphicFramePr>
          <p:xfrm>
            <a:off x="4827811" y="1655436"/>
            <a:ext cx="4316191" cy="2158571"/>
          </p:xfrm>
          <a:graphic>
            <a:graphicData uri="http://schemas.openxmlformats.org/presentationml/2006/ole">
              <p:oleObj spid="_x0000_s3089" name="Visio" r:id="rId4" imgW="4168978" imgH="2084489" progId="">
                <p:embed/>
              </p:oleObj>
            </a:graphicData>
          </a:graphic>
        </p:graphicFrame>
        <p:sp>
          <p:nvSpPr>
            <p:cNvPr id="3" name="Oval 2"/>
            <p:cNvSpPr/>
            <p:nvPr/>
          </p:nvSpPr>
          <p:spPr>
            <a:xfrm>
              <a:off x="7243867" y="1899744"/>
              <a:ext cx="178473" cy="49116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2" name="Oval 41"/>
            <p:cNvSpPr/>
            <p:nvPr/>
          </p:nvSpPr>
          <p:spPr>
            <a:xfrm>
              <a:off x="7452320" y="2288920"/>
              <a:ext cx="438074" cy="24006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8509086" y="1788949"/>
            <a:ext cx="526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/>
              <a:t>PLB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097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Programmable Interconnect:</a:t>
            </a:r>
            <a:br>
              <a:rPr lang="en-ZA" dirty="0" smtClean="0"/>
            </a:br>
            <a:r>
              <a:rPr lang="en-ZA" dirty="0" smtClean="0"/>
              <a:t>Switch Blocks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409" y="1313730"/>
            <a:ext cx="4700860" cy="292160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012160" y="1664463"/>
            <a:ext cx="3096344" cy="1548513"/>
            <a:chOff x="4125175" y="1768585"/>
            <a:chExt cx="4316191" cy="2158571"/>
          </a:xfrm>
        </p:grpSpPr>
        <p:graphicFrame>
          <p:nvGraphicFramePr>
            <p:cNvPr id="8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581342001"/>
                </p:ext>
              </p:extLst>
            </p:nvPr>
          </p:nvGraphicFramePr>
          <p:xfrm>
            <a:off x="4125175" y="1768585"/>
            <a:ext cx="4316191" cy="2158571"/>
          </p:xfrm>
          <a:graphic>
            <a:graphicData uri="http://schemas.openxmlformats.org/presentationml/2006/ole">
              <p:oleObj spid="_x0000_s4116" name="Visio" r:id="rId4" imgW="4168978" imgH="2084489" progId="">
                <p:embed/>
              </p:oleObj>
            </a:graphicData>
          </a:graphic>
        </p:graphicFrame>
        <p:sp>
          <p:nvSpPr>
            <p:cNvPr id="9" name="Oval 8"/>
            <p:cNvSpPr/>
            <p:nvPr/>
          </p:nvSpPr>
          <p:spPr>
            <a:xfrm>
              <a:off x="6165653" y="1985153"/>
              <a:ext cx="351764" cy="49885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925991" y="1838084"/>
            <a:ext cx="526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/>
              <a:t>PLB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36096" y="3413899"/>
            <a:ext cx="34563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The switch block is an efficient particularly for implementing the routing at junctions </a:t>
            </a:r>
            <a:r>
              <a:rPr lang="en-ZA" dirty="0" err="1" smtClean="0"/>
              <a:t>inbetween</a:t>
            </a:r>
            <a:r>
              <a:rPr lang="en-ZA" dirty="0" smtClean="0"/>
              <a:t> PLBs, it allows for various configurations that the comparatively simpler multiplexer doesn’t provide* e.g.</a:t>
            </a:r>
            <a:endParaRPr lang="en-ZA" dirty="0"/>
          </a:p>
        </p:txBody>
      </p:sp>
      <p:sp>
        <p:nvSpPr>
          <p:cNvPr id="13" name="Rectangle 12"/>
          <p:cNvSpPr/>
          <p:nvPr/>
        </p:nvSpPr>
        <p:spPr>
          <a:xfrm>
            <a:off x="5526037" y="5601177"/>
            <a:ext cx="34563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1400" dirty="0" smtClean="0"/>
              <a:t>* Although </a:t>
            </a:r>
            <a:r>
              <a:rPr lang="en-ZA" sz="1400" dirty="0" err="1" smtClean="0"/>
              <a:t>ofcourse</a:t>
            </a:r>
            <a:r>
              <a:rPr lang="en-ZA" sz="1400" dirty="0" smtClean="0"/>
              <a:t> multiple </a:t>
            </a:r>
            <a:r>
              <a:rPr lang="en-ZA" sz="1400" dirty="0" err="1" smtClean="0"/>
              <a:t>MUXes</a:t>
            </a:r>
            <a:r>
              <a:rPr lang="en-ZA" sz="1400" dirty="0" smtClean="0"/>
              <a:t> could mimic this behaviour.</a:t>
            </a:r>
            <a:endParaRPr lang="en-ZA" sz="14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-21522" y="4288773"/>
            <a:ext cx="5387161" cy="1722283"/>
            <a:chOff x="-14991" y="4288773"/>
            <a:chExt cx="5387161" cy="1722283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1115" y="4573053"/>
              <a:ext cx="977145" cy="97237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640966" y="4584866"/>
              <a:ext cx="975433" cy="970675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916197" y="4565414"/>
              <a:ext cx="975433" cy="97067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202853" y="4587500"/>
              <a:ext cx="975433" cy="970675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-14991" y="4288773"/>
              <a:ext cx="2994305" cy="3193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ZA" sz="1400" dirty="0" smtClean="0"/>
                <a:t>Example Switch Block configurations:</a:t>
              </a:r>
              <a:endParaRPr lang="en-ZA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45005" y="5468088"/>
              <a:ext cx="1377821" cy="5429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ZA" sz="1400" dirty="0" smtClean="0"/>
                <a:t>left-top ,</a:t>
              </a:r>
            </a:p>
            <a:p>
              <a:pPr algn="ctr"/>
              <a:r>
                <a:rPr lang="en-ZA" sz="1400" dirty="0" smtClean="0"/>
                <a:t>right-bottom</a:t>
              </a:r>
              <a:endParaRPr lang="en-ZA" sz="1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406356" y="5468088"/>
              <a:ext cx="1377821" cy="5429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ZA" sz="1400" dirty="0" smtClean="0"/>
                <a:t>Bottom- (</a:t>
              </a:r>
              <a:r>
                <a:rPr lang="en-ZA" sz="1400" dirty="0" err="1" smtClean="0"/>
                <a:t>right,left</a:t>
              </a:r>
              <a:r>
                <a:rPr lang="en-ZA" sz="1400" dirty="0" smtClean="0"/>
                <a:t>)</a:t>
              </a:r>
              <a:endParaRPr lang="en-ZA" sz="14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724496" y="5468088"/>
              <a:ext cx="1377821" cy="5429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ZA" sz="1400" dirty="0" smtClean="0"/>
                <a:t>bottom-top , right-left</a:t>
              </a:r>
              <a:endParaRPr lang="en-ZA" sz="1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94351" y="5572437"/>
              <a:ext cx="1377819" cy="3193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ZA" sz="1400" dirty="0" smtClean="0"/>
                <a:t>all</a:t>
              </a:r>
              <a:endParaRPr lang="en-ZA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76039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Programming </a:t>
            </a:r>
            <a:r>
              <a:rPr lang="en-ZA" dirty="0" err="1" smtClean="0"/>
              <a:t>FPGAs</a:t>
            </a:r>
            <a:r>
              <a:rPr lang="en-ZA" sz="2000" dirty="0" smtClean="0"/>
              <a:t> (simplified)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 rot="5400000">
            <a:off x="1674020" y="1646462"/>
            <a:ext cx="1907530" cy="1584177"/>
            <a:chOff x="2245914" y="1873399"/>
            <a:chExt cx="1907530" cy="1584177"/>
          </a:xfrm>
        </p:grpSpPr>
        <p:sp>
          <p:nvSpPr>
            <p:cNvPr id="3" name="Trapezoid 2"/>
            <p:cNvSpPr/>
            <p:nvPr/>
          </p:nvSpPr>
          <p:spPr>
            <a:xfrm rot="5400000">
              <a:off x="3123729" y="2427861"/>
              <a:ext cx="1584177" cy="475253"/>
            </a:xfrm>
            <a:prstGeom prst="trapezoid">
              <a:avLst>
                <a:gd name="adj" fmla="val 9775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 rot="10800000">
              <a:off x="2752376" y="2117998"/>
              <a:ext cx="9258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rot="10800000">
              <a:off x="2752376" y="2478038"/>
              <a:ext cx="9258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0800000">
              <a:off x="2752376" y="2838078"/>
              <a:ext cx="9258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0800000">
              <a:off x="2752376" y="3198118"/>
              <a:ext cx="9258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483768" y="193112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/>
                <a:t>A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83768" y="229172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/>
                <a:t>B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83768" y="265562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/>
                <a:t>C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83768" y="301623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/>
                <a:t>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2096514" y="2533866"/>
              <a:ext cx="5758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ZA" sz="1200" dirty="0" smtClean="0"/>
                <a:t>Inputs</a:t>
              </a:r>
              <a:endParaRPr 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 rot="13466887">
              <a:off x="3756180" y="2908825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ZA" sz="1200" dirty="0" smtClean="0"/>
                <a:t>en</a:t>
              </a:r>
              <a:endParaRPr lang="en-US"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 rot="5400000">
            <a:off x="3690244" y="1646462"/>
            <a:ext cx="1907530" cy="1584177"/>
            <a:chOff x="2245914" y="1873399"/>
            <a:chExt cx="1907530" cy="1584177"/>
          </a:xfrm>
        </p:grpSpPr>
        <p:sp>
          <p:nvSpPr>
            <p:cNvPr id="15" name="Trapezoid 14"/>
            <p:cNvSpPr/>
            <p:nvPr/>
          </p:nvSpPr>
          <p:spPr>
            <a:xfrm rot="5400000">
              <a:off x="3123729" y="2427861"/>
              <a:ext cx="1584177" cy="475253"/>
            </a:xfrm>
            <a:prstGeom prst="trapezoid">
              <a:avLst>
                <a:gd name="adj" fmla="val 9775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2752376" y="2117998"/>
              <a:ext cx="9258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2752376" y="2478038"/>
              <a:ext cx="9258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2752376" y="2838078"/>
              <a:ext cx="9258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0800000">
              <a:off x="2752376" y="3198118"/>
              <a:ext cx="9258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483768" y="193112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/>
                <a:t>A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83768" y="229172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/>
                <a:t>B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83768" y="265562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/>
                <a:t>C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83768" y="301623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/>
                <a:t>D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2096514" y="2533866"/>
              <a:ext cx="5758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ZA" sz="1200" dirty="0" smtClean="0"/>
                <a:t>Inputs</a:t>
              </a:r>
              <a:endParaRPr lang="en-US" sz="1200" dirty="0"/>
            </a:p>
          </p:txBody>
        </p:sp>
      </p:grpSp>
      <p:grpSp>
        <p:nvGrpSpPr>
          <p:cNvPr id="25" name="Group 24"/>
          <p:cNvGrpSpPr/>
          <p:nvPr/>
        </p:nvGrpSpPr>
        <p:grpSpPr>
          <a:xfrm rot="5400000">
            <a:off x="6138516" y="1646463"/>
            <a:ext cx="1907530" cy="1584177"/>
            <a:chOff x="2245914" y="1873399"/>
            <a:chExt cx="1907530" cy="1584177"/>
          </a:xfrm>
        </p:grpSpPr>
        <p:sp>
          <p:nvSpPr>
            <p:cNvPr id="26" name="Trapezoid 25"/>
            <p:cNvSpPr/>
            <p:nvPr/>
          </p:nvSpPr>
          <p:spPr>
            <a:xfrm rot="5400000">
              <a:off x="3123729" y="2427861"/>
              <a:ext cx="1584177" cy="475253"/>
            </a:xfrm>
            <a:prstGeom prst="trapezoid">
              <a:avLst>
                <a:gd name="adj" fmla="val 9775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 rot="10800000">
              <a:off x="2752376" y="2117998"/>
              <a:ext cx="9258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2752376" y="2478038"/>
              <a:ext cx="9258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0800000">
              <a:off x="2752376" y="2838078"/>
              <a:ext cx="9258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>
              <a:off x="2752376" y="3198118"/>
              <a:ext cx="9258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483768" y="193112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/>
                <a:t>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83768" y="229172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/>
                <a:t>B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83768" y="265562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/>
                <a:t>C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83768" y="301623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/>
                <a:t>D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2096514" y="2533866"/>
              <a:ext cx="5758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ZA" sz="1200" dirty="0" smtClean="0"/>
                <a:t>Inputs</a:t>
              </a:r>
              <a:endParaRPr lang="en-US" sz="1200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580112" y="2636912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. . .</a:t>
            </a:r>
            <a:endParaRPr lang="en-US" b="1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899592" y="3068960"/>
            <a:ext cx="108012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79512" y="2751784"/>
            <a:ext cx="1485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Configuration</a:t>
            </a:r>
            <a:br>
              <a:rPr lang="en-ZA" b="1" dirty="0" smtClean="0"/>
            </a:br>
            <a:r>
              <a:rPr lang="en-ZA" b="1" dirty="0" smtClean="0"/>
              <a:t>Data</a:t>
            </a:r>
            <a:endParaRPr lang="en-US" b="1" dirty="0"/>
          </a:p>
        </p:txBody>
      </p:sp>
      <p:cxnSp>
        <p:nvCxnSpPr>
          <p:cNvPr id="46" name="Straight Arrow Connector 45"/>
          <p:cNvCxnSpPr>
            <a:stCxn id="51" idx="3"/>
          </p:cNvCxnSpPr>
          <p:nvPr/>
        </p:nvCxnSpPr>
        <p:spPr>
          <a:xfrm>
            <a:off x="3686175" y="3071813"/>
            <a:ext cx="324617" cy="3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50"/>
          <p:cNvSpPr/>
          <p:nvPr/>
        </p:nvSpPr>
        <p:spPr>
          <a:xfrm>
            <a:off x="1671638" y="3071813"/>
            <a:ext cx="2014537" cy="642937"/>
          </a:xfrm>
          <a:custGeom>
            <a:avLst/>
            <a:gdLst>
              <a:gd name="connsiteX0" fmla="*/ 0 w 2014537"/>
              <a:gd name="connsiteY0" fmla="*/ 14287 h 642937"/>
              <a:gd name="connsiteX1" fmla="*/ 0 w 2014537"/>
              <a:gd name="connsiteY1" fmla="*/ 642937 h 642937"/>
              <a:gd name="connsiteX2" fmla="*/ 2014537 w 2014537"/>
              <a:gd name="connsiteY2" fmla="*/ 642937 h 642937"/>
              <a:gd name="connsiteX3" fmla="*/ 2014537 w 2014537"/>
              <a:gd name="connsiteY3" fmla="*/ 0 h 64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4537" h="642937">
                <a:moveTo>
                  <a:pt x="0" y="14287"/>
                </a:moveTo>
                <a:lnTo>
                  <a:pt x="0" y="642937"/>
                </a:lnTo>
                <a:lnTo>
                  <a:pt x="2014537" y="642937"/>
                </a:lnTo>
                <a:lnTo>
                  <a:pt x="2014537" y="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3688080" y="3093720"/>
            <a:ext cx="2773680" cy="624840"/>
          </a:xfrm>
          <a:custGeom>
            <a:avLst/>
            <a:gdLst>
              <a:gd name="connsiteX0" fmla="*/ 0 w 2773680"/>
              <a:gd name="connsiteY0" fmla="*/ 624840 h 624840"/>
              <a:gd name="connsiteX1" fmla="*/ 2468880 w 2773680"/>
              <a:gd name="connsiteY1" fmla="*/ 624840 h 624840"/>
              <a:gd name="connsiteX2" fmla="*/ 2453640 w 2773680"/>
              <a:gd name="connsiteY2" fmla="*/ 0 h 624840"/>
              <a:gd name="connsiteX3" fmla="*/ 2773680 w 2773680"/>
              <a:gd name="connsiteY3" fmla="*/ 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680" h="624840">
                <a:moveTo>
                  <a:pt x="0" y="624840"/>
                </a:moveTo>
                <a:lnTo>
                  <a:pt x="2468880" y="624840"/>
                </a:lnTo>
                <a:lnTo>
                  <a:pt x="2453640" y="0"/>
                </a:lnTo>
                <a:lnTo>
                  <a:pt x="2773680" y="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572000" y="3485768"/>
            <a:ext cx="47320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ZA" b="1" dirty="0" smtClean="0"/>
              <a:t>. . .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 rot="18866887">
            <a:off x="4087864" y="302743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1200" dirty="0" smtClean="0"/>
              <a:t>en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 rot="18866887">
            <a:off x="6533389" y="303505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1200" dirty="0" smtClean="0"/>
              <a:t>en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179512" y="3933056"/>
            <a:ext cx="1485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Configuration</a:t>
            </a:r>
            <a:br>
              <a:rPr lang="en-ZA" b="1" dirty="0" smtClean="0"/>
            </a:br>
            <a:r>
              <a:rPr lang="en-ZA" b="1" dirty="0" smtClean="0"/>
              <a:t>Control</a:t>
            </a:r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1631864" y="302133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660280" y="366331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926592" y="3255264"/>
            <a:ext cx="1237488" cy="1005840"/>
          </a:xfrm>
          <a:custGeom>
            <a:avLst/>
            <a:gdLst>
              <a:gd name="connsiteX0" fmla="*/ 1231392 w 1237488"/>
              <a:gd name="connsiteY0" fmla="*/ 0 h 1005840"/>
              <a:gd name="connsiteX1" fmla="*/ 1237488 w 1237488"/>
              <a:gd name="connsiteY1" fmla="*/ 1005840 h 1005840"/>
              <a:gd name="connsiteX2" fmla="*/ 0 w 1237488"/>
              <a:gd name="connsiteY2" fmla="*/ 1005840 h 100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7488" h="1005840">
                <a:moveTo>
                  <a:pt x="1231392" y="0"/>
                </a:moveTo>
                <a:lnTo>
                  <a:pt x="1237488" y="1005840"/>
                </a:lnTo>
                <a:lnTo>
                  <a:pt x="0" y="1005840"/>
                </a:lnTo>
              </a:path>
            </a:pathLst>
          </a:cu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2123728" y="3224784"/>
            <a:ext cx="2064256" cy="1036320"/>
          </a:xfrm>
          <a:custGeom>
            <a:avLst/>
            <a:gdLst>
              <a:gd name="connsiteX0" fmla="*/ 0 w 1987296"/>
              <a:gd name="connsiteY0" fmla="*/ 1036320 h 1036320"/>
              <a:gd name="connsiteX1" fmla="*/ 1987296 w 1987296"/>
              <a:gd name="connsiteY1" fmla="*/ 1036320 h 1036320"/>
              <a:gd name="connsiteX2" fmla="*/ 1975104 w 1987296"/>
              <a:gd name="connsiteY2" fmla="*/ 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7296" h="1036320">
                <a:moveTo>
                  <a:pt x="0" y="1036320"/>
                </a:moveTo>
                <a:lnTo>
                  <a:pt x="1987296" y="1036320"/>
                </a:lnTo>
                <a:lnTo>
                  <a:pt x="1975104" y="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4572000" y="3224784"/>
            <a:ext cx="2064256" cy="1036320"/>
          </a:xfrm>
          <a:custGeom>
            <a:avLst/>
            <a:gdLst>
              <a:gd name="connsiteX0" fmla="*/ 0 w 1987296"/>
              <a:gd name="connsiteY0" fmla="*/ 1036320 h 1036320"/>
              <a:gd name="connsiteX1" fmla="*/ 1987296 w 1987296"/>
              <a:gd name="connsiteY1" fmla="*/ 1036320 h 1036320"/>
              <a:gd name="connsiteX2" fmla="*/ 1975104 w 1987296"/>
              <a:gd name="connsiteY2" fmla="*/ 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7296" h="1036320">
                <a:moveTo>
                  <a:pt x="0" y="1036320"/>
                </a:moveTo>
                <a:lnTo>
                  <a:pt x="1987296" y="1036320"/>
                </a:lnTo>
                <a:lnTo>
                  <a:pt x="1975104" y="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923928" y="4263760"/>
            <a:ext cx="108012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757544" y="4029448"/>
            <a:ext cx="47320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ZA" b="1" dirty="0" smtClean="0"/>
              <a:t>. . .</a:t>
            </a:r>
            <a:endParaRPr lang="en-US" b="1" dirty="0"/>
          </a:p>
        </p:txBody>
      </p:sp>
      <p:sp>
        <p:nvSpPr>
          <p:cNvPr id="70" name="Oval 69"/>
          <p:cNvSpPr/>
          <p:nvPr/>
        </p:nvSpPr>
        <p:spPr>
          <a:xfrm>
            <a:off x="4152144" y="422108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123728" y="422108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4572000" y="5085184"/>
            <a:ext cx="47320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ZA" b="1" dirty="0" smtClean="0"/>
              <a:t>. . .</a:t>
            </a:r>
            <a:endParaRPr lang="en-US" b="1" dirty="0"/>
          </a:p>
        </p:txBody>
      </p:sp>
      <p:sp>
        <p:nvSpPr>
          <p:cNvPr id="73" name="Freeform 72"/>
          <p:cNvSpPr/>
          <p:nvPr/>
        </p:nvSpPr>
        <p:spPr>
          <a:xfrm flipV="1">
            <a:off x="2627784" y="3573015"/>
            <a:ext cx="648072" cy="1008110"/>
          </a:xfrm>
          <a:custGeom>
            <a:avLst/>
            <a:gdLst>
              <a:gd name="connsiteX0" fmla="*/ 1231392 w 1237488"/>
              <a:gd name="connsiteY0" fmla="*/ 0 h 1005840"/>
              <a:gd name="connsiteX1" fmla="*/ 1237488 w 1237488"/>
              <a:gd name="connsiteY1" fmla="*/ 1005840 h 1005840"/>
              <a:gd name="connsiteX2" fmla="*/ 0 w 1237488"/>
              <a:gd name="connsiteY2" fmla="*/ 1005840 h 100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7488" h="1005840">
                <a:moveTo>
                  <a:pt x="1231392" y="0"/>
                </a:moveTo>
                <a:lnTo>
                  <a:pt x="1237488" y="1005840"/>
                </a:lnTo>
                <a:lnTo>
                  <a:pt x="0" y="100584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>
            <a:stCxn id="3" idx="0"/>
            <a:endCxn id="73" idx="2"/>
          </p:cNvCxnSpPr>
          <p:nvPr/>
        </p:nvCxnSpPr>
        <p:spPr>
          <a:xfrm rot="5400000">
            <a:off x="2537434" y="3482665"/>
            <a:ext cx="180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6084168" y="4434554"/>
            <a:ext cx="383190" cy="180700"/>
            <a:chOff x="2100578" y="5085184"/>
            <a:chExt cx="383190" cy="180700"/>
          </a:xfrm>
        </p:grpSpPr>
        <p:cxnSp>
          <p:nvCxnSpPr>
            <p:cNvPr id="80" name="Straight Connector 79"/>
            <p:cNvCxnSpPr/>
            <p:nvPr/>
          </p:nvCxnSpPr>
          <p:spPr>
            <a:xfrm rot="5400000">
              <a:off x="2260977" y="5175534"/>
              <a:ext cx="180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2393418" y="5175534"/>
              <a:ext cx="180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2010228" y="5175534"/>
              <a:ext cx="180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2131094" y="5175534"/>
              <a:ext cx="180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 rot="16200000">
            <a:off x="2526539" y="5114421"/>
            <a:ext cx="383190" cy="180700"/>
            <a:chOff x="2100578" y="5085184"/>
            <a:chExt cx="383190" cy="180700"/>
          </a:xfrm>
        </p:grpSpPr>
        <p:cxnSp>
          <p:nvCxnSpPr>
            <p:cNvPr id="87" name="Straight Connector 86"/>
            <p:cNvCxnSpPr/>
            <p:nvPr/>
          </p:nvCxnSpPr>
          <p:spPr>
            <a:xfrm rot="5400000">
              <a:off x="2260977" y="5175534"/>
              <a:ext cx="180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2393418" y="5175534"/>
              <a:ext cx="180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2010228" y="5175534"/>
              <a:ext cx="180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2131094" y="5175534"/>
              <a:ext cx="180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 rot="16200000">
            <a:off x="3943549" y="5114421"/>
            <a:ext cx="383190" cy="180700"/>
            <a:chOff x="2100578" y="5085184"/>
            <a:chExt cx="383190" cy="180700"/>
          </a:xfrm>
        </p:grpSpPr>
        <p:cxnSp>
          <p:nvCxnSpPr>
            <p:cNvPr id="92" name="Straight Connector 91"/>
            <p:cNvCxnSpPr/>
            <p:nvPr/>
          </p:nvCxnSpPr>
          <p:spPr>
            <a:xfrm rot="5400000">
              <a:off x="2260977" y="5175534"/>
              <a:ext cx="180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>
              <a:off x="2393418" y="5175534"/>
              <a:ext cx="180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>
              <a:off x="2010228" y="5175534"/>
              <a:ext cx="180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>
              <a:off x="2131094" y="5175534"/>
              <a:ext cx="180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 rot="16200000">
            <a:off x="5406859" y="5114421"/>
            <a:ext cx="383190" cy="180700"/>
            <a:chOff x="2100578" y="5085184"/>
            <a:chExt cx="383190" cy="180700"/>
          </a:xfrm>
        </p:grpSpPr>
        <p:cxnSp>
          <p:nvCxnSpPr>
            <p:cNvPr id="97" name="Straight Connector 96"/>
            <p:cNvCxnSpPr/>
            <p:nvPr/>
          </p:nvCxnSpPr>
          <p:spPr>
            <a:xfrm rot="5400000">
              <a:off x="2260977" y="5175534"/>
              <a:ext cx="180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>
              <a:off x="2393418" y="5175534"/>
              <a:ext cx="180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>
              <a:off x="2010228" y="5175534"/>
              <a:ext cx="180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2131094" y="5175534"/>
              <a:ext cx="180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 rot="16200000">
            <a:off x="6809736" y="5114421"/>
            <a:ext cx="383190" cy="180700"/>
            <a:chOff x="2100578" y="5085184"/>
            <a:chExt cx="383190" cy="180700"/>
          </a:xfrm>
        </p:grpSpPr>
        <p:cxnSp>
          <p:nvCxnSpPr>
            <p:cNvPr id="102" name="Straight Connector 101"/>
            <p:cNvCxnSpPr/>
            <p:nvPr/>
          </p:nvCxnSpPr>
          <p:spPr>
            <a:xfrm rot="5400000">
              <a:off x="2260977" y="5175534"/>
              <a:ext cx="180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2393418" y="5175534"/>
              <a:ext cx="180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2010228" y="5175534"/>
              <a:ext cx="180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2131094" y="5175534"/>
              <a:ext cx="180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6084168" y="5779556"/>
            <a:ext cx="383190" cy="180700"/>
            <a:chOff x="2100578" y="5085184"/>
            <a:chExt cx="383190" cy="180700"/>
          </a:xfrm>
        </p:grpSpPr>
        <p:cxnSp>
          <p:nvCxnSpPr>
            <p:cNvPr id="107" name="Straight Connector 106"/>
            <p:cNvCxnSpPr/>
            <p:nvPr/>
          </p:nvCxnSpPr>
          <p:spPr>
            <a:xfrm rot="5400000">
              <a:off x="2260977" y="5175534"/>
              <a:ext cx="180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2393418" y="5175534"/>
              <a:ext cx="180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2010228" y="5175534"/>
              <a:ext cx="180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2131094" y="5175534"/>
              <a:ext cx="180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3157548" y="4437112"/>
            <a:ext cx="383190" cy="180700"/>
            <a:chOff x="2100578" y="5085184"/>
            <a:chExt cx="383190" cy="180700"/>
          </a:xfrm>
        </p:grpSpPr>
        <p:cxnSp>
          <p:nvCxnSpPr>
            <p:cNvPr id="117" name="Straight Connector 116"/>
            <p:cNvCxnSpPr/>
            <p:nvPr/>
          </p:nvCxnSpPr>
          <p:spPr>
            <a:xfrm rot="5400000">
              <a:off x="2260977" y="5175534"/>
              <a:ext cx="180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2393418" y="5175534"/>
              <a:ext cx="180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2010228" y="5175534"/>
              <a:ext cx="180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2131094" y="5175534"/>
              <a:ext cx="180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5652120" y="4581128"/>
            <a:ext cx="1296144" cy="1251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600" dirty="0" smtClean="0">
                <a:solidFill>
                  <a:schemeClr val="tx1"/>
                </a:solidFill>
              </a:rPr>
              <a:t>PLB</a:t>
            </a:r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3157548" y="5791131"/>
            <a:ext cx="383190" cy="180700"/>
            <a:chOff x="2100578" y="5085184"/>
            <a:chExt cx="383190" cy="180700"/>
          </a:xfrm>
        </p:grpSpPr>
        <p:cxnSp>
          <p:nvCxnSpPr>
            <p:cNvPr id="122" name="Straight Connector 121"/>
            <p:cNvCxnSpPr/>
            <p:nvPr/>
          </p:nvCxnSpPr>
          <p:spPr>
            <a:xfrm rot="5400000">
              <a:off x="2260977" y="5175534"/>
              <a:ext cx="180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>
              <a:off x="2393418" y="5175534"/>
              <a:ext cx="180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5400000">
              <a:off x="2010228" y="5175534"/>
              <a:ext cx="180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5400000">
              <a:off x="2131094" y="5175534"/>
              <a:ext cx="180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2771800" y="4581128"/>
            <a:ext cx="1296144" cy="1251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600" dirty="0" smtClean="0">
                <a:solidFill>
                  <a:schemeClr val="tx1"/>
                </a:solidFill>
              </a:rPr>
              <a:t>PLB</a:t>
            </a:r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336972" y="4365104"/>
            <a:ext cx="1748089" cy="1382123"/>
            <a:chOff x="80064" y="4409104"/>
            <a:chExt cx="1998024" cy="1579734"/>
          </a:xfrm>
        </p:grpSpPr>
        <p:sp>
          <p:nvSpPr>
            <p:cNvPr id="126" name="Oval 125"/>
            <p:cNvSpPr/>
            <p:nvPr/>
          </p:nvSpPr>
          <p:spPr>
            <a:xfrm>
              <a:off x="611560" y="4725144"/>
              <a:ext cx="864096" cy="8640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467544" y="5128048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1317352" y="514233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oup 131"/>
            <p:cNvGrpSpPr/>
            <p:nvPr/>
          </p:nvGrpSpPr>
          <p:grpSpPr>
            <a:xfrm rot="16200000">
              <a:off x="467544" y="5157192"/>
              <a:ext cx="1137840" cy="14288"/>
              <a:chOff x="611560" y="5661248"/>
              <a:chExt cx="1137840" cy="14288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611560" y="5661248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1461368" y="5675536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/>
            <p:cNvGrpSpPr/>
            <p:nvPr/>
          </p:nvGrpSpPr>
          <p:grpSpPr>
            <a:xfrm rot="18900000">
              <a:off x="492843" y="5145613"/>
              <a:ext cx="1137840" cy="14288"/>
              <a:chOff x="611560" y="5661248"/>
              <a:chExt cx="1137840" cy="14288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611560" y="5661248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461368" y="5675536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/>
            <p:cNvGrpSpPr/>
            <p:nvPr/>
          </p:nvGrpSpPr>
          <p:grpSpPr>
            <a:xfrm rot="13500000">
              <a:off x="507132" y="5124772"/>
              <a:ext cx="1137840" cy="14288"/>
              <a:chOff x="611560" y="5661248"/>
              <a:chExt cx="1137840" cy="14288"/>
            </a:xfrm>
          </p:grpSpPr>
          <p:cxnSp>
            <p:nvCxnSpPr>
              <p:cNvPr id="137" name="Straight Connector 136"/>
              <p:cNvCxnSpPr/>
              <p:nvPr/>
            </p:nvCxnSpPr>
            <p:spPr>
              <a:xfrm>
                <a:off x="611560" y="5661248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1461368" y="5675536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Straight Arrow Connector 139"/>
            <p:cNvCxnSpPr/>
            <p:nvPr/>
          </p:nvCxnSpPr>
          <p:spPr>
            <a:xfrm rot="5400000" flipH="1" flipV="1">
              <a:off x="899592" y="4869160"/>
              <a:ext cx="432048" cy="1440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Arc 140"/>
            <p:cNvSpPr/>
            <p:nvPr/>
          </p:nvSpPr>
          <p:spPr>
            <a:xfrm rot="2700000">
              <a:off x="813296" y="4944353"/>
              <a:ext cx="432048" cy="432048"/>
            </a:xfrm>
            <a:prstGeom prst="arc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841872" y="4409104"/>
              <a:ext cx="458416" cy="299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100" dirty="0" smtClean="0"/>
                <a:t>000</a:t>
              </a:r>
              <a:endParaRPr lang="en-US" sz="11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403647" y="4581128"/>
              <a:ext cx="458416" cy="299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100" dirty="0" smtClean="0"/>
                <a:t>001</a:t>
              </a:r>
              <a:endParaRPr lang="en-US" sz="11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619672" y="5013176"/>
              <a:ext cx="458416" cy="299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100" dirty="0" smtClean="0"/>
                <a:t>010</a:t>
              </a:r>
              <a:endParaRPr lang="en-US" sz="11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839324" y="5689824"/>
              <a:ext cx="458416" cy="299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100" dirty="0" smtClean="0"/>
                <a:t>100</a:t>
              </a:r>
              <a:endParaRPr lang="en-US" sz="11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417936" y="5488657"/>
              <a:ext cx="458416" cy="299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100" dirty="0" smtClean="0"/>
                <a:t>011</a:t>
              </a:r>
              <a:endParaRPr lang="en-US" sz="11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95536" y="5517232"/>
              <a:ext cx="458416" cy="299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100" dirty="0" smtClean="0"/>
                <a:t>101</a:t>
              </a:r>
              <a:endParaRPr lang="en-US" sz="11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80064" y="4984599"/>
              <a:ext cx="458416" cy="299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100" dirty="0" smtClean="0"/>
                <a:t>110</a:t>
              </a:r>
              <a:endParaRPr lang="en-US" sz="11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66960" y="4509120"/>
              <a:ext cx="458416" cy="299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100" dirty="0" smtClean="0"/>
                <a:t>111</a:t>
              </a:r>
              <a:endParaRPr lang="en-US" sz="11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Configuration Architectures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27584" y="1772816"/>
            <a:ext cx="712879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/>
              <a:t>Configuration architecture =	</a:t>
            </a:r>
          </a:p>
          <a:p>
            <a:pPr marL="360000" lvl="1" indent="0">
              <a:buNone/>
              <a:defRPr/>
            </a:pPr>
            <a:r>
              <a:rPr lang="en-US" sz="3200" dirty="0"/>
              <a:t>The underlying circuitry that loads configuration data and </a:t>
            </a:r>
            <a:r>
              <a:rPr lang="en-US" sz="3200" dirty="0" smtClean="0"/>
              <a:t>places </a:t>
            </a:r>
            <a:r>
              <a:rPr lang="en-US" sz="3200" dirty="0"/>
              <a:t>it at the correct locations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809676" y="3954413"/>
            <a:ext cx="2974975" cy="19177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273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Configuration Architectures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980728"/>
            <a:ext cx="8640960" cy="4191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Configuration architecture =	</a:t>
            </a:r>
          </a:p>
          <a:p>
            <a:pPr marL="360000" lvl="1" indent="0">
              <a:buNone/>
              <a:defRPr/>
            </a:pPr>
            <a:r>
              <a:rPr lang="en-US" dirty="0" smtClean="0"/>
              <a:t>The underlying circuitry that loads configuration data and keeps it at the correct locations</a:t>
            </a:r>
            <a:endParaRPr lang="en-US" dirty="0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000176" y="2574876"/>
            <a:ext cx="1160462" cy="7381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dirty="0" smtClean="0"/>
              <a:t>CPU/ PC</a:t>
            </a:r>
            <a:endParaRPr lang="en-US" dirty="0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000176" y="4471938"/>
            <a:ext cx="1160462" cy="1160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dirty="0" smtClean="0"/>
              <a:t>Configuration Controller</a:t>
            </a:r>
            <a:endParaRPr lang="en-US" dirty="0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2392413" y="4589411"/>
            <a:ext cx="1160463" cy="782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dirty="0" smtClean="0"/>
              <a:t>PROM </a:t>
            </a:r>
            <a:r>
              <a:rPr lang="en-US" sz="1600" i="1" dirty="0" smtClean="0"/>
              <a:t>(stores</a:t>
            </a:r>
            <a:br>
              <a:rPr lang="en-US" sz="1600" i="1" dirty="0" smtClean="0"/>
            </a:br>
            <a:r>
              <a:rPr lang="en-US" sz="1600" i="1" dirty="0" smtClean="0"/>
              <a:t>bit file)</a:t>
            </a:r>
            <a:endParaRPr lang="en-US" sz="1600" i="1" dirty="0"/>
          </a:p>
        </p:txBody>
      </p:sp>
      <p:sp>
        <p:nvSpPr>
          <p:cNvPr id="27656" name="Rectangle 9"/>
          <p:cNvSpPr>
            <a:spLocks noChangeArrowheads="1"/>
          </p:cNvSpPr>
          <p:nvPr/>
        </p:nvSpPr>
        <p:spPr bwMode="auto">
          <a:xfrm>
            <a:off x="2216201" y="3917901"/>
            <a:ext cx="21224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Configuration</a:t>
            </a:r>
          </a:p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27657" name="Rectangle 10"/>
          <p:cNvSpPr>
            <a:spLocks noChangeArrowheads="1"/>
          </p:cNvSpPr>
          <p:nvPr/>
        </p:nvSpPr>
        <p:spPr bwMode="auto">
          <a:xfrm>
            <a:off x="5268963" y="4154438"/>
            <a:ext cx="1651000" cy="165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FPGA</a:t>
            </a:r>
          </a:p>
        </p:txBody>
      </p:sp>
      <p:cxnSp>
        <p:nvCxnSpPr>
          <p:cNvPr id="27658" name="Straight Arrow Connector 12"/>
          <p:cNvCxnSpPr>
            <a:cxnSpLocks noChangeShapeType="1"/>
          </p:cNvCxnSpPr>
          <p:nvPr/>
        </p:nvCxnSpPr>
        <p:spPr bwMode="auto">
          <a:xfrm>
            <a:off x="2146351" y="4887863"/>
            <a:ext cx="28733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659" name="Straight Arrow Connector 13"/>
          <p:cNvCxnSpPr>
            <a:cxnSpLocks noChangeShapeType="1"/>
            <a:stCxn id="27655" idx="3"/>
            <a:endCxn id="27657" idx="1"/>
          </p:cNvCxnSpPr>
          <p:nvPr/>
        </p:nvCxnSpPr>
        <p:spPr bwMode="auto">
          <a:xfrm flipV="1">
            <a:off x="3552876" y="4979938"/>
            <a:ext cx="1716087" cy="81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7660" name="Rectangle 18"/>
          <p:cNvSpPr>
            <a:spLocks noChangeArrowheads="1"/>
          </p:cNvSpPr>
          <p:nvPr/>
        </p:nvSpPr>
        <p:spPr bwMode="auto">
          <a:xfrm>
            <a:off x="3756077" y="4414788"/>
            <a:ext cx="13319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Configuration</a:t>
            </a:r>
          </a:p>
          <a:p>
            <a:r>
              <a:rPr lang="en-US" dirty="0"/>
              <a:t>data</a:t>
            </a:r>
          </a:p>
        </p:txBody>
      </p:sp>
      <p:cxnSp>
        <p:nvCxnSpPr>
          <p:cNvPr id="27661" name="Straight Arrow Connector 19"/>
          <p:cNvCxnSpPr>
            <a:cxnSpLocks noChangeShapeType="1"/>
          </p:cNvCxnSpPr>
          <p:nvPr/>
        </p:nvCxnSpPr>
        <p:spPr bwMode="auto">
          <a:xfrm>
            <a:off x="2157463" y="5454603"/>
            <a:ext cx="311467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7662" name="Rectangle 21"/>
          <p:cNvSpPr>
            <a:spLocks noChangeArrowheads="1"/>
          </p:cNvSpPr>
          <p:nvPr/>
        </p:nvSpPr>
        <p:spPr bwMode="auto">
          <a:xfrm>
            <a:off x="3756077" y="5432378"/>
            <a:ext cx="13319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Configuration</a:t>
            </a:r>
          </a:p>
          <a:p>
            <a:r>
              <a:rPr lang="en-US" dirty="0"/>
              <a:t>control</a:t>
            </a:r>
          </a:p>
        </p:txBody>
      </p:sp>
      <p:cxnSp>
        <p:nvCxnSpPr>
          <p:cNvPr id="27663" name="Straight Arrow Connector 22"/>
          <p:cNvCxnSpPr>
            <a:cxnSpLocks noChangeShapeType="1"/>
            <a:stCxn id="27653" idx="2"/>
            <a:endCxn id="27654" idx="0"/>
          </p:cNvCxnSpPr>
          <p:nvPr/>
        </p:nvCxnSpPr>
        <p:spPr bwMode="auto">
          <a:xfrm rot="5400000">
            <a:off x="1000175" y="3892501"/>
            <a:ext cx="1160463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7664" name="Rectangle 25"/>
          <p:cNvSpPr>
            <a:spLocks noChangeArrowheads="1"/>
          </p:cNvSpPr>
          <p:nvPr/>
        </p:nvSpPr>
        <p:spPr bwMode="auto">
          <a:xfrm>
            <a:off x="1666926" y="3322588"/>
            <a:ext cx="146206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Configuration</a:t>
            </a:r>
          </a:p>
          <a:p>
            <a:r>
              <a:rPr lang="en-US" dirty="0" smtClean="0"/>
              <a:t>protocol </a:t>
            </a:r>
            <a:endParaRPr lang="en-US" dirty="0"/>
          </a:p>
        </p:txBody>
      </p:sp>
      <p:sp>
        <p:nvSpPr>
          <p:cNvPr id="27665" name="Rectangle 26"/>
          <p:cNvSpPr>
            <a:spLocks noChangeArrowheads="1"/>
          </p:cNvSpPr>
          <p:nvPr/>
        </p:nvSpPr>
        <p:spPr bwMode="auto">
          <a:xfrm>
            <a:off x="6213896" y="5859535"/>
            <a:ext cx="26781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/>
              <a:t>Adapted from Hauck and </a:t>
            </a:r>
            <a:r>
              <a:rPr lang="en-US" sz="1200" dirty="0" err="1"/>
              <a:t>Dehon</a:t>
            </a:r>
            <a:r>
              <a:rPr lang="en-US" sz="1200" dirty="0"/>
              <a:t> Ch4 (2008)</a:t>
            </a:r>
          </a:p>
        </p:txBody>
      </p:sp>
      <p:sp>
        <p:nvSpPr>
          <p:cNvPr id="27666" name="Rectangle 27"/>
          <p:cNvSpPr>
            <a:spLocks noChangeArrowheads="1"/>
          </p:cNvSpPr>
          <p:nvPr/>
        </p:nvSpPr>
        <p:spPr bwMode="auto">
          <a:xfrm>
            <a:off x="4043561" y="2527102"/>
            <a:ext cx="508799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Can store </a:t>
            </a:r>
            <a:r>
              <a:rPr lang="en-US" dirty="0"/>
              <a:t>pre-configured bitmaps in memory</a:t>
            </a:r>
          </a:p>
          <a:p>
            <a:r>
              <a:rPr lang="en-US" dirty="0"/>
              <a:t>on the  platform without having to send it each time</a:t>
            </a:r>
          </a:p>
          <a:p>
            <a:r>
              <a:rPr lang="en-US" dirty="0"/>
              <a:t>from the  CPU. Include hardware for programming</a:t>
            </a:r>
          </a:p>
          <a:p>
            <a:r>
              <a:rPr lang="en-US" dirty="0"/>
              <a:t>the hardware (instead of the slower process of e.g.,</a:t>
            </a:r>
          </a:p>
          <a:p>
            <a:r>
              <a:rPr lang="en-US" dirty="0"/>
              <a:t>programming devices via JTAG from the host)</a:t>
            </a:r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2109440" y="2564904"/>
            <a:ext cx="8887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creates</a:t>
            </a:r>
            <a:br>
              <a:rPr lang="en-US" dirty="0" smtClean="0"/>
            </a:br>
            <a:r>
              <a:rPr lang="en-US" dirty="0" smtClean="0"/>
              <a:t>bit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447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ZA" dirty="0" smtClean="0"/>
              <a:t>Configuration Architecture</a:t>
            </a: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1680" y="1916832"/>
            <a:ext cx="5472608" cy="35510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74993" y="958334"/>
            <a:ext cx="5321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Conceptual view of the DE0 configuration architecture</a:t>
            </a:r>
            <a:endParaRPr lang="en-ZA" dirty="0"/>
          </a:p>
        </p:txBody>
      </p:sp>
      <p:sp>
        <p:nvSpPr>
          <p:cNvPr id="7" name="Rectangle 6"/>
          <p:cNvSpPr/>
          <p:nvPr/>
        </p:nvSpPr>
        <p:spPr>
          <a:xfrm>
            <a:off x="755576" y="2852936"/>
            <a:ext cx="7704856" cy="302433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/>
          <p:cNvSpPr/>
          <p:nvPr/>
        </p:nvSpPr>
        <p:spPr>
          <a:xfrm>
            <a:off x="7098442" y="2873007"/>
            <a:ext cx="13453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DE0 board </a:t>
            </a:r>
            <a:endParaRPr lang="en-ZA" sz="2000" b="1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46830" y="4863608"/>
            <a:ext cx="15522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run/</a:t>
            </a:r>
            <a:r>
              <a:rPr lang="en-US" sz="1600" dirty="0" err="1" smtClean="0"/>
              <a:t>prog</a:t>
            </a:r>
            <a:r>
              <a:rPr lang="en-US" sz="1600" dirty="0" smtClean="0"/>
              <a:t> switch</a:t>
            </a:r>
            <a:endParaRPr lang="en-ZA" sz="1600" dirty="0"/>
          </a:p>
        </p:txBody>
      </p:sp>
      <p:sp>
        <p:nvSpPr>
          <p:cNvPr id="10" name="Rectangle 9"/>
          <p:cNvSpPr/>
          <p:nvPr/>
        </p:nvSpPr>
        <p:spPr>
          <a:xfrm>
            <a:off x="3685299" y="3479939"/>
            <a:ext cx="479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run</a:t>
            </a:r>
            <a:endParaRPr lang="en-ZA" sz="1600" b="1" dirty="0"/>
          </a:p>
        </p:txBody>
      </p:sp>
      <p:sp>
        <p:nvSpPr>
          <p:cNvPr id="12" name="Rectangle 11"/>
          <p:cNvSpPr/>
          <p:nvPr/>
        </p:nvSpPr>
        <p:spPr>
          <a:xfrm>
            <a:off x="3146830" y="1807821"/>
            <a:ext cx="18001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Generate </a:t>
            </a:r>
            <a:r>
              <a:rPr lang="en-US" sz="1600" dirty="0" err="1" smtClean="0">
                <a:solidFill>
                  <a:srgbClr val="FF0000"/>
                </a:solidFill>
              </a:rPr>
              <a:t>pof</a:t>
            </a:r>
            <a:r>
              <a:rPr lang="en-US" sz="1600" dirty="0" smtClean="0">
                <a:solidFill>
                  <a:srgbClr val="FF0000"/>
                </a:solidFill>
              </a:rPr>
              <a:t> file,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Serializes the file to send over USB</a:t>
            </a:r>
            <a:endParaRPr lang="en-ZA" sz="1600" dirty="0">
              <a:solidFill>
                <a:srgbClr val="FF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042724" y="4445496"/>
            <a:ext cx="1174313" cy="338554"/>
            <a:chOff x="3042724" y="4445496"/>
            <a:chExt cx="1174313" cy="338554"/>
          </a:xfrm>
        </p:grpSpPr>
        <p:sp>
          <p:nvSpPr>
            <p:cNvPr id="11" name="Rectangle 10"/>
            <p:cNvSpPr/>
            <p:nvPr/>
          </p:nvSpPr>
          <p:spPr>
            <a:xfrm>
              <a:off x="3545956" y="4445496"/>
              <a:ext cx="67108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verify</a:t>
              </a:r>
              <a:endParaRPr lang="en-ZA" sz="16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042724" y="4614773"/>
              <a:ext cx="5211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3042724" y="4159320"/>
            <a:ext cx="1069284" cy="338554"/>
            <a:chOff x="3042724" y="4159320"/>
            <a:chExt cx="1069284" cy="33855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3042724" y="4302202"/>
              <a:ext cx="5211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545956" y="4159320"/>
              <a:ext cx="5660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 smtClean="0"/>
                <a:t>prog</a:t>
              </a:r>
              <a:endParaRPr lang="en-ZA" sz="16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072077" y="1623155"/>
            <a:ext cx="1622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>
                <a:solidFill>
                  <a:srgbClr val="FF0000"/>
                </a:solidFill>
              </a:rPr>
              <a:t>Programming…</a:t>
            </a:r>
            <a:endParaRPr lang="en-ZA" b="1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09595" y="4723211"/>
            <a:ext cx="20564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CPLD that converts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from USB stream to relevant protocol for JTAG/Flash</a:t>
            </a:r>
            <a:endParaRPr lang="en-ZA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454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2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468242" y="358148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…?</a:t>
            </a:r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6" y="116632"/>
            <a:ext cx="8820472" cy="1143000"/>
          </a:xfrm>
        </p:spPr>
        <p:txBody>
          <a:bodyPr>
            <a:normAutofit fontScale="90000"/>
          </a:bodyPr>
          <a:lstStyle/>
          <a:p>
            <a:r>
              <a:rPr lang="en-ZA" i="1" dirty="0" smtClean="0"/>
              <a:t>So what?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What is so special about </a:t>
            </a:r>
            <a:r>
              <a:rPr lang="en-ZA" dirty="0" err="1" smtClean="0"/>
              <a:t>FPGAs</a:t>
            </a:r>
            <a:r>
              <a:rPr lang="en-ZA" dirty="0" smtClean="0"/>
              <a:t>?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994000" y="1484784"/>
            <a:ext cx="5170288" cy="3829491"/>
            <a:chOff x="1994000" y="1484784"/>
            <a:chExt cx="5170288" cy="3829491"/>
          </a:xfrm>
        </p:grpSpPr>
        <p:pic>
          <p:nvPicPr>
            <p:cNvPr id="4" name="Picture 3" descr="ocean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1720" y="1484784"/>
              <a:ext cx="5112568" cy="3829491"/>
            </a:xfrm>
            <a:prstGeom prst="rect">
              <a:avLst/>
            </a:prstGeom>
          </p:spPr>
        </p:pic>
        <p:sp>
          <p:nvSpPr>
            <p:cNvPr id="5" name="Title 1"/>
            <p:cNvSpPr txBox="1">
              <a:spLocks/>
            </p:cNvSpPr>
            <p:nvPr/>
          </p:nvSpPr>
          <p:spPr>
            <a:xfrm>
              <a:off x="1994000" y="2017984"/>
              <a:ext cx="5156000" cy="14700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5400" b="1" i="0" u="none" strike="noStrike" kern="1200" cap="none" spc="0" normalizeH="0" baseline="0" noProof="0" dirty="0" smtClean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j-ea"/>
                  <a:cs typeface="Arial" pitchFamily="34" charset="0"/>
                </a:rPr>
                <a:t>FPGA</a:t>
              </a:r>
              <a:endParaRPr kumimoji="0" lang="en-US" sz="54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47097" y="3212976"/>
              <a:ext cx="2493055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ZA" i="1" dirty="0" smtClean="0">
                  <a:latin typeface="Arial" pitchFamily="34" charset="0"/>
                  <a:cs typeface="Arial" pitchFamily="34" charset="0"/>
                </a:rPr>
                <a:t>A sea of possibilities…</a:t>
              </a:r>
              <a:endParaRPr lang="en-US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83768" y="4293096"/>
              <a:ext cx="423705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>
                  <a:latin typeface="Consolas" pitchFamily="49" charset="0"/>
                </a:rPr>
                <a:t>01001010101000100101001010010100</a:t>
              </a:r>
              <a:br>
                <a:rPr lang="en-ZA" dirty="0" smtClean="0">
                  <a:latin typeface="Consolas" pitchFamily="49" charset="0"/>
                </a:rPr>
              </a:br>
              <a:r>
                <a:rPr lang="en-ZA" dirty="0" smtClean="0">
                  <a:latin typeface="Consolas" pitchFamily="49" charset="0"/>
                </a:rPr>
                <a:t>   10010010010100100101101001</a:t>
              </a:r>
              <a:br>
                <a:rPr lang="en-ZA" dirty="0" smtClean="0">
                  <a:latin typeface="Consolas" pitchFamily="49" charset="0"/>
                </a:rPr>
              </a:br>
              <a:r>
                <a:rPr lang="en-ZA" dirty="0" smtClean="0">
                  <a:latin typeface="Consolas" pitchFamily="49" charset="0"/>
                </a:rPr>
                <a:t>    100100110101011010011101</a:t>
              </a:r>
              <a:endParaRPr lang="en-US" dirty="0">
                <a:latin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rad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3120" y="4479140"/>
            <a:ext cx="1920880" cy="16210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6" y="116632"/>
            <a:ext cx="8820472" cy="1143000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What is so special about </a:t>
            </a:r>
            <a:r>
              <a:rPr lang="en-ZA" dirty="0" err="1" smtClean="0"/>
              <a:t>FPGAs</a:t>
            </a:r>
            <a:r>
              <a:rPr lang="en-ZA" dirty="0" smtClean="0"/>
              <a:t>?</a:t>
            </a:r>
            <a:endParaRPr lang="en-US" dirty="0"/>
          </a:p>
        </p:txBody>
      </p:sp>
      <p:pic>
        <p:nvPicPr>
          <p:cNvPr id="4" name="Picture 3" descr="ocea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79712" y="4365104"/>
            <a:ext cx="5112568" cy="174125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835696" y="4509120"/>
            <a:ext cx="5156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54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FPGA</a:t>
            </a:r>
            <a:endParaRPr kumimoji="0" lang="en-US" sz="5400" b="1" i="0" u="none" strike="noStrike" kern="120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9" name="Picture 8" descr="circuit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2227913">
            <a:off x="292494" y="2932477"/>
            <a:ext cx="1470660" cy="1463040"/>
          </a:xfrm>
          <a:prstGeom prst="rect">
            <a:avLst/>
          </a:prstGeom>
        </p:spPr>
      </p:pic>
      <p:pic>
        <p:nvPicPr>
          <p:cNvPr id="10" name="Picture 9" descr="circuit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1752033">
            <a:off x="222033" y="1745550"/>
            <a:ext cx="2034540" cy="1440180"/>
          </a:xfrm>
          <a:prstGeom prst="rect">
            <a:avLst/>
          </a:prstGeom>
        </p:spPr>
      </p:pic>
      <p:pic>
        <p:nvPicPr>
          <p:cNvPr id="11" name="Picture 10" descr="circuit2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19809747">
            <a:off x="1360740" y="1211486"/>
            <a:ext cx="1821180" cy="1181100"/>
          </a:xfrm>
          <a:prstGeom prst="rect">
            <a:avLst/>
          </a:prstGeom>
        </p:spPr>
      </p:pic>
      <p:pic>
        <p:nvPicPr>
          <p:cNvPr id="8" name="Picture 7" descr="circuit5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18935589">
            <a:off x="1895198" y="2469599"/>
            <a:ext cx="1832858" cy="1123983"/>
          </a:xfrm>
          <a:prstGeom prst="rect">
            <a:avLst/>
          </a:prstGeom>
        </p:spPr>
      </p:pic>
      <p:pic>
        <p:nvPicPr>
          <p:cNvPr id="12" name="Picture 11" descr="compcluster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341136">
            <a:off x="3434437" y="2756093"/>
            <a:ext cx="2498958" cy="1871806"/>
          </a:xfrm>
          <a:prstGeom prst="rect">
            <a:avLst/>
          </a:prstGeom>
        </p:spPr>
      </p:pic>
      <p:pic>
        <p:nvPicPr>
          <p:cNvPr id="13" name="Picture 12" descr="pc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599092">
            <a:off x="3178849" y="1134223"/>
            <a:ext cx="1905000" cy="1539240"/>
          </a:xfrm>
          <a:prstGeom prst="rect">
            <a:avLst/>
          </a:prstGeom>
        </p:spPr>
      </p:pic>
      <p:pic>
        <p:nvPicPr>
          <p:cNvPr id="14" name="Picture 13" descr="supercomp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rot="1112551">
            <a:off x="4684712" y="1586442"/>
            <a:ext cx="2247485" cy="15286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796136" y="980728"/>
            <a:ext cx="1475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i="1" dirty="0" smtClean="0"/>
              <a:t>How CHPC uses </a:t>
            </a:r>
            <a:r>
              <a:rPr lang="en-ZA" i="1" dirty="0" err="1" smtClean="0"/>
              <a:t>FPGAs</a:t>
            </a:r>
            <a:endParaRPr lang="en-US" i="1" dirty="0"/>
          </a:p>
        </p:txBody>
      </p:sp>
      <p:grpSp>
        <p:nvGrpSpPr>
          <p:cNvPr id="58" name="Group 57"/>
          <p:cNvGrpSpPr/>
          <p:nvPr/>
        </p:nvGrpSpPr>
        <p:grpSpPr>
          <a:xfrm>
            <a:off x="7606191" y="1356861"/>
            <a:ext cx="1611849" cy="2274897"/>
            <a:chOff x="7606191" y="1356861"/>
            <a:chExt cx="1611849" cy="2274897"/>
          </a:xfrm>
        </p:grpSpPr>
        <p:pic>
          <p:nvPicPr>
            <p:cNvPr id="22" name="Picture 21" descr="calltower.jp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2092224">
              <a:off x="7739760" y="1658178"/>
              <a:ext cx="1478280" cy="1973580"/>
            </a:xfrm>
            <a:prstGeom prst="rect">
              <a:avLst/>
            </a:prstGeom>
          </p:spPr>
        </p:pic>
        <p:pic>
          <p:nvPicPr>
            <p:cNvPr id="16" name="Picture 15" descr="callphone.jp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2773495">
              <a:off x="7909634" y="1053418"/>
              <a:ext cx="455164" cy="1062050"/>
            </a:xfrm>
            <a:prstGeom prst="rect">
              <a:avLst/>
            </a:prstGeom>
          </p:spPr>
        </p:pic>
      </p:grpSp>
      <p:pic>
        <p:nvPicPr>
          <p:cNvPr id="17" name="Picture 16" descr="wifirouter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 rot="768308">
            <a:off x="8258084" y="3399230"/>
            <a:ext cx="1131942" cy="900206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 rot="5400000">
            <a:off x="7595453" y="1125627"/>
            <a:ext cx="1153893" cy="1440160"/>
            <a:chOff x="7740352" y="2564904"/>
            <a:chExt cx="1153893" cy="1440160"/>
          </a:xfrm>
        </p:grpSpPr>
        <p:sp>
          <p:nvSpPr>
            <p:cNvPr id="18" name="Arc 17"/>
            <p:cNvSpPr/>
            <p:nvPr/>
          </p:nvSpPr>
          <p:spPr>
            <a:xfrm>
              <a:off x="7812360" y="2780928"/>
              <a:ext cx="864096" cy="1080120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>
              <a:off x="7857330" y="2564904"/>
              <a:ext cx="1036915" cy="1296144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>
              <a:off x="7740352" y="2996952"/>
              <a:ext cx="720080" cy="1008112"/>
            </a:xfrm>
            <a:prstGeom prst="arc">
              <a:avLst>
                <a:gd name="adj1" fmla="val 16200000"/>
                <a:gd name="adj2" fmla="val 2078466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611576" y="2996952"/>
            <a:ext cx="632834" cy="576064"/>
            <a:chOff x="7611576" y="2996952"/>
            <a:chExt cx="632834" cy="576064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7668344" y="2996952"/>
              <a:ext cx="576066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 flipH="1" flipV="1">
              <a:off x="7982880" y="3228432"/>
              <a:ext cx="493008" cy="300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7611576" y="3137540"/>
              <a:ext cx="617842" cy="435476"/>
              <a:chOff x="7611576" y="3137540"/>
              <a:chExt cx="617842" cy="435476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7611576" y="3137540"/>
                <a:ext cx="613326" cy="4320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" name="Picture 23" descr="rhino_logo_sm.gif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646629" y="3165064"/>
                <a:ext cx="582789" cy="407952"/>
              </a:xfrm>
              <a:prstGeom prst="rect">
                <a:avLst/>
              </a:prstGeom>
            </p:spPr>
          </p:pic>
        </p:grpSp>
      </p:grpSp>
      <p:grpSp>
        <p:nvGrpSpPr>
          <p:cNvPr id="56" name="Group 55"/>
          <p:cNvGrpSpPr/>
          <p:nvPr/>
        </p:nvGrpSpPr>
        <p:grpSpPr>
          <a:xfrm>
            <a:off x="7812360" y="3933057"/>
            <a:ext cx="936106" cy="579492"/>
            <a:chOff x="7812360" y="3933057"/>
            <a:chExt cx="936106" cy="579492"/>
          </a:xfrm>
        </p:grpSpPr>
        <p:cxnSp>
          <p:nvCxnSpPr>
            <p:cNvPr id="29" name="Straight Connector 28"/>
            <p:cNvCxnSpPr/>
            <p:nvPr/>
          </p:nvCxnSpPr>
          <p:spPr>
            <a:xfrm rot="5400000" flipH="1" flipV="1">
              <a:off x="8325732" y="3726348"/>
              <a:ext cx="144016" cy="557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7812360" y="4077073"/>
              <a:ext cx="617842" cy="435476"/>
              <a:chOff x="7611576" y="3137540"/>
              <a:chExt cx="617842" cy="435476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7611576" y="3137540"/>
                <a:ext cx="613326" cy="4320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" name="Picture 38" descr="rhino_logo_sm.gif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646629" y="3165064"/>
                <a:ext cx="582789" cy="407952"/>
              </a:xfrm>
              <a:prstGeom prst="rect">
                <a:avLst/>
              </a:prstGeom>
            </p:spPr>
          </p:pic>
        </p:grpSp>
        <p:cxnSp>
          <p:nvCxnSpPr>
            <p:cNvPr id="41" name="Straight Connector 40"/>
            <p:cNvCxnSpPr/>
            <p:nvPr/>
          </p:nvCxnSpPr>
          <p:spPr>
            <a:xfrm rot="5400000" flipH="1" flipV="1">
              <a:off x="8293537" y="4054192"/>
              <a:ext cx="576064" cy="333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48264" y="5085184"/>
            <a:ext cx="704798" cy="658234"/>
            <a:chOff x="6948264" y="5085184"/>
            <a:chExt cx="704798" cy="658234"/>
          </a:xfrm>
        </p:grpSpPr>
        <p:cxnSp>
          <p:nvCxnSpPr>
            <p:cNvPr id="47" name="Straight Connector 46"/>
            <p:cNvCxnSpPr/>
            <p:nvPr/>
          </p:nvCxnSpPr>
          <p:spPr>
            <a:xfrm rot="10800000">
              <a:off x="7164289" y="5455384"/>
              <a:ext cx="378671" cy="2880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V="1">
              <a:off x="7315903" y="5396097"/>
              <a:ext cx="504056" cy="1702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6948264" y="5085184"/>
              <a:ext cx="617842" cy="435476"/>
              <a:chOff x="7611576" y="3137540"/>
              <a:chExt cx="617842" cy="435476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7611576" y="3137540"/>
                <a:ext cx="613326" cy="4320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6" name="Picture 45" descr="rhino_logo_sm.gif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646629" y="3165064"/>
                <a:ext cx="582789" cy="407952"/>
              </a:xfrm>
              <a:prstGeom prst="rect">
                <a:avLst/>
              </a:prstGeom>
            </p:spPr>
          </p:pic>
        </p:grpSp>
      </p:grpSp>
      <p:sp>
        <p:nvSpPr>
          <p:cNvPr id="54" name="TextBox 53"/>
          <p:cNvSpPr txBox="1"/>
          <p:nvPr/>
        </p:nvSpPr>
        <p:spPr>
          <a:xfrm>
            <a:off x="6759291" y="3489433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i="1" dirty="0" smtClean="0"/>
              <a:t>How SDRRG uses </a:t>
            </a:r>
            <a:r>
              <a:rPr lang="en-ZA" i="1" dirty="0" err="1" smtClean="0"/>
              <a:t>FPGAs</a:t>
            </a:r>
            <a:r>
              <a:rPr lang="en-ZA" i="1" dirty="0"/>
              <a:t> </a:t>
            </a:r>
            <a:r>
              <a:rPr lang="en-ZA" i="1" dirty="0" smtClean="0"/>
              <a:t>+ Rhino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9" presetClass="entr" presetSubtype="0" decel="10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49" presetClass="entr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49" presetClass="entr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000"/>
                            </p:stCondLst>
                            <p:childTnLst>
                              <p:par>
                                <p:cTn id="6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500"/>
                            </p:stCondLst>
                            <p:childTnLst>
                              <p:par>
                                <p:cTn id="7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6" y="116632"/>
            <a:ext cx="8820472" cy="1143000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What is so special about </a:t>
            </a:r>
            <a:r>
              <a:rPr lang="en-ZA" dirty="0" err="1" smtClean="0"/>
              <a:t>FPGAs</a:t>
            </a:r>
            <a:r>
              <a:rPr lang="en-ZA" dirty="0" smtClean="0"/>
              <a:t>?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2033" y="980728"/>
            <a:ext cx="9167993" cy="5125635"/>
            <a:chOff x="222033" y="980728"/>
            <a:chExt cx="9167993" cy="5125635"/>
          </a:xfrm>
        </p:grpSpPr>
        <p:pic>
          <p:nvPicPr>
            <p:cNvPr id="53" name="Picture 52" descr="radar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23120" y="4479140"/>
              <a:ext cx="1920880" cy="1621036"/>
            </a:xfrm>
            <a:prstGeom prst="rect">
              <a:avLst/>
            </a:prstGeom>
          </p:spPr>
        </p:pic>
        <p:pic>
          <p:nvPicPr>
            <p:cNvPr id="4" name="Picture 3" descr="ocean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9712" y="4365104"/>
              <a:ext cx="5112568" cy="1741259"/>
            </a:xfrm>
            <a:prstGeom prst="rect">
              <a:avLst/>
            </a:prstGeom>
          </p:spPr>
        </p:pic>
        <p:sp>
          <p:nvSpPr>
            <p:cNvPr id="5" name="Title 1"/>
            <p:cNvSpPr txBox="1">
              <a:spLocks/>
            </p:cNvSpPr>
            <p:nvPr/>
          </p:nvSpPr>
          <p:spPr>
            <a:xfrm>
              <a:off x="1835696" y="4509120"/>
              <a:ext cx="5156000" cy="14700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5400" b="1" i="0" u="none" strike="noStrike" kern="1200" cap="none" spc="0" normalizeH="0" baseline="0" noProof="0" dirty="0" smtClean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j-ea"/>
                  <a:cs typeface="Arial" pitchFamily="34" charset="0"/>
                </a:rPr>
                <a:t>FPGA</a:t>
              </a:r>
              <a:endParaRPr kumimoji="0" lang="en-US" sz="54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endParaRPr>
            </a:p>
          </p:txBody>
        </p:sp>
        <p:pic>
          <p:nvPicPr>
            <p:cNvPr id="9" name="Picture 8" descr="circuit4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227913">
              <a:off x="292494" y="2932477"/>
              <a:ext cx="1470660" cy="1463040"/>
            </a:xfrm>
            <a:prstGeom prst="rect">
              <a:avLst/>
            </a:prstGeom>
          </p:spPr>
        </p:pic>
        <p:pic>
          <p:nvPicPr>
            <p:cNvPr id="10" name="Picture 9" descr="circuit3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752033">
              <a:off x="222033" y="1745550"/>
              <a:ext cx="2034540" cy="1440180"/>
            </a:xfrm>
            <a:prstGeom prst="rect">
              <a:avLst/>
            </a:prstGeom>
          </p:spPr>
        </p:pic>
        <p:pic>
          <p:nvPicPr>
            <p:cNvPr id="11" name="Picture 10" descr="circuit2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9809747">
              <a:off x="1360740" y="1211486"/>
              <a:ext cx="1821180" cy="1181100"/>
            </a:xfrm>
            <a:prstGeom prst="rect">
              <a:avLst/>
            </a:prstGeom>
          </p:spPr>
        </p:pic>
        <p:pic>
          <p:nvPicPr>
            <p:cNvPr id="8" name="Picture 7" descr="circuit5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8935589">
              <a:off x="1895198" y="2469599"/>
              <a:ext cx="1832858" cy="1123983"/>
            </a:xfrm>
            <a:prstGeom prst="rect">
              <a:avLst/>
            </a:prstGeom>
          </p:spPr>
        </p:pic>
        <p:pic>
          <p:nvPicPr>
            <p:cNvPr id="12" name="Picture 11" descr="compcluster.jp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341136">
              <a:off x="3434437" y="2756093"/>
              <a:ext cx="2498958" cy="1871806"/>
            </a:xfrm>
            <a:prstGeom prst="rect">
              <a:avLst/>
            </a:prstGeom>
          </p:spPr>
        </p:pic>
        <p:pic>
          <p:nvPicPr>
            <p:cNvPr id="13" name="Picture 12" descr="pc.jp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99092">
              <a:off x="3178849" y="1134223"/>
              <a:ext cx="1905000" cy="1539240"/>
            </a:xfrm>
            <a:prstGeom prst="rect">
              <a:avLst/>
            </a:prstGeom>
          </p:spPr>
        </p:pic>
        <p:pic>
          <p:nvPicPr>
            <p:cNvPr id="14" name="Picture 13" descr="supercomp.jp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112551">
              <a:off x="4684712" y="1586442"/>
              <a:ext cx="2247485" cy="152862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796136" y="980728"/>
              <a:ext cx="1475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i="1" dirty="0" smtClean="0"/>
                <a:t>How CHPC uses </a:t>
              </a:r>
              <a:r>
                <a:rPr lang="en-ZA" i="1" dirty="0" err="1" smtClean="0"/>
                <a:t>FPGAs</a:t>
              </a:r>
              <a:endParaRPr lang="en-US" i="1" dirty="0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7606191" y="1356861"/>
              <a:ext cx="1611849" cy="2274897"/>
              <a:chOff x="7606191" y="1356861"/>
              <a:chExt cx="1611849" cy="2274897"/>
            </a:xfrm>
          </p:grpSpPr>
          <p:pic>
            <p:nvPicPr>
              <p:cNvPr id="22" name="Picture 21" descr="calltower.jpg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2092224">
                <a:off x="7739760" y="1658178"/>
                <a:ext cx="1478280" cy="1973580"/>
              </a:xfrm>
              <a:prstGeom prst="rect">
                <a:avLst/>
              </a:prstGeom>
            </p:spPr>
          </p:pic>
          <p:pic>
            <p:nvPicPr>
              <p:cNvPr id="16" name="Picture 15" descr="callphone.jpg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2773495">
                <a:off x="7909634" y="1053418"/>
                <a:ext cx="455164" cy="1062050"/>
              </a:xfrm>
              <a:prstGeom prst="rect">
                <a:avLst/>
              </a:prstGeom>
            </p:spPr>
          </p:pic>
        </p:grpSp>
        <p:pic>
          <p:nvPicPr>
            <p:cNvPr id="17" name="Picture 16" descr="wifirouter.jp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768308">
              <a:off x="8258084" y="3399230"/>
              <a:ext cx="1131942" cy="900206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 rot="5400000">
              <a:off x="7595453" y="1125627"/>
              <a:ext cx="1153893" cy="1440160"/>
              <a:chOff x="7740352" y="2564904"/>
              <a:chExt cx="1153893" cy="1440160"/>
            </a:xfrm>
          </p:grpSpPr>
          <p:sp>
            <p:nvSpPr>
              <p:cNvPr id="18" name="Arc 17"/>
              <p:cNvSpPr/>
              <p:nvPr/>
            </p:nvSpPr>
            <p:spPr>
              <a:xfrm>
                <a:off x="7812360" y="2780928"/>
                <a:ext cx="864096" cy="1080120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c 18"/>
              <p:cNvSpPr/>
              <p:nvPr/>
            </p:nvSpPr>
            <p:spPr>
              <a:xfrm>
                <a:off x="7857330" y="2564904"/>
                <a:ext cx="1036915" cy="1296144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c 19"/>
              <p:cNvSpPr/>
              <p:nvPr/>
            </p:nvSpPr>
            <p:spPr>
              <a:xfrm>
                <a:off x="7740352" y="2996952"/>
                <a:ext cx="720080" cy="1008112"/>
              </a:xfrm>
              <a:prstGeom prst="arc">
                <a:avLst>
                  <a:gd name="adj1" fmla="val 16200000"/>
                  <a:gd name="adj2" fmla="val 2078466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7611576" y="2996952"/>
              <a:ext cx="632834" cy="576064"/>
              <a:chOff x="7611576" y="2996952"/>
              <a:chExt cx="632834" cy="576064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7668344" y="2996952"/>
                <a:ext cx="576066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rot="5400000" flipH="1" flipV="1">
                <a:off x="7982880" y="3228432"/>
                <a:ext cx="493008" cy="3004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Group 35"/>
              <p:cNvGrpSpPr/>
              <p:nvPr/>
            </p:nvGrpSpPr>
            <p:grpSpPr>
              <a:xfrm>
                <a:off x="7611576" y="3137540"/>
                <a:ext cx="617842" cy="435476"/>
                <a:chOff x="7611576" y="3137540"/>
                <a:chExt cx="617842" cy="435476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7611576" y="3137540"/>
                  <a:ext cx="613326" cy="43204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4" name="Picture 23" descr="rhino_logo_sm.gif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7646629" y="3165064"/>
                  <a:ext cx="582789" cy="40795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6" name="Group 55"/>
            <p:cNvGrpSpPr/>
            <p:nvPr/>
          </p:nvGrpSpPr>
          <p:grpSpPr>
            <a:xfrm>
              <a:off x="7812360" y="3933057"/>
              <a:ext cx="936106" cy="579492"/>
              <a:chOff x="7812360" y="3933057"/>
              <a:chExt cx="936106" cy="579492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 rot="5400000" flipH="1" flipV="1">
                <a:off x="8325732" y="3726348"/>
                <a:ext cx="144016" cy="5574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7812360" y="4077073"/>
                <a:ext cx="617842" cy="435476"/>
                <a:chOff x="7611576" y="3137540"/>
                <a:chExt cx="617842" cy="435476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7611576" y="3137540"/>
                  <a:ext cx="613326" cy="43204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9" name="Picture 38" descr="rhino_logo_sm.gif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7646629" y="3165064"/>
                  <a:ext cx="582789" cy="407952"/>
                </a:xfrm>
                <a:prstGeom prst="rect">
                  <a:avLst/>
                </a:prstGeom>
              </p:spPr>
            </p:pic>
          </p:grpSp>
          <p:cxnSp>
            <p:nvCxnSpPr>
              <p:cNvPr id="41" name="Straight Connector 40"/>
              <p:cNvCxnSpPr/>
              <p:nvPr/>
            </p:nvCxnSpPr>
            <p:spPr>
              <a:xfrm rot="5400000" flipH="1" flipV="1">
                <a:off x="8293537" y="4054192"/>
                <a:ext cx="576064" cy="3337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6948264" y="5085184"/>
              <a:ext cx="704798" cy="658234"/>
              <a:chOff x="6948264" y="5085184"/>
              <a:chExt cx="704798" cy="658234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 rot="10800000">
                <a:off x="7164289" y="5455384"/>
                <a:ext cx="378671" cy="28803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16200000" flipV="1">
                <a:off x="7315903" y="5396097"/>
                <a:ext cx="504056" cy="17026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up 43"/>
              <p:cNvGrpSpPr/>
              <p:nvPr/>
            </p:nvGrpSpPr>
            <p:grpSpPr>
              <a:xfrm>
                <a:off x="6948264" y="5085184"/>
                <a:ext cx="617842" cy="435476"/>
                <a:chOff x="7611576" y="3137540"/>
                <a:chExt cx="617842" cy="435476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7611576" y="3137540"/>
                  <a:ext cx="613326" cy="43204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6" name="Picture 45" descr="rhino_logo_sm.gif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7646629" y="3165064"/>
                  <a:ext cx="582789" cy="407952"/>
                </a:xfrm>
                <a:prstGeom prst="rect">
                  <a:avLst/>
                </a:prstGeom>
              </p:spPr>
            </p:pic>
          </p:grpSp>
        </p:grpSp>
        <p:sp>
          <p:nvSpPr>
            <p:cNvPr id="54" name="TextBox 53"/>
            <p:cNvSpPr txBox="1"/>
            <p:nvPr/>
          </p:nvSpPr>
          <p:spPr>
            <a:xfrm>
              <a:off x="6759291" y="3489433"/>
              <a:ext cx="1944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i="1" dirty="0" smtClean="0"/>
                <a:t>How SDRRG uses </a:t>
              </a:r>
              <a:r>
                <a:rPr lang="en-ZA" i="1" dirty="0" err="1" smtClean="0"/>
                <a:t>FPGAs</a:t>
              </a:r>
              <a:r>
                <a:rPr lang="en-ZA" i="1" dirty="0"/>
                <a:t> </a:t>
              </a:r>
              <a:r>
                <a:rPr lang="en-ZA" i="1" dirty="0" smtClean="0"/>
                <a:t>+ Rhino</a:t>
              </a:r>
              <a:endParaRPr lang="en-US" i="1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61165" y="3204840"/>
            <a:ext cx="810299" cy="76505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524873" y="4047735"/>
            <a:ext cx="2682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Can put lots of electronic</a:t>
            </a:r>
          </a:p>
          <a:p>
            <a:r>
              <a:rPr lang="en-ZA" dirty="0" smtClean="0"/>
              <a:t>stuff together in one place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363324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Outline of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err="1" smtClean="0"/>
              <a:t>FPGAs</a:t>
            </a:r>
            <a:r>
              <a:rPr lang="en-ZA" dirty="0" smtClean="0"/>
              <a:t>, their benefits and limitations</a:t>
            </a:r>
          </a:p>
          <a:p>
            <a:r>
              <a:rPr lang="en-ZA" dirty="0" smtClean="0"/>
              <a:t>Programming and configuring </a:t>
            </a:r>
            <a:r>
              <a:rPr lang="en-ZA" dirty="0" err="1" smtClean="0"/>
              <a:t>FPGAs</a:t>
            </a:r>
            <a:endParaRPr lang="en-ZA" dirty="0" smtClean="0"/>
          </a:p>
          <a:p>
            <a:r>
              <a:rPr lang="en-ZA" dirty="0" smtClean="0"/>
              <a:t>Verilog vs VHDL  (and some others)</a:t>
            </a:r>
          </a:p>
          <a:p>
            <a:r>
              <a:rPr lang="en-ZA" dirty="0" smtClean="0"/>
              <a:t>Introduction to Verilog</a:t>
            </a:r>
          </a:p>
          <a:p>
            <a:r>
              <a:rPr lang="en-ZA" dirty="0" smtClean="0"/>
              <a:t>Verilog Basics</a:t>
            </a:r>
          </a:p>
          <a:p>
            <a:r>
              <a:rPr lang="en-ZA" dirty="0" smtClean="0"/>
              <a:t>Proceed to tutorial 1</a:t>
            </a:r>
            <a:br>
              <a:rPr lang="en-ZA" dirty="0" smtClean="0"/>
            </a:br>
            <a:r>
              <a:rPr lang="en-ZA" sz="2000" dirty="0" smtClean="0"/>
              <a:t> (HDL coding &amp; using Altera </a:t>
            </a:r>
            <a:r>
              <a:rPr lang="en-ZA" sz="2000" dirty="0" err="1" smtClean="0"/>
              <a:t>Quartus</a:t>
            </a:r>
            <a:r>
              <a:rPr lang="en-ZA" sz="2000" dirty="0" smtClean="0"/>
              <a:t> II™)</a:t>
            </a:r>
            <a:endParaRPr lang="en-US" sz="2000" dirty="0"/>
          </a:p>
        </p:txBody>
      </p:sp>
      <p:pic>
        <p:nvPicPr>
          <p:cNvPr id="4" name="Picture 3" descr="salute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3645024"/>
            <a:ext cx="952500" cy="2286000"/>
          </a:xfrm>
          <a:prstGeom prst="rect">
            <a:avLst/>
          </a:prstGeom>
        </p:spPr>
      </p:pic>
      <p:pic>
        <p:nvPicPr>
          <p:cNvPr id="5" name="Picture 4" descr="spartan3e_fanc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64088" y="3429000"/>
            <a:ext cx="1707618" cy="1584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Any Drawbacks?</a:t>
            </a:r>
            <a:endParaRPr lang="en-US" dirty="0"/>
          </a:p>
        </p:txBody>
      </p:sp>
      <p:pic>
        <p:nvPicPr>
          <p:cNvPr id="3" name="Picture 2" descr="mudd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31840" y="2905884"/>
            <a:ext cx="3294015" cy="24673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55776" y="5415244"/>
            <a:ext cx="4590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/>
              <a:t>Things can get rather… muddy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238780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dirty="0" smtClean="0"/>
              <a:t> Only does the digital part – still need analogue components, user interface, and interfacing circuitry that interacts with the outside world.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7944" y="1265818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dirty="0" smtClean="0"/>
              <a:t> Has a limited number of IO pins that can connect up with external signals.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67944" y="1913890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dirty="0" smtClean="0"/>
              <a:t>Susceptible to EM disturbances, PCB and other components needs to be suitably placed to avoid interfering with functioning of FPGA.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2444695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dirty="0" smtClean="0"/>
              <a:t> Typically a slower clock than most fast CPUs nowadays (e.g. 100MHz clock speed).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3615044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dirty="0" smtClean="0"/>
              <a:t> Typically has lots of pins that need to be soldered on, needing small track width and multilayer PCBs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88224" y="2996952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dirty="0" smtClean="0"/>
              <a:t> Often can’t achieve full utilization of </a:t>
            </a:r>
            <a:r>
              <a:rPr lang="en-ZA" dirty="0" err="1" smtClean="0"/>
              <a:t>PLBs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88224" y="4437112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dirty="0" smtClean="0"/>
              <a:t> Place &amp; route can take a long time to run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88224" y="3717032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dirty="0" smtClean="0"/>
              <a:t> Limitations of interconnects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19792676">
            <a:off x="7308700" y="-12576"/>
            <a:ext cx="152990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2400" i="1" dirty="0" smtClean="0"/>
              <a:t>Here’s</a:t>
            </a:r>
            <a:br>
              <a:rPr lang="en-ZA" sz="2400" i="1" dirty="0" smtClean="0"/>
            </a:br>
            <a:r>
              <a:rPr lang="en-ZA" sz="2400" i="1" dirty="0" smtClean="0"/>
              <a:t>just a few</a:t>
            </a:r>
            <a:br>
              <a:rPr lang="en-ZA" sz="2400" i="1" dirty="0" smtClean="0"/>
            </a:br>
            <a:r>
              <a:rPr lang="en-ZA" sz="2400" i="1" dirty="0" smtClean="0"/>
              <a:t>drawbacks</a:t>
            </a:r>
            <a:endParaRPr lang="en-US" sz="24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251520" y="4790979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dirty="0" smtClean="0"/>
              <a:t> A specialized form of development,  combines the  challenges of both s/w and h/w</a:t>
            </a:r>
            <a:endParaRPr lang="en-US" dirty="0"/>
          </a:p>
        </p:txBody>
      </p:sp>
      <p:sp>
        <p:nvSpPr>
          <p:cNvPr id="15" name="Oval Callout 14"/>
          <p:cNvSpPr/>
          <p:nvPr/>
        </p:nvSpPr>
        <p:spPr>
          <a:xfrm>
            <a:off x="5220072" y="2996952"/>
            <a:ext cx="864096" cy="504056"/>
          </a:xfrm>
          <a:prstGeom prst="wedgeEllipseCallout">
            <a:avLst>
              <a:gd name="adj1" fmla="val -62468"/>
              <a:gd name="adj2" fmla="val 1309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dirty="0" err="1" smtClean="0">
                <a:solidFill>
                  <a:schemeClr val="tx1"/>
                </a:solidFill>
              </a:rPr>
              <a:t>Eeek</a:t>
            </a:r>
            <a:r>
              <a:rPr lang="en-ZA" dirty="0" smtClean="0">
                <a:solidFill>
                  <a:schemeClr val="tx1"/>
                </a:solidFill>
              </a:rPr>
              <a:t>!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9" presetClass="entr" presetSubtype="0" decel="10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51520" y="1988840"/>
            <a:ext cx="8496944" cy="2304256"/>
          </a:xfrm>
        </p:spPr>
        <p:txBody>
          <a:bodyPr>
            <a:normAutofit fontScale="90000"/>
          </a:bodyPr>
          <a:lstStyle/>
          <a:p>
            <a:pPr algn="l"/>
            <a:r>
              <a:rPr lang="en-ZA" dirty="0" smtClean="0"/>
              <a:t>Onwards towards…</a:t>
            </a:r>
            <a:br>
              <a:rPr lang="en-ZA" dirty="0" smtClean="0"/>
            </a:br>
            <a:r>
              <a:rPr lang="en-ZA" dirty="0" smtClean="0"/>
              <a:t>    FPGA Development Flow</a:t>
            </a:r>
            <a:br>
              <a:rPr lang="en-ZA" dirty="0" smtClean="0"/>
            </a:br>
            <a:r>
              <a:rPr lang="en-ZA" dirty="0" smtClean="0"/>
              <a:t>    Verilog Basics and</a:t>
            </a:r>
            <a:br>
              <a:rPr lang="en-ZA" dirty="0" smtClean="0"/>
            </a:br>
            <a:r>
              <a:rPr lang="en-ZA" dirty="0" smtClean="0"/>
              <a:t>    Altera </a:t>
            </a:r>
            <a:r>
              <a:rPr lang="en-ZA" dirty="0" err="1" smtClean="0"/>
              <a:t>Quartus</a:t>
            </a:r>
            <a:r>
              <a:rPr lang="en-ZA" dirty="0" smtClean="0"/>
              <a:t> II™  *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5445224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Since most of you have probably used </a:t>
            </a:r>
            <a:r>
              <a:rPr lang="en-ZA" dirty="0" err="1" smtClean="0"/>
              <a:t>Quartus</a:t>
            </a:r>
            <a:r>
              <a:rPr lang="en-ZA" dirty="0" smtClean="0"/>
              <a:t> II we won’t spent much time on that; but do let us know if </a:t>
            </a:r>
            <a:r>
              <a:rPr lang="en-ZA" dirty="0" err="1" smtClean="0"/>
              <a:t>Quartus</a:t>
            </a:r>
            <a:r>
              <a:rPr lang="en-ZA" dirty="0" smtClean="0"/>
              <a:t> II is new to you and would like help familiarizing yourself with it.</a:t>
            </a:r>
            <a:endParaRPr lang="en-ZA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B0C89-F3D1-4FEB-840E-541B1AFF86DF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700088"/>
          </a:xfrm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dirty="0" smtClean="0"/>
              <a:t>PLD/FPGA Development Flow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2411760" y="3140968"/>
            <a:ext cx="629285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2000" b="1" dirty="0">
                <a:latin typeface="Arial" charset="0"/>
              </a:rPr>
              <a:t>Synthesis</a:t>
            </a:r>
          </a:p>
          <a:p>
            <a:pPr eaLnBrk="0" hangingPunct="0"/>
            <a:r>
              <a:rPr lang="en-US" sz="1600" dirty="0">
                <a:latin typeface="Arial" charset="0"/>
              </a:rPr>
              <a:t>  - Translate Design into Device Specific Primitives</a:t>
            </a:r>
          </a:p>
          <a:p>
            <a:pPr eaLnBrk="0" hangingPunct="0"/>
            <a:r>
              <a:rPr lang="en-US" sz="1600" dirty="0">
                <a:latin typeface="Arial" charset="0"/>
              </a:rPr>
              <a:t>  - Optimization to Meet Required Area &amp; Performance Constraints</a:t>
            </a:r>
          </a:p>
          <a:p>
            <a:pPr eaLnBrk="0" hangingPunct="0"/>
            <a:endParaRPr lang="en-US" sz="1600" dirty="0">
              <a:latin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429000" y="995950"/>
            <a:ext cx="457200" cy="533400"/>
            <a:chOff x="3019" y="1105"/>
            <a:chExt cx="320" cy="416"/>
          </a:xfrm>
        </p:grpSpPr>
        <p:sp>
          <p:nvSpPr>
            <p:cNvPr id="204805" name="Rectangle 5"/>
            <p:cNvSpPr>
              <a:spLocks noChangeArrowheads="1"/>
            </p:cNvSpPr>
            <p:nvPr/>
          </p:nvSpPr>
          <p:spPr bwMode="auto">
            <a:xfrm>
              <a:off x="3019" y="1105"/>
              <a:ext cx="320" cy="416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059" y="1193"/>
              <a:ext cx="240" cy="240"/>
              <a:chOff x="3059" y="1193"/>
              <a:chExt cx="240" cy="240"/>
            </a:xfrm>
          </p:grpSpPr>
          <p:sp>
            <p:nvSpPr>
              <p:cNvPr id="204807" name="Line 7"/>
              <p:cNvSpPr>
                <a:spLocks noChangeShapeType="1"/>
              </p:cNvSpPr>
              <p:nvPr/>
            </p:nvSpPr>
            <p:spPr bwMode="auto">
              <a:xfrm>
                <a:off x="3059" y="1193"/>
                <a:ext cx="192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4808" name="Line 8"/>
              <p:cNvSpPr>
                <a:spLocks noChangeShapeType="1"/>
              </p:cNvSpPr>
              <p:nvPr/>
            </p:nvSpPr>
            <p:spPr bwMode="auto">
              <a:xfrm>
                <a:off x="3059" y="1241"/>
                <a:ext cx="240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4809" name="Line 9"/>
              <p:cNvSpPr>
                <a:spLocks noChangeShapeType="1"/>
              </p:cNvSpPr>
              <p:nvPr/>
            </p:nvSpPr>
            <p:spPr bwMode="auto">
              <a:xfrm>
                <a:off x="3059" y="1289"/>
                <a:ext cx="192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4810" name="Line 10"/>
              <p:cNvSpPr>
                <a:spLocks noChangeShapeType="1"/>
              </p:cNvSpPr>
              <p:nvPr/>
            </p:nvSpPr>
            <p:spPr bwMode="auto">
              <a:xfrm>
                <a:off x="3059" y="1337"/>
                <a:ext cx="240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4811" name="Line 11"/>
              <p:cNvSpPr>
                <a:spLocks noChangeShapeType="1"/>
              </p:cNvSpPr>
              <p:nvPr/>
            </p:nvSpPr>
            <p:spPr bwMode="auto">
              <a:xfrm>
                <a:off x="3059" y="1385"/>
                <a:ext cx="192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4812" name="Line 12"/>
              <p:cNvSpPr>
                <a:spLocks noChangeShapeType="1"/>
              </p:cNvSpPr>
              <p:nvPr/>
            </p:nvSpPr>
            <p:spPr bwMode="auto">
              <a:xfrm>
                <a:off x="3059" y="1433"/>
                <a:ext cx="240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3320" name="Rectangle 15"/>
          <p:cNvSpPr>
            <a:spLocks noChangeArrowheads="1"/>
          </p:cNvSpPr>
          <p:nvPr/>
        </p:nvSpPr>
        <p:spPr bwMode="auto">
          <a:xfrm>
            <a:off x="3650886" y="4317639"/>
            <a:ext cx="4593522" cy="138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2000" b="1" dirty="0">
                <a:latin typeface="Arial" charset="0"/>
              </a:rPr>
              <a:t>Place </a:t>
            </a:r>
            <a:r>
              <a:rPr lang="en-US" sz="2000" b="1" dirty="0" smtClean="0">
                <a:latin typeface="Arial" charset="0"/>
              </a:rPr>
              <a:t>and Route (PAR)</a:t>
            </a:r>
            <a:endParaRPr lang="en-US" sz="2000" b="1" dirty="0">
              <a:latin typeface="Arial" charset="0"/>
            </a:endParaRPr>
          </a:p>
          <a:p>
            <a:pPr eaLnBrk="0" hangingPunct="0"/>
            <a:r>
              <a:rPr lang="en-US" sz="1600" dirty="0">
                <a:latin typeface="Arial" charset="0"/>
              </a:rPr>
              <a:t>  - Map </a:t>
            </a:r>
            <a:r>
              <a:rPr lang="en-US" sz="1600" dirty="0" smtClean="0">
                <a:latin typeface="Arial" charset="0"/>
              </a:rPr>
              <a:t>primitives </a:t>
            </a:r>
            <a:r>
              <a:rPr lang="en-US" sz="1600" dirty="0">
                <a:latin typeface="Arial" charset="0"/>
              </a:rPr>
              <a:t>to </a:t>
            </a:r>
            <a:r>
              <a:rPr lang="en-US" sz="1600" dirty="0" smtClean="0">
                <a:latin typeface="Arial" charset="0"/>
              </a:rPr>
              <a:t>specific locations inside </a:t>
            </a:r>
            <a:br>
              <a:rPr lang="en-US" sz="1600" dirty="0" smtClean="0">
                <a:latin typeface="Arial" charset="0"/>
              </a:rPr>
            </a:br>
            <a:r>
              <a:rPr lang="en-US" sz="1600" dirty="0" smtClean="0">
                <a:latin typeface="Arial" charset="0"/>
              </a:rPr>
              <a:t>    FPGA </a:t>
            </a:r>
            <a:r>
              <a:rPr lang="en-US" sz="1600" dirty="0">
                <a:latin typeface="Arial" charset="0"/>
              </a:rPr>
              <a:t>with </a:t>
            </a:r>
            <a:r>
              <a:rPr lang="en-US" sz="1600" dirty="0" smtClean="0">
                <a:latin typeface="Arial" charset="0"/>
              </a:rPr>
              <a:t>reference to area &amp; performance </a:t>
            </a:r>
            <a:br>
              <a:rPr lang="en-US" sz="1600" dirty="0" smtClean="0">
                <a:latin typeface="Arial" charset="0"/>
              </a:rPr>
            </a:br>
            <a:r>
              <a:rPr lang="en-US" sz="1600" dirty="0" smtClean="0">
                <a:latin typeface="Arial" charset="0"/>
              </a:rPr>
              <a:t>    constraints</a:t>
            </a:r>
            <a:endParaRPr lang="en-US" sz="1600" dirty="0">
              <a:latin typeface="Arial" charset="0"/>
            </a:endParaRPr>
          </a:p>
          <a:p>
            <a:pPr eaLnBrk="0" hangingPunct="0"/>
            <a:r>
              <a:rPr lang="en-US" sz="1600" dirty="0">
                <a:latin typeface="Arial" charset="0"/>
              </a:rPr>
              <a:t>  - Specify </a:t>
            </a:r>
            <a:r>
              <a:rPr lang="en-US" sz="1600" dirty="0" smtClean="0">
                <a:latin typeface="Arial" charset="0"/>
              </a:rPr>
              <a:t>routing resources </a:t>
            </a:r>
            <a:r>
              <a:rPr lang="en-US" sz="1600" dirty="0">
                <a:latin typeface="Arial" charset="0"/>
              </a:rPr>
              <a:t>to </a:t>
            </a:r>
            <a:r>
              <a:rPr lang="en-US" sz="1600" dirty="0" smtClean="0">
                <a:latin typeface="Arial" charset="0"/>
              </a:rPr>
              <a:t>use</a:t>
            </a:r>
            <a:endParaRPr lang="en-US" sz="1600" dirty="0">
              <a:latin typeface="Arial" charset="0"/>
            </a:endParaRPr>
          </a:p>
        </p:txBody>
      </p:sp>
      <p:sp>
        <p:nvSpPr>
          <p:cNvPr id="13321" name="Rectangle 16"/>
          <p:cNvSpPr>
            <a:spLocks noChangeArrowheads="1"/>
          </p:cNvSpPr>
          <p:nvPr/>
        </p:nvSpPr>
        <p:spPr bwMode="auto">
          <a:xfrm>
            <a:off x="4040906" y="951630"/>
            <a:ext cx="4648200" cy="893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2000" b="1" dirty="0">
                <a:latin typeface="Arial" pitchFamily="34" charset="0"/>
                <a:cs typeface="Arial" pitchFamily="34" charset="0"/>
              </a:rPr>
              <a:t>Design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and RTL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Coding</a:t>
            </a:r>
          </a:p>
          <a:p>
            <a:pPr eaLnBrk="0" hangingPunct="0"/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- Behavioral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or Structural Description of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Design</a:t>
            </a:r>
            <a:br>
              <a:rPr lang="en-US" sz="1600" dirty="0" smtClean="0"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latin typeface="Arial" pitchFamily="34" charset="0"/>
                <a:cs typeface="Arial" pitchFamily="34" charset="0"/>
              </a:rPr>
              <a:t>  - Writing VHDL, deciding i/o, formulating tests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22" name="Rectangle 17"/>
          <p:cNvSpPr>
            <a:spLocks noChangeArrowheads="1"/>
          </p:cNvSpPr>
          <p:nvPr/>
        </p:nvSpPr>
        <p:spPr bwMode="auto">
          <a:xfrm>
            <a:off x="4651375" y="1916832"/>
            <a:ext cx="4492625" cy="138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6038" rIns="92075" bIns="46038">
            <a:spAutoFit/>
          </a:bodyPr>
          <a:lstStyle/>
          <a:p>
            <a:pPr eaLnBrk="0" hangingPunct="0"/>
            <a:r>
              <a:rPr lang="en-US" sz="1800" b="1" dirty="0">
                <a:latin typeface="Arial" charset="0"/>
              </a:rPr>
              <a:t>RTL Simulation</a:t>
            </a:r>
          </a:p>
          <a:p>
            <a:pPr eaLnBrk="0" hangingPunct="0"/>
            <a:r>
              <a:rPr lang="en-US" sz="1800" b="1" dirty="0">
                <a:latin typeface="Arial" charset="0"/>
              </a:rPr>
              <a:t>  </a:t>
            </a:r>
            <a:r>
              <a:rPr lang="en-US" sz="1600" dirty="0">
                <a:latin typeface="Arial" charset="0"/>
              </a:rPr>
              <a:t>-</a:t>
            </a:r>
            <a:r>
              <a:rPr lang="en-US" sz="1800" b="1" dirty="0">
                <a:latin typeface="Arial" charset="0"/>
              </a:rPr>
              <a:t> </a:t>
            </a:r>
            <a:r>
              <a:rPr lang="en-US" sz="1600" dirty="0">
                <a:latin typeface="Arial" charset="0"/>
              </a:rPr>
              <a:t>Functional Simulation</a:t>
            </a:r>
          </a:p>
          <a:p>
            <a:pPr eaLnBrk="0" hangingPunct="0"/>
            <a:r>
              <a:rPr lang="en-US" sz="1600" dirty="0">
                <a:latin typeface="Arial" charset="0"/>
              </a:rPr>
              <a:t>  - Verify Logic Model &amp; Data Flow </a:t>
            </a:r>
            <a:endParaRPr lang="en-US" sz="1600" dirty="0" smtClean="0">
              <a:latin typeface="Arial" charset="0"/>
            </a:endParaRPr>
          </a:p>
          <a:p>
            <a:pPr eaLnBrk="0" hangingPunct="0"/>
            <a:r>
              <a:rPr lang="en-US" sz="1600" dirty="0" smtClean="0">
                <a:latin typeface="Arial" charset="0"/>
              </a:rPr>
              <a:t>  - View model-specified timing</a:t>
            </a:r>
            <a:endParaRPr lang="en-US" sz="1600" dirty="0">
              <a:latin typeface="Arial" charset="0"/>
            </a:endParaRPr>
          </a:p>
          <a:p>
            <a:pPr eaLnBrk="0" hangingPunct="0"/>
            <a:r>
              <a:rPr lang="en-US" sz="1600" dirty="0" smtClean="0">
                <a:latin typeface="Arial" charset="0"/>
              </a:rPr>
              <a:t>  </a:t>
            </a:r>
            <a:endParaRPr lang="en-US" sz="1600" dirty="0">
              <a:latin typeface="Arial" charset="0"/>
            </a:endParaRPr>
          </a:p>
        </p:txBody>
      </p:sp>
      <p:sp>
        <p:nvSpPr>
          <p:cNvPr id="13323" name="AutoShape 18"/>
          <p:cNvSpPr>
            <a:spLocks noChangeArrowheads="1"/>
          </p:cNvSpPr>
          <p:nvPr/>
        </p:nvSpPr>
        <p:spPr bwMode="auto">
          <a:xfrm>
            <a:off x="2667000" y="1208088"/>
            <a:ext cx="555625" cy="304800"/>
          </a:xfrm>
          <a:prstGeom prst="rightArrow">
            <a:avLst>
              <a:gd name="adj1" fmla="val 50000"/>
              <a:gd name="adj2" fmla="val 91154"/>
            </a:avLst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AutoShape 19"/>
          <p:cNvSpPr>
            <a:spLocks noChangeArrowheads="1"/>
          </p:cNvSpPr>
          <p:nvPr/>
        </p:nvSpPr>
        <p:spPr bwMode="auto">
          <a:xfrm>
            <a:off x="3505200" y="159285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hlink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25" name="AutoShape 20"/>
          <p:cNvSpPr>
            <a:spLocks noChangeArrowheads="1"/>
          </p:cNvSpPr>
          <p:nvPr/>
        </p:nvSpPr>
        <p:spPr bwMode="auto">
          <a:xfrm rot="-2400000">
            <a:off x="1127125" y="4607938"/>
            <a:ext cx="304800" cy="609600"/>
          </a:xfrm>
          <a:prstGeom prst="downArrow">
            <a:avLst>
              <a:gd name="adj1" fmla="val 40620"/>
              <a:gd name="adj2" fmla="val 87500"/>
            </a:avLst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586038" y="2078888"/>
            <a:ext cx="1905000" cy="762000"/>
            <a:chOff x="1632" y="1488"/>
            <a:chExt cx="1296" cy="480"/>
          </a:xfrm>
        </p:grpSpPr>
        <p:sp>
          <p:nvSpPr>
            <p:cNvPr id="13339" name="Rectangle 22"/>
            <p:cNvSpPr>
              <a:spLocks noChangeArrowheads="1"/>
            </p:cNvSpPr>
            <p:nvPr/>
          </p:nvSpPr>
          <p:spPr bwMode="auto">
            <a:xfrm>
              <a:off x="1632" y="1488"/>
              <a:ext cx="1296" cy="4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pPr algn="ctr" eaLnBrk="0" hangingPunct="0"/>
              <a:endParaRPr lang="en-US">
                <a:latin typeface="Arial" charset="0"/>
              </a:endParaRPr>
            </a:p>
          </p:txBody>
        </p: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1680" y="1584"/>
              <a:ext cx="1172" cy="315"/>
              <a:chOff x="1324" y="1856"/>
              <a:chExt cx="3089" cy="523"/>
            </a:xfrm>
          </p:grpSpPr>
          <p:sp>
            <p:nvSpPr>
              <p:cNvPr id="13341" name="Line 24"/>
              <p:cNvSpPr>
                <a:spLocks noChangeShapeType="1"/>
              </p:cNvSpPr>
              <p:nvPr/>
            </p:nvSpPr>
            <p:spPr bwMode="auto">
              <a:xfrm flipV="1">
                <a:off x="1333" y="199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2" name="Line 25"/>
              <p:cNvSpPr>
                <a:spLocks noChangeShapeType="1"/>
              </p:cNvSpPr>
              <p:nvPr/>
            </p:nvSpPr>
            <p:spPr bwMode="auto">
              <a:xfrm flipV="1">
                <a:off x="1717" y="1856"/>
                <a:ext cx="38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3" name="Line 26"/>
              <p:cNvSpPr>
                <a:spLocks noChangeShapeType="1"/>
              </p:cNvSpPr>
              <p:nvPr/>
            </p:nvSpPr>
            <p:spPr bwMode="auto">
              <a:xfrm flipV="1">
                <a:off x="1717" y="1856"/>
                <a:ext cx="0" cy="1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4" name="Line 27"/>
              <p:cNvSpPr>
                <a:spLocks noChangeShapeType="1"/>
              </p:cNvSpPr>
              <p:nvPr/>
            </p:nvSpPr>
            <p:spPr bwMode="auto">
              <a:xfrm flipV="1">
                <a:off x="2103" y="1856"/>
                <a:ext cx="0" cy="1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5" name="Line 28"/>
              <p:cNvSpPr>
                <a:spLocks noChangeShapeType="1"/>
              </p:cNvSpPr>
              <p:nvPr/>
            </p:nvSpPr>
            <p:spPr bwMode="auto">
              <a:xfrm flipV="1">
                <a:off x="2103" y="199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6" name="Line 29"/>
              <p:cNvSpPr>
                <a:spLocks noChangeShapeType="1"/>
              </p:cNvSpPr>
              <p:nvPr/>
            </p:nvSpPr>
            <p:spPr bwMode="auto">
              <a:xfrm flipV="1">
                <a:off x="2487" y="1856"/>
                <a:ext cx="38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7" name="Line 30"/>
              <p:cNvSpPr>
                <a:spLocks noChangeShapeType="1"/>
              </p:cNvSpPr>
              <p:nvPr/>
            </p:nvSpPr>
            <p:spPr bwMode="auto">
              <a:xfrm flipV="1">
                <a:off x="2487" y="1856"/>
                <a:ext cx="0" cy="1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8" name="Line 31"/>
              <p:cNvSpPr>
                <a:spLocks noChangeShapeType="1"/>
              </p:cNvSpPr>
              <p:nvPr/>
            </p:nvSpPr>
            <p:spPr bwMode="auto">
              <a:xfrm flipV="1">
                <a:off x="2873" y="1856"/>
                <a:ext cx="0" cy="1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9" name="Line 32"/>
              <p:cNvSpPr>
                <a:spLocks noChangeShapeType="1"/>
              </p:cNvSpPr>
              <p:nvPr/>
            </p:nvSpPr>
            <p:spPr bwMode="auto">
              <a:xfrm flipV="1">
                <a:off x="2873" y="199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0" name="Line 33"/>
              <p:cNvSpPr>
                <a:spLocks noChangeShapeType="1"/>
              </p:cNvSpPr>
              <p:nvPr/>
            </p:nvSpPr>
            <p:spPr bwMode="auto">
              <a:xfrm flipV="1">
                <a:off x="3257" y="1856"/>
                <a:ext cx="38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1" name="Line 34"/>
              <p:cNvSpPr>
                <a:spLocks noChangeShapeType="1"/>
              </p:cNvSpPr>
              <p:nvPr/>
            </p:nvSpPr>
            <p:spPr bwMode="auto">
              <a:xfrm flipV="1">
                <a:off x="3257" y="1856"/>
                <a:ext cx="0" cy="1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2" name="Line 35"/>
              <p:cNvSpPr>
                <a:spLocks noChangeShapeType="1"/>
              </p:cNvSpPr>
              <p:nvPr/>
            </p:nvSpPr>
            <p:spPr bwMode="auto">
              <a:xfrm flipV="1">
                <a:off x="3643" y="1856"/>
                <a:ext cx="0" cy="1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3" name="Line 36"/>
              <p:cNvSpPr>
                <a:spLocks noChangeShapeType="1"/>
              </p:cNvSpPr>
              <p:nvPr/>
            </p:nvSpPr>
            <p:spPr bwMode="auto">
              <a:xfrm flipV="1">
                <a:off x="3643" y="1998"/>
                <a:ext cx="38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4" name="Line 37"/>
              <p:cNvSpPr>
                <a:spLocks noChangeShapeType="1"/>
              </p:cNvSpPr>
              <p:nvPr/>
            </p:nvSpPr>
            <p:spPr bwMode="auto">
              <a:xfrm flipV="1">
                <a:off x="4028" y="1856"/>
                <a:ext cx="38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5" name="Line 38"/>
              <p:cNvSpPr>
                <a:spLocks noChangeShapeType="1"/>
              </p:cNvSpPr>
              <p:nvPr/>
            </p:nvSpPr>
            <p:spPr bwMode="auto">
              <a:xfrm flipV="1">
                <a:off x="4028" y="1856"/>
                <a:ext cx="0" cy="1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>
                <a:off x="1324" y="2237"/>
                <a:ext cx="3089" cy="142"/>
                <a:chOff x="1158" y="3231"/>
                <a:chExt cx="3089" cy="142"/>
              </a:xfrm>
            </p:grpSpPr>
            <p:sp>
              <p:nvSpPr>
                <p:cNvPr id="13357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1389" y="3373"/>
                  <a:ext cx="3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58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1749" y="3231"/>
                  <a:ext cx="38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59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1749" y="3231"/>
                  <a:ext cx="0" cy="14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60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2135" y="3231"/>
                  <a:ext cx="0" cy="14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61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135" y="3373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62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519" y="3231"/>
                  <a:ext cx="38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63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519" y="3231"/>
                  <a:ext cx="0" cy="14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64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2905" y="3231"/>
                  <a:ext cx="0" cy="14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65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2905" y="3373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66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3289" y="3231"/>
                  <a:ext cx="38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67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3289" y="3231"/>
                  <a:ext cx="0" cy="14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68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3675" y="3231"/>
                  <a:ext cx="0" cy="14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69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3675" y="3373"/>
                  <a:ext cx="38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70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4060" y="3231"/>
                  <a:ext cx="18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71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4060" y="3231"/>
                  <a:ext cx="0" cy="14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72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1158" y="3231"/>
                  <a:ext cx="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73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1382" y="3231"/>
                  <a:ext cx="0" cy="14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74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1388" y="3373"/>
                  <a:ext cx="3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75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1750" y="3231"/>
                  <a:ext cx="0" cy="14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3327" name="AutoShape 60"/>
          <p:cNvSpPr>
            <a:spLocks noChangeArrowheads="1"/>
          </p:cNvSpPr>
          <p:nvPr/>
        </p:nvSpPr>
        <p:spPr bwMode="auto">
          <a:xfrm rot="2700000">
            <a:off x="2093028" y="2223354"/>
            <a:ext cx="304800" cy="609600"/>
          </a:xfrm>
          <a:prstGeom prst="downArrow">
            <a:avLst>
              <a:gd name="adj1" fmla="val 40620"/>
              <a:gd name="adj2" fmla="val 87500"/>
            </a:avLst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8" name="Rectangle 61"/>
          <p:cNvSpPr>
            <a:spLocks noChangeArrowheads="1"/>
          </p:cNvSpPr>
          <p:nvPr/>
        </p:nvSpPr>
        <p:spPr bwMode="auto">
          <a:xfrm>
            <a:off x="169863" y="2782558"/>
            <a:ext cx="2165350" cy="1804987"/>
          </a:xfrm>
          <a:prstGeom prst="rect">
            <a:avLst/>
          </a:prstGeom>
          <a:solidFill>
            <a:schemeClr val="bg1"/>
          </a:solidFill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Rectangle 62"/>
          <p:cNvSpPr>
            <a:spLocks noChangeArrowheads="1"/>
          </p:cNvSpPr>
          <p:nvPr/>
        </p:nvSpPr>
        <p:spPr bwMode="auto">
          <a:xfrm>
            <a:off x="312738" y="2988933"/>
            <a:ext cx="815975" cy="4397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800" b="1">
                <a:solidFill>
                  <a:schemeClr val="bg1"/>
                </a:solidFill>
                <a:latin typeface="Arial" charset="0"/>
              </a:rPr>
              <a:t>LE</a:t>
            </a:r>
          </a:p>
        </p:txBody>
      </p:sp>
      <p:sp>
        <p:nvSpPr>
          <p:cNvPr id="13330" name="Rectangle 63"/>
          <p:cNvSpPr>
            <a:spLocks noChangeArrowheads="1"/>
          </p:cNvSpPr>
          <p:nvPr/>
        </p:nvSpPr>
        <p:spPr bwMode="auto">
          <a:xfrm>
            <a:off x="1747838" y="3254045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>
              <a:rot lat="0" lon="18600000" rev="0"/>
            </a:camera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3331" name="Text Box 64"/>
          <p:cNvSpPr txBox="1">
            <a:spLocks noChangeArrowheads="1"/>
          </p:cNvSpPr>
          <p:nvPr/>
        </p:nvSpPr>
        <p:spPr bwMode="auto">
          <a:xfrm>
            <a:off x="1376363" y="2868283"/>
            <a:ext cx="7556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solidFill>
                  <a:schemeClr val="accent1"/>
                </a:solidFill>
                <a:latin typeface="Arial" charset="0"/>
              </a:rPr>
              <a:t>M512</a:t>
            </a:r>
          </a:p>
        </p:txBody>
      </p:sp>
      <p:sp>
        <p:nvSpPr>
          <p:cNvPr id="13332" name="Rectangle 65"/>
          <p:cNvSpPr>
            <a:spLocks noChangeArrowheads="1"/>
          </p:cNvSpPr>
          <p:nvPr/>
        </p:nvSpPr>
        <p:spPr bwMode="auto">
          <a:xfrm>
            <a:off x="398463" y="4093833"/>
            <a:ext cx="377825" cy="3048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>
              <a:rot lat="0" lon="899999" rev="0"/>
            </a:camera>
            <a:lightRig rig="legacyFlat3" dir="b"/>
          </a:scene3d>
          <a:sp3d extrusionH="3540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3333" name="Text Box 66"/>
          <p:cNvSpPr txBox="1">
            <a:spLocks noChangeArrowheads="1"/>
          </p:cNvSpPr>
          <p:nvPr/>
        </p:nvSpPr>
        <p:spPr bwMode="auto">
          <a:xfrm>
            <a:off x="401638" y="3603295"/>
            <a:ext cx="6667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solidFill>
                  <a:schemeClr val="folHlink"/>
                </a:solidFill>
                <a:latin typeface="Arial" charset="0"/>
              </a:rPr>
              <a:t>M4K</a:t>
            </a:r>
          </a:p>
        </p:txBody>
      </p:sp>
      <p:sp>
        <p:nvSpPr>
          <p:cNvPr id="13334" name="Freeform 67"/>
          <p:cNvSpPr>
            <a:spLocks/>
          </p:cNvSpPr>
          <p:nvPr/>
        </p:nvSpPr>
        <p:spPr bwMode="auto">
          <a:xfrm flipH="1">
            <a:off x="1611313" y="4349420"/>
            <a:ext cx="457200" cy="152400"/>
          </a:xfrm>
          <a:custGeom>
            <a:avLst/>
            <a:gdLst>
              <a:gd name="T0" fmla="*/ 0 w 288"/>
              <a:gd name="T1" fmla="*/ 48 h 96"/>
              <a:gd name="T2" fmla="*/ 48 w 288"/>
              <a:gd name="T3" fmla="*/ 0 h 96"/>
              <a:gd name="T4" fmla="*/ 240 w 288"/>
              <a:gd name="T5" fmla="*/ 0 h 96"/>
              <a:gd name="T6" fmla="*/ 288 w 288"/>
              <a:gd name="T7" fmla="*/ 48 h 96"/>
              <a:gd name="T8" fmla="*/ 240 w 288"/>
              <a:gd name="T9" fmla="*/ 96 h 96"/>
              <a:gd name="T10" fmla="*/ 48 w 288"/>
              <a:gd name="T11" fmla="*/ 96 h 96"/>
              <a:gd name="T12" fmla="*/ 0 w 288"/>
              <a:gd name="T13" fmla="*/ 48 h 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96"/>
              <a:gd name="T23" fmla="*/ 288 w 288"/>
              <a:gd name="T24" fmla="*/ 96 h 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96">
                <a:moveTo>
                  <a:pt x="0" y="48"/>
                </a:moveTo>
                <a:lnTo>
                  <a:pt x="48" y="0"/>
                </a:lnTo>
                <a:lnTo>
                  <a:pt x="240" y="0"/>
                </a:lnTo>
                <a:lnTo>
                  <a:pt x="288" y="48"/>
                </a:lnTo>
                <a:lnTo>
                  <a:pt x="240" y="96"/>
                </a:lnTo>
                <a:lnTo>
                  <a:pt x="48" y="96"/>
                </a:lnTo>
                <a:lnTo>
                  <a:pt x="0" y="48"/>
                </a:lnTo>
                <a:close/>
              </a:path>
            </a:pathLst>
          </a:cu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AutoShape 68"/>
          <p:cNvSpPr>
            <a:spLocks noChangeArrowheads="1"/>
          </p:cNvSpPr>
          <p:nvPr/>
        </p:nvSpPr>
        <p:spPr bwMode="auto">
          <a:xfrm>
            <a:off x="1857375" y="4031920"/>
            <a:ext cx="385763" cy="165100"/>
          </a:xfrm>
          <a:prstGeom prst="homePlate">
            <a:avLst>
              <a:gd name="adj" fmla="val 58414"/>
            </a:avLst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Text Box 69"/>
          <p:cNvSpPr txBox="1">
            <a:spLocks noChangeArrowheads="1"/>
          </p:cNvSpPr>
          <p:nvPr/>
        </p:nvSpPr>
        <p:spPr bwMode="auto">
          <a:xfrm>
            <a:off x="1543050" y="3676320"/>
            <a:ext cx="488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solidFill>
                  <a:schemeClr val="accent2"/>
                </a:solidFill>
                <a:latin typeface="Arial" charset="0"/>
              </a:rPr>
              <a:t>I/O</a:t>
            </a:r>
          </a:p>
        </p:txBody>
      </p:sp>
      <p:sp>
        <p:nvSpPr>
          <p:cNvPr id="13337" name="AutoShape 70"/>
          <p:cNvSpPr>
            <a:spLocks noChangeArrowheads="1"/>
          </p:cNvSpPr>
          <p:nvPr/>
        </p:nvSpPr>
        <p:spPr bwMode="auto">
          <a:xfrm rot="10800000">
            <a:off x="1325563" y="4106533"/>
            <a:ext cx="385762" cy="165100"/>
          </a:xfrm>
          <a:prstGeom prst="homePlate">
            <a:avLst>
              <a:gd name="adj" fmla="val 58413"/>
            </a:avLst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3338" name="Picture 71"/>
          <p:cNvPicPr>
            <a:picLocks noChangeAspect="1" noChangeArrowheads="1"/>
          </p:cNvPicPr>
          <p:nvPr/>
        </p:nvPicPr>
        <p:blipFill>
          <a:blip r:embed="rId3" cstate="print"/>
          <a:srcRect l="16646" t="33719" r="37541" b="18210"/>
          <a:stretch>
            <a:fillRect/>
          </a:stretch>
        </p:blipFill>
        <p:spPr bwMode="auto">
          <a:xfrm>
            <a:off x="1517684" y="4623156"/>
            <a:ext cx="2126607" cy="1182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Folded Corner 72"/>
          <p:cNvSpPr/>
          <p:nvPr/>
        </p:nvSpPr>
        <p:spPr>
          <a:xfrm>
            <a:off x="683568" y="980728"/>
            <a:ext cx="1800200" cy="1008112"/>
          </a:xfrm>
          <a:prstGeom prst="foldedCorner">
            <a:avLst>
              <a:gd name="adj" fmla="val 34510"/>
            </a:avLst>
          </a:prstGeom>
          <a:solidFill>
            <a:srgbClr val="FFF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Design</a:t>
            </a:r>
            <a:br>
              <a:rPr lang="en-ZA" b="1" dirty="0" smtClean="0">
                <a:solidFill>
                  <a:schemeClr val="tx1"/>
                </a:solidFill>
              </a:rPr>
            </a:br>
            <a:r>
              <a:rPr lang="en-ZA" b="1" dirty="0" smtClean="0">
                <a:solidFill>
                  <a:schemeClr val="tx1"/>
                </a:solidFill>
              </a:rPr>
              <a:t>Specification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396296" y="5676238"/>
            <a:ext cx="25266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This development cycle diagram is an adaptation of that</a:t>
            </a:r>
            <a:br>
              <a:rPr lang="en-US" sz="800" dirty="0" smtClean="0"/>
            </a:br>
            <a:r>
              <a:rPr lang="en-US" sz="800" dirty="0" smtClean="0"/>
              <a:t>prepared by Dr. </a:t>
            </a:r>
            <a:r>
              <a:rPr lang="en-US" sz="800" dirty="0" err="1" smtClean="0"/>
              <a:t>Junaid</a:t>
            </a:r>
            <a:r>
              <a:rPr lang="en-US" sz="800" dirty="0" smtClean="0"/>
              <a:t> Ahmed </a:t>
            </a:r>
            <a:r>
              <a:rPr lang="en-US" sz="800" dirty="0" err="1" smtClean="0"/>
              <a:t>Zubairi</a:t>
            </a:r>
            <a:r>
              <a:rPr lang="en-US" sz="800" dirty="0" smtClean="0"/>
              <a:t>, </a:t>
            </a:r>
            <a:endParaRPr lang="en-US" sz="800" dirty="0"/>
          </a:p>
        </p:txBody>
      </p:sp>
      <p:sp>
        <p:nvSpPr>
          <p:cNvPr id="75" name="Rectangle 74"/>
          <p:cNvSpPr/>
          <p:nvPr/>
        </p:nvSpPr>
        <p:spPr>
          <a:xfrm>
            <a:off x="6407696" y="5919300"/>
            <a:ext cx="2736304" cy="216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Avail: http://www.cs.fredonia.edu/zubairi/training/fpga.ppt</a:t>
            </a:r>
            <a:endParaRPr lang="en-US" sz="800" dirty="0"/>
          </a:p>
        </p:txBody>
      </p:sp>
      <p:sp>
        <p:nvSpPr>
          <p:cNvPr id="76" name="AutoShape 20"/>
          <p:cNvSpPr>
            <a:spLocks noChangeArrowheads="1"/>
          </p:cNvSpPr>
          <p:nvPr/>
        </p:nvSpPr>
        <p:spPr bwMode="auto">
          <a:xfrm rot="18271361">
            <a:off x="3716949" y="5655335"/>
            <a:ext cx="252056" cy="458629"/>
          </a:xfrm>
          <a:prstGeom prst="downArrow">
            <a:avLst>
              <a:gd name="adj1" fmla="val 40620"/>
              <a:gd name="adj2" fmla="val 87500"/>
            </a:avLst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995936" y="5838186"/>
            <a:ext cx="8338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latin typeface="Arial" charset="0"/>
              </a:rPr>
              <a:t>… PTO …</a:t>
            </a:r>
            <a:endParaRPr lang="en-US" sz="11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1E0FE-D86F-48CF-84EE-403DFA9D60C6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1433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700088"/>
          </a:xfrm>
          <a:noFill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dirty="0" smtClean="0"/>
              <a:t>Development Flow</a:t>
            </a:r>
          </a:p>
        </p:txBody>
      </p:sp>
      <p:sp>
        <p:nvSpPr>
          <p:cNvPr id="14340" name="Rectangle 1027"/>
          <p:cNvSpPr>
            <a:spLocks noChangeArrowheads="1"/>
          </p:cNvSpPr>
          <p:nvPr/>
        </p:nvSpPr>
        <p:spPr bwMode="auto">
          <a:xfrm>
            <a:off x="2267745" y="4437113"/>
            <a:ext cx="2664296" cy="13681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Rectangle 1030"/>
          <p:cNvSpPr>
            <a:spLocks noChangeArrowheads="1"/>
          </p:cNvSpPr>
          <p:nvPr/>
        </p:nvSpPr>
        <p:spPr bwMode="auto">
          <a:xfrm>
            <a:off x="2771800" y="1196752"/>
            <a:ext cx="48006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2000" b="1" dirty="0">
                <a:latin typeface="Arial" charset="0"/>
              </a:rPr>
              <a:t>Timing Analysis</a:t>
            </a:r>
          </a:p>
          <a:p>
            <a:pPr eaLnBrk="0" hangingPunct="0"/>
            <a:r>
              <a:rPr lang="en-US" sz="1600" dirty="0">
                <a:latin typeface="Arial" charset="0"/>
              </a:rPr>
              <a:t>  - Verify </a:t>
            </a:r>
            <a:r>
              <a:rPr lang="en-US" sz="1600" dirty="0" smtClean="0">
                <a:latin typeface="Arial" charset="0"/>
              </a:rPr>
              <a:t>performance specifications</a:t>
            </a:r>
            <a:endParaRPr lang="en-US" sz="1600" dirty="0">
              <a:latin typeface="Arial" charset="0"/>
            </a:endParaRPr>
          </a:p>
          <a:p>
            <a:pPr eaLnBrk="0" hangingPunct="0"/>
            <a:r>
              <a:rPr lang="en-US" sz="1600" dirty="0">
                <a:latin typeface="Arial" charset="0"/>
              </a:rPr>
              <a:t>  - Static </a:t>
            </a:r>
            <a:r>
              <a:rPr lang="en-US" sz="1600" dirty="0" smtClean="0">
                <a:latin typeface="Arial" charset="0"/>
              </a:rPr>
              <a:t>timing analysis</a:t>
            </a:r>
            <a:endParaRPr lang="en-US" sz="1600" dirty="0">
              <a:latin typeface="Arial" charset="0"/>
            </a:endParaRPr>
          </a:p>
        </p:txBody>
      </p:sp>
      <p:sp>
        <p:nvSpPr>
          <p:cNvPr id="14344" name="Rectangle 1031"/>
          <p:cNvSpPr>
            <a:spLocks noChangeArrowheads="1"/>
          </p:cNvSpPr>
          <p:nvPr/>
        </p:nvSpPr>
        <p:spPr bwMode="auto">
          <a:xfrm>
            <a:off x="3517752" y="2904927"/>
            <a:ext cx="5105400" cy="862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 b="1" dirty="0">
                <a:latin typeface="Arial" charset="0"/>
              </a:rPr>
              <a:t>Gate Level Simulation</a:t>
            </a:r>
          </a:p>
          <a:p>
            <a:pPr eaLnBrk="0" hangingPunct="0"/>
            <a:r>
              <a:rPr lang="en-US" sz="1600" dirty="0">
                <a:latin typeface="Arial" charset="0"/>
              </a:rPr>
              <a:t>  -</a:t>
            </a:r>
            <a:r>
              <a:rPr lang="en-US" sz="1600" b="1" dirty="0">
                <a:latin typeface="Arial" charset="0"/>
              </a:rPr>
              <a:t> </a:t>
            </a:r>
            <a:r>
              <a:rPr lang="en-US" sz="1600" dirty="0">
                <a:latin typeface="Arial" charset="0"/>
              </a:rPr>
              <a:t>Timing </a:t>
            </a:r>
            <a:r>
              <a:rPr lang="en-US" sz="1600" dirty="0" smtClean="0">
                <a:latin typeface="Arial" charset="0"/>
              </a:rPr>
              <a:t>simulation</a:t>
            </a:r>
            <a:endParaRPr lang="en-US" sz="1600" dirty="0">
              <a:latin typeface="Arial" charset="0"/>
            </a:endParaRPr>
          </a:p>
          <a:p>
            <a:pPr eaLnBrk="0" hangingPunct="0"/>
            <a:r>
              <a:rPr lang="en-US" sz="1600" dirty="0">
                <a:latin typeface="Arial" charset="0"/>
              </a:rPr>
              <a:t>  - Verify </a:t>
            </a:r>
            <a:r>
              <a:rPr lang="en-US" sz="1600" dirty="0" smtClean="0">
                <a:latin typeface="Arial" charset="0"/>
              </a:rPr>
              <a:t>design will work on target platform</a:t>
            </a:r>
            <a:endParaRPr lang="en-US" sz="1600" dirty="0">
              <a:latin typeface="Arial" charset="0"/>
            </a:endParaRPr>
          </a:p>
        </p:txBody>
      </p:sp>
      <p:grpSp>
        <p:nvGrpSpPr>
          <p:cNvPr id="2" name="Group 1033"/>
          <p:cNvGrpSpPr>
            <a:grpSpLocks/>
          </p:cNvGrpSpPr>
          <p:nvPr/>
        </p:nvGrpSpPr>
        <p:grpSpPr bwMode="auto">
          <a:xfrm>
            <a:off x="1547664" y="3011289"/>
            <a:ext cx="1905000" cy="762000"/>
            <a:chOff x="1632" y="1488"/>
            <a:chExt cx="1296" cy="480"/>
          </a:xfrm>
        </p:grpSpPr>
        <p:sp>
          <p:nvSpPr>
            <p:cNvPr id="14422" name="Rectangle 1034"/>
            <p:cNvSpPr>
              <a:spLocks noChangeArrowheads="1"/>
            </p:cNvSpPr>
            <p:nvPr/>
          </p:nvSpPr>
          <p:spPr bwMode="auto">
            <a:xfrm>
              <a:off x="1632" y="1488"/>
              <a:ext cx="1296" cy="4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pPr algn="ctr" eaLnBrk="0" hangingPunct="0"/>
              <a:endParaRPr lang="en-US">
                <a:latin typeface="Arial" charset="0"/>
              </a:endParaRPr>
            </a:p>
          </p:txBody>
        </p:sp>
        <p:grpSp>
          <p:nvGrpSpPr>
            <p:cNvPr id="3" name="Group 1035"/>
            <p:cNvGrpSpPr>
              <a:grpSpLocks/>
            </p:cNvGrpSpPr>
            <p:nvPr/>
          </p:nvGrpSpPr>
          <p:grpSpPr bwMode="auto">
            <a:xfrm>
              <a:off x="1680" y="1584"/>
              <a:ext cx="1172" cy="315"/>
              <a:chOff x="1324" y="1856"/>
              <a:chExt cx="3089" cy="523"/>
            </a:xfrm>
          </p:grpSpPr>
          <p:sp>
            <p:nvSpPr>
              <p:cNvPr id="14424" name="Line 1036"/>
              <p:cNvSpPr>
                <a:spLocks noChangeShapeType="1"/>
              </p:cNvSpPr>
              <p:nvPr/>
            </p:nvSpPr>
            <p:spPr bwMode="auto">
              <a:xfrm flipV="1">
                <a:off x="1333" y="199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5" name="Line 1037"/>
              <p:cNvSpPr>
                <a:spLocks noChangeShapeType="1"/>
              </p:cNvSpPr>
              <p:nvPr/>
            </p:nvSpPr>
            <p:spPr bwMode="auto">
              <a:xfrm flipV="1">
                <a:off x="1717" y="1856"/>
                <a:ext cx="38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6" name="Line 1038"/>
              <p:cNvSpPr>
                <a:spLocks noChangeShapeType="1"/>
              </p:cNvSpPr>
              <p:nvPr/>
            </p:nvSpPr>
            <p:spPr bwMode="auto">
              <a:xfrm flipV="1">
                <a:off x="1717" y="1856"/>
                <a:ext cx="0" cy="1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7" name="Line 1039"/>
              <p:cNvSpPr>
                <a:spLocks noChangeShapeType="1"/>
              </p:cNvSpPr>
              <p:nvPr/>
            </p:nvSpPr>
            <p:spPr bwMode="auto">
              <a:xfrm flipV="1">
                <a:off x="2103" y="1856"/>
                <a:ext cx="0" cy="1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8" name="Line 1040"/>
              <p:cNvSpPr>
                <a:spLocks noChangeShapeType="1"/>
              </p:cNvSpPr>
              <p:nvPr/>
            </p:nvSpPr>
            <p:spPr bwMode="auto">
              <a:xfrm flipV="1">
                <a:off x="2103" y="199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9" name="Line 1041"/>
              <p:cNvSpPr>
                <a:spLocks noChangeShapeType="1"/>
              </p:cNvSpPr>
              <p:nvPr/>
            </p:nvSpPr>
            <p:spPr bwMode="auto">
              <a:xfrm flipV="1">
                <a:off x="2487" y="1856"/>
                <a:ext cx="38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0" name="Line 1042"/>
              <p:cNvSpPr>
                <a:spLocks noChangeShapeType="1"/>
              </p:cNvSpPr>
              <p:nvPr/>
            </p:nvSpPr>
            <p:spPr bwMode="auto">
              <a:xfrm flipV="1">
                <a:off x="2487" y="1856"/>
                <a:ext cx="0" cy="1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1" name="Line 1043"/>
              <p:cNvSpPr>
                <a:spLocks noChangeShapeType="1"/>
              </p:cNvSpPr>
              <p:nvPr/>
            </p:nvSpPr>
            <p:spPr bwMode="auto">
              <a:xfrm flipV="1">
                <a:off x="2873" y="1856"/>
                <a:ext cx="0" cy="1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2" name="Line 1044"/>
              <p:cNvSpPr>
                <a:spLocks noChangeShapeType="1"/>
              </p:cNvSpPr>
              <p:nvPr/>
            </p:nvSpPr>
            <p:spPr bwMode="auto">
              <a:xfrm flipV="1">
                <a:off x="2873" y="199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3" name="Line 1045"/>
              <p:cNvSpPr>
                <a:spLocks noChangeShapeType="1"/>
              </p:cNvSpPr>
              <p:nvPr/>
            </p:nvSpPr>
            <p:spPr bwMode="auto">
              <a:xfrm flipV="1">
                <a:off x="3257" y="1856"/>
                <a:ext cx="38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4" name="Line 1046"/>
              <p:cNvSpPr>
                <a:spLocks noChangeShapeType="1"/>
              </p:cNvSpPr>
              <p:nvPr/>
            </p:nvSpPr>
            <p:spPr bwMode="auto">
              <a:xfrm flipV="1">
                <a:off x="3257" y="1856"/>
                <a:ext cx="0" cy="1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5" name="Line 1047"/>
              <p:cNvSpPr>
                <a:spLocks noChangeShapeType="1"/>
              </p:cNvSpPr>
              <p:nvPr/>
            </p:nvSpPr>
            <p:spPr bwMode="auto">
              <a:xfrm flipV="1">
                <a:off x="3643" y="1856"/>
                <a:ext cx="0" cy="1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6" name="Line 1048"/>
              <p:cNvSpPr>
                <a:spLocks noChangeShapeType="1"/>
              </p:cNvSpPr>
              <p:nvPr/>
            </p:nvSpPr>
            <p:spPr bwMode="auto">
              <a:xfrm flipV="1">
                <a:off x="3643" y="1998"/>
                <a:ext cx="38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7" name="Line 1049"/>
              <p:cNvSpPr>
                <a:spLocks noChangeShapeType="1"/>
              </p:cNvSpPr>
              <p:nvPr/>
            </p:nvSpPr>
            <p:spPr bwMode="auto">
              <a:xfrm flipV="1">
                <a:off x="4028" y="1856"/>
                <a:ext cx="38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8" name="Line 1050"/>
              <p:cNvSpPr>
                <a:spLocks noChangeShapeType="1"/>
              </p:cNvSpPr>
              <p:nvPr/>
            </p:nvSpPr>
            <p:spPr bwMode="auto">
              <a:xfrm flipV="1">
                <a:off x="4028" y="1856"/>
                <a:ext cx="0" cy="1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1051"/>
              <p:cNvGrpSpPr>
                <a:grpSpLocks/>
              </p:cNvGrpSpPr>
              <p:nvPr/>
            </p:nvGrpSpPr>
            <p:grpSpPr bwMode="auto">
              <a:xfrm>
                <a:off x="1324" y="2237"/>
                <a:ext cx="3089" cy="142"/>
                <a:chOff x="1158" y="3231"/>
                <a:chExt cx="3089" cy="142"/>
              </a:xfrm>
            </p:grpSpPr>
            <p:sp>
              <p:nvSpPr>
                <p:cNvPr id="14440" name="Line 1052"/>
                <p:cNvSpPr>
                  <a:spLocks noChangeShapeType="1"/>
                </p:cNvSpPr>
                <p:nvPr/>
              </p:nvSpPr>
              <p:spPr bwMode="auto">
                <a:xfrm flipV="1">
                  <a:off x="1389" y="3373"/>
                  <a:ext cx="3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41" name="Line 1053"/>
                <p:cNvSpPr>
                  <a:spLocks noChangeShapeType="1"/>
                </p:cNvSpPr>
                <p:nvPr/>
              </p:nvSpPr>
              <p:spPr bwMode="auto">
                <a:xfrm flipV="1">
                  <a:off x="1749" y="3231"/>
                  <a:ext cx="38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42" name="Line 1054"/>
                <p:cNvSpPr>
                  <a:spLocks noChangeShapeType="1"/>
                </p:cNvSpPr>
                <p:nvPr/>
              </p:nvSpPr>
              <p:spPr bwMode="auto">
                <a:xfrm flipV="1">
                  <a:off x="1749" y="3231"/>
                  <a:ext cx="0" cy="14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43" name="Line 1055"/>
                <p:cNvSpPr>
                  <a:spLocks noChangeShapeType="1"/>
                </p:cNvSpPr>
                <p:nvPr/>
              </p:nvSpPr>
              <p:spPr bwMode="auto">
                <a:xfrm flipV="1">
                  <a:off x="2135" y="3231"/>
                  <a:ext cx="0" cy="14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44" name="Line 1056"/>
                <p:cNvSpPr>
                  <a:spLocks noChangeShapeType="1"/>
                </p:cNvSpPr>
                <p:nvPr/>
              </p:nvSpPr>
              <p:spPr bwMode="auto">
                <a:xfrm flipV="1">
                  <a:off x="2135" y="3373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45" name="Line 1057"/>
                <p:cNvSpPr>
                  <a:spLocks noChangeShapeType="1"/>
                </p:cNvSpPr>
                <p:nvPr/>
              </p:nvSpPr>
              <p:spPr bwMode="auto">
                <a:xfrm flipV="1">
                  <a:off x="2519" y="3231"/>
                  <a:ext cx="38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46" name="Line 1058"/>
                <p:cNvSpPr>
                  <a:spLocks noChangeShapeType="1"/>
                </p:cNvSpPr>
                <p:nvPr/>
              </p:nvSpPr>
              <p:spPr bwMode="auto">
                <a:xfrm flipV="1">
                  <a:off x="2519" y="3231"/>
                  <a:ext cx="0" cy="14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47" name="Line 1059"/>
                <p:cNvSpPr>
                  <a:spLocks noChangeShapeType="1"/>
                </p:cNvSpPr>
                <p:nvPr/>
              </p:nvSpPr>
              <p:spPr bwMode="auto">
                <a:xfrm flipV="1">
                  <a:off x="2905" y="3231"/>
                  <a:ext cx="0" cy="14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48" name="Line 1060"/>
                <p:cNvSpPr>
                  <a:spLocks noChangeShapeType="1"/>
                </p:cNvSpPr>
                <p:nvPr/>
              </p:nvSpPr>
              <p:spPr bwMode="auto">
                <a:xfrm flipV="1">
                  <a:off x="2905" y="3373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49" name="Line 1061"/>
                <p:cNvSpPr>
                  <a:spLocks noChangeShapeType="1"/>
                </p:cNvSpPr>
                <p:nvPr/>
              </p:nvSpPr>
              <p:spPr bwMode="auto">
                <a:xfrm flipV="1">
                  <a:off x="3289" y="3231"/>
                  <a:ext cx="38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50" name="Line 1062"/>
                <p:cNvSpPr>
                  <a:spLocks noChangeShapeType="1"/>
                </p:cNvSpPr>
                <p:nvPr/>
              </p:nvSpPr>
              <p:spPr bwMode="auto">
                <a:xfrm flipV="1">
                  <a:off x="3289" y="3231"/>
                  <a:ext cx="0" cy="14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51" name="Line 1063"/>
                <p:cNvSpPr>
                  <a:spLocks noChangeShapeType="1"/>
                </p:cNvSpPr>
                <p:nvPr/>
              </p:nvSpPr>
              <p:spPr bwMode="auto">
                <a:xfrm flipV="1">
                  <a:off x="3675" y="3231"/>
                  <a:ext cx="0" cy="14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52" name="Line 1064"/>
                <p:cNvSpPr>
                  <a:spLocks noChangeShapeType="1"/>
                </p:cNvSpPr>
                <p:nvPr/>
              </p:nvSpPr>
              <p:spPr bwMode="auto">
                <a:xfrm flipV="1">
                  <a:off x="3675" y="3373"/>
                  <a:ext cx="38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53" name="Line 1065"/>
                <p:cNvSpPr>
                  <a:spLocks noChangeShapeType="1"/>
                </p:cNvSpPr>
                <p:nvPr/>
              </p:nvSpPr>
              <p:spPr bwMode="auto">
                <a:xfrm flipV="1">
                  <a:off x="4060" y="3231"/>
                  <a:ext cx="18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54" name="Line 1066"/>
                <p:cNvSpPr>
                  <a:spLocks noChangeShapeType="1"/>
                </p:cNvSpPr>
                <p:nvPr/>
              </p:nvSpPr>
              <p:spPr bwMode="auto">
                <a:xfrm flipV="1">
                  <a:off x="4060" y="3231"/>
                  <a:ext cx="0" cy="14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55" name="Line 1067"/>
                <p:cNvSpPr>
                  <a:spLocks noChangeShapeType="1"/>
                </p:cNvSpPr>
                <p:nvPr/>
              </p:nvSpPr>
              <p:spPr bwMode="auto">
                <a:xfrm flipV="1">
                  <a:off x="1158" y="3231"/>
                  <a:ext cx="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56" name="Line 1068"/>
                <p:cNvSpPr>
                  <a:spLocks noChangeShapeType="1"/>
                </p:cNvSpPr>
                <p:nvPr/>
              </p:nvSpPr>
              <p:spPr bwMode="auto">
                <a:xfrm flipV="1">
                  <a:off x="1382" y="3231"/>
                  <a:ext cx="0" cy="14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57" name="Line 1069"/>
                <p:cNvSpPr>
                  <a:spLocks noChangeShapeType="1"/>
                </p:cNvSpPr>
                <p:nvPr/>
              </p:nvSpPr>
              <p:spPr bwMode="auto">
                <a:xfrm flipV="1">
                  <a:off x="1388" y="3373"/>
                  <a:ext cx="3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58" name="Line 1070"/>
                <p:cNvSpPr>
                  <a:spLocks noChangeShapeType="1"/>
                </p:cNvSpPr>
                <p:nvPr/>
              </p:nvSpPr>
              <p:spPr bwMode="auto">
                <a:xfrm flipV="1">
                  <a:off x="1750" y="3231"/>
                  <a:ext cx="0" cy="14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4349" name="Rectangle 1127"/>
          <p:cNvSpPr>
            <a:spLocks noChangeArrowheads="1"/>
          </p:cNvSpPr>
          <p:nvPr/>
        </p:nvSpPr>
        <p:spPr bwMode="auto">
          <a:xfrm>
            <a:off x="5148064" y="4653136"/>
            <a:ext cx="3643313" cy="110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 b="1" dirty="0" smtClean="0">
                <a:latin typeface="Arial" charset="0"/>
              </a:rPr>
              <a:t>Program and test on hardware</a:t>
            </a:r>
            <a:endParaRPr lang="en-US" sz="1800" b="1" dirty="0">
              <a:latin typeface="Arial" charset="0"/>
            </a:endParaRPr>
          </a:p>
          <a:p>
            <a:pPr eaLnBrk="0" hangingPunct="0"/>
            <a:r>
              <a:rPr lang="en-US" sz="1600" dirty="0" smtClean="0">
                <a:latin typeface="Arial" charset="0"/>
              </a:rPr>
              <a:t>- Generate bit file</a:t>
            </a:r>
            <a:br>
              <a:rPr lang="en-US" sz="1600" dirty="0" smtClean="0">
                <a:latin typeface="Arial" charset="0"/>
              </a:rPr>
            </a:br>
            <a:r>
              <a:rPr lang="en-US" sz="1600" dirty="0" smtClean="0">
                <a:latin typeface="Arial" charset="0"/>
              </a:rPr>
              <a:t>- Program target device</a:t>
            </a:r>
          </a:p>
          <a:p>
            <a:pPr eaLnBrk="0" hangingPunct="0"/>
            <a:r>
              <a:rPr lang="en-ZA" sz="1600" dirty="0" smtClean="0">
                <a:latin typeface="Arial" charset="0"/>
              </a:rPr>
              <a:t>- Activate the system</a:t>
            </a:r>
            <a:r>
              <a:rPr lang="en-US" sz="1600" dirty="0" smtClean="0">
                <a:latin typeface="Arial" charset="0"/>
              </a:rPr>
              <a:t> </a:t>
            </a:r>
            <a:endParaRPr lang="en-US" sz="1600" dirty="0">
              <a:latin typeface="Arial" charset="0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827584" y="1196752"/>
            <a:ext cx="1800200" cy="1224136"/>
            <a:chOff x="827584" y="1196752"/>
            <a:chExt cx="1800200" cy="1224136"/>
          </a:xfrm>
        </p:grpSpPr>
        <p:sp>
          <p:nvSpPr>
            <p:cNvPr id="126" name="Rectangle 125"/>
            <p:cNvSpPr/>
            <p:nvPr/>
          </p:nvSpPr>
          <p:spPr>
            <a:xfrm>
              <a:off x="827584" y="1196752"/>
              <a:ext cx="1800200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42" name="Line 1029"/>
            <p:cNvSpPr>
              <a:spLocks noChangeShapeType="1"/>
            </p:cNvSpPr>
            <p:nvPr/>
          </p:nvSpPr>
          <p:spPr bwMode="auto">
            <a:xfrm flipH="1">
              <a:off x="962025" y="1706563"/>
              <a:ext cx="11160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Line 1128"/>
            <p:cNvSpPr>
              <a:spLocks noChangeShapeType="1"/>
            </p:cNvSpPr>
            <p:nvPr/>
          </p:nvSpPr>
          <p:spPr bwMode="auto">
            <a:xfrm flipH="1">
              <a:off x="1039813" y="2011363"/>
              <a:ext cx="1190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Line 1129"/>
            <p:cNvSpPr>
              <a:spLocks noChangeShapeType="1"/>
            </p:cNvSpPr>
            <p:nvPr/>
          </p:nvSpPr>
          <p:spPr bwMode="auto">
            <a:xfrm flipH="1">
              <a:off x="1954213" y="2011363"/>
              <a:ext cx="1190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Line 1130"/>
            <p:cNvSpPr>
              <a:spLocks noChangeShapeType="1"/>
            </p:cNvSpPr>
            <p:nvPr/>
          </p:nvSpPr>
          <p:spPr bwMode="auto">
            <a:xfrm>
              <a:off x="1954213" y="2011363"/>
              <a:ext cx="0" cy="271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Line 1131"/>
            <p:cNvSpPr>
              <a:spLocks noChangeShapeType="1"/>
            </p:cNvSpPr>
            <p:nvPr/>
          </p:nvSpPr>
          <p:spPr bwMode="auto">
            <a:xfrm flipH="1">
              <a:off x="914400" y="2273300"/>
              <a:ext cx="10350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Line 1132"/>
            <p:cNvSpPr>
              <a:spLocks noChangeShapeType="1"/>
            </p:cNvSpPr>
            <p:nvPr/>
          </p:nvSpPr>
          <p:spPr bwMode="auto">
            <a:xfrm>
              <a:off x="1044575" y="2011363"/>
              <a:ext cx="0" cy="271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Oval 1133"/>
            <p:cNvSpPr>
              <a:spLocks noChangeArrowheads="1"/>
            </p:cNvSpPr>
            <p:nvPr/>
          </p:nvSpPr>
          <p:spPr bwMode="auto">
            <a:xfrm>
              <a:off x="1020763" y="2241550"/>
              <a:ext cx="42862" cy="508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Oval 1134"/>
            <p:cNvSpPr>
              <a:spLocks noChangeArrowheads="1"/>
            </p:cNvSpPr>
            <p:nvPr/>
          </p:nvSpPr>
          <p:spPr bwMode="auto">
            <a:xfrm>
              <a:off x="1654175" y="1539875"/>
              <a:ext cx="266700" cy="35718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1135"/>
            <p:cNvGrpSpPr>
              <a:grpSpLocks/>
            </p:cNvGrpSpPr>
            <p:nvPr/>
          </p:nvGrpSpPr>
          <p:grpSpPr bwMode="auto">
            <a:xfrm>
              <a:off x="2087563" y="1589088"/>
              <a:ext cx="312737" cy="533400"/>
              <a:chOff x="1374" y="1003"/>
              <a:chExt cx="197" cy="336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14366" name="Rectangle 1136"/>
              <p:cNvSpPr>
                <a:spLocks noChangeArrowheads="1"/>
              </p:cNvSpPr>
              <p:nvPr/>
            </p:nvSpPr>
            <p:spPr bwMode="auto">
              <a:xfrm>
                <a:off x="1374" y="1003"/>
                <a:ext cx="197" cy="336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14367" name="AutoShape 1137"/>
              <p:cNvSpPr>
                <a:spLocks noChangeArrowheads="1"/>
              </p:cNvSpPr>
              <p:nvPr/>
            </p:nvSpPr>
            <p:spPr bwMode="auto">
              <a:xfrm rot="5400000">
                <a:off x="1367" y="1250"/>
                <a:ext cx="48" cy="33"/>
              </a:xfrm>
              <a:prstGeom prst="triangle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1138"/>
            <p:cNvGrpSpPr>
              <a:grpSpLocks/>
            </p:cNvGrpSpPr>
            <p:nvPr/>
          </p:nvGrpSpPr>
          <p:grpSpPr bwMode="auto">
            <a:xfrm>
              <a:off x="1162050" y="1589088"/>
              <a:ext cx="312738" cy="533400"/>
              <a:chOff x="791" y="1003"/>
              <a:chExt cx="197" cy="336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14364" name="Rectangle 1139"/>
              <p:cNvSpPr>
                <a:spLocks noChangeArrowheads="1"/>
              </p:cNvSpPr>
              <p:nvPr/>
            </p:nvSpPr>
            <p:spPr bwMode="auto">
              <a:xfrm>
                <a:off x="791" y="1003"/>
                <a:ext cx="197" cy="336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14365" name="AutoShape 1140"/>
              <p:cNvSpPr>
                <a:spLocks noChangeArrowheads="1"/>
              </p:cNvSpPr>
              <p:nvPr/>
            </p:nvSpPr>
            <p:spPr bwMode="auto">
              <a:xfrm rot="5400000">
                <a:off x="784" y="1250"/>
                <a:ext cx="48" cy="33"/>
              </a:xfrm>
              <a:prstGeom prst="triangle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359" name="Line 1141"/>
            <p:cNvSpPr>
              <a:spLocks noChangeShapeType="1"/>
            </p:cNvSpPr>
            <p:nvPr/>
          </p:nvSpPr>
          <p:spPr bwMode="auto">
            <a:xfrm flipV="1">
              <a:off x="1158875" y="1306513"/>
              <a:ext cx="0" cy="1476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Line 1142"/>
            <p:cNvSpPr>
              <a:spLocks noChangeShapeType="1"/>
            </p:cNvSpPr>
            <p:nvPr/>
          </p:nvSpPr>
          <p:spPr bwMode="auto">
            <a:xfrm flipV="1">
              <a:off x="2397125" y="1306513"/>
              <a:ext cx="0" cy="1476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Text Box 1143"/>
            <p:cNvSpPr txBox="1">
              <a:spLocks noChangeArrowheads="1"/>
            </p:cNvSpPr>
            <p:nvPr/>
          </p:nvSpPr>
          <p:spPr bwMode="auto">
            <a:xfrm>
              <a:off x="1524000" y="1216025"/>
              <a:ext cx="35083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Arial" charset="0"/>
                </a:rPr>
                <a:t>t</a:t>
              </a:r>
              <a:r>
                <a:rPr lang="en-US" sz="1200" baseline="-25000">
                  <a:latin typeface="Arial" charset="0"/>
                </a:rPr>
                <a:t>clk</a:t>
              </a:r>
            </a:p>
          </p:txBody>
        </p:sp>
        <p:sp>
          <p:nvSpPr>
            <p:cNvPr id="14362" name="Line 1144"/>
            <p:cNvSpPr>
              <a:spLocks noChangeShapeType="1"/>
            </p:cNvSpPr>
            <p:nvPr/>
          </p:nvSpPr>
          <p:spPr bwMode="auto">
            <a:xfrm>
              <a:off x="1835150" y="1382713"/>
              <a:ext cx="5619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Line 1145"/>
            <p:cNvSpPr>
              <a:spLocks noChangeShapeType="1"/>
            </p:cNvSpPr>
            <p:nvPr/>
          </p:nvSpPr>
          <p:spPr bwMode="auto">
            <a:xfrm flipH="1" flipV="1">
              <a:off x="1158875" y="1382713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4" name="AutoShape 20"/>
          <p:cNvSpPr>
            <a:spLocks noChangeArrowheads="1"/>
          </p:cNvSpPr>
          <p:nvPr/>
        </p:nvSpPr>
        <p:spPr bwMode="auto">
          <a:xfrm rot="18271361">
            <a:off x="817897" y="697176"/>
            <a:ext cx="252056" cy="458629"/>
          </a:xfrm>
          <a:prstGeom prst="downArrow">
            <a:avLst>
              <a:gd name="adj1" fmla="val 40620"/>
              <a:gd name="adj2" fmla="val 87500"/>
            </a:avLst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5" name="Rectangle 15"/>
          <p:cNvSpPr>
            <a:spLocks noChangeArrowheads="1"/>
          </p:cNvSpPr>
          <p:nvPr/>
        </p:nvSpPr>
        <p:spPr bwMode="auto">
          <a:xfrm>
            <a:off x="101620" y="131622"/>
            <a:ext cx="18002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b="1" dirty="0">
                <a:latin typeface="Arial" charset="0"/>
              </a:rPr>
              <a:t>Place </a:t>
            </a:r>
            <a:r>
              <a:rPr lang="en-US" b="1" dirty="0" smtClean="0">
                <a:latin typeface="Arial" charset="0"/>
              </a:rPr>
              <a:t>and Route (PAR)</a:t>
            </a:r>
            <a:endParaRPr lang="en-US" b="1" dirty="0">
              <a:latin typeface="Arial" charset="0"/>
            </a:endParaRPr>
          </a:p>
        </p:txBody>
      </p:sp>
      <p:sp>
        <p:nvSpPr>
          <p:cNvPr id="127" name="AutoShape 20"/>
          <p:cNvSpPr>
            <a:spLocks noChangeArrowheads="1"/>
          </p:cNvSpPr>
          <p:nvPr/>
        </p:nvSpPr>
        <p:spPr bwMode="auto">
          <a:xfrm rot="19586938">
            <a:off x="2140184" y="2451303"/>
            <a:ext cx="297461" cy="472916"/>
          </a:xfrm>
          <a:prstGeom prst="downArrow">
            <a:avLst>
              <a:gd name="adj1" fmla="val 40620"/>
              <a:gd name="adj2" fmla="val 87500"/>
            </a:avLst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8" name="AutoShape 20"/>
          <p:cNvSpPr>
            <a:spLocks noChangeArrowheads="1"/>
          </p:cNvSpPr>
          <p:nvPr/>
        </p:nvSpPr>
        <p:spPr bwMode="auto">
          <a:xfrm rot="20381569">
            <a:off x="2773609" y="3902446"/>
            <a:ext cx="325183" cy="483632"/>
          </a:xfrm>
          <a:prstGeom prst="downArrow">
            <a:avLst>
              <a:gd name="adj1" fmla="val 40620"/>
              <a:gd name="adj2" fmla="val 87500"/>
            </a:avLst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pic>
        <p:nvPicPr>
          <p:cNvPr id="129" name="Picture 128" descr="nexys2_led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83768" y="4497072"/>
            <a:ext cx="2232248" cy="124887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Development Flow:</a:t>
            </a:r>
            <a:br>
              <a:rPr lang="en-ZA" dirty="0" smtClean="0"/>
            </a:br>
            <a:r>
              <a:rPr lang="en-ZA" dirty="0" smtClean="0"/>
              <a:t>Where is most time spent?</a:t>
            </a:r>
            <a:endParaRPr lang="en-US" dirty="0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341820" y="2492896"/>
            <a:ext cx="457200" cy="533400"/>
            <a:chOff x="3019" y="1105"/>
            <a:chExt cx="320" cy="416"/>
          </a:xfrm>
        </p:grpSpPr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3019" y="1105"/>
              <a:ext cx="320" cy="416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3059" y="1193"/>
              <a:ext cx="240" cy="240"/>
              <a:chOff x="3059" y="1193"/>
              <a:chExt cx="240" cy="240"/>
            </a:xfrm>
          </p:grpSpPr>
          <p:sp>
            <p:nvSpPr>
              <p:cNvPr id="6" name="Line 7"/>
              <p:cNvSpPr>
                <a:spLocks noChangeShapeType="1"/>
              </p:cNvSpPr>
              <p:nvPr/>
            </p:nvSpPr>
            <p:spPr bwMode="auto">
              <a:xfrm>
                <a:off x="3059" y="1193"/>
                <a:ext cx="192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" name="Line 8"/>
              <p:cNvSpPr>
                <a:spLocks noChangeShapeType="1"/>
              </p:cNvSpPr>
              <p:nvPr/>
            </p:nvSpPr>
            <p:spPr bwMode="auto">
              <a:xfrm>
                <a:off x="3059" y="1241"/>
                <a:ext cx="240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" name="Line 9"/>
              <p:cNvSpPr>
                <a:spLocks noChangeShapeType="1"/>
              </p:cNvSpPr>
              <p:nvPr/>
            </p:nvSpPr>
            <p:spPr bwMode="auto">
              <a:xfrm>
                <a:off x="3059" y="1289"/>
                <a:ext cx="192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3059" y="1337"/>
                <a:ext cx="240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Line 11"/>
              <p:cNvSpPr>
                <a:spLocks noChangeShapeType="1"/>
              </p:cNvSpPr>
              <p:nvPr/>
            </p:nvSpPr>
            <p:spPr bwMode="auto">
              <a:xfrm>
                <a:off x="3059" y="1385"/>
                <a:ext cx="192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Line 12"/>
              <p:cNvSpPr>
                <a:spLocks noChangeShapeType="1"/>
              </p:cNvSpPr>
              <p:nvPr/>
            </p:nvSpPr>
            <p:spPr bwMode="auto">
              <a:xfrm>
                <a:off x="3059" y="1433"/>
                <a:ext cx="240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3953726" y="2448576"/>
            <a:ext cx="4648200" cy="893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2000" b="1" dirty="0">
                <a:latin typeface="Arial" pitchFamily="34" charset="0"/>
                <a:cs typeface="Arial" pitchFamily="34" charset="0"/>
              </a:rPr>
              <a:t>Design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and RTL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Coding</a:t>
            </a:r>
          </a:p>
          <a:p>
            <a:pPr eaLnBrk="0" hangingPunct="0"/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- Behavioral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or Structural Description of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Design</a:t>
            </a:r>
            <a:br>
              <a:rPr lang="en-US" sz="1600" dirty="0" smtClean="0"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latin typeface="Arial" pitchFamily="34" charset="0"/>
                <a:cs typeface="Arial" pitchFamily="34" charset="0"/>
              </a:rPr>
              <a:t>  - Writing HDL, deciding i/o, formulating tests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3608" y="1628800"/>
            <a:ext cx="64770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Every development project is different. In my own experience,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most of the time is probably spent…</a:t>
            </a:r>
            <a:endParaRPr lang="en-US" dirty="0"/>
          </a:p>
        </p:txBody>
      </p:sp>
      <p:pic>
        <p:nvPicPr>
          <p:cNvPr id="14" name="Picture 13" descr="programm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4254" y="2492896"/>
            <a:ext cx="822960" cy="103632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83078" y="3573016"/>
            <a:ext cx="12791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dirty="0" smtClean="0">
                <a:latin typeface="Arial" pitchFamily="34" charset="0"/>
                <a:cs typeface="Arial" pitchFamily="34" charset="0"/>
              </a:rPr>
              <a:t>Engineer’s</a:t>
            </a:r>
            <a:br>
              <a:rPr lang="en-ZA" dirty="0" smtClean="0">
                <a:latin typeface="Arial" pitchFamily="34" charset="0"/>
                <a:cs typeface="Arial" pitchFamily="34" charset="0"/>
              </a:rPr>
            </a:br>
            <a:r>
              <a:rPr lang="en-ZA" dirty="0" smtClean="0">
                <a:latin typeface="Arial" pitchFamily="34" charset="0"/>
                <a:cs typeface="Arial" pitchFamily="34" charset="0"/>
              </a:rPr>
              <a:t>time</a:t>
            </a:r>
            <a:endParaRPr lang="en-US" dirty="0"/>
          </a:p>
        </p:txBody>
      </p:sp>
      <p:sp>
        <p:nvSpPr>
          <p:cNvPr id="16" name="Rectangle 1030"/>
          <p:cNvSpPr>
            <a:spLocks noChangeArrowheads="1"/>
          </p:cNvSpPr>
          <p:nvPr/>
        </p:nvSpPr>
        <p:spPr bwMode="auto">
          <a:xfrm>
            <a:off x="3947864" y="3335263"/>
            <a:ext cx="48006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2000" b="1" dirty="0">
                <a:latin typeface="Arial" charset="0"/>
              </a:rPr>
              <a:t>Timing Analysis</a:t>
            </a:r>
          </a:p>
          <a:p>
            <a:pPr eaLnBrk="0" hangingPunct="0"/>
            <a:r>
              <a:rPr lang="en-US" sz="1600" dirty="0">
                <a:latin typeface="Arial" charset="0"/>
              </a:rPr>
              <a:t>  - Verify </a:t>
            </a:r>
            <a:r>
              <a:rPr lang="en-US" sz="1600" dirty="0" smtClean="0">
                <a:latin typeface="Arial" charset="0"/>
              </a:rPr>
              <a:t>performance specifications</a:t>
            </a:r>
            <a:endParaRPr lang="en-US" sz="1600" dirty="0">
              <a:latin typeface="Arial" charset="0"/>
            </a:endParaRPr>
          </a:p>
          <a:p>
            <a:pPr eaLnBrk="0" hangingPunct="0"/>
            <a:r>
              <a:rPr lang="en-US" sz="1600" dirty="0">
                <a:latin typeface="Arial" charset="0"/>
              </a:rPr>
              <a:t>  - Static </a:t>
            </a:r>
            <a:r>
              <a:rPr lang="en-US" sz="1600" dirty="0" smtClean="0">
                <a:latin typeface="Arial" charset="0"/>
              </a:rPr>
              <a:t>timing analysis</a:t>
            </a:r>
            <a:endParaRPr lang="en-US" sz="1600" dirty="0">
              <a:latin typeface="Arial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35366" y="3356992"/>
            <a:ext cx="1482518" cy="1008112"/>
            <a:chOff x="827584" y="1196752"/>
            <a:chExt cx="1800200" cy="1224136"/>
          </a:xfrm>
        </p:grpSpPr>
        <p:sp>
          <p:nvSpPr>
            <p:cNvPr id="18" name="Rectangle 17"/>
            <p:cNvSpPr/>
            <p:nvPr/>
          </p:nvSpPr>
          <p:spPr>
            <a:xfrm>
              <a:off x="827584" y="1196752"/>
              <a:ext cx="1800200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ine 1029"/>
            <p:cNvSpPr>
              <a:spLocks noChangeShapeType="1"/>
            </p:cNvSpPr>
            <p:nvPr/>
          </p:nvSpPr>
          <p:spPr bwMode="auto">
            <a:xfrm flipH="1">
              <a:off x="962025" y="1706563"/>
              <a:ext cx="11160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128"/>
            <p:cNvSpPr>
              <a:spLocks noChangeShapeType="1"/>
            </p:cNvSpPr>
            <p:nvPr/>
          </p:nvSpPr>
          <p:spPr bwMode="auto">
            <a:xfrm flipH="1">
              <a:off x="1039813" y="2011363"/>
              <a:ext cx="1190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129"/>
            <p:cNvSpPr>
              <a:spLocks noChangeShapeType="1"/>
            </p:cNvSpPr>
            <p:nvPr/>
          </p:nvSpPr>
          <p:spPr bwMode="auto">
            <a:xfrm flipH="1">
              <a:off x="1954213" y="2011363"/>
              <a:ext cx="1190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130"/>
            <p:cNvSpPr>
              <a:spLocks noChangeShapeType="1"/>
            </p:cNvSpPr>
            <p:nvPr/>
          </p:nvSpPr>
          <p:spPr bwMode="auto">
            <a:xfrm>
              <a:off x="1954213" y="2011363"/>
              <a:ext cx="0" cy="271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131"/>
            <p:cNvSpPr>
              <a:spLocks noChangeShapeType="1"/>
            </p:cNvSpPr>
            <p:nvPr/>
          </p:nvSpPr>
          <p:spPr bwMode="auto">
            <a:xfrm flipH="1">
              <a:off x="914400" y="2273300"/>
              <a:ext cx="10350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132"/>
            <p:cNvSpPr>
              <a:spLocks noChangeShapeType="1"/>
            </p:cNvSpPr>
            <p:nvPr/>
          </p:nvSpPr>
          <p:spPr bwMode="auto">
            <a:xfrm>
              <a:off x="1044575" y="2011363"/>
              <a:ext cx="0" cy="271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1133"/>
            <p:cNvSpPr>
              <a:spLocks noChangeArrowheads="1"/>
            </p:cNvSpPr>
            <p:nvPr/>
          </p:nvSpPr>
          <p:spPr bwMode="auto">
            <a:xfrm>
              <a:off x="1020763" y="2241550"/>
              <a:ext cx="42862" cy="508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134"/>
            <p:cNvSpPr>
              <a:spLocks noChangeArrowheads="1"/>
            </p:cNvSpPr>
            <p:nvPr/>
          </p:nvSpPr>
          <p:spPr bwMode="auto">
            <a:xfrm>
              <a:off x="1654175" y="1539875"/>
              <a:ext cx="266700" cy="35718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" name="Group 1135"/>
            <p:cNvGrpSpPr>
              <a:grpSpLocks/>
            </p:cNvGrpSpPr>
            <p:nvPr/>
          </p:nvGrpSpPr>
          <p:grpSpPr bwMode="auto">
            <a:xfrm>
              <a:off x="2087563" y="1589088"/>
              <a:ext cx="312737" cy="533400"/>
              <a:chOff x="1374" y="1003"/>
              <a:chExt cx="197" cy="336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6" name="Rectangle 1136"/>
              <p:cNvSpPr>
                <a:spLocks noChangeArrowheads="1"/>
              </p:cNvSpPr>
              <p:nvPr/>
            </p:nvSpPr>
            <p:spPr bwMode="auto">
              <a:xfrm>
                <a:off x="1374" y="1003"/>
                <a:ext cx="197" cy="336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37" name="AutoShape 1137"/>
              <p:cNvSpPr>
                <a:spLocks noChangeArrowheads="1"/>
              </p:cNvSpPr>
              <p:nvPr/>
            </p:nvSpPr>
            <p:spPr bwMode="auto">
              <a:xfrm rot="5400000">
                <a:off x="1367" y="1250"/>
                <a:ext cx="48" cy="33"/>
              </a:xfrm>
              <a:prstGeom prst="triangle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1138"/>
            <p:cNvGrpSpPr>
              <a:grpSpLocks/>
            </p:cNvGrpSpPr>
            <p:nvPr/>
          </p:nvGrpSpPr>
          <p:grpSpPr bwMode="auto">
            <a:xfrm>
              <a:off x="1162050" y="1589088"/>
              <a:ext cx="312738" cy="533400"/>
              <a:chOff x="791" y="1003"/>
              <a:chExt cx="197" cy="336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4" name="Rectangle 1139"/>
              <p:cNvSpPr>
                <a:spLocks noChangeArrowheads="1"/>
              </p:cNvSpPr>
              <p:nvPr/>
            </p:nvSpPr>
            <p:spPr bwMode="auto">
              <a:xfrm>
                <a:off x="791" y="1003"/>
                <a:ext cx="197" cy="336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35" name="AutoShape 1140"/>
              <p:cNvSpPr>
                <a:spLocks noChangeArrowheads="1"/>
              </p:cNvSpPr>
              <p:nvPr/>
            </p:nvSpPr>
            <p:spPr bwMode="auto">
              <a:xfrm rot="5400000">
                <a:off x="784" y="1250"/>
                <a:ext cx="48" cy="33"/>
              </a:xfrm>
              <a:prstGeom prst="triangle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" name="Line 1141"/>
            <p:cNvSpPr>
              <a:spLocks noChangeShapeType="1"/>
            </p:cNvSpPr>
            <p:nvPr/>
          </p:nvSpPr>
          <p:spPr bwMode="auto">
            <a:xfrm flipV="1">
              <a:off x="1158875" y="1306513"/>
              <a:ext cx="0" cy="1476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142"/>
            <p:cNvSpPr>
              <a:spLocks noChangeShapeType="1"/>
            </p:cNvSpPr>
            <p:nvPr/>
          </p:nvSpPr>
          <p:spPr bwMode="auto">
            <a:xfrm flipV="1">
              <a:off x="2397125" y="1306513"/>
              <a:ext cx="0" cy="1476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 Box 1143"/>
            <p:cNvSpPr txBox="1">
              <a:spLocks noChangeArrowheads="1"/>
            </p:cNvSpPr>
            <p:nvPr/>
          </p:nvSpPr>
          <p:spPr bwMode="auto">
            <a:xfrm>
              <a:off x="1524000" y="1216025"/>
              <a:ext cx="35083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Arial" charset="0"/>
                </a:rPr>
                <a:t>t</a:t>
              </a:r>
              <a:r>
                <a:rPr lang="en-US" sz="1200" baseline="-25000">
                  <a:latin typeface="Arial" charset="0"/>
                </a:rPr>
                <a:t>clk</a:t>
              </a:r>
            </a:p>
          </p:txBody>
        </p:sp>
        <p:sp>
          <p:nvSpPr>
            <p:cNvPr id="32" name="Line 1144"/>
            <p:cNvSpPr>
              <a:spLocks noChangeShapeType="1"/>
            </p:cNvSpPr>
            <p:nvPr/>
          </p:nvSpPr>
          <p:spPr bwMode="auto">
            <a:xfrm>
              <a:off x="1835150" y="1382713"/>
              <a:ext cx="5619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145"/>
            <p:cNvSpPr>
              <a:spLocks noChangeShapeType="1"/>
            </p:cNvSpPr>
            <p:nvPr/>
          </p:nvSpPr>
          <p:spPr bwMode="auto">
            <a:xfrm flipH="1" flipV="1">
              <a:off x="1158875" y="1382713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" name="Left Brace 37"/>
          <p:cNvSpPr/>
          <p:nvPr/>
        </p:nvSpPr>
        <p:spPr>
          <a:xfrm>
            <a:off x="1829652" y="2564904"/>
            <a:ext cx="432048" cy="1800200"/>
          </a:xfrm>
          <a:prstGeom prst="leftBrace">
            <a:avLst>
              <a:gd name="adj1" fmla="val 22211"/>
              <a:gd name="adj2" fmla="val 3751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urved Down Arrow 38"/>
          <p:cNvSpPr/>
          <p:nvPr/>
        </p:nvSpPr>
        <p:spPr>
          <a:xfrm rot="18954596">
            <a:off x="2644316" y="2754309"/>
            <a:ext cx="682649" cy="341325"/>
          </a:xfrm>
          <a:prstGeom prst="curved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urved Down Arrow 39"/>
          <p:cNvSpPr/>
          <p:nvPr/>
        </p:nvSpPr>
        <p:spPr>
          <a:xfrm rot="7146436">
            <a:off x="3531666" y="2991503"/>
            <a:ext cx="682649" cy="341325"/>
          </a:xfrm>
          <a:prstGeom prst="curved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1" name="Picture 40" descr="pc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030" y="4221088"/>
            <a:ext cx="1856674" cy="1500193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483078" y="5619220"/>
            <a:ext cx="13505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dirty="0" smtClean="0">
                <a:latin typeface="Arial" pitchFamily="34" charset="0"/>
                <a:cs typeface="Arial" pitchFamily="34" charset="0"/>
              </a:rPr>
              <a:t>PC’s time</a:t>
            </a:r>
            <a:endParaRPr lang="en-US" dirty="0"/>
          </a:p>
        </p:txBody>
      </p:sp>
      <p:pic>
        <p:nvPicPr>
          <p:cNvPr id="43" name="Picture 42" descr="sweaty_smily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726650">
            <a:off x="911574" y="4329110"/>
            <a:ext cx="665582" cy="608327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 rot="20740187">
            <a:off x="-189805" y="4375845"/>
            <a:ext cx="13505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dirty="0" err="1" smtClean="0">
                <a:latin typeface="Arial" pitchFamily="34" charset="0"/>
                <a:cs typeface="Arial" pitchFamily="34" charset="0"/>
              </a:rPr>
              <a:t>Eish</a:t>
            </a:r>
            <a:r>
              <a:rPr lang="en-ZA" dirty="0" smtClean="0">
                <a:latin typeface="Arial" pitchFamily="34" charset="0"/>
                <a:cs typeface="Arial" pitchFamily="34" charset="0"/>
              </a:rPr>
              <a:t>!</a:t>
            </a:r>
            <a:endParaRPr lang="en-US" dirty="0"/>
          </a:p>
        </p:txBody>
      </p:sp>
      <p:sp>
        <p:nvSpPr>
          <p:cNvPr id="45" name="Oval Callout 44"/>
          <p:cNvSpPr/>
          <p:nvPr/>
        </p:nvSpPr>
        <p:spPr>
          <a:xfrm>
            <a:off x="123038" y="4362162"/>
            <a:ext cx="732128" cy="390020"/>
          </a:xfrm>
          <a:prstGeom prst="wedgeEllipseCallout">
            <a:avLst>
              <a:gd name="adj1" fmla="val 63947"/>
              <a:gd name="adj2" fmla="val 6273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20548215">
            <a:off x="-259170" y="2389601"/>
            <a:ext cx="13505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dirty="0" err="1" smtClean="0">
                <a:latin typeface="Arial" pitchFamily="34" charset="0"/>
                <a:cs typeface="Arial" pitchFamily="34" charset="0"/>
              </a:rPr>
              <a:t>Eish</a:t>
            </a:r>
            <a:r>
              <a:rPr lang="en-ZA" dirty="0" smtClean="0">
                <a:latin typeface="Arial" pitchFamily="34" charset="0"/>
                <a:cs typeface="Arial" pitchFamily="34" charset="0"/>
              </a:rPr>
              <a:t>!</a:t>
            </a:r>
            <a:endParaRPr lang="en-US" dirty="0"/>
          </a:p>
        </p:txBody>
      </p:sp>
      <p:sp>
        <p:nvSpPr>
          <p:cNvPr id="47" name="Oval Callout 46"/>
          <p:cNvSpPr/>
          <p:nvPr/>
        </p:nvSpPr>
        <p:spPr>
          <a:xfrm>
            <a:off x="35496" y="2390908"/>
            <a:ext cx="732128" cy="390020"/>
          </a:xfrm>
          <a:prstGeom prst="wedgeEllipseCallout">
            <a:avLst>
              <a:gd name="adj1" fmla="val 59852"/>
              <a:gd name="adj2" fmla="val 8195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 Brace 47"/>
          <p:cNvSpPr/>
          <p:nvPr/>
        </p:nvSpPr>
        <p:spPr>
          <a:xfrm>
            <a:off x="1829652" y="4509120"/>
            <a:ext cx="432048" cy="1296144"/>
          </a:xfrm>
          <a:prstGeom prst="leftBrace">
            <a:avLst>
              <a:gd name="adj1" fmla="val 22211"/>
              <a:gd name="adj2" fmla="val 3751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15"/>
          <p:cNvSpPr>
            <a:spLocks noChangeArrowheads="1"/>
          </p:cNvSpPr>
          <p:nvPr/>
        </p:nvSpPr>
        <p:spPr bwMode="auto">
          <a:xfrm>
            <a:off x="3968898" y="4624038"/>
            <a:ext cx="4593522" cy="893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2000" b="1" dirty="0">
                <a:latin typeface="Arial" charset="0"/>
              </a:rPr>
              <a:t>Place </a:t>
            </a:r>
            <a:r>
              <a:rPr lang="en-US" sz="2000" b="1" dirty="0" smtClean="0">
                <a:latin typeface="Arial" charset="0"/>
              </a:rPr>
              <a:t>and Route (PAR)</a:t>
            </a:r>
            <a:endParaRPr lang="en-US" sz="2000" b="1" dirty="0">
              <a:latin typeface="Arial" charset="0"/>
            </a:endParaRPr>
          </a:p>
          <a:p>
            <a:pPr eaLnBrk="0" hangingPunct="0"/>
            <a:r>
              <a:rPr lang="en-US" sz="1600" dirty="0">
                <a:latin typeface="Arial" charset="0"/>
              </a:rPr>
              <a:t>  - Map </a:t>
            </a:r>
            <a:r>
              <a:rPr lang="en-US" sz="1600" dirty="0" smtClean="0">
                <a:latin typeface="Arial" charset="0"/>
              </a:rPr>
              <a:t>primitives inside FPGA</a:t>
            </a:r>
            <a:endParaRPr lang="en-US" sz="1600" dirty="0">
              <a:latin typeface="Arial" charset="0"/>
            </a:endParaRPr>
          </a:p>
          <a:p>
            <a:pPr eaLnBrk="0" hangingPunct="0"/>
            <a:r>
              <a:rPr lang="en-US" sz="1600" dirty="0">
                <a:latin typeface="Arial" charset="0"/>
              </a:rPr>
              <a:t>  - Specify </a:t>
            </a:r>
            <a:r>
              <a:rPr lang="en-US" sz="1600" dirty="0" smtClean="0">
                <a:latin typeface="Arial" charset="0"/>
              </a:rPr>
              <a:t>routing resources </a:t>
            </a:r>
            <a:r>
              <a:rPr lang="en-US" sz="1600" dirty="0">
                <a:latin typeface="Arial" charset="0"/>
              </a:rPr>
              <a:t>to </a:t>
            </a:r>
            <a:r>
              <a:rPr lang="en-US" sz="1600" dirty="0" smtClean="0">
                <a:latin typeface="Arial" charset="0"/>
              </a:rPr>
              <a:t>use</a:t>
            </a:r>
            <a:endParaRPr lang="en-US" sz="1600" dirty="0">
              <a:latin typeface="Arial" charset="0"/>
            </a:endParaRPr>
          </a:p>
        </p:txBody>
      </p:sp>
      <p:pic>
        <p:nvPicPr>
          <p:cNvPr id="50" name="Picture 71"/>
          <p:cNvPicPr>
            <a:picLocks noChangeAspect="1" noChangeArrowheads="1"/>
          </p:cNvPicPr>
          <p:nvPr/>
        </p:nvPicPr>
        <p:blipFill>
          <a:blip r:embed="rId6" cstate="print"/>
          <a:srcRect l="16646" t="33719" r="37541" b="18210"/>
          <a:stretch>
            <a:fillRect/>
          </a:stretch>
        </p:blipFill>
        <p:spPr bwMode="auto">
          <a:xfrm>
            <a:off x="2252754" y="4653136"/>
            <a:ext cx="1722676" cy="957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50" descr="reading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24328" y="4365104"/>
            <a:ext cx="1194430" cy="1254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55576" y="692696"/>
            <a:ext cx="7772400" cy="122413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3E4D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ZA" sz="5400" dirty="0" smtClean="0">
                <a:latin typeface="Stencil" panose="040409050D0802020404" pitchFamily="82" charset="0"/>
              </a:rPr>
              <a:t>Verilog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55576" y="3861048"/>
            <a:ext cx="7772400" cy="122413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3E4D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ZA" sz="5400" dirty="0" smtClean="0">
                <a:latin typeface="Stencil" panose="040409050D0802020404" pitchFamily="82" charset="0"/>
              </a:rPr>
              <a:t>VHDL</a:t>
            </a:r>
          </a:p>
        </p:txBody>
      </p:sp>
      <p:pic>
        <p:nvPicPr>
          <p:cNvPr id="3074" name="Picture 2" descr="C:\Users\swinberg\Documents\ACTIVE\Rhino\Bootcamp\Lectures\2014\Images\vers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8364" y="1700808"/>
            <a:ext cx="2806824" cy="184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7421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winberg\Documents\ACTIVE\Rhino\Bootcamp\Lectures\2014\Images\vs-ima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700808"/>
            <a:ext cx="4278875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But first: the game of the names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2389992" y="4464167"/>
            <a:ext cx="1052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dirty="0" smtClean="0"/>
              <a:t>Verilog</a:t>
            </a:r>
            <a:endParaRPr lang="en-ZA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652120" y="4464167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dirty="0" smtClean="0"/>
              <a:t>VHDL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xmlns="" val="150062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VHDL Stands for…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ZA" b="1" dirty="0" smtClean="0"/>
              <a:t>VHDL</a:t>
            </a:r>
            <a:r>
              <a:rPr lang="en-ZA" dirty="0" smtClean="0"/>
              <a:t> =</a:t>
            </a:r>
            <a:br>
              <a:rPr lang="en-ZA" dirty="0" smtClean="0"/>
            </a:br>
            <a:r>
              <a:rPr lang="en-US" b="1" dirty="0" smtClean="0"/>
              <a:t>V</a:t>
            </a:r>
            <a:r>
              <a:rPr lang="en-US" dirty="0" smtClean="0"/>
              <a:t>HSIC </a:t>
            </a:r>
            <a:r>
              <a:rPr lang="en-US" b="1" dirty="0" smtClean="0"/>
              <a:t>H</a:t>
            </a:r>
            <a:r>
              <a:rPr lang="en-US" dirty="0" smtClean="0"/>
              <a:t>ardware </a:t>
            </a:r>
            <a:r>
              <a:rPr lang="en-US" b="1" dirty="0" smtClean="0"/>
              <a:t>D</a:t>
            </a:r>
            <a:r>
              <a:rPr lang="en-US" dirty="0" smtClean="0"/>
              <a:t>escription </a:t>
            </a:r>
            <a:r>
              <a:rPr lang="en-US" b="1" dirty="0" smtClean="0"/>
              <a:t>L</a:t>
            </a:r>
            <a:r>
              <a:rPr lang="en-US" dirty="0" smtClean="0"/>
              <a:t>anguage</a:t>
            </a:r>
          </a:p>
          <a:p>
            <a:pPr marL="514350" indent="-514350">
              <a:buFont typeface="+mj-lt"/>
              <a:buAutoNum type="alphaLcParenR"/>
            </a:pPr>
            <a:r>
              <a:rPr lang="en-US" b="1" dirty="0" smtClean="0"/>
              <a:t>VHDL</a:t>
            </a:r>
            <a:r>
              <a:rPr lang="en-US" dirty="0" smtClean="0"/>
              <a:t> =</a:t>
            </a:r>
            <a:br>
              <a:rPr lang="en-US" dirty="0" smtClean="0"/>
            </a:br>
            <a:r>
              <a:rPr lang="en-US" b="1" dirty="0" smtClean="0"/>
              <a:t>V</a:t>
            </a:r>
            <a:r>
              <a:rPr lang="en-US" dirty="0" smtClean="0"/>
              <a:t>erifiable </a:t>
            </a:r>
            <a:r>
              <a:rPr lang="en-US" b="1" dirty="0" smtClean="0"/>
              <a:t>H</a:t>
            </a:r>
            <a:r>
              <a:rPr lang="en-US" dirty="0" smtClean="0"/>
              <a:t>ardware </a:t>
            </a:r>
            <a:r>
              <a:rPr lang="en-US" b="1" dirty="0" smtClean="0"/>
              <a:t>D</a:t>
            </a:r>
            <a:r>
              <a:rPr lang="en-US" dirty="0" smtClean="0"/>
              <a:t>escription </a:t>
            </a:r>
            <a:r>
              <a:rPr lang="en-US" b="1" dirty="0" smtClean="0"/>
              <a:t>L</a:t>
            </a:r>
            <a:r>
              <a:rPr lang="en-US" dirty="0" smtClean="0"/>
              <a:t>anguage</a:t>
            </a:r>
          </a:p>
          <a:p>
            <a:pPr marL="514350" indent="-514350">
              <a:buFont typeface="+mj-lt"/>
              <a:buAutoNum type="alphaLcParenR"/>
            </a:pPr>
            <a:r>
              <a:rPr lang="en-ZA" b="1" dirty="0" smtClean="0"/>
              <a:t>VHDL</a:t>
            </a:r>
            <a:r>
              <a:rPr lang="en-ZA" dirty="0" smtClean="0"/>
              <a:t> </a:t>
            </a:r>
            <a:r>
              <a:rPr lang="en-ZA" dirty="0"/>
              <a:t>=</a:t>
            </a:r>
            <a:r>
              <a:rPr lang="en-ZA" dirty="0" smtClean="0"/>
              <a:t> </a:t>
            </a:r>
            <a:br>
              <a:rPr lang="en-ZA" dirty="0" smtClean="0"/>
            </a:br>
            <a:r>
              <a:rPr lang="en-ZA" b="1" dirty="0" smtClean="0"/>
              <a:t>V</a:t>
            </a:r>
            <a:r>
              <a:rPr lang="en-ZA" dirty="0" smtClean="0"/>
              <a:t>ery </a:t>
            </a:r>
            <a:r>
              <a:rPr lang="en-ZA" b="1" dirty="0" smtClean="0"/>
              <a:t>H</a:t>
            </a:r>
            <a:r>
              <a:rPr lang="en-ZA" dirty="0" smtClean="0"/>
              <a:t>igh-level </a:t>
            </a:r>
            <a:r>
              <a:rPr lang="en-ZA" b="1" dirty="0" smtClean="0"/>
              <a:t>D</a:t>
            </a:r>
            <a:r>
              <a:rPr lang="en-ZA" dirty="0" smtClean="0"/>
              <a:t>escription </a:t>
            </a:r>
            <a:r>
              <a:rPr lang="en-ZA" b="1" dirty="0" smtClean="0"/>
              <a:t>L</a:t>
            </a:r>
            <a:r>
              <a:rPr lang="en-ZA" dirty="0" smtClean="0"/>
              <a:t>anguage</a:t>
            </a:r>
            <a:endParaRPr lang="en-US" dirty="0"/>
          </a:p>
        </p:txBody>
      </p:sp>
      <p:sp>
        <p:nvSpPr>
          <p:cNvPr id="4" name="Cross 3"/>
          <p:cNvSpPr/>
          <p:nvPr/>
        </p:nvSpPr>
        <p:spPr>
          <a:xfrm rot="18900000">
            <a:off x="7760382" y="4231015"/>
            <a:ext cx="792088" cy="792088"/>
          </a:xfrm>
          <a:prstGeom prst="plus">
            <a:avLst>
              <a:gd name="adj" fmla="val 3824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eentick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63358" y="1340768"/>
            <a:ext cx="1001266" cy="10012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15616" y="4797152"/>
            <a:ext cx="6022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i="1" dirty="0" smtClean="0"/>
              <a:t>(although you would be right to say that VHDL is a kind of very</a:t>
            </a:r>
            <a:br>
              <a:rPr lang="en-ZA" i="1" dirty="0" smtClean="0"/>
            </a:br>
            <a:r>
              <a:rPr lang="en-ZA" i="1" dirty="0" smtClean="0"/>
              <a:t>high-level description language)</a:t>
            </a:r>
            <a:endParaRPr lang="en-US" i="1" dirty="0"/>
          </a:p>
        </p:txBody>
      </p:sp>
      <p:sp>
        <p:nvSpPr>
          <p:cNvPr id="7" name="Cross 6"/>
          <p:cNvSpPr/>
          <p:nvPr/>
        </p:nvSpPr>
        <p:spPr>
          <a:xfrm rot="18900000">
            <a:off x="8128509" y="3019453"/>
            <a:ext cx="792088" cy="792088"/>
          </a:xfrm>
          <a:prstGeom prst="plus">
            <a:avLst>
              <a:gd name="adj" fmla="val 3824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9552" y="1052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i="1" dirty="0" smtClean="0"/>
              <a:t>Choose option below…</a:t>
            </a:r>
            <a:endParaRPr lang="en-ZA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5581977"/>
            <a:ext cx="292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Take a few seconds to think…</a:t>
            </a:r>
            <a:endParaRPr lang="en-ZA" dirty="0"/>
          </a:p>
        </p:txBody>
      </p:sp>
      <p:sp>
        <p:nvSpPr>
          <p:cNvPr id="10" name="Rectangle 9"/>
          <p:cNvSpPr/>
          <p:nvPr/>
        </p:nvSpPr>
        <p:spPr>
          <a:xfrm>
            <a:off x="4558488" y="5761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VHSIC</a:t>
            </a:r>
            <a:r>
              <a:rPr lang="en-US" dirty="0"/>
              <a:t> </a:t>
            </a:r>
            <a:r>
              <a:rPr lang="en-US" dirty="0" smtClean="0"/>
              <a:t>=  </a:t>
            </a:r>
            <a:r>
              <a:rPr lang="en-US" b="1" dirty="0" smtClean="0"/>
              <a:t>V</a:t>
            </a:r>
            <a:r>
              <a:rPr lang="en-US" dirty="0" smtClean="0"/>
              <a:t>ery-</a:t>
            </a:r>
            <a:r>
              <a:rPr lang="en-US" b="1" dirty="0" smtClean="0"/>
              <a:t>H</a:t>
            </a:r>
            <a:r>
              <a:rPr lang="en-US" dirty="0" smtClean="0"/>
              <a:t>igh-</a:t>
            </a:r>
            <a:r>
              <a:rPr lang="en-US" b="1" dirty="0" smtClean="0"/>
              <a:t>S</a:t>
            </a:r>
            <a:r>
              <a:rPr lang="en-US" dirty="0" smtClean="0"/>
              <a:t>peed </a:t>
            </a:r>
            <a:r>
              <a:rPr lang="en-US" b="1" dirty="0"/>
              <a:t>I</a:t>
            </a:r>
            <a:r>
              <a:rPr lang="en-US" dirty="0"/>
              <a:t>ntegrated </a:t>
            </a:r>
            <a:r>
              <a:rPr lang="en-US" b="1" dirty="0"/>
              <a:t>C</a:t>
            </a:r>
            <a:r>
              <a:rPr lang="en-US" dirty="0"/>
              <a:t>ircuit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6" presetClass="entr" presetSubtype="21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Verilog stands for…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ZA" b="1" dirty="0" smtClean="0"/>
              <a:t>Verilog</a:t>
            </a:r>
            <a:r>
              <a:rPr lang="en-ZA" dirty="0" smtClean="0"/>
              <a:t> =</a:t>
            </a:r>
            <a:br>
              <a:rPr lang="en-ZA" dirty="0" smtClean="0"/>
            </a:br>
            <a:r>
              <a:rPr lang="en-US" b="1" u="sng" dirty="0" smtClean="0"/>
              <a:t>Ver</a:t>
            </a:r>
            <a:r>
              <a:rPr lang="en-US" dirty="0" smtClean="0"/>
              <a:t>y </a:t>
            </a:r>
            <a:r>
              <a:rPr lang="en-US" b="1" u="sng" dirty="0" smtClean="0"/>
              <a:t>i</a:t>
            </a:r>
            <a:r>
              <a:rPr lang="en-US" dirty="0" smtClean="0"/>
              <a:t>ntegrated </a:t>
            </a:r>
            <a:r>
              <a:rPr lang="en-US" b="1" u="sng" dirty="0" smtClean="0"/>
              <a:t>log</a:t>
            </a:r>
            <a:r>
              <a:rPr lang="en-US" dirty="0" smtClean="0"/>
              <a:t>ic </a:t>
            </a:r>
          </a:p>
          <a:p>
            <a:pPr marL="514350" indent="-514350">
              <a:buFont typeface="+mj-lt"/>
              <a:buAutoNum type="alphaLcParenR"/>
            </a:pPr>
            <a:r>
              <a:rPr lang="en-US" b="1" dirty="0" smtClean="0"/>
              <a:t>Verilog</a:t>
            </a:r>
            <a:r>
              <a:rPr lang="en-US" dirty="0" smtClean="0"/>
              <a:t> =</a:t>
            </a:r>
            <a:br>
              <a:rPr lang="en-US" dirty="0" smtClean="0"/>
            </a:br>
            <a:r>
              <a:rPr lang="en-US" b="1" u="sng" dirty="0" smtClean="0"/>
              <a:t>Veri</a:t>
            </a:r>
            <a:r>
              <a:rPr lang="en-US" dirty="0" smtClean="0"/>
              <a:t>fiable </a:t>
            </a:r>
            <a:r>
              <a:rPr lang="en-US" b="1" u="sng" dirty="0" smtClean="0"/>
              <a:t>log</a:t>
            </a:r>
            <a:r>
              <a:rPr lang="en-US" dirty="0" smtClean="0"/>
              <a:t>ic</a:t>
            </a:r>
          </a:p>
          <a:p>
            <a:pPr marL="514350" indent="-514350">
              <a:buFont typeface="+mj-lt"/>
              <a:buAutoNum type="alphaLcParenR"/>
            </a:pPr>
            <a:r>
              <a:rPr lang="en-ZA" b="1" dirty="0" smtClean="0"/>
              <a:t>Verilog</a:t>
            </a:r>
            <a:r>
              <a:rPr lang="en-ZA" dirty="0" smtClean="0"/>
              <a:t> = </a:t>
            </a:r>
            <a:br>
              <a:rPr lang="en-ZA" dirty="0" smtClean="0"/>
            </a:br>
            <a:r>
              <a:rPr lang="en-ZA" b="1" u="sng" dirty="0" smtClean="0"/>
              <a:t>Ver</a:t>
            </a:r>
            <a:r>
              <a:rPr lang="en-ZA" dirty="0" smtClean="0"/>
              <a:t>batim </a:t>
            </a:r>
            <a:r>
              <a:rPr lang="en-ZA" b="1" u="sng" dirty="0" smtClean="0"/>
              <a:t>i</a:t>
            </a:r>
            <a:r>
              <a:rPr lang="en-ZA" dirty="0" smtClean="0"/>
              <a:t>nterconnects and </a:t>
            </a:r>
            <a:r>
              <a:rPr lang="en-ZA" b="1" u="sng" dirty="0" smtClean="0"/>
              <a:t>log</a:t>
            </a:r>
            <a:r>
              <a:rPr lang="en-ZA" dirty="0" smtClean="0"/>
              <a:t>ic</a:t>
            </a:r>
            <a:endParaRPr lang="en-US" dirty="0"/>
          </a:p>
        </p:txBody>
      </p:sp>
      <p:sp>
        <p:nvSpPr>
          <p:cNvPr id="4" name="Cross 3"/>
          <p:cNvSpPr/>
          <p:nvPr/>
        </p:nvSpPr>
        <p:spPr>
          <a:xfrm rot="18900000">
            <a:off x="7760382" y="4231015"/>
            <a:ext cx="792088" cy="792088"/>
          </a:xfrm>
          <a:prstGeom prst="plus">
            <a:avLst>
              <a:gd name="adj" fmla="val 3824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eentick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5976" y="2636912"/>
            <a:ext cx="1001266" cy="10012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15616" y="4797152"/>
            <a:ext cx="6022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i="1" dirty="0" smtClean="0"/>
              <a:t>(although you would be right to say that VHDL is a kind of very</a:t>
            </a:r>
            <a:br>
              <a:rPr lang="en-ZA" i="1" dirty="0" smtClean="0"/>
            </a:br>
            <a:r>
              <a:rPr lang="en-ZA" i="1" dirty="0" smtClean="0"/>
              <a:t>high-level description language)</a:t>
            </a:r>
            <a:endParaRPr lang="en-US" i="1" dirty="0"/>
          </a:p>
        </p:txBody>
      </p:sp>
      <p:sp>
        <p:nvSpPr>
          <p:cNvPr id="7" name="Cross 6"/>
          <p:cNvSpPr/>
          <p:nvPr/>
        </p:nvSpPr>
        <p:spPr>
          <a:xfrm rot="18900000">
            <a:off x="4880063" y="1680777"/>
            <a:ext cx="792088" cy="792088"/>
          </a:xfrm>
          <a:prstGeom prst="plus">
            <a:avLst>
              <a:gd name="adj" fmla="val 3824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9552" y="1052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i="1" dirty="0" smtClean="0"/>
              <a:t>Choose option below…</a:t>
            </a:r>
            <a:endParaRPr lang="en-ZA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5581977"/>
            <a:ext cx="292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Take a few seconds to think…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387296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6" presetClass="entr" presetSubtype="2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HDL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454" y="1307846"/>
            <a:ext cx="8856984" cy="4525963"/>
          </a:xfrm>
        </p:spPr>
        <p:txBody>
          <a:bodyPr>
            <a:normAutofit lnSpcReduction="10000"/>
          </a:bodyPr>
          <a:lstStyle/>
          <a:p>
            <a:r>
              <a:rPr lang="en-ZA" dirty="0" smtClean="0"/>
              <a:t>Entity / module*</a:t>
            </a:r>
            <a:r>
              <a:rPr lang="en-ZA" sz="2400" dirty="0" smtClean="0"/>
              <a:t> – a basic building block of a design</a:t>
            </a:r>
            <a:endParaRPr lang="en-US" sz="2400" dirty="0" smtClean="0"/>
          </a:p>
          <a:p>
            <a:r>
              <a:rPr lang="en-US" dirty="0" smtClean="0"/>
              <a:t>Port </a:t>
            </a:r>
            <a:r>
              <a:rPr lang="en-US" sz="2400" dirty="0" smtClean="0"/>
              <a:t>– a connection or interface (argument list sometimes)</a:t>
            </a:r>
          </a:p>
          <a:p>
            <a:r>
              <a:rPr lang="en-US" dirty="0" smtClean="0"/>
              <a:t>Behavior</a:t>
            </a:r>
            <a:r>
              <a:rPr lang="en-US" sz="2400" dirty="0" smtClean="0"/>
              <a:t> – description of operation of an entity</a:t>
            </a:r>
          </a:p>
          <a:p>
            <a:r>
              <a:rPr lang="en-US" dirty="0" smtClean="0"/>
              <a:t>Structure</a:t>
            </a:r>
            <a:r>
              <a:rPr lang="en-US" sz="2400" dirty="0" smtClean="0"/>
              <a:t> – describes components/parts of an entity</a:t>
            </a:r>
          </a:p>
          <a:p>
            <a:r>
              <a:rPr lang="en-US" dirty="0" smtClean="0"/>
              <a:t>Synthesis</a:t>
            </a:r>
            <a:r>
              <a:rPr lang="en-US" sz="2400" dirty="0" smtClean="0"/>
              <a:t> – conversion from HDL to gate level</a:t>
            </a:r>
          </a:p>
          <a:p>
            <a:r>
              <a:rPr lang="en-US" dirty="0" smtClean="0"/>
              <a:t>Analysis</a:t>
            </a:r>
            <a:r>
              <a:rPr lang="en-US" sz="2400" dirty="0" smtClean="0"/>
              <a:t> – check design can be satisfied on device</a:t>
            </a:r>
          </a:p>
          <a:p>
            <a:r>
              <a:rPr lang="en-US" dirty="0" smtClean="0"/>
              <a:t>Test Bench</a:t>
            </a:r>
            <a:r>
              <a:rPr lang="en-US" sz="2400" dirty="0" smtClean="0"/>
              <a:t> – tests to be done on entities</a:t>
            </a:r>
          </a:p>
          <a:p>
            <a:r>
              <a:rPr lang="en-US" dirty="0" smtClean="0"/>
              <a:t>Simulation</a:t>
            </a:r>
            <a:r>
              <a:rPr lang="en-US" sz="2600" dirty="0" smtClean="0"/>
              <a:t> – validate design on simulated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28476" y="5661248"/>
            <a:ext cx="3192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 smtClean="0"/>
              <a:t>VHDL / Verilog equivalent terms</a:t>
            </a:r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568952" cy="1143000"/>
          </a:xfrm>
        </p:spPr>
        <p:txBody>
          <a:bodyPr>
            <a:normAutofit/>
          </a:bodyPr>
          <a:lstStyle/>
          <a:p>
            <a:r>
              <a:rPr lang="en-ZA" dirty="0" smtClean="0"/>
              <a:t>Programmable Chips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comparison to hard-wired chips, a programmable chip can be configured according to user needs, providing a means to use the same chip(s) for a variety of different applications.</a:t>
            </a:r>
          </a:p>
          <a:p>
            <a:r>
              <a:rPr lang="en-US" dirty="0" smtClean="0"/>
              <a:t>This facility makes programmable chips attractive for use in many products, including prototyping situations and final systems.</a:t>
            </a:r>
          </a:p>
          <a:p>
            <a:r>
              <a:rPr lang="en-US" dirty="0" smtClean="0"/>
              <a:t>Further benefits are: low starting cost (</a:t>
            </a:r>
            <a:r>
              <a:rPr lang="en-US" dirty="0" err="1" smtClean="0"/>
              <a:t>eg</a:t>
            </a:r>
            <a:r>
              <a:rPr lang="en-US" dirty="0" smtClean="0"/>
              <a:t>. Web pack + dev kit), risk reduction, quick turnaround time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hevron 34"/>
          <p:cNvSpPr/>
          <p:nvPr/>
        </p:nvSpPr>
        <p:spPr>
          <a:xfrm rot="10800000">
            <a:off x="2699792" y="4725144"/>
            <a:ext cx="864096" cy="72008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ZA" dirty="0" smtClean="0"/>
              <a:t>Terms and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8308"/>
            <a:ext cx="8229600" cy="4525963"/>
          </a:xfrm>
        </p:spPr>
        <p:txBody>
          <a:bodyPr>
            <a:normAutofit/>
          </a:bodyPr>
          <a:lstStyle/>
          <a:p>
            <a:r>
              <a:rPr lang="en-ZA" sz="2400" b="1" dirty="0" smtClean="0"/>
              <a:t>Entity (in VHDL) = Module (in Verilog):</a:t>
            </a:r>
            <a:r>
              <a:rPr lang="en-ZA" sz="2400" dirty="0" smtClean="0"/>
              <a:t> </a:t>
            </a:r>
            <a:br>
              <a:rPr lang="en-ZA" sz="2400" dirty="0" smtClean="0"/>
            </a:br>
            <a:r>
              <a:rPr lang="en-ZA" sz="2400" dirty="0" smtClean="0"/>
              <a:t>designs are expressed in entities, these are components that are interfaced together via ports and maps</a:t>
            </a:r>
          </a:p>
          <a:p>
            <a:r>
              <a:rPr lang="en-ZA" sz="2400" b="1" dirty="0" smtClean="0"/>
              <a:t>Architecture:</a:t>
            </a:r>
            <a:r>
              <a:rPr lang="en-ZA" sz="2400" dirty="0" smtClean="0"/>
              <a:t> Describes the behaviours of the entity. Each entity can have multiple architectures.</a:t>
            </a:r>
          </a:p>
          <a:p>
            <a:r>
              <a:rPr lang="en-ZA" sz="2400" b="1" dirty="0" smtClean="0"/>
              <a:t>Configuration:</a:t>
            </a:r>
            <a:r>
              <a:rPr lang="en-ZA" sz="2400" dirty="0" smtClean="0"/>
              <a:t> binds a component instance to a entity-architecture pair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763688" y="4509120"/>
            <a:ext cx="1296144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Entity</a:t>
            </a:r>
            <a:r>
              <a:rPr lang="en-ZA" dirty="0" smtClean="0">
                <a:solidFill>
                  <a:schemeClr val="tx1"/>
                </a:solidFill>
              </a:rPr>
              <a:t/>
            </a:r>
            <a:br>
              <a:rPr lang="en-ZA" dirty="0" smtClean="0">
                <a:solidFill>
                  <a:schemeClr val="tx1"/>
                </a:solidFill>
              </a:rPr>
            </a:br>
            <a:r>
              <a:rPr lang="en-ZA" dirty="0" smtClean="0">
                <a:solidFill>
                  <a:schemeClr val="tx1"/>
                </a:solidFill>
              </a:rPr>
              <a:t>(black box)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259632" y="4797152"/>
            <a:ext cx="5040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59632" y="5056608"/>
            <a:ext cx="5040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59632" y="5301208"/>
            <a:ext cx="5040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06877" y="5291916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b="1" dirty="0" smtClean="0"/>
              <a:t>Ports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5292080" y="4293096"/>
            <a:ext cx="2088232" cy="1440160"/>
            <a:chOff x="4139952" y="4365104"/>
            <a:chExt cx="2088232" cy="1440160"/>
          </a:xfrm>
        </p:grpSpPr>
        <p:sp>
          <p:nvSpPr>
            <p:cNvPr id="36" name="Chevron 35"/>
            <p:cNvSpPr/>
            <p:nvPr/>
          </p:nvSpPr>
          <p:spPr>
            <a:xfrm rot="10800000">
              <a:off x="4139952" y="4797152"/>
              <a:ext cx="864096" cy="72008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44008" y="4365104"/>
              <a:ext cx="1584176" cy="14401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36096" y="4437112"/>
              <a:ext cx="504056" cy="4320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Decision 11"/>
            <p:cNvSpPr/>
            <p:nvPr/>
          </p:nvSpPr>
          <p:spPr>
            <a:xfrm>
              <a:off x="5436096" y="5013176"/>
              <a:ext cx="648072" cy="360040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16016" y="4653136"/>
              <a:ext cx="504056" cy="5040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2" idx="1"/>
              <a:endCxn id="13" idx="3"/>
            </p:cNvCxnSpPr>
            <p:nvPr/>
          </p:nvCxnSpPr>
          <p:spPr>
            <a:xfrm rot="10800000">
              <a:off x="5220072" y="4905164"/>
              <a:ext cx="216024" cy="28803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1" idx="4"/>
              <a:endCxn id="12" idx="0"/>
            </p:cNvCxnSpPr>
            <p:nvPr/>
          </p:nvCxnSpPr>
          <p:spPr>
            <a:xfrm rot="16200000" flipH="1">
              <a:off x="5652120" y="4905164"/>
              <a:ext cx="144016" cy="7200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932040" y="5229200"/>
              <a:ext cx="504056" cy="4320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5796704" y="3976488"/>
            <a:ext cx="1365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b="1" dirty="0" smtClean="0"/>
              <a:t>Architecture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267424" y="4931876"/>
            <a:ext cx="2096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b="1" dirty="0" smtClean="0">
                <a:sym typeface="Wingdings" pitchFamily="2" charset="2"/>
              </a:rPr>
              <a:t> </a:t>
            </a:r>
            <a:r>
              <a:rPr lang="en-ZA" b="1" dirty="0" smtClean="0"/>
              <a:t>Configuration </a:t>
            </a:r>
            <a:r>
              <a:rPr lang="en-ZA" b="1" dirty="0" smtClean="0">
                <a:sym typeface="Wingdings" pitchFamily="2" charset="2"/>
              </a:rPr>
              <a:t>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903464" y="5876704"/>
            <a:ext cx="41764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1000" dirty="0" smtClean="0"/>
              <a:t>Source: Perry, D. 2002. VHDL Programming by Example. 4</a:t>
            </a:r>
            <a:r>
              <a:rPr lang="en-ZA" sz="1000" baseline="30000" dirty="0" smtClean="0"/>
              <a:t>th</a:t>
            </a:r>
            <a:r>
              <a:rPr lang="en-ZA" sz="1000" dirty="0" smtClean="0"/>
              <a:t> ed. </a:t>
            </a:r>
            <a:r>
              <a:rPr lang="en-ZA" sz="1000" dirty="0" err="1" smtClean="0"/>
              <a:t>McDraw</a:t>
            </a:r>
            <a:r>
              <a:rPr lang="en-ZA" sz="1000" dirty="0" smtClean="0"/>
              <a:t>-Hill.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367298" y="3933583"/>
            <a:ext cx="49702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1200" dirty="0" smtClean="0"/>
              <a:t>In Verilog one generally doesn’t implement separate architectural and behavioural modules, they can be expressed in the same module as needed.</a:t>
            </a:r>
            <a:endParaRPr lang="en-ZA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Important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ZA" sz="2400" b="1" dirty="0" smtClean="0"/>
              <a:t>Top-level module: </a:t>
            </a:r>
            <a:r>
              <a:rPr lang="en-ZA" sz="2400" dirty="0" smtClean="0"/>
              <a:t>module at the top of the hierarchy</a:t>
            </a:r>
          </a:p>
          <a:p>
            <a:r>
              <a:rPr lang="en-ZA" sz="2400" b="1" dirty="0" smtClean="0"/>
              <a:t>Package:</a:t>
            </a:r>
            <a:r>
              <a:rPr lang="en-ZA" sz="2400" dirty="0" smtClean="0"/>
              <a:t> collection of commonly used data types, subroutines, for implementing architectures</a:t>
            </a:r>
          </a:p>
          <a:p>
            <a:r>
              <a:rPr lang="en-ZA" sz="2400" b="1" dirty="0" smtClean="0"/>
              <a:t>Driver:</a:t>
            </a:r>
            <a:r>
              <a:rPr lang="en-ZA" sz="2400" dirty="0" smtClean="0"/>
              <a:t> source on a signal</a:t>
            </a:r>
          </a:p>
          <a:p>
            <a:r>
              <a:rPr lang="en-ZA" sz="2400" b="1" dirty="0" smtClean="0"/>
              <a:t>Bus:</a:t>
            </a:r>
            <a:r>
              <a:rPr lang="en-ZA" sz="2400" dirty="0" smtClean="0"/>
              <a:t> a signal that can have its sources turned off</a:t>
            </a:r>
          </a:p>
          <a:p>
            <a:r>
              <a:rPr lang="en-ZA" sz="2400" b="1" dirty="0" smtClean="0"/>
              <a:t>Signal vector:</a:t>
            </a:r>
            <a:r>
              <a:rPr lang="en-ZA" sz="2400" dirty="0" smtClean="0"/>
              <a:t> what we usually think of as a bus</a:t>
            </a:r>
          </a:p>
          <a:p>
            <a:r>
              <a:rPr lang="en-ZA" sz="2400" b="1" dirty="0" smtClean="0"/>
              <a:t>Attribute:</a:t>
            </a:r>
            <a:r>
              <a:rPr lang="en-ZA" sz="2400" dirty="0" smtClean="0"/>
              <a:t> data attached to VHDL objects (e.g., event status)</a:t>
            </a:r>
          </a:p>
          <a:p>
            <a:r>
              <a:rPr lang="en-ZA" sz="2400" b="1" dirty="0" smtClean="0"/>
              <a:t>Generic:</a:t>
            </a:r>
            <a:r>
              <a:rPr lang="en-ZA" sz="2400" dirty="0" smtClean="0"/>
              <a:t> a parameter to pass information to an entity</a:t>
            </a:r>
          </a:p>
          <a:p>
            <a:r>
              <a:rPr lang="en-ZA" sz="2400" b="1" dirty="0" smtClean="0"/>
              <a:t>Process:</a:t>
            </a:r>
            <a:r>
              <a:rPr lang="en-ZA" sz="2400" dirty="0" smtClean="0"/>
              <a:t> a basic unit of execution. Multiple processes are usually active at a time.</a:t>
            </a: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903464" y="5833840"/>
            <a:ext cx="41764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1000" dirty="0" smtClean="0"/>
              <a:t>Source: Perry, D. 2002. VHDL Programming by Example. 4</a:t>
            </a:r>
            <a:r>
              <a:rPr lang="en-ZA" sz="1000" baseline="30000" dirty="0" smtClean="0"/>
              <a:t>th</a:t>
            </a:r>
            <a:r>
              <a:rPr lang="en-ZA" sz="1000" dirty="0" smtClean="0"/>
              <a:t> ed. </a:t>
            </a:r>
            <a:r>
              <a:rPr lang="en-ZA" sz="1000" dirty="0" err="1" smtClean="0"/>
              <a:t>McDraw</a:t>
            </a:r>
            <a:r>
              <a:rPr lang="en-ZA" sz="1000" dirty="0" smtClean="0"/>
              <a:t>-Hill.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VHDL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ZA" sz="2800" dirty="0" smtClean="0"/>
              <a:t>Let’s implement this combinational logic circuit:</a:t>
            </a:r>
            <a:endParaRPr lang="en-US" sz="28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635896" y="2636912"/>
            <a:ext cx="1752600" cy="1752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416696" y="3017912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416696" y="3856112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388496" y="3398912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91221" y="2678187"/>
            <a:ext cx="421910" cy="5847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791221" y="3668787"/>
            <a:ext cx="407484" cy="5847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372749" y="3112392"/>
            <a:ext cx="404278" cy="5847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923928" y="3140968"/>
            <a:ext cx="1148071" cy="5847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/>
              <a:t>AND2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1547664" y="4293096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 smtClean="0"/>
              <a:t>1-bit inputs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56176" y="3717032"/>
            <a:ext cx="1317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 smtClean="0"/>
              <a:t>1-bit output</a:t>
            </a:r>
            <a:endParaRPr lang="en-US" dirty="0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411760" y="4941168"/>
            <a:ext cx="405636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AND2 operation:   C = A AND B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VHDL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Start by defining the entity: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5576" y="2276872"/>
            <a:ext cx="77048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-- Here’s a comment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library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IEEE;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use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IEEE.STD_LOGIC_1164.ALL;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entity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AND2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is</a:t>
            </a:r>
          </a:p>
          <a:p>
            <a:pPr>
              <a:buFontTx/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port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( A : in  STD_LOGIC;</a:t>
            </a:r>
          </a:p>
          <a:p>
            <a:pPr>
              <a:buFontTx/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     B : in  STD_LOGIC;</a:t>
            </a:r>
          </a:p>
          <a:p>
            <a:pPr>
              <a:buFontTx/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     C : out STD_LOGIC );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AND2;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VHDL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Then add an architecture: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5576" y="2276872"/>
            <a:ext cx="80648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architecture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AND2bhv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of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AND2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is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>
              <a:buFontTx/>
              <a:buNone/>
            </a:pPr>
            <a:r>
              <a:rPr lang="en-ZA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ZA" sz="2800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ZA" sz="2800" b="1" dirty="0" smtClean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ZA" sz="2800" dirty="0" smtClean="0">
                <a:latin typeface="Courier New" pitchFamily="49" charset="0"/>
                <a:cs typeface="Courier New" pitchFamily="49" charset="0"/>
              </a:rPr>
              <a:t>A and B</a:t>
            </a:r>
            <a:r>
              <a:rPr lang="en-ZA" sz="2800" b="1" dirty="0" smtClean="0">
                <a:latin typeface="Courier New" pitchFamily="49" charset="0"/>
                <a:cs typeface="Courier New" pitchFamily="49" charset="0"/>
              </a:rPr>
              <a:t>;  -- </a:t>
            </a:r>
            <a:r>
              <a:rPr lang="en-ZA" sz="2000" i="1" dirty="0" smtClean="0">
                <a:latin typeface="Arial" pitchFamily="34" charset="0"/>
                <a:cs typeface="Arial" pitchFamily="34" charset="0"/>
              </a:rPr>
              <a:t>The &lt;= links signals and ports</a:t>
            </a:r>
            <a:endParaRPr lang="en-US" sz="2000" i="1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ZA" sz="2800" b="1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architecture</a:t>
            </a:r>
            <a:r>
              <a:rPr lang="en-ZA" sz="28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7585" y="4941168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i="1" dirty="0" smtClean="0">
                <a:latin typeface="Arial" pitchFamily="34" charset="0"/>
                <a:cs typeface="Arial" pitchFamily="34" charset="0"/>
              </a:rPr>
              <a:t>As is the program should compile in </a:t>
            </a:r>
            <a:r>
              <a:rPr lang="en-ZA" i="1" dirty="0" err="1" smtClean="0">
                <a:latin typeface="Arial" pitchFamily="34" charset="0"/>
                <a:cs typeface="Arial" pitchFamily="34" charset="0"/>
              </a:rPr>
              <a:t>Xilinx</a:t>
            </a:r>
            <a:r>
              <a:rPr lang="en-ZA" i="1" dirty="0" smtClean="0">
                <a:latin typeface="Arial" pitchFamily="34" charset="0"/>
                <a:cs typeface="Arial" pitchFamily="34" charset="0"/>
              </a:rPr>
              <a:t> ISE; the system will create an</a:t>
            </a:r>
            <a:br>
              <a:rPr lang="en-ZA" i="1" dirty="0" smtClean="0">
                <a:latin typeface="Arial" pitchFamily="34" charset="0"/>
                <a:cs typeface="Arial" pitchFamily="34" charset="0"/>
              </a:rPr>
            </a:br>
            <a:r>
              <a:rPr lang="en-ZA" i="1" dirty="0" smtClean="0">
                <a:latin typeface="Arial" pitchFamily="34" charset="0"/>
                <a:cs typeface="Arial" pitchFamily="34" charset="0"/>
              </a:rPr>
              <a:t>instance of AND2 as it is the top level module, so no need to add an explicit configuration statement.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4716016" y="2420888"/>
            <a:ext cx="432048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48064" y="2204864"/>
            <a:ext cx="2575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 smtClean="0">
                <a:solidFill>
                  <a:srgbClr val="FF0000"/>
                </a:solidFill>
              </a:rPr>
              <a:t>Name of this architecture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ZA" dirty="0" smtClean="0"/>
              <a:t>Verilog equivalent code</a:t>
            </a:r>
            <a:endParaRPr lang="en-ZA" dirty="0"/>
          </a:p>
        </p:txBody>
      </p:sp>
      <p:pic>
        <p:nvPicPr>
          <p:cNvPr id="5122" name="Picture 2" descr="C:\temp\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35409" y="1484784"/>
            <a:ext cx="2874566" cy="140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11560" y="146172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module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AND2(A,B,C);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input A,B;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output C;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assign C = and(A,B);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41934" y="3215383"/>
            <a:ext cx="7514442" cy="2399991"/>
            <a:chOff x="441934" y="3215383"/>
            <a:chExt cx="4741626" cy="2399991"/>
          </a:xfrm>
        </p:grpSpPr>
        <p:sp>
          <p:nvSpPr>
            <p:cNvPr id="6" name="Rectangle 5"/>
            <p:cNvSpPr/>
            <p:nvPr/>
          </p:nvSpPr>
          <p:spPr>
            <a:xfrm>
              <a:off x="611560" y="3861048"/>
              <a:ext cx="4572000" cy="175432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module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AND2(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input A,B,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output C);</a:t>
              </a:r>
            </a:p>
            <a:p>
              <a:r>
                <a:rPr lang="en-US" i="1" dirty="0" smtClean="0">
                  <a:latin typeface="Courier New" pitchFamily="49" charset="0"/>
                  <a:cs typeface="Courier New" pitchFamily="49" charset="0"/>
                </a:rPr>
                <a:t> // start the implementation:</a:t>
              </a:r>
              <a:endParaRPr lang="en-US" i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assign C = A &amp; B;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endmodule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41934" y="3215383"/>
              <a:ext cx="1505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u="sng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Alternatively:</a:t>
              </a:r>
              <a:endParaRPr lang="en-ZA" i="1" u="sng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921451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Concurrent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Each statement in a HDL architecture block executes concurrently, whenever there is a change / event</a:t>
            </a:r>
          </a:p>
          <a:p>
            <a:r>
              <a:rPr lang="en-ZA" dirty="0" smtClean="0"/>
              <a:t>e.g.</a:t>
            </a:r>
          </a:p>
          <a:p>
            <a:pPr lvl="1">
              <a:buNone/>
            </a:pPr>
            <a:r>
              <a:rPr lang="en-ZA" dirty="0" smtClean="0"/>
              <a:t> C &lt;= and(A,B);  </a:t>
            </a:r>
            <a:r>
              <a:rPr lang="en-ZA" sz="2400" dirty="0" smtClean="0"/>
              <a:t>-- executes when A or B changes</a:t>
            </a:r>
            <a:endParaRPr lang="en-ZA" dirty="0" smtClean="0"/>
          </a:p>
          <a:p>
            <a:pPr lvl="1">
              <a:buNone/>
            </a:pPr>
            <a:r>
              <a:rPr lang="en-ZA" dirty="0" smtClean="0"/>
              <a:t> D &lt;= or(A,B); </a:t>
            </a:r>
            <a:r>
              <a:rPr lang="en-ZA" sz="2400" dirty="0" smtClean="0"/>
              <a:t>-- executes when A or B changes</a:t>
            </a:r>
            <a:endParaRPr lang="en-ZA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43608" y="4797152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400" dirty="0" smtClean="0"/>
              <a:t>If A were to change (e.g. A changes from 0 to 1) then both the lines will execute at once)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204" y="-2434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Sequential operation </a:t>
            </a:r>
            <a:r>
              <a:rPr lang="en-ZA" sz="3100" dirty="0" smtClean="0"/>
              <a:t>(VHDL recap)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7584" y="1484784"/>
            <a:ext cx="7776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-- single bit adder using sequential operation in VHDL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Library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ieee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ieee.std_logic_1164.all;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fulladder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(A1, A2,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sum,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fulladder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architecture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arch1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fulladder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is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process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(A1,A2,Cin) --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define a sequential operation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sum  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A1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A2;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&lt;= (A1 and A2) 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(A1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A2));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end process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arch1;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20656" y="4474985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This line runs first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rot="10800000" flipV="1">
            <a:off x="4932040" y="4659651"/>
            <a:ext cx="388616" cy="24738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868144" y="4763017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Then this line runs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5508104" y="4907033"/>
            <a:ext cx="388616" cy="24738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05720" y="5439665"/>
            <a:ext cx="47147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Note: two process blocks in the same architecture</a:t>
            </a:r>
            <a:br>
              <a:rPr lang="en-ZA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ZA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block run concurrently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593650"/>
            <a:ext cx="87129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800" dirty="0" smtClean="0">
                <a:latin typeface="Arial" pitchFamily="34" charset="0"/>
                <a:cs typeface="Arial" pitchFamily="34" charset="0"/>
              </a:rPr>
              <a:t>Sequential operation is described within a PROCESS block. Example: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2915816" y="4149080"/>
            <a:ext cx="576064" cy="10336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521024" y="3981484"/>
            <a:ext cx="4390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Sensitivity list (note not sensitive to </a:t>
            </a:r>
            <a:r>
              <a:rPr lang="en-ZA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ZA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204864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VHDL</a:t>
            </a:r>
          </a:p>
          <a:p>
            <a:r>
              <a:rPr lang="en-ZA" dirty="0" smtClean="0"/>
              <a:t>Style:</a:t>
            </a:r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688" y="-171400"/>
            <a:ext cx="8686800" cy="1143000"/>
          </a:xfrm>
        </p:spPr>
        <p:txBody>
          <a:bodyPr>
            <a:normAutofit/>
          </a:bodyPr>
          <a:lstStyle/>
          <a:p>
            <a:r>
              <a:rPr lang="en-ZA" dirty="0" smtClean="0"/>
              <a:t>Sequential operation in Verilog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7584" y="1862756"/>
            <a:ext cx="81369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single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bit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adder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using sequential operation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 Verilog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fulladder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(input A1, A2,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output sum,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always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@(A1,A2,Cin) begin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sum 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(Cin,A1,A2);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or(and(A1,A2,and(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Cin,xor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(A1,A2))));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9387" y="3158900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This line runs first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4422546" y="3343566"/>
            <a:ext cx="316841" cy="658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110715" y="3302916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Then this line runs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724274" y="3496326"/>
            <a:ext cx="424563" cy="6271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214837" y="4307400"/>
            <a:ext cx="42210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Note: two always blocks in the same module</a:t>
            </a:r>
            <a:br>
              <a:rPr lang="en-ZA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ZA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will run concurrently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926652"/>
            <a:ext cx="87129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800" dirty="0" smtClean="0">
                <a:latin typeface="Arial" pitchFamily="34" charset="0"/>
                <a:cs typeface="Arial" pitchFamily="34" charset="0"/>
              </a:rPr>
              <a:t>Sequential operation is described within a PROCESS block. Example: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3635896" y="2942876"/>
            <a:ext cx="576064" cy="10336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211960" y="2726852"/>
            <a:ext cx="4390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Sensitivity list (note not sensitive to </a:t>
            </a:r>
            <a:r>
              <a:rPr lang="en-ZA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ZA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294804"/>
            <a:ext cx="836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Verilog</a:t>
            </a:r>
          </a:p>
          <a:p>
            <a:r>
              <a:rPr lang="en-ZA" dirty="0" smtClean="0"/>
              <a:t>Style:</a:t>
            </a:r>
            <a:endParaRPr lang="en-ZA" dirty="0"/>
          </a:p>
        </p:txBody>
      </p:sp>
      <p:sp>
        <p:nvSpPr>
          <p:cNvPr id="14" name="Rectangle 13"/>
          <p:cNvSpPr/>
          <p:nvPr/>
        </p:nvSpPr>
        <p:spPr>
          <a:xfrm>
            <a:off x="865271" y="5043302"/>
            <a:ext cx="730712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See how much less code in Verilog</a:t>
            </a:r>
            <a:endParaRPr lang="en-US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611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Verilog coding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3979" y="1851608"/>
            <a:ext cx="874002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dirty="0" smtClean="0"/>
              <a:t>Best way to learn HDL is to practice coding with it.</a:t>
            </a:r>
            <a:br>
              <a:rPr lang="en-ZA" sz="3200" dirty="0" smtClean="0"/>
            </a:br>
            <a:r>
              <a:rPr lang="en-ZA" sz="3200" i="1" dirty="0" smtClean="0"/>
              <a:t>That’s what the tutorials are for.</a:t>
            </a:r>
            <a:endParaRPr lang="en-US" sz="3200" i="1" dirty="0"/>
          </a:p>
        </p:txBody>
      </p:sp>
      <p:sp>
        <p:nvSpPr>
          <p:cNvPr id="7" name="Rectangle 6"/>
          <p:cNvSpPr/>
          <p:nvPr/>
        </p:nvSpPr>
        <p:spPr>
          <a:xfrm>
            <a:off x="1462378" y="5517232"/>
            <a:ext cx="6353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2400" dirty="0" smtClean="0"/>
              <a:t>See the Verilog Cheat Sheet included in resources</a:t>
            </a:r>
            <a:endParaRPr lang="en-US" sz="2400" i="1" dirty="0"/>
          </a:p>
        </p:txBody>
      </p:sp>
      <p:pic>
        <p:nvPicPr>
          <p:cNvPr id="8" name="Picture 7" descr="practic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35436" y="3098776"/>
            <a:ext cx="1877106" cy="1814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640960" cy="1143000"/>
          </a:xfrm>
        </p:spPr>
        <p:txBody>
          <a:bodyPr>
            <a:normAutofit/>
          </a:bodyPr>
          <a:lstStyle/>
          <a:p>
            <a:r>
              <a:rPr lang="en-ZA" dirty="0" err="1" smtClean="0"/>
              <a:t>ASICs</a:t>
            </a:r>
            <a:r>
              <a:rPr lang="en-ZA" dirty="0" smtClean="0"/>
              <a:t> vs. Programmable Chips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07901"/>
            <a:ext cx="8712968" cy="4713387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 Specific Integrated Circuit (or ASICs) have a longer </a:t>
            </a:r>
            <a:r>
              <a:rPr lang="en-US" i="1" dirty="0" smtClean="0"/>
              <a:t>design cycle</a:t>
            </a:r>
            <a:r>
              <a:rPr lang="en-US" dirty="0" smtClean="0"/>
              <a:t> and higher engineering cost than using programmable chips. </a:t>
            </a:r>
          </a:p>
          <a:p>
            <a:r>
              <a:rPr lang="en-US" dirty="0" smtClean="0"/>
              <a:t>There is still a need for ASIC – such as faster performance and lower cost for high volume</a:t>
            </a:r>
          </a:p>
          <a:p>
            <a:r>
              <a:rPr lang="en-US" dirty="0" smtClean="0"/>
              <a:t>Generally, programmable chips are suited to low to medium product production. (e.g. product runs needing under 10,000 chips)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ZA" dirty="0" smtClean="0"/>
              <a:t>Verilog </a:t>
            </a:r>
            <a:r>
              <a:rPr lang="en-ZA" dirty="0" err="1" smtClean="0"/>
              <a:t>vs</a:t>
            </a:r>
            <a:r>
              <a:rPr lang="en-ZA" dirty="0" smtClean="0"/>
              <a:t> VHDL Syntax</a:t>
            </a:r>
            <a:endParaRPr lang="en-Z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4040188" cy="639762"/>
          </a:xfrm>
        </p:spPr>
        <p:txBody>
          <a:bodyPr/>
          <a:lstStyle/>
          <a:p>
            <a:r>
              <a:rPr lang="en-ZA" dirty="0" smtClean="0"/>
              <a:t>Verilog</a:t>
            </a:r>
            <a:endParaRPr lang="en-Z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620490"/>
            <a:ext cx="4040188" cy="4256782"/>
          </a:xfrm>
        </p:spPr>
        <p:txBody>
          <a:bodyPr>
            <a:normAutofit fontScale="85000" lnSpcReduction="20000"/>
          </a:bodyPr>
          <a:lstStyle/>
          <a:p>
            <a:r>
              <a:rPr lang="en-ZA" dirty="0" smtClean="0"/>
              <a:t>More ‘concise’</a:t>
            </a:r>
          </a:p>
          <a:p>
            <a:r>
              <a:rPr lang="en-ZA" dirty="0" smtClean="0"/>
              <a:t>Loosely typed</a:t>
            </a:r>
          </a:p>
          <a:p>
            <a:r>
              <a:rPr lang="en-ZA" dirty="0" smtClean="0"/>
              <a:t>More susceptible to inadvertent bugs</a:t>
            </a:r>
          </a:p>
          <a:p>
            <a:r>
              <a:rPr lang="en-ZA" dirty="0" smtClean="0"/>
              <a:t>Verilog signals and types:</a:t>
            </a:r>
          </a:p>
          <a:p>
            <a:pPr marL="457200" lvl="1" indent="0">
              <a:buNone/>
            </a:pPr>
            <a:r>
              <a:rPr lang="en-ZA" dirty="0" smtClean="0"/>
              <a:t>wire </a:t>
            </a:r>
            <a:r>
              <a:rPr lang="en-ZA" dirty="0" err="1" smtClean="0"/>
              <a:t>a,b</a:t>
            </a:r>
            <a:r>
              <a:rPr lang="en-ZA" dirty="0" smtClean="0"/>
              <a:t>;</a:t>
            </a:r>
            <a:br>
              <a:rPr lang="en-ZA" dirty="0" smtClean="0"/>
            </a:br>
            <a:r>
              <a:rPr lang="en-ZA" dirty="0" smtClean="0"/>
              <a:t>wire [31:0]c;</a:t>
            </a:r>
            <a:br>
              <a:rPr lang="en-ZA" dirty="0" smtClean="0"/>
            </a:br>
            <a:r>
              <a:rPr lang="en-ZA" dirty="0" smtClean="0"/>
              <a:t>assign a = and(</a:t>
            </a:r>
            <a:r>
              <a:rPr lang="en-ZA" dirty="0" err="1" smtClean="0"/>
              <a:t>b,c</a:t>
            </a:r>
            <a:r>
              <a:rPr lang="en-ZA" dirty="0" smtClean="0"/>
              <a:t>);</a:t>
            </a:r>
            <a:br>
              <a:rPr lang="en-ZA" dirty="0" smtClean="0"/>
            </a:br>
            <a:r>
              <a:rPr lang="en-ZA" dirty="0" smtClean="0"/>
              <a:t>// saves some typing</a:t>
            </a:r>
            <a:br>
              <a:rPr lang="en-ZA" dirty="0" smtClean="0"/>
            </a:br>
            <a:endParaRPr lang="en-ZA" dirty="0" smtClean="0"/>
          </a:p>
          <a:p>
            <a:r>
              <a:rPr lang="en-ZA" dirty="0" smtClean="0"/>
              <a:t>Verilog sequential block:</a:t>
            </a:r>
          </a:p>
          <a:p>
            <a:r>
              <a:rPr lang="en-ZA" dirty="0" smtClean="0"/>
              <a:t>always </a:t>
            </a:r>
            <a:r>
              <a:rPr lang="en-ZA" dirty="0"/>
              <a:t>@ </a:t>
            </a:r>
            <a:r>
              <a:rPr lang="en-ZA" dirty="0" smtClean="0"/>
              <a:t>(</a:t>
            </a:r>
            <a:r>
              <a:rPr lang="en-ZA" dirty="0" err="1" smtClean="0"/>
              <a:t>a,b</a:t>
            </a:r>
            <a:r>
              <a:rPr lang="en-ZA" dirty="0" smtClean="0"/>
              <a:t>)</a:t>
            </a:r>
            <a:br>
              <a:rPr lang="en-ZA" dirty="0" smtClean="0"/>
            </a:br>
            <a:r>
              <a:rPr lang="en-ZA" dirty="0" smtClean="0"/>
              <a:t>begin</a:t>
            </a:r>
            <a:br>
              <a:rPr lang="en-ZA" dirty="0" smtClean="0"/>
            </a:br>
            <a:r>
              <a:rPr lang="en-ZA" dirty="0" smtClean="0"/>
              <a:t>  …</a:t>
            </a:r>
            <a:br>
              <a:rPr lang="en-ZA" dirty="0" smtClean="0"/>
            </a:br>
            <a:r>
              <a:rPr lang="en-ZA" dirty="0" smtClean="0"/>
              <a:t>end</a:t>
            </a:r>
            <a:endParaRPr lang="en-ZA" dirty="0"/>
          </a:p>
          <a:p>
            <a:r>
              <a:rPr lang="en-ZA" dirty="0" smtClean="0"/>
              <a:t>etc…</a:t>
            </a:r>
            <a:endParaRPr lang="en-Z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980728"/>
            <a:ext cx="4041775" cy="639762"/>
          </a:xfrm>
        </p:spPr>
        <p:txBody>
          <a:bodyPr/>
          <a:lstStyle/>
          <a:p>
            <a:r>
              <a:rPr lang="en-ZA" dirty="0" smtClean="0"/>
              <a:t>VHDL</a:t>
            </a:r>
            <a:endParaRPr lang="en-Z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620490"/>
            <a:ext cx="4041775" cy="4256782"/>
          </a:xfrm>
        </p:spPr>
        <p:txBody>
          <a:bodyPr>
            <a:normAutofit fontScale="77500" lnSpcReduction="20000"/>
          </a:bodyPr>
          <a:lstStyle/>
          <a:p>
            <a:r>
              <a:rPr lang="en-ZA" dirty="0" smtClean="0"/>
              <a:t>More </a:t>
            </a:r>
            <a:r>
              <a:rPr lang="en-ZA" dirty="0"/>
              <a:t>‘verbose</a:t>
            </a:r>
            <a:r>
              <a:rPr lang="en-ZA" dirty="0" smtClean="0"/>
              <a:t>’</a:t>
            </a:r>
            <a:endParaRPr lang="en-ZA" dirty="0"/>
          </a:p>
          <a:p>
            <a:r>
              <a:rPr lang="en-ZA" dirty="0" smtClean="0"/>
              <a:t>Strongly typed</a:t>
            </a:r>
          </a:p>
          <a:p>
            <a:r>
              <a:rPr lang="en-ZA" dirty="0" smtClean="0"/>
              <a:t>Less susceptible to inadvertent bugs</a:t>
            </a:r>
          </a:p>
          <a:p>
            <a:r>
              <a:rPr lang="en-ZA" dirty="0" smtClean="0"/>
              <a:t>VHDL signals and types:</a:t>
            </a:r>
            <a:endParaRPr lang="en-ZA" dirty="0"/>
          </a:p>
          <a:p>
            <a:pPr marL="457200" lvl="1" indent="0">
              <a:buNone/>
            </a:pPr>
            <a:r>
              <a:rPr lang="en-ZA" dirty="0"/>
              <a:t>signal a, </a:t>
            </a:r>
            <a:r>
              <a:rPr lang="en-ZA" dirty="0" smtClean="0"/>
              <a:t>b : </a:t>
            </a:r>
            <a:r>
              <a:rPr lang="en-ZA" dirty="0" err="1"/>
              <a:t>std_logic</a:t>
            </a:r>
            <a:r>
              <a:rPr lang="en-ZA" dirty="0" smtClean="0"/>
              <a:t>;</a:t>
            </a:r>
            <a:br>
              <a:rPr lang="en-ZA" dirty="0" smtClean="0"/>
            </a:br>
            <a:r>
              <a:rPr lang="en-ZA" dirty="0" smtClean="0"/>
              <a:t>signal c : </a:t>
            </a:r>
            <a:r>
              <a:rPr lang="en-ZA" dirty="0" err="1"/>
              <a:t>ieee_int</a:t>
            </a:r>
            <a:r>
              <a:rPr lang="en-ZA" dirty="0"/>
              <a:t>_ </a:t>
            </a:r>
            <a:r>
              <a:rPr lang="en-ZA" dirty="0" err="1" smtClean="0"/>
              <a:t>bla</a:t>
            </a:r>
            <a:r>
              <a:rPr lang="en-ZA" dirty="0" smtClean="0"/>
              <a:t> </a:t>
            </a:r>
            <a:r>
              <a:rPr lang="en-ZA" dirty="0" err="1" smtClean="0"/>
              <a:t>bla</a:t>
            </a:r>
            <a:r>
              <a:rPr lang="en-ZA" dirty="0"/>
              <a:t>;</a:t>
            </a:r>
            <a:endParaRPr lang="en-ZA" dirty="0" smtClean="0"/>
          </a:p>
          <a:p>
            <a:pPr marL="457200" lvl="1" indent="0">
              <a:buNone/>
            </a:pPr>
            <a:r>
              <a:rPr lang="en-ZA" dirty="0" smtClean="0"/>
              <a:t>begin</a:t>
            </a:r>
          </a:p>
          <a:p>
            <a:pPr marL="457200" lvl="1" indent="0">
              <a:buNone/>
            </a:pPr>
            <a:r>
              <a:rPr lang="en-ZA" dirty="0"/>
              <a:t> </a:t>
            </a:r>
            <a:r>
              <a:rPr lang="en-ZA" dirty="0" smtClean="0"/>
              <a:t> a </a:t>
            </a:r>
            <a:r>
              <a:rPr lang="en-ZA" dirty="0"/>
              <a:t>&lt;= b and </a:t>
            </a:r>
            <a:r>
              <a:rPr lang="en-ZA" dirty="0" smtClean="0"/>
              <a:t>c;</a:t>
            </a:r>
          </a:p>
          <a:p>
            <a:pPr marL="457200" lvl="1" indent="0">
              <a:buNone/>
            </a:pPr>
            <a:r>
              <a:rPr lang="en-ZA" dirty="0" smtClean="0"/>
              <a:t>end</a:t>
            </a:r>
            <a:r>
              <a:rPr lang="en-ZA" dirty="0"/>
              <a:t>;</a:t>
            </a:r>
          </a:p>
          <a:p>
            <a:r>
              <a:rPr lang="en-ZA" dirty="0" smtClean="0"/>
              <a:t>VHDL sequential block:</a:t>
            </a:r>
          </a:p>
          <a:p>
            <a:r>
              <a:rPr lang="en-ZA" dirty="0" smtClean="0"/>
              <a:t>process (a</a:t>
            </a:r>
            <a:r>
              <a:rPr lang="en-ZA" dirty="0"/>
              <a:t>, </a:t>
            </a:r>
            <a:r>
              <a:rPr lang="en-ZA" dirty="0" smtClean="0"/>
              <a:t>b)</a:t>
            </a:r>
            <a:br>
              <a:rPr lang="en-ZA" dirty="0" smtClean="0"/>
            </a:br>
            <a:r>
              <a:rPr lang="en-ZA" dirty="0" smtClean="0"/>
              <a:t>begin</a:t>
            </a:r>
            <a:br>
              <a:rPr lang="en-ZA" dirty="0" smtClean="0"/>
            </a:br>
            <a:r>
              <a:rPr lang="en-ZA" dirty="0" smtClean="0"/>
              <a:t> …</a:t>
            </a:r>
            <a:br>
              <a:rPr lang="en-ZA" dirty="0" smtClean="0"/>
            </a:br>
            <a:r>
              <a:rPr lang="en-ZA" dirty="0" smtClean="0"/>
              <a:t>end</a:t>
            </a:r>
            <a:endParaRPr lang="en-ZA" dirty="0"/>
          </a:p>
          <a:p>
            <a:r>
              <a:rPr lang="en-ZA" dirty="0" smtClean="0"/>
              <a:t>etc</a:t>
            </a:r>
            <a:r>
              <a:rPr lang="en-ZA" dirty="0"/>
              <a:t>…</a:t>
            </a:r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xmlns="" val="342906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20" y="1700808"/>
            <a:ext cx="499527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4400" dirty="0" smtClean="0">
                <a:solidFill>
                  <a:srgbClr val="3E4D1F"/>
                </a:solidFill>
                <a:latin typeface="Stencil" pitchFamily="82" charset="0"/>
              </a:rPr>
              <a:t>End of</a:t>
            </a:r>
          </a:p>
          <a:p>
            <a:pPr algn="ctr"/>
            <a:r>
              <a:rPr lang="en-ZA" sz="4400" dirty="0" smtClean="0">
                <a:solidFill>
                  <a:srgbClr val="3E4D1F"/>
                </a:solidFill>
                <a:latin typeface="Stencil" pitchFamily="82" charset="0"/>
              </a:rPr>
              <a:t>VHDL </a:t>
            </a:r>
            <a:r>
              <a:rPr lang="en-ZA" sz="4400" dirty="0" err="1" smtClean="0">
                <a:solidFill>
                  <a:srgbClr val="3E4D1F"/>
                </a:solidFill>
                <a:latin typeface="Stencil" pitchFamily="82" charset="0"/>
              </a:rPr>
              <a:t>vs</a:t>
            </a:r>
            <a:r>
              <a:rPr lang="en-ZA" sz="4400" dirty="0" smtClean="0">
                <a:solidFill>
                  <a:srgbClr val="3E4D1F"/>
                </a:solidFill>
                <a:latin typeface="Stencil" pitchFamily="82" charset="0"/>
              </a:rPr>
              <a:t> Verilog </a:t>
            </a:r>
            <a:endParaRPr lang="en-US" sz="4400" dirty="0">
              <a:solidFill>
                <a:srgbClr val="3E4D1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95936" y="3588535"/>
            <a:ext cx="1533769" cy="2208034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71882" y="1719136"/>
            <a:ext cx="24833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4400" dirty="0" smtClean="0">
                <a:solidFill>
                  <a:srgbClr val="3E4D1F"/>
                </a:solidFill>
                <a:latin typeface="Stencil" pitchFamily="82" charset="0"/>
              </a:rPr>
              <a:t>Verilog</a:t>
            </a:r>
            <a:endParaRPr lang="en-US" sz="4400" dirty="0">
              <a:solidFill>
                <a:srgbClr val="3E4D1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551723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Taking something of a bottom-up approach, from hardware and RTL to top-level entity</a:t>
            </a:r>
            <a:endParaRPr lang="en-Z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77364" y="2889885"/>
            <a:ext cx="3672408" cy="259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5246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Recommended Steps for</a:t>
            </a:r>
            <a:br>
              <a:rPr lang="en-ZA" dirty="0" smtClean="0"/>
            </a:br>
            <a:r>
              <a:rPr lang="en-ZA" dirty="0" smtClean="0"/>
              <a:t>HDL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ZA" dirty="0" smtClean="0"/>
              <a:t>Plan dataflow and code entities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 smtClean="0"/>
              <a:t>Implement behaviours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 smtClean="0"/>
              <a:t>Structural modelling (build complex entities using lower level ones)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19463"/>
            <a:ext cx="480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dirty="0" smtClean="0"/>
              <a:t>Recommended online VHDL support: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95536" y="5289160"/>
            <a:ext cx="77092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hlinkClick r:id="rId3"/>
              </a:rPr>
              <a:t>http://esd.cs.ucr.edu/labs/tutorial/</a:t>
            </a:r>
            <a:endParaRPr lang="en-US" sz="2000" dirty="0" smtClean="0"/>
          </a:p>
          <a:p>
            <a:r>
              <a:rPr lang="en-ZA" sz="2000" dirty="0" smtClean="0"/>
              <a:t>This site provides a collection of useful VHDL example code and tutorials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95536" y="4550871"/>
            <a:ext cx="31670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hlinkClick r:id="rId4"/>
              </a:rPr>
              <a:t>http://www.asic-world.com</a:t>
            </a:r>
            <a:r>
              <a:rPr lang="en-ZA" sz="2000" dirty="0" smtClean="0">
                <a:hlinkClick r:id="rId4"/>
              </a:rPr>
              <a:t>/</a:t>
            </a:r>
            <a:endParaRPr lang="en-ZA" sz="2000" dirty="0"/>
          </a:p>
        </p:txBody>
      </p:sp>
      <p:sp>
        <p:nvSpPr>
          <p:cNvPr id="7" name="Rectangle 6"/>
          <p:cNvSpPr/>
          <p:nvPr/>
        </p:nvSpPr>
        <p:spPr>
          <a:xfrm>
            <a:off x="395536" y="4951004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000" dirty="0" smtClean="0"/>
              <a:t>Useful tutorials and examples on Verilog, System Verilog, </a:t>
            </a:r>
            <a:r>
              <a:rPr lang="en-ZA" sz="2000" dirty="0" err="1" smtClean="0"/>
              <a:t>SystemC</a:t>
            </a:r>
            <a:r>
              <a:rPr lang="en-ZA" sz="2000" dirty="0" smtClean="0"/>
              <a:t>, VHDL, others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ZA" dirty="0" smtClean="0"/>
              <a:t>Verilog Overview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785" y="1530304"/>
            <a:ext cx="7697635" cy="4519977"/>
          </a:xfrm>
        </p:spPr>
        <p:txBody>
          <a:bodyPr/>
          <a:lstStyle/>
          <a:p>
            <a:pPr eaLnBrk="1" hangingPunct="1">
              <a:defRPr/>
            </a:pPr>
            <a:r>
              <a:rPr lang="en-ZA" dirty="0" smtClean="0"/>
              <a:t>Welcome to Verilog and coding</a:t>
            </a:r>
          </a:p>
          <a:p>
            <a:pPr eaLnBrk="1" hangingPunct="1">
              <a:defRPr/>
            </a:pPr>
            <a:r>
              <a:rPr lang="en-ZA" dirty="0" smtClean="0"/>
              <a:t>Exercise</a:t>
            </a:r>
          </a:p>
          <a:p>
            <a:pPr eaLnBrk="1" hangingPunct="1">
              <a:defRPr/>
            </a:pPr>
            <a:r>
              <a:rPr lang="en-ZA" dirty="0" smtClean="0"/>
              <a:t>Verilog simulators</a:t>
            </a:r>
          </a:p>
          <a:p>
            <a:pPr eaLnBrk="1" hangingPunct="1">
              <a:defRPr/>
            </a:pPr>
            <a:r>
              <a:rPr lang="en-ZA" dirty="0" smtClean="0"/>
              <a:t>Intro to Altera </a:t>
            </a:r>
            <a:r>
              <a:rPr lang="en-ZA" dirty="0" err="1" smtClean="0"/>
              <a:t>Quartus</a:t>
            </a:r>
            <a:r>
              <a:rPr lang="en-ZA" dirty="0" smtClean="0"/>
              <a:t> II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3535" y="4046066"/>
            <a:ext cx="8775898" cy="1924485"/>
            <a:chOff x="103535" y="4046066"/>
            <a:chExt cx="8775898" cy="192448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220072" y="4218328"/>
              <a:ext cx="1329271" cy="128263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780857" y="4218328"/>
              <a:ext cx="2098576" cy="1611707"/>
            </a:xfrm>
            <a:prstGeom prst="rect">
              <a:avLst/>
            </a:prstGeom>
          </p:spPr>
        </p:pic>
        <p:pic>
          <p:nvPicPr>
            <p:cNvPr id="5122" name="Picture 2" descr="https://encrypted-tbn2.gstatic.com/images?q=tbn:ANd9GcRtlhZpSU26OCCe1fVZLd1zudjn9kmmJBELCUbnac3W_bTDbD2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1625" y="4046066"/>
              <a:ext cx="1352030" cy="1627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ight Arrow 5"/>
            <p:cNvSpPr/>
            <p:nvPr/>
          </p:nvSpPr>
          <p:spPr>
            <a:xfrm>
              <a:off x="1619672" y="4581128"/>
              <a:ext cx="894465" cy="443053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4004382" y="4581128"/>
              <a:ext cx="894465" cy="443053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5124" name="Picture 4" descr="https://encrypted-tbn3.gstatic.com/images?q=tbn:ANd9GcRm9SHaVHtsi9Iwwg5muE5fYbDCQG_SPidH_Bskd8yEYc3WsEe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084" y="4218328"/>
              <a:ext cx="1351059" cy="135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03535" y="4218328"/>
              <a:ext cx="8286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/>
                <a:t>history</a:t>
              </a:r>
              <a:br>
                <a:rPr lang="en-ZA" dirty="0" smtClean="0"/>
              </a:br>
              <a:r>
                <a:rPr lang="en-ZA" dirty="0" smtClean="0"/>
                <a:t>syntax</a:t>
              </a:r>
              <a:endParaRPr lang="en-ZA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96444" y="5601219"/>
              <a:ext cx="1942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err="1" smtClean="0"/>
                <a:t>iVerilog</a:t>
              </a:r>
              <a:r>
                <a:rPr lang="en-ZA" dirty="0" smtClean="0"/>
                <a:t> Simulation</a:t>
              </a:r>
              <a:endParaRPr lang="en-ZA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14481" y="5601219"/>
              <a:ext cx="2169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/>
                <a:t>Later running on h/w</a:t>
              </a:r>
              <a:endParaRPr lang="en-ZA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9419" y="5601219"/>
              <a:ext cx="1700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/>
                <a:t>Basics of Verilog</a:t>
              </a:r>
              <a:endParaRPr lang="en-ZA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44065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consider Verilog?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799011" y="1695564"/>
            <a:ext cx="8007350" cy="4191000"/>
          </a:xfrm>
        </p:spPr>
        <p:txBody>
          <a:bodyPr/>
          <a:lstStyle/>
          <a:p>
            <a:r>
              <a:rPr lang="en-US" dirty="0" smtClean="0"/>
              <a:t>VHDL and Verilog are both used as industry standards, sometimes interchangeably</a:t>
            </a:r>
          </a:p>
          <a:p>
            <a:r>
              <a:rPr lang="en-US" dirty="0" smtClean="0"/>
              <a:t>VHDL is used quite widely in Europe (so is Verilog). Verilog used mostly in USA.</a:t>
            </a:r>
          </a:p>
          <a:p>
            <a:r>
              <a:rPr lang="en-US" dirty="0" smtClean="0"/>
              <a:t>Easier to learn the syntax if you know C</a:t>
            </a:r>
            <a:endParaRPr lang="en-US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51520" y="5517232"/>
            <a:ext cx="845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Verilog is concise; but beware that it isn’t as strongly typed as VHDL so bugs can creep in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130551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117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Lead in to Verilog…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91110" y="1310788"/>
            <a:ext cx="8375286" cy="4680520"/>
          </a:xfrm>
        </p:spPr>
        <p:txBody>
          <a:bodyPr>
            <a:normAutofit/>
          </a:bodyPr>
          <a:lstStyle/>
          <a:p>
            <a:r>
              <a:rPr lang="en-US" dirty="0" smtClean="0"/>
              <a:t>History </a:t>
            </a:r>
            <a:r>
              <a:rPr lang="en-US" dirty="0"/>
              <a:t>of </a:t>
            </a:r>
            <a:r>
              <a:rPr lang="en-US" dirty="0" smtClean="0"/>
              <a:t>Verilog</a:t>
            </a:r>
          </a:p>
          <a:p>
            <a:pPr lvl="1"/>
            <a:r>
              <a:rPr lang="en-US" dirty="0" smtClean="0"/>
              <a:t>1980 Verilog developed </a:t>
            </a:r>
            <a:r>
              <a:rPr lang="en-US" dirty="0"/>
              <a:t>by Gateway Design </a:t>
            </a:r>
            <a:r>
              <a:rPr lang="en-US" dirty="0" smtClean="0"/>
              <a:t>Automation (was initially their ‘secret weapon’)</a:t>
            </a:r>
          </a:p>
          <a:p>
            <a:pPr lvl="1"/>
            <a:r>
              <a:rPr lang="en-US" dirty="0" smtClean="0"/>
              <a:t>1990 Verilog was made public</a:t>
            </a:r>
          </a:p>
          <a:p>
            <a:pPr lvl="1"/>
            <a:r>
              <a:rPr lang="en-US" dirty="0" smtClean="0"/>
              <a:t>1995 adopted </a:t>
            </a:r>
            <a:r>
              <a:rPr lang="en-US" dirty="0"/>
              <a:t>as </a:t>
            </a:r>
            <a:r>
              <a:rPr lang="en-US" dirty="0" smtClean="0"/>
              <a:t>IEEE standard 1364-1995</a:t>
            </a:r>
          </a:p>
          <a:p>
            <a:pPr lvl="1"/>
            <a:r>
              <a:rPr lang="en-US" dirty="0" smtClean="0"/>
              <a:t>2001 enhanced version: </a:t>
            </a:r>
            <a:r>
              <a:rPr lang="en-US" dirty="0"/>
              <a:t>Verilog </a:t>
            </a:r>
            <a:r>
              <a:rPr lang="en-US" dirty="0" smtClean="0"/>
              <a:t>2001</a:t>
            </a:r>
          </a:p>
          <a:p>
            <a:pPr lvl="1"/>
            <a:r>
              <a:rPr lang="en-US" dirty="0" smtClean="0"/>
              <a:t>2005: </a:t>
            </a:r>
            <a:r>
              <a:rPr lang="en-US" dirty="0" err="1" smtClean="0"/>
              <a:t>SystemVerilog</a:t>
            </a:r>
            <a:endParaRPr lang="en-US" dirty="0" smtClean="0"/>
          </a:p>
          <a:p>
            <a:pPr lvl="1"/>
            <a:r>
              <a:rPr lang="en-US" dirty="0" smtClean="0"/>
              <a:t>2009: New </a:t>
            </a:r>
            <a:r>
              <a:rPr lang="en-US" dirty="0" err="1" smtClean="0"/>
              <a:t>SystemVerilog</a:t>
            </a:r>
            <a:r>
              <a:rPr lang="en-US" dirty="0" smtClean="0"/>
              <a:t> standard</a:t>
            </a:r>
            <a:endParaRPr lang="en-US" dirty="0"/>
          </a:p>
        </p:txBody>
      </p:sp>
      <p:pic>
        <p:nvPicPr>
          <p:cNvPr id="49153" name="Picture 1" descr="C:\Users\swinberg\Documents\ACTIVE\EEE4084F\2012\LECTURES\EEE4084F-Lecture15\Images\history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77863" y="412389"/>
            <a:ext cx="1381125" cy="1476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0441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974" y="90453"/>
            <a:ext cx="8385175" cy="1431925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Module: Building block</a:t>
            </a:r>
            <a:br>
              <a:rPr lang="en-ZA" dirty="0" smtClean="0"/>
            </a:br>
            <a:r>
              <a:rPr lang="en-ZA" dirty="0" smtClean="0"/>
              <a:t> of Verilog Programs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012" y="1526812"/>
            <a:ext cx="8007350" cy="4191000"/>
          </a:xfrm>
        </p:spPr>
        <p:txBody>
          <a:bodyPr/>
          <a:lstStyle/>
          <a:p>
            <a:r>
              <a:rPr lang="en-ZA" sz="2800" u="sng" dirty="0" smtClean="0"/>
              <a:t>Module:</a:t>
            </a:r>
            <a:r>
              <a:rPr lang="en-ZA" sz="2800" dirty="0" smtClean="0"/>
              <a:t> the basic block that does something and can be connected to (i.e. equivalent to entity in VHDL) </a:t>
            </a:r>
          </a:p>
          <a:p>
            <a:r>
              <a:rPr lang="en-ZA" sz="2800" u="sng" dirty="0" smtClean="0"/>
              <a:t>Modules are hierarchical</a:t>
            </a:r>
            <a:r>
              <a:rPr lang="en-ZA" sz="2800" dirty="0" smtClean="0"/>
              <a:t>. They can be individual elements (e.g. comprise standard gates) or can be a composition of other modules.</a:t>
            </a:r>
          </a:p>
          <a:p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750423" y="4693627"/>
            <a:ext cx="48379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module</a:t>
            </a:r>
            <a:r>
              <a:rPr lang="en-ZA" dirty="0" smtClean="0"/>
              <a:t> &lt;</a:t>
            </a:r>
            <a:r>
              <a:rPr lang="en-ZA" i="1" dirty="0" err="1" smtClean="0"/>
              <a:t>module</a:t>
            </a:r>
            <a:r>
              <a:rPr lang="en-ZA" i="1" dirty="0" smtClean="0"/>
              <a:t> name</a:t>
            </a:r>
            <a:r>
              <a:rPr lang="en-ZA" dirty="0" smtClean="0"/>
              <a:t>&gt; (&lt;</a:t>
            </a:r>
            <a:r>
              <a:rPr lang="en-ZA" i="1" dirty="0" smtClean="0"/>
              <a:t>module terminal list</a:t>
            </a:r>
            <a:r>
              <a:rPr lang="en-ZA" dirty="0" smtClean="0"/>
              <a:t>&gt;);</a:t>
            </a:r>
          </a:p>
          <a:p>
            <a:r>
              <a:rPr lang="en-ZA" dirty="0" smtClean="0"/>
              <a:t>  …</a:t>
            </a:r>
          </a:p>
          <a:p>
            <a:r>
              <a:rPr lang="en-ZA" dirty="0" smtClean="0"/>
              <a:t>   &lt;</a:t>
            </a:r>
            <a:r>
              <a:rPr lang="en-ZA" i="1" dirty="0" smtClean="0"/>
              <a:t>module implementation</a:t>
            </a:r>
            <a:r>
              <a:rPr lang="en-ZA" dirty="0" smtClean="0"/>
              <a:t>&gt;</a:t>
            </a:r>
          </a:p>
          <a:p>
            <a:r>
              <a:rPr lang="en-ZA" dirty="0" smtClean="0"/>
              <a:t>  …</a:t>
            </a:r>
          </a:p>
          <a:p>
            <a:r>
              <a:rPr lang="en-ZA" b="1" dirty="0" err="1" smtClean="0"/>
              <a:t>endmodule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1614" y="4713096"/>
            <a:ext cx="1154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FF6600"/>
                </a:solidFill>
              </a:rPr>
              <a:t>SYNTAX:</a:t>
            </a:r>
            <a:endParaRPr lang="en-GB" dirty="0">
              <a:solidFill>
                <a:srgbClr val="FF66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063677" y="52455"/>
            <a:ext cx="1829601" cy="1504337"/>
            <a:chOff x="7152967" y="4984957"/>
            <a:chExt cx="1991033" cy="1637070"/>
          </a:xfrm>
        </p:grpSpPr>
        <p:sp>
          <p:nvSpPr>
            <p:cNvPr id="6" name="Cube 5"/>
            <p:cNvSpPr/>
            <p:nvPr/>
          </p:nvSpPr>
          <p:spPr bwMode="auto">
            <a:xfrm>
              <a:off x="7152967" y="6017343"/>
              <a:ext cx="1415845" cy="604684"/>
            </a:xfrm>
            <a:prstGeom prst="cube">
              <a:avLst/>
            </a:prstGeom>
            <a:solidFill>
              <a:schemeClr val="accent2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Cube 6"/>
            <p:cNvSpPr/>
            <p:nvPr/>
          </p:nvSpPr>
          <p:spPr bwMode="auto">
            <a:xfrm>
              <a:off x="7506928" y="5515899"/>
              <a:ext cx="1415845" cy="604684"/>
            </a:xfrm>
            <a:prstGeom prst="cube">
              <a:avLst/>
            </a:prstGeom>
            <a:solidFill>
              <a:srgbClr val="00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211951" y="6194011"/>
              <a:ext cx="10695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ZA" dirty="0" smtClean="0"/>
                <a:t>module1</a:t>
              </a:r>
              <a:endParaRPr lang="en-GB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576759" y="5707314"/>
              <a:ext cx="10695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ZA" dirty="0" smtClean="0"/>
                <a:t>module2</a:t>
              </a:r>
              <a:endParaRPr lang="en-GB" dirty="0"/>
            </a:p>
          </p:txBody>
        </p:sp>
        <p:sp>
          <p:nvSpPr>
            <p:cNvPr id="10" name="Cube 9"/>
            <p:cNvSpPr/>
            <p:nvPr/>
          </p:nvSpPr>
          <p:spPr bwMode="auto">
            <a:xfrm>
              <a:off x="7728155" y="4984957"/>
              <a:ext cx="1415845" cy="604684"/>
            </a:xfrm>
            <a:prstGeom prst="cub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073002" y="517637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ZA" dirty="0" smtClean="0"/>
                <a:t>…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57964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471" y="44624"/>
            <a:ext cx="8633369" cy="1431925"/>
          </a:xfrm>
        </p:spPr>
        <p:txBody>
          <a:bodyPr/>
          <a:lstStyle/>
          <a:p>
            <a:r>
              <a:rPr lang="en-ZA" dirty="0" smtClean="0"/>
              <a:t>Module Abstraction Levels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82" y="1535333"/>
            <a:ext cx="8752115" cy="41910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>
                <a:solidFill>
                  <a:srgbClr val="FF6600"/>
                </a:solidFill>
              </a:rPr>
              <a:t>Switch Level Abstraction (lowest level)</a:t>
            </a:r>
          </a:p>
          <a:p>
            <a:pPr lvl="1"/>
            <a:r>
              <a:rPr lang="en-US" sz="2400" dirty="0" smtClean="0"/>
              <a:t>Implementing using only switches and interconnects. </a:t>
            </a:r>
          </a:p>
          <a:p>
            <a:r>
              <a:rPr lang="en-US" sz="2800" dirty="0" smtClean="0">
                <a:solidFill>
                  <a:srgbClr val="FF6600"/>
                </a:solidFill>
              </a:rPr>
              <a:t>Gate Level (slightly higher level)</a:t>
            </a:r>
          </a:p>
          <a:p>
            <a:pPr lvl="1"/>
            <a:r>
              <a:rPr lang="en-US" sz="2400" dirty="0" smtClean="0"/>
              <a:t>Implementing terms of gates like (i.e., AND, NOT, OR etc) and using interconnects between gates.</a:t>
            </a:r>
          </a:p>
          <a:p>
            <a:r>
              <a:rPr lang="en-US" sz="2800" dirty="0" smtClean="0">
                <a:solidFill>
                  <a:srgbClr val="FF6600"/>
                </a:solidFill>
              </a:rPr>
              <a:t>RTL / Dataflow Level</a:t>
            </a:r>
          </a:p>
          <a:p>
            <a:pPr lvl="1"/>
            <a:r>
              <a:rPr lang="en-US" sz="2400" dirty="0" smtClean="0"/>
              <a:t>Implementing in terms of dataflow between registers</a:t>
            </a:r>
          </a:p>
          <a:p>
            <a:r>
              <a:rPr lang="en-US" sz="2800" dirty="0" smtClean="0">
                <a:solidFill>
                  <a:srgbClr val="FF6600"/>
                </a:solidFill>
              </a:rPr>
              <a:t>Behavioral Level</a:t>
            </a:r>
          </a:p>
          <a:p>
            <a:pPr lvl="1"/>
            <a:r>
              <a:rPr lang="en-US" sz="2400" dirty="0" smtClean="0"/>
              <a:t>Implementing module in terms of algorithms, not worrying about hardware issues. Close to C programming.</a:t>
            </a:r>
            <a:endParaRPr lang="en-US" sz="2400" dirty="0"/>
          </a:p>
          <a:p>
            <a:r>
              <a:rPr lang="en-US" sz="2800" dirty="0" smtClean="0">
                <a:solidFill>
                  <a:srgbClr val="FF6600"/>
                </a:solidFill>
              </a:rPr>
              <a:t>High Level Synthesis (highest </a:t>
            </a:r>
            <a:r>
              <a:rPr lang="en-US" sz="2800" dirty="0">
                <a:solidFill>
                  <a:srgbClr val="FF6600"/>
                </a:solidFill>
              </a:rPr>
              <a:t>level</a:t>
            </a:r>
            <a:r>
              <a:rPr lang="en-US" sz="2800" dirty="0" smtClean="0">
                <a:solidFill>
                  <a:srgbClr val="FF6600"/>
                </a:solidFill>
              </a:rPr>
              <a:t>)</a:t>
            </a:r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208217" y="4237260"/>
            <a:ext cx="8972295" cy="1366412"/>
            <a:chOff x="502512" y="3810016"/>
            <a:chExt cx="8972295" cy="2690692"/>
          </a:xfrm>
        </p:grpSpPr>
        <p:sp>
          <p:nvSpPr>
            <p:cNvPr id="4" name="Freeform 3"/>
            <p:cNvSpPr/>
            <p:nvPr/>
          </p:nvSpPr>
          <p:spPr bwMode="auto">
            <a:xfrm>
              <a:off x="502512" y="3810016"/>
              <a:ext cx="8595359" cy="1593669"/>
            </a:xfrm>
            <a:custGeom>
              <a:avLst/>
              <a:gdLst>
                <a:gd name="connsiteX0" fmla="*/ 875211 w 8417833"/>
                <a:gd name="connsiteY0" fmla="*/ 0 h 1815737"/>
                <a:gd name="connsiteX1" fmla="*/ 875211 w 8417833"/>
                <a:gd name="connsiteY1" fmla="*/ 0 h 1815737"/>
                <a:gd name="connsiteX2" fmla="*/ 404948 w 8417833"/>
                <a:gd name="connsiteY2" fmla="*/ 13062 h 1815737"/>
                <a:gd name="connsiteX3" fmla="*/ 365760 w 8417833"/>
                <a:gd name="connsiteY3" fmla="*/ 26125 h 1815737"/>
                <a:gd name="connsiteX4" fmla="*/ 326571 w 8417833"/>
                <a:gd name="connsiteY4" fmla="*/ 52251 h 1815737"/>
                <a:gd name="connsiteX5" fmla="*/ 248194 w 8417833"/>
                <a:gd name="connsiteY5" fmla="*/ 156754 h 1815737"/>
                <a:gd name="connsiteX6" fmla="*/ 78377 w 8417833"/>
                <a:gd name="connsiteY6" fmla="*/ 365760 h 1815737"/>
                <a:gd name="connsiteX7" fmla="*/ 65314 w 8417833"/>
                <a:gd name="connsiteY7" fmla="*/ 431074 h 1815737"/>
                <a:gd name="connsiteX8" fmla="*/ 39188 w 8417833"/>
                <a:gd name="connsiteY8" fmla="*/ 535577 h 1815737"/>
                <a:gd name="connsiteX9" fmla="*/ 26125 w 8417833"/>
                <a:gd name="connsiteY9" fmla="*/ 613954 h 1815737"/>
                <a:gd name="connsiteX10" fmla="*/ 0 w 8417833"/>
                <a:gd name="connsiteY10" fmla="*/ 731520 h 1815737"/>
                <a:gd name="connsiteX11" fmla="*/ 13063 w 8417833"/>
                <a:gd name="connsiteY11" fmla="*/ 1031965 h 1815737"/>
                <a:gd name="connsiteX12" fmla="*/ 91440 w 8417833"/>
                <a:gd name="connsiteY12" fmla="*/ 1254034 h 1815737"/>
                <a:gd name="connsiteX13" fmla="*/ 561703 w 8417833"/>
                <a:gd name="connsiteY13" fmla="*/ 1567542 h 1815737"/>
                <a:gd name="connsiteX14" fmla="*/ 600891 w 8417833"/>
                <a:gd name="connsiteY14" fmla="*/ 1580605 h 1815737"/>
                <a:gd name="connsiteX15" fmla="*/ 718457 w 8417833"/>
                <a:gd name="connsiteY15" fmla="*/ 1632857 h 1815737"/>
                <a:gd name="connsiteX16" fmla="*/ 1345474 w 8417833"/>
                <a:gd name="connsiteY16" fmla="*/ 1815737 h 1815737"/>
                <a:gd name="connsiteX17" fmla="*/ 3566160 w 8417833"/>
                <a:gd name="connsiteY17" fmla="*/ 1802674 h 1815737"/>
                <a:gd name="connsiteX18" fmla="*/ 3931920 w 8417833"/>
                <a:gd name="connsiteY18" fmla="*/ 1789611 h 1815737"/>
                <a:gd name="connsiteX19" fmla="*/ 4767943 w 8417833"/>
                <a:gd name="connsiteY19" fmla="*/ 1776548 h 1815737"/>
                <a:gd name="connsiteX20" fmla="*/ 5434148 w 8417833"/>
                <a:gd name="connsiteY20" fmla="*/ 1763485 h 1815737"/>
                <a:gd name="connsiteX21" fmla="*/ 5956663 w 8417833"/>
                <a:gd name="connsiteY21" fmla="*/ 1737360 h 1815737"/>
                <a:gd name="connsiteX22" fmla="*/ 6923314 w 8417833"/>
                <a:gd name="connsiteY22" fmla="*/ 1711234 h 1815737"/>
                <a:gd name="connsiteX23" fmla="*/ 7667897 w 8417833"/>
                <a:gd name="connsiteY23" fmla="*/ 1502228 h 1815737"/>
                <a:gd name="connsiteX24" fmla="*/ 7720148 w 8417833"/>
                <a:gd name="connsiteY24" fmla="*/ 1463040 h 1815737"/>
                <a:gd name="connsiteX25" fmla="*/ 7889965 w 8417833"/>
                <a:gd name="connsiteY25" fmla="*/ 1397725 h 1815737"/>
                <a:gd name="connsiteX26" fmla="*/ 8281851 w 8417833"/>
                <a:gd name="connsiteY26" fmla="*/ 1071154 h 1815737"/>
                <a:gd name="connsiteX27" fmla="*/ 8347165 w 8417833"/>
                <a:gd name="connsiteY27" fmla="*/ 953588 h 1815737"/>
                <a:gd name="connsiteX28" fmla="*/ 8334103 w 8417833"/>
                <a:gd name="connsiteY28" fmla="*/ 418011 h 1815737"/>
                <a:gd name="connsiteX29" fmla="*/ 8268788 w 8417833"/>
                <a:gd name="connsiteY29" fmla="*/ 339634 h 1815737"/>
                <a:gd name="connsiteX30" fmla="*/ 8059783 w 8417833"/>
                <a:gd name="connsiteY30" fmla="*/ 235131 h 1815737"/>
                <a:gd name="connsiteX31" fmla="*/ 6648994 w 8417833"/>
                <a:gd name="connsiteY31" fmla="*/ 156754 h 1815737"/>
                <a:gd name="connsiteX32" fmla="*/ 5381897 w 8417833"/>
                <a:gd name="connsiteY32" fmla="*/ 143691 h 1815737"/>
                <a:gd name="connsiteX33" fmla="*/ 5264331 w 8417833"/>
                <a:gd name="connsiteY33" fmla="*/ 117565 h 1815737"/>
                <a:gd name="connsiteX34" fmla="*/ 4924697 w 8417833"/>
                <a:gd name="connsiteY34" fmla="*/ 91440 h 1815737"/>
                <a:gd name="connsiteX35" fmla="*/ 4624251 w 8417833"/>
                <a:gd name="connsiteY35" fmla="*/ 78377 h 1815737"/>
                <a:gd name="connsiteX36" fmla="*/ 888274 w 8417833"/>
                <a:gd name="connsiteY36" fmla="*/ 65314 h 1815737"/>
                <a:gd name="connsiteX37" fmla="*/ 822960 w 8417833"/>
                <a:gd name="connsiteY37" fmla="*/ 13062 h 1815737"/>
                <a:gd name="connsiteX38" fmla="*/ 862148 w 8417833"/>
                <a:gd name="connsiteY38" fmla="*/ 52251 h 1815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8417833" h="1815737">
                  <a:moveTo>
                    <a:pt x="875211" y="0"/>
                  </a:moveTo>
                  <a:lnTo>
                    <a:pt x="875211" y="0"/>
                  </a:lnTo>
                  <a:cubicBezTo>
                    <a:pt x="718457" y="4354"/>
                    <a:pt x="561557" y="5031"/>
                    <a:pt x="404948" y="13062"/>
                  </a:cubicBezTo>
                  <a:cubicBezTo>
                    <a:pt x="391197" y="13767"/>
                    <a:pt x="378076" y="19967"/>
                    <a:pt x="365760" y="26125"/>
                  </a:cubicBezTo>
                  <a:cubicBezTo>
                    <a:pt x="351718" y="33146"/>
                    <a:pt x="338632" y="42200"/>
                    <a:pt x="326571" y="52251"/>
                  </a:cubicBezTo>
                  <a:cubicBezTo>
                    <a:pt x="263121" y="105126"/>
                    <a:pt x="305558" y="81463"/>
                    <a:pt x="248194" y="156754"/>
                  </a:cubicBezTo>
                  <a:cubicBezTo>
                    <a:pt x="193792" y="228157"/>
                    <a:pt x="78377" y="365760"/>
                    <a:pt x="78377" y="365760"/>
                  </a:cubicBezTo>
                  <a:cubicBezTo>
                    <a:pt x="74023" y="387531"/>
                    <a:pt x="70306" y="409440"/>
                    <a:pt x="65314" y="431074"/>
                  </a:cubicBezTo>
                  <a:cubicBezTo>
                    <a:pt x="57240" y="466061"/>
                    <a:pt x="46712" y="500468"/>
                    <a:pt x="39188" y="535577"/>
                  </a:cubicBezTo>
                  <a:cubicBezTo>
                    <a:pt x="33638" y="561475"/>
                    <a:pt x="31319" y="587982"/>
                    <a:pt x="26125" y="613954"/>
                  </a:cubicBezTo>
                  <a:cubicBezTo>
                    <a:pt x="18252" y="653319"/>
                    <a:pt x="8708" y="692331"/>
                    <a:pt x="0" y="731520"/>
                  </a:cubicBezTo>
                  <a:cubicBezTo>
                    <a:pt x="4354" y="831668"/>
                    <a:pt x="3407" y="932188"/>
                    <a:pt x="13063" y="1031965"/>
                  </a:cubicBezTo>
                  <a:cubicBezTo>
                    <a:pt x="19462" y="1098090"/>
                    <a:pt x="60587" y="1199184"/>
                    <a:pt x="91440" y="1254034"/>
                  </a:cubicBezTo>
                  <a:cubicBezTo>
                    <a:pt x="197772" y="1443069"/>
                    <a:pt x="323087" y="1441216"/>
                    <a:pt x="561703" y="1567542"/>
                  </a:cubicBezTo>
                  <a:cubicBezTo>
                    <a:pt x="573872" y="1573984"/>
                    <a:pt x="588181" y="1575309"/>
                    <a:pt x="600891" y="1580605"/>
                  </a:cubicBezTo>
                  <a:cubicBezTo>
                    <a:pt x="640477" y="1597099"/>
                    <a:pt x="677980" y="1618690"/>
                    <a:pt x="718457" y="1632857"/>
                  </a:cubicBezTo>
                  <a:cubicBezTo>
                    <a:pt x="1081672" y="1759982"/>
                    <a:pt x="1046522" y="1745395"/>
                    <a:pt x="1345474" y="1815737"/>
                  </a:cubicBezTo>
                  <a:lnTo>
                    <a:pt x="3566160" y="1802674"/>
                  </a:lnTo>
                  <a:cubicBezTo>
                    <a:pt x="3688152" y="1801442"/>
                    <a:pt x="3809951" y="1792263"/>
                    <a:pt x="3931920" y="1789611"/>
                  </a:cubicBezTo>
                  <a:lnTo>
                    <a:pt x="4767943" y="1776548"/>
                  </a:lnTo>
                  <a:lnTo>
                    <a:pt x="5434148" y="1763485"/>
                  </a:lnTo>
                  <a:lnTo>
                    <a:pt x="5956663" y="1737360"/>
                  </a:lnTo>
                  <a:lnTo>
                    <a:pt x="6923314" y="1711234"/>
                  </a:lnTo>
                  <a:cubicBezTo>
                    <a:pt x="7158515" y="1649339"/>
                    <a:pt x="7450924" y="1574552"/>
                    <a:pt x="7667897" y="1502228"/>
                  </a:cubicBezTo>
                  <a:cubicBezTo>
                    <a:pt x="7688551" y="1495343"/>
                    <a:pt x="7700449" y="1472310"/>
                    <a:pt x="7720148" y="1463040"/>
                  </a:cubicBezTo>
                  <a:cubicBezTo>
                    <a:pt x="7775024" y="1437216"/>
                    <a:pt x="7838366" y="1429595"/>
                    <a:pt x="7889965" y="1397725"/>
                  </a:cubicBezTo>
                  <a:cubicBezTo>
                    <a:pt x="7963215" y="1352482"/>
                    <a:pt x="8201189" y="1174863"/>
                    <a:pt x="8281851" y="1071154"/>
                  </a:cubicBezTo>
                  <a:cubicBezTo>
                    <a:pt x="8309374" y="1035767"/>
                    <a:pt x="8325394" y="992777"/>
                    <a:pt x="8347165" y="953588"/>
                  </a:cubicBezTo>
                  <a:cubicBezTo>
                    <a:pt x="8393631" y="705774"/>
                    <a:pt x="8417833" y="706414"/>
                    <a:pt x="8334103" y="418011"/>
                  </a:cubicBezTo>
                  <a:cubicBezTo>
                    <a:pt x="8324621" y="385351"/>
                    <a:pt x="8293952" y="362510"/>
                    <a:pt x="8268788" y="339634"/>
                  </a:cubicBezTo>
                  <a:cubicBezTo>
                    <a:pt x="8224650" y="299509"/>
                    <a:pt x="8110146" y="242078"/>
                    <a:pt x="8059783" y="235131"/>
                  </a:cubicBezTo>
                  <a:cubicBezTo>
                    <a:pt x="7675491" y="182126"/>
                    <a:pt x="7015174" y="163751"/>
                    <a:pt x="6648994" y="156754"/>
                  </a:cubicBezTo>
                  <a:lnTo>
                    <a:pt x="5381897" y="143691"/>
                  </a:lnTo>
                  <a:cubicBezTo>
                    <a:pt x="5342708" y="134982"/>
                    <a:pt x="5303984" y="123826"/>
                    <a:pt x="5264331" y="117565"/>
                  </a:cubicBezTo>
                  <a:cubicBezTo>
                    <a:pt x="5189559" y="105759"/>
                    <a:pt x="4977479" y="94147"/>
                    <a:pt x="4924697" y="91440"/>
                  </a:cubicBezTo>
                  <a:cubicBezTo>
                    <a:pt x="4824585" y="86306"/>
                    <a:pt x="4724492" y="79026"/>
                    <a:pt x="4624251" y="78377"/>
                  </a:cubicBezTo>
                  <a:lnTo>
                    <a:pt x="888274" y="65314"/>
                  </a:lnTo>
                  <a:cubicBezTo>
                    <a:pt x="832944" y="9983"/>
                    <a:pt x="860655" y="13062"/>
                    <a:pt x="822960" y="13062"/>
                  </a:cubicBezTo>
                  <a:lnTo>
                    <a:pt x="862148" y="52251"/>
                  </a:lnTo>
                </a:path>
              </a:pathLst>
            </a:cu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21019" y="5227975"/>
              <a:ext cx="3053788" cy="1272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 smtClean="0">
                  <a:solidFill>
                    <a:srgbClr val="0000FF"/>
                  </a:solidFill>
                </a:rPr>
                <a:t>Arguably the best thing about Verilog!!</a:t>
              </a:r>
              <a:endParaRPr lang="en-GB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4887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974" y="-30326"/>
            <a:ext cx="8650646" cy="1431925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Syntactic issues:</a:t>
            </a:r>
            <a:br>
              <a:rPr lang="en-ZA" dirty="0" smtClean="0"/>
            </a:br>
            <a:r>
              <a:rPr lang="en-ZA" dirty="0" smtClean="0"/>
              <a:t>Constant Values in Verilog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621" y="1191416"/>
            <a:ext cx="8007350" cy="4191000"/>
          </a:xfrm>
        </p:spPr>
        <p:txBody>
          <a:bodyPr/>
          <a:lstStyle/>
          <a:p>
            <a:r>
              <a:rPr lang="en-ZA" dirty="0" smtClean="0"/>
              <a:t>Number format:</a:t>
            </a:r>
          </a:p>
          <a:p>
            <a:pPr>
              <a:buNone/>
            </a:pPr>
            <a:r>
              <a:rPr lang="en-ZA" dirty="0" smtClean="0"/>
              <a:t>   </a:t>
            </a:r>
            <a:r>
              <a:rPr lang="en-Z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&lt;size&gt;’&lt;base&gt;</a:t>
            </a:r>
            <a:r>
              <a:rPr lang="en-ZA" dirty="0" smtClean="0"/>
              <a:t>&lt;number&gt;</a:t>
            </a:r>
          </a:p>
          <a:p>
            <a:r>
              <a:rPr lang="en-ZA" dirty="0" smtClean="0"/>
              <a:t>Some examples:</a:t>
            </a:r>
          </a:p>
          <a:p>
            <a:pPr lvl="1"/>
            <a:r>
              <a:rPr lang="en-ZA" dirty="0" smtClean="0">
                <a:solidFill>
                  <a:srgbClr val="FF6600"/>
                </a:solidFill>
              </a:rPr>
              <a:t>3’b111  – a three bit number (i.e. 7</a:t>
            </a:r>
            <a:r>
              <a:rPr lang="en-ZA" baseline="-25000" dirty="0" smtClean="0">
                <a:solidFill>
                  <a:srgbClr val="FF6600"/>
                </a:solidFill>
              </a:rPr>
              <a:t>10</a:t>
            </a:r>
            <a:r>
              <a:rPr lang="en-ZA" dirty="0" smtClean="0">
                <a:solidFill>
                  <a:srgbClr val="FF6600"/>
                </a:solidFill>
              </a:rPr>
              <a:t>)</a:t>
            </a:r>
          </a:p>
          <a:p>
            <a:pPr lvl="1"/>
            <a:r>
              <a:rPr lang="en-ZA" dirty="0" smtClean="0">
                <a:solidFill>
                  <a:srgbClr val="FF6600"/>
                </a:solidFill>
              </a:rPr>
              <a:t>8’hA1  – a hexadecimal (i.e. A1</a:t>
            </a:r>
            <a:r>
              <a:rPr lang="en-ZA" baseline="-25000" dirty="0" smtClean="0">
                <a:solidFill>
                  <a:srgbClr val="FF6600"/>
                </a:solidFill>
              </a:rPr>
              <a:t>16</a:t>
            </a:r>
            <a:r>
              <a:rPr lang="en-ZA" dirty="0" smtClean="0">
                <a:solidFill>
                  <a:srgbClr val="FF6600"/>
                </a:solidFill>
              </a:rPr>
              <a:t> = 161</a:t>
            </a:r>
            <a:r>
              <a:rPr lang="en-ZA" baseline="-25000" dirty="0" smtClean="0">
                <a:solidFill>
                  <a:srgbClr val="FF6600"/>
                </a:solidFill>
              </a:rPr>
              <a:t>10</a:t>
            </a:r>
            <a:r>
              <a:rPr lang="en-ZA" dirty="0" smtClean="0">
                <a:solidFill>
                  <a:srgbClr val="FF6600"/>
                </a:solidFill>
              </a:rPr>
              <a:t>) </a:t>
            </a:r>
          </a:p>
          <a:p>
            <a:pPr lvl="1"/>
            <a:r>
              <a:rPr lang="en-ZA" dirty="0" smtClean="0">
                <a:solidFill>
                  <a:srgbClr val="FF6600"/>
                </a:solidFill>
              </a:rPr>
              <a:t>24’d165 – a decimal number (i.e. 165</a:t>
            </a:r>
            <a:r>
              <a:rPr lang="en-ZA" baseline="-25000" dirty="0" smtClean="0">
                <a:solidFill>
                  <a:srgbClr val="FF6600"/>
                </a:solidFill>
              </a:rPr>
              <a:t>10</a:t>
            </a:r>
            <a:r>
              <a:rPr lang="en-ZA" dirty="0" smtClean="0">
                <a:solidFill>
                  <a:srgbClr val="FF6600"/>
                </a:solidFill>
              </a:rPr>
              <a:t>)</a:t>
            </a:r>
            <a:endParaRPr lang="en-GB" dirty="0">
              <a:solidFill>
                <a:srgbClr val="FF66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974" y="4364659"/>
            <a:ext cx="1502334" cy="6144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 smtClean="0"/>
              <a:t>Defaults:</a:t>
            </a:r>
            <a:endParaRPr lang="en-GB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70154" y="4679204"/>
            <a:ext cx="7423827" cy="6144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dirty="0" smtClean="0">
                <a:solidFill>
                  <a:srgbClr val="FF6600"/>
                </a:solidFill>
              </a:rPr>
              <a:t>100  –   32-bit decimal by default if you don’t have a ‘</a:t>
            </a:r>
            <a:endParaRPr lang="en-GB" sz="24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0154" y="5077411"/>
            <a:ext cx="6026009" cy="6144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dirty="0" smtClean="0">
                <a:solidFill>
                  <a:srgbClr val="FF6600"/>
                </a:solidFill>
              </a:rPr>
              <a:t>‘hab  –  32-bit hexadecimal unsigned value</a:t>
            </a:r>
            <a:endParaRPr lang="en-GB" sz="24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0154" y="5460869"/>
            <a:ext cx="6042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dirty="0" smtClean="0">
                <a:solidFill>
                  <a:srgbClr val="FF6600"/>
                </a:solidFill>
              </a:rPr>
              <a:t>‘o77  –  32-bit octal unsigned value  (77</a:t>
            </a:r>
            <a:r>
              <a:rPr lang="en-ZA" sz="2400" baseline="-25000" dirty="0" smtClean="0">
                <a:solidFill>
                  <a:srgbClr val="FF6600"/>
                </a:solidFill>
              </a:rPr>
              <a:t>8 </a:t>
            </a:r>
            <a:r>
              <a:rPr lang="en-ZA" sz="2400" dirty="0" smtClean="0">
                <a:solidFill>
                  <a:srgbClr val="FF6600"/>
                </a:solidFill>
              </a:rPr>
              <a:t>= 63</a:t>
            </a:r>
            <a:r>
              <a:rPr lang="en-ZA" sz="2400" baseline="-25000" dirty="0" smtClean="0">
                <a:solidFill>
                  <a:srgbClr val="FF6600"/>
                </a:solidFill>
              </a:rPr>
              <a:t>10</a:t>
            </a:r>
            <a:r>
              <a:rPr lang="en-ZA" sz="2400" dirty="0" smtClean="0">
                <a:solidFill>
                  <a:srgbClr val="FF6600"/>
                </a:solidFill>
              </a:rPr>
              <a:t>)</a:t>
            </a:r>
            <a:endParaRPr lang="en-GB" sz="24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585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PLAs</a:t>
            </a:r>
            <a:r>
              <a:rPr lang="en-ZA" dirty="0" smtClean="0"/>
              <a:t>, </a:t>
            </a:r>
            <a:r>
              <a:rPr lang="en-ZA" dirty="0" err="1" smtClean="0"/>
              <a:t>CPLDs</a:t>
            </a:r>
            <a:r>
              <a:rPr lang="en-ZA" dirty="0"/>
              <a:t> </a:t>
            </a:r>
            <a:r>
              <a:rPr lang="en-ZA" dirty="0" smtClean="0"/>
              <a:t>and </a:t>
            </a:r>
            <a:r>
              <a:rPr lang="en-ZA" dirty="0" err="1" smtClean="0"/>
              <a:t>FPGAs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568952" cy="4525963"/>
          </a:xfrm>
        </p:spPr>
        <p:txBody>
          <a:bodyPr>
            <a:normAutofit/>
          </a:bodyPr>
          <a:lstStyle/>
          <a:p>
            <a:r>
              <a:rPr lang="en-ZA" sz="2800" dirty="0" smtClean="0"/>
              <a:t>Programmable logic chips variety in terms</a:t>
            </a:r>
            <a:br>
              <a:rPr lang="en-ZA" sz="2800" dirty="0" smtClean="0"/>
            </a:br>
            <a:r>
              <a:rPr lang="en-ZA" sz="2800" dirty="0" smtClean="0"/>
              <a:t>    </a:t>
            </a:r>
            <a:r>
              <a:rPr lang="en-ZA" sz="2800" dirty="0" err="1" smtClean="0"/>
              <a:t>simple</a:t>
            </a:r>
            <a:r>
              <a:rPr lang="en-ZA" sz="2800" dirty="0" err="1" smtClean="0">
                <a:sym typeface="Wingdings" pitchFamily="2" charset="2"/>
              </a:rPr>
              <a:t>complex</a:t>
            </a:r>
            <a:r>
              <a:rPr lang="en-ZA" sz="2800" dirty="0" smtClean="0">
                <a:sym typeface="Wingdings" pitchFamily="2" charset="2"/>
              </a:rPr>
              <a:t>  </a:t>
            </a:r>
            <a:r>
              <a:rPr lang="en-ZA" sz="2800" dirty="0" err="1" smtClean="0">
                <a:sym typeface="Wingdings" pitchFamily="2" charset="2"/>
              </a:rPr>
              <a:t>cheapexpensive</a:t>
            </a:r>
            <a:endParaRPr lang="en-ZA" sz="2800" dirty="0" smtClean="0">
              <a:sym typeface="Wingdings" pitchFamily="2" charset="2"/>
            </a:endParaRPr>
          </a:p>
          <a:p>
            <a:r>
              <a:rPr lang="en-ZA" sz="2800" b="1" dirty="0" smtClean="0">
                <a:solidFill>
                  <a:srgbClr val="3E4D1F"/>
                </a:solidFill>
                <a:sym typeface="Wingdings" pitchFamily="2" charset="2"/>
              </a:rPr>
              <a:t>PLA = Programmable Logic Array</a:t>
            </a:r>
          </a:p>
          <a:p>
            <a:pPr lvl="1"/>
            <a:r>
              <a:rPr lang="en-ZA" sz="2400" dirty="0" smtClean="0">
                <a:sym typeface="Wingdings" pitchFamily="2" charset="2"/>
              </a:rPr>
              <a:t>Simple: just AND </a:t>
            </a:r>
            <a:r>
              <a:rPr lang="en-ZA" sz="2400" dirty="0" err="1" smtClean="0">
                <a:sym typeface="Wingdings" pitchFamily="2" charset="2"/>
              </a:rPr>
              <a:t>and</a:t>
            </a:r>
            <a:r>
              <a:rPr lang="en-ZA" sz="2400" dirty="0" smtClean="0">
                <a:sym typeface="Wingdings" pitchFamily="2" charset="2"/>
              </a:rPr>
              <a:t> OR gates; but </a:t>
            </a:r>
            <a:r>
              <a:rPr lang="en-ZA" sz="2400" i="1" dirty="0" smtClean="0">
                <a:sym typeface="Wingdings" pitchFamily="2" charset="2"/>
              </a:rPr>
              <a:t>Cheap</a:t>
            </a:r>
          </a:p>
          <a:p>
            <a:r>
              <a:rPr lang="en-ZA" sz="2800" b="1" dirty="0" smtClean="0">
                <a:solidFill>
                  <a:srgbClr val="3E4D1F"/>
                </a:solidFill>
                <a:sym typeface="Wingdings" pitchFamily="2" charset="2"/>
              </a:rPr>
              <a:t>CPLA = Complex PLA</a:t>
            </a:r>
          </a:p>
          <a:p>
            <a:pPr lvl="1"/>
            <a:r>
              <a:rPr lang="en-ZA" sz="2400" dirty="0" smtClean="0">
                <a:sym typeface="Wingdings" pitchFamily="2" charset="2"/>
              </a:rPr>
              <a:t>Midrange: compose interconnected </a:t>
            </a:r>
            <a:r>
              <a:rPr lang="en-ZA" sz="2400" dirty="0" err="1" smtClean="0">
                <a:sym typeface="Wingdings" pitchFamily="2" charset="2"/>
              </a:rPr>
              <a:t>PLAs</a:t>
            </a:r>
            <a:endParaRPr lang="en-ZA" sz="2400" dirty="0" smtClean="0">
              <a:sym typeface="Wingdings" pitchFamily="2" charset="2"/>
            </a:endParaRPr>
          </a:p>
          <a:p>
            <a:r>
              <a:rPr lang="en-ZA" sz="2800" b="1" dirty="0" err="1" smtClean="0">
                <a:solidFill>
                  <a:srgbClr val="3E4D1F"/>
                </a:solidFill>
                <a:sym typeface="Wingdings" pitchFamily="2" charset="2"/>
              </a:rPr>
              <a:t>FPGAs</a:t>
            </a:r>
            <a:r>
              <a:rPr lang="en-ZA" sz="2800" b="1" dirty="0" smtClean="0">
                <a:solidFill>
                  <a:srgbClr val="3E4D1F"/>
                </a:solidFill>
                <a:sym typeface="Wingdings" pitchFamily="2" charset="2"/>
              </a:rPr>
              <a:t> = Field Programmable Gate Array</a:t>
            </a:r>
          </a:p>
          <a:p>
            <a:pPr lvl="1"/>
            <a:r>
              <a:rPr lang="en-ZA" sz="2400" dirty="0" smtClean="0">
                <a:sym typeface="Wingdings" pitchFamily="2" charset="2"/>
              </a:rPr>
              <a:t>Complex: programmable logic blocks and</a:t>
            </a:r>
            <a:br>
              <a:rPr lang="en-ZA" sz="2400" dirty="0" smtClean="0">
                <a:sym typeface="Wingdings" pitchFamily="2" charset="2"/>
              </a:rPr>
            </a:br>
            <a:r>
              <a:rPr lang="en-ZA" sz="2400" dirty="0" smtClean="0">
                <a:sym typeface="Wingdings" pitchFamily="2" charset="2"/>
              </a:rPr>
              <a:t>  programmable interconnects; but </a:t>
            </a:r>
            <a:r>
              <a:rPr lang="en-ZA" sz="2400" i="1" dirty="0" smtClean="0">
                <a:sym typeface="Wingdings" pitchFamily="2" charset="2"/>
              </a:rPr>
              <a:t>Expensive</a:t>
            </a:r>
            <a:endParaRPr lang="en-US" sz="2400" i="1" dirty="0"/>
          </a:p>
        </p:txBody>
      </p:sp>
      <p:sp>
        <p:nvSpPr>
          <p:cNvPr id="4" name="Rectangle 3"/>
          <p:cNvSpPr/>
          <p:nvPr/>
        </p:nvSpPr>
        <p:spPr>
          <a:xfrm>
            <a:off x="8100326" y="2402886"/>
            <a:ext cx="267458" cy="2340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935736" y="3266982"/>
            <a:ext cx="627498" cy="522058"/>
            <a:chOff x="8244408" y="3573016"/>
            <a:chExt cx="627498" cy="522058"/>
          </a:xfrm>
        </p:grpSpPr>
        <p:sp>
          <p:nvSpPr>
            <p:cNvPr id="5" name="Rectangle 4"/>
            <p:cNvSpPr/>
            <p:nvPr/>
          </p:nvSpPr>
          <p:spPr>
            <a:xfrm>
              <a:off x="8244408" y="3573016"/>
              <a:ext cx="267458" cy="2340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604448" y="3573016"/>
              <a:ext cx="267458" cy="2340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244408" y="3861048"/>
              <a:ext cx="267458" cy="2340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604448" y="3861048"/>
              <a:ext cx="267458" cy="2340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750479" y="4335960"/>
            <a:ext cx="1049353" cy="864096"/>
            <a:chOff x="8100392" y="4869160"/>
            <a:chExt cx="1403648" cy="1155842"/>
          </a:xfrm>
        </p:grpSpPr>
        <p:sp>
          <p:nvSpPr>
            <p:cNvPr id="9" name="Rectangle 8"/>
            <p:cNvSpPr/>
            <p:nvPr/>
          </p:nvSpPr>
          <p:spPr>
            <a:xfrm>
              <a:off x="8100392" y="4869160"/>
              <a:ext cx="267458" cy="2340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460432" y="4869160"/>
              <a:ext cx="267458" cy="2340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100392" y="5157192"/>
              <a:ext cx="267458" cy="2340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460432" y="5157192"/>
              <a:ext cx="267458" cy="23402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100392" y="5502944"/>
              <a:ext cx="267458" cy="2340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460432" y="5502944"/>
              <a:ext cx="267458" cy="2340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00392" y="5790976"/>
              <a:ext cx="267458" cy="2340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460432" y="5790976"/>
              <a:ext cx="267458" cy="23402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76542" y="4869160"/>
              <a:ext cx="267458" cy="2340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236582" y="4869160"/>
              <a:ext cx="267458" cy="2340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876542" y="5157192"/>
              <a:ext cx="267458" cy="2340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236582" y="5157192"/>
              <a:ext cx="267458" cy="23402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876542" y="5502944"/>
              <a:ext cx="267458" cy="2340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236582" y="5502944"/>
              <a:ext cx="267458" cy="2340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876542" y="5790976"/>
              <a:ext cx="267458" cy="2340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236582" y="5790976"/>
              <a:ext cx="267458" cy="23402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rot="5400000">
            <a:off x="5998948" y="3363852"/>
            <a:ext cx="3528392" cy="57606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6981376" y="3274096"/>
            <a:ext cx="3456384" cy="68356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7475714" y="3875904"/>
            <a:ext cx="444149" cy="360040"/>
            <a:chOff x="0" y="5517232"/>
            <a:chExt cx="640136" cy="518912"/>
          </a:xfrm>
        </p:grpSpPr>
        <p:cxnSp>
          <p:nvCxnSpPr>
            <p:cNvPr id="35" name="Curved Connector 34"/>
            <p:cNvCxnSpPr/>
            <p:nvPr/>
          </p:nvCxnSpPr>
          <p:spPr>
            <a:xfrm flipV="1">
              <a:off x="0" y="5517232"/>
              <a:ext cx="611560" cy="36004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/>
            <p:nvPr/>
          </p:nvCxnSpPr>
          <p:spPr>
            <a:xfrm flipV="1">
              <a:off x="28576" y="5676104"/>
              <a:ext cx="611560" cy="36004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8591779" y="3818752"/>
            <a:ext cx="444149" cy="360040"/>
            <a:chOff x="0" y="5517232"/>
            <a:chExt cx="640136" cy="518912"/>
          </a:xfrm>
        </p:grpSpPr>
        <p:cxnSp>
          <p:nvCxnSpPr>
            <p:cNvPr id="39" name="Curved Connector 38"/>
            <p:cNvCxnSpPr/>
            <p:nvPr/>
          </p:nvCxnSpPr>
          <p:spPr>
            <a:xfrm flipV="1">
              <a:off x="0" y="5517232"/>
              <a:ext cx="611560" cy="36004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 flipV="1">
              <a:off x="28576" y="5676104"/>
              <a:ext cx="611560" cy="36004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7521889" y="5301208"/>
            <a:ext cx="1442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1200" dirty="0" smtClean="0">
                <a:sym typeface="Wingdings" pitchFamily="2" charset="2"/>
              </a:rPr>
              <a:t>FPGA orders of magnitude larger than CPLD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974" y="244475"/>
            <a:ext cx="8650646" cy="1431925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Syntactic issues:</a:t>
            </a:r>
            <a:br>
              <a:rPr lang="en-ZA" dirty="0" smtClean="0"/>
            </a:br>
            <a:r>
              <a:rPr lang="en-ZA" dirty="0" smtClean="0"/>
              <a:t>Constant Values in Verilog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690716" y="2228902"/>
          <a:ext cx="8007350" cy="1955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4716"/>
                <a:gridCol w="57926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Constant</a:t>
                      </a:r>
                      <a:endParaRPr lang="en-GB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Hardware Condition</a:t>
                      </a:r>
                      <a:endParaRPr lang="en-GB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/>
                        <a:t>0</a:t>
                      </a:r>
                      <a:endParaRPr lang="en-GB" sz="2000" b="1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Low / Logic zero / False</a:t>
                      </a:r>
                      <a:endParaRPr lang="en-GB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/>
                        <a:t>1</a:t>
                      </a:r>
                      <a:endParaRPr lang="en-GB" sz="2000" b="1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High / Logic one / True</a:t>
                      </a:r>
                      <a:endParaRPr lang="en-GB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/>
                        <a:t>x </a:t>
                      </a:r>
                      <a:endParaRPr lang="en-GB" sz="2000" b="1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Unknown</a:t>
                      </a:r>
                      <a:endParaRPr lang="en-GB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/>
                        <a:t>z </a:t>
                      </a:r>
                      <a:endParaRPr lang="en-GB" sz="2000" b="1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Floating / High impedance</a:t>
                      </a:r>
                      <a:endParaRPr lang="en-GB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316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725561" y="4003016"/>
            <a:ext cx="3849329" cy="21975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614"/>
            <a:ext cx="8229600" cy="1143000"/>
          </a:xfrm>
        </p:spPr>
        <p:txBody>
          <a:bodyPr>
            <a:normAutofit/>
          </a:bodyPr>
          <a:lstStyle/>
          <a:p>
            <a:r>
              <a:rPr lang="en-ZA" dirty="0" smtClean="0"/>
              <a:t>Wires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5176"/>
            <a:ext cx="8229600" cy="4525963"/>
          </a:xfrm>
        </p:spPr>
        <p:txBody>
          <a:bodyPr/>
          <a:lstStyle/>
          <a:p>
            <a:r>
              <a:rPr lang="en-ZA" dirty="0" smtClean="0"/>
              <a:t>Wires (or nets) are used to connect elements (e.g. ports of modules)</a:t>
            </a:r>
          </a:p>
          <a:p>
            <a:r>
              <a:rPr lang="en-ZA" dirty="0" smtClean="0"/>
              <a:t>Wires have values continuously driven onto them by outputs they connect to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2103181" y="4437118"/>
            <a:ext cx="3158152" cy="1314450"/>
            <a:chOff x="2663620" y="4637394"/>
            <a:chExt cx="3158152" cy="1314450"/>
          </a:xfrm>
        </p:grpSpPr>
        <p:pic>
          <p:nvPicPr>
            <p:cNvPr id="1027" name="Picture 3" descr="C:\Users\swinberg\Documents\ACTIVE\EEE4084F\2011\EXAM\Images\AND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63620" y="4723581"/>
              <a:ext cx="1781175" cy="1171575"/>
            </a:xfrm>
            <a:prstGeom prst="rect">
              <a:avLst/>
            </a:prstGeom>
            <a:noFill/>
          </p:spPr>
        </p:pic>
        <p:pic>
          <p:nvPicPr>
            <p:cNvPr id="1028" name="Picture 4" descr="C:\Users\swinberg\Documents\ACTIVE\EEE4084F\2011\EXAM\Images\NOT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12072" y="4637394"/>
              <a:ext cx="1409700" cy="1314450"/>
            </a:xfrm>
            <a:prstGeom prst="rect">
              <a:avLst/>
            </a:prstGeom>
            <a:noFill/>
          </p:spPr>
        </p:pic>
      </p:grpSp>
      <p:sp>
        <p:nvSpPr>
          <p:cNvPr id="9" name="TextBox 8"/>
          <p:cNvSpPr txBox="1"/>
          <p:nvPr/>
        </p:nvSpPr>
        <p:spPr>
          <a:xfrm>
            <a:off x="1784555" y="447496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dirty="0" smtClean="0">
                <a:solidFill>
                  <a:schemeClr val="accent4">
                    <a:lumMod val="10000"/>
                  </a:schemeClr>
                </a:solidFill>
              </a:rPr>
              <a:t>a</a:t>
            </a:r>
            <a:endParaRPr lang="en-GB" sz="24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4555" y="519763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dirty="0" smtClean="0">
                <a:solidFill>
                  <a:schemeClr val="accent4">
                    <a:lumMod val="10000"/>
                  </a:schemeClr>
                </a:solidFill>
              </a:rPr>
              <a:t>b</a:t>
            </a:r>
            <a:endParaRPr lang="en-GB" sz="24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87097" y="47109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dirty="0" smtClean="0">
                <a:solidFill>
                  <a:schemeClr val="accent4">
                    <a:lumMod val="10000"/>
                  </a:schemeClr>
                </a:solidFill>
              </a:rPr>
              <a:t>c</a:t>
            </a:r>
            <a:endParaRPr lang="en-GB" sz="24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06181" y="48731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dirty="0" smtClean="0">
                <a:solidFill>
                  <a:schemeClr val="accent4">
                    <a:lumMod val="10000"/>
                  </a:schemeClr>
                </a:solidFill>
              </a:rPr>
              <a:t>d</a:t>
            </a:r>
            <a:endParaRPr lang="en-GB" sz="24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02594" y="4917416"/>
            <a:ext cx="1613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smtClean="0">
                <a:solidFill>
                  <a:schemeClr val="tx1">
                    <a:lumMod val="95000"/>
                  </a:schemeClr>
                </a:solidFill>
              </a:rPr>
              <a:t>Wire d;</a:t>
            </a:r>
            <a:endParaRPr lang="en-ZA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ZA" sz="2400" dirty="0" smtClean="0">
                <a:solidFill>
                  <a:schemeClr val="tx1">
                    <a:lumMod val="95000"/>
                  </a:schemeClr>
                </a:solidFill>
              </a:rPr>
              <a:t>wire a, b, c;</a:t>
            </a:r>
            <a:endParaRPr lang="en-GB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02594" y="3929274"/>
            <a:ext cx="2934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>
                <a:solidFill>
                  <a:schemeClr val="tx1">
                    <a:lumMod val="95000"/>
                  </a:schemeClr>
                </a:solidFill>
              </a:rPr>
              <a:t>// Defining the wires</a:t>
            </a:r>
          </a:p>
          <a:p>
            <a:r>
              <a:rPr lang="en-ZA" sz="2400" dirty="0" smtClean="0">
                <a:solidFill>
                  <a:schemeClr val="tx1">
                    <a:lumMod val="95000"/>
                  </a:schemeClr>
                </a:solidFill>
              </a:rPr>
              <a:t>// for this circuit:</a:t>
            </a:r>
            <a:endParaRPr lang="en-GB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37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Registers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Registers store data</a:t>
            </a:r>
          </a:p>
          <a:p>
            <a:r>
              <a:rPr lang="en-ZA" dirty="0" smtClean="0"/>
              <a:t>Registers retain their data until another value is put into them (i.e. works like a FF or latch)</a:t>
            </a:r>
          </a:p>
          <a:p>
            <a:r>
              <a:rPr lang="en-ZA" dirty="0" smtClean="0"/>
              <a:t>A register needs no driver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4581128"/>
            <a:ext cx="68130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000" dirty="0" smtClean="0"/>
              <a:t>reg </a:t>
            </a:r>
            <a:r>
              <a:rPr lang="en-ZA" sz="2000" dirty="0" err="1" smtClean="0"/>
              <a:t>myregister</a:t>
            </a:r>
            <a:r>
              <a:rPr lang="en-ZA" sz="2000" dirty="0" smtClean="0"/>
              <a:t>;  // declare a new register  (defaults to 1 bit)</a:t>
            </a:r>
          </a:p>
          <a:p>
            <a:endParaRPr lang="en-ZA" sz="2000" dirty="0" smtClean="0"/>
          </a:p>
          <a:p>
            <a:r>
              <a:rPr lang="en-ZA" sz="2000" dirty="0" err="1" smtClean="0"/>
              <a:t>myregister</a:t>
            </a:r>
            <a:r>
              <a:rPr lang="en-ZA" sz="2000" dirty="0" smtClean="0"/>
              <a:t> = 1'b1;  // set the value to 1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xmlns="" val="119959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Vectors of wires and registers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677" y="1628800"/>
            <a:ext cx="8181873" cy="4191000"/>
          </a:xfrm>
        </p:spPr>
        <p:txBody>
          <a:bodyPr/>
          <a:lstStyle/>
          <a:p>
            <a:pPr>
              <a:buNone/>
            </a:pPr>
            <a:r>
              <a:rPr lang="en-ZA" b="1" dirty="0" smtClean="0"/>
              <a:t>// Define some wires:</a:t>
            </a:r>
          </a:p>
          <a:p>
            <a:pPr>
              <a:buNone/>
            </a:pPr>
            <a:r>
              <a:rPr lang="en-ZA" dirty="0" smtClean="0"/>
              <a:t>wire a;  // a bit wire</a:t>
            </a:r>
          </a:p>
          <a:p>
            <a:pPr>
              <a:buNone/>
            </a:pPr>
            <a:r>
              <a:rPr lang="en-ZA" dirty="0" smtClean="0"/>
              <a:t>wire [7:0] </a:t>
            </a:r>
            <a:r>
              <a:rPr lang="en-ZA" dirty="0" err="1" smtClean="0"/>
              <a:t>abus</a:t>
            </a:r>
            <a:r>
              <a:rPr lang="en-ZA" dirty="0" smtClean="0"/>
              <a:t>;  // an 8-bit bus</a:t>
            </a:r>
          </a:p>
          <a:p>
            <a:pPr>
              <a:buNone/>
            </a:pPr>
            <a:r>
              <a:rPr lang="en-ZA" dirty="0" smtClean="0"/>
              <a:t>wire [15:0] bus1, bus2; // two 16-bit busses</a:t>
            </a:r>
          </a:p>
          <a:p>
            <a:pPr>
              <a:buNone/>
            </a:pPr>
            <a:r>
              <a:rPr lang="en-ZA" b="1" dirty="0" smtClean="0"/>
              <a:t>// Define some registers</a:t>
            </a:r>
          </a:p>
          <a:p>
            <a:pPr>
              <a:buNone/>
            </a:pPr>
            <a:r>
              <a:rPr lang="en-ZA" dirty="0" smtClean="0"/>
              <a:t>reg active; // a single bit register</a:t>
            </a:r>
          </a:p>
          <a:p>
            <a:pPr>
              <a:buNone/>
            </a:pPr>
            <a:r>
              <a:rPr lang="en-ZA" dirty="0" smtClean="0"/>
              <a:t>reg [0:17] count; // a vector of 18 bits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71125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2272"/>
            <a:ext cx="8229600" cy="1143000"/>
          </a:xfrm>
        </p:spPr>
        <p:txBody>
          <a:bodyPr>
            <a:normAutofit/>
          </a:bodyPr>
          <a:lstStyle/>
          <a:p>
            <a:r>
              <a:rPr lang="en-ZA" dirty="0" smtClean="0"/>
              <a:t>Data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709" y="836712"/>
            <a:ext cx="8074841" cy="4467200"/>
          </a:xfrm>
        </p:spPr>
        <p:txBody>
          <a:bodyPr>
            <a:normAutofit lnSpcReduction="10000"/>
          </a:bodyPr>
          <a:lstStyle/>
          <a:p>
            <a:r>
              <a:rPr lang="en-ZA" dirty="0" smtClean="0">
                <a:solidFill>
                  <a:srgbClr val="FF6600"/>
                </a:solidFill>
              </a:rPr>
              <a:t>Integer</a:t>
            </a:r>
            <a:r>
              <a:rPr lang="en-ZA" dirty="0" smtClean="0">
                <a:solidFill>
                  <a:srgbClr val="FFFF00"/>
                </a:solidFill>
              </a:rPr>
              <a:t> </a:t>
            </a:r>
            <a:r>
              <a:rPr lang="en-ZA" dirty="0" smtClean="0"/>
              <a:t>  32-bit value</a:t>
            </a:r>
          </a:p>
          <a:p>
            <a:pPr lvl="1">
              <a:buNone/>
            </a:pPr>
            <a:r>
              <a:rPr lang="en-ZA" dirty="0" smtClean="0"/>
              <a:t>integer </a:t>
            </a:r>
            <a:r>
              <a:rPr lang="en-ZA" dirty="0" err="1" smtClean="0"/>
              <a:t>i</a:t>
            </a:r>
            <a:r>
              <a:rPr lang="en-ZA" dirty="0" smtClean="0"/>
              <a:t>;  // e.g. used as a counter</a:t>
            </a:r>
          </a:p>
          <a:p>
            <a:r>
              <a:rPr lang="en-ZA" dirty="0" smtClean="0">
                <a:solidFill>
                  <a:srgbClr val="FF6600"/>
                </a:solidFill>
              </a:rPr>
              <a:t>Real</a:t>
            </a:r>
            <a:r>
              <a:rPr lang="en-ZA" dirty="0" smtClean="0"/>
              <a:t>   32-bit floating point value</a:t>
            </a:r>
            <a:endParaRPr lang="en-ZA" dirty="0" smtClean="0">
              <a:solidFill>
                <a:srgbClr val="FFFF00"/>
              </a:solidFill>
            </a:endParaRPr>
          </a:p>
          <a:p>
            <a:pPr lvl="1">
              <a:buNone/>
            </a:pPr>
            <a:r>
              <a:rPr lang="en-ZA" dirty="0" smtClean="0"/>
              <a:t>real r;  // e.g. floating point value for calculation</a:t>
            </a:r>
          </a:p>
          <a:p>
            <a:r>
              <a:rPr lang="en-ZA" dirty="0" smtClean="0">
                <a:solidFill>
                  <a:srgbClr val="FF6600"/>
                </a:solidFill>
              </a:rPr>
              <a:t>Time</a:t>
            </a:r>
            <a:r>
              <a:rPr lang="en-ZA" dirty="0" smtClean="0"/>
              <a:t>  64-bit value</a:t>
            </a:r>
          </a:p>
          <a:p>
            <a:pPr lvl="1">
              <a:buNone/>
            </a:pPr>
            <a:r>
              <a:rPr lang="en-ZA" dirty="0" smtClean="0"/>
              <a:t>time t;   // e.g. used in simulation for </a:t>
            </a:r>
            <a:r>
              <a:rPr lang="en-ZA" dirty="0"/>
              <a:t>delays</a:t>
            </a:r>
          </a:p>
          <a:p>
            <a:r>
              <a:rPr lang="en-ZA" dirty="0" err="1" smtClean="0">
                <a:solidFill>
                  <a:srgbClr val="FF6600"/>
                </a:solidFill>
              </a:rPr>
              <a:t>Genvar</a:t>
            </a:r>
            <a:r>
              <a:rPr lang="en-ZA" dirty="0" smtClean="0">
                <a:solidFill>
                  <a:srgbClr val="FF6600"/>
                </a:solidFill>
              </a:rPr>
              <a:t> </a:t>
            </a:r>
            <a:r>
              <a:rPr lang="en-ZA" dirty="0" smtClean="0"/>
              <a:t>32-bit value, like integer but generates multiple instances of the op </a:t>
            </a:r>
            <a:br>
              <a:rPr lang="en-ZA" dirty="0" smtClean="0"/>
            </a:br>
            <a:r>
              <a:rPr lang="en-ZA" dirty="0" smtClean="0"/>
              <a:t> </a:t>
            </a:r>
            <a:r>
              <a:rPr lang="en-ZA" sz="2800" dirty="0" smtClean="0"/>
              <a:t> see next slide </a:t>
            </a:r>
          </a:p>
        </p:txBody>
      </p:sp>
    </p:spTree>
    <p:extLst>
      <p:ext uri="{BB962C8B-B14F-4D97-AF65-F5344CB8AC3E}">
        <p14:creationId xmlns:p14="http://schemas.microsoft.com/office/powerpoint/2010/main" xmlns="" val="425748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735" y="-171400"/>
            <a:ext cx="8229600" cy="908720"/>
          </a:xfrm>
        </p:spPr>
        <p:txBody>
          <a:bodyPr/>
          <a:lstStyle/>
          <a:p>
            <a:r>
              <a:rPr lang="en-ZA" dirty="0" err="1" smtClean="0"/>
              <a:t>GenVar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43528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Z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genvar</a:t>
            </a:r>
            <a:r>
              <a:rPr lang="en-Z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j;</a:t>
            </a:r>
          </a:p>
          <a:p>
            <a:pPr marL="0" indent="0">
              <a:buNone/>
            </a:pPr>
            <a:r>
              <a:rPr lang="en-Z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wire </a:t>
            </a:r>
            <a:r>
              <a:rPr lang="en-Z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[12:0]Output[19:0];</a:t>
            </a:r>
          </a:p>
          <a:p>
            <a:pPr marL="0" indent="0">
              <a:buNone/>
            </a:pPr>
            <a:r>
              <a:rPr lang="en-Z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endParaRPr lang="en-Z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Z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for(j </a:t>
            </a:r>
            <a:r>
              <a:rPr lang="en-Z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0; j &lt; 20; j = j+1</a:t>
            </a:r>
            <a:r>
              <a:rPr lang="en-Z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Z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Z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begin</a:t>
            </a:r>
            <a:r>
              <a:rPr lang="en-Z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Z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Gen_Modules</a:t>
            </a:r>
            <a:endParaRPr lang="en-Z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Z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ZA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Z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MyModule_Instance</a:t>
            </a:r>
            <a:r>
              <a:rPr lang="en-Z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endParaRPr lang="en-Z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Z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Reset</a:t>
            </a:r>
            <a:r>
              <a:rPr lang="en-Z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Z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Z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Z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Output[j</a:t>
            </a:r>
            <a:r>
              <a:rPr lang="en-Z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Z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);</a:t>
            </a:r>
            <a:endParaRPr lang="en-Z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Z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</a:t>
            </a:r>
            <a:endParaRPr lang="en-Z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Z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endgenerate</a:t>
            </a:r>
            <a:endParaRPr lang="en-Z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86235" y="642187"/>
            <a:ext cx="7211144" cy="5635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ZA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MyModule_Instance</a:t>
            </a:r>
            <a:r>
              <a:rPr lang="en-ZA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ZA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Reset,Clk,Output</a:t>
            </a:r>
            <a:r>
              <a:rPr lang="en-ZA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</a:p>
          <a:p>
            <a:r>
              <a:rPr lang="en-Z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Z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MyModule_Instance</a:t>
            </a:r>
            <a:r>
              <a:rPr lang="en-Z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ZA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Reset,Clk,Output</a:t>
            </a:r>
            <a:r>
              <a:rPr lang="en-ZA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[1]);</a:t>
            </a:r>
            <a:endParaRPr lang="en-ZA" dirty="0">
              <a:solidFill>
                <a:schemeClr val="tx1"/>
              </a:solidFill>
            </a:endParaRPr>
          </a:p>
          <a:p>
            <a:r>
              <a:rPr lang="en-Z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Z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MyModule_Instance</a:t>
            </a:r>
            <a:r>
              <a:rPr lang="en-Z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ZA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Reset,Clk,Output</a:t>
            </a:r>
            <a:r>
              <a:rPr lang="en-ZA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[2]);</a:t>
            </a:r>
            <a:endParaRPr lang="en-ZA" dirty="0">
              <a:solidFill>
                <a:schemeClr val="tx1"/>
              </a:solidFill>
            </a:endParaRPr>
          </a:p>
          <a:p>
            <a:r>
              <a:rPr lang="en-Z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Z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MyModule_Instance</a:t>
            </a:r>
            <a:r>
              <a:rPr lang="en-Z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ZA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Reset,Clk,Output</a:t>
            </a:r>
            <a:r>
              <a:rPr lang="en-ZA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[3]);</a:t>
            </a:r>
            <a:endParaRPr lang="en-ZA" dirty="0">
              <a:solidFill>
                <a:schemeClr val="tx1"/>
              </a:solidFill>
            </a:endParaRPr>
          </a:p>
          <a:p>
            <a:r>
              <a:rPr lang="en-Z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Z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MyModule_Instance</a:t>
            </a:r>
            <a:r>
              <a:rPr lang="en-Z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ZA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Reset,Clk,Output</a:t>
            </a:r>
            <a:r>
              <a:rPr lang="en-ZA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[4]);</a:t>
            </a:r>
            <a:endParaRPr lang="en-ZA" dirty="0">
              <a:solidFill>
                <a:schemeClr val="tx1"/>
              </a:solidFill>
            </a:endParaRPr>
          </a:p>
          <a:p>
            <a:r>
              <a:rPr lang="en-Z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Z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MyModule_Instance</a:t>
            </a:r>
            <a:r>
              <a:rPr lang="en-Z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ZA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Reset,Clk,Output</a:t>
            </a:r>
            <a:r>
              <a:rPr lang="en-ZA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[5]);</a:t>
            </a:r>
            <a:endParaRPr lang="en-ZA" dirty="0">
              <a:solidFill>
                <a:schemeClr val="tx1"/>
              </a:solidFill>
            </a:endParaRPr>
          </a:p>
          <a:p>
            <a:r>
              <a:rPr lang="en-Z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Z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MyModule_Instance</a:t>
            </a:r>
            <a:r>
              <a:rPr lang="en-Z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ZA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Reset,Clk,Output</a:t>
            </a:r>
            <a:r>
              <a:rPr lang="en-ZA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[6]);</a:t>
            </a:r>
            <a:endParaRPr lang="en-ZA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Z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Z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MyModule_Instance</a:t>
            </a:r>
            <a:r>
              <a:rPr lang="en-Z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ZA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Reset,Clk,Output</a:t>
            </a:r>
            <a:r>
              <a:rPr lang="en-ZA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[7]);</a:t>
            </a:r>
            <a:endParaRPr lang="en-ZA" dirty="0">
              <a:solidFill>
                <a:schemeClr val="tx1"/>
              </a:solidFill>
            </a:endParaRPr>
          </a:p>
          <a:p>
            <a:r>
              <a:rPr lang="en-Z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Z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MyModule_Instance</a:t>
            </a:r>
            <a:r>
              <a:rPr lang="en-Z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ZA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Reset,Clk,Output</a:t>
            </a:r>
            <a:r>
              <a:rPr lang="en-ZA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[8]);</a:t>
            </a:r>
            <a:endParaRPr lang="en-ZA" dirty="0">
              <a:solidFill>
                <a:schemeClr val="tx1"/>
              </a:solidFill>
            </a:endParaRPr>
          </a:p>
          <a:p>
            <a:r>
              <a:rPr lang="en-Z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Z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MyModule_Instance</a:t>
            </a:r>
            <a:r>
              <a:rPr lang="en-Z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ZA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Reset,Clk,Output</a:t>
            </a:r>
            <a:r>
              <a:rPr lang="en-ZA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[9]);</a:t>
            </a:r>
            <a:endParaRPr lang="en-ZA" dirty="0">
              <a:solidFill>
                <a:schemeClr val="tx1"/>
              </a:solidFill>
            </a:endParaRPr>
          </a:p>
          <a:p>
            <a:r>
              <a:rPr lang="en-Z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Z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MyModule_Instance</a:t>
            </a:r>
            <a:r>
              <a:rPr lang="en-Z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ZA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Reset,Clk,Output</a:t>
            </a:r>
            <a:r>
              <a:rPr lang="en-ZA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</a:t>
            </a:r>
            <a:r>
              <a:rPr lang="en-Z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n-ZA" dirty="0">
              <a:solidFill>
                <a:schemeClr val="tx1"/>
              </a:solidFill>
            </a:endParaRPr>
          </a:p>
          <a:p>
            <a:r>
              <a:rPr lang="en-Z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Z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MyModule_Instance</a:t>
            </a:r>
            <a:r>
              <a:rPr lang="en-Z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ZA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Reset,Clk,Output</a:t>
            </a:r>
            <a:r>
              <a:rPr lang="en-ZA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[11]);</a:t>
            </a:r>
            <a:endParaRPr lang="en-ZA" dirty="0">
              <a:solidFill>
                <a:schemeClr val="tx1"/>
              </a:solidFill>
            </a:endParaRPr>
          </a:p>
          <a:p>
            <a:r>
              <a:rPr lang="en-ZA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ZA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MyModule_Instance</a:t>
            </a:r>
            <a:r>
              <a:rPr lang="en-Z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ZA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Reset,Clk,Output</a:t>
            </a:r>
            <a:r>
              <a:rPr lang="en-ZA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[12]);</a:t>
            </a:r>
            <a:endParaRPr lang="en-ZA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Z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Z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MyModule_Instance</a:t>
            </a:r>
            <a:r>
              <a:rPr lang="en-Z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ZA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Reset,Clk,Output</a:t>
            </a:r>
            <a:r>
              <a:rPr lang="en-ZA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[13]);</a:t>
            </a:r>
            <a:endParaRPr lang="en-ZA" dirty="0">
              <a:solidFill>
                <a:schemeClr val="tx1"/>
              </a:solidFill>
            </a:endParaRPr>
          </a:p>
          <a:p>
            <a:r>
              <a:rPr lang="en-Z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Z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MyModule_Instance</a:t>
            </a:r>
            <a:r>
              <a:rPr lang="en-Z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ZA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Reset,Clk,Output</a:t>
            </a:r>
            <a:r>
              <a:rPr lang="en-ZA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[14]);</a:t>
            </a:r>
            <a:endParaRPr lang="en-ZA" dirty="0">
              <a:solidFill>
                <a:schemeClr val="tx1"/>
              </a:solidFill>
            </a:endParaRPr>
          </a:p>
          <a:p>
            <a:r>
              <a:rPr lang="en-Z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Z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MyModule_Instance</a:t>
            </a:r>
            <a:r>
              <a:rPr lang="en-Z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ZA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Reset,Clk,Output</a:t>
            </a:r>
            <a:r>
              <a:rPr lang="en-ZA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[15]);</a:t>
            </a:r>
            <a:endParaRPr lang="en-ZA" dirty="0">
              <a:solidFill>
                <a:schemeClr val="tx1"/>
              </a:solidFill>
            </a:endParaRPr>
          </a:p>
          <a:p>
            <a:r>
              <a:rPr lang="en-Z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Z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MyModule_Instance</a:t>
            </a:r>
            <a:r>
              <a:rPr lang="en-Z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ZA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Reset,Clk,Output</a:t>
            </a:r>
            <a:r>
              <a:rPr lang="en-ZA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[16]);</a:t>
            </a:r>
            <a:endParaRPr lang="en-ZA" dirty="0">
              <a:solidFill>
                <a:schemeClr val="tx1"/>
              </a:solidFill>
            </a:endParaRPr>
          </a:p>
          <a:p>
            <a:r>
              <a:rPr lang="en-Z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Z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MyModule_Instance</a:t>
            </a:r>
            <a:r>
              <a:rPr lang="en-Z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ZA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Reset,Clk,Output</a:t>
            </a:r>
            <a:r>
              <a:rPr lang="en-ZA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[17]);</a:t>
            </a:r>
            <a:endParaRPr lang="en-ZA" dirty="0">
              <a:solidFill>
                <a:schemeClr val="tx1"/>
              </a:solidFill>
            </a:endParaRPr>
          </a:p>
          <a:p>
            <a:r>
              <a:rPr lang="en-ZA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ZA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MyModule_Instance</a:t>
            </a:r>
            <a:r>
              <a:rPr lang="en-Z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ZA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Reset,Clk,Output</a:t>
            </a:r>
            <a:r>
              <a:rPr lang="en-ZA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[18]);</a:t>
            </a:r>
            <a:endParaRPr lang="en-ZA" dirty="0">
              <a:solidFill>
                <a:schemeClr val="tx1"/>
              </a:solidFill>
            </a:endParaRPr>
          </a:p>
          <a:p>
            <a:r>
              <a:rPr lang="en-Z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Z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MyModule_Instance</a:t>
            </a:r>
            <a:r>
              <a:rPr lang="en-Z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ZA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Reset,Clk,Output</a:t>
            </a:r>
            <a:r>
              <a:rPr lang="en-ZA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[19]);</a:t>
            </a:r>
            <a:endParaRPr lang="en-Z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489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Verilog Parameters &amp; Initial block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5" y="1891937"/>
            <a:ext cx="8675733" cy="4191000"/>
          </a:xfrm>
        </p:spPr>
        <p:txBody>
          <a:bodyPr/>
          <a:lstStyle/>
          <a:p>
            <a:r>
              <a:rPr lang="en-ZA" dirty="0" smtClean="0">
                <a:solidFill>
                  <a:srgbClr val="FF6600"/>
                </a:solidFill>
              </a:rPr>
              <a:t>Parameter: </a:t>
            </a:r>
            <a:r>
              <a:rPr lang="en-ZA" dirty="0" smtClean="0"/>
              <a:t>a the rather obscurely named ‘parameter’ works more like a constant in C (or generic in VHDL)</a:t>
            </a:r>
          </a:p>
          <a:p>
            <a:r>
              <a:rPr lang="en-ZA" dirty="0" smtClean="0">
                <a:solidFill>
                  <a:srgbClr val="FF6600"/>
                </a:solidFill>
              </a:rPr>
              <a:t>Initial: </a:t>
            </a:r>
            <a:r>
              <a:rPr lang="en-ZA" dirty="0" smtClean="0"/>
              <a:t>used to initialize parameters or registers or describe a process for initializing a module (i.e. like constructor in C++)</a:t>
            </a:r>
          </a:p>
          <a:p>
            <a:r>
              <a:rPr lang="en-ZA" dirty="0" smtClean="0"/>
              <a:t>Use both in implementation of a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10288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 bwMode="auto">
          <a:xfrm>
            <a:off x="4807131" y="4341337"/>
            <a:ext cx="100584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7354388" y="4628720"/>
            <a:ext cx="100584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>
            <a:normAutofit/>
          </a:bodyPr>
          <a:lstStyle/>
          <a:p>
            <a:r>
              <a:rPr lang="en-ZA" dirty="0" smtClean="0"/>
              <a:t>Ports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200" y="1034257"/>
            <a:ext cx="8509819" cy="4191000"/>
          </a:xfrm>
        </p:spPr>
        <p:txBody>
          <a:bodyPr/>
          <a:lstStyle/>
          <a:p>
            <a:r>
              <a:rPr lang="en-ZA" dirty="0" smtClean="0"/>
              <a:t>The tradition is to </a:t>
            </a:r>
            <a:r>
              <a:rPr lang="en-ZA" dirty="0" smtClean="0">
                <a:solidFill>
                  <a:srgbClr val="FF6600"/>
                </a:solidFill>
              </a:rPr>
              <a:t>list output ports </a:t>
            </a:r>
            <a:r>
              <a:rPr lang="en-ZA" dirty="0" smtClean="0"/>
              <a:t>first and then input ports. This makes reading of code easier. i.e.:</a:t>
            </a:r>
          </a:p>
          <a:p>
            <a:pPr>
              <a:buNone/>
            </a:pPr>
            <a:r>
              <a:rPr lang="en-ZA" dirty="0" err="1" smtClean="0">
                <a:solidFill>
                  <a:srgbClr val="FF6600"/>
                </a:solidFill>
              </a:rPr>
              <a:t>ModuleName</a:t>
            </a:r>
            <a:r>
              <a:rPr lang="en-ZA" dirty="0" smtClean="0">
                <a:solidFill>
                  <a:srgbClr val="FF6600"/>
                </a:solidFill>
              </a:rPr>
              <a:t> ( &lt;output ports&gt; &lt;input ports&gt;);</a:t>
            </a:r>
            <a:endParaRPr lang="en-GB" dirty="0">
              <a:solidFill>
                <a:srgbClr val="FF66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24992" y="3701210"/>
            <a:ext cx="367604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module </a:t>
            </a:r>
            <a:r>
              <a:rPr lang="en-US" sz="1400" dirty="0" err="1" smtClean="0"/>
              <a:t>mygate</a:t>
            </a:r>
            <a:r>
              <a:rPr lang="en-US" sz="1400" dirty="0" smtClean="0"/>
              <a:t> (</a:t>
            </a:r>
          </a:p>
          <a:p>
            <a:r>
              <a:rPr lang="en-US" sz="1400" dirty="0" smtClean="0"/>
              <a:t>       </a:t>
            </a:r>
            <a:r>
              <a:rPr lang="en-US" sz="1400" dirty="0" err="1" smtClean="0"/>
              <a:t>xout</a:t>
            </a:r>
            <a:r>
              <a:rPr lang="en-US" sz="1400" dirty="0" smtClean="0"/>
              <a:t>,    // 1 bit output</a:t>
            </a:r>
          </a:p>
          <a:p>
            <a:r>
              <a:rPr lang="en-US" sz="1400" dirty="0" smtClean="0"/>
              <a:t>       </a:t>
            </a:r>
            <a:r>
              <a:rPr lang="en-US" sz="1400" dirty="0" err="1" smtClean="0"/>
              <a:t>clk</a:t>
            </a:r>
            <a:r>
              <a:rPr lang="en-US" sz="1400" dirty="0" smtClean="0"/>
              <a:t> ,     // clock input</a:t>
            </a:r>
          </a:p>
          <a:p>
            <a:r>
              <a:rPr lang="en-US" sz="1400" dirty="0" smtClean="0"/>
              <a:t>       </a:t>
            </a:r>
            <a:r>
              <a:rPr lang="en-US" sz="1400" dirty="0" err="1" smtClean="0"/>
              <a:t>ain</a:t>
            </a:r>
            <a:r>
              <a:rPr lang="en-US" sz="1400" dirty="0" smtClean="0"/>
              <a:t>   );  // a 1 bit input </a:t>
            </a:r>
          </a:p>
          <a:p>
            <a:r>
              <a:rPr lang="en-US" sz="1400" dirty="0" smtClean="0"/>
              <a:t>   // define outputs</a:t>
            </a:r>
          </a:p>
          <a:p>
            <a:r>
              <a:rPr lang="en-US" sz="1400" dirty="0" smtClean="0"/>
              <a:t>   output </a:t>
            </a:r>
            <a:r>
              <a:rPr lang="en-US" sz="1400" dirty="0" err="1" smtClean="0"/>
              <a:t>xout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  // define inputs</a:t>
            </a:r>
          </a:p>
          <a:p>
            <a:r>
              <a:rPr lang="en-US" sz="1400" dirty="0" smtClean="0"/>
              <a:t>   input </a:t>
            </a:r>
            <a:r>
              <a:rPr lang="en-US" sz="1400" dirty="0" err="1" smtClean="0"/>
              <a:t>clk</a:t>
            </a:r>
            <a:r>
              <a:rPr lang="en-US" sz="1400" dirty="0" smtClean="0"/>
              <a:t>, </a:t>
            </a:r>
            <a:r>
              <a:rPr lang="en-US" sz="1400" dirty="0" err="1" smtClean="0"/>
              <a:t>ain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… rest of implementation …</a:t>
            </a:r>
          </a:p>
          <a:p>
            <a:r>
              <a:rPr lang="en-US" sz="1400" dirty="0" err="1" smtClean="0"/>
              <a:t>endmodule</a:t>
            </a:r>
            <a:endParaRPr lang="en-GB" sz="14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786847" y="3766571"/>
            <a:ext cx="1593668" cy="17112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ZA" sz="2400" dirty="0" err="1" smtClean="0">
                <a:solidFill>
                  <a:schemeClr val="accent4">
                    <a:lumMod val="10000"/>
                  </a:schemeClr>
                </a:solidFill>
              </a:rPr>
              <a:t>mygate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94136" y="3993385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 err="1" smtClean="0">
                <a:solidFill>
                  <a:schemeClr val="accent4">
                    <a:lumMod val="10000"/>
                  </a:schemeClr>
                </a:solidFill>
              </a:rPr>
              <a:t>clk</a:t>
            </a:r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4807131" y="4929165"/>
            <a:ext cx="100584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" name="Rectangle 9"/>
          <p:cNvSpPr/>
          <p:nvPr/>
        </p:nvSpPr>
        <p:spPr>
          <a:xfrm>
            <a:off x="5094136" y="458121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 smtClean="0">
                <a:solidFill>
                  <a:schemeClr val="accent4">
                    <a:lumMod val="10000"/>
                  </a:schemeClr>
                </a:solidFill>
              </a:rPr>
              <a:t>ain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7641393" y="4280768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 err="1" smtClean="0">
                <a:solidFill>
                  <a:schemeClr val="accent4">
                    <a:lumMod val="10000"/>
                  </a:schemeClr>
                </a:solidFill>
              </a:rPr>
              <a:t>xout</a:t>
            </a:r>
            <a:endParaRPr lang="en-GB" dirty="0"/>
          </a:p>
        </p:txBody>
      </p:sp>
      <p:sp>
        <p:nvSpPr>
          <p:cNvPr id="13" name="Isosceles Triangle 12"/>
          <p:cNvSpPr/>
          <p:nvPr/>
        </p:nvSpPr>
        <p:spPr bwMode="auto">
          <a:xfrm rot="5400000">
            <a:off x="5772101" y="4172019"/>
            <a:ext cx="325381" cy="298266"/>
          </a:xfrm>
          <a:prstGeom prst="triangle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478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693817" y="4703062"/>
            <a:ext cx="2172789" cy="252549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06731" y="4145713"/>
            <a:ext cx="4807132" cy="261258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ZA" dirty="0" smtClean="0"/>
              <a:t>Register Output Ports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949" y="1230519"/>
            <a:ext cx="8007350" cy="4191000"/>
          </a:xfrm>
        </p:spPr>
        <p:txBody>
          <a:bodyPr/>
          <a:lstStyle/>
          <a:p>
            <a:r>
              <a:rPr lang="en-ZA" dirty="0" smtClean="0"/>
              <a:t>These are output port that hold their value. An essential feature needed to construct things like timers and flip flops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67095" y="2987036"/>
            <a:ext cx="664899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module </a:t>
            </a:r>
            <a:r>
              <a:rPr lang="en-US" dirty="0" err="1" smtClean="0"/>
              <a:t>mycounter</a:t>
            </a:r>
            <a:r>
              <a:rPr lang="en-US" dirty="0" smtClean="0"/>
              <a:t> (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count_out</a:t>
            </a:r>
            <a:r>
              <a:rPr lang="en-US" dirty="0" smtClean="0"/>
              <a:t>, // 8 bit vector output of the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clk</a:t>
            </a:r>
            <a:r>
              <a:rPr lang="en-US" dirty="0" smtClean="0"/>
              <a:t>   );         // Clock input of the design</a:t>
            </a:r>
          </a:p>
          <a:p>
            <a:r>
              <a:rPr lang="en-US" dirty="0" smtClean="0"/>
              <a:t>       // Outputs: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   output [7:0] </a:t>
            </a:r>
            <a:r>
              <a:rPr lang="en-US" dirty="0" err="1" smtClean="0">
                <a:solidFill>
                  <a:schemeClr val="accent4">
                    <a:lumMod val="10000"/>
                  </a:schemeClr>
                </a:solidFill>
              </a:rPr>
              <a:t>count_out</a:t>
            </a:r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; // 8-bit counter output</a:t>
            </a:r>
          </a:p>
          <a:p>
            <a:r>
              <a:rPr lang="en-US" dirty="0" smtClean="0"/>
              <a:t>       // All the outputs are registers</a:t>
            </a:r>
          </a:p>
          <a:p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       </a:t>
            </a:r>
            <a:r>
              <a:rPr lang="en-US" dirty="0" err="1" smtClean="0">
                <a:solidFill>
                  <a:schemeClr val="accent4">
                    <a:lumMod val="10000"/>
                  </a:schemeClr>
                </a:solidFill>
              </a:rPr>
              <a:t>reg</a:t>
            </a:r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 [7:0] </a:t>
            </a:r>
            <a:r>
              <a:rPr lang="en-US" dirty="0" err="1" smtClean="0">
                <a:solidFill>
                  <a:schemeClr val="accent4">
                    <a:lumMod val="10000"/>
                  </a:schemeClr>
                </a:solidFill>
              </a:rPr>
              <a:t>count_out</a:t>
            </a:r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;</a:t>
            </a:r>
          </a:p>
          <a:p>
            <a:r>
              <a:rPr lang="en-US" dirty="0" smtClean="0"/>
              <a:t>       // Inputs:</a:t>
            </a:r>
          </a:p>
          <a:p>
            <a:r>
              <a:rPr lang="en-US" dirty="0" smtClean="0"/>
              <a:t>       input </a:t>
            </a:r>
            <a:r>
              <a:rPr lang="en-US" dirty="0" err="1" smtClean="0"/>
              <a:t>clk</a:t>
            </a:r>
            <a:r>
              <a:rPr lang="en-US" dirty="0" smtClean="0"/>
              <a:t>;</a:t>
            </a:r>
          </a:p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endmodule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20284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 rot="19542946">
            <a:off x="2461" y="2935031"/>
            <a:ext cx="1338828" cy="369332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accent4">
                    <a:lumMod val="10000"/>
                  </a:schemeClr>
                </a:solidFill>
                <a:latin typeface="Comic Sans MS" pitchFamily="66" charset="0"/>
              </a:rPr>
              <a:t>EXAMPLE:</a:t>
            </a:r>
            <a:endParaRPr lang="en-GB" dirty="0">
              <a:solidFill>
                <a:schemeClr val="accent4">
                  <a:lumMod val="1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2466"/>
            <a:ext cx="8385175" cy="1431925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Instantiating modules and connecting up ports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703" y="1088880"/>
            <a:ext cx="8425543" cy="4191000"/>
          </a:xfrm>
        </p:spPr>
        <p:txBody>
          <a:bodyPr/>
          <a:lstStyle/>
          <a:p>
            <a:r>
              <a:rPr lang="en-ZA" dirty="0" smtClean="0"/>
              <a:t>These two tasks usually done in one go…</a:t>
            </a:r>
          </a:p>
          <a:p>
            <a:r>
              <a:rPr lang="en-ZA" dirty="0" smtClean="0"/>
              <a:t>Modules are instantiated within modules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1966" y="2809387"/>
            <a:ext cx="53949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000" dirty="0" smtClean="0"/>
              <a:t>// Multiplexer implemented using gates only*</a:t>
            </a:r>
            <a:endParaRPr lang="en-GB" sz="2000" dirty="0" smtClean="0"/>
          </a:p>
          <a:p>
            <a:r>
              <a:rPr lang="en-GB" sz="2000" dirty="0" smtClean="0"/>
              <a:t>module mux2to1 (</a:t>
            </a:r>
            <a:r>
              <a:rPr lang="en-GB" sz="2000" dirty="0" err="1" smtClean="0"/>
              <a:t>a,b,sel,y</a:t>
            </a:r>
            <a:r>
              <a:rPr lang="en-GB" sz="2000" dirty="0" smtClean="0"/>
              <a:t>);</a:t>
            </a:r>
          </a:p>
          <a:p>
            <a:r>
              <a:rPr lang="en-GB" sz="2000" dirty="0" smtClean="0"/>
              <a:t>  input </a:t>
            </a:r>
            <a:r>
              <a:rPr lang="en-GB" sz="2000" dirty="0" err="1" smtClean="0"/>
              <a:t>a,b,sel</a:t>
            </a:r>
            <a:r>
              <a:rPr lang="en-GB" sz="2000" dirty="0" smtClean="0"/>
              <a:t>;</a:t>
            </a:r>
          </a:p>
          <a:p>
            <a:r>
              <a:rPr lang="en-GB" sz="2000" dirty="0" smtClean="0"/>
              <a:t>  output y;</a:t>
            </a:r>
          </a:p>
          <a:p>
            <a:r>
              <a:rPr lang="en-GB" sz="2000" dirty="0" smtClean="0"/>
              <a:t>  wire </a:t>
            </a:r>
            <a:r>
              <a:rPr lang="en-GB" sz="2000" dirty="0" err="1" smtClean="0">
                <a:solidFill>
                  <a:schemeClr val="tx1">
                    <a:lumMod val="95000"/>
                  </a:schemeClr>
                </a:solidFill>
              </a:rPr>
              <a:t>sel</a:t>
            </a:r>
            <a:r>
              <a:rPr lang="en-GB" sz="2000" dirty="0" err="1" smtClean="0"/>
              <a:t>,</a:t>
            </a:r>
            <a:r>
              <a:rPr lang="en-GB" sz="2000" dirty="0" err="1" smtClean="0">
                <a:solidFill>
                  <a:srgbClr val="C00000"/>
                </a:solidFill>
              </a:rPr>
              <a:t>asel</a:t>
            </a:r>
            <a:r>
              <a:rPr lang="en-GB" sz="2000" dirty="0" err="1" smtClean="0"/>
              <a:t>,</a:t>
            </a:r>
            <a:r>
              <a:rPr lang="en-GB" sz="2000" dirty="0" err="1" smtClean="0">
                <a:solidFill>
                  <a:srgbClr val="C00000"/>
                </a:solidFill>
              </a:rPr>
              <a:t>bsel</a:t>
            </a:r>
            <a:r>
              <a:rPr lang="en-GB" sz="2000" dirty="0" err="1" smtClean="0"/>
              <a:t>,</a:t>
            </a:r>
            <a:r>
              <a:rPr lang="en-GB" sz="2000" dirty="0" err="1" smtClean="0">
                <a:solidFill>
                  <a:srgbClr val="C00000"/>
                </a:solidFill>
              </a:rPr>
              <a:t>invsel</a:t>
            </a:r>
            <a:r>
              <a:rPr lang="en-GB" sz="2000" dirty="0" smtClean="0"/>
              <a:t>;</a:t>
            </a:r>
          </a:p>
          <a:p>
            <a:r>
              <a:rPr lang="en-GB" sz="2000" dirty="0" smtClean="0"/>
              <a:t>  not </a:t>
            </a:r>
            <a:r>
              <a:rPr lang="en-GB" sz="2000" dirty="0" err="1" smtClean="0">
                <a:solidFill>
                  <a:srgbClr val="1008B8"/>
                </a:solidFill>
              </a:rPr>
              <a:t>U_inv</a:t>
            </a:r>
            <a:r>
              <a:rPr lang="en-GB" sz="2000" dirty="0" smtClean="0"/>
              <a:t> (</a:t>
            </a:r>
            <a:r>
              <a:rPr lang="en-GB" sz="2000" dirty="0" err="1" smtClean="0"/>
              <a:t>invsel,sel</a:t>
            </a:r>
            <a:r>
              <a:rPr lang="en-GB" sz="2000" dirty="0" smtClean="0"/>
              <a:t>); </a:t>
            </a:r>
          </a:p>
          <a:p>
            <a:r>
              <a:rPr lang="en-GB" sz="2000" dirty="0" smtClean="0"/>
              <a:t>  and </a:t>
            </a:r>
            <a:r>
              <a:rPr lang="en-GB" sz="2000" dirty="0" err="1" smtClean="0">
                <a:solidFill>
                  <a:srgbClr val="1008B8"/>
                </a:solidFill>
              </a:rPr>
              <a:t>U_anda</a:t>
            </a:r>
            <a:r>
              <a:rPr lang="en-GB" sz="2000" dirty="0" smtClean="0"/>
              <a:t> (</a:t>
            </a:r>
            <a:r>
              <a:rPr lang="en-GB" sz="2000" dirty="0" err="1" smtClean="0"/>
              <a:t>asel,a,invsel</a:t>
            </a:r>
            <a:r>
              <a:rPr lang="en-GB" sz="2000" dirty="0" smtClean="0"/>
              <a:t>),</a:t>
            </a:r>
          </a:p>
          <a:p>
            <a:r>
              <a:rPr lang="en-GB" sz="2000" dirty="0" smtClean="0"/>
              <a:t>      </a:t>
            </a:r>
            <a:r>
              <a:rPr lang="en-GB" sz="2000" dirty="0" err="1" smtClean="0">
                <a:solidFill>
                  <a:srgbClr val="1008B8"/>
                </a:solidFill>
              </a:rPr>
              <a:t>U_andb</a:t>
            </a:r>
            <a:r>
              <a:rPr lang="en-GB" sz="2000" dirty="0" smtClean="0"/>
              <a:t> (</a:t>
            </a:r>
            <a:r>
              <a:rPr lang="en-GB" sz="2000" dirty="0" err="1" smtClean="0"/>
              <a:t>bsel,b,sel</a:t>
            </a:r>
            <a:r>
              <a:rPr lang="en-GB" sz="2000" dirty="0" smtClean="0"/>
              <a:t>);</a:t>
            </a:r>
          </a:p>
          <a:p>
            <a:r>
              <a:rPr lang="en-GB" sz="2000" dirty="0" smtClean="0"/>
              <a:t>  or </a:t>
            </a:r>
            <a:r>
              <a:rPr lang="en-GB" sz="2000" dirty="0" err="1" smtClean="0">
                <a:solidFill>
                  <a:srgbClr val="1008B8"/>
                </a:solidFill>
              </a:rPr>
              <a:t>U_or</a:t>
            </a:r>
            <a:r>
              <a:rPr lang="en-GB" sz="2000" dirty="0" smtClean="0"/>
              <a:t> (</a:t>
            </a:r>
            <a:r>
              <a:rPr lang="en-GB" sz="2000" dirty="0" err="1" smtClean="0"/>
              <a:t>y,asel,bsel</a:t>
            </a:r>
            <a:r>
              <a:rPr lang="en-GB" sz="2000" dirty="0" smtClean="0"/>
              <a:t>);</a:t>
            </a:r>
          </a:p>
          <a:p>
            <a:r>
              <a:rPr lang="en-GB" sz="2000" dirty="0" err="1" smtClean="0"/>
              <a:t>endmodule</a:t>
            </a:r>
            <a:endParaRPr lang="en-GB" sz="2000" dirty="0"/>
          </a:p>
        </p:txBody>
      </p:sp>
      <p:sp>
        <p:nvSpPr>
          <p:cNvPr id="6" name="Rectangle 5"/>
          <p:cNvSpPr/>
          <p:nvPr/>
        </p:nvSpPr>
        <p:spPr>
          <a:xfrm>
            <a:off x="444136" y="2263592"/>
            <a:ext cx="86084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ZA" sz="2400" dirty="0" smtClean="0">
                <a:solidFill>
                  <a:schemeClr val="tx2">
                    <a:lumMod val="75000"/>
                  </a:schemeClr>
                </a:solidFill>
              </a:rPr>
              <a:t>Syntax:  &lt;module name&gt; &lt;instance name&gt;  (&lt;arguments&gt;)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637314" y="3251176"/>
            <a:ext cx="4114435" cy="2149639"/>
            <a:chOff x="4637314" y="3649282"/>
            <a:chExt cx="4114435" cy="2149639"/>
          </a:xfrm>
        </p:grpSpPr>
        <p:sp>
          <p:nvSpPr>
            <p:cNvPr id="9" name="TextBox 8"/>
            <p:cNvSpPr txBox="1"/>
            <p:nvPr/>
          </p:nvSpPr>
          <p:spPr>
            <a:xfrm>
              <a:off x="4637314" y="389273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err="1" smtClean="0">
                  <a:solidFill>
                    <a:schemeClr val="accent4">
                      <a:lumMod val="10000"/>
                    </a:schemeClr>
                  </a:solidFill>
                </a:rPr>
                <a:t>sel</a:t>
              </a:r>
              <a:endParaRPr lang="en-GB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94068" y="449362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>
                  <a:solidFill>
                    <a:schemeClr val="accent4">
                      <a:lumMod val="10000"/>
                    </a:schemeClr>
                  </a:solidFill>
                </a:rPr>
                <a:t>a</a:t>
              </a:r>
              <a:endParaRPr lang="en-GB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94068" y="526433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>
                  <a:solidFill>
                    <a:schemeClr val="accent4">
                      <a:lumMod val="10000"/>
                    </a:schemeClr>
                  </a:solidFill>
                </a:rPr>
                <a:t>b</a:t>
              </a:r>
              <a:endParaRPr lang="en-GB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51667" y="472875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>
                  <a:solidFill>
                    <a:schemeClr val="accent4">
                      <a:lumMod val="10000"/>
                    </a:schemeClr>
                  </a:solidFill>
                </a:rPr>
                <a:t>y</a:t>
              </a:r>
              <a:endParaRPr lang="en-GB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pic>
          <p:nvPicPr>
            <p:cNvPr id="3076" name="Picture 4" descr="C:\Users\swinberg\Documents\ACTIVE\EEE4084F\2012\LECTURES\EEE4084F-Lecture15\Images\mux000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86759" y="3856219"/>
              <a:ext cx="3573870" cy="1786935"/>
            </a:xfrm>
            <a:prstGeom prst="rect">
              <a:avLst/>
            </a:prstGeom>
            <a:noFill/>
          </p:spPr>
        </p:pic>
        <p:sp>
          <p:nvSpPr>
            <p:cNvPr id="14" name="Rectangle 13"/>
            <p:cNvSpPr/>
            <p:nvPr/>
          </p:nvSpPr>
          <p:spPr>
            <a:xfrm>
              <a:off x="5882885" y="3649282"/>
              <a:ext cx="64312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 smtClean="0">
                  <a:solidFill>
                    <a:srgbClr val="1008B8"/>
                  </a:solidFill>
                </a:rPr>
                <a:t>U_inv</a:t>
              </a:r>
              <a:endParaRPr lang="en-GB" sz="1400" dirty="0">
                <a:solidFill>
                  <a:srgbClr val="1008B8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98622" y="4446117"/>
              <a:ext cx="57259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 smtClean="0">
                  <a:solidFill>
                    <a:srgbClr val="1008B8"/>
                  </a:solidFill>
                </a:rPr>
                <a:t>U_or</a:t>
              </a:r>
              <a:endParaRPr lang="en-GB" sz="1400" dirty="0">
                <a:solidFill>
                  <a:srgbClr val="1008B8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05845" y="4093419"/>
              <a:ext cx="8114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 smtClean="0">
                  <a:solidFill>
                    <a:srgbClr val="1008B8"/>
                  </a:solidFill>
                </a:rPr>
                <a:t>U_anda</a:t>
              </a:r>
              <a:endParaRPr lang="en-GB" sz="1400" dirty="0">
                <a:solidFill>
                  <a:srgbClr val="1008B8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18908" y="5491144"/>
              <a:ext cx="8114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 smtClean="0">
                  <a:solidFill>
                    <a:srgbClr val="1008B8"/>
                  </a:solidFill>
                </a:rPr>
                <a:t>U_andb</a:t>
              </a:r>
              <a:endParaRPr lang="en-GB" sz="1400" dirty="0">
                <a:solidFill>
                  <a:srgbClr val="1008B8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6246086" y="3845224"/>
              <a:ext cx="64312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 smtClean="0">
                  <a:solidFill>
                    <a:srgbClr val="C00000"/>
                  </a:solidFill>
                </a:rPr>
                <a:t>invsel</a:t>
              </a:r>
              <a:endParaRPr lang="en-GB" sz="1400" dirty="0">
                <a:solidFill>
                  <a:srgbClr val="C0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54485" y="5229888"/>
              <a:ext cx="5132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 smtClean="0">
                  <a:solidFill>
                    <a:srgbClr val="C00000"/>
                  </a:solidFill>
                </a:rPr>
                <a:t>bsel</a:t>
              </a:r>
              <a:endParaRPr lang="en-GB" sz="1400" dirty="0">
                <a:solidFill>
                  <a:srgbClr val="C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254485" y="4315488"/>
              <a:ext cx="5132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 smtClean="0">
                  <a:solidFill>
                    <a:srgbClr val="C00000"/>
                  </a:solidFill>
                </a:rPr>
                <a:t>asel</a:t>
              </a:r>
              <a:endParaRPr lang="en-GB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0" y="4645842"/>
            <a:ext cx="1725561" cy="1056066"/>
            <a:chOff x="0" y="5043948"/>
            <a:chExt cx="1725561" cy="1056066"/>
          </a:xfrm>
        </p:grpSpPr>
        <p:cxnSp>
          <p:nvCxnSpPr>
            <p:cNvPr id="24" name="Straight Arrow Connector 23"/>
            <p:cNvCxnSpPr/>
            <p:nvPr/>
          </p:nvCxnSpPr>
          <p:spPr bwMode="auto">
            <a:xfrm flipV="1">
              <a:off x="766916" y="5043948"/>
              <a:ext cx="958645" cy="2212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0" y="5176684"/>
              <a:ext cx="15633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 smtClean="0">
                  <a:solidFill>
                    <a:srgbClr val="0000FF"/>
                  </a:solidFill>
                </a:rPr>
                <a:t>Module instance names</a:t>
              </a:r>
              <a:endParaRPr lang="en-GB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908326" y="4955559"/>
            <a:ext cx="2698953" cy="1174059"/>
            <a:chOff x="3908326" y="5353665"/>
            <a:chExt cx="2698953" cy="1174059"/>
          </a:xfrm>
        </p:grpSpPr>
        <p:cxnSp>
          <p:nvCxnSpPr>
            <p:cNvPr id="28" name="Straight Arrow Connector 27"/>
            <p:cNvCxnSpPr/>
            <p:nvPr/>
          </p:nvCxnSpPr>
          <p:spPr bwMode="auto">
            <a:xfrm rot="16200000" flipV="1">
              <a:off x="3856705" y="5405286"/>
              <a:ext cx="560439" cy="45719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4277033" y="5604394"/>
              <a:ext cx="23302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 smtClean="0">
                  <a:solidFill>
                    <a:schemeClr val="tx2">
                      <a:lumMod val="90000"/>
                    </a:schemeClr>
                  </a:solidFill>
                </a:rPr>
                <a:t>Port mapping (like arguments in a  C function call)</a:t>
              </a:r>
              <a:endParaRPr lang="en-GB" dirty="0">
                <a:solidFill>
                  <a:schemeClr val="tx2">
                    <a:lumMod val="90000"/>
                  </a:schemeClr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1474675" y="6513814"/>
            <a:ext cx="68318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200" dirty="0" smtClean="0"/>
              <a:t>* Based on source: </a:t>
            </a:r>
            <a:r>
              <a:rPr lang="en-GB" sz="1200" dirty="0" smtClean="0">
                <a:hlinkClick r:id="rId4"/>
              </a:rPr>
              <a:t>http://www.asic-world.com/code/hdl_models/mux_2to1_gates.v</a:t>
            </a:r>
            <a:r>
              <a:rPr lang="en-GB" sz="1200" dirty="0" smtClean="0"/>
              <a:t> 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xmlns="" val="328502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43405" y="764704"/>
            <a:ext cx="545720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Impressiveness of 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FPGAs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8605" y="263691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dirty="0">
                <a:hlinkClick r:id="rId2" action="ppaction://hlinkfile"/>
              </a:rPr>
              <a:t>1 Million+ Polygon Real Time Ray Tracing in Altera FPGA</a:t>
            </a:r>
            <a:endParaRPr lang="en-ZA" dirty="0"/>
          </a:p>
        </p:txBody>
      </p:sp>
      <p:sp>
        <p:nvSpPr>
          <p:cNvPr id="7" name="Rectangle 6"/>
          <p:cNvSpPr/>
          <p:nvPr/>
        </p:nvSpPr>
        <p:spPr>
          <a:xfrm>
            <a:off x="2728605" y="37170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dirty="0" smtClean="0">
                <a:hlinkClick r:id="rId3" action="ppaction://hlinkfile"/>
              </a:rPr>
              <a:t>High </a:t>
            </a:r>
            <a:r>
              <a:rPr lang="en-ZA" dirty="0">
                <a:hlinkClick r:id="rId3" action="ppaction://hlinkfile"/>
              </a:rPr>
              <a:t>Resolution Real-Time Stereo Depth Map Estimation Using </a:t>
            </a:r>
            <a:r>
              <a:rPr lang="en-ZA" dirty="0" smtClean="0">
                <a:hlinkClick r:id="rId3" action="ppaction://hlinkfile"/>
              </a:rPr>
              <a:t>FPGA </a:t>
            </a:r>
            <a:endParaRPr lang="en-ZA" dirty="0"/>
          </a:p>
        </p:txBody>
      </p:sp>
      <p:sp>
        <p:nvSpPr>
          <p:cNvPr id="2" name="TextBox 1"/>
          <p:cNvSpPr txBox="1"/>
          <p:nvPr/>
        </p:nvSpPr>
        <p:spPr>
          <a:xfrm>
            <a:off x="7956376" y="558924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+- 8 min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102055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Instantiating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0186"/>
            <a:ext cx="8229600" cy="4525963"/>
          </a:xfrm>
        </p:spPr>
        <p:txBody>
          <a:bodyPr/>
          <a:lstStyle/>
          <a:p>
            <a:r>
              <a:rPr lang="en-US" dirty="0" smtClean="0"/>
              <a:t>Why give instances names?</a:t>
            </a:r>
          </a:p>
          <a:p>
            <a:pPr lvl="1"/>
            <a:r>
              <a:rPr lang="en-US" dirty="0" smtClean="0"/>
              <a:t>In Verilog 2001 you can do:</a:t>
            </a:r>
          </a:p>
          <a:p>
            <a:pPr marL="720000" indent="0">
              <a:buNone/>
            </a:pPr>
            <a:r>
              <a:rPr lang="en-GB" sz="2000" dirty="0" smtClean="0"/>
              <a:t>module </a:t>
            </a:r>
            <a:r>
              <a:rPr lang="en-GB" sz="2000" dirty="0"/>
              <a:t>mux2to1 </a:t>
            </a:r>
            <a:r>
              <a:rPr lang="en-GB" sz="2000" dirty="0" smtClean="0"/>
              <a:t>(input a, input b, input </a:t>
            </a:r>
            <a:r>
              <a:rPr lang="en-GB" sz="2000" dirty="0" err="1" smtClean="0"/>
              <a:t>sel</a:t>
            </a:r>
            <a:r>
              <a:rPr lang="en-GB" sz="2000" dirty="0" smtClean="0"/>
              <a:t>, output y</a:t>
            </a:r>
            <a:r>
              <a:rPr lang="en-GB" sz="2000" dirty="0"/>
              <a:t>);</a:t>
            </a:r>
          </a:p>
          <a:p>
            <a:pPr marL="720000" indent="0">
              <a:buNone/>
            </a:pPr>
            <a:r>
              <a:rPr lang="en-GB" sz="2000" dirty="0" smtClean="0"/>
              <a:t>  …</a:t>
            </a:r>
          </a:p>
          <a:p>
            <a:pPr marL="720000" indent="0">
              <a:buNone/>
            </a:pPr>
            <a:r>
              <a:rPr lang="en-GB" sz="2000" dirty="0"/>
              <a:t> </a:t>
            </a:r>
            <a:r>
              <a:rPr lang="en-GB" sz="2000" dirty="0" smtClean="0"/>
              <a:t> and (</a:t>
            </a:r>
            <a:r>
              <a:rPr lang="en-GB" sz="2000" dirty="0" err="1" smtClean="0"/>
              <a:t>asel,a,invsel</a:t>
            </a:r>
            <a:r>
              <a:rPr lang="en-GB" sz="2000" dirty="0" smtClean="0"/>
              <a:t>),    // can have unnamed instance</a:t>
            </a:r>
            <a:endParaRPr lang="en-GB" sz="2000" dirty="0"/>
          </a:p>
          <a:p>
            <a:pPr marL="720000" indent="0">
              <a:buNone/>
            </a:pPr>
            <a:r>
              <a:rPr lang="en-GB" sz="2000" dirty="0"/>
              <a:t>  </a:t>
            </a:r>
            <a:r>
              <a:rPr lang="en-GB" sz="2000" dirty="0" smtClean="0"/>
              <a:t>…</a:t>
            </a:r>
            <a:endParaRPr lang="en-GB" sz="2000" dirty="0"/>
          </a:p>
          <a:p>
            <a:pPr marL="720000" indent="0">
              <a:buNone/>
            </a:pPr>
            <a:r>
              <a:rPr lang="en-GB" sz="2000" dirty="0" err="1"/>
              <a:t>endmodule</a:t>
            </a: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59972" y="4423122"/>
            <a:ext cx="76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Major reason for putting a name in is when it comes to debugging: Xilinx tends to assign instance names arbitrarily, like the and above might be called XXYY01 and then you might get a error message saying something like cannot connect signals to XXYY01 and then you spend ages trying to track down which gate is giving the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693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Verilog Primitive Gates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244007" y="1735506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dirty="0" smtClean="0"/>
              <a:t>and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659852" y="1735506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dirty="0" smtClean="0"/>
              <a:t>or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839723" y="1735506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dirty="0" smtClean="0"/>
              <a:t>not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44007" y="2700316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dirty="0" err="1" smtClean="0"/>
              <a:t>nand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659851" y="2700316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dirty="0" smtClean="0"/>
              <a:t>nor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854470" y="2700316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dirty="0" err="1" smtClean="0"/>
              <a:t>xor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3328332"/>
            <a:ext cx="4520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dirty="0" smtClean="0"/>
              <a:t>Buffer (i.e. 1-bit FIFO or splitter)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244007" y="4036255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dirty="0" err="1" smtClean="0"/>
              <a:t>buf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319128" y="1223790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u="sng" dirty="0" smtClean="0"/>
              <a:t>Examples:</a:t>
            </a:r>
            <a:endParaRPr lang="en-GB" sz="2400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5329314" y="1739983"/>
            <a:ext cx="3330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dirty="0" smtClean="0"/>
              <a:t>and a1  (OUT,IN1,IN2);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29314" y="2184353"/>
            <a:ext cx="2508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dirty="0" smtClean="0"/>
              <a:t>not n1  (OUT,IN);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205543" y="4036255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dirty="0" smtClean="0"/>
              <a:t>Example:</a:t>
            </a:r>
            <a:endParaRPr lang="en-GB" sz="2400" dirty="0"/>
          </a:p>
        </p:txBody>
      </p:sp>
      <p:sp>
        <p:nvSpPr>
          <p:cNvPr id="16" name="Rectangle 15"/>
          <p:cNvSpPr/>
          <p:nvPr/>
        </p:nvSpPr>
        <p:spPr>
          <a:xfrm>
            <a:off x="3365885" y="4640627"/>
            <a:ext cx="2723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 err="1" smtClean="0"/>
              <a:t>buf</a:t>
            </a:r>
            <a:r>
              <a:rPr lang="en-ZA" dirty="0" smtClean="0"/>
              <a:t> </a:t>
            </a:r>
            <a:r>
              <a:rPr lang="en-ZA" dirty="0" err="1" smtClean="0"/>
              <a:t>onelinkbuf</a:t>
            </a:r>
            <a:r>
              <a:rPr lang="en-ZA" dirty="0" smtClean="0"/>
              <a:t> (OUT, IN);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3365885" y="5083079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 err="1" smtClean="0"/>
              <a:t>buf</a:t>
            </a:r>
            <a:r>
              <a:rPr lang="en-ZA" dirty="0" smtClean="0"/>
              <a:t> </a:t>
            </a:r>
            <a:r>
              <a:rPr lang="en-ZA" dirty="0" err="1" smtClean="0"/>
              <a:t>twolinkbuf</a:t>
            </a:r>
            <a:r>
              <a:rPr lang="en-ZA" dirty="0" smtClean="0"/>
              <a:t> (OUT1, OUT2, IN);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244007" y="2172941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dirty="0" smtClean="0">
                <a:solidFill>
                  <a:schemeClr val="tx2">
                    <a:lumMod val="75000"/>
                  </a:schemeClr>
                </a:solidFill>
              </a:rPr>
              <a:t>&amp;</a:t>
            </a:r>
            <a:endParaRPr lang="en-GB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59851" y="217294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dirty="0" smtClean="0">
                <a:solidFill>
                  <a:schemeClr val="tx2">
                    <a:lumMod val="75000"/>
                  </a:schemeClr>
                </a:solidFill>
              </a:rPr>
              <a:t>|</a:t>
            </a:r>
            <a:endParaRPr lang="en-GB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54470" y="217294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dirty="0" smtClean="0">
                <a:solidFill>
                  <a:schemeClr val="tx2">
                    <a:lumMod val="75000"/>
                  </a:schemeClr>
                </a:solidFill>
              </a:rPr>
              <a:t>~</a:t>
            </a:r>
            <a:endParaRPr lang="en-GB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595" y="2172941"/>
            <a:ext cx="1141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 smtClean="0">
                <a:solidFill>
                  <a:schemeClr val="tx2">
                    <a:lumMod val="75000"/>
                  </a:schemeClr>
                </a:solidFill>
              </a:rPr>
              <a:t>Can also</a:t>
            </a:r>
          </a:p>
          <a:p>
            <a:r>
              <a:rPr lang="en-ZA" sz="1400" dirty="0" smtClean="0">
                <a:solidFill>
                  <a:schemeClr val="tx2">
                    <a:lumMod val="75000"/>
                  </a:schemeClr>
                </a:solidFill>
              </a:rPr>
              <a:t>Use symbols: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43824" y="3025238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dirty="0" smtClean="0">
                <a:solidFill>
                  <a:schemeClr val="tx2">
                    <a:lumMod val="75000"/>
                  </a:schemeClr>
                </a:solidFill>
              </a:rPr>
              <a:t>~&amp;</a:t>
            </a:r>
            <a:endParaRPr lang="en-GB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59668" y="3025238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dirty="0" smtClean="0">
                <a:solidFill>
                  <a:schemeClr val="tx2">
                    <a:lumMod val="75000"/>
                  </a:schemeClr>
                </a:solidFill>
              </a:rPr>
              <a:t>~|</a:t>
            </a:r>
            <a:endParaRPr lang="en-GB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54287" y="30252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dirty="0" smtClean="0">
                <a:solidFill>
                  <a:schemeClr val="tx2">
                    <a:lumMod val="75000"/>
                  </a:schemeClr>
                </a:solidFill>
              </a:rPr>
              <a:t>^</a:t>
            </a:r>
            <a:endParaRPr lang="en-GB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412" y="3025238"/>
            <a:ext cx="1141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 smtClean="0">
                <a:solidFill>
                  <a:schemeClr val="tx2">
                    <a:lumMod val="75000"/>
                  </a:schemeClr>
                </a:solidFill>
              </a:rPr>
              <a:t>Can also</a:t>
            </a:r>
          </a:p>
          <a:p>
            <a:r>
              <a:rPr lang="en-ZA" sz="1400" dirty="0" smtClean="0">
                <a:solidFill>
                  <a:schemeClr val="tx2">
                    <a:lumMod val="75000"/>
                  </a:schemeClr>
                </a:solidFill>
              </a:rPr>
              <a:t>Use symbols: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554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315"/>
            <a:ext cx="8385175" cy="959485"/>
          </a:xfrm>
        </p:spPr>
        <p:txBody>
          <a:bodyPr/>
          <a:lstStyle/>
          <a:p>
            <a:r>
              <a:rPr lang="en-ZA" dirty="0" err="1" smtClean="0"/>
              <a:t>BufIf</a:t>
            </a:r>
            <a:r>
              <a:rPr lang="en-ZA" dirty="0" smtClean="0"/>
              <a:t>  (hardware if gate)</a:t>
            </a:r>
            <a:endParaRPr lang="en-GB" dirty="0"/>
          </a:p>
        </p:txBody>
      </p:sp>
      <p:cxnSp>
        <p:nvCxnSpPr>
          <p:cNvPr id="5" name="Straight Connector 4"/>
          <p:cNvCxnSpPr>
            <a:endCxn id="3" idx="3"/>
          </p:cNvCxnSpPr>
          <p:nvPr/>
        </p:nvCxnSpPr>
        <p:spPr bwMode="auto">
          <a:xfrm flipV="1">
            <a:off x="923544" y="3021392"/>
            <a:ext cx="852654" cy="78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C1C1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flipV="1">
            <a:off x="3032760" y="3021392"/>
            <a:ext cx="852654" cy="78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C1C1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41960" y="2723473"/>
            <a:ext cx="70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 smtClean="0">
                <a:solidFill>
                  <a:schemeClr val="accent4">
                    <a:lumMod val="10000"/>
                  </a:schemeClr>
                </a:solidFill>
              </a:rPr>
              <a:t>in</a:t>
            </a:r>
            <a:endParaRPr lang="en-GB" sz="28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5720" y="2723473"/>
            <a:ext cx="777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 smtClean="0">
                <a:solidFill>
                  <a:schemeClr val="accent4">
                    <a:lumMod val="10000"/>
                  </a:schemeClr>
                </a:solidFill>
              </a:rPr>
              <a:t>out</a:t>
            </a:r>
            <a:endParaRPr lang="en-GB" sz="2800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 flipV="1">
            <a:off x="1371600" y="4011992"/>
            <a:ext cx="852654" cy="78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C1C1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 flipH="1" flipV="1">
            <a:off x="1847088" y="3650066"/>
            <a:ext cx="75590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C1C1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716280" y="3714073"/>
            <a:ext cx="70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 err="1" smtClean="0">
                <a:solidFill>
                  <a:schemeClr val="accent4">
                    <a:lumMod val="10000"/>
                  </a:schemeClr>
                </a:solidFill>
              </a:rPr>
              <a:t>ctr</a:t>
            </a:r>
            <a:endParaRPr lang="en-GB" sz="28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" name="Isosceles Triangle 2"/>
          <p:cNvSpPr/>
          <p:nvPr/>
        </p:nvSpPr>
        <p:spPr bwMode="auto">
          <a:xfrm rot="5400000">
            <a:off x="1790946" y="2387211"/>
            <a:ext cx="1238864" cy="1268361"/>
          </a:xfrm>
          <a:prstGeom prst="triangle">
            <a:avLst/>
          </a:prstGeom>
          <a:solidFill>
            <a:schemeClr val="tx1"/>
          </a:solidFill>
          <a:ln w="28575" cap="flat" cmpd="sng" algn="ctr">
            <a:solidFill>
              <a:srgbClr val="1C1C1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1080" y="4232233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 smtClean="0">
                <a:solidFill>
                  <a:schemeClr val="accent4">
                    <a:lumMod val="10000"/>
                  </a:schemeClr>
                </a:solidFill>
              </a:rPr>
              <a:t>bufif1  (out, in, </a:t>
            </a:r>
            <a:r>
              <a:rPr lang="en-ZA" sz="2800" dirty="0" err="1" smtClean="0">
                <a:solidFill>
                  <a:schemeClr val="accent4">
                    <a:lumMod val="10000"/>
                  </a:schemeClr>
                </a:solidFill>
              </a:rPr>
              <a:t>ctr</a:t>
            </a:r>
            <a:r>
              <a:rPr lang="en-ZA" sz="2800" dirty="0" smtClean="0">
                <a:solidFill>
                  <a:schemeClr val="accent4">
                    <a:lumMod val="10000"/>
                  </a:schemeClr>
                </a:solidFill>
              </a:rPr>
              <a:t>)</a:t>
            </a:r>
            <a:endParaRPr lang="en-GB" sz="28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37760" y="2860633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 smtClean="0">
                <a:solidFill>
                  <a:schemeClr val="accent4">
                    <a:lumMod val="10000"/>
                  </a:schemeClr>
                </a:solidFill>
              </a:rPr>
              <a:t>bufif1  operation</a:t>
            </a:r>
            <a:endParaRPr lang="en-GB" sz="2800" dirty="0">
              <a:solidFill>
                <a:schemeClr val="accent4">
                  <a:lumMod val="10000"/>
                </a:schemeClr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07700224"/>
              </p:ext>
            </p:extLst>
          </p:nvPr>
        </p:nvGraphicFramePr>
        <p:xfrm>
          <a:off x="4935217" y="3714072"/>
          <a:ext cx="3274485" cy="1813560"/>
        </p:xfrm>
        <a:graphic>
          <a:graphicData uri="http://schemas.openxmlformats.org/drawingml/2006/table">
            <a:tbl>
              <a:tblPr/>
              <a:tblGrid>
                <a:gridCol w="654897"/>
                <a:gridCol w="654897"/>
                <a:gridCol w="654897"/>
                <a:gridCol w="654897"/>
                <a:gridCol w="654897"/>
              </a:tblGrid>
              <a:tr h="362712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7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7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7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7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562600" y="3333073"/>
            <a:ext cx="132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 err="1" smtClean="0">
                <a:solidFill>
                  <a:schemeClr val="accent4">
                    <a:lumMod val="10000"/>
                  </a:schemeClr>
                </a:solidFill>
              </a:rPr>
              <a:t>ctr</a:t>
            </a:r>
            <a:r>
              <a:rPr lang="en-ZA" sz="2000" dirty="0" smtClean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ZA" sz="2000" dirty="0" smtClean="0">
                <a:solidFill>
                  <a:schemeClr val="accent4">
                    <a:lumMod val="10000"/>
                  </a:schemeClr>
                </a:solidFill>
                <a:sym typeface="Wingdings" pitchFamily="2" charset="2"/>
              </a:rPr>
              <a:t></a:t>
            </a:r>
            <a:endParaRPr lang="en-GB" sz="20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5400000">
            <a:off x="4797758" y="3671195"/>
            <a:ext cx="96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 smtClean="0">
                <a:solidFill>
                  <a:schemeClr val="accent4">
                    <a:lumMod val="10000"/>
                  </a:schemeClr>
                </a:solidFill>
              </a:rPr>
              <a:t>in </a:t>
            </a:r>
            <a:r>
              <a:rPr lang="en-ZA" sz="2000" dirty="0" smtClean="0">
                <a:solidFill>
                  <a:schemeClr val="accent4">
                    <a:lumMod val="10000"/>
                  </a:schemeClr>
                </a:solidFill>
                <a:sym typeface="Wingdings" pitchFamily="2" charset="2"/>
              </a:rPr>
              <a:t></a:t>
            </a:r>
            <a:endParaRPr lang="en-GB" sz="20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2920" y="1052736"/>
            <a:ext cx="7879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Tri-state buffer. Can choose to drive out with value of in (if </a:t>
            </a:r>
            <a:r>
              <a:rPr lang="en-ZA" sz="2400" dirty="0" err="1" smtClean="0"/>
              <a:t>ctr</a:t>
            </a:r>
            <a:r>
              <a:rPr lang="en-ZA" sz="2400" dirty="0" smtClean="0"/>
              <a:t> = 1) or don’t drive anything to out (i.e. if </a:t>
            </a:r>
            <a:r>
              <a:rPr lang="en-ZA" sz="2400" dirty="0" err="1" smtClean="0"/>
              <a:t>ctr</a:t>
            </a:r>
            <a:r>
              <a:rPr lang="en-ZA" sz="2400" dirty="0" smtClean="0"/>
              <a:t> = 0 connect high impedance to out)</a:t>
            </a:r>
            <a:endParaRPr lang="en-GB" sz="2400" dirty="0"/>
          </a:p>
        </p:txBody>
      </p:sp>
      <p:sp>
        <p:nvSpPr>
          <p:cNvPr id="23" name="Rectangle 22"/>
          <p:cNvSpPr/>
          <p:nvPr/>
        </p:nvSpPr>
        <p:spPr>
          <a:xfrm>
            <a:off x="529198" y="5723964"/>
            <a:ext cx="7513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 smtClean="0"/>
              <a:t>See also </a:t>
            </a:r>
            <a:r>
              <a:rPr lang="en-ZA" dirty="0" err="1" smtClean="0"/>
              <a:t>notif</a:t>
            </a:r>
            <a:r>
              <a:rPr lang="en-ZA" dirty="0" smtClean="0"/>
              <a:t>  (works in the apposite way: if </a:t>
            </a:r>
            <a:r>
              <a:rPr lang="en-ZA" dirty="0" err="1" smtClean="0"/>
              <a:t>ctr</a:t>
            </a:r>
            <a:r>
              <a:rPr lang="en-ZA" dirty="0" smtClean="0"/>
              <a:t>=0 then drive out with in)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7747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074" y="209006"/>
            <a:ext cx="8385175" cy="11625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Verilog Recommended Coding Styles</a:t>
            </a:r>
            <a:endParaRPr lang="en-US" dirty="0"/>
          </a:p>
        </p:txBody>
      </p:sp>
      <p:sp>
        <p:nvSpPr>
          <p:cNvPr id="369667" name="Rectangle 3"/>
          <p:cNvSpPr>
            <a:spLocks noGrp="1" noChangeArrowheads="1"/>
          </p:cNvSpPr>
          <p:nvPr>
            <p:ph idx="1"/>
          </p:nvPr>
        </p:nvSpPr>
        <p:spPr>
          <a:xfrm>
            <a:off x="420189" y="1421675"/>
            <a:ext cx="8007350" cy="4191000"/>
          </a:xfrm>
          <a:ln/>
        </p:spPr>
        <p:txBody>
          <a:bodyPr>
            <a:normAutofit fontScale="92500"/>
          </a:bodyPr>
          <a:lstStyle/>
          <a:p>
            <a:r>
              <a:rPr lang="en-US" dirty="0" smtClean="0"/>
              <a:t>Consistent </a:t>
            </a:r>
            <a:r>
              <a:rPr lang="en-US" dirty="0"/>
              <a:t>indentation</a:t>
            </a:r>
          </a:p>
          <a:p>
            <a:r>
              <a:rPr lang="en-US" dirty="0"/>
              <a:t>Align code vertically on </a:t>
            </a:r>
            <a:r>
              <a:rPr lang="en-US" dirty="0" smtClean="0"/>
              <a:t>the = operator</a:t>
            </a:r>
            <a:endParaRPr lang="en-US" dirty="0"/>
          </a:p>
          <a:p>
            <a:r>
              <a:rPr lang="en-US" dirty="0"/>
              <a:t>Use meaningful </a:t>
            </a:r>
            <a:r>
              <a:rPr lang="en-US" dirty="0" smtClean="0"/>
              <a:t>variable names</a:t>
            </a:r>
            <a:endParaRPr lang="en-US" dirty="0"/>
          </a:p>
          <a:p>
            <a:r>
              <a:rPr lang="en-US" dirty="0" smtClean="0"/>
              <a:t>Include comments  (i.e. C-style // or /**/ )</a:t>
            </a:r>
          </a:p>
          <a:p>
            <a:pPr lvl="1"/>
            <a:r>
              <a:rPr lang="en-US" dirty="0" smtClean="0"/>
              <a:t>brief descriptions, </a:t>
            </a:r>
            <a:r>
              <a:rPr lang="en-US" dirty="0"/>
              <a:t>reference </a:t>
            </a:r>
            <a:r>
              <a:rPr lang="en-US" dirty="0" smtClean="0"/>
              <a:t>to documents</a:t>
            </a:r>
          </a:p>
          <a:p>
            <a:pPr lvl="1"/>
            <a:r>
              <a:rPr lang="en-US" dirty="0" smtClean="0"/>
              <a:t>Can also be used to assist in separating parts of the code (e.g. indicate row of /*****/ to separate different module implementations)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44490"/>
            <a:ext cx="8305800" cy="313509"/>
          </a:xfrm>
        </p:spPr>
        <p:txBody>
          <a:bodyPr/>
          <a:lstStyle/>
          <a:p>
            <a:r>
              <a:rPr lang="en-US" sz="1200" dirty="0" smtClean="0"/>
              <a:t>Source: Coram</a:t>
            </a:r>
            <a:r>
              <a:rPr lang="en-US" sz="1200" dirty="0"/>
              <a:t>: Verilog-A Introduction for Compact Modelers (MOS-AK </a:t>
            </a:r>
            <a:r>
              <a:rPr lang="en-US" sz="1200" dirty="0" err="1"/>
              <a:t>Montreux</a:t>
            </a:r>
            <a:r>
              <a:rPr lang="en-US" sz="1200" dirty="0"/>
              <a:t> 2006)</a:t>
            </a:r>
          </a:p>
        </p:txBody>
      </p:sp>
    </p:spTree>
    <p:extLst>
      <p:ext uri="{BB962C8B-B14F-4D97-AF65-F5344CB8AC3E}">
        <p14:creationId xmlns:p14="http://schemas.microsoft.com/office/powerpoint/2010/main" xmlns="" val="3743606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Learning Verilog By Example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341220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Where to go from here…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479" y="1397520"/>
            <a:ext cx="8007350" cy="4191000"/>
          </a:xfrm>
        </p:spPr>
        <p:txBody>
          <a:bodyPr/>
          <a:lstStyle/>
          <a:p>
            <a:r>
              <a:rPr lang="en-ZA" dirty="0" smtClean="0"/>
              <a:t>The preceding slides have given a very brief look at Verilog, but has covered much of the major things that are used most commonly.</a:t>
            </a:r>
          </a:p>
          <a:p>
            <a:r>
              <a:rPr lang="en-ZA" dirty="0" smtClean="0"/>
              <a:t>It’s best to get stuck into experimenting and testing code in order to learn this language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205919" y="5354386"/>
            <a:ext cx="7180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i="1" dirty="0" smtClean="0">
                <a:solidFill>
                  <a:srgbClr val="FF6600"/>
                </a:solidFill>
                <a:latin typeface="Comic Sans MS" pitchFamily="66" charset="0"/>
                <a:cs typeface="Courier New" pitchFamily="49" charset="0"/>
              </a:rPr>
              <a:t>Some thoughts for experimenting to do…</a:t>
            </a:r>
            <a:endParaRPr lang="en-GB" sz="2800" i="1" dirty="0">
              <a:solidFill>
                <a:srgbClr val="FF6600"/>
              </a:solidFill>
              <a:latin typeface="Comic Sans MS" pitchFamily="66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232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492"/>
            <a:ext cx="8385175" cy="773164"/>
          </a:xfrm>
        </p:spPr>
        <p:txBody>
          <a:bodyPr/>
          <a:lstStyle/>
          <a:p>
            <a:r>
              <a:rPr lang="en-ZA" dirty="0" smtClean="0"/>
              <a:t>Learning Verilog</a:t>
            </a:r>
            <a:endParaRPr lang="en-GB" dirty="0"/>
          </a:p>
        </p:txBody>
      </p:sp>
      <p:pic>
        <p:nvPicPr>
          <p:cNvPr id="4" name="Picture 3" descr="ToVerilog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670" y="1569041"/>
            <a:ext cx="7226710" cy="5200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8710" y="840659"/>
            <a:ext cx="81774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000" dirty="0" smtClean="0"/>
              <a:t>One approach is using a block diagram and converting to Verilog HDL.</a:t>
            </a:r>
          </a:p>
          <a:p>
            <a:r>
              <a:rPr lang="en-ZA" sz="2000" dirty="0" smtClean="0"/>
              <a:t>E.g. using Altera Quartus II</a:t>
            </a:r>
            <a:endParaRPr lang="en-GB" sz="2000" dirty="0"/>
          </a:p>
        </p:txBody>
      </p:sp>
      <p:pic>
        <p:nvPicPr>
          <p:cNvPr id="6" name="Picture 5" descr="ToVerilog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68760" y="2893960"/>
            <a:ext cx="3974691" cy="21278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60694" y="1240972"/>
            <a:ext cx="4100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(See test1.zip for example Quartus project)</a:t>
            </a:r>
            <a:endParaRPr lang="en-GB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673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3"/>
            <a:ext cx="8385175" cy="964893"/>
          </a:xfrm>
        </p:spPr>
        <p:txBody>
          <a:bodyPr/>
          <a:lstStyle/>
          <a:p>
            <a:r>
              <a:rPr lang="en-ZA" dirty="0" smtClean="0"/>
              <a:t>Learning Verilog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68710" y="840659"/>
            <a:ext cx="81774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000" dirty="0" smtClean="0"/>
              <a:t>One approach is using a block diagram and converting to Verilog HDL.</a:t>
            </a:r>
          </a:p>
          <a:p>
            <a:r>
              <a:rPr lang="en-ZA" sz="2000" dirty="0" smtClean="0"/>
              <a:t>E.g. using Altera Quartus II</a:t>
            </a:r>
            <a:endParaRPr lang="en-GB" sz="2000" dirty="0"/>
          </a:p>
        </p:txBody>
      </p:sp>
      <p:pic>
        <p:nvPicPr>
          <p:cNvPr id="4" name="Picture 3" descr="ToVerilog_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650" y="1562764"/>
            <a:ext cx="7226709" cy="520674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029200" y="2993923"/>
            <a:ext cx="2965900" cy="584775"/>
            <a:chOff x="5029200" y="2993923"/>
            <a:chExt cx="2965900" cy="584775"/>
          </a:xfrm>
        </p:grpSpPr>
        <p:cxnSp>
          <p:nvCxnSpPr>
            <p:cNvPr id="6" name="Straight Arrow Connector 5"/>
            <p:cNvCxnSpPr/>
            <p:nvPr/>
          </p:nvCxnSpPr>
          <p:spPr bwMode="auto">
            <a:xfrm rot="10800000" flipV="1">
              <a:off x="5029200" y="3229897"/>
              <a:ext cx="442452" cy="1474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5471652" y="2993923"/>
              <a:ext cx="25234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600" dirty="0" smtClean="0">
                  <a:solidFill>
                    <a:srgbClr val="FF0000"/>
                  </a:solidFill>
                </a:rPr>
                <a:t>See how </a:t>
              </a:r>
              <a:r>
                <a:rPr lang="en-ZA" sz="1600" dirty="0" err="1" smtClean="0">
                  <a:solidFill>
                    <a:srgbClr val="FF0000"/>
                  </a:solidFill>
                </a:rPr>
                <a:t>param</a:t>
              </a:r>
              <a:r>
                <a:rPr lang="en-ZA" sz="1600" dirty="0" smtClean="0">
                  <a:solidFill>
                    <a:srgbClr val="FF0000"/>
                  </a:solidFill>
                </a:rPr>
                <a:t> types are</a:t>
              </a:r>
            </a:p>
            <a:p>
              <a:r>
                <a:rPr lang="en-ZA" sz="1600" dirty="0" smtClean="0">
                  <a:solidFill>
                    <a:srgbClr val="FF0000"/>
                  </a:solidFill>
                </a:rPr>
                <a:t>specified</a:t>
              </a:r>
              <a:endParaRPr lang="en-GB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83165" y="4173792"/>
            <a:ext cx="2772694" cy="830997"/>
            <a:chOff x="5383165" y="4173792"/>
            <a:chExt cx="2772694" cy="830997"/>
          </a:xfrm>
        </p:grpSpPr>
        <p:cxnSp>
          <p:nvCxnSpPr>
            <p:cNvPr id="7" name="Straight Arrow Connector 6"/>
            <p:cNvCxnSpPr/>
            <p:nvPr/>
          </p:nvCxnSpPr>
          <p:spPr bwMode="auto">
            <a:xfrm rot="10800000" flipV="1">
              <a:off x="5383165" y="4454013"/>
              <a:ext cx="442452" cy="1474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5751872" y="4173792"/>
              <a:ext cx="24039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600" dirty="0" smtClean="0">
                  <a:solidFill>
                    <a:srgbClr val="FF0000"/>
                  </a:solidFill>
                </a:rPr>
                <a:t>See how included modules are instantiated and ports mapped</a:t>
              </a:r>
              <a:endParaRPr lang="en-GB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43158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65" y="314047"/>
            <a:ext cx="8385175" cy="885743"/>
          </a:xfrm>
        </p:spPr>
        <p:txBody>
          <a:bodyPr/>
          <a:lstStyle/>
          <a:p>
            <a:r>
              <a:rPr lang="en-ZA" dirty="0" smtClean="0"/>
              <a:t>Checking syntax</a:t>
            </a:r>
            <a:endParaRPr lang="en-GB" dirty="0"/>
          </a:p>
        </p:txBody>
      </p:sp>
      <p:pic>
        <p:nvPicPr>
          <p:cNvPr id="3" name="Picture 2" descr="Analyz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8735" y="1326720"/>
            <a:ext cx="6151343" cy="5295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5473" y="1696068"/>
            <a:ext cx="19615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 smtClean="0"/>
              <a:t>I find a handy tool is the file analyser tool in Quartus II. This can be used to check the syntax of the file without having to go through the whole build process.</a:t>
            </a:r>
            <a:endParaRPr lang="en-GB" sz="2000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2227008" y="4395019"/>
            <a:ext cx="309716" cy="16223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388385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154"/>
            <a:ext cx="8385175" cy="735239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Testing</a:t>
            </a:r>
            <a:endParaRPr lang="en-GB" dirty="0"/>
          </a:p>
        </p:txBody>
      </p:sp>
      <p:pic>
        <p:nvPicPr>
          <p:cNvPr id="1026" name="Picture 2" descr="C:\Users\swinberg\Documents\ACTIVE\EEE4084F\2012\LECTURES\EEE4084F-Lecture15\Images\Sim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82" y="914618"/>
            <a:ext cx="6689894" cy="48199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65762" y="5747657"/>
            <a:ext cx="3775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Load the Test2 file, if using Quartus make sure that </a:t>
            </a:r>
            <a:r>
              <a:rPr lang="en-ZA" dirty="0" err="1" smtClean="0"/>
              <a:t>mynand</a:t>
            </a:r>
            <a:r>
              <a:rPr lang="en-ZA" dirty="0" smtClean="0"/>
              <a:t> is the top level Entity</a:t>
            </a:r>
            <a:endParaRPr lang="en-GB" dirty="0"/>
          </a:p>
        </p:txBody>
      </p:sp>
      <p:pic>
        <p:nvPicPr>
          <p:cNvPr id="1027" name="Picture 3" descr="C:\Users\swinberg\Documents\ACTIVE\EEE4084F\2012\LECTURES\EEE4084F-Lecture15\Images\Sim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8813" y="1277559"/>
            <a:ext cx="7315200" cy="52705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510059" y="5260960"/>
            <a:ext cx="3775166" cy="92333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ZA" dirty="0" smtClean="0">
                <a:solidFill>
                  <a:schemeClr val="accent4">
                    <a:lumMod val="10000"/>
                  </a:schemeClr>
                </a:solidFill>
              </a:rPr>
              <a:t>Running the simulation should allow you to verify the design is working as planned (i.e. </a:t>
            </a:r>
            <a:r>
              <a:rPr lang="en-ZA" dirty="0" err="1" smtClean="0">
                <a:solidFill>
                  <a:schemeClr val="accent4">
                    <a:lumMod val="10000"/>
                  </a:schemeClr>
                </a:solidFill>
              </a:rPr>
              <a:t>NANDing</a:t>
            </a:r>
            <a:r>
              <a:rPr lang="en-ZA" dirty="0" smtClean="0">
                <a:solidFill>
                  <a:schemeClr val="accent4">
                    <a:lumMod val="10000"/>
                  </a:schemeClr>
                </a:solidFill>
              </a:rPr>
              <a:t>)</a:t>
            </a:r>
            <a:endParaRPr lang="en-GB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5412658" y="1755058"/>
            <a:ext cx="309716" cy="2949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24473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496888" y="25401"/>
            <a:ext cx="8385175" cy="955328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FPGA internal structure</a:t>
            </a:r>
          </a:p>
        </p:txBody>
      </p:sp>
      <p:graphicFrame>
        <p:nvGraphicFramePr>
          <p:cNvPr id="1026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742950" y="962323"/>
          <a:ext cx="7183438" cy="3592512"/>
        </p:xfrm>
        <a:graphic>
          <a:graphicData uri="http://schemas.openxmlformats.org/presentationml/2006/ole">
            <p:oleObj spid="_x0000_s1058" name="Visio" r:id="rId4" imgW="4168978" imgH="2084489" progId="">
              <p:embed/>
            </p:oleObj>
          </a:graphicData>
        </a:graphic>
      </p:graphicFrame>
      <p:sp>
        <p:nvSpPr>
          <p:cNvPr id="2" name="TextBox 10"/>
          <p:cNvSpPr txBox="1">
            <a:spLocks noChangeArrowheads="1"/>
          </p:cNvSpPr>
          <p:nvPr/>
        </p:nvSpPr>
        <p:spPr bwMode="auto">
          <a:xfrm>
            <a:off x="1184275" y="4591348"/>
            <a:ext cx="27178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Image adapted from Maxfield (2004)</a:t>
            </a:r>
          </a:p>
        </p:txBody>
      </p:sp>
      <p:grpSp>
        <p:nvGrpSpPr>
          <p:cNvPr id="3" name="Group 69"/>
          <p:cNvGrpSpPr>
            <a:grpSpLocks/>
          </p:cNvGrpSpPr>
          <p:nvPr/>
        </p:nvGrpSpPr>
        <p:grpSpPr bwMode="auto">
          <a:xfrm>
            <a:off x="1214438" y="1421110"/>
            <a:ext cx="4551362" cy="2662238"/>
            <a:chOff x="1526177" y="2121853"/>
            <a:chExt cx="4343400" cy="2541587"/>
          </a:xfrm>
        </p:grpSpPr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5259977" y="2134553"/>
              <a:ext cx="609600" cy="685800"/>
              <a:chOff x="5638800" y="1600200"/>
              <a:chExt cx="609600" cy="685800"/>
            </a:xfrm>
          </p:grpSpPr>
          <p:sp>
            <p:nvSpPr>
              <p:cNvPr id="1086" name="Rectangle 12"/>
              <p:cNvSpPr>
                <a:spLocks noChangeArrowheads="1"/>
              </p:cNvSpPr>
              <p:nvPr/>
            </p:nvSpPr>
            <p:spPr bwMode="auto">
              <a:xfrm>
                <a:off x="5638800" y="16002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7" name="Rectangle 13"/>
              <p:cNvSpPr>
                <a:spLocks noChangeArrowheads="1"/>
              </p:cNvSpPr>
              <p:nvPr/>
            </p:nvSpPr>
            <p:spPr bwMode="auto">
              <a:xfrm>
                <a:off x="5638800" y="16764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" name="Rectangle 14"/>
              <p:cNvSpPr>
                <a:spLocks noChangeArrowheads="1"/>
              </p:cNvSpPr>
              <p:nvPr/>
            </p:nvSpPr>
            <p:spPr bwMode="auto">
              <a:xfrm>
                <a:off x="5638800" y="17526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9" name="Rectangle 15"/>
              <p:cNvSpPr>
                <a:spLocks noChangeArrowheads="1"/>
              </p:cNvSpPr>
              <p:nvPr/>
            </p:nvSpPr>
            <p:spPr bwMode="auto">
              <a:xfrm>
                <a:off x="5638800" y="18288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0" name="Rectangle 16"/>
              <p:cNvSpPr>
                <a:spLocks noChangeArrowheads="1"/>
              </p:cNvSpPr>
              <p:nvPr/>
            </p:nvSpPr>
            <p:spPr bwMode="auto">
              <a:xfrm>
                <a:off x="5638800" y="19050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1" name="Rectangle 17"/>
              <p:cNvSpPr>
                <a:spLocks noChangeArrowheads="1"/>
              </p:cNvSpPr>
              <p:nvPr/>
            </p:nvSpPr>
            <p:spPr bwMode="auto">
              <a:xfrm>
                <a:off x="5638800" y="19812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2" name="Rectangle 18"/>
              <p:cNvSpPr>
                <a:spLocks noChangeArrowheads="1"/>
              </p:cNvSpPr>
              <p:nvPr/>
            </p:nvSpPr>
            <p:spPr bwMode="auto">
              <a:xfrm>
                <a:off x="5638800" y="20574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" name="Rectangle 19"/>
              <p:cNvSpPr>
                <a:spLocks noChangeArrowheads="1"/>
              </p:cNvSpPr>
              <p:nvPr/>
            </p:nvSpPr>
            <p:spPr bwMode="auto">
              <a:xfrm>
                <a:off x="5638800" y="21336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4" name="Rectangle 20"/>
              <p:cNvSpPr>
                <a:spLocks noChangeArrowheads="1"/>
              </p:cNvSpPr>
              <p:nvPr/>
            </p:nvSpPr>
            <p:spPr bwMode="auto">
              <a:xfrm>
                <a:off x="5638800" y="22098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5259977" y="3977640"/>
              <a:ext cx="609600" cy="685800"/>
              <a:chOff x="5638800" y="1600200"/>
              <a:chExt cx="609600" cy="685800"/>
            </a:xfrm>
          </p:grpSpPr>
          <p:sp>
            <p:nvSpPr>
              <p:cNvPr id="1077" name="Rectangle 23"/>
              <p:cNvSpPr>
                <a:spLocks noChangeArrowheads="1"/>
              </p:cNvSpPr>
              <p:nvPr/>
            </p:nvSpPr>
            <p:spPr bwMode="auto">
              <a:xfrm>
                <a:off x="5638800" y="16002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8" name="Rectangle 24"/>
              <p:cNvSpPr>
                <a:spLocks noChangeArrowheads="1"/>
              </p:cNvSpPr>
              <p:nvPr/>
            </p:nvSpPr>
            <p:spPr bwMode="auto">
              <a:xfrm>
                <a:off x="5638800" y="16764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9" name="Rectangle 25"/>
              <p:cNvSpPr>
                <a:spLocks noChangeArrowheads="1"/>
              </p:cNvSpPr>
              <p:nvPr/>
            </p:nvSpPr>
            <p:spPr bwMode="auto">
              <a:xfrm>
                <a:off x="5638800" y="17526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0" name="Rectangle 26"/>
              <p:cNvSpPr>
                <a:spLocks noChangeArrowheads="1"/>
              </p:cNvSpPr>
              <p:nvPr/>
            </p:nvSpPr>
            <p:spPr bwMode="auto">
              <a:xfrm>
                <a:off x="5638800" y="18288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1" name="Rectangle 27"/>
              <p:cNvSpPr>
                <a:spLocks noChangeArrowheads="1"/>
              </p:cNvSpPr>
              <p:nvPr/>
            </p:nvSpPr>
            <p:spPr bwMode="auto">
              <a:xfrm>
                <a:off x="5638800" y="19050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2" name="Rectangle 28"/>
              <p:cNvSpPr>
                <a:spLocks noChangeArrowheads="1"/>
              </p:cNvSpPr>
              <p:nvPr/>
            </p:nvSpPr>
            <p:spPr bwMode="auto">
              <a:xfrm>
                <a:off x="5638800" y="19812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3" name="Rectangle 29"/>
              <p:cNvSpPr>
                <a:spLocks noChangeArrowheads="1"/>
              </p:cNvSpPr>
              <p:nvPr/>
            </p:nvSpPr>
            <p:spPr bwMode="auto">
              <a:xfrm>
                <a:off x="5638800" y="20574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4" name="Rectangle 30"/>
              <p:cNvSpPr>
                <a:spLocks noChangeArrowheads="1"/>
              </p:cNvSpPr>
              <p:nvPr/>
            </p:nvSpPr>
            <p:spPr bwMode="auto">
              <a:xfrm>
                <a:off x="5638800" y="21336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" name="Rectangle 31"/>
              <p:cNvSpPr>
                <a:spLocks noChangeArrowheads="1"/>
              </p:cNvSpPr>
              <p:nvPr/>
            </p:nvSpPr>
            <p:spPr bwMode="auto">
              <a:xfrm>
                <a:off x="5638800" y="22098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3431177" y="3977640"/>
              <a:ext cx="609600" cy="685800"/>
              <a:chOff x="5638800" y="1600200"/>
              <a:chExt cx="609600" cy="685800"/>
            </a:xfrm>
          </p:grpSpPr>
          <p:sp>
            <p:nvSpPr>
              <p:cNvPr id="1068" name="Rectangle 33"/>
              <p:cNvSpPr>
                <a:spLocks noChangeArrowheads="1"/>
              </p:cNvSpPr>
              <p:nvPr/>
            </p:nvSpPr>
            <p:spPr bwMode="auto">
              <a:xfrm>
                <a:off x="5638800" y="16002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9" name="Rectangle 34"/>
              <p:cNvSpPr>
                <a:spLocks noChangeArrowheads="1"/>
              </p:cNvSpPr>
              <p:nvPr/>
            </p:nvSpPr>
            <p:spPr bwMode="auto">
              <a:xfrm>
                <a:off x="5638800" y="16764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0" name="Rectangle 35"/>
              <p:cNvSpPr>
                <a:spLocks noChangeArrowheads="1"/>
              </p:cNvSpPr>
              <p:nvPr/>
            </p:nvSpPr>
            <p:spPr bwMode="auto">
              <a:xfrm>
                <a:off x="5638800" y="17526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1" name="Rectangle 36"/>
              <p:cNvSpPr>
                <a:spLocks noChangeArrowheads="1"/>
              </p:cNvSpPr>
              <p:nvPr/>
            </p:nvSpPr>
            <p:spPr bwMode="auto">
              <a:xfrm>
                <a:off x="5638800" y="18288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2" name="Rectangle 37"/>
              <p:cNvSpPr>
                <a:spLocks noChangeArrowheads="1"/>
              </p:cNvSpPr>
              <p:nvPr/>
            </p:nvSpPr>
            <p:spPr bwMode="auto">
              <a:xfrm>
                <a:off x="5638800" y="19050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3" name="Rectangle 38"/>
              <p:cNvSpPr>
                <a:spLocks noChangeArrowheads="1"/>
              </p:cNvSpPr>
              <p:nvPr/>
            </p:nvSpPr>
            <p:spPr bwMode="auto">
              <a:xfrm>
                <a:off x="5638800" y="19812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4" name="Rectangle 39"/>
              <p:cNvSpPr>
                <a:spLocks noChangeArrowheads="1"/>
              </p:cNvSpPr>
              <p:nvPr/>
            </p:nvSpPr>
            <p:spPr bwMode="auto">
              <a:xfrm>
                <a:off x="5638800" y="20574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" name="Rectangle 40"/>
              <p:cNvSpPr>
                <a:spLocks noChangeArrowheads="1"/>
              </p:cNvSpPr>
              <p:nvPr/>
            </p:nvSpPr>
            <p:spPr bwMode="auto">
              <a:xfrm>
                <a:off x="5638800" y="21336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6" name="Rectangle 41"/>
              <p:cNvSpPr>
                <a:spLocks noChangeArrowheads="1"/>
              </p:cNvSpPr>
              <p:nvPr/>
            </p:nvSpPr>
            <p:spPr bwMode="auto">
              <a:xfrm>
                <a:off x="5638800" y="22098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42"/>
            <p:cNvGrpSpPr>
              <a:grpSpLocks/>
            </p:cNvGrpSpPr>
            <p:nvPr/>
          </p:nvGrpSpPr>
          <p:grpSpPr bwMode="auto">
            <a:xfrm>
              <a:off x="3369265" y="2121853"/>
              <a:ext cx="609600" cy="685800"/>
              <a:chOff x="5638800" y="1600200"/>
              <a:chExt cx="609600" cy="685800"/>
            </a:xfrm>
          </p:grpSpPr>
          <p:sp>
            <p:nvSpPr>
              <p:cNvPr id="1059" name="Rectangle 43"/>
              <p:cNvSpPr>
                <a:spLocks noChangeArrowheads="1"/>
              </p:cNvSpPr>
              <p:nvPr/>
            </p:nvSpPr>
            <p:spPr bwMode="auto">
              <a:xfrm>
                <a:off x="5638800" y="16002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/>
            </p:nvSpPr>
            <p:spPr bwMode="auto">
              <a:xfrm>
                <a:off x="5638800" y="16764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/>
            </p:nvSpPr>
            <p:spPr bwMode="auto">
              <a:xfrm>
                <a:off x="5638800" y="17526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/>
            </p:nvSpPr>
            <p:spPr bwMode="auto">
              <a:xfrm>
                <a:off x="5638800" y="18288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/>
            </p:nvSpPr>
            <p:spPr bwMode="auto">
              <a:xfrm>
                <a:off x="5638800" y="19050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/>
            </p:nvSpPr>
            <p:spPr bwMode="auto">
              <a:xfrm>
                <a:off x="5638800" y="19812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/>
            </p:nvSpPr>
            <p:spPr bwMode="auto">
              <a:xfrm>
                <a:off x="5638800" y="20574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/>
            </p:nvSpPr>
            <p:spPr bwMode="auto">
              <a:xfrm>
                <a:off x="5638800" y="21336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/>
            </p:nvSpPr>
            <p:spPr bwMode="auto">
              <a:xfrm>
                <a:off x="5638800" y="22098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52"/>
            <p:cNvGrpSpPr>
              <a:grpSpLocks/>
            </p:cNvGrpSpPr>
            <p:nvPr/>
          </p:nvGrpSpPr>
          <p:grpSpPr bwMode="auto">
            <a:xfrm>
              <a:off x="1526177" y="2148840"/>
              <a:ext cx="609600" cy="685800"/>
              <a:chOff x="5638800" y="1600200"/>
              <a:chExt cx="609600" cy="685800"/>
            </a:xfrm>
          </p:grpSpPr>
          <p:sp>
            <p:nvSpPr>
              <p:cNvPr id="1050" name="Rectangle 53"/>
              <p:cNvSpPr>
                <a:spLocks noChangeArrowheads="1"/>
              </p:cNvSpPr>
              <p:nvPr/>
            </p:nvSpPr>
            <p:spPr bwMode="auto">
              <a:xfrm>
                <a:off x="5638800" y="16002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" name="Rectangle 54"/>
              <p:cNvSpPr>
                <a:spLocks noChangeArrowheads="1"/>
              </p:cNvSpPr>
              <p:nvPr/>
            </p:nvSpPr>
            <p:spPr bwMode="auto">
              <a:xfrm>
                <a:off x="5638800" y="16764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2" name="Rectangle 55"/>
              <p:cNvSpPr>
                <a:spLocks noChangeArrowheads="1"/>
              </p:cNvSpPr>
              <p:nvPr/>
            </p:nvSpPr>
            <p:spPr bwMode="auto">
              <a:xfrm>
                <a:off x="5638800" y="17526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3" name="Rectangle 56"/>
              <p:cNvSpPr>
                <a:spLocks noChangeArrowheads="1"/>
              </p:cNvSpPr>
              <p:nvPr/>
            </p:nvSpPr>
            <p:spPr bwMode="auto">
              <a:xfrm>
                <a:off x="5638800" y="18288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" name="Rectangle 57"/>
              <p:cNvSpPr>
                <a:spLocks noChangeArrowheads="1"/>
              </p:cNvSpPr>
              <p:nvPr/>
            </p:nvSpPr>
            <p:spPr bwMode="auto">
              <a:xfrm>
                <a:off x="5638800" y="19050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" name="Rectangle 58"/>
              <p:cNvSpPr>
                <a:spLocks noChangeArrowheads="1"/>
              </p:cNvSpPr>
              <p:nvPr/>
            </p:nvSpPr>
            <p:spPr bwMode="auto">
              <a:xfrm>
                <a:off x="5638800" y="19812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6" name="Rectangle 59"/>
              <p:cNvSpPr>
                <a:spLocks noChangeArrowheads="1"/>
              </p:cNvSpPr>
              <p:nvPr/>
            </p:nvSpPr>
            <p:spPr bwMode="auto">
              <a:xfrm>
                <a:off x="5638800" y="20574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7" name="Rectangle 60"/>
              <p:cNvSpPr>
                <a:spLocks noChangeArrowheads="1"/>
              </p:cNvSpPr>
              <p:nvPr/>
            </p:nvSpPr>
            <p:spPr bwMode="auto">
              <a:xfrm>
                <a:off x="5638800" y="21336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8" name="Rectangle 61"/>
              <p:cNvSpPr>
                <a:spLocks noChangeArrowheads="1"/>
              </p:cNvSpPr>
              <p:nvPr/>
            </p:nvSpPr>
            <p:spPr bwMode="auto">
              <a:xfrm>
                <a:off x="5638800" y="22098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62"/>
            <p:cNvGrpSpPr>
              <a:grpSpLocks/>
            </p:cNvGrpSpPr>
            <p:nvPr/>
          </p:nvGrpSpPr>
          <p:grpSpPr bwMode="auto">
            <a:xfrm>
              <a:off x="1526177" y="3977640"/>
              <a:ext cx="609600" cy="685800"/>
              <a:chOff x="5638800" y="1600200"/>
              <a:chExt cx="609600" cy="685800"/>
            </a:xfrm>
          </p:grpSpPr>
          <p:sp>
            <p:nvSpPr>
              <p:cNvPr id="1041" name="Rectangle 63"/>
              <p:cNvSpPr>
                <a:spLocks noChangeArrowheads="1"/>
              </p:cNvSpPr>
              <p:nvPr/>
            </p:nvSpPr>
            <p:spPr bwMode="auto">
              <a:xfrm>
                <a:off x="5638800" y="16002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2" name="Rectangle 64"/>
              <p:cNvSpPr>
                <a:spLocks noChangeArrowheads="1"/>
              </p:cNvSpPr>
              <p:nvPr/>
            </p:nvSpPr>
            <p:spPr bwMode="auto">
              <a:xfrm>
                <a:off x="5638800" y="16764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3" name="Rectangle 65"/>
              <p:cNvSpPr>
                <a:spLocks noChangeArrowheads="1"/>
              </p:cNvSpPr>
              <p:nvPr/>
            </p:nvSpPr>
            <p:spPr bwMode="auto">
              <a:xfrm>
                <a:off x="5638800" y="17526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" name="Rectangle 66"/>
              <p:cNvSpPr>
                <a:spLocks noChangeArrowheads="1"/>
              </p:cNvSpPr>
              <p:nvPr/>
            </p:nvSpPr>
            <p:spPr bwMode="auto">
              <a:xfrm>
                <a:off x="5638800" y="18288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" name="Rectangle 67"/>
              <p:cNvSpPr>
                <a:spLocks noChangeArrowheads="1"/>
              </p:cNvSpPr>
              <p:nvPr/>
            </p:nvSpPr>
            <p:spPr bwMode="auto">
              <a:xfrm>
                <a:off x="5638800" y="19050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" name="Rectangle 68"/>
              <p:cNvSpPr>
                <a:spLocks noChangeArrowheads="1"/>
              </p:cNvSpPr>
              <p:nvPr/>
            </p:nvSpPr>
            <p:spPr bwMode="auto">
              <a:xfrm>
                <a:off x="5638800" y="19812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" name="Rectangle 69"/>
              <p:cNvSpPr>
                <a:spLocks noChangeArrowheads="1"/>
              </p:cNvSpPr>
              <p:nvPr/>
            </p:nvSpPr>
            <p:spPr bwMode="auto">
              <a:xfrm>
                <a:off x="5638800" y="20574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" name="Rectangle 70"/>
              <p:cNvSpPr>
                <a:spLocks noChangeArrowheads="1"/>
              </p:cNvSpPr>
              <p:nvPr/>
            </p:nvSpPr>
            <p:spPr bwMode="auto">
              <a:xfrm>
                <a:off x="5638800" y="21336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" name="Rectangle 71"/>
              <p:cNvSpPr>
                <a:spLocks noChangeArrowheads="1"/>
              </p:cNvSpPr>
              <p:nvPr/>
            </p:nvSpPr>
            <p:spPr bwMode="auto">
              <a:xfrm>
                <a:off x="5638800" y="2209800"/>
                <a:ext cx="609600" cy="76200"/>
              </a:xfrm>
              <a:prstGeom prst="rect">
                <a:avLst/>
              </a:prstGeom>
              <a:noFill/>
              <a:ln w="25400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037" name="Straight Arrow Connector 73"/>
          <p:cNvCxnSpPr>
            <a:cxnSpLocks noChangeShapeType="1"/>
          </p:cNvCxnSpPr>
          <p:nvPr/>
        </p:nvCxnSpPr>
        <p:spPr bwMode="auto">
          <a:xfrm rot="10800000">
            <a:off x="5564188" y="3792835"/>
            <a:ext cx="758825" cy="277813"/>
          </a:xfrm>
          <a:prstGeom prst="straightConnector1">
            <a:avLst/>
          </a:prstGeom>
          <a:noFill/>
          <a:ln w="25400" algn="ctr">
            <a:solidFill>
              <a:schemeClr val="accent4">
                <a:lumMod val="10000"/>
              </a:schemeClr>
            </a:solidFill>
            <a:round/>
            <a:headEnd/>
            <a:tailEnd type="arrow" w="med" len="med"/>
          </a:ln>
        </p:spPr>
      </p:cxnSp>
      <p:sp>
        <p:nvSpPr>
          <p:cNvPr id="1031" name="TextBox 74"/>
          <p:cNvSpPr txBox="1">
            <a:spLocks noChangeArrowheads="1"/>
          </p:cNvSpPr>
          <p:nvPr/>
        </p:nvSpPr>
        <p:spPr bwMode="auto">
          <a:xfrm>
            <a:off x="6291263" y="3924598"/>
            <a:ext cx="2286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1C1C1C"/>
                </a:solidFill>
              </a:rPr>
              <a:t>Programmable logic element (PLE)</a:t>
            </a:r>
            <a:br>
              <a:rPr lang="en-US" dirty="0">
                <a:solidFill>
                  <a:srgbClr val="1C1C1C"/>
                </a:solidFill>
              </a:rPr>
            </a:br>
            <a:r>
              <a:rPr lang="en-US" dirty="0">
                <a:solidFill>
                  <a:srgbClr val="1C1C1C"/>
                </a:solidFill>
              </a:rPr>
              <a:t>(or FPLE*)</a:t>
            </a:r>
          </a:p>
        </p:txBody>
      </p:sp>
      <p:sp>
        <p:nvSpPr>
          <p:cNvPr id="1032" name="Rectangle 70"/>
          <p:cNvSpPr>
            <a:spLocks noChangeArrowheads="1"/>
          </p:cNvSpPr>
          <p:nvPr/>
        </p:nvSpPr>
        <p:spPr bwMode="auto">
          <a:xfrm>
            <a:off x="5347641" y="5820120"/>
            <a:ext cx="37963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600" dirty="0">
                <a:solidFill>
                  <a:srgbClr val="1C1C1C"/>
                </a:solidFill>
              </a:rPr>
              <a:t>* FPLE = Field Programmable Logic Element</a:t>
            </a:r>
            <a:endParaRPr lang="en-US" sz="1600" dirty="0"/>
          </a:p>
        </p:txBody>
      </p:sp>
      <p:sp>
        <p:nvSpPr>
          <p:cNvPr id="1033" name="Rectangle 71"/>
          <p:cNvSpPr>
            <a:spLocks noChangeArrowheads="1"/>
          </p:cNvSpPr>
          <p:nvPr/>
        </p:nvSpPr>
        <p:spPr bwMode="auto">
          <a:xfrm>
            <a:off x="498475" y="4894263"/>
            <a:ext cx="6369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u="sng" dirty="0"/>
              <a:t>Note:</a:t>
            </a:r>
            <a:r>
              <a:rPr lang="en-US" sz="1600" dirty="0"/>
              <a:t> one programmable logic block (PLB) may contain a complex  arrangement of programmable logic elements (PLE).</a:t>
            </a:r>
          </a:p>
        </p:txBody>
      </p:sp>
      <p:sp>
        <p:nvSpPr>
          <p:cNvPr id="1034" name="Rectangle 72"/>
          <p:cNvSpPr>
            <a:spLocks noChangeArrowheads="1"/>
          </p:cNvSpPr>
          <p:nvPr/>
        </p:nvSpPr>
        <p:spPr bwMode="auto">
          <a:xfrm>
            <a:off x="467544" y="5517232"/>
            <a:ext cx="8223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/>
              <a:t>The size of a FPGA or </a:t>
            </a:r>
            <a:r>
              <a:rPr lang="en-US" sz="1600" dirty="0" smtClean="0"/>
              <a:t>PLD </a:t>
            </a:r>
            <a:r>
              <a:rPr lang="en-US" sz="1600" dirty="0"/>
              <a:t>is measured in the number of LEs (i.e., Logic Elements) that it has.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697" y="0"/>
            <a:ext cx="8385175" cy="862149"/>
          </a:xfrm>
        </p:spPr>
        <p:txBody>
          <a:bodyPr/>
          <a:lstStyle/>
          <a:p>
            <a:r>
              <a:rPr lang="en-ZA" dirty="0" smtClean="0"/>
              <a:t>Suggested study ideas…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846907"/>
            <a:ext cx="8490857" cy="5423263"/>
          </a:xfrm>
        </p:spPr>
        <p:txBody>
          <a:bodyPr>
            <a:normAutofit lnSpcReduction="10000"/>
          </a:bodyPr>
          <a:lstStyle/>
          <a:p>
            <a:r>
              <a:rPr lang="en-ZA" dirty="0" smtClean="0"/>
              <a:t>See </a:t>
            </a:r>
            <a:r>
              <a:rPr lang="en-ZA" dirty="0" smtClean="0">
                <a:solidFill>
                  <a:srgbClr val="FF6600"/>
                </a:solidFill>
              </a:rPr>
              <a:t>Verilog tutorials </a:t>
            </a:r>
            <a:r>
              <a:rPr lang="en-ZA" dirty="0" smtClean="0"/>
              <a:t>online, e.g.:</a:t>
            </a:r>
          </a:p>
          <a:p>
            <a:pPr lvl="1"/>
            <a:r>
              <a:rPr lang="en-GB" sz="2000" dirty="0" smtClean="0">
                <a:hlinkClick r:id="rId3"/>
              </a:rPr>
              <a:t>http://www.verilogtutorial.info/</a:t>
            </a:r>
            <a:endParaRPr lang="en-ZA" sz="2000" dirty="0" smtClean="0"/>
          </a:p>
          <a:p>
            <a:r>
              <a:rPr lang="en-ZA" dirty="0" err="1" smtClean="0">
                <a:solidFill>
                  <a:srgbClr val="FF6600"/>
                </a:solidFill>
              </a:rPr>
              <a:t>Icarus</a:t>
            </a:r>
            <a:r>
              <a:rPr lang="en-ZA" dirty="0" smtClean="0">
                <a:solidFill>
                  <a:srgbClr val="FF6600"/>
                </a:solidFill>
              </a:rPr>
              <a:t> Verilog </a:t>
            </a:r>
            <a:r>
              <a:rPr lang="en-ZA" dirty="0" smtClean="0"/>
              <a:t>– An open-source Verilog compiler and simulator </a:t>
            </a:r>
          </a:p>
          <a:p>
            <a:pPr lvl="1"/>
            <a:r>
              <a:rPr lang="en-GB" sz="2000" dirty="0" smtClean="0">
                <a:hlinkClick r:id="rId4"/>
              </a:rPr>
              <a:t>http://iverilog.icarus.com/</a:t>
            </a:r>
            <a:endParaRPr lang="en-ZA" sz="2000" dirty="0" smtClean="0">
              <a:solidFill>
                <a:srgbClr val="FFFF00"/>
              </a:solidFill>
            </a:endParaRPr>
          </a:p>
          <a:p>
            <a:pPr lvl="1"/>
            <a:r>
              <a:rPr lang="en-ZA" dirty="0" smtClean="0"/>
              <a:t>Try </a:t>
            </a:r>
            <a:r>
              <a:rPr lang="en-ZA" dirty="0" err="1" smtClean="0">
                <a:solidFill>
                  <a:srgbClr val="FF6600"/>
                </a:solidFill>
              </a:rPr>
              <a:t>iverilog</a:t>
            </a:r>
            <a:r>
              <a:rPr lang="en-ZA" dirty="0" smtClean="0"/>
              <a:t> on </a:t>
            </a:r>
            <a:r>
              <a:rPr lang="en-ZA" dirty="0" err="1" smtClean="0"/>
              <a:t>forge.ee</a:t>
            </a:r>
            <a:endParaRPr lang="en-ZA" dirty="0" smtClean="0"/>
          </a:p>
          <a:p>
            <a:r>
              <a:rPr lang="en-ZA" dirty="0" err="1" smtClean="0">
                <a:solidFill>
                  <a:srgbClr val="FF6600"/>
                </a:solidFill>
              </a:rPr>
              <a:t>Gplcver</a:t>
            </a:r>
            <a:r>
              <a:rPr lang="en-ZA" dirty="0" smtClean="0"/>
              <a:t> – Open-source Verilog interpreter</a:t>
            </a:r>
          </a:p>
          <a:p>
            <a:pPr lvl="1"/>
            <a:r>
              <a:rPr lang="en-GB" sz="2000" dirty="0" smtClean="0">
                <a:hlinkClick r:id="rId5"/>
              </a:rPr>
              <a:t>http://sourceforge.net/projects/gplcver/</a:t>
            </a:r>
            <a:endParaRPr lang="en-GB" sz="2000" dirty="0" smtClean="0"/>
          </a:p>
          <a:p>
            <a:pPr lvl="1"/>
            <a:r>
              <a:rPr lang="en-ZA" dirty="0" smtClean="0"/>
              <a:t>Try </a:t>
            </a:r>
            <a:r>
              <a:rPr lang="en-ZA" dirty="0" err="1" smtClean="0">
                <a:solidFill>
                  <a:srgbClr val="FF6600"/>
                </a:solidFill>
              </a:rPr>
              <a:t>cver</a:t>
            </a:r>
            <a:r>
              <a:rPr lang="en-ZA" dirty="0" smtClean="0"/>
              <a:t> on </a:t>
            </a:r>
            <a:r>
              <a:rPr lang="en-ZA" dirty="0" err="1" smtClean="0"/>
              <a:t>forge.ee</a:t>
            </a:r>
            <a:endParaRPr lang="en-ZA" dirty="0" smtClean="0"/>
          </a:p>
          <a:p>
            <a:r>
              <a:rPr lang="en-ZA" dirty="0" err="1" smtClean="0">
                <a:solidFill>
                  <a:srgbClr val="FF6600"/>
                </a:solidFill>
              </a:rPr>
              <a:t>Verilator</a:t>
            </a:r>
            <a:r>
              <a:rPr lang="en-ZA" dirty="0" smtClean="0"/>
              <a:t> – An open-source Verilog optimizer and simulator</a:t>
            </a:r>
          </a:p>
          <a:p>
            <a:pPr lvl="1"/>
            <a:r>
              <a:rPr lang="en-ZA" sz="2000" dirty="0" smtClean="0">
                <a:hlinkClick r:id="rId6"/>
              </a:rPr>
              <a:t>http://www.veripool.org/wiki/verilator</a:t>
            </a:r>
            <a:r>
              <a:rPr lang="en-ZA" sz="2000" dirty="0" smtClean="0"/>
              <a:t> </a:t>
            </a:r>
            <a:endParaRPr lang="en-GB" sz="2000" dirty="0"/>
          </a:p>
        </p:txBody>
      </p:sp>
      <p:pic>
        <p:nvPicPr>
          <p:cNvPr id="2050" name="Picture 2" descr="C:\Users\swinberg\Documents\ACTIVE\EEE4084F\2012\LECTURES\EEE4084F-Lecture15\Images\Icarus_Verilog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82239" y="2250068"/>
            <a:ext cx="1123950" cy="14097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056328" y="6132226"/>
            <a:ext cx="2965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hlinkClick r:id="rId8"/>
              </a:rPr>
              <a:t>http://www.asic-world.com/verilog/tools.html</a:t>
            </a:r>
            <a:endParaRPr lang="en-GB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763016" y="5874092"/>
            <a:ext cx="3206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600" dirty="0" smtClean="0"/>
              <a:t>Comprehensive list of simulators: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xmlns="" val="1007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914"/>
            <a:ext cx="8385175" cy="772886"/>
          </a:xfrm>
        </p:spPr>
        <p:txBody>
          <a:bodyPr/>
          <a:lstStyle/>
          <a:p>
            <a:r>
              <a:rPr lang="en-ZA" dirty="0" err="1" smtClean="0"/>
              <a:t>Icarus</a:t>
            </a:r>
            <a:r>
              <a:rPr lang="en-ZA" dirty="0" smtClean="0"/>
              <a:t> Verilog</a:t>
            </a:r>
            <a:endParaRPr lang="en-GB" dirty="0"/>
          </a:p>
        </p:txBody>
      </p:sp>
      <p:pic>
        <p:nvPicPr>
          <p:cNvPr id="3" name="Picture 2" descr="C:\Users\swinberg\Documents\ACTIVE\EEE4084F\2012\LECTURES\EEE4084F-Lecture15\Images\Icarus_Verilog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1302" y="262574"/>
            <a:ext cx="1123950" cy="14097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44137" y="1171297"/>
            <a:ext cx="7554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dirty="0" smtClean="0"/>
              <a:t>Probably the easiest free open-source tool available</a:t>
            </a:r>
          </a:p>
          <a:p>
            <a:r>
              <a:rPr lang="en-ZA" sz="2400" dirty="0" smtClean="0"/>
              <a:t>Excellent for doing quick tests.</a:t>
            </a:r>
          </a:p>
          <a:p>
            <a:r>
              <a:rPr lang="en-ZA" sz="2400" dirty="0" smtClean="0"/>
              <a:t>Takes very little space (a few megs) &amp; runs pretty fast.</a:t>
            </a:r>
            <a:endParaRPr lang="en-GB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283714"/>
            <a:ext cx="3478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GB" sz="2000" dirty="0" smtClean="0">
                <a:hlinkClick r:id="rId4"/>
              </a:rPr>
              <a:t>http://iverilog.icarus.com/</a:t>
            </a:r>
            <a:endParaRPr lang="en-ZA" sz="2000" dirty="0" smtClean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137" y="2407588"/>
            <a:ext cx="8543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Installed on </a:t>
            </a:r>
            <a:r>
              <a:rPr lang="en-ZA" sz="2400" dirty="0" err="1" smtClean="0"/>
              <a:t>forge.ee</a:t>
            </a:r>
            <a:endParaRPr lang="en-ZA" sz="2400" dirty="0" smtClean="0"/>
          </a:p>
          <a:p>
            <a:r>
              <a:rPr lang="en-ZA" sz="2400" dirty="0" smtClean="0"/>
              <a:t>For </a:t>
            </a:r>
            <a:r>
              <a:rPr lang="en-ZA" sz="2400" dirty="0" err="1" smtClean="0"/>
              <a:t>Ubuntu</a:t>
            </a:r>
            <a:r>
              <a:rPr lang="en-ZA" sz="2400" dirty="0" smtClean="0"/>
              <a:t> or </a:t>
            </a:r>
            <a:r>
              <a:rPr lang="en-ZA" sz="2400" dirty="0" err="1" smtClean="0"/>
              <a:t>Debian</a:t>
            </a:r>
            <a:r>
              <a:rPr lang="en-ZA" sz="2400" dirty="0" smtClean="0"/>
              <a:t> you can install it (if you’re linked to the leg server), using: </a:t>
            </a:r>
            <a:r>
              <a:rPr lang="en-ZA" sz="2400" dirty="0" smtClean="0">
                <a:solidFill>
                  <a:schemeClr val="accent2"/>
                </a:solidFill>
              </a:rPr>
              <a:t> </a:t>
            </a:r>
            <a:r>
              <a:rPr lang="en-ZA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apt-get install </a:t>
            </a:r>
            <a:r>
              <a:rPr lang="en-ZA" sz="2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iverilog</a:t>
            </a:r>
            <a:endParaRPr lang="en-GB" sz="2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2767" y="3610346"/>
            <a:ext cx="8440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err="1" smtClean="0"/>
              <a:t>Iverilog</a:t>
            </a:r>
            <a:r>
              <a:rPr lang="en-ZA" dirty="0" smtClean="0"/>
              <a:t> parsing the Verilog code and generates an executable the PC can run (called </a:t>
            </a:r>
            <a:r>
              <a:rPr lang="en-ZA" dirty="0" err="1" smtClean="0"/>
              <a:t>a.out</a:t>
            </a:r>
            <a:r>
              <a:rPr lang="en-ZA" dirty="0" smtClean="0"/>
              <a:t> if you don’t use the flags to change the output executable file name)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71822" y="4579339"/>
            <a:ext cx="33086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 smtClean="0"/>
              <a:t>I suggest the following to get to know </a:t>
            </a:r>
            <a:r>
              <a:rPr lang="en-ZA" sz="1600" dirty="0" err="1" smtClean="0"/>
              <a:t>iverilog</a:t>
            </a:r>
            <a:r>
              <a:rPr lang="en-ZA" sz="1600" dirty="0" smtClean="0"/>
              <a:t>… upload </a:t>
            </a:r>
            <a:r>
              <a:rPr lang="en-ZA" sz="1600" dirty="0" err="1" smtClean="0"/>
              <a:t>mynand.v</a:t>
            </a:r>
            <a:r>
              <a:rPr lang="en-ZA" sz="1600" dirty="0" smtClean="0"/>
              <a:t> example to </a:t>
            </a:r>
            <a:r>
              <a:rPr lang="en-ZA" sz="1600" dirty="0" err="1" smtClean="0"/>
              <a:t>forge.ee</a:t>
            </a:r>
            <a:r>
              <a:rPr lang="en-ZA" sz="1600" dirty="0" smtClean="0"/>
              <a:t>, compile it with </a:t>
            </a:r>
            <a:r>
              <a:rPr lang="en-ZA" sz="1600" dirty="0" err="1" smtClean="0"/>
              <a:t>iverilog</a:t>
            </a:r>
            <a:r>
              <a:rPr lang="en-ZA" sz="1600" dirty="0" smtClean="0"/>
              <a:t>. Run it. Try changing the </a:t>
            </a:r>
            <a:r>
              <a:rPr lang="en-ZA" sz="1600" dirty="0" err="1" smtClean="0"/>
              <a:t>testbest</a:t>
            </a:r>
            <a:r>
              <a:rPr lang="en-ZA" sz="1600" dirty="0" smtClean="0"/>
              <a:t>  code, put in some more operations</a:t>
            </a:r>
            <a:endParaRPr lang="en-GB" sz="1600" dirty="0"/>
          </a:p>
        </p:txBody>
      </p:sp>
      <p:pic>
        <p:nvPicPr>
          <p:cNvPr id="1026" name="Picture 2" descr="C:\Users\swinberg\Documents\ACTIVE\EEE4084F\2012\LECTURES\EEE4084F-Lecture15\Images\iverilog_run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6027" y="4360531"/>
            <a:ext cx="4895851" cy="2257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2677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6" y="20225"/>
            <a:ext cx="8385175" cy="970371"/>
          </a:xfrm>
        </p:spPr>
        <p:txBody>
          <a:bodyPr/>
          <a:lstStyle/>
          <a:p>
            <a:r>
              <a:rPr lang="en-ZA" dirty="0" smtClean="0"/>
              <a:t>More Experimenting</a:t>
            </a:r>
            <a:endParaRPr lang="en-GB" dirty="0"/>
          </a:p>
        </p:txBody>
      </p:sp>
      <p:pic>
        <p:nvPicPr>
          <p:cNvPr id="2050" name="Picture 2" descr="C:\Users\swinberg\Documents\ACTIVE\EEE4084F\2012\LECTURES\EEE4084F-Lecture15\Images\ToVerilog_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101" y="1522814"/>
            <a:ext cx="6802674" cy="489532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47791" y="1170358"/>
            <a:ext cx="8687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Experiment with using both Altera </a:t>
            </a:r>
            <a:r>
              <a:rPr lang="en-ZA" dirty="0" err="1" smtClean="0"/>
              <a:t>Qauartus</a:t>
            </a:r>
            <a:r>
              <a:rPr lang="en-ZA" dirty="0" smtClean="0"/>
              <a:t> II, </a:t>
            </a:r>
            <a:r>
              <a:rPr lang="en-ZA" dirty="0" err="1" smtClean="0"/>
              <a:t>Icarus</a:t>
            </a:r>
            <a:r>
              <a:rPr lang="en-ZA" dirty="0" smtClean="0"/>
              <a:t> Verilog, and </a:t>
            </a:r>
            <a:r>
              <a:rPr lang="en-ZA" dirty="0" err="1" smtClean="0"/>
              <a:t>Xilinx</a:t>
            </a:r>
            <a:r>
              <a:rPr lang="en-ZA" dirty="0" smtClean="0"/>
              <a:t> ISE </a:t>
            </a:r>
            <a:r>
              <a:rPr lang="en-ZA" dirty="0" err="1" smtClean="0"/>
              <a:t>ISim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47791" y="896036"/>
            <a:ext cx="645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Try </a:t>
            </a:r>
            <a:r>
              <a:rPr lang="en-ZA" dirty="0" smtClean="0">
                <a:solidFill>
                  <a:schemeClr val="accent2"/>
                </a:solidFill>
              </a:rPr>
              <a:t>test3</a:t>
            </a:r>
            <a:r>
              <a:rPr lang="en-ZA" dirty="0" smtClean="0"/>
              <a:t> or </a:t>
            </a:r>
            <a:r>
              <a:rPr lang="en-ZA" dirty="0" err="1" smtClean="0">
                <a:solidFill>
                  <a:schemeClr val="accent2"/>
                </a:solidFill>
              </a:rPr>
              <a:t>mycounter.v</a:t>
            </a:r>
            <a:r>
              <a:rPr lang="en-ZA" dirty="0" smtClean="0"/>
              <a:t> as a more involved program and test</a:t>
            </a:r>
            <a:endParaRPr lang="en-GB" dirty="0"/>
          </a:p>
        </p:txBody>
      </p:sp>
      <p:pic>
        <p:nvPicPr>
          <p:cNvPr id="2051" name="Picture 3" descr="C:\Users\swinberg\Documents\ACTIVE\EEE4084F\2012\LECTURES\EEE4084F-Lecture15\Images\Icarus_Verilog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0034" y="3851249"/>
            <a:ext cx="5165958" cy="28129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2975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6872"/>
            <a:ext cx="8229600" cy="1143000"/>
          </a:xfrm>
        </p:spPr>
        <p:txBody>
          <a:bodyPr/>
          <a:lstStyle/>
          <a:p>
            <a:r>
              <a:rPr lang="en-ZA" dirty="0" smtClean="0">
                <a:latin typeface="Stencil" pitchFamily="82" charset="0"/>
              </a:rPr>
              <a:t>Tutorial</a:t>
            </a:r>
            <a:endParaRPr lang="en-US" dirty="0">
              <a:latin typeface="Stencil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LUTs</a:t>
            </a:r>
            <a:r>
              <a:rPr lang="en-ZA" dirty="0" smtClean="0"/>
              <a:t> – a common ingredient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FPGA Programmable Logic Blocks (PLB) often comprise one or more LUT.</a:t>
            </a:r>
          </a:p>
          <a:p>
            <a:r>
              <a:rPr lang="en-ZA" dirty="0" smtClean="0"/>
              <a:t>Similarly, programmable interconnects (PIs) are usually controlled via </a:t>
            </a:r>
            <a:r>
              <a:rPr lang="en-ZA" dirty="0" err="1" smtClean="0"/>
              <a:t>LUTs</a:t>
            </a:r>
            <a:endParaRPr lang="en-ZA" dirty="0" smtClean="0"/>
          </a:p>
          <a:p>
            <a:r>
              <a:rPr lang="en-ZA" dirty="0" smtClean="0"/>
              <a:t>Essentially, you could think of a FPGA as a type of memory device, since they often just comprise </a:t>
            </a:r>
            <a:r>
              <a:rPr lang="en-ZA" dirty="0" err="1" smtClean="0"/>
              <a:t>LUTs</a:t>
            </a:r>
            <a:endParaRPr lang="en-ZA" dirty="0" smtClean="0"/>
          </a:p>
          <a:p>
            <a:r>
              <a:rPr lang="en-ZA" dirty="0" smtClean="0"/>
              <a:t>But what is a LUT??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lut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863" y="2996952"/>
            <a:ext cx="3420757" cy="2952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Look Up Table (LUT)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en-ZA" dirty="0" smtClean="0"/>
              <a:t>A look up table is basically a binary truth table. It has a set of input bits, and the LUT mechanism maps these to a set of output bits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300192" y="4437112"/>
            <a:ext cx="22397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i="1" dirty="0" smtClean="0"/>
              <a:t>Any </a:t>
            </a:r>
            <a:r>
              <a:rPr lang="en-ZA" i="1" dirty="0" smtClean="0">
                <a:solidFill>
                  <a:srgbClr val="FF0000"/>
                </a:solidFill>
              </a:rPr>
              <a:t>guess</a:t>
            </a:r>
            <a:r>
              <a:rPr lang="en-ZA" i="1" dirty="0" smtClean="0"/>
              <a:t> as to what</a:t>
            </a:r>
            <a:br>
              <a:rPr lang="en-ZA" i="1" dirty="0" smtClean="0"/>
            </a:br>
            <a:r>
              <a:rPr lang="en-ZA" i="1" dirty="0" smtClean="0"/>
              <a:t>Boolean function this </a:t>
            </a:r>
            <a:br>
              <a:rPr lang="en-ZA" i="1" dirty="0" smtClean="0"/>
            </a:br>
            <a:r>
              <a:rPr lang="en-ZA" i="1" dirty="0" smtClean="0"/>
              <a:t>LUT is configured for?</a:t>
            </a:r>
            <a:endParaRPr lang="en-US" i="1" dirty="0"/>
          </a:p>
        </p:txBody>
      </p:sp>
      <p:sp>
        <p:nvSpPr>
          <p:cNvPr id="41" name="Rectangle 40"/>
          <p:cNvSpPr/>
          <p:nvPr/>
        </p:nvSpPr>
        <p:spPr>
          <a:xfrm>
            <a:off x="6084168" y="3501008"/>
            <a:ext cx="1728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i="1" dirty="0" smtClean="0"/>
              <a:t>e.g.  F(010</a:t>
            </a:r>
            <a:r>
              <a:rPr lang="en-ZA" i="1" baseline="-25000" dirty="0" smtClean="0"/>
              <a:t>2</a:t>
            </a:r>
            <a:r>
              <a:rPr lang="en-ZA" i="1" dirty="0" smtClean="0"/>
              <a:t>) = 1</a:t>
            </a:r>
            <a:r>
              <a:rPr lang="en-ZA" i="1" baseline="-25000" dirty="0" smtClean="0"/>
              <a:t>2</a:t>
            </a:r>
            <a:endParaRPr lang="en-US" i="1" dirty="0"/>
          </a:p>
        </p:txBody>
      </p:sp>
      <p:sp>
        <p:nvSpPr>
          <p:cNvPr id="42" name="Rectangle 41"/>
          <p:cNvSpPr/>
          <p:nvPr/>
        </p:nvSpPr>
        <p:spPr>
          <a:xfrm>
            <a:off x="5104632" y="3962768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i="1" dirty="0" smtClean="0"/>
              <a:t>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</TotalTime>
  <Words>4091</Words>
  <Application>Microsoft Office PowerPoint</Application>
  <PresentationFormat>On-screen Show (4:3)</PresentationFormat>
  <Paragraphs>803</Paragraphs>
  <Slides>73</Slides>
  <Notes>64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5" baseType="lpstr">
      <vt:lpstr>Office Theme</vt:lpstr>
      <vt:lpstr>Visio</vt:lpstr>
      <vt:lpstr>FPGA &amp; Verilog</vt:lpstr>
      <vt:lpstr>Outline of Lecture</vt:lpstr>
      <vt:lpstr>Programmable Chips</vt:lpstr>
      <vt:lpstr>ASICs vs. Programmable Chips</vt:lpstr>
      <vt:lpstr>PLAs, CPLDs and FPGAs</vt:lpstr>
      <vt:lpstr>Slide 6</vt:lpstr>
      <vt:lpstr>FPGA internal structure</vt:lpstr>
      <vt:lpstr>LUTs – a common ingredient</vt:lpstr>
      <vt:lpstr>Look Up Table (LUT)</vt:lpstr>
      <vt:lpstr>Look Up Table (LUT)</vt:lpstr>
      <vt:lpstr>Programmable Interconnect to PLB I/O as: LUT or MUXes</vt:lpstr>
      <vt:lpstr>Programmable Interconnect: Switch Blocks</vt:lpstr>
      <vt:lpstr>Programming FPGAs (simplified)</vt:lpstr>
      <vt:lpstr>Configuration Architectures</vt:lpstr>
      <vt:lpstr>Configuration Architectures</vt:lpstr>
      <vt:lpstr>Configuration Architecture</vt:lpstr>
      <vt:lpstr>So what? What is so special about FPGAs?</vt:lpstr>
      <vt:lpstr>What is so special about FPGAs?</vt:lpstr>
      <vt:lpstr>What is so special about FPGAs?</vt:lpstr>
      <vt:lpstr>Any Drawbacks?</vt:lpstr>
      <vt:lpstr>Onwards towards…     FPGA Development Flow     Verilog Basics and     Altera Quartus II™  *</vt:lpstr>
      <vt:lpstr>PLD/FPGA Development Flow</vt:lpstr>
      <vt:lpstr>Development Flow</vt:lpstr>
      <vt:lpstr>Development Flow: Where is most time spent?</vt:lpstr>
      <vt:lpstr>Slide 25</vt:lpstr>
      <vt:lpstr>But first: the game of the names</vt:lpstr>
      <vt:lpstr>VHDL Stands for…</vt:lpstr>
      <vt:lpstr>Verilog stands for…</vt:lpstr>
      <vt:lpstr>HDL Terms</vt:lpstr>
      <vt:lpstr>Terms and Keywords</vt:lpstr>
      <vt:lpstr>Important Terms</vt:lpstr>
      <vt:lpstr>VHDL Example</vt:lpstr>
      <vt:lpstr>VHDL Example</vt:lpstr>
      <vt:lpstr>VHDL Example</vt:lpstr>
      <vt:lpstr>Verilog equivalent code</vt:lpstr>
      <vt:lpstr>Concurrent operation</vt:lpstr>
      <vt:lpstr>Sequential operation (VHDL recap)</vt:lpstr>
      <vt:lpstr>Sequential operation in Verilog</vt:lpstr>
      <vt:lpstr>Verilog coding</vt:lpstr>
      <vt:lpstr>Verilog vs VHDL Syntax</vt:lpstr>
      <vt:lpstr>Slide 41</vt:lpstr>
      <vt:lpstr>Slide 42</vt:lpstr>
      <vt:lpstr>Recommended Steps for HDL Design</vt:lpstr>
      <vt:lpstr>Verilog Overview</vt:lpstr>
      <vt:lpstr>Why consider Verilog?</vt:lpstr>
      <vt:lpstr>Lead in to Verilog…</vt:lpstr>
      <vt:lpstr>Module: Building block  of Verilog Programs</vt:lpstr>
      <vt:lpstr>Module Abstraction Levels</vt:lpstr>
      <vt:lpstr>Syntactic issues: Constant Values in Verilog</vt:lpstr>
      <vt:lpstr>Syntactic issues: Constant Values in Verilog</vt:lpstr>
      <vt:lpstr>Wires</vt:lpstr>
      <vt:lpstr>Registers</vt:lpstr>
      <vt:lpstr>Vectors of wires and registers</vt:lpstr>
      <vt:lpstr>Data types</vt:lpstr>
      <vt:lpstr>GenVar</vt:lpstr>
      <vt:lpstr>Verilog Parameters &amp; Initial block</vt:lpstr>
      <vt:lpstr>Ports</vt:lpstr>
      <vt:lpstr>Register Output Ports</vt:lpstr>
      <vt:lpstr>Instantiating modules and connecting up ports</vt:lpstr>
      <vt:lpstr>Instantiating modules</vt:lpstr>
      <vt:lpstr>Verilog Primitive Gates</vt:lpstr>
      <vt:lpstr>BufIf  (hardware if gate)</vt:lpstr>
      <vt:lpstr>Verilog Recommended Coding Styles</vt:lpstr>
      <vt:lpstr>Learning Verilog By Example</vt:lpstr>
      <vt:lpstr>Where to go from here…</vt:lpstr>
      <vt:lpstr>Learning Verilog</vt:lpstr>
      <vt:lpstr>Learning Verilog</vt:lpstr>
      <vt:lpstr>Checking syntax</vt:lpstr>
      <vt:lpstr>Testing</vt:lpstr>
      <vt:lpstr>Suggested study ideas…</vt:lpstr>
      <vt:lpstr>Icarus Verilog</vt:lpstr>
      <vt:lpstr>More Experimenting</vt:lpstr>
      <vt:lpstr>Tutorial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Simon L Winberg</dc:creator>
  <cp:lastModifiedBy>HTM</cp:lastModifiedBy>
  <cp:revision>145</cp:revision>
  <dcterms:created xsi:type="dcterms:W3CDTF">2011-02-06T08:25:47Z</dcterms:created>
  <dcterms:modified xsi:type="dcterms:W3CDTF">2015-01-22T16:07:16Z</dcterms:modified>
</cp:coreProperties>
</file>