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6032" y="753111"/>
            <a:ext cx="7881335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2" y="1533906"/>
            <a:ext cx="2133600" cy="101600"/>
          </a:xfrm>
          <a:custGeom>
            <a:avLst/>
            <a:gdLst/>
            <a:ahLst/>
            <a:cxnLst/>
            <a:rect l="l" t="t" r="r" b="b"/>
            <a:pathLst>
              <a:path w="2133600" h="101600">
                <a:moveTo>
                  <a:pt x="0" y="0"/>
                </a:moveTo>
                <a:lnTo>
                  <a:pt x="0" y="101346"/>
                </a:lnTo>
                <a:lnTo>
                  <a:pt x="2133600" y="101346"/>
                </a:lnTo>
                <a:lnTo>
                  <a:pt x="213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222631" y="1533905"/>
            <a:ext cx="7238969" cy="1013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93932" y="679704"/>
            <a:ext cx="190500" cy="1143000"/>
          </a:xfrm>
          <a:custGeom>
            <a:avLst/>
            <a:gdLst/>
            <a:ahLst/>
            <a:cxnLst/>
            <a:rect l="l" t="t" r="r" b="b"/>
            <a:pathLst>
              <a:path w="190500" h="1143000">
                <a:moveTo>
                  <a:pt x="190500" y="76200"/>
                </a:moveTo>
                <a:lnTo>
                  <a:pt x="190500" y="0"/>
                </a:lnTo>
                <a:lnTo>
                  <a:pt x="0" y="0"/>
                </a:lnTo>
                <a:lnTo>
                  <a:pt x="0" y="1143000"/>
                </a:lnTo>
                <a:lnTo>
                  <a:pt x="38100" y="1143000"/>
                </a:ln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lnTo>
                  <a:pt x="190500" y="76200"/>
                </a:lnTo>
                <a:close/>
              </a:path>
              <a:path w="190500" h="1143000">
                <a:moveTo>
                  <a:pt x="76200" y="76200"/>
                </a:move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close/>
              </a:path>
              <a:path w="190500" h="1143000">
                <a:moveTo>
                  <a:pt x="76200" y="1066800"/>
                </a:moveTo>
                <a:lnTo>
                  <a:pt x="76200" y="76200"/>
                </a:lnTo>
                <a:lnTo>
                  <a:pt x="38100" y="76200"/>
                </a:lnTo>
                <a:lnTo>
                  <a:pt x="38100" y="1066800"/>
                </a:lnTo>
                <a:lnTo>
                  <a:pt x="76200" y="1066800"/>
                </a:lnTo>
                <a:close/>
              </a:path>
              <a:path w="190500" h="1143000">
                <a:moveTo>
                  <a:pt x="190500" y="1143000"/>
                </a:moveTo>
                <a:lnTo>
                  <a:pt x="190500" y="1066800"/>
                </a:lnTo>
                <a:lnTo>
                  <a:pt x="38100" y="1066800"/>
                </a:lnTo>
                <a:lnTo>
                  <a:pt x="76200" y="1104900"/>
                </a:lnTo>
                <a:lnTo>
                  <a:pt x="76200" y="1143000"/>
                </a:lnTo>
                <a:lnTo>
                  <a:pt x="190500" y="1143000"/>
                </a:lnTo>
                <a:close/>
              </a:path>
              <a:path w="190500" h="1143000">
                <a:moveTo>
                  <a:pt x="76200" y="1143000"/>
                </a:moveTo>
                <a:lnTo>
                  <a:pt x="76200" y="1104900"/>
                </a:lnTo>
                <a:lnTo>
                  <a:pt x="38100" y="1066800"/>
                </a:lnTo>
                <a:lnTo>
                  <a:pt x="38100" y="1143000"/>
                </a:lnTo>
                <a:lnTo>
                  <a:pt x="7620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347301" y="387096"/>
            <a:ext cx="190500" cy="1149985"/>
          </a:xfrm>
          <a:custGeom>
            <a:avLst/>
            <a:gdLst/>
            <a:ahLst/>
            <a:cxnLst/>
            <a:rect l="l" t="t" r="r" b="b"/>
            <a:pathLst>
              <a:path w="190500" h="1149985">
                <a:moveTo>
                  <a:pt x="190500" y="1149858"/>
                </a:moveTo>
                <a:lnTo>
                  <a:pt x="190500" y="0"/>
                </a:lnTo>
                <a:lnTo>
                  <a:pt x="0" y="0"/>
                </a:lnTo>
                <a:lnTo>
                  <a:pt x="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152400" y="76200"/>
                </a:lnTo>
                <a:lnTo>
                  <a:pt x="152400" y="1149858"/>
                </a:lnTo>
                <a:lnTo>
                  <a:pt x="190500" y="1149858"/>
                </a:lnTo>
                <a:close/>
              </a:path>
              <a:path w="190500" h="1149985">
                <a:moveTo>
                  <a:pt x="152400" y="1073658"/>
                </a:moveTo>
                <a:lnTo>
                  <a:pt x="0" y="1073658"/>
                </a:lnTo>
                <a:lnTo>
                  <a:pt x="0" y="1149858"/>
                </a:lnTo>
                <a:lnTo>
                  <a:pt x="114300" y="1149858"/>
                </a:lnTo>
                <a:lnTo>
                  <a:pt x="114300" y="1111758"/>
                </a:lnTo>
                <a:lnTo>
                  <a:pt x="152400" y="1073658"/>
                </a:lnTo>
                <a:close/>
              </a:path>
              <a:path w="190500" h="1149985">
                <a:moveTo>
                  <a:pt x="152400" y="762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  <a:path w="190500" h="1149985">
                <a:moveTo>
                  <a:pt x="152400" y="1073658"/>
                </a:moveTo>
                <a:lnTo>
                  <a:pt x="152400" y="76200"/>
                </a:lnTo>
                <a:lnTo>
                  <a:pt x="114300" y="76200"/>
                </a:lnTo>
                <a:lnTo>
                  <a:pt x="114300" y="1073658"/>
                </a:lnTo>
                <a:lnTo>
                  <a:pt x="152400" y="1073658"/>
                </a:lnTo>
                <a:close/>
              </a:path>
              <a:path w="190500" h="1149985">
                <a:moveTo>
                  <a:pt x="152400" y="1149858"/>
                </a:moveTo>
                <a:lnTo>
                  <a:pt x="152400" y="1073658"/>
                </a:lnTo>
                <a:lnTo>
                  <a:pt x="114300" y="1111758"/>
                </a:lnTo>
                <a:lnTo>
                  <a:pt x="114300" y="1149858"/>
                </a:lnTo>
                <a:lnTo>
                  <a:pt x="152400" y="1149858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2054" y="641859"/>
            <a:ext cx="7509291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3045" y="1954026"/>
            <a:ext cx="8147309" cy="3729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72949" y="6638673"/>
            <a:ext cx="19304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jp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336" y="1257300"/>
            <a:ext cx="2527300" cy="2527935"/>
          </a:xfrm>
          <a:custGeom>
            <a:avLst/>
            <a:gdLst/>
            <a:ahLst/>
            <a:cxnLst/>
            <a:rect l="l" t="t" r="r" b="b"/>
            <a:pathLst>
              <a:path w="2527300" h="2527935">
                <a:moveTo>
                  <a:pt x="12700" y="1456182"/>
                </a:moveTo>
                <a:lnTo>
                  <a:pt x="12700" y="1071372"/>
                </a:lnTo>
                <a:lnTo>
                  <a:pt x="0" y="1102614"/>
                </a:lnTo>
                <a:lnTo>
                  <a:pt x="0" y="1424940"/>
                </a:lnTo>
                <a:lnTo>
                  <a:pt x="12700" y="1456182"/>
                </a:lnTo>
                <a:close/>
              </a:path>
              <a:path w="2527300" h="2527935">
                <a:moveTo>
                  <a:pt x="2501900" y="1104138"/>
                </a:moveTo>
                <a:lnTo>
                  <a:pt x="2501900" y="1040130"/>
                </a:lnTo>
                <a:lnTo>
                  <a:pt x="2489200" y="1008888"/>
                </a:lnTo>
                <a:lnTo>
                  <a:pt x="2463800" y="887730"/>
                </a:lnTo>
                <a:lnTo>
                  <a:pt x="2438400" y="829056"/>
                </a:lnTo>
                <a:lnTo>
                  <a:pt x="2425700" y="771906"/>
                </a:lnTo>
                <a:lnTo>
                  <a:pt x="2400300" y="715518"/>
                </a:lnTo>
                <a:lnTo>
                  <a:pt x="2374900" y="661416"/>
                </a:lnTo>
                <a:lnTo>
                  <a:pt x="2336800" y="608076"/>
                </a:lnTo>
                <a:lnTo>
                  <a:pt x="2298700" y="557022"/>
                </a:lnTo>
                <a:lnTo>
                  <a:pt x="2273300" y="507492"/>
                </a:lnTo>
                <a:lnTo>
                  <a:pt x="2235200" y="459486"/>
                </a:lnTo>
                <a:lnTo>
                  <a:pt x="2197100" y="413766"/>
                </a:lnTo>
                <a:lnTo>
                  <a:pt x="2146300" y="370332"/>
                </a:lnTo>
                <a:lnTo>
                  <a:pt x="2108200" y="328422"/>
                </a:lnTo>
                <a:lnTo>
                  <a:pt x="2057400" y="288798"/>
                </a:lnTo>
                <a:lnTo>
                  <a:pt x="2019300" y="250698"/>
                </a:lnTo>
                <a:lnTo>
                  <a:pt x="1968500" y="215646"/>
                </a:lnTo>
                <a:lnTo>
                  <a:pt x="1917700" y="182880"/>
                </a:lnTo>
                <a:lnTo>
                  <a:pt x="1854200" y="152400"/>
                </a:lnTo>
                <a:lnTo>
                  <a:pt x="1803400" y="124968"/>
                </a:lnTo>
                <a:lnTo>
                  <a:pt x="1752600" y="99060"/>
                </a:lnTo>
                <a:lnTo>
                  <a:pt x="1689100" y="76962"/>
                </a:lnTo>
                <a:lnTo>
                  <a:pt x="1638300" y="57150"/>
                </a:lnTo>
                <a:lnTo>
                  <a:pt x="1574800" y="39624"/>
                </a:lnTo>
                <a:lnTo>
                  <a:pt x="1511300" y="25908"/>
                </a:lnTo>
                <a:lnTo>
                  <a:pt x="1485900" y="19812"/>
                </a:lnTo>
                <a:lnTo>
                  <a:pt x="1447800" y="14478"/>
                </a:lnTo>
                <a:lnTo>
                  <a:pt x="1422400" y="9906"/>
                </a:lnTo>
                <a:lnTo>
                  <a:pt x="1358900" y="3810"/>
                </a:lnTo>
                <a:lnTo>
                  <a:pt x="1320800" y="1524"/>
                </a:lnTo>
                <a:lnTo>
                  <a:pt x="1257300" y="0"/>
                </a:lnTo>
                <a:lnTo>
                  <a:pt x="1193800" y="1524"/>
                </a:lnTo>
                <a:lnTo>
                  <a:pt x="1155700" y="3810"/>
                </a:lnTo>
                <a:lnTo>
                  <a:pt x="1092200" y="9906"/>
                </a:lnTo>
                <a:lnTo>
                  <a:pt x="1066800" y="14478"/>
                </a:lnTo>
                <a:lnTo>
                  <a:pt x="1028700" y="19812"/>
                </a:lnTo>
                <a:lnTo>
                  <a:pt x="1003300" y="25908"/>
                </a:lnTo>
                <a:lnTo>
                  <a:pt x="939800" y="39624"/>
                </a:lnTo>
                <a:lnTo>
                  <a:pt x="876300" y="57150"/>
                </a:lnTo>
                <a:lnTo>
                  <a:pt x="825500" y="76962"/>
                </a:lnTo>
                <a:lnTo>
                  <a:pt x="762000" y="99822"/>
                </a:lnTo>
                <a:lnTo>
                  <a:pt x="711200" y="124968"/>
                </a:lnTo>
                <a:lnTo>
                  <a:pt x="660400" y="152400"/>
                </a:lnTo>
                <a:lnTo>
                  <a:pt x="596900" y="182880"/>
                </a:lnTo>
                <a:lnTo>
                  <a:pt x="546100" y="215646"/>
                </a:lnTo>
                <a:lnTo>
                  <a:pt x="495300" y="251460"/>
                </a:lnTo>
                <a:lnTo>
                  <a:pt x="457200" y="288798"/>
                </a:lnTo>
                <a:lnTo>
                  <a:pt x="406400" y="328422"/>
                </a:lnTo>
                <a:lnTo>
                  <a:pt x="368300" y="370332"/>
                </a:lnTo>
                <a:lnTo>
                  <a:pt x="317500" y="414528"/>
                </a:lnTo>
                <a:lnTo>
                  <a:pt x="279400" y="460248"/>
                </a:lnTo>
                <a:lnTo>
                  <a:pt x="241300" y="507492"/>
                </a:lnTo>
                <a:lnTo>
                  <a:pt x="203200" y="557022"/>
                </a:lnTo>
                <a:lnTo>
                  <a:pt x="177800" y="608838"/>
                </a:lnTo>
                <a:lnTo>
                  <a:pt x="139700" y="661416"/>
                </a:lnTo>
                <a:lnTo>
                  <a:pt x="88900" y="771906"/>
                </a:lnTo>
                <a:lnTo>
                  <a:pt x="76200" y="829056"/>
                </a:lnTo>
                <a:lnTo>
                  <a:pt x="50800" y="888492"/>
                </a:lnTo>
                <a:lnTo>
                  <a:pt x="25400" y="1008888"/>
                </a:lnTo>
                <a:lnTo>
                  <a:pt x="12700" y="1040130"/>
                </a:lnTo>
                <a:lnTo>
                  <a:pt x="12700" y="1104138"/>
                </a:lnTo>
                <a:lnTo>
                  <a:pt x="25400" y="1072896"/>
                </a:lnTo>
                <a:lnTo>
                  <a:pt x="25400" y="1011936"/>
                </a:lnTo>
                <a:lnTo>
                  <a:pt x="50800" y="950976"/>
                </a:lnTo>
                <a:lnTo>
                  <a:pt x="76200" y="833628"/>
                </a:lnTo>
                <a:lnTo>
                  <a:pt x="101600" y="776478"/>
                </a:lnTo>
                <a:lnTo>
                  <a:pt x="152400" y="667512"/>
                </a:lnTo>
                <a:lnTo>
                  <a:pt x="190500" y="614934"/>
                </a:lnTo>
                <a:lnTo>
                  <a:pt x="215900" y="563880"/>
                </a:lnTo>
                <a:lnTo>
                  <a:pt x="254000" y="515112"/>
                </a:lnTo>
                <a:lnTo>
                  <a:pt x="292100" y="467868"/>
                </a:lnTo>
                <a:lnTo>
                  <a:pt x="330200" y="422148"/>
                </a:lnTo>
                <a:lnTo>
                  <a:pt x="368300" y="379476"/>
                </a:lnTo>
                <a:lnTo>
                  <a:pt x="419100" y="337566"/>
                </a:lnTo>
                <a:lnTo>
                  <a:pt x="457200" y="298704"/>
                </a:lnTo>
                <a:lnTo>
                  <a:pt x="508000" y="261366"/>
                </a:lnTo>
                <a:lnTo>
                  <a:pt x="558800" y="226314"/>
                </a:lnTo>
                <a:lnTo>
                  <a:pt x="609600" y="193548"/>
                </a:lnTo>
                <a:lnTo>
                  <a:pt x="660400" y="163830"/>
                </a:lnTo>
                <a:lnTo>
                  <a:pt x="711200" y="136398"/>
                </a:lnTo>
                <a:lnTo>
                  <a:pt x="774700" y="111252"/>
                </a:lnTo>
                <a:lnTo>
                  <a:pt x="825500" y="88392"/>
                </a:lnTo>
                <a:lnTo>
                  <a:pt x="889000" y="69342"/>
                </a:lnTo>
                <a:lnTo>
                  <a:pt x="939800" y="51816"/>
                </a:lnTo>
                <a:lnTo>
                  <a:pt x="1003300" y="38100"/>
                </a:lnTo>
                <a:lnTo>
                  <a:pt x="1041400" y="32004"/>
                </a:lnTo>
                <a:lnTo>
                  <a:pt x="1092200" y="22860"/>
                </a:lnTo>
                <a:lnTo>
                  <a:pt x="1130300" y="19050"/>
                </a:lnTo>
                <a:lnTo>
                  <a:pt x="1155700" y="16764"/>
                </a:lnTo>
                <a:lnTo>
                  <a:pt x="1219200" y="12954"/>
                </a:lnTo>
                <a:lnTo>
                  <a:pt x="1295400" y="12954"/>
                </a:lnTo>
                <a:lnTo>
                  <a:pt x="1358900" y="16764"/>
                </a:lnTo>
                <a:lnTo>
                  <a:pt x="1384300" y="19050"/>
                </a:lnTo>
                <a:lnTo>
                  <a:pt x="1422400" y="22860"/>
                </a:lnTo>
                <a:lnTo>
                  <a:pt x="1473200" y="32004"/>
                </a:lnTo>
                <a:lnTo>
                  <a:pt x="1511300" y="38100"/>
                </a:lnTo>
                <a:lnTo>
                  <a:pt x="1574800" y="52578"/>
                </a:lnTo>
                <a:lnTo>
                  <a:pt x="1625600" y="69342"/>
                </a:lnTo>
                <a:lnTo>
                  <a:pt x="1689100" y="88392"/>
                </a:lnTo>
                <a:lnTo>
                  <a:pt x="1739900" y="111252"/>
                </a:lnTo>
                <a:lnTo>
                  <a:pt x="1803400" y="136398"/>
                </a:lnTo>
                <a:lnTo>
                  <a:pt x="1854200" y="163830"/>
                </a:lnTo>
                <a:lnTo>
                  <a:pt x="1905000" y="194310"/>
                </a:lnTo>
                <a:lnTo>
                  <a:pt x="1955800" y="226314"/>
                </a:lnTo>
                <a:lnTo>
                  <a:pt x="2006600" y="261366"/>
                </a:lnTo>
                <a:lnTo>
                  <a:pt x="2057400" y="298704"/>
                </a:lnTo>
                <a:lnTo>
                  <a:pt x="2095500" y="337566"/>
                </a:lnTo>
                <a:lnTo>
                  <a:pt x="2146300" y="379476"/>
                </a:lnTo>
                <a:lnTo>
                  <a:pt x="2184400" y="422910"/>
                </a:lnTo>
                <a:lnTo>
                  <a:pt x="2222500" y="467868"/>
                </a:lnTo>
                <a:lnTo>
                  <a:pt x="2260600" y="515112"/>
                </a:lnTo>
                <a:lnTo>
                  <a:pt x="2298700" y="564642"/>
                </a:lnTo>
                <a:lnTo>
                  <a:pt x="2324100" y="614934"/>
                </a:lnTo>
                <a:lnTo>
                  <a:pt x="2362200" y="667512"/>
                </a:lnTo>
                <a:lnTo>
                  <a:pt x="2387600" y="721614"/>
                </a:lnTo>
                <a:lnTo>
                  <a:pt x="2438400" y="833628"/>
                </a:lnTo>
                <a:lnTo>
                  <a:pt x="2463800" y="950976"/>
                </a:lnTo>
                <a:lnTo>
                  <a:pt x="2489200" y="1011936"/>
                </a:lnTo>
                <a:lnTo>
                  <a:pt x="2489200" y="1073658"/>
                </a:lnTo>
                <a:lnTo>
                  <a:pt x="2501900" y="1104138"/>
                </a:lnTo>
                <a:close/>
              </a:path>
              <a:path w="2527300" h="2527935">
                <a:moveTo>
                  <a:pt x="2501900" y="1487424"/>
                </a:moveTo>
                <a:lnTo>
                  <a:pt x="2501900" y="1423416"/>
                </a:lnTo>
                <a:lnTo>
                  <a:pt x="2489200" y="1454658"/>
                </a:lnTo>
                <a:lnTo>
                  <a:pt x="2489200" y="1515618"/>
                </a:lnTo>
                <a:lnTo>
                  <a:pt x="2463800" y="1576578"/>
                </a:lnTo>
                <a:lnTo>
                  <a:pt x="2451100" y="1636014"/>
                </a:lnTo>
                <a:lnTo>
                  <a:pt x="2425700" y="1693926"/>
                </a:lnTo>
                <a:lnTo>
                  <a:pt x="2413000" y="1751076"/>
                </a:lnTo>
                <a:lnTo>
                  <a:pt x="2362200" y="1860042"/>
                </a:lnTo>
                <a:lnTo>
                  <a:pt x="2324100" y="1912620"/>
                </a:lnTo>
                <a:lnTo>
                  <a:pt x="2298700" y="1963674"/>
                </a:lnTo>
                <a:lnTo>
                  <a:pt x="2260600" y="2012442"/>
                </a:lnTo>
                <a:lnTo>
                  <a:pt x="2222500" y="2059686"/>
                </a:lnTo>
                <a:lnTo>
                  <a:pt x="2184400" y="2104644"/>
                </a:lnTo>
                <a:lnTo>
                  <a:pt x="2146300" y="2148078"/>
                </a:lnTo>
                <a:lnTo>
                  <a:pt x="2095500" y="2189988"/>
                </a:lnTo>
                <a:lnTo>
                  <a:pt x="2057400" y="2228850"/>
                </a:lnTo>
                <a:lnTo>
                  <a:pt x="2006600" y="2266188"/>
                </a:lnTo>
                <a:lnTo>
                  <a:pt x="1955800" y="2301240"/>
                </a:lnTo>
                <a:lnTo>
                  <a:pt x="1905000" y="2334006"/>
                </a:lnTo>
                <a:lnTo>
                  <a:pt x="1854200" y="2363724"/>
                </a:lnTo>
                <a:lnTo>
                  <a:pt x="1803400" y="2391156"/>
                </a:lnTo>
                <a:lnTo>
                  <a:pt x="1739900" y="2416302"/>
                </a:lnTo>
                <a:lnTo>
                  <a:pt x="1689100" y="2439162"/>
                </a:lnTo>
                <a:lnTo>
                  <a:pt x="1625600" y="2458212"/>
                </a:lnTo>
                <a:lnTo>
                  <a:pt x="1574800" y="2475738"/>
                </a:lnTo>
                <a:lnTo>
                  <a:pt x="1511300" y="2489454"/>
                </a:lnTo>
                <a:lnTo>
                  <a:pt x="1473200" y="2495550"/>
                </a:lnTo>
                <a:lnTo>
                  <a:pt x="1422400" y="2504694"/>
                </a:lnTo>
                <a:lnTo>
                  <a:pt x="1384300" y="2508504"/>
                </a:lnTo>
                <a:lnTo>
                  <a:pt x="1358900" y="2510790"/>
                </a:lnTo>
                <a:lnTo>
                  <a:pt x="1295400" y="2514600"/>
                </a:lnTo>
                <a:lnTo>
                  <a:pt x="1219200" y="2514600"/>
                </a:lnTo>
                <a:lnTo>
                  <a:pt x="1155700" y="2510790"/>
                </a:lnTo>
                <a:lnTo>
                  <a:pt x="1130300" y="2508504"/>
                </a:lnTo>
                <a:lnTo>
                  <a:pt x="1092200" y="2504694"/>
                </a:lnTo>
                <a:lnTo>
                  <a:pt x="1066800" y="2500122"/>
                </a:lnTo>
                <a:lnTo>
                  <a:pt x="1003300" y="2489454"/>
                </a:lnTo>
                <a:lnTo>
                  <a:pt x="939800" y="2474976"/>
                </a:lnTo>
                <a:lnTo>
                  <a:pt x="889000" y="2458212"/>
                </a:lnTo>
                <a:lnTo>
                  <a:pt x="825500" y="2438400"/>
                </a:lnTo>
                <a:lnTo>
                  <a:pt x="774700" y="2416302"/>
                </a:lnTo>
                <a:lnTo>
                  <a:pt x="711200" y="2391156"/>
                </a:lnTo>
                <a:lnTo>
                  <a:pt x="660400" y="2363724"/>
                </a:lnTo>
                <a:lnTo>
                  <a:pt x="609600" y="2333244"/>
                </a:lnTo>
                <a:lnTo>
                  <a:pt x="558800" y="2301240"/>
                </a:lnTo>
                <a:lnTo>
                  <a:pt x="508000" y="2266188"/>
                </a:lnTo>
                <a:lnTo>
                  <a:pt x="457200" y="2228850"/>
                </a:lnTo>
                <a:lnTo>
                  <a:pt x="419100" y="2189988"/>
                </a:lnTo>
                <a:lnTo>
                  <a:pt x="368300" y="2148078"/>
                </a:lnTo>
                <a:lnTo>
                  <a:pt x="330200" y="2104644"/>
                </a:lnTo>
                <a:lnTo>
                  <a:pt x="292100" y="2059686"/>
                </a:lnTo>
                <a:lnTo>
                  <a:pt x="254000" y="2012442"/>
                </a:lnTo>
                <a:lnTo>
                  <a:pt x="215900" y="1962912"/>
                </a:lnTo>
                <a:lnTo>
                  <a:pt x="190500" y="1912620"/>
                </a:lnTo>
                <a:lnTo>
                  <a:pt x="152400" y="1860042"/>
                </a:lnTo>
                <a:lnTo>
                  <a:pt x="127000" y="1805940"/>
                </a:lnTo>
                <a:lnTo>
                  <a:pt x="76200" y="1693926"/>
                </a:lnTo>
                <a:lnTo>
                  <a:pt x="50800" y="1576578"/>
                </a:lnTo>
                <a:lnTo>
                  <a:pt x="25400" y="1515618"/>
                </a:lnTo>
                <a:lnTo>
                  <a:pt x="25400" y="1453896"/>
                </a:lnTo>
                <a:lnTo>
                  <a:pt x="12700" y="1423416"/>
                </a:lnTo>
                <a:lnTo>
                  <a:pt x="12700" y="1487424"/>
                </a:lnTo>
                <a:lnTo>
                  <a:pt x="25400" y="1518666"/>
                </a:lnTo>
                <a:lnTo>
                  <a:pt x="50800" y="1639824"/>
                </a:lnTo>
                <a:lnTo>
                  <a:pt x="76200" y="1698498"/>
                </a:lnTo>
                <a:lnTo>
                  <a:pt x="88900" y="1755648"/>
                </a:lnTo>
                <a:lnTo>
                  <a:pt x="114300" y="1812036"/>
                </a:lnTo>
                <a:lnTo>
                  <a:pt x="139700" y="1866138"/>
                </a:lnTo>
                <a:lnTo>
                  <a:pt x="177800" y="1919478"/>
                </a:lnTo>
                <a:lnTo>
                  <a:pt x="203200" y="1970532"/>
                </a:lnTo>
                <a:lnTo>
                  <a:pt x="241300" y="2020062"/>
                </a:lnTo>
                <a:lnTo>
                  <a:pt x="279400" y="2067306"/>
                </a:lnTo>
                <a:lnTo>
                  <a:pt x="317500" y="2113788"/>
                </a:lnTo>
                <a:lnTo>
                  <a:pt x="368300" y="2157222"/>
                </a:lnTo>
                <a:lnTo>
                  <a:pt x="406400" y="2199132"/>
                </a:lnTo>
                <a:lnTo>
                  <a:pt x="457200" y="2238756"/>
                </a:lnTo>
                <a:lnTo>
                  <a:pt x="495300" y="2276094"/>
                </a:lnTo>
                <a:lnTo>
                  <a:pt x="546100" y="2311908"/>
                </a:lnTo>
                <a:lnTo>
                  <a:pt x="596900" y="2344674"/>
                </a:lnTo>
                <a:lnTo>
                  <a:pt x="660400" y="2375154"/>
                </a:lnTo>
                <a:lnTo>
                  <a:pt x="711200" y="2402586"/>
                </a:lnTo>
                <a:lnTo>
                  <a:pt x="762000" y="2428494"/>
                </a:lnTo>
                <a:lnTo>
                  <a:pt x="825500" y="2450592"/>
                </a:lnTo>
                <a:lnTo>
                  <a:pt x="876300" y="2470404"/>
                </a:lnTo>
                <a:lnTo>
                  <a:pt x="939800" y="2487930"/>
                </a:lnTo>
                <a:lnTo>
                  <a:pt x="1003300" y="2501646"/>
                </a:lnTo>
                <a:lnTo>
                  <a:pt x="1028700" y="2507742"/>
                </a:lnTo>
                <a:lnTo>
                  <a:pt x="1066800" y="2513076"/>
                </a:lnTo>
                <a:lnTo>
                  <a:pt x="1092200" y="2516886"/>
                </a:lnTo>
                <a:lnTo>
                  <a:pt x="1130300" y="2520696"/>
                </a:lnTo>
                <a:lnTo>
                  <a:pt x="1155700" y="2523744"/>
                </a:lnTo>
                <a:lnTo>
                  <a:pt x="1193800" y="2526030"/>
                </a:lnTo>
                <a:lnTo>
                  <a:pt x="1257300" y="2527554"/>
                </a:lnTo>
                <a:lnTo>
                  <a:pt x="1320800" y="2526030"/>
                </a:lnTo>
                <a:lnTo>
                  <a:pt x="1358900" y="2523744"/>
                </a:lnTo>
                <a:lnTo>
                  <a:pt x="1384300" y="2520696"/>
                </a:lnTo>
                <a:lnTo>
                  <a:pt x="1422400" y="2516886"/>
                </a:lnTo>
                <a:lnTo>
                  <a:pt x="1447800" y="2513076"/>
                </a:lnTo>
                <a:lnTo>
                  <a:pt x="1485900" y="2507742"/>
                </a:lnTo>
                <a:lnTo>
                  <a:pt x="1511300" y="2501646"/>
                </a:lnTo>
                <a:lnTo>
                  <a:pt x="1574800" y="2487930"/>
                </a:lnTo>
                <a:lnTo>
                  <a:pt x="1638300" y="2470404"/>
                </a:lnTo>
                <a:lnTo>
                  <a:pt x="1689100" y="2450592"/>
                </a:lnTo>
                <a:lnTo>
                  <a:pt x="1752600" y="2427732"/>
                </a:lnTo>
                <a:lnTo>
                  <a:pt x="1803400" y="2402586"/>
                </a:lnTo>
                <a:lnTo>
                  <a:pt x="1854200" y="2375154"/>
                </a:lnTo>
                <a:lnTo>
                  <a:pt x="1917700" y="2344674"/>
                </a:lnTo>
                <a:lnTo>
                  <a:pt x="1968500" y="2311146"/>
                </a:lnTo>
                <a:lnTo>
                  <a:pt x="2019300" y="2276094"/>
                </a:lnTo>
                <a:lnTo>
                  <a:pt x="2057400" y="2238756"/>
                </a:lnTo>
                <a:lnTo>
                  <a:pt x="2108200" y="2199132"/>
                </a:lnTo>
                <a:lnTo>
                  <a:pt x="2146300" y="2157222"/>
                </a:lnTo>
                <a:lnTo>
                  <a:pt x="2197100" y="2113026"/>
                </a:lnTo>
                <a:lnTo>
                  <a:pt x="2235200" y="2067306"/>
                </a:lnTo>
                <a:lnTo>
                  <a:pt x="2273300" y="2020062"/>
                </a:lnTo>
                <a:lnTo>
                  <a:pt x="2311400" y="1970532"/>
                </a:lnTo>
                <a:lnTo>
                  <a:pt x="2336800" y="1918716"/>
                </a:lnTo>
                <a:lnTo>
                  <a:pt x="2374900" y="1866138"/>
                </a:lnTo>
                <a:lnTo>
                  <a:pt x="2425700" y="1755648"/>
                </a:lnTo>
                <a:lnTo>
                  <a:pt x="2438400" y="1697736"/>
                </a:lnTo>
                <a:lnTo>
                  <a:pt x="2463800" y="1639062"/>
                </a:lnTo>
                <a:lnTo>
                  <a:pt x="2489200" y="1518666"/>
                </a:lnTo>
                <a:lnTo>
                  <a:pt x="2501900" y="1487424"/>
                </a:lnTo>
                <a:close/>
              </a:path>
              <a:path w="2527300" h="2527935">
                <a:moveTo>
                  <a:pt x="2514600" y="1424940"/>
                </a:moveTo>
                <a:lnTo>
                  <a:pt x="2514600" y="1102614"/>
                </a:lnTo>
                <a:lnTo>
                  <a:pt x="2501900" y="1071372"/>
                </a:lnTo>
                <a:lnTo>
                  <a:pt x="2501900" y="1456182"/>
                </a:lnTo>
                <a:lnTo>
                  <a:pt x="2514600" y="1424940"/>
                </a:lnTo>
                <a:close/>
              </a:path>
              <a:path w="2527300" h="2527935">
                <a:moveTo>
                  <a:pt x="2527300" y="1263396"/>
                </a:moveTo>
                <a:lnTo>
                  <a:pt x="2514600" y="1198626"/>
                </a:lnTo>
                <a:lnTo>
                  <a:pt x="2514600" y="1328928"/>
                </a:lnTo>
                <a:lnTo>
                  <a:pt x="2527300" y="1263396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2" y="2025396"/>
            <a:ext cx="4724400" cy="1143000"/>
          </a:xfrm>
          <a:custGeom>
            <a:avLst/>
            <a:gdLst/>
            <a:ahLst/>
            <a:cxnLst/>
            <a:rect l="l" t="t" r="r" b="b"/>
            <a:pathLst>
              <a:path w="4724400" h="1143000">
                <a:moveTo>
                  <a:pt x="0" y="0"/>
                </a:moveTo>
                <a:lnTo>
                  <a:pt x="0" y="1143000"/>
                </a:lnTo>
                <a:lnTo>
                  <a:pt x="4724400" y="1143000"/>
                </a:lnTo>
                <a:lnTo>
                  <a:pt x="472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37232" y="2025395"/>
            <a:ext cx="4724369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6332" y="1834896"/>
            <a:ext cx="266700" cy="1526540"/>
          </a:xfrm>
          <a:custGeom>
            <a:avLst/>
            <a:gdLst/>
            <a:ahLst/>
            <a:cxnLst/>
            <a:rect l="l" t="t" r="r" b="b"/>
            <a:pathLst>
              <a:path w="266700" h="1526539">
                <a:moveTo>
                  <a:pt x="266700" y="76200"/>
                </a:moveTo>
                <a:lnTo>
                  <a:pt x="266700" y="0"/>
                </a:lnTo>
                <a:lnTo>
                  <a:pt x="0" y="0"/>
                </a:lnTo>
                <a:lnTo>
                  <a:pt x="0" y="1526286"/>
                </a:lnTo>
                <a:lnTo>
                  <a:pt x="38100" y="1526286"/>
                </a:ln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lnTo>
                  <a:pt x="266700" y="76200"/>
                </a:lnTo>
                <a:close/>
              </a:path>
              <a:path w="266700" h="1526539">
                <a:moveTo>
                  <a:pt x="76200" y="76200"/>
                </a:move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close/>
              </a:path>
              <a:path w="266700" h="1526539">
                <a:moveTo>
                  <a:pt x="76200" y="1450086"/>
                </a:moveTo>
                <a:lnTo>
                  <a:pt x="76200" y="76200"/>
                </a:lnTo>
                <a:lnTo>
                  <a:pt x="38100" y="76200"/>
                </a:lnTo>
                <a:lnTo>
                  <a:pt x="38100" y="1450086"/>
                </a:lnTo>
                <a:lnTo>
                  <a:pt x="76200" y="1450086"/>
                </a:lnTo>
                <a:close/>
              </a:path>
              <a:path w="266700" h="1526539">
                <a:moveTo>
                  <a:pt x="266700" y="1526286"/>
                </a:moveTo>
                <a:lnTo>
                  <a:pt x="266700" y="1450086"/>
                </a:lnTo>
                <a:lnTo>
                  <a:pt x="38100" y="1450086"/>
                </a:lnTo>
                <a:lnTo>
                  <a:pt x="76200" y="1488186"/>
                </a:lnTo>
                <a:lnTo>
                  <a:pt x="76200" y="1526286"/>
                </a:lnTo>
                <a:lnTo>
                  <a:pt x="266700" y="1526286"/>
                </a:lnTo>
                <a:close/>
              </a:path>
              <a:path w="266700" h="1526539">
                <a:moveTo>
                  <a:pt x="76200" y="1526286"/>
                </a:moveTo>
                <a:lnTo>
                  <a:pt x="76200" y="1488186"/>
                </a:lnTo>
                <a:lnTo>
                  <a:pt x="38100" y="1450086"/>
                </a:lnTo>
                <a:lnTo>
                  <a:pt x="38100" y="1526286"/>
                </a:lnTo>
                <a:lnTo>
                  <a:pt x="76200" y="1526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23401" y="1520952"/>
            <a:ext cx="300355" cy="1447800"/>
          </a:xfrm>
          <a:custGeom>
            <a:avLst/>
            <a:gdLst/>
            <a:ahLst/>
            <a:cxnLst/>
            <a:rect l="l" t="t" r="r" b="b"/>
            <a:pathLst>
              <a:path w="300354" h="1447800">
                <a:moveTo>
                  <a:pt x="300228" y="1447800"/>
                </a:moveTo>
                <a:lnTo>
                  <a:pt x="300228" y="0"/>
                </a:lnTo>
                <a:lnTo>
                  <a:pt x="0" y="0"/>
                </a:lnTo>
                <a:lnTo>
                  <a:pt x="0" y="76200"/>
                </a:lnTo>
                <a:lnTo>
                  <a:pt x="224028" y="76200"/>
                </a:lnTo>
                <a:lnTo>
                  <a:pt x="224028" y="38100"/>
                </a:lnTo>
                <a:lnTo>
                  <a:pt x="262128" y="76200"/>
                </a:lnTo>
                <a:lnTo>
                  <a:pt x="262128" y="1447800"/>
                </a:lnTo>
                <a:lnTo>
                  <a:pt x="300228" y="1447800"/>
                </a:lnTo>
                <a:close/>
              </a:path>
              <a:path w="300354" h="1447800">
                <a:moveTo>
                  <a:pt x="262128" y="1371600"/>
                </a:moveTo>
                <a:lnTo>
                  <a:pt x="0" y="1371600"/>
                </a:lnTo>
                <a:lnTo>
                  <a:pt x="0" y="1447800"/>
                </a:lnTo>
                <a:lnTo>
                  <a:pt x="224028" y="1447800"/>
                </a:lnTo>
                <a:lnTo>
                  <a:pt x="224028" y="1409700"/>
                </a:lnTo>
                <a:lnTo>
                  <a:pt x="262128" y="1371600"/>
                </a:lnTo>
                <a:close/>
              </a:path>
              <a:path w="300354" h="1447800">
                <a:moveTo>
                  <a:pt x="262128" y="76200"/>
                </a:moveTo>
                <a:lnTo>
                  <a:pt x="224028" y="38100"/>
                </a:lnTo>
                <a:lnTo>
                  <a:pt x="224028" y="76200"/>
                </a:lnTo>
                <a:lnTo>
                  <a:pt x="262128" y="76200"/>
                </a:lnTo>
                <a:close/>
              </a:path>
              <a:path w="300354" h="1447800">
                <a:moveTo>
                  <a:pt x="262128" y="1371600"/>
                </a:moveTo>
                <a:lnTo>
                  <a:pt x="262128" y="76200"/>
                </a:lnTo>
                <a:lnTo>
                  <a:pt x="224028" y="76200"/>
                </a:lnTo>
                <a:lnTo>
                  <a:pt x="224028" y="1371600"/>
                </a:lnTo>
                <a:lnTo>
                  <a:pt x="262128" y="1371600"/>
                </a:lnTo>
                <a:close/>
              </a:path>
              <a:path w="300354" h="1447800">
                <a:moveTo>
                  <a:pt x="262128" y="1447800"/>
                </a:moveTo>
                <a:lnTo>
                  <a:pt x="262128" y="1371600"/>
                </a:lnTo>
                <a:lnTo>
                  <a:pt x="224028" y="1409700"/>
                </a:lnTo>
                <a:lnTo>
                  <a:pt x="224028" y="1447800"/>
                </a:lnTo>
                <a:lnTo>
                  <a:pt x="262128" y="1447800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91783" y="2251206"/>
            <a:ext cx="671639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FPGA History </a:t>
            </a:r>
            <a:r>
              <a:rPr dirty="0"/>
              <a:t>&amp;</a:t>
            </a:r>
            <a:r>
              <a:rPr dirty="0" spc="-50"/>
              <a:t> </a:t>
            </a:r>
            <a:r>
              <a:rPr dirty="0" spc="-5"/>
              <a:t>Architectures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43815" y="6638673"/>
            <a:ext cx="1219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solidFill>
                  <a:srgbClr val="28282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641859"/>
            <a:ext cx="753490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FPGA Categories (Block</a:t>
            </a:r>
            <a:r>
              <a:rPr dirty="0" spc="-45"/>
              <a:t> </a:t>
            </a:r>
            <a:r>
              <a:rPr dirty="0" spc="-5"/>
              <a:t>Fabrics)</a:t>
            </a:r>
          </a:p>
        </p:txBody>
      </p:sp>
      <p:sp>
        <p:nvSpPr>
          <p:cNvPr id="3" name="object 3"/>
          <p:cNvSpPr/>
          <p:nvPr/>
        </p:nvSpPr>
        <p:spPr>
          <a:xfrm>
            <a:off x="984110" y="2702507"/>
            <a:ext cx="8790128" cy="2389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641859"/>
            <a:ext cx="26238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Logic</a:t>
            </a:r>
            <a:r>
              <a:rPr dirty="0" spc="-70"/>
              <a:t> </a:t>
            </a:r>
            <a:r>
              <a:rPr dirty="0" spc="-5"/>
              <a:t>Block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53627" y="1899161"/>
            <a:ext cx="7999095" cy="429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The logic block is the most important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element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of an FPGA, which  provides the basic computation and storage elements used in digital  logic</a:t>
            </a:r>
            <a:r>
              <a:rPr dirty="0" sz="20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82828"/>
              </a:buClr>
              <a:buFont typeface="Wingdings"/>
              <a:buChar char=""/>
            </a:pPr>
            <a:endParaRPr sz="205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Logic blocks are used to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implement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r>
              <a:rPr dirty="0" sz="2000" spc="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82828"/>
              </a:buClr>
              <a:buFont typeface="Wingdings"/>
              <a:buChar char=""/>
            </a:pPr>
            <a:endParaRPr sz="2050">
              <a:latin typeface="Times New Roman"/>
              <a:cs typeface="Times New Roman"/>
            </a:endParaRPr>
          </a:p>
          <a:p>
            <a:pPr marL="410845" indent="-398780">
              <a:lnSpc>
                <a:spcPct val="100000"/>
              </a:lnSpc>
              <a:buFont typeface="Wingdings"/>
              <a:buChar char=""/>
              <a:tabLst>
                <a:tab pos="410845" algn="l"/>
                <a:tab pos="41148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 logic block has a small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number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of inputs and</a:t>
            </a:r>
            <a:r>
              <a:rPr dirty="0" sz="2000" spc="-8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outputs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82828"/>
              </a:buClr>
              <a:buFont typeface="Wingdings"/>
              <a:buChar char=""/>
            </a:pPr>
            <a:endParaRPr sz="2050">
              <a:latin typeface="Times New Roman"/>
              <a:cs typeface="Times New Roman"/>
            </a:endParaRPr>
          </a:p>
          <a:p>
            <a:pPr marL="12700" marR="304165">
              <a:lnSpc>
                <a:spcPct val="100000"/>
              </a:lnSpc>
              <a:buFont typeface="Wingdings"/>
              <a:buChar char=""/>
              <a:tabLst>
                <a:tab pos="421005" algn="l"/>
                <a:tab pos="42164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The logic block of an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FPGA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is considerably more complex than a  standard CMOS gate b/c: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 CMOS gate implements only one chosen logic</a:t>
            </a:r>
            <a:r>
              <a:rPr dirty="0" sz="2000" spc="-8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298450" marR="243840" indent="-285750">
              <a:lnSpc>
                <a:spcPct val="100000"/>
              </a:lnSpc>
              <a:buClr>
                <a:srgbClr val="28282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/>
              <a:t>	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An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FPGA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logic block must be configurable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enough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implement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 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number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different</a:t>
            </a:r>
            <a:r>
              <a:rPr dirty="0" sz="20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641859"/>
            <a:ext cx="43465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Logic Block</a:t>
            </a:r>
            <a:r>
              <a:rPr dirty="0" spc="-60"/>
              <a:t> </a:t>
            </a:r>
            <a:r>
              <a:rPr dirty="0" spc="-5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627" y="1899161"/>
            <a:ext cx="8192134" cy="429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" b="1">
                <a:solidFill>
                  <a:srgbClr val="282828"/>
                </a:solidFill>
                <a:latin typeface="Arial"/>
                <a:cs typeface="Arial"/>
              </a:rPr>
              <a:t>Transistors 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as the basic logic block</a:t>
            </a:r>
            <a:r>
              <a:rPr dirty="0" sz="2000" spc="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(fine</a:t>
            </a:r>
            <a:r>
              <a:rPr dirty="0" sz="20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grained)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Build gates &amp; storage elements from</a:t>
            </a:r>
            <a:r>
              <a:rPr dirty="0" sz="20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421005" indent="-408940">
              <a:lnSpc>
                <a:spcPct val="100000"/>
              </a:lnSpc>
              <a:buChar char="•"/>
              <a:tabLst>
                <a:tab pos="421005" algn="l"/>
                <a:tab pos="421640" algn="l"/>
              </a:tabLst>
            </a:pPr>
            <a:r>
              <a:rPr dirty="0" sz="2000" spc="-20">
                <a:solidFill>
                  <a:srgbClr val="282828"/>
                </a:solidFill>
                <a:latin typeface="Arial"/>
                <a:cs typeface="Arial"/>
              </a:rPr>
              <a:t>Tried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dirty="0" sz="20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Crosspoint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Drawbacks: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282828"/>
              </a:buClr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Requires huge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amount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of Prog. interconnects to create a typical logic  function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Low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area</a:t>
            </a:r>
            <a:r>
              <a:rPr dirty="0" sz="2000" spc="-1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efficiency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(b/c Prog. switches are area</a:t>
            </a:r>
            <a:r>
              <a:rPr dirty="0" sz="20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intensive)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Low performance (b/c each routing hop is</a:t>
            </a:r>
            <a:r>
              <a:rPr dirty="0" sz="20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slow)</a:t>
            </a:r>
            <a:endParaRPr sz="2000">
              <a:latin typeface="Arial"/>
              <a:cs typeface="Arial"/>
            </a:endParaRPr>
          </a:p>
          <a:p>
            <a:pPr marL="355600" marR="13335" indent="-342900">
              <a:lnSpc>
                <a:spcPct val="100000"/>
              </a:lnSpc>
              <a:buClr>
                <a:srgbClr val="282828"/>
              </a:buClr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high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power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consumption (higher interconnects capacitance to charge  and discharge)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Processors as the basic logic block</a:t>
            </a:r>
            <a:r>
              <a:rPr dirty="0" sz="2000" spc="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(coarse</a:t>
            </a:r>
            <a:r>
              <a:rPr dirty="0" sz="20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grained)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Drawbacks: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Incredibly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inefficient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for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implementing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simple</a:t>
            </a:r>
            <a:r>
              <a:rPr dirty="0" sz="2000" spc="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Less performance than customized</a:t>
            </a:r>
            <a:r>
              <a:rPr dirty="0" sz="20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3627" y="6471170"/>
            <a:ext cx="71202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Logic blocks should be designed as something in</a:t>
            </a:r>
            <a:r>
              <a:rPr dirty="0" sz="2000" spc="3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82828"/>
                </a:solidFill>
                <a:latin typeface="Arial"/>
                <a:cs typeface="Arial"/>
              </a:rPr>
              <a:t>between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5649" y="6626619"/>
            <a:ext cx="1676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82828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641859"/>
            <a:ext cx="578675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Logic Block</a:t>
            </a:r>
            <a:r>
              <a:rPr dirty="0" spc="-55"/>
              <a:t> </a:t>
            </a:r>
            <a:r>
              <a:rPr dirty="0" spc="-5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2298832" y="2272381"/>
            <a:ext cx="5504421" cy="447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641859"/>
            <a:ext cx="34728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Where are</a:t>
            </a:r>
            <a:r>
              <a:rPr dirty="0" spc="-55"/>
              <a:t> </a:t>
            </a:r>
            <a:r>
              <a:rPr dirty="0" spc="-5"/>
              <a:t>we?</a:t>
            </a:r>
          </a:p>
        </p:txBody>
      </p:sp>
      <p:sp>
        <p:nvSpPr>
          <p:cNvPr id="3" name="object 3"/>
          <p:cNvSpPr/>
          <p:nvPr/>
        </p:nvSpPr>
        <p:spPr>
          <a:xfrm>
            <a:off x="1242026" y="3277765"/>
            <a:ext cx="7938203" cy="2041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641859"/>
            <a:ext cx="53054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LUT Based Logic</a:t>
            </a:r>
            <a:r>
              <a:rPr dirty="0" spc="-55"/>
              <a:t> </a:t>
            </a:r>
            <a:r>
              <a:rPr dirty="0" spc="-5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627" y="1899161"/>
            <a:ext cx="769937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Lookup </a:t>
            </a:r>
            <a:r>
              <a:rPr dirty="0" sz="2000" spc="-50">
                <a:solidFill>
                  <a:srgbClr val="282828"/>
                </a:solidFill>
                <a:latin typeface="Arial"/>
                <a:cs typeface="Arial"/>
              </a:rPr>
              <a:t>Table</a:t>
            </a:r>
            <a:r>
              <a:rPr dirty="0" sz="20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(LUT)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Uses a set of 1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bit storage elements to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implement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r>
              <a:rPr dirty="0" sz="20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410845" indent="-398780">
              <a:lnSpc>
                <a:spcPct val="100000"/>
              </a:lnSpc>
              <a:buChar char="•"/>
              <a:tabLst>
                <a:tab pos="410845" algn="l"/>
                <a:tab pos="41148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 2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input</a:t>
            </a:r>
            <a:r>
              <a:rPr dirty="0" sz="2000" spc="-1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LUT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Font typeface="Wingdings"/>
              <a:buChar char=""/>
              <a:tabLst>
                <a:tab pos="425450" algn="l"/>
                <a:tab pos="426084" algn="l"/>
              </a:tabLst>
            </a:pP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Capable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implementing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any logic function of two</a:t>
            </a:r>
            <a:r>
              <a:rPr dirty="0" sz="2000" spc="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8349" y="6651373"/>
            <a:ext cx="14224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>
                <a:solidFill>
                  <a:srgbClr val="282828"/>
                </a:solidFill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1993" y="4134783"/>
            <a:ext cx="6873129" cy="2609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641859"/>
            <a:ext cx="53054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LUT Based Logic</a:t>
            </a:r>
            <a:r>
              <a:rPr dirty="0" spc="-55"/>
              <a:t> </a:t>
            </a:r>
            <a:r>
              <a:rPr dirty="0" spc="-5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627" y="1899161"/>
            <a:ext cx="658431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Lookup </a:t>
            </a:r>
            <a:r>
              <a:rPr dirty="0" sz="2000" spc="-50">
                <a:solidFill>
                  <a:srgbClr val="282828"/>
                </a:solidFill>
                <a:latin typeface="Arial"/>
                <a:cs typeface="Arial"/>
              </a:rPr>
              <a:t>Table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(LUT) consists</a:t>
            </a:r>
            <a:r>
              <a:rPr dirty="0" sz="20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of: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Memory (SRAM</a:t>
            </a:r>
            <a:r>
              <a:rPr dirty="0" sz="20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Cells)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Configuration circuit that selects the proper memory</a:t>
            </a:r>
            <a:r>
              <a:rPr dirty="0" sz="2000" spc="-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bit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1082" y="3387479"/>
            <a:ext cx="8096250" cy="2905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85649" y="6638673"/>
            <a:ext cx="16764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82828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641859"/>
            <a:ext cx="637730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LUT Based Logic Block</a:t>
            </a:r>
            <a:r>
              <a:rPr dirty="0" spc="-45"/>
              <a:t> </a:t>
            </a:r>
            <a:r>
              <a:rPr dirty="0" spc="-5"/>
              <a:t>(Ex)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8349" y="6651373"/>
            <a:ext cx="14224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>
                <a:solidFill>
                  <a:srgbClr val="282828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116" y="1720595"/>
            <a:ext cx="7876793" cy="548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7782" y="6211824"/>
            <a:ext cx="6577965" cy="238760"/>
          </a:xfrm>
          <a:custGeom>
            <a:avLst/>
            <a:gdLst/>
            <a:ahLst/>
            <a:cxnLst/>
            <a:rect l="l" t="t" r="r" b="b"/>
            <a:pathLst>
              <a:path w="6577965" h="238760">
                <a:moveTo>
                  <a:pt x="6577553" y="236220"/>
                </a:moveTo>
                <a:lnTo>
                  <a:pt x="6577553" y="2286"/>
                </a:lnTo>
                <a:lnTo>
                  <a:pt x="6575267" y="0"/>
                </a:lnTo>
                <a:lnTo>
                  <a:pt x="2286" y="0"/>
                </a:lnTo>
                <a:lnTo>
                  <a:pt x="0" y="2286"/>
                </a:lnTo>
                <a:lnTo>
                  <a:pt x="0" y="236220"/>
                </a:lnTo>
                <a:lnTo>
                  <a:pt x="2286" y="238506"/>
                </a:lnTo>
                <a:lnTo>
                  <a:pt x="5334" y="238506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567647" y="9906"/>
                </a:lnTo>
                <a:lnTo>
                  <a:pt x="6567647" y="4572"/>
                </a:lnTo>
                <a:lnTo>
                  <a:pt x="6572219" y="9906"/>
                </a:lnTo>
                <a:lnTo>
                  <a:pt x="6572219" y="238506"/>
                </a:lnTo>
                <a:lnTo>
                  <a:pt x="6575267" y="238506"/>
                </a:lnTo>
                <a:lnTo>
                  <a:pt x="6577553" y="236220"/>
                </a:lnTo>
                <a:close/>
              </a:path>
              <a:path w="6577965" h="238760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6577965" h="238760">
                <a:moveTo>
                  <a:pt x="9906" y="228600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228600"/>
                </a:lnTo>
                <a:lnTo>
                  <a:pt x="9906" y="228600"/>
                </a:lnTo>
                <a:close/>
              </a:path>
              <a:path w="6577965" h="238760">
                <a:moveTo>
                  <a:pt x="6572219" y="228600"/>
                </a:moveTo>
                <a:lnTo>
                  <a:pt x="5334" y="228600"/>
                </a:lnTo>
                <a:lnTo>
                  <a:pt x="9906" y="233172"/>
                </a:lnTo>
                <a:lnTo>
                  <a:pt x="9906" y="238506"/>
                </a:lnTo>
                <a:lnTo>
                  <a:pt x="6567647" y="238506"/>
                </a:lnTo>
                <a:lnTo>
                  <a:pt x="6567647" y="233172"/>
                </a:lnTo>
                <a:lnTo>
                  <a:pt x="6572219" y="228600"/>
                </a:lnTo>
                <a:close/>
              </a:path>
              <a:path w="6577965" h="238760">
                <a:moveTo>
                  <a:pt x="9906" y="238506"/>
                </a:moveTo>
                <a:lnTo>
                  <a:pt x="9906" y="233172"/>
                </a:lnTo>
                <a:lnTo>
                  <a:pt x="5334" y="228600"/>
                </a:lnTo>
                <a:lnTo>
                  <a:pt x="5334" y="238506"/>
                </a:lnTo>
                <a:lnTo>
                  <a:pt x="9906" y="238506"/>
                </a:lnTo>
                <a:close/>
              </a:path>
              <a:path w="6577965" h="238760">
                <a:moveTo>
                  <a:pt x="6572219" y="9906"/>
                </a:moveTo>
                <a:lnTo>
                  <a:pt x="6567647" y="4572"/>
                </a:lnTo>
                <a:lnTo>
                  <a:pt x="6567647" y="9906"/>
                </a:lnTo>
                <a:lnTo>
                  <a:pt x="6572219" y="9906"/>
                </a:lnTo>
                <a:close/>
              </a:path>
              <a:path w="6577965" h="238760">
                <a:moveTo>
                  <a:pt x="6572219" y="228600"/>
                </a:moveTo>
                <a:lnTo>
                  <a:pt x="6572219" y="9906"/>
                </a:lnTo>
                <a:lnTo>
                  <a:pt x="6567647" y="9906"/>
                </a:lnTo>
                <a:lnTo>
                  <a:pt x="6567647" y="228600"/>
                </a:lnTo>
                <a:lnTo>
                  <a:pt x="6572219" y="228600"/>
                </a:lnTo>
                <a:close/>
              </a:path>
              <a:path w="6577965" h="238760">
                <a:moveTo>
                  <a:pt x="6572219" y="238506"/>
                </a:moveTo>
                <a:lnTo>
                  <a:pt x="6572219" y="228600"/>
                </a:lnTo>
                <a:lnTo>
                  <a:pt x="6567647" y="233172"/>
                </a:lnTo>
                <a:lnTo>
                  <a:pt x="6567647" y="238506"/>
                </a:lnTo>
                <a:lnTo>
                  <a:pt x="6572219" y="238506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604" y="596139"/>
            <a:ext cx="637730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LUT Based Logic Block</a:t>
            </a:r>
            <a:r>
              <a:rPr dirty="0" spc="-45"/>
              <a:t> </a:t>
            </a:r>
            <a:r>
              <a:rPr dirty="0" spc="-5"/>
              <a:t>(Ex)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53494" y="1899161"/>
            <a:ext cx="7784465" cy="3683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 typical logic block in commercial FPGAs has 4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6</a:t>
            </a:r>
            <a:r>
              <a:rPr dirty="0" sz="2000" spc="-7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4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input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282828"/>
                </a:solidFill>
                <a:latin typeface="Arial"/>
                <a:cs typeface="Arial"/>
              </a:rPr>
              <a:t>LUTs: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82828"/>
              </a:buClr>
              <a:buFont typeface="Wingdings"/>
              <a:buChar char=""/>
            </a:pPr>
            <a:endParaRPr sz="20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Xilinx</a:t>
            </a:r>
            <a:r>
              <a:rPr dirty="0" sz="20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XC4000</a:t>
            </a:r>
            <a:endParaRPr sz="2000">
              <a:latin typeface="Arial"/>
              <a:cs typeface="Arial"/>
            </a:endParaRPr>
          </a:p>
          <a:p>
            <a:pPr marL="12700" marR="2508885" indent="69850">
              <a:lnSpc>
                <a:spcPct val="100000"/>
              </a:lnSpc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Xilinx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Virtex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family up to and including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Virtex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4  Altera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FLEX,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Cyclone, Stratix</a:t>
            </a:r>
            <a:r>
              <a:rPr dirty="0" sz="2000" spc="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82550" marR="5080" indent="-70485">
              <a:lnSpc>
                <a:spcPct val="200000"/>
              </a:lnSpc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Fracturable 6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input </a:t>
            </a:r>
            <a:r>
              <a:rPr dirty="0" sz="2000" spc="-50">
                <a:solidFill>
                  <a:srgbClr val="282828"/>
                </a:solidFill>
                <a:latin typeface="Arial"/>
                <a:cs typeface="Arial"/>
              </a:rPr>
              <a:t>LUTs: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(a.k.a 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Adaptive Logic Module (ALM)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)  Xilinx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Virtex</a:t>
            </a:r>
            <a:r>
              <a:rPr dirty="0" sz="20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67945">
              <a:lnSpc>
                <a:spcPct val="100000"/>
              </a:lnSpc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Altera Stratix</a:t>
            </a:r>
            <a:r>
              <a:rPr dirty="0" sz="20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604" y="596139"/>
            <a:ext cx="53054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LUT Based Logic</a:t>
            </a:r>
            <a:r>
              <a:rPr dirty="0" spc="-55"/>
              <a:t> </a:t>
            </a:r>
            <a:r>
              <a:rPr dirty="0" spc="-5"/>
              <a:t>Block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53627" y="1897637"/>
            <a:ext cx="7812405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Storage cells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the LUT are SRAM cells that are</a:t>
            </a:r>
            <a:r>
              <a:rPr dirty="0" sz="24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“volatile”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7437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Lose their values when the power supply turns </a:t>
            </a:r>
            <a:r>
              <a:rPr dirty="0" sz="2400" spc="-20">
                <a:solidFill>
                  <a:srgbClr val="282828"/>
                </a:solidFill>
                <a:latin typeface="Arial"/>
                <a:cs typeface="Arial"/>
              </a:rPr>
              <a:t>off 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Therefore, FPGA has to be re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programmed</a:t>
            </a:r>
            <a:r>
              <a:rPr dirty="0" sz="2400" spc="-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again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8282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264795" indent="-342900">
              <a:lnSpc>
                <a:spcPct val="100000"/>
              </a:lnSpc>
              <a:buClr>
                <a:srgbClr val="282828"/>
              </a:buClr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Often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small memory chip, programmable read only  memory (PROM)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used to hold their contents  permanently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8282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234950" indent="-342900">
              <a:lnSpc>
                <a:spcPct val="100000"/>
              </a:lnSpc>
              <a:buClr>
                <a:srgbClr val="282828"/>
              </a:buClr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LUT values are loaded automatically from the PROM  when power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applied to the</a:t>
            </a:r>
            <a:r>
              <a:rPr dirty="0" sz="2400" spc="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chip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830" y="641859"/>
            <a:ext cx="140906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</a:t>
            </a:r>
            <a:r>
              <a:rPr dirty="0"/>
              <a:t>P</a:t>
            </a:r>
            <a:r>
              <a:rPr dirty="0" spc="-5"/>
              <a:t>G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815" y="6638673"/>
            <a:ext cx="1219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solidFill>
                  <a:srgbClr val="28282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82" y="2245110"/>
            <a:ext cx="7994650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FPGA: (Field</a:t>
            </a:r>
            <a:r>
              <a:rPr dirty="0" sz="24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Programmable Gate</a:t>
            </a:r>
            <a:r>
              <a:rPr dirty="0" sz="2400" spc="-9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Array)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Pre fabricated silicon Pre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devices that can be electrically  programmed to become any kind of digital circuit or  system</a:t>
            </a:r>
            <a:endParaRPr sz="2400">
              <a:latin typeface="Arial"/>
              <a:cs typeface="Arial"/>
            </a:endParaRPr>
          </a:p>
          <a:p>
            <a:pPr marL="355600" marR="118999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very large array of programmable logic blocks  surrounded by programmable</a:t>
            </a:r>
            <a:r>
              <a:rPr dirty="0" sz="2400" spc="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interconnects</a:t>
            </a:r>
            <a:endParaRPr sz="2400">
              <a:latin typeface="Arial"/>
              <a:cs typeface="Arial"/>
            </a:endParaRPr>
          </a:p>
          <a:p>
            <a:pPr marL="355600" marR="112395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Contains logic blocks instead of AND/OR planes  (multi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level logic of arbitrary</a:t>
            </a:r>
            <a:r>
              <a:rPr dirty="0" sz="2400" spc="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depth)</a:t>
            </a:r>
            <a:endParaRPr sz="2400">
              <a:latin typeface="Arial"/>
              <a:cs typeface="Arial"/>
            </a:endParaRPr>
          </a:p>
          <a:p>
            <a:pPr marL="355600" marR="716915" indent="-342900">
              <a:lnSpc>
                <a:spcPct val="100000"/>
              </a:lnSpc>
              <a:buClr>
                <a:srgbClr val="282828"/>
              </a:buClr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Can be programmed by the end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user to implement  specific</a:t>
            </a:r>
            <a:r>
              <a:rPr dirty="0" sz="24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Capacity up to multi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millions</a:t>
            </a:r>
            <a:r>
              <a:rPr dirty="0" sz="2400" spc="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gates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Clock frequency up to</a:t>
            </a:r>
            <a:r>
              <a:rPr dirty="0" sz="2400" spc="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1000MHz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4186" y="949833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604" y="597663"/>
            <a:ext cx="78492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SRAM Cell </a:t>
            </a:r>
            <a:r>
              <a:rPr dirty="0" sz="3600"/>
              <a:t>used </a:t>
            </a:r>
            <a:r>
              <a:rPr dirty="0" sz="3600" spc="-5"/>
              <a:t>in LUT </a:t>
            </a:r>
            <a:r>
              <a:rPr dirty="0" sz="3600"/>
              <a:t>based</a:t>
            </a:r>
            <a:r>
              <a:rPr dirty="0" sz="3600" spc="145"/>
              <a:t> </a:t>
            </a:r>
            <a:r>
              <a:rPr dirty="0" sz="3600" spc="-5"/>
              <a:t>FPGAs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53627" y="1897637"/>
            <a:ext cx="8017509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The value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stored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the middle four</a:t>
            </a:r>
            <a:r>
              <a:rPr dirty="0" sz="2400" spc="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transistors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282828"/>
              </a:buClr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These four transistors form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pair of inverters connected 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in a</a:t>
            </a:r>
            <a:r>
              <a:rPr dirty="0" sz="24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438784" indent="-42672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“word=0” SRAM cell stores the</a:t>
            </a:r>
            <a:r>
              <a:rPr dirty="0" sz="2400" spc="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438784" indent="-42672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“word=1” </a:t>
            </a:r>
            <a:r>
              <a:rPr dirty="0" sz="2400" spc="-10">
                <a:solidFill>
                  <a:srgbClr val="282828"/>
                </a:solidFill>
                <a:latin typeface="Arial"/>
                <a:cs typeface="Arial"/>
              </a:rPr>
              <a:t>Read/Write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2400" spc="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performed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1107" y="4035171"/>
            <a:ext cx="7896225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604" y="597663"/>
            <a:ext cx="2260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SRAM</a:t>
            </a:r>
            <a:r>
              <a:rPr dirty="0" sz="3600" spc="-75"/>
              <a:t> </a:t>
            </a:r>
            <a:r>
              <a:rPr dirty="0" sz="3600" spc="-5"/>
              <a:t>Cell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53627" y="1897637"/>
            <a:ext cx="80511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primary</a:t>
            </a:r>
            <a:r>
              <a:rPr dirty="0" sz="2400" spc="5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uses:</a:t>
            </a:r>
            <a:endParaRPr sz="2400">
              <a:latin typeface="Arial"/>
              <a:cs typeface="Arial"/>
            </a:endParaRPr>
          </a:p>
          <a:p>
            <a:pPr marL="346075" marR="988694" indent="-346075">
              <a:lnSpc>
                <a:spcPct val="100000"/>
              </a:lnSpc>
              <a:buAutoNum type="arabicPeriod"/>
              <a:tabLst>
                <a:tab pos="346075" algn="l"/>
              </a:tabLst>
            </a:pPr>
            <a:r>
              <a:rPr dirty="0" sz="2400" spc="-13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store data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2400" spc="-70">
                <a:solidFill>
                  <a:srgbClr val="282828"/>
                </a:solidFill>
                <a:latin typeface="Arial"/>
                <a:cs typeface="Arial"/>
              </a:rPr>
              <a:t>LUTs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to implement logic functions  Uses only one side of the cell (e.g.,</a:t>
            </a:r>
            <a:r>
              <a:rPr dirty="0" sz="2400" spc="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Bit)</a:t>
            </a:r>
            <a:endParaRPr sz="2400">
              <a:latin typeface="Arial"/>
              <a:cs typeface="Arial"/>
            </a:endParaRPr>
          </a:p>
          <a:p>
            <a:pPr marL="345440" indent="-333375">
              <a:lnSpc>
                <a:spcPct val="100000"/>
              </a:lnSpc>
              <a:buAutoNum type="arabicPeriod"/>
              <a:tabLst>
                <a:tab pos="346075" algn="l"/>
              </a:tabLst>
            </a:pPr>
            <a:r>
              <a:rPr dirty="0" sz="2400" spc="-13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set the select lines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the programmable</a:t>
            </a:r>
            <a:r>
              <a:rPr dirty="0" sz="2400" spc="18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interconnects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9435" y="3844680"/>
            <a:ext cx="7181850" cy="264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604" y="597663"/>
            <a:ext cx="474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LUT-based Logic</a:t>
            </a:r>
            <a:r>
              <a:rPr dirty="0" sz="3600" spc="-55"/>
              <a:t> </a:t>
            </a:r>
            <a:r>
              <a:rPr dirty="0" sz="3600" spc="-5"/>
              <a:t>Block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53627" y="1899161"/>
            <a:ext cx="767969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0033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LUT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based logic blocks in most commercial FPGAs have some  additional elements for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efficient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implementation (better than their  LUT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based</a:t>
            </a:r>
            <a:r>
              <a:rPr dirty="0" sz="20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realizations)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Extra elements inside LUT</a:t>
            </a:r>
            <a:r>
              <a:rPr dirty="0" sz="20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based logic blocks: (Soft</a:t>
            </a:r>
            <a:r>
              <a:rPr dirty="0" sz="2000" spc="-1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Logic)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LUT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Flip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flops,</a:t>
            </a:r>
            <a:r>
              <a:rPr dirty="0" sz="20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MUXs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Blocks to support arithmetic </a:t>
            </a:r>
            <a:r>
              <a:rPr dirty="0" sz="2000" spc="-30">
                <a:solidFill>
                  <a:srgbClr val="282828"/>
                </a:solidFill>
                <a:latin typeface="Arial"/>
                <a:cs typeface="Arial"/>
              </a:rPr>
              <a:t>carry,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sum, and subtraction</a:t>
            </a:r>
            <a:r>
              <a:rPr dirty="0" sz="20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Cascade (to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implement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wide AND and larger</a:t>
            </a:r>
            <a:r>
              <a:rPr dirty="0" sz="2000" spc="-6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functions)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4615" y="4711464"/>
            <a:ext cx="4591416" cy="183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604" y="597663"/>
            <a:ext cx="3124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Where </a:t>
            </a:r>
            <a:r>
              <a:rPr dirty="0" sz="3600"/>
              <a:t>are</a:t>
            </a:r>
            <a:r>
              <a:rPr dirty="0" sz="3600" spc="-80"/>
              <a:t> </a:t>
            </a:r>
            <a:r>
              <a:rPr dirty="0" sz="3600" spc="-5"/>
              <a:t>we?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41557" y="2835401"/>
            <a:ext cx="7705725" cy="197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4635"/>
            <a:ext cx="7703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MUX</a:t>
            </a:r>
            <a:r>
              <a:rPr dirty="0" sz="2400" spc="-5">
                <a:latin typeface="Cambria Math"/>
                <a:cs typeface="Cambria Math"/>
              </a:rPr>
              <a:t>‐</a:t>
            </a:r>
            <a:r>
              <a:rPr dirty="0" sz="2400" spc="-5"/>
              <a:t>Based Logic Block (Used </a:t>
            </a:r>
            <a:r>
              <a:rPr dirty="0" sz="2400"/>
              <a:t>in </a:t>
            </a:r>
            <a:r>
              <a:rPr dirty="0" sz="2400" spc="-5"/>
              <a:t>Antifuse</a:t>
            </a:r>
            <a:r>
              <a:rPr dirty="0" sz="2400" spc="-5">
                <a:latin typeface="Cambria Math"/>
                <a:cs typeface="Cambria Math"/>
              </a:rPr>
              <a:t>‐</a:t>
            </a:r>
            <a:r>
              <a:rPr dirty="0" sz="2400" spc="-5"/>
              <a:t>Based</a:t>
            </a:r>
            <a:r>
              <a:rPr dirty="0" sz="2400" spc="85"/>
              <a:t> </a:t>
            </a:r>
            <a:r>
              <a:rPr dirty="0" sz="2400" spc="-5"/>
              <a:t>FPGA)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627" y="1899161"/>
            <a:ext cx="78276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282828"/>
              </a:buClr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dirty="0"/>
              <a:t>	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The logic block in 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antifuse</a:t>
            </a:r>
            <a:r>
              <a:rPr dirty="0" sz="20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based FPGAs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are generally based on  multiplexing</a:t>
            </a:r>
            <a:endParaRPr sz="2000">
              <a:latin typeface="Arial"/>
              <a:cs typeface="Arial"/>
            </a:endParaRPr>
          </a:p>
          <a:p>
            <a:pPr marL="355600" marR="682625" indent="-342900">
              <a:lnSpc>
                <a:spcPct val="100000"/>
              </a:lnSpc>
              <a:buClr>
                <a:srgbClr val="282828"/>
              </a:buClr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Functions can be realized using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MUXs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based on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Shannon’s 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expansion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8732" y="3501775"/>
            <a:ext cx="7667625" cy="269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1062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79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5286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79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713168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Comparison b/w </a:t>
            </a:r>
            <a:r>
              <a:rPr dirty="0" sz="2800" spc="-5"/>
              <a:t>MUX </a:t>
            </a:r>
            <a:r>
              <a:rPr dirty="0" sz="2800"/>
              <a:t>based and </a:t>
            </a:r>
            <a:r>
              <a:rPr dirty="0" sz="2800" spc="-5"/>
              <a:t>LUT</a:t>
            </a:r>
            <a:r>
              <a:rPr dirty="0" sz="2800" spc="254"/>
              <a:t> </a:t>
            </a:r>
            <a:r>
              <a:rPr dirty="0" sz="2800"/>
              <a:t>based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190127" y="1899161"/>
            <a:ext cx="8054975" cy="398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19100" algn="l"/>
              </a:tabLst>
            </a:pP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LUT</a:t>
            </a:r>
            <a:r>
              <a:rPr dirty="0" sz="20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based Logic Block (LB) using </a:t>
            </a:r>
            <a:r>
              <a:rPr dirty="0" sz="2000" spc="-10" b="1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2000" spc="6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cells:</a:t>
            </a:r>
            <a:endParaRPr sz="2000">
              <a:latin typeface="Arial"/>
              <a:cs typeface="Arial"/>
            </a:endParaRPr>
          </a:p>
          <a:p>
            <a:pPr marL="474345" indent="-398780">
              <a:lnSpc>
                <a:spcPct val="100000"/>
              </a:lnSpc>
              <a:buFont typeface="Wingdings"/>
              <a:buChar char=""/>
              <a:tabLst>
                <a:tab pos="474345" algn="l"/>
                <a:tab pos="47498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An n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input LUT function requires </a:t>
            </a:r>
            <a:r>
              <a:rPr dirty="0" sz="2000" spc="5">
                <a:solidFill>
                  <a:srgbClr val="282828"/>
                </a:solidFill>
                <a:latin typeface="Arial"/>
                <a:cs typeface="Arial"/>
              </a:rPr>
              <a:t>2</a:t>
            </a:r>
            <a:r>
              <a:rPr dirty="0" baseline="25641" sz="1950" spc="7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dirty="0" baseline="25641" sz="1950" spc="5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2000" spc="-18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cells</a:t>
            </a:r>
            <a:endParaRPr sz="2000">
              <a:latin typeface="Arial"/>
              <a:cs typeface="Arial"/>
            </a:endParaRPr>
          </a:p>
          <a:p>
            <a:pPr marL="488950" indent="-413384">
              <a:lnSpc>
                <a:spcPct val="100000"/>
              </a:lnSpc>
              <a:buFont typeface="Wingdings"/>
              <a:buChar char=""/>
              <a:tabLst>
                <a:tab pos="488950" algn="l"/>
                <a:tab pos="4895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Each SRAM cell requires 8</a:t>
            </a:r>
            <a:r>
              <a:rPr dirty="0" sz="2000" spc="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transistors</a:t>
            </a:r>
            <a:endParaRPr sz="2000">
              <a:latin typeface="Arial"/>
              <a:cs typeface="Arial"/>
            </a:endParaRPr>
          </a:p>
          <a:p>
            <a:pPr marL="488950" indent="-413384">
              <a:lnSpc>
                <a:spcPct val="100000"/>
              </a:lnSpc>
              <a:buChar char="•"/>
              <a:tabLst>
                <a:tab pos="488950" algn="l"/>
                <a:tab pos="4895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e.g., a 4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input function requires 16x8=128</a:t>
            </a:r>
            <a:r>
              <a:rPr dirty="0" sz="20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transistors</a:t>
            </a:r>
            <a:endParaRPr sz="2000">
              <a:latin typeface="Arial"/>
              <a:cs typeface="Arial"/>
            </a:endParaRPr>
          </a:p>
          <a:p>
            <a:pPr marL="488950" indent="-413384">
              <a:lnSpc>
                <a:spcPct val="100000"/>
              </a:lnSpc>
              <a:buFont typeface="Wingdings"/>
              <a:buChar char=""/>
              <a:tabLst>
                <a:tab pos="488950" algn="l"/>
                <a:tab pos="4895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Decoding circuitry is also</a:t>
            </a:r>
            <a:r>
              <a:rPr dirty="0" sz="2000" spc="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488950" indent="-413384">
              <a:lnSpc>
                <a:spcPct val="100000"/>
              </a:lnSpc>
              <a:buChar char="•"/>
              <a:tabLst>
                <a:tab pos="488950" algn="l"/>
                <a:tab pos="4895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e.g., decoder for a 4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input LUT is a MUX with 96</a:t>
            </a:r>
            <a:r>
              <a:rPr dirty="0" sz="20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transistors</a:t>
            </a:r>
            <a:endParaRPr sz="2000">
              <a:latin typeface="Arial"/>
              <a:cs typeface="Arial"/>
            </a:endParaRPr>
          </a:p>
          <a:p>
            <a:pPr marL="75565" marR="30480">
              <a:lnSpc>
                <a:spcPct val="100000"/>
              </a:lnSpc>
              <a:buFont typeface="Wingdings"/>
              <a:buChar char=""/>
              <a:tabLst>
                <a:tab pos="488950" algn="l"/>
                <a:tab pos="489584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Delay of LUT is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independent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of the function implemented and is  dominated by the delay through the SRAM cell (same for all functions!)</a:t>
            </a:r>
            <a:endParaRPr sz="2000">
              <a:latin typeface="Arial"/>
              <a:cs typeface="Arial"/>
            </a:endParaRPr>
          </a:p>
          <a:p>
            <a:pPr marL="419100" marR="213360" indent="-342900">
              <a:lnSpc>
                <a:spcPct val="100000"/>
              </a:lnSpc>
              <a:buClr>
                <a:srgbClr val="282828"/>
              </a:buClr>
              <a:buFont typeface="Wingdings"/>
              <a:buChar char=""/>
              <a:tabLst>
                <a:tab pos="488950" algn="l"/>
                <a:tab pos="489584" algn="l"/>
              </a:tabLst>
            </a:pPr>
            <a:r>
              <a:rPr dirty="0"/>
              <a:t>	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SRAM consumes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power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even when its inputs do not change. The  stored charge in the SRAM cell dissipates</a:t>
            </a:r>
            <a:r>
              <a:rPr dirty="0" sz="20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282828"/>
                </a:solidFill>
                <a:latin typeface="Arial"/>
                <a:cs typeface="Arial"/>
              </a:rPr>
              <a:t>slowly.</a:t>
            </a:r>
            <a:endParaRPr sz="2000">
              <a:latin typeface="Arial"/>
              <a:cs typeface="Arial"/>
            </a:endParaRPr>
          </a:p>
          <a:p>
            <a:pPr marL="419100" marR="40005" indent="-342900">
              <a:lnSpc>
                <a:spcPct val="100000"/>
              </a:lnSpc>
              <a:buClr>
                <a:srgbClr val="282828"/>
              </a:buClr>
              <a:buFont typeface="Wingdings"/>
              <a:buChar char=""/>
              <a:tabLst>
                <a:tab pos="488950" algn="l"/>
                <a:tab pos="489584" algn="l"/>
              </a:tabLst>
            </a:pPr>
            <a:r>
              <a:rPr dirty="0"/>
              <a:t>	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LUT</a:t>
            </a:r>
            <a:r>
              <a:rPr dirty="0" sz="20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based LB is considerably more expensive than a static CMOS  gate.</a:t>
            </a:r>
            <a:endParaRPr sz="200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buFont typeface="Wingdings"/>
              <a:buChar char=""/>
              <a:tabLst>
                <a:tab pos="418465" algn="l"/>
                <a:tab pos="419100" algn="l"/>
              </a:tabLst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Easier implementation through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loading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configuration</a:t>
            </a:r>
            <a:r>
              <a:rPr dirty="0" sz="2000" spc="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bits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1062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79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5286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79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713168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Comparison b/w </a:t>
            </a:r>
            <a:r>
              <a:rPr dirty="0" sz="2800" spc="-5"/>
              <a:t>MUX </a:t>
            </a:r>
            <a:r>
              <a:rPr dirty="0" sz="2800"/>
              <a:t>based and </a:t>
            </a:r>
            <a:r>
              <a:rPr dirty="0" sz="2800" spc="-5"/>
              <a:t>LUT</a:t>
            </a:r>
            <a:r>
              <a:rPr dirty="0" sz="2800" spc="254"/>
              <a:t> </a:t>
            </a:r>
            <a:r>
              <a:rPr dirty="0" sz="2800"/>
              <a:t>based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253627" y="1897637"/>
            <a:ext cx="8112125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MUX</a:t>
            </a:r>
            <a:r>
              <a:rPr dirty="0" sz="24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based LB using Static</a:t>
            </a:r>
            <a:r>
              <a:rPr dirty="0" sz="240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CMOS:</a:t>
            </a:r>
            <a:endParaRPr sz="2400">
              <a:latin typeface="Arial"/>
              <a:cs typeface="Arial"/>
            </a:endParaRPr>
          </a:p>
          <a:p>
            <a:pPr marL="355600" marR="57785" indent="-342900">
              <a:lnSpc>
                <a:spcPct val="100000"/>
              </a:lnSpc>
              <a:buClr>
                <a:srgbClr val="282828"/>
              </a:buClr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Number of transistors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function of number of inputs and  the function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input NAND requires 2n</a:t>
            </a:r>
            <a:r>
              <a:rPr dirty="0" sz="24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transistors</a:t>
            </a:r>
            <a:endParaRPr sz="2400">
              <a:latin typeface="Arial"/>
              <a:cs typeface="Arial"/>
            </a:endParaRPr>
          </a:p>
          <a:p>
            <a:pPr marL="355600" marR="69913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The delay of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static gate depends on the number of  inputs, function, and the transistor</a:t>
            </a:r>
            <a:r>
              <a:rPr dirty="0" sz="2400" spc="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sizes</a:t>
            </a:r>
            <a:endParaRPr sz="2400">
              <a:latin typeface="Arial"/>
              <a:cs typeface="Arial"/>
            </a:endParaRPr>
          </a:p>
          <a:p>
            <a:pPr marL="355600" marR="306705" indent="-342900">
              <a:lnSpc>
                <a:spcPct val="100000"/>
              </a:lnSpc>
              <a:buClr>
                <a:srgbClr val="282828"/>
              </a:buClr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MUX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based implementation consumes no power while  the inputs are stable (ignoring the leakage</a:t>
            </a:r>
            <a:r>
              <a:rPr dirty="0" sz="2400" spc="8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power)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282828"/>
              </a:buClr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Synthesizer has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hard time figuring out how to  implement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certain function into the given MUX</a:t>
            </a:r>
            <a:r>
              <a:rPr dirty="0" sz="2400" spc="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1062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79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5286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79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713168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Comparison b/w </a:t>
            </a:r>
            <a:r>
              <a:rPr dirty="0" sz="2800" spc="-5"/>
              <a:t>MUX </a:t>
            </a:r>
            <a:r>
              <a:rPr dirty="0" sz="2800"/>
              <a:t>based and </a:t>
            </a:r>
            <a:r>
              <a:rPr dirty="0" sz="2800" spc="-5"/>
              <a:t>LUT</a:t>
            </a:r>
            <a:r>
              <a:rPr dirty="0" sz="2800" spc="254"/>
              <a:t> </a:t>
            </a:r>
            <a:r>
              <a:rPr dirty="0" sz="2800"/>
              <a:t>based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253627" y="1899161"/>
            <a:ext cx="51822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425450" algn="l"/>
                <a:tab pos="426084" algn="l"/>
              </a:tabLst>
            </a:pPr>
            <a:r>
              <a:rPr dirty="0" sz="2000" spc="-5" b="1">
                <a:solidFill>
                  <a:srgbClr val="282828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</a:pP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Implementation p of an XOR in two</a:t>
            </a:r>
            <a:r>
              <a:rPr dirty="0" sz="2000" spc="-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82828"/>
                </a:solidFill>
                <a:latin typeface="Arial"/>
                <a:cs typeface="Arial"/>
              </a:rPr>
              <a:t>cases: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0816" y="3082670"/>
            <a:ext cx="6295647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49930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Logic Block Design:</a:t>
            </a:r>
            <a:r>
              <a:rPr dirty="0" sz="2800" spc="-95"/>
              <a:t> </a:t>
            </a:r>
            <a:r>
              <a:rPr dirty="0" sz="2800"/>
              <a:t>Granularity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53632" y="1899923"/>
            <a:ext cx="765302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An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alternative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change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granularity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each logic</a:t>
            </a:r>
            <a:r>
              <a:rPr dirty="0" sz="1800" spc="-1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means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integrate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few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 blocks in 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cluster (Clusters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LUTs)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 blocks in 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cluster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programmably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connected together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by a </a:t>
            </a:r>
            <a:r>
              <a:rPr dirty="0" sz="1800" spc="-85">
                <a:solidFill>
                  <a:srgbClr val="282828"/>
                </a:solidFill>
                <a:latin typeface="Arial"/>
                <a:cs typeface="Arial"/>
              </a:rPr>
              <a:t>local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buChar char=""/>
              <a:tabLst>
                <a:tab pos="2438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This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idea is used in most current commercial</a:t>
            </a:r>
            <a:r>
              <a:rPr dirty="0" sz="1800" spc="-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3301" y="3759958"/>
            <a:ext cx="3541129" cy="298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49930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Logic Block Design:</a:t>
            </a:r>
            <a:r>
              <a:rPr dirty="0" sz="2800" spc="-95"/>
              <a:t> </a:t>
            </a:r>
            <a:r>
              <a:rPr dirty="0" sz="2800"/>
              <a:t>Granularity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10779" y="1688849"/>
            <a:ext cx="8128634" cy="3729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0" marR="187325" indent="-247650">
              <a:lnSpc>
                <a:spcPct val="15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 this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approach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size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 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internal routing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grows 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quadratically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as opposed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the exponential growth for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LUT</a:t>
            </a:r>
            <a:r>
              <a:rPr dirty="0" sz="1800" spc="-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1080"/>
              </a:spcBef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More area per logic block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with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less area</a:t>
            </a:r>
            <a:r>
              <a:rPr dirty="0" sz="1800" spc="-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increase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Char char=""/>
              <a:tabLst>
                <a:tab pos="2438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Thus, there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fewer inputs to the cluster from the external inter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cluster  routing than the total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number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inputs to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basic logic blocks inside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1080"/>
              </a:spcBef>
              <a:buChar char=""/>
              <a:tabLst>
                <a:tab pos="235585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functionality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a logic block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(LB)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increases: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108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Fewer LBs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used on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critical path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(good)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1080"/>
              </a:spcBef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Less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logic routing,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less 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delay,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higher speed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spcBef>
                <a:spcPts val="1080"/>
              </a:spcBef>
              <a:buChar char=""/>
              <a:tabLst>
                <a:tab pos="2438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internal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delay of each LB increases</a:t>
            </a:r>
            <a:r>
              <a:rPr dirty="0" sz="1800" spc="-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(bad)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830" y="641859"/>
            <a:ext cx="428815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FPGA</a:t>
            </a:r>
            <a:r>
              <a:rPr dirty="0" spc="-75"/>
              <a:t> </a:t>
            </a:r>
            <a:r>
              <a:rPr dirty="0" spc="-5"/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815" y="6638673"/>
            <a:ext cx="1219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solidFill>
                  <a:srgbClr val="28282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627" y="2050038"/>
            <a:ext cx="7857490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Popular</a:t>
            </a:r>
            <a:r>
              <a:rPr dirty="0" sz="2400" spc="-9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82828"/>
                </a:solidFill>
                <a:latin typeface="Arial"/>
                <a:cs typeface="Arial"/>
              </a:rPr>
              <a:t>applications:</a:t>
            </a:r>
            <a:endParaRPr sz="2400">
              <a:latin typeface="Arial"/>
              <a:cs typeface="Arial"/>
            </a:endParaRPr>
          </a:p>
          <a:p>
            <a:pPr marL="355600" marR="20447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Prototyping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design before the final fabrication (using  single</a:t>
            </a:r>
            <a:r>
              <a:rPr dirty="0" sz="24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FPGA)</a:t>
            </a:r>
            <a:endParaRPr sz="2400">
              <a:latin typeface="Arial"/>
              <a:cs typeface="Arial"/>
            </a:endParaRPr>
          </a:p>
          <a:p>
            <a:pPr marL="355600" marR="630555" indent="-342900">
              <a:lnSpc>
                <a:spcPct val="100000"/>
              </a:lnSpc>
              <a:buClr>
                <a:srgbClr val="282828"/>
              </a:buClr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Emulation of entire large hardware systems (using  multiple</a:t>
            </a:r>
            <a:r>
              <a:rPr dirty="0" sz="2400" spc="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FPGAs)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Configured as custom computing</a:t>
            </a:r>
            <a:r>
              <a:rPr dirty="0" sz="2400" spc="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machines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282828"/>
              </a:buClr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Using programmable parts to “execute” software rather  than software compilation on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2400" spc="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site hardware</a:t>
            </a:r>
            <a:r>
              <a:rPr dirty="0" sz="24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reconfiguration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Low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cost</a:t>
            </a:r>
            <a:r>
              <a:rPr dirty="0" sz="24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 sz="2400" spc="-80">
                <a:solidFill>
                  <a:srgbClr val="282828"/>
                </a:solidFill>
                <a:latin typeface="Arial"/>
                <a:cs typeface="Arial"/>
              </a:rPr>
              <a:t>DSP,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logic emulation, network components,</a:t>
            </a:r>
            <a:r>
              <a:rPr dirty="0" sz="2400" spc="1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etc…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7211059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Logic Block Design in Heterogeneous</a:t>
            </a:r>
            <a:r>
              <a:rPr dirty="0" sz="2800" spc="-60"/>
              <a:t> </a:t>
            </a:r>
            <a:r>
              <a:rPr dirty="0" sz="2800" spc="-5"/>
              <a:t>FPGAs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10782" y="1688849"/>
            <a:ext cx="8185784" cy="455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145">
              <a:lnSpc>
                <a:spcPct val="15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If there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dedicated specific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purpose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hard circuit on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FPGA for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function,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it has area speed and power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consumption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superior area, over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its</a:t>
            </a:r>
            <a:r>
              <a:rPr dirty="0" sz="1800" spc="-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general purpose logic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 instance,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Flip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Flop (FF)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can be built using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LUTs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gates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but it can </a:t>
            </a:r>
            <a:r>
              <a:rPr dirty="0" sz="1800" spc="-95">
                <a:solidFill>
                  <a:srgbClr val="282828"/>
                </a:solidFill>
                <a:latin typeface="Arial"/>
                <a:cs typeface="Arial"/>
              </a:rPr>
              <a:t>also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explicitly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designed or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customized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inside a logic block, much more</a:t>
            </a:r>
            <a:r>
              <a:rPr dirty="0" sz="1800" spc="-8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efficient.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82828"/>
              </a:buClr>
              <a:buFont typeface="Arial"/>
              <a:buChar char=""/>
            </a:pPr>
            <a:endParaRPr sz="2800">
              <a:latin typeface="Times New Roman"/>
              <a:cs typeface="Times New Roman"/>
            </a:endParaRPr>
          </a:p>
          <a:p>
            <a:pPr marL="12700" marR="805180">
              <a:lnSpc>
                <a:spcPct val="15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all commercial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heterogeneous FPGAs,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various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dedicated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 </a:t>
            </a:r>
            <a:r>
              <a:rPr dirty="0" sz="1800" spc="-140">
                <a:solidFill>
                  <a:srgbClr val="282828"/>
                </a:solidFill>
                <a:latin typeface="Arial"/>
                <a:cs typeface="Arial"/>
              </a:rPr>
              <a:t>are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designated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improve area and speed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efficiency.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82828"/>
              </a:buClr>
              <a:buFont typeface="Arial"/>
              <a:buChar char="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82828"/>
              </a:buClr>
              <a:buFont typeface="Arial"/>
              <a:buChar char=""/>
            </a:pPr>
            <a:endParaRPr sz="17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What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kind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specific functions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should be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included?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7211059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Logic Block Design in Heterogeneous</a:t>
            </a:r>
            <a:r>
              <a:rPr dirty="0" sz="2800" spc="-60"/>
              <a:t> </a:t>
            </a:r>
            <a:r>
              <a:rPr dirty="0" sz="2800" spc="-5"/>
              <a:t>FPGAs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10782" y="1739903"/>
            <a:ext cx="724535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Heterogeneity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may exist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two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levels: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Extra elements inside general purpose logic blocks: (Soft</a:t>
            </a:r>
            <a:r>
              <a:rPr dirty="0" sz="1800" spc="6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282828"/>
                </a:solidFill>
                <a:latin typeface="Arial"/>
                <a:cs typeface="Arial"/>
              </a:rPr>
              <a:t>Logic)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Flip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flops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MUXs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XOR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Blocks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support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arithmetic 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carry,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sum, 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subtraction</a:t>
            </a:r>
            <a:r>
              <a:rPr dirty="0" sz="18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Different of blocks: types </a:t>
            </a: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(Hard</a:t>
            </a:r>
            <a:r>
              <a:rPr dirty="0" sz="1800" spc="-1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Logic)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bit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 RAMs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(first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used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FLEX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10K)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Multiply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accumulation (MAC)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(e.g.,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Startix I, II,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III)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Hard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multiplier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(e.g.,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Xilinx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Virtex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families)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7211059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Logic Block Design in Heterogeneous</a:t>
            </a:r>
            <a:r>
              <a:rPr dirty="0" sz="2800" spc="-60"/>
              <a:t> </a:t>
            </a:r>
            <a:r>
              <a:rPr dirty="0" sz="2800" spc="-5"/>
              <a:t>FPGAs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315500" y="2116631"/>
            <a:ext cx="3832057" cy="3831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57651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Soft </a:t>
            </a:r>
            <a:r>
              <a:rPr dirty="0" sz="2800"/>
              <a:t>Logic in Heterogeneous</a:t>
            </a:r>
            <a:r>
              <a:rPr dirty="0" sz="2800" spc="-45"/>
              <a:t> </a:t>
            </a:r>
            <a:r>
              <a:rPr dirty="0" sz="2800" spc="-5"/>
              <a:t>FPGAs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34577" y="2052324"/>
            <a:ext cx="8147684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8279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Carry logic modules 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dedicated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blocks, provided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help implement </a:t>
            </a:r>
            <a:r>
              <a:rPr dirty="0" sz="1800" spc="-75">
                <a:solidFill>
                  <a:srgbClr val="282828"/>
                </a:solidFill>
                <a:latin typeface="Arial"/>
                <a:cs typeface="Arial"/>
              </a:rPr>
              <a:t>faster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addition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3204" indent="-231140">
              <a:lnSpc>
                <a:spcPct val="100000"/>
              </a:lnSpc>
              <a:buChar char=""/>
              <a:tabLst>
                <a:tab pos="2438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carry over is passed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b/w internal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LUTs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via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dedicated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routing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General routing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avoided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achieve less signal</a:t>
            </a:r>
            <a:r>
              <a:rPr dirty="0" sz="1800" spc="-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Normally an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XOR gate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also included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carry chain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generate the</a:t>
            </a:r>
            <a:r>
              <a:rPr dirty="0" sz="1800" spc="-7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35">
                <a:solidFill>
                  <a:srgbClr val="282828"/>
                </a:solidFill>
                <a:latin typeface="Arial"/>
                <a:cs typeface="Arial"/>
              </a:rPr>
              <a:t>SUM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build an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adder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66160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Memory </a:t>
            </a:r>
            <a:r>
              <a:rPr dirty="0" sz="2800"/>
              <a:t>Blocks in Heterogeneous</a:t>
            </a:r>
            <a:r>
              <a:rPr dirty="0" sz="2800" spc="-35"/>
              <a:t> </a:t>
            </a:r>
            <a:r>
              <a:rPr dirty="0" sz="2800" spc="-5"/>
              <a:t>FPGAs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58376" y="2204724"/>
            <a:ext cx="7275830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First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appeared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Altera FLEX</a:t>
            </a:r>
            <a:r>
              <a:rPr dirty="0" sz="1800" spc="-1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10K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Flexibility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being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configured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various aspect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ratios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crucial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b/c different applications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need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different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 sizes and aspect</a:t>
            </a:r>
            <a:r>
              <a:rPr dirty="0" sz="1800" spc="-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ratios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e.g.,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Flex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10K a 2K memory in (1x2048), (2x1024),</a:t>
            </a:r>
            <a:r>
              <a:rPr dirty="0" sz="1800" spc="-8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(256x8)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Covers 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significant fraction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FPGA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die</a:t>
            </a:r>
            <a:r>
              <a:rPr dirty="0" sz="1800" spc="-1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important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larger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Most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complementary 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employ dual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port memory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072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79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75869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Computation Oriented Blocks in Heterogeneous  </a:t>
            </a:r>
            <a:r>
              <a:rPr dirty="0" sz="2800" spc="-5"/>
              <a:t>FPGAs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158376" y="2204724"/>
            <a:ext cx="7252334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Most common: </a:t>
            </a: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Hard</a:t>
            </a:r>
            <a:r>
              <a:rPr dirty="0" sz="1800" spc="-1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multiplier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e.g.,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Virtex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II contains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18x18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2’s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complement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multipliers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Startix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contains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single 36x36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multiplier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(can also be broken </a:t>
            </a:r>
            <a:r>
              <a:rPr dirty="0" sz="1800" spc="-110">
                <a:solidFill>
                  <a:srgbClr val="282828"/>
                </a:solidFill>
                <a:latin typeface="Arial"/>
                <a:cs typeface="Arial"/>
              </a:rPr>
              <a:t>into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eight 9x9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multipliers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an adder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sum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results)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If multipliers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not used by an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application their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 are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wasted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order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avoid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waste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resources:</a:t>
            </a:r>
            <a:endParaRPr sz="1800">
              <a:latin typeface="Arial"/>
              <a:cs typeface="Arial"/>
            </a:endParaRPr>
          </a:p>
          <a:p>
            <a:pPr marL="12700" marR="193675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Multiple sub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families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a device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with different ratios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soft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hard logic 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created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(so choose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that fits the</a:t>
            </a:r>
            <a:r>
              <a:rPr dirty="0" sz="1800" spc="-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best)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example,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Virtex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4/5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have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three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sub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families: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soft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 and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Focus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arithmetic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Focus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 high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speed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67964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Microprocessors in Heterogeneous</a:t>
            </a:r>
            <a:r>
              <a:rPr dirty="0" sz="2800" spc="-55"/>
              <a:t> </a:t>
            </a:r>
            <a:r>
              <a:rPr dirty="0" sz="2800" spc="-5"/>
              <a:t>FPGAs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58376" y="2204724"/>
            <a:ext cx="6670675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Microprocessors 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vital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many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digital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Often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used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conjunction with FPGA</a:t>
            </a:r>
            <a:r>
              <a:rPr dirty="0" sz="1800" spc="-1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a great idea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integrate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with 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 a single</a:t>
            </a:r>
            <a:r>
              <a:rPr dirty="0" sz="1800" spc="-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die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Xilinx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Virtex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II Pro 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have 1, 2, or 4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IBM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power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PC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cores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integrated with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Virtex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II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fabric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Virtex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4, 5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subfamilies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also support power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PC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cores on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800" spc="-6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die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37077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Heterogeneous</a:t>
            </a:r>
            <a:r>
              <a:rPr dirty="0" sz="2800" spc="-55"/>
              <a:t> </a:t>
            </a:r>
            <a:r>
              <a:rPr dirty="0" sz="2800" spc="-5"/>
              <a:t>FPGAs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070232" y="1949195"/>
            <a:ext cx="6752377" cy="4262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38868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Programmable</a:t>
            </a:r>
            <a:r>
              <a:rPr dirty="0" sz="2800" spc="15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85476" y="1963181"/>
            <a:ext cx="6155678" cy="462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24409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Where are</a:t>
            </a:r>
            <a:r>
              <a:rPr dirty="0" sz="2800" spc="-75"/>
              <a:t> </a:t>
            </a:r>
            <a:r>
              <a:rPr dirty="0" sz="2800" spc="-5"/>
              <a:t>we?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61321" y="3175169"/>
            <a:ext cx="8173166" cy="208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830" y="641859"/>
            <a:ext cx="31299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FPGA</a:t>
            </a:r>
            <a:r>
              <a:rPr dirty="0" spc="-80"/>
              <a:t> </a:t>
            </a:r>
            <a:r>
              <a:rPr dirty="0" spc="-5"/>
              <a:t>History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815" y="6638673"/>
            <a:ext cx="1219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solidFill>
                  <a:srgbClr val="28282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627" y="2050038"/>
            <a:ext cx="7736840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First SRAM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based FPGA by </a:t>
            </a:r>
            <a:r>
              <a:rPr dirty="0" sz="2400" spc="-15">
                <a:solidFill>
                  <a:srgbClr val="282828"/>
                </a:solidFill>
                <a:latin typeface="Arial"/>
                <a:cs typeface="Arial"/>
              </a:rPr>
              <a:t>Wahlstorm</a:t>
            </a:r>
            <a:r>
              <a:rPr dirty="0" sz="2400" spc="-1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1967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82828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439420" indent="-426720">
              <a:lnSpc>
                <a:spcPct val="100000"/>
              </a:lnSpc>
              <a:buFont typeface="Wingdings"/>
              <a:buChar char="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First modern</a:t>
            </a:r>
            <a:r>
              <a:rPr dirty="0" sz="24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era FPGA by Xilinx</a:t>
            </a:r>
            <a:r>
              <a:rPr dirty="0" sz="2400" spc="-1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1984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38784" indent="-42672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64 logic</a:t>
            </a:r>
            <a:r>
              <a:rPr dirty="0" sz="2400" spc="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  <a:p>
            <a:pPr marL="438784" indent="-42672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58</a:t>
            </a:r>
            <a:r>
              <a:rPr dirty="0" sz="24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input/outputs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33705" indent="-421640">
              <a:lnSpc>
                <a:spcPct val="100000"/>
              </a:lnSpc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dirty="0" sz="2400" spc="-50">
                <a:solidFill>
                  <a:srgbClr val="282828"/>
                </a:solidFill>
                <a:latin typeface="Arial"/>
                <a:cs typeface="Arial"/>
              </a:rPr>
              <a:t>Today: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38784" indent="-42672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Four main manufacturers (Altera, Xilinx, Actel,</a:t>
            </a:r>
            <a:r>
              <a:rPr dirty="0" sz="2400" spc="-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Lattice)</a:t>
            </a:r>
            <a:endParaRPr sz="2400">
              <a:latin typeface="Arial"/>
              <a:cs typeface="Arial"/>
            </a:endParaRPr>
          </a:p>
          <a:p>
            <a:pPr marL="438784" indent="-42672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Over 300,000 logic</a:t>
            </a:r>
            <a:r>
              <a:rPr dirty="0" sz="2400" spc="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  <a:p>
            <a:pPr marL="438784" indent="-42672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Over </a:t>
            </a:r>
            <a:r>
              <a:rPr dirty="0" sz="2400" spc="-50">
                <a:solidFill>
                  <a:srgbClr val="282828"/>
                </a:solidFill>
                <a:latin typeface="Arial"/>
                <a:cs typeface="Arial"/>
              </a:rPr>
              <a:t>1100</a:t>
            </a:r>
            <a:r>
              <a:rPr dirty="0" sz="24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Arial"/>
                <a:cs typeface="Arial"/>
              </a:rPr>
              <a:t>input/outputs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4948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613918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SRAM </a:t>
            </a:r>
            <a:r>
              <a:rPr dirty="0" sz="2800"/>
              <a:t>Based </a:t>
            </a:r>
            <a:r>
              <a:rPr dirty="0" sz="2800" spc="-5"/>
              <a:t>Programmable</a:t>
            </a:r>
            <a:r>
              <a:rPr dirty="0" sz="2800" spc="170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998349" y="6651373"/>
            <a:ext cx="14224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>
                <a:solidFill>
                  <a:srgbClr val="282828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969" y="1976123"/>
            <a:ext cx="7412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Cell is used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both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logic blocks 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Prog.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Interconnections</a:t>
            </a:r>
            <a:r>
              <a:rPr dirty="0" sz="1800" spc="-25" b="1">
                <a:solidFill>
                  <a:srgbClr val="282828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5402" y="2634995"/>
            <a:ext cx="7887574" cy="4185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4948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613918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SRAM </a:t>
            </a:r>
            <a:r>
              <a:rPr dirty="0" sz="2800"/>
              <a:t>Based </a:t>
            </a:r>
            <a:r>
              <a:rPr dirty="0" sz="2800" spc="-5"/>
              <a:t>Programmable</a:t>
            </a:r>
            <a:r>
              <a:rPr dirty="0" sz="2800" spc="170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014818" y="1949195"/>
            <a:ext cx="6375441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370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79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58229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Configuration of </a:t>
            </a:r>
            <a:r>
              <a:rPr dirty="0" sz="2800" spc="-5"/>
              <a:t>SRAM </a:t>
            </a:r>
            <a:r>
              <a:rPr dirty="0" sz="2800"/>
              <a:t>based</a:t>
            </a:r>
            <a:r>
              <a:rPr dirty="0" sz="2800" spc="95"/>
              <a:t> </a:t>
            </a:r>
            <a:r>
              <a:rPr dirty="0" sz="2800" spc="-5"/>
              <a:t>FPGA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158376" y="2204724"/>
            <a:ext cx="7607934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1630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 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reconfigured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by changing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content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140">
                <a:solidFill>
                  <a:srgbClr val="282828"/>
                </a:solidFill>
                <a:latin typeface="Arial"/>
                <a:cs typeface="Arial"/>
              </a:rPr>
              <a:t>the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cells in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LUTs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programmable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34950" indent="-222885">
              <a:lnSpc>
                <a:spcPct val="100000"/>
              </a:lnSpc>
              <a:buChar char=""/>
              <a:tabLst>
                <a:tab pos="235585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few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pins 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dedicated for</a:t>
            </a:r>
            <a:r>
              <a:rPr dirty="0" sz="1800" spc="-1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3204" indent="-231140">
              <a:lnSpc>
                <a:spcPct val="100000"/>
              </a:lnSpc>
              <a:buChar char=""/>
              <a:tabLst>
                <a:tab pos="243840" algn="l"/>
              </a:tabLst>
            </a:pP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ways of</a:t>
            </a:r>
            <a:r>
              <a:rPr dirty="0" sz="1800" spc="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configuration: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Font typeface="Arial"/>
              <a:buAutoNum type="arabicPeriod"/>
              <a:tabLst>
                <a:tab pos="26670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Download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configuration bits directly from PC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using a download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cable</a:t>
            </a:r>
            <a:endParaRPr sz="1800">
              <a:latin typeface="Arial"/>
              <a:cs typeface="Arial"/>
            </a:endParaRPr>
          </a:p>
          <a:p>
            <a:pPr lvl="1" marL="501650" indent="-236220">
              <a:lnSpc>
                <a:spcPct val="100000"/>
              </a:lnSpc>
              <a:buChar char=""/>
              <a:tabLst>
                <a:tab pos="502284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Good for prototyping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debugging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lvl="1" marL="501650" indent="-236220">
              <a:lnSpc>
                <a:spcPct val="100000"/>
              </a:lnSpc>
              <a:buChar char=""/>
              <a:tabLst>
                <a:tab pos="502284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Not reliable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production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marL="266065" indent="-254000">
              <a:lnSpc>
                <a:spcPct val="100000"/>
              </a:lnSpc>
              <a:buFont typeface="Arial"/>
              <a:buAutoNum type="arabicPeriod"/>
              <a:tabLst>
                <a:tab pos="26670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Store configuration bits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PROMs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PCB with the FPGA</a:t>
            </a:r>
            <a:endParaRPr sz="1800">
              <a:latin typeface="Arial"/>
              <a:cs typeface="Arial"/>
            </a:endParaRPr>
          </a:p>
          <a:p>
            <a:pPr lvl="1" marL="501650" indent="-236220">
              <a:lnSpc>
                <a:spcPct val="100000"/>
              </a:lnSpc>
              <a:buChar char=""/>
              <a:tabLst>
                <a:tab pos="502284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Upon power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up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loaded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into the</a:t>
            </a:r>
            <a:r>
              <a:rPr dirty="0" sz="1800" spc="-6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42583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 </a:t>
            </a:r>
            <a:r>
              <a:rPr dirty="0" sz="2800"/>
              <a:t>Interconnect</a:t>
            </a:r>
            <a:r>
              <a:rPr dirty="0" sz="2800" spc="-95"/>
              <a:t> </a:t>
            </a:r>
            <a:r>
              <a:rPr dirty="0" sz="2800"/>
              <a:t>Design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58376" y="2204724"/>
            <a:ext cx="706945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design is really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important b/c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most area in </a:t>
            </a:r>
            <a:r>
              <a:rPr dirty="0" sz="1800" spc="-210">
                <a:solidFill>
                  <a:srgbClr val="282828"/>
                </a:solidFill>
                <a:latin typeface="Arial"/>
                <a:cs typeface="Arial"/>
              </a:rPr>
              <a:t>an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 FPGA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consumed by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routing</a:t>
            </a:r>
            <a:r>
              <a:rPr dirty="0" sz="1800" spc="-1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switches.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Interconnects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organized in wiring channels or “routing</a:t>
            </a:r>
            <a:r>
              <a:rPr dirty="0" sz="1800" spc="-8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channels”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62560">
              <a:lnSpc>
                <a:spcPct val="100000"/>
              </a:lnSpc>
              <a:buChar char=""/>
              <a:tabLst>
                <a:tab pos="235585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typical FPGA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has many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different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kinds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be </a:t>
            </a:r>
            <a:r>
              <a:rPr dirty="0" sz="1800" spc="-90">
                <a:solidFill>
                  <a:srgbClr val="282828"/>
                </a:solidFill>
                <a:latin typeface="Arial"/>
                <a:cs typeface="Arial"/>
              </a:rPr>
              <a:t>fully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customized for different delay/speed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requirements: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Short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wires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Global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wires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General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purpose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wires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Clock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distribution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42583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 </a:t>
            </a:r>
            <a:r>
              <a:rPr dirty="0" sz="2800"/>
              <a:t>Interconnect</a:t>
            </a:r>
            <a:r>
              <a:rPr dirty="0" sz="2800" spc="-95"/>
              <a:t> </a:t>
            </a:r>
            <a:r>
              <a:rPr dirty="0" sz="2800"/>
              <a:t>Design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58376" y="2204724"/>
            <a:ext cx="772795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7825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order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make all required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connections b/w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 blocks 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efficiently,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 routing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channels have wires of 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variety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lengths</a:t>
            </a:r>
            <a:r>
              <a:rPr dirty="0" sz="1800" spc="-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(segmentation)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Segmentation: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Short wires: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Connect only local logic blocks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(e.g.,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carry chain in</a:t>
            </a:r>
            <a:r>
              <a:rPr dirty="0" sz="1800" spc="-8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LBs)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Do not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take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up much area and have small</a:t>
            </a:r>
            <a:r>
              <a:rPr dirty="0" sz="1800" spc="-8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Global wires: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Designed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 long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distance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May have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built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 electrical repeaters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reduce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7188" y="4428311"/>
            <a:ext cx="7867650" cy="1869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4948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66757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SRAM </a:t>
            </a:r>
            <a:r>
              <a:rPr dirty="0" sz="2800"/>
              <a:t>Based </a:t>
            </a:r>
            <a:r>
              <a:rPr dirty="0" sz="2800" spc="-5"/>
              <a:t>Programmable</a:t>
            </a:r>
            <a:r>
              <a:rPr dirty="0" sz="2800" spc="145"/>
              <a:t> </a:t>
            </a:r>
            <a:r>
              <a:rPr dirty="0" sz="2800"/>
              <a:t>Interconnect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58376" y="2204724"/>
            <a:ext cx="7601584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design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 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tricky b/c the circuitry </a:t>
            </a:r>
            <a:r>
              <a:rPr dirty="0" sz="1800" spc="-130">
                <a:solidFill>
                  <a:srgbClr val="282828"/>
                </a:solidFill>
                <a:latin typeface="Arial"/>
                <a:cs typeface="Arial"/>
              </a:rPr>
              <a:t>can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introduce significant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delay and cost a large silicon</a:t>
            </a:r>
            <a:r>
              <a:rPr dirty="0" sz="1800" spc="-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area.</a:t>
            </a:r>
            <a:endParaRPr sz="1800"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buChar char=""/>
              <a:tabLst>
                <a:tab pos="243840" algn="l"/>
              </a:tabLst>
            </a:pP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Two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options: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Pass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Three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state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buffer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(larger but provides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amplification)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8510" y="4454271"/>
            <a:ext cx="6334125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4948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66757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SRAM </a:t>
            </a:r>
            <a:r>
              <a:rPr dirty="0" sz="2800"/>
              <a:t>Based </a:t>
            </a:r>
            <a:r>
              <a:rPr dirty="0" sz="2800" spc="-5"/>
              <a:t>Programmable</a:t>
            </a:r>
            <a:r>
              <a:rPr dirty="0" sz="2800" spc="145"/>
              <a:t> </a:t>
            </a:r>
            <a:r>
              <a:rPr dirty="0" sz="2800"/>
              <a:t>Interconnect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158376" y="2153670"/>
            <a:ext cx="5915025" cy="455231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These elements introduce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delay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the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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Objective: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reduce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delay,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How?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1.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Increase the width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Less delay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good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More silicon area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bad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2.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Increase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wire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width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Less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resistance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good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More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capacitance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bad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How much we should increase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800" spc="-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width?</a:t>
            </a:r>
            <a:endParaRPr sz="1800">
              <a:latin typeface="Arial"/>
              <a:cs typeface="Arial"/>
            </a:endParaRPr>
          </a:p>
          <a:p>
            <a:pPr marL="2612390" marR="5080" indent="-292735">
              <a:lnSpc>
                <a:spcPct val="150000"/>
              </a:lnSpc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Define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metric: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Area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delay</a:t>
            </a:r>
            <a:r>
              <a:rPr dirty="0" sz="1800" spc="-1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product  </a:t>
            </a:r>
            <a:r>
              <a:rPr dirty="0" sz="1800" spc="-70">
                <a:solidFill>
                  <a:srgbClr val="282828"/>
                </a:solidFill>
                <a:latin typeface="Arial"/>
                <a:cs typeface="Arial"/>
              </a:rPr>
              <a:t>(To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consider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both</a:t>
            </a:r>
            <a:r>
              <a:rPr dirty="0" sz="1800" spc="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restrictions)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4948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613918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SRAM </a:t>
            </a:r>
            <a:r>
              <a:rPr dirty="0" sz="2800"/>
              <a:t>Based </a:t>
            </a:r>
            <a:r>
              <a:rPr dirty="0" sz="2800" spc="-5"/>
              <a:t>Programmable</a:t>
            </a:r>
            <a:r>
              <a:rPr dirty="0" sz="2800" spc="170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158376" y="2204724"/>
            <a:ext cx="815594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1315" algn="l"/>
                <a:tab pos="3619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Advantages: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programmability (infinite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number of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times)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Use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standard CMOS fabrication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process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Use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latest CMOS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Benefits from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increased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integration,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higher speed, lower dynamic</a:t>
            </a:r>
            <a:r>
              <a:rPr dirty="0" sz="1800" spc="-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power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Drawbacks: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Size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: SRAM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cell requires 6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transistors</a:t>
            </a:r>
            <a:endParaRPr sz="1800">
              <a:latin typeface="Arial"/>
              <a:cs typeface="Arial"/>
            </a:endParaRPr>
          </a:p>
          <a:p>
            <a:pPr marL="247650" marR="5080" indent="-2476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15" b="1">
                <a:solidFill>
                  <a:srgbClr val="282828"/>
                </a:solidFill>
                <a:latin typeface="Arial"/>
                <a:cs typeface="Arial"/>
              </a:rPr>
              <a:t>Volatility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: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external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device (like an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EPROM)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needed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permanently </a:t>
            </a:r>
            <a:r>
              <a:rPr dirty="0" sz="1800" spc="-80">
                <a:solidFill>
                  <a:srgbClr val="282828"/>
                </a:solidFill>
                <a:latin typeface="Arial"/>
                <a:cs typeface="Arial"/>
              </a:rPr>
              <a:t>store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configuration bits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when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device is powered down (extra</a:t>
            </a:r>
            <a:r>
              <a:rPr dirty="0" sz="1800" spc="-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cost)</a:t>
            </a:r>
            <a:endParaRPr sz="1800">
              <a:latin typeface="Arial"/>
              <a:cs typeface="Arial"/>
            </a:endParaRPr>
          </a:p>
          <a:p>
            <a:pPr marL="247650" marR="306705" indent="-2476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Non</a:t>
            </a:r>
            <a:r>
              <a:rPr dirty="0" sz="18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ideal pass transistors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: SRAM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cells rely on pass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transistors that </a:t>
            </a:r>
            <a:r>
              <a:rPr dirty="0" sz="1800" spc="-100">
                <a:solidFill>
                  <a:srgbClr val="282828"/>
                </a:solidFill>
                <a:latin typeface="Arial"/>
                <a:cs typeface="Arial"/>
              </a:rPr>
              <a:t>have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large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resistance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capacitance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Reliability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: the bits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SRAM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susceptible to theft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4948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324612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SRAM </a:t>
            </a:r>
            <a:r>
              <a:rPr dirty="0" sz="2800"/>
              <a:t>Based</a:t>
            </a:r>
            <a:r>
              <a:rPr dirty="0" sz="2800" spc="70"/>
              <a:t> </a:t>
            </a:r>
            <a:r>
              <a:rPr dirty="0" sz="2800" spc="-5"/>
              <a:t>FPGA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765432" y="2177795"/>
            <a:ext cx="6610350" cy="3886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24409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Where are</a:t>
            </a:r>
            <a:r>
              <a:rPr dirty="0" sz="2800" spc="-75"/>
              <a:t> </a:t>
            </a:r>
            <a:r>
              <a:rPr dirty="0" sz="2800" spc="-5"/>
              <a:t>we?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28378" y="2882645"/>
            <a:ext cx="8149016" cy="2054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733299"/>
            <a:ext cx="42602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FPGA</a:t>
            </a:r>
            <a:r>
              <a:rPr dirty="0" spc="-70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82" y="1810769"/>
            <a:ext cx="3841115" cy="457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FPGAs consists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3 main</a:t>
            </a:r>
            <a:r>
              <a:rPr dirty="0" sz="1800" spc="-6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resources: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1.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43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General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430"/>
              </a:spcBef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Memory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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FPGA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Multiplier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2.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Program. Routing</a:t>
            </a:r>
            <a:r>
              <a:rPr dirty="0" sz="1800" spc="-1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Switches</a:t>
            </a:r>
            <a:endParaRPr sz="1800">
              <a:latin typeface="Arial"/>
              <a:cs typeface="Arial"/>
            </a:endParaRPr>
          </a:p>
          <a:p>
            <a:pPr marL="12700" marR="243840">
              <a:lnSpc>
                <a:spcPct val="12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Programmable 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horizontal/vertical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routing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channels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43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Connecting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together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25">
                <a:solidFill>
                  <a:srgbClr val="282828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3.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I/O Blocks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Connecting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chip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the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outside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4965" y="2063495"/>
            <a:ext cx="3743692" cy="391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43815" y="6638673"/>
            <a:ext cx="1219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solidFill>
                  <a:srgbClr val="28282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4790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54" y="753111"/>
            <a:ext cx="63982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Antifuse Based </a:t>
            </a:r>
            <a:r>
              <a:rPr dirty="0" sz="2800" spc="-5"/>
              <a:t>Programmable</a:t>
            </a:r>
            <a:r>
              <a:rPr dirty="0" sz="2800" spc="150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050812" y="2535173"/>
            <a:ext cx="8473235" cy="3016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4790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54" y="753111"/>
            <a:ext cx="63982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Antifuse Based </a:t>
            </a:r>
            <a:r>
              <a:rPr dirty="0" sz="2800" spc="-5"/>
              <a:t>Programmable</a:t>
            </a:r>
            <a:r>
              <a:rPr dirty="0" sz="2800" spc="150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463169" y="2077470"/>
            <a:ext cx="7381240" cy="455231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programmable element is an</a:t>
            </a:r>
            <a:r>
              <a:rPr dirty="0" sz="1800" spc="-8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antifuse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Programmed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by applying 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voltage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across</a:t>
            </a:r>
            <a:r>
              <a:rPr dirty="0" sz="1800" spc="-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Normal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condition: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high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resistance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When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programmed (blown): low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resistance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(20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100</a:t>
            </a:r>
            <a:r>
              <a:rPr dirty="0" sz="1800" spc="-6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Ohm)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Permanently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programmed (unlike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58293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Why antifuse? </a:t>
            </a:r>
            <a:r>
              <a:rPr dirty="0" u="heavy" sz="18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A high 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voltage </a:t>
            </a:r>
            <a:r>
              <a:rPr dirty="0" u="heavy" sz="18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blows 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the antifuse </a:t>
            </a:r>
            <a:r>
              <a:rPr dirty="0" u="heavy" sz="18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so it</a:t>
            </a:r>
            <a:r>
              <a:rPr dirty="0" u="heavy" sz="1800" spc="-204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conducts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080"/>
              </a:spcBef>
              <a:buFont typeface="Wingdings"/>
              <a:buChar char=""/>
              <a:tabLst>
                <a:tab pos="299085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Why antifuse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not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fuse?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Well,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 networks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sparsely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populated,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which means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that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most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them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not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So antifuse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used, which is an open circuit by</a:t>
            </a:r>
            <a:r>
              <a:rPr dirty="0" sz="1800" spc="-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default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4790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54" y="753111"/>
            <a:ext cx="63982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Antifuse Based </a:t>
            </a:r>
            <a:r>
              <a:rPr dirty="0" sz="2800" spc="-5"/>
              <a:t>Programmable</a:t>
            </a:r>
            <a:r>
              <a:rPr dirty="0" sz="2800" spc="150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86969" y="1976123"/>
            <a:ext cx="7562850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100"/>
              </a:spcBef>
              <a:buChar char=""/>
              <a:tabLst>
                <a:tab pos="235585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antifuse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slows down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interconnect path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less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than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pass 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transistor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FPGA.</a:t>
            </a:r>
            <a:endParaRPr sz="1800">
              <a:latin typeface="Arial"/>
              <a:cs typeface="Arial"/>
            </a:endParaRPr>
          </a:p>
          <a:p>
            <a:pPr marL="12700" marR="528955">
              <a:lnSpc>
                <a:spcPct val="100000"/>
              </a:lnSpc>
              <a:buChar char=""/>
              <a:tabLst>
                <a:tab pos="243840" algn="l"/>
              </a:tabLst>
            </a:pPr>
            <a:r>
              <a:rPr dirty="0" sz="1800" spc="-100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be able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program every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antifuse,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each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antifuse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connected </a:t>
            </a:r>
            <a:r>
              <a:rPr dirty="0" sz="1800" spc="-204">
                <a:solidFill>
                  <a:srgbClr val="282828"/>
                </a:solidFill>
                <a:latin typeface="Arial"/>
                <a:cs typeface="Arial"/>
              </a:rPr>
              <a:t>in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parallel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with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pass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</a:t>
            </a:r>
            <a:endParaRPr sz="1800">
              <a:latin typeface="Arial"/>
              <a:cs typeface="Arial"/>
            </a:endParaRPr>
          </a:p>
          <a:p>
            <a:pPr marL="12700" marR="1112520">
              <a:lnSpc>
                <a:spcPct val="100000"/>
              </a:lnSpc>
              <a:buChar char=""/>
              <a:tabLst>
                <a:tab pos="2438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pass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allows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antifuse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be bypassed </a:t>
            </a:r>
            <a:r>
              <a:rPr dirty="0" sz="1800" spc="-70">
                <a:solidFill>
                  <a:srgbClr val="282828"/>
                </a:solidFill>
                <a:latin typeface="Arial"/>
                <a:cs typeface="Arial"/>
              </a:rPr>
              <a:t>during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Gates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pass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controlled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select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appropriate </a:t>
            </a:r>
            <a:r>
              <a:rPr dirty="0" sz="1800" spc="-135">
                <a:solidFill>
                  <a:srgbClr val="282828"/>
                </a:solidFill>
                <a:latin typeface="Arial"/>
                <a:cs typeface="Arial"/>
              </a:rPr>
              <a:t>row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&amp; column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desired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antifuse</a:t>
            </a:r>
            <a:endParaRPr sz="1800">
              <a:latin typeface="Arial"/>
              <a:cs typeface="Arial"/>
            </a:endParaRPr>
          </a:p>
          <a:p>
            <a:pPr marL="12700" marR="258445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Voltage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applied across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row/column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so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that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only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desired </a:t>
            </a:r>
            <a:r>
              <a:rPr dirty="0" sz="1800" spc="-60">
                <a:solidFill>
                  <a:srgbClr val="282828"/>
                </a:solidFill>
                <a:latin typeface="Arial"/>
                <a:cs typeface="Arial"/>
              </a:rPr>
              <a:t>antifuse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receives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voltage.</a:t>
            </a:r>
            <a:endParaRPr sz="1800">
              <a:latin typeface="Arial"/>
              <a:cs typeface="Arial"/>
            </a:endParaRPr>
          </a:p>
          <a:p>
            <a:pPr marL="12700" marR="1158875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circuitry that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allows each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antifuse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be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separately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programmed</a:t>
            </a:r>
            <a:endParaRPr sz="1800">
              <a:latin typeface="Arial"/>
              <a:cs typeface="Arial"/>
            </a:endParaRPr>
          </a:p>
          <a:p>
            <a:pPr marL="478790" marR="96520" indent="-248285">
              <a:lnSpc>
                <a:spcPct val="100000"/>
              </a:lnSpc>
            </a:pPr>
            <a:r>
              <a:rPr dirty="0" u="heavy" sz="1800" spc="-1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To </a:t>
            </a:r>
            <a:r>
              <a:rPr dirty="0" u="heavy" sz="18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program an 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antifuse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mbria Math"/>
                <a:cs typeface="Cambria Math"/>
              </a:rPr>
              <a:t>‐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based FPGA, </a:t>
            </a:r>
            <a:r>
              <a:rPr dirty="0" u="heavy" sz="18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chip is plugged 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into </a:t>
            </a:r>
            <a:r>
              <a:rPr dirty="0" u="heavy" sz="18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a socket on a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u="heavy" sz="18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special programming box 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that generates the </a:t>
            </a:r>
            <a:r>
              <a:rPr dirty="0" u="heavy" sz="18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programming</a:t>
            </a:r>
            <a:r>
              <a:rPr dirty="0" u="heavy" sz="1800" spc="-5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Arial"/>
                <a:cs typeface="Arial"/>
              </a:rPr>
              <a:t>voltage.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4790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80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54" y="753111"/>
            <a:ext cx="63982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Antifuse Based </a:t>
            </a:r>
            <a:r>
              <a:rPr dirty="0" sz="2800" spc="-5"/>
              <a:t>Programmable</a:t>
            </a:r>
            <a:r>
              <a:rPr dirty="0" sz="2800" spc="150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86969" y="1976123"/>
            <a:ext cx="7386320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Advantages: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Requires no silicon area (low area), more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switches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per</a:t>
            </a:r>
            <a:r>
              <a:rPr dirty="0" sz="1800" spc="-9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Lower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resistance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parasitic capacitance than other</a:t>
            </a:r>
            <a:r>
              <a:rPr dirty="0" sz="18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Non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volatility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means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Instant operation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No need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 additional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chip memory (as opposed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Drawbacks: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Requires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non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standard CMOS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Behind SRAM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 tech.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manufacturing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Scaling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challenges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antifuse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Hard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realize in deep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sub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micron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Not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programmable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24409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Where are</a:t>
            </a:r>
            <a:r>
              <a:rPr dirty="0" sz="2800" spc="-75"/>
              <a:t> </a:t>
            </a:r>
            <a:r>
              <a:rPr dirty="0" sz="2800" spc="-5"/>
              <a:t>we?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2984" y="3035062"/>
            <a:ext cx="7706101" cy="197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8562" y="1017270"/>
            <a:ext cx="81280" cy="26670"/>
          </a:xfrm>
          <a:custGeom>
            <a:avLst/>
            <a:gdLst/>
            <a:ahLst/>
            <a:cxnLst/>
            <a:rect l="l" t="t" r="r" b="b"/>
            <a:pathLst>
              <a:path w="81279" h="26669">
                <a:moveTo>
                  <a:pt x="0" y="0"/>
                </a:moveTo>
                <a:lnTo>
                  <a:pt x="0" y="26670"/>
                </a:lnTo>
                <a:lnTo>
                  <a:pt x="80772" y="26670"/>
                </a:lnTo>
                <a:lnTo>
                  <a:pt x="8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76219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EEPROM/Flash </a:t>
            </a:r>
            <a:r>
              <a:rPr dirty="0" sz="2800"/>
              <a:t>Based </a:t>
            </a:r>
            <a:r>
              <a:rPr dirty="0" sz="2800" spc="-5"/>
              <a:t>Programmable</a:t>
            </a:r>
            <a:r>
              <a:rPr dirty="0" sz="2800" spc="190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10767" y="2128524"/>
            <a:ext cx="8084820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Advantages:</a:t>
            </a:r>
            <a:endParaRPr sz="1800">
              <a:latin typeface="Arial"/>
              <a:cs typeface="Arial"/>
            </a:endParaRPr>
          </a:p>
          <a:p>
            <a:pPr marL="12700" marR="593725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Non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volatile,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Does not lose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information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when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device is powered 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off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(Thus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no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extra memory/flash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required)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Improved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area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efficiency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(less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needed compared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cell)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programmable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Drawbacks:</a:t>
            </a:r>
            <a:endParaRPr sz="1800">
              <a:latin typeface="Arial"/>
              <a:cs typeface="Arial"/>
            </a:endParaRPr>
          </a:p>
          <a:p>
            <a:pPr marL="357505" indent="-345440">
              <a:lnSpc>
                <a:spcPct val="100000"/>
              </a:lnSpc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Tricky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floating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gate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12700" marR="614045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source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drain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voltage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should be low enough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prevent charge</a:t>
            </a:r>
            <a:r>
              <a:rPr dirty="0" sz="1800" spc="-1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injection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into the floating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gate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NOT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be reprogrammed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infinite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number of</a:t>
            </a:r>
            <a:r>
              <a:rPr dirty="0" sz="1800" spc="-8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times!</a:t>
            </a:r>
            <a:endParaRPr sz="1800">
              <a:latin typeface="Arial"/>
              <a:cs typeface="Arial"/>
            </a:endParaRPr>
          </a:p>
          <a:p>
            <a:pPr marL="298450" marR="309880" indent="-285750">
              <a:lnSpc>
                <a:spcPct val="100000"/>
              </a:lnSpc>
              <a:buClr>
                <a:srgbClr val="282828"/>
              </a:buClr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b/c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charge build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up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oxide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(e.g., Actel ProASIC3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rated for</a:t>
            </a:r>
            <a:r>
              <a:rPr dirty="0" sz="1800" spc="-1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500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times)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Uses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non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standard CMOS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High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resistance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capacitance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due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use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</a:t>
            </a:r>
            <a:r>
              <a:rPr dirty="0" sz="1800" spc="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switches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38868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Programmable</a:t>
            </a:r>
            <a:r>
              <a:rPr dirty="0" sz="2800" spc="15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10769" y="2128524"/>
            <a:ext cx="581025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So there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three technologies for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switches: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Char char="•"/>
              <a:tabLst>
                <a:tab pos="349250" algn="l"/>
                <a:tab pos="349885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Antifuse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Flash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ideal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technology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that</a:t>
            </a:r>
            <a:r>
              <a:rPr dirty="0" sz="1800" spc="-7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Non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volatile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Reprogrammable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infinite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number of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standard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cell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CMOS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Offer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low on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resistance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capacitance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Recent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trend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Xilinx, Altera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800" spc="-1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Lattice: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chip flash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memory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 storage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configuration</a:t>
            </a:r>
            <a:r>
              <a:rPr dirty="0" sz="18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based interconnect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switches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38868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Programmable</a:t>
            </a:r>
            <a:r>
              <a:rPr dirty="0" sz="2800" spc="15"/>
              <a:t> </a:t>
            </a:r>
            <a:r>
              <a:rPr dirty="0" sz="2800" spc="-5"/>
              <a:t>Switches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84432" y="2549651"/>
            <a:ext cx="7753350" cy="245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6032" y="753111"/>
            <a:ext cx="28568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Routing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Channels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69" y="2005079"/>
            <a:ext cx="810958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wiring is grouped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into routing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channels, each of which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contains</a:t>
            </a:r>
            <a:r>
              <a:rPr dirty="0" sz="1800" spc="-5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405">
                <a:solidFill>
                  <a:srgbClr val="282828"/>
                </a:solidFill>
                <a:latin typeface="Arial"/>
                <a:cs typeface="Arial"/>
              </a:rPr>
              <a:t>a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complete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grid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horizontal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vertical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wires.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3950" y="2806445"/>
            <a:ext cx="3772258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28568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Routing</a:t>
            </a:r>
            <a:r>
              <a:rPr dirty="0" sz="2800" spc="-80"/>
              <a:t> </a:t>
            </a:r>
            <a:r>
              <a:rPr dirty="0" sz="2800"/>
              <a:t>Channels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165" marR="5080">
              <a:lnSpc>
                <a:spcPct val="150000"/>
              </a:lnSpc>
              <a:spcBef>
                <a:spcPts val="100"/>
              </a:spcBef>
            </a:pPr>
            <a:r>
              <a:rPr dirty="0"/>
              <a:t> </a:t>
            </a:r>
            <a:r>
              <a:rPr dirty="0" spc="-5"/>
              <a:t>FPGA </a:t>
            </a:r>
            <a:r>
              <a:rPr dirty="0"/>
              <a:t>wiring </a:t>
            </a:r>
            <a:r>
              <a:rPr dirty="0" spc="-5"/>
              <a:t>with </a:t>
            </a:r>
            <a:r>
              <a:rPr dirty="0"/>
              <a:t>programmable </a:t>
            </a:r>
            <a:r>
              <a:rPr dirty="0" spc="-5"/>
              <a:t>interconnect </a:t>
            </a:r>
            <a:r>
              <a:rPr dirty="0"/>
              <a:t>is slower than </a:t>
            </a:r>
            <a:r>
              <a:rPr dirty="0" spc="-5"/>
              <a:t>typical </a:t>
            </a:r>
            <a:r>
              <a:rPr dirty="0"/>
              <a:t>wiring in</a:t>
            </a:r>
            <a:r>
              <a:rPr dirty="0" spc="-175"/>
              <a:t> </a:t>
            </a:r>
            <a:r>
              <a:rPr dirty="0" spc="-385"/>
              <a:t>a  </a:t>
            </a:r>
            <a:r>
              <a:rPr dirty="0" spc="-5"/>
              <a:t>custom </a:t>
            </a:r>
            <a:r>
              <a:rPr dirty="0"/>
              <a:t>chip</a:t>
            </a:r>
            <a:r>
              <a:rPr dirty="0" spc="-15"/>
              <a:t> </a:t>
            </a:r>
            <a:r>
              <a:rPr dirty="0" spc="-5"/>
              <a:t>b/c:</a:t>
            </a:r>
          </a:p>
          <a:p>
            <a:pPr marL="3746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398780" indent="-349250">
              <a:lnSpc>
                <a:spcPct val="100000"/>
              </a:lnSpc>
              <a:buFont typeface="Wingdings"/>
              <a:buChar char=""/>
              <a:tabLst>
                <a:tab pos="398780" algn="l"/>
                <a:tab pos="399415" algn="l"/>
              </a:tabLst>
            </a:pPr>
            <a:r>
              <a:rPr dirty="0" spc="-5"/>
              <a:t>Pass transistor </a:t>
            </a:r>
            <a:r>
              <a:rPr dirty="0"/>
              <a:t>on an </a:t>
            </a:r>
            <a:r>
              <a:rPr dirty="0" spc="-5"/>
              <a:t>interconnect </a:t>
            </a:r>
            <a:r>
              <a:rPr dirty="0"/>
              <a:t>is not a </a:t>
            </a:r>
            <a:r>
              <a:rPr dirty="0" spc="-5"/>
              <a:t>perfect</a:t>
            </a:r>
            <a:r>
              <a:rPr dirty="0" spc="-25"/>
              <a:t> </a:t>
            </a:r>
            <a:r>
              <a:rPr dirty="0" spc="-5"/>
              <a:t>on</a:t>
            </a:r>
            <a:r>
              <a:rPr dirty="0" spc="-5">
                <a:latin typeface="Cambria Math"/>
                <a:cs typeface="Cambria Math"/>
              </a:rPr>
              <a:t>‐</a:t>
            </a:r>
            <a:r>
              <a:rPr dirty="0" spc="-5"/>
              <a:t>switch</a:t>
            </a:r>
          </a:p>
          <a:p>
            <a:pPr marL="37465">
              <a:lnSpc>
                <a:spcPct val="100000"/>
              </a:lnSpc>
              <a:spcBef>
                <a:spcPts val="20"/>
              </a:spcBef>
              <a:buClr>
                <a:srgbClr val="282828"/>
              </a:buClr>
              <a:buFont typeface="Wingdings"/>
              <a:buChar char=""/>
            </a:pPr>
            <a:endParaRPr sz="2800">
              <a:latin typeface="Times New Roman"/>
              <a:cs typeface="Times New Roman"/>
            </a:endParaRPr>
          </a:p>
          <a:p>
            <a:pPr marL="50165" marR="663575">
              <a:lnSpc>
                <a:spcPct val="150000"/>
              </a:lnSpc>
              <a:buFont typeface="Wingdings"/>
              <a:buChar char=""/>
              <a:tabLst>
                <a:tab pos="398780" algn="l"/>
                <a:tab pos="399415" algn="l"/>
              </a:tabLst>
            </a:pPr>
            <a:r>
              <a:rPr dirty="0" spc="-5"/>
              <a:t>Programmable interconnect </a:t>
            </a:r>
            <a:r>
              <a:rPr dirty="0"/>
              <a:t>is slower </a:t>
            </a:r>
            <a:r>
              <a:rPr dirty="0" spc="-5"/>
              <a:t>than </a:t>
            </a:r>
            <a:r>
              <a:rPr dirty="0"/>
              <a:t>a pair of wires </a:t>
            </a:r>
            <a:r>
              <a:rPr dirty="0" spc="-5"/>
              <a:t>permanently  connected </a:t>
            </a:r>
            <a:r>
              <a:rPr dirty="0"/>
              <a:t>by a</a:t>
            </a:r>
            <a:r>
              <a:rPr dirty="0" spc="-20"/>
              <a:t> </a:t>
            </a:r>
            <a:r>
              <a:rPr dirty="0"/>
              <a:t>via</a:t>
            </a:r>
          </a:p>
          <a:p>
            <a:pPr marL="37465">
              <a:lnSpc>
                <a:spcPct val="100000"/>
              </a:lnSpc>
              <a:buClr>
                <a:srgbClr val="282828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0"/>
              </a:spcBef>
              <a:buClr>
                <a:srgbClr val="282828"/>
              </a:buClr>
              <a:buFont typeface="Wingdings"/>
              <a:buChar char=""/>
            </a:pPr>
            <a:endParaRPr sz="1750">
              <a:latin typeface="Times New Roman"/>
              <a:cs typeface="Times New Roman"/>
            </a:endParaRPr>
          </a:p>
          <a:p>
            <a:pPr marL="398780" indent="-349250">
              <a:lnSpc>
                <a:spcPct val="100000"/>
              </a:lnSpc>
              <a:buFont typeface="Wingdings"/>
              <a:buChar char=""/>
              <a:tabLst>
                <a:tab pos="398780" algn="l"/>
                <a:tab pos="399415" algn="l"/>
              </a:tabLst>
            </a:pPr>
            <a:r>
              <a:rPr dirty="0" spc="-5"/>
              <a:t>FPGA </a:t>
            </a:r>
            <a:r>
              <a:rPr dirty="0"/>
              <a:t>wires are generally longer </a:t>
            </a:r>
            <a:r>
              <a:rPr dirty="0" spc="-5"/>
              <a:t>than </a:t>
            </a:r>
            <a:r>
              <a:rPr dirty="0"/>
              <a:t>would be necessary for a </a:t>
            </a:r>
            <a:r>
              <a:rPr dirty="0" spc="-5"/>
              <a:t>custom</a:t>
            </a:r>
            <a:r>
              <a:rPr dirty="0" spc="-225"/>
              <a:t> </a:t>
            </a:r>
            <a:r>
              <a:rPr dirty="0"/>
              <a:t>chip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10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FPGA Categories</a:t>
            </a:r>
            <a:r>
              <a:rPr dirty="0" spc="-55"/>
              <a:t> </a:t>
            </a:r>
            <a:r>
              <a:rPr dirty="0" spc="-5"/>
              <a:t>(Structural)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627" y="2052324"/>
            <a:ext cx="7744459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There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main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categories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terms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their structure: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Homogeneous: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Employs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only one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type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logic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  <a:p>
            <a:pPr marL="418465" indent="-406400">
              <a:lnSpc>
                <a:spcPct val="100000"/>
              </a:lnSpc>
              <a:buFont typeface="Courier New"/>
              <a:buChar char="o"/>
              <a:tabLst>
                <a:tab pos="418465" algn="l"/>
                <a:tab pos="41910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Heterogeneous:</a:t>
            </a:r>
            <a:endParaRPr sz="1800">
              <a:latin typeface="Arial"/>
              <a:cs typeface="Arial"/>
            </a:endParaRPr>
          </a:p>
          <a:p>
            <a:pPr marL="418465" indent="-406400">
              <a:lnSpc>
                <a:spcPct val="100000"/>
              </a:lnSpc>
              <a:buFont typeface="Courier New"/>
              <a:buChar char="o"/>
              <a:tabLst>
                <a:tab pos="418465" algn="l"/>
                <a:tab pos="41910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Employs mixture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different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 such as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dedicated</a:t>
            </a:r>
            <a:r>
              <a:rPr dirty="0" sz="1800" spc="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memory/multiplier</a:t>
            </a:r>
            <a:endParaRPr sz="1800">
              <a:latin typeface="Arial"/>
              <a:cs typeface="Arial"/>
            </a:endParaRPr>
          </a:p>
          <a:p>
            <a:pPr marL="418465" indent="-406400">
              <a:lnSpc>
                <a:spcPct val="100000"/>
              </a:lnSpc>
              <a:buFont typeface="Courier New"/>
              <a:buChar char="o"/>
              <a:tabLst>
                <a:tab pos="418465" algn="l"/>
                <a:tab pos="419100" algn="l"/>
              </a:tabLst>
            </a:pP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Very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efficient for specific</a:t>
            </a:r>
            <a:r>
              <a:rPr dirty="0" sz="18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418465" indent="-406400">
              <a:lnSpc>
                <a:spcPct val="100000"/>
              </a:lnSpc>
              <a:buFont typeface="Courier New"/>
              <a:buChar char="o"/>
              <a:tabLst>
                <a:tab pos="418465" algn="l"/>
                <a:tab pos="41910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Might go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waste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if not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used!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3581" y="4108513"/>
            <a:ext cx="6480011" cy="2928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43815" y="6638673"/>
            <a:ext cx="1219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solidFill>
                  <a:srgbClr val="28282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239839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 Chip</a:t>
            </a:r>
            <a:r>
              <a:rPr dirty="0" sz="2800" spc="-70"/>
              <a:t> </a:t>
            </a:r>
            <a:r>
              <a:rPr dirty="0" sz="2800"/>
              <a:t>I/O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10769" y="2357124"/>
            <a:ext cx="720026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25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I/O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pins on a chip connect it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the outside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world 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perform</a:t>
            </a:r>
            <a:r>
              <a:rPr dirty="0" sz="1800" spc="-8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0">
                <a:solidFill>
                  <a:srgbClr val="282828"/>
                </a:solidFill>
                <a:latin typeface="Arial"/>
                <a:cs typeface="Arial"/>
              </a:rPr>
              <a:t>some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basic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Input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pins provide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electrostatic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discharge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(ESD)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protection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Output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pins provide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buffers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with sufficient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drive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produce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adequate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signals on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pins</a:t>
            </a:r>
            <a:endParaRPr sz="1800">
              <a:latin typeface="Arial"/>
              <a:cs typeface="Arial"/>
            </a:endParaRPr>
          </a:p>
          <a:p>
            <a:pPr marL="357505" indent="-345440">
              <a:lnSpc>
                <a:spcPct val="100000"/>
              </a:lnSpc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Three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pins include logic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switch b/w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input 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output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modes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82828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The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pins on an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can be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configured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act</a:t>
            </a:r>
            <a:r>
              <a:rPr dirty="0" sz="1800" spc="-1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Input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Output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</a:t>
            </a:r>
            <a:endParaRPr sz="1800">
              <a:latin typeface="Arial"/>
              <a:cs typeface="Arial"/>
            </a:endParaRPr>
          </a:p>
          <a:p>
            <a:pPr marL="357505" indent="-345440">
              <a:lnSpc>
                <a:spcPct val="100000"/>
              </a:lnSpc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Tri</a:t>
            </a:r>
            <a:r>
              <a:rPr dirty="0" sz="1800" spc="-1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state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873"/>
            <a:ext cx="6708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Xilinx Spartan II 2.5V </a:t>
            </a:r>
            <a:r>
              <a:rPr dirty="0" sz="2800" spc="-5"/>
              <a:t>Family </a:t>
            </a:r>
            <a:r>
              <a:rPr dirty="0" sz="2800"/>
              <a:t>I/O </a:t>
            </a:r>
            <a:r>
              <a:rPr dirty="0" sz="2800" spc="-5"/>
              <a:t>Pins</a:t>
            </a:r>
            <a:r>
              <a:rPr dirty="0" sz="2800" spc="-75"/>
              <a:t> </a:t>
            </a:r>
            <a:r>
              <a:rPr dirty="0" sz="2800" spc="-5"/>
              <a:t>(Ex.)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10767" y="2129286"/>
            <a:ext cx="803402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Supports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wide range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I/O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I/O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three registers,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one each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 input, output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tri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state</a:t>
            </a:r>
            <a:r>
              <a:rPr dirty="0" sz="1800" spc="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Each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own enable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signal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all share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same clock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Can be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configured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latch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or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5882" y="3574922"/>
            <a:ext cx="4200525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5127" y="4259522"/>
            <a:ext cx="3509076" cy="928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63182" y="4285750"/>
            <a:ext cx="32137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 Prog.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delay on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input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path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to eliminate variations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in  hold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times from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pin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44964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Commercial FPGA</a:t>
            </a:r>
            <a:r>
              <a:rPr dirty="0" sz="2800" spc="-35"/>
              <a:t> </a:t>
            </a:r>
            <a:r>
              <a:rPr dirty="0" sz="2800"/>
              <a:t>Products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41632" y="4915661"/>
            <a:ext cx="2032635" cy="640080"/>
          </a:xfrm>
          <a:custGeom>
            <a:avLst/>
            <a:gdLst/>
            <a:ahLst/>
            <a:cxnLst/>
            <a:rect l="l" t="t" r="r" b="b"/>
            <a:pathLst>
              <a:path w="2032635" h="640079">
                <a:moveTo>
                  <a:pt x="0" y="0"/>
                </a:moveTo>
                <a:lnTo>
                  <a:pt x="0" y="640080"/>
                </a:lnTo>
                <a:lnTo>
                  <a:pt x="2032254" y="640080"/>
                </a:lnTo>
                <a:lnTo>
                  <a:pt x="2032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CDE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73886" y="4915661"/>
            <a:ext cx="2540000" cy="640080"/>
          </a:xfrm>
          <a:custGeom>
            <a:avLst/>
            <a:gdLst/>
            <a:ahLst/>
            <a:cxnLst/>
            <a:rect l="l" t="t" r="r" b="b"/>
            <a:pathLst>
              <a:path w="2540000" h="640079">
                <a:moveTo>
                  <a:pt x="0" y="0"/>
                </a:moveTo>
                <a:lnTo>
                  <a:pt x="0" y="640080"/>
                </a:lnTo>
                <a:lnTo>
                  <a:pt x="2539746" y="640080"/>
                </a:lnTo>
                <a:lnTo>
                  <a:pt x="2539746" y="0"/>
                </a:lnTo>
                <a:lnTo>
                  <a:pt x="0" y="0"/>
                </a:lnTo>
                <a:close/>
              </a:path>
            </a:pathLst>
          </a:custGeom>
          <a:solidFill>
            <a:srgbClr val="ECDE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632" y="4915661"/>
            <a:ext cx="2209800" cy="640080"/>
          </a:xfrm>
          <a:custGeom>
            <a:avLst/>
            <a:gdLst/>
            <a:ahLst/>
            <a:cxnLst/>
            <a:rect l="l" t="t" r="r" b="b"/>
            <a:pathLst>
              <a:path w="2209800" h="640079">
                <a:moveTo>
                  <a:pt x="0" y="0"/>
                </a:moveTo>
                <a:lnTo>
                  <a:pt x="0" y="640080"/>
                </a:lnTo>
                <a:lnTo>
                  <a:pt x="2209800" y="64008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CDE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1632" y="5555742"/>
            <a:ext cx="2032635" cy="640080"/>
          </a:xfrm>
          <a:custGeom>
            <a:avLst/>
            <a:gdLst/>
            <a:ahLst/>
            <a:cxnLst/>
            <a:rect l="l" t="t" r="r" b="b"/>
            <a:pathLst>
              <a:path w="2032635" h="640079">
                <a:moveTo>
                  <a:pt x="0" y="0"/>
                </a:moveTo>
                <a:lnTo>
                  <a:pt x="0" y="640080"/>
                </a:lnTo>
                <a:lnTo>
                  <a:pt x="2032254" y="640080"/>
                </a:lnTo>
                <a:lnTo>
                  <a:pt x="2032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EF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73886" y="5555742"/>
            <a:ext cx="2540000" cy="640080"/>
          </a:xfrm>
          <a:custGeom>
            <a:avLst/>
            <a:gdLst/>
            <a:ahLst/>
            <a:cxnLst/>
            <a:rect l="l" t="t" r="r" b="b"/>
            <a:pathLst>
              <a:path w="2540000" h="640079">
                <a:moveTo>
                  <a:pt x="0" y="0"/>
                </a:moveTo>
                <a:lnTo>
                  <a:pt x="0" y="640080"/>
                </a:lnTo>
                <a:lnTo>
                  <a:pt x="2539746" y="640080"/>
                </a:lnTo>
                <a:lnTo>
                  <a:pt x="25397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EF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632" y="5555742"/>
            <a:ext cx="2209800" cy="640080"/>
          </a:xfrm>
          <a:custGeom>
            <a:avLst/>
            <a:gdLst/>
            <a:ahLst/>
            <a:cxnLst/>
            <a:rect l="l" t="t" r="r" b="b"/>
            <a:pathLst>
              <a:path w="2209800" h="640079">
                <a:moveTo>
                  <a:pt x="0" y="0"/>
                </a:moveTo>
                <a:lnTo>
                  <a:pt x="0" y="640080"/>
                </a:lnTo>
                <a:lnTo>
                  <a:pt x="2209800" y="64008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EF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35281" y="2247645"/>
          <a:ext cx="6800850" cy="3948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539365"/>
                <a:gridCol w="2209165"/>
              </a:tblGrid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Manufacturer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8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FPGA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8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800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Actel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MX,SX,eX,Axcelerator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Antifuse-based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QuickLogic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PASIC,</a:t>
                      </a:r>
                      <a:r>
                        <a:rPr dirty="0" sz="1800" spc="-1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QuickRAM,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Eclipse</a:t>
                      </a:r>
                      <a:r>
                        <a:rPr dirty="0" sz="1800" spc="-1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(Plus/II)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Antifuse-based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Lattice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ECP2/M,</a:t>
                      </a:r>
                      <a:r>
                        <a:rPr dirty="0" sz="1800" spc="-1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Antifuse-based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6393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Atmel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AT40K,</a:t>
                      </a:r>
                      <a:r>
                        <a:rPr dirty="0" sz="1800" spc="-11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AT40KAL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LUT-based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Altera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03505" indent="-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Stratix, </a:t>
                      </a:r>
                      <a:r>
                        <a:rPr dirty="0" sz="180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Cyclone,</a:t>
                      </a:r>
                      <a:r>
                        <a:rPr dirty="0" sz="1800" spc="-18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Arrira,  </a:t>
                      </a: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Flex,</a:t>
                      </a:r>
                      <a:r>
                        <a:rPr dirty="0" sz="1800" spc="-1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LUT-based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Xilinx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636905" indent="-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Spartan (II,III,VI) </a:t>
                      </a:r>
                      <a:r>
                        <a:rPr dirty="0" sz="180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1800" spc="-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Virtex-(E,4,5,6,7)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5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LUT-based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835536" y="4920995"/>
            <a:ext cx="6794723" cy="128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37060" y="4916424"/>
            <a:ext cx="6791959" cy="1229360"/>
          </a:xfrm>
          <a:custGeom>
            <a:avLst/>
            <a:gdLst/>
            <a:ahLst/>
            <a:cxnLst/>
            <a:rect l="l" t="t" r="r" b="b"/>
            <a:pathLst>
              <a:path w="6791959" h="1229360">
                <a:moveTo>
                  <a:pt x="6791675" y="1021080"/>
                </a:moveTo>
                <a:lnTo>
                  <a:pt x="6791675" y="208026"/>
                </a:lnTo>
                <a:lnTo>
                  <a:pt x="6789389" y="176022"/>
                </a:lnTo>
                <a:lnTo>
                  <a:pt x="6778721" y="136398"/>
                </a:lnTo>
                <a:lnTo>
                  <a:pt x="6761195" y="100584"/>
                </a:lnTo>
                <a:lnTo>
                  <a:pt x="6755861" y="91440"/>
                </a:lnTo>
                <a:lnTo>
                  <a:pt x="6749765" y="83820"/>
                </a:lnTo>
                <a:lnTo>
                  <a:pt x="6743669" y="75438"/>
                </a:lnTo>
                <a:lnTo>
                  <a:pt x="6737573" y="68580"/>
                </a:lnTo>
                <a:lnTo>
                  <a:pt x="6707855" y="41148"/>
                </a:lnTo>
                <a:lnTo>
                  <a:pt x="6673565" y="20574"/>
                </a:lnTo>
                <a:lnTo>
                  <a:pt x="6625559" y="4572"/>
                </a:lnTo>
                <a:lnTo>
                  <a:pt x="6583649" y="0"/>
                </a:lnTo>
                <a:lnTo>
                  <a:pt x="208026" y="0"/>
                </a:lnTo>
                <a:lnTo>
                  <a:pt x="156210" y="6858"/>
                </a:lnTo>
                <a:lnTo>
                  <a:pt x="118110" y="20574"/>
                </a:lnTo>
                <a:lnTo>
                  <a:pt x="100584" y="30480"/>
                </a:lnTo>
                <a:lnTo>
                  <a:pt x="91440" y="35814"/>
                </a:lnTo>
                <a:lnTo>
                  <a:pt x="83820" y="41910"/>
                </a:lnTo>
                <a:lnTo>
                  <a:pt x="75438" y="48006"/>
                </a:lnTo>
                <a:lnTo>
                  <a:pt x="68580" y="54102"/>
                </a:lnTo>
                <a:lnTo>
                  <a:pt x="41148" y="83820"/>
                </a:lnTo>
                <a:lnTo>
                  <a:pt x="20574" y="118110"/>
                </a:lnTo>
                <a:lnTo>
                  <a:pt x="4572" y="166116"/>
                </a:lnTo>
                <a:lnTo>
                  <a:pt x="0" y="208026"/>
                </a:lnTo>
                <a:lnTo>
                  <a:pt x="0" y="1021080"/>
                </a:lnTo>
                <a:lnTo>
                  <a:pt x="2286" y="1053084"/>
                </a:lnTo>
                <a:lnTo>
                  <a:pt x="6858" y="1072896"/>
                </a:lnTo>
                <a:lnTo>
                  <a:pt x="9906" y="1082802"/>
                </a:lnTo>
                <a:lnTo>
                  <a:pt x="9906" y="198120"/>
                </a:lnTo>
                <a:lnTo>
                  <a:pt x="10668" y="187452"/>
                </a:lnTo>
                <a:lnTo>
                  <a:pt x="18288" y="149352"/>
                </a:lnTo>
                <a:lnTo>
                  <a:pt x="22098" y="139446"/>
                </a:lnTo>
                <a:lnTo>
                  <a:pt x="25146" y="131064"/>
                </a:lnTo>
                <a:lnTo>
                  <a:pt x="28956" y="121920"/>
                </a:lnTo>
                <a:lnTo>
                  <a:pt x="33528" y="113538"/>
                </a:lnTo>
                <a:lnTo>
                  <a:pt x="38862" y="105156"/>
                </a:lnTo>
                <a:lnTo>
                  <a:pt x="43434" y="96774"/>
                </a:lnTo>
                <a:lnTo>
                  <a:pt x="49530" y="89154"/>
                </a:lnTo>
                <a:lnTo>
                  <a:pt x="54864" y="81534"/>
                </a:lnTo>
                <a:lnTo>
                  <a:pt x="61722" y="74676"/>
                </a:lnTo>
                <a:lnTo>
                  <a:pt x="67818" y="67818"/>
                </a:lnTo>
                <a:lnTo>
                  <a:pt x="74676" y="60960"/>
                </a:lnTo>
                <a:lnTo>
                  <a:pt x="82296" y="54864"/>
                </a:lnTo>
                <a:lnTo>
                  <a:pt x="89154" y="48768"/>
                </a:lnTo>
                <a:lnTo>
                  <a:pt x="97536" y="43434"/>
                </a:lnTo>
                <a:lnTo>
                  <a:pt x="105156" y="38100"/>
                </a:lnTo>
                <a:lnTo>
                  <a:pt x="121920" y="28956"/>
                </a:lnTo>
                <a:lnTo>
                  <a:pt x="158496" y="16002"/>
                </a:lnTo>
                <a:lnTo>
                  <a:pt x="198120" y="9906"/>
                </a:lnTo>
                <a:lnTo>
                  <a:pt x="6593555" y="9906"/>
                </a:lnTo>
                <a:lnTo>
                  <a:pt x="6604223" y="10668"/>
                </a:lnTo>
                <a:lnTo>
                  <a:pt x="6642323" y="18288"/>
                </a:lnTo>
                <a:lnTo>
                  <a:pt x="6652229" y="22098"/>
                </a:lnTo>
                <a:lnTo>
                  <a:pt x="6660611" y="25146"/>
                </a:lnTo>
                <a:lnTo>
                  <a:pt x="6669755" y="28956"/>
                </a:lnTo>
                <a:lnTo>
                  <a:pt x="6678137" y="33528"/>
                </a:lnTo>
                <a:lnTo>
                  <a:pt x="6686519" y="38862"/>
                </a:lnTo>
                <a:lnTo>
                  <a:pt x="6694901" y="43434"/>
                </a:lnTo>
                <a:lnTo>
                  <a:pt x="6702521" y="49530"/>
                </a:lnTo>
                <a:lnTo>
                  <a:pt x="6710141" y="54864"/>
                </a:lnTo>
                <a:lnTo>
                  <a:pt x="6716999" y="60960"/>
                </a:lnTo>
                <a:lnTo>
                  <a:pt x="6730715" y="74676"/>
                </a:lnTo>
                <a:lnTo>
                  <a:pt x="6736811" y="82296"/>
                </a:lnTo>
                <a:lnTo>
                  <a:pt x="6742907" y="89154"/>
                </a:lnTo>
                <a:lnTo>
                  <a:pt x="6748241" y="97536"/>
                </a:lnTo>
                <a:lnTo>
                  <a:pt x="6753575" y="105156"/>
                </a:lnTo>
                <a:lnTo>
                  <a:pt x="6762719" y="121920"/>
                </a:lnTo>
                <a:lnTo>
                  <a:pt x="6766529" y="131064"/>
                </a:lnTo>
                <a:lnTo>
                  <a:pt x="6769577" y="140208"/>
                </a:lnTo>
                <a:lnTo>
                  <a:pt x="6773387" y="149352"/>
                </a:lnTo>
                <a:lnTo>
                  <a:pt x="6775673" y="158496"/>
                </a:lnTo>
                <a:lnTo>
                  <a:pt x="6777959" y="168402"/>
                </a:lnTo>
                <a:lnTo>
                  <a:pt x="6781007" y="188214"/>
                </a:lnTo>
                <a:lnTo>
                  <a:pt x="6781769" y="198120"/>
                </a:lnTo>
                <a:lnTo>
                  <a:pt x="6781769" y="1082802"/>
                </a:lnTo>
                <a:lnTo>
                  <a:pt x="6784817" y="1072896"/>
                </a:lnTo>
                <a:lnTo>
                  <a:pt x="6787103" y="1062990"/>
                </a:lnTo>
                <a:lnTo>
                  <a:pt x="6789389" y="1052322"/>
                </a:lnTo>
                <a:lnTo>
                  <a:pt x="6791675" y="1021080"/>
                </a:lnTo>
                <a:close/>
              </a:path>
              <a:path w="6791959" h="1229360">
                <a:moveTo>
                  <a:pt x="6781769" y="1082802"/>
                </a:moveTo>
                <a:lnTo>
                  <a:pt x="6781769" y="1030986"/>
                </a:lnTo>
                <a:lnTo>
                  <a:pt x="6781007" y="1041654"/>
                </a:lnTo>
                <a:lnTo>
                  <a:pt x="6779483" y="1051560"/>
                </a:lnTo>
                <a:lnTo>
                  <a:pt x="6777959" y="1060704"/>
                </a:lnTo>
                <a:lnTo>
                  <a:pt x="6775673" y="1070610"/>
                </a:lnTo>
                <a:lnTo>
                  <a:pt x="6772625" y="1079754"/>
                </a:lnTo>
                <a:lnTo>
                  <a:pt x="6769577" y="1089660"/>
                </a:lnTo>
                <a:lnTo>
                  <a:pt x="6766529" y="1098042"/>
                </a:lnTo>
                <a:lnTo>
                  <a:pt x="6761957" y="1107186"/>
                </a:lnTo>
                <a:lnTo>
                  <a:pt x="6758147" y="1115568"/>
                </a:lnTo>
                <a:lnTo>
                  <a:pt x="6752813" y="1123950"/>
                </a:lnTo>
                <a:lnTo>
                  <a:pt x="6748241" y="1132332"/>
                </a:lnTo>
                <a:lnTo>
                  <a:pt x="6742145" y="1139952"/>
                </a:lnTo>
                <a:lnTo>
                  <a:pt x="6736811" y="1147572"/>
                </a:lnTo>
                <a:lnTo>
                  <a:pt x="6730715" y="1154430"/>
                </a:lnTo>
                <a:lnTo>
                  <a:pt x="6716999" y="1168146"/>
                </a:lnTo>
                <a:lnTo>
                  <a:pt x="6709379" y="1174242"/>
                </a:lnTo>
                <a:lnTo>
                  <a:pt x="6702521" y="1180338"/>
                </a:lnTo>
                <a:lnTo>
                  <a:pt x="6694139" y="1185672"/>
                </a:lnTo>
                <a:lnTo>
                  <a:pt x="6686519" y="1191006"/>
                </a:lnTo>
                <a:lnTo>
                  <a:pt x="6669755" y="1200150"/>
                </a:lnTo>
                <a:lnTo>
                  <a:pt x="6660611" y="1203960"/>
                </a:lnTo>
                <a:lnTo>
                  <a:pt x="6651467" y="1207008"/>
                </a:lnTo>
                <a:lnTo>
                  <a:pt x="6642323" y="1210818"/>
                </a:lnTo>
                <a:lnTo>
                  <a:pt x="6603461" y="1218438"/>
                </a:lnTo>
                <a:lnTo>
                  <a:pt x="198120" y="1219200"/>
                </a:lnTo>
                <a:lnTo>
                  <a:pt x="187452" y="1218438"/>
                </a:lnTo>
                <a:lnTo>
                  <a:pt x="176022" y="1216660"/>
                </a:lnTo>
                <a:lnTo>
                  <a:pt x="168402" y="1215390"/>
                </a:lnTo>
                <a:lnTo>
                  <a:pt x="158496" y="1213104"/>
                </a:lnTo>
                <a:lnTo>
                  <a:pt x="149352" y="1210056"/>
                </a:lnTo>
                <a:lnTo>
                  <a:pt x="139446" y="1207008"/>
                </a:lnTo>
                <a:lnTo>
                  <a:pt x="131064" y="1203960"/>
                </a:lnTo>
                <a:lnTo>
                  <a:pt x="121920" y="1199388"/>
                </a:lnTo>
                <a:lnTo>
                  <a:pt x="113538" y="1195578"/>
                </a:lnTo>
                <a:lnTo>
                  <a:pt x="105156" y="1190244"/>
                </a:lnTo>
                <a:lnTo>
                  <a:pt x="96774" y="1185672"/>
                </a:lnTo>
                <a:lnTo>
                  <a:pt x="89154" y="1179576"/>
                </a:lnTo>
                <a:lnTo>
                  <a:pt x="81534" y="1174242"/>
                </a:lnTo>
                <a:lnTo>
                  <a:pt x="74676" y="1167384"/>
                </a:lnTo>
                <a:lnTo>
                  <a:pt x="67818" y="1161288"/>
                </a:lnTo>
                <a:lnTo>
                  <a:pt x="38100" y="1123950"/>
                </a:lnTo>
                <a:lnTo>
                  <a:pt x="21336" y="1088898"/>
                </a:lnTo>
                <a:lnTo>
                  <a:pt x="10668" y="1040892"/>
                </a:lnTo>
                <a:lnTo>
                  <a:pt x="9906" y="1030986"/>
                </a:lnTo>
                <a:lnTo>
                  <a:pt x="9906" y="1082802"/>
                </a:lnTo>
                <a:lnTo>
                  <a:pt x="12954" y="1092708"/>
                </a:lnTo>
                <a:lnTo>
                  <a:pt x="20574" y="1110996"/>
                </a:lnTo>
                <a:lnTo>
                  <a:pt x="25146" y="1120140"/>
                </a:lnTo>
                <a:lnTo>
                  <a:pt x="30480" y="1128522"/>
                </a:lnTo>
                <a:lnTo>
                  <a:pt x="35814" y="1137666"/>
                </a:lnTo>
                <a:lnTo>
                  <a:pt x="41910" y="1145286"/>
                </a:lnTo>
                <a:lnTo>
                  <a:pt x="48006" y="1153668"/>
                </a:lnTo>
                <a:lnTo>
                  <a:pt x="54102" y="1160526"/>
                </a:lnTo>
                <a:lnTo>
                  <a:pt x="83820" y="1187958"/>
                </a:lnTo>
                <a:lnTo>
                  <a:pt x="118110" y="1208532"/>
                </a:lnTo>
                <a:lnTo>
                  <a:pt x="156210" y="1222248"/>
                </a:lnTo>
                <a:lnTo>
                  <a:pt x="208026" y="1229106"/>
                </a:lnTo>
                <a:lnTo>
                  <a:pt x="6583649" y="1229106"/>
                </a:lnTo>
                <a:lnTo>
                  <a:pt x="6635465" y="1222248"/>
                </a:lnTo>
                <a:lnTo>
                  <a:pt x="6673565" y="1208532"/>
                </a:lnTo>
                <a:lnTo>
                  <a:pt x="6691091" y="1198626"/>
                </a:lnTo>
                <a:lnTo>
                  <a:pt x="6700235" y="1193292"/>
                </a:lnTo>
                <a:lnTo>
                  <a:pt x="6707855" y="1187196"/>
                </a:lnTo>
                <a:lnTo>
                  <a:pt x="6716237" y="1181100"/>
                </a:lnTo>
                <a:lnTo>
                  <a:pt x="6723095" y="1175004"/>
                </a:lnTo>
                <a:lnTo>
                  <a:pt x="6750527" y="1145286"/>
                </a:lnTo>
                <a:lnTo>
                  <a:pt x="6771101" y="1110996"/>
                </a:lnTo>
                <a:lnTo>
                  <a:pt x="6778721" y="1092708"/>
                </a:lnTo>
                <a:lnTo>
                  <a:pt x="6781769" y="1082802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323024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Xilinx (Virtex</a:t>
            </a:r>
            <a:r>
              <a:rPr dirty="0" sz="2800" spc="-105"/>
              <a:t> </a:t>
            </a:r>
            <a:r>
              <a:rPr dirty="0" sz="2800"/>
              <a:t>Series)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4569" y="1963122"/>
            <a:ext cx="7313295" cy="8616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204" indent="-231140">
              <a:lnSpc>
                <a:spcPts val="2270"/>
              </a:lnSpc>
              <a:spcBef>
                <a:spcPts val="100"/>
              </a:spcBef>
              <a:buChar char=""/>
              <a:tabLst>
                <a:tab pos="2438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elementary Prog.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Virtex/Spartan 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called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282828"/>
                </a:solidFill>
                <a:latin typeface="Arial"/>
                <a:cs typeface="Arial"/>
              </a:rPr>
              <a:t>“Slice</a:t>
            </a:r>
            <a:r>
              <a:rPr dirty="0" sz="1900" spc="-55" b="1" i="1">
                <a:solidFill>
                  <a:srgbClr val="282828"/>
                </a:solidFill>
                <a:latin typeface="Arial"/>
                <a:cs typeface="Arial"/>
              </a:rPr>
              <a:t>”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Two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slices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form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Configurable Logic Block</a:t>
            </a:r>
            <a:r>
              <a:rPr dirty="0" sz="1800" spc="2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(CLB)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Inside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each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Virtex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4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slice: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9430" y="3244595"/>
            <a:ext cx="5181229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1632" y="3701796"/>
            <a:ext cx="3629405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505079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Xilinx Virtex 4 </a:t>
            </a:r>
            <a:r>
              <a:rPr dirty="0" sz="2800" spc="-5"/>
              <a:t>Slice</a:t>
            </a:r>
            <a:r>
              <a:rPr dirty="0" sz="2800" spc="-95"/>
              <a:t> </a:t>
            </a:r>
            <a:r>
              <a:rPr dirty="0" sz="2800"/>
              <a:t>Architecture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58775" y="2020320"/>
            <a:ext cx="7449184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204" indent="-231140">
              <a:lnSpc>
                <a:spcPct val="100000"/>
              </a:lnSpc>
              <a:spcBef>
                <a:spcPts val="100"/>
              </a:spcBef>
              <a:buChar char=""/>
              <a:tabLst>
                <a:tab pos="243840" algn="l"/>
              </a:tabLst>
            </a:pP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4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input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LUTs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(G,</a:t>
            </a:r>
            <a:r>
              <a:rPr dirty="0" sz="1800" spc="6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F)</a:t>
            </a:r>
            <a:endParaRPr sz="1800"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buChar char=""/>
              <a:tabLst>
                <a:tab pos="243840" algn="l"/>
              </a:tabLst>
            </a:pP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dedicated user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controlled MUXs for combinational</a:t>
            </a:r>
            <a:r>
              <a:rPr dirty="0" sz="1800" spc="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298450" marR="969010" indent="-285750">
              <a:lnSpc>
                <a:spcPct val="100000"/>
              </a:lnSpc>
              <a:buClr>
                <a:srgbClr val="282828"/>
              </a:buClr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MUXF5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combine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outputs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G,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implement 5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input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combinational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circuit.</a:t>
            </a:r>
            <a:endParaRPr sz="1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MUXFX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combine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outputs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other MUXF5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MUXFX (from the  other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slices).</a:t>
            </a:r>
            <a:endParaRPr sz="1800"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buChar char=""/>
              <a:tabLst>
                <a:tab pos="243840" algn="l"/>
              </a:tabLst>
            </a:pP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bit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registers (configured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FF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or</a:t>
            </a:r>
            <a:r>
              <a:rPr dirty="0" sz="18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latches)</a:t>
            </a:r>
            <a:endParaRPr sz="1800"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buChar char=""/>
              <a:tabLst>
                <a:tab pos="2438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YMUX/XMUX to control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input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the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Dedicated arithmetic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bit</a:t>
            </a:r>
            <a:r>
              <a:rPr dirty="0" sz="18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adders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Carry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chain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gates for fast</a:t>
            </a:r>
            <a:r>
              <a:rPr dirty="0" sz="1800" spc="-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352742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Xilinx (Virtex 5</a:t>
            </a:r>
            <a:r>
              <a:rPr dirty="0" sz="2800" spc="-110"/>
              <a:t> </a:t>
            </a:r>
            <a:r>
              <a:rPr dirty="0" sz="2800"/>
              <a:t>Series)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58775" y="2020320"/>
            <a:ext cx="50412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204" indent="-231140">
              <a:lnSpc>
                <a:spcPct val="100000"/>
              </a:lnSpc>
              <a:spcBef>
                <a:spcPts val="100"/>
              </a:spcBef>
              <a:buChar char=""/>
              <a:tabLst>
                <a:tab pos="2438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Virtex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5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Slice consists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four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6–input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35">
                <a:solidFill>
                  <a:srgbClr val="282828"/>
                </a:solidFill>
                <a:latin typeface="Arial"/>
                <a:cs typeface="Arial"/>
              </a:rPr>
              <a:t>LUTs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Char char=""/>
              <a:tabLst>
                <a:tab pos="235585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As opposed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4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input in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Virtex</a:t>
            </a:r>
            <a:r>
              <a:rPr dirty="0" sz="1800" spc="-6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8966" y="2816351"/>
            <a:ext cx="5257419" cy="335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6432" y="3733800"/>
            <a:ext cx="3657979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505079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Xilinx Virtex 5 </a:t>
            </a:r>
            <a:r>
              <a:rPr dirty="0" sz="2800" spc="-5"/>
              <a:t>Slice</a:t>
            </a:r>
            <a:r>
              <a:rPr dirty="0" sz="2800" spc="-95"/>
              <a:t> </a:t>
            </a:r>
            <a:r>
              <a:rPr dirty="0" sz="2800"/>
              <a:t>Architecture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58775" y="2020320"/>
            <a:ext cx="7207884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Four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LUTs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that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can be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configured</a:t>
            </a:r>
            <a:r>
              <a:rPr dirty="0" sz="18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6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input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LUTs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with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one</a:t>
            </a:r>
            <a:r>
              <a:rPr dirty="0" sz="18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5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input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LUTs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with two</a:t>
            </a:r>
            <a:r>
              <a:rPr dirty="0" sz="18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outputs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Three dedicated user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controlled MUXs for combinational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298450" marR="130810" indent="-285750">
              <a:lnSpc>
                <a:spcPct val="100000"/>
              </a:lnSpc>
              <a:buClr>
                <a:srgbClr val="282828"/>
              </a:buClr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F7AMUX/F F7BMUX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combine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outputs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LUTs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implement  7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input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combinational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circuits.</a:t>
            </a:r>
            <a:endParaRPr sz="1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Clr>
                <a:srgbClr val="282828"/>
              </a:buClr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F8MUX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combine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outputs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F7AMUX/F7BMUX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(or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from the other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slices).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Four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bit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registers (configured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FF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or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latches)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Dedicated arithmetic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357505" indent="-345440">
              <a:lnSpc>
                <a:spcPct val="100000"/>
              </a:lnSpc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bit</a:t>
            </a:r>
            <a:r>
              <a:rPr dirty="0" sz="18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adders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Carry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chain</a:t>
            </a:r>
            <a:endParaRPr sz="1800">
              <a:latin typeface="Arial"/>
              <a:cs typeface="Arial"/>
            </a:endParaRPr>
          </a:p>
          <a:p>
            <a:pPr marL="357505" indent="-345440">
              <a:lnSpc>
                <a:spcPct val="100000"/>
              </a:lnSpc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gates for fast</a:t>
            </a:r>
            <a:r>
              <a:rPr dirty="0" sz="1800" spc="-7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251904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Xilinx Spartan</a:t>
            </a:r>
            <a:r>
              <a:rPr dirty="0" sz="2800" spc="-95"/>
              <a:t> </a:t>
            </a:r>
            <a:r>
              <a:rPr dirty="0" sz="2800"/>
              <a:t>II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53619" y="1899923"/>
            <a:ext cx="2598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Heterogeneous</a:t>
            </a:r>
            <a:r>
              <a:rPr dirty="0" sz="1800" spc="-55">
                <a:solidFill>
                  <a:srgbClr val="282828"/>
                </a:solidFill>
                <a:latin typeface="Arial"/>
                <a:cs typeface="Arial"/>
              </a:rPr>
              <a:t> blocks: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8905" y="2355429"/>
            <a:ext cx="5740258" cy="4327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854" y="753111"/>
            <a:ext cx="41814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Altera </a:t>
            </a:r>
            <a:r>
              <a:rPr dirty="0" sz="2800" spc="-5"/>
              <a:t>(FLEX </a:t>
            </a:r>
            <a:r>
              <a:rPr dirty="0" sz="2800"/>
              <a:t>8000</a:t>
            </a:r>
            <a:r>
              <a:rPr dirty="0" sz="2800" spc="-75"/>
              <a:t> </a:t>
            </a:r>
            <a:r>
              <a:rPr dirty="0" sz="2800"/>
              <a:t>Series)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615570" y="2204724"/>
            <a:ext cx="6492240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204" indent="-231140">
              <a:lnSpc>
                <a:spcPct val="100000"/>
              </a:lnSpc>
              <a:spcBef>
                <a:spcPts val="100"/>
              </a:spcBef>
              <a:buChar char=""/>
              <a:tabLst>
                <a:tab pos="24384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 block 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Altera 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called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Logic Element</a:t>
            </a:r>
            <a:r>
              <a:rPr dirty="0" sz="1800" spc="-14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80" b="1">
                <a:solidFill>
                  <a:srgbClr val="282828"/>
                </a:solidFill>
                <a:latin typeface="Arial"/>
                <a:cs typeface="Arial"/>
              </a:rPr>
              <a:t>(LE)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FLEX8000 contains three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main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Font typeface="Arial"/>
              <a:buAutoNum type="arabicPeriod"/>
              <a:tabLst>
                <a:tab pos="26670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main building block is called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Logic </a:t>
            </a: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Array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Block</a:t>
            </a:r>
            <a:r>
              <a:rPr dirty="0" sz="1800" spc="-15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(LAB)</a:t>
            </a:r>
            <a:endParaRPr sz="1800">
              <a:latin typeface="Arial"/>
              <a:cs typeface="Arial"/>
            </a:endParaRPr>
          </a:p>
          <a:p>
            <a:pPr lvl="1" marL="437515" indent="-234950">
              <a:lnSpc>
                <a:spcPct val="100000"/>
              </a:lnSpc>
              <a:buChar char=""/>
              <a:tabLst>
                <a:tab pos="4381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Contains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eight LUT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based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LEs</a:t>
            </a:r>
            <a:endParaRPr sz="1800">
              <a:latin typeface="Arial"/>
              <a:cs typeface="Arial"/>
            </a:endParaRPr>
          </a:p>
          <a:p>
            <a:pPr marL="266065" indent="-254000">
              <a:lnSpc>
                <a:spcPct val="100000"/>
              </a:lnSpc>
              <a:buFont typeface="Arial"/>
              <a:buAutoNum type="arabicPeriod"/>
              <a:tabLst>
                <a:tab pos="266700" algn="l"/>
              </a:tabLst>
            </a:pP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FastTrack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 interconnect</a:t>
            </a:r>
            <a:endParaRPr sz="1800">
              <a:latin typeface="Arial"/>
              <a:cs typeface="Arial"/>
            </a:endParaRPr>
          </a:p>
          <a:p>
            <a:pPr lvl="1" marL="437515" indent="-234950">
              <a:lnSpc>
                <a:spcPct val="100000"/>
              </a:lnSpc>
              <a:buChar char=""/>
              <a:tabLst>
                <a:tab pos="4381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Horizontal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vertical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connect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LABs</a:t>
            </a:r>
            <a:endParaRPr sz="1800">
              <a:latin typeface="Arial"/>
              <a:cs typeface="Arial"/>
            </a:endParaRPr>
          </a:p>
          <a:p>
            <a:pPr marL="266065" indent="-254000">
              <a:lnSpc>
                <a:spcPct val="100000"/>
              </a:lnSpc>
              <a:buFont typeface="Arial"/>
              <a:buAutoNum type="arabicPeriod"/>
              <a:tabLst>
                <a:tab pos="26670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I/O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 pads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854" y="753111"/>
            <a:ext cx="41814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Altera </a:t>
            </a:r>
            <a:r>
              <a:rPr dirty="0" sz="2800" spc="-5"/>
              <a:t>(FLEX </a:t>
            </a:r>
            <a:r>
              <a:rPr dirty="0" sz="2800"/>
              <a:t>8000</a:t>
            </a:r>
            <a:r>
              <a:rPr dirty="0" sz="2800" spc="-75"/>
              <a:t> </a:t>
            </a:r>
            <a:r>
              <a:rPr dirty="0" sz="2800"/>
              <a:t>Series)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15570" y="2204724"/>
            <a:ext cx="28644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Architecture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dirty="0" sz="1800" spc="-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282828"/>
                </a:solidFill>
                <a:latin typeface="Arial"/>
                <a:cs typeface="Arial"/>
              </a:rPr>
              <a:t>FLEX8000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LAB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FastTrack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1857" y="2806824"/>
            <a:ext cx="4610100" cy="3676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10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FPGA Categories</a:t>
            </a:r>
            <a:r>
              <a:rPr dirty="0" spc="-55"/>
              <a:t> </a:t>
            </a:r>
            <a:r>
              <a:rPr dirty="0" spc="-5"/>
              <a:t>(Structural)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815" y="6638673"/>
            <a:ext cx="1219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solidFill>
                  <a:srgbClr val="28282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627" y="2052324"/>
            <a:ext cx="7427595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There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three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main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categories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terms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their</a:t>
            </a:r>
            <a:r>
              <a:rPr dirty="0" sz="1800" spc="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architecture: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Fine</a:t>
            </a:r>
            <a:r>
              <a:rPr dirty="0" sz="18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grained: (early</a:t>
            </a:r>
            <a:r>
              <a:rPr dirty="0" sz="1800" spc="-1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stages)</a:t>
            </a:r>
            <a:endParaRPr sz="18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Block (LB) consists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logic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gates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plus a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 marL="75565" marR="3706495" indent="-6350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Coarse</a:t>
            </a:r>
            <a:r>
              <a:rPr dirty="0" sz="18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grained: (more </a:t>
            </a:r>
            <a:r>
              <a:rPr dirty="0" sz="1800" spc="-50" b="1">
                <a:solidFill>
                  <a:srgbClr val="282828"/>
                </a:solidFill>
                <a:latin typeface="Arial"/>
                <a:cs typeface="Arial"/>
              </a:rPr>
              <a:t>efficient)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LB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consists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logic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gates, MUXs  Multi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bit</a:t>
            </a:r>
            <a:r>
              <a:rPr dirty="0" sz="1800" spc="-114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ALU</a:t>
            </a:r>
            <a:endParaRPr sz="18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bit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Platform</a:t>
            </a:r>
            <a:r>
              <a:rPr dirty="0" sz="1800" spc="-1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FPGAs:</a:t>
            </a:r>
            <a:endParaRPr sz="18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Sophisticated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logic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marL="75565" marR="2262505">
              <a:lnSpc>
                <a:spcPct val="100000"/>
              </a:lnSpc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CPU (PowerPC)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run some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functions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software  PCI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RAM,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 PLL</a:t>
            </a:r>
            <a:endParaRPr sz="18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Very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fast Gbps transceivers for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high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speed serial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off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chip</a:t>
            </a:r>
            <a:r>
              <a:rPr dirty="0" sz="1800" spc="6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854" y="753111"/>
            <a:ext cx="41814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Altera </a:t>
            </a:r>
            <a:r>
              <a:rPr dirty="0" sz="2800" spc="-5"/>
              <a:t>(FLEX </a:t>
            </a:r>
            <a:r>
              <a:rPr dirty="0" sz="2800"/>
              <a:t>8000</a:t>
            </a:r>
            <a:r>
              <a:rPr dirty="0" sz="2800" spc="-75"/>
              <a:t> </a:t>
            </a:r>
            <a:r>
              <a:rPr dirty="0" sz="2800"/>
              <a:t>Series)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15875" y="2509525"/>
            <a:ext cx="8223884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Each FLEX8000 LAB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is a group of eight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LEs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Each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LAB: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Has a number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inputs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provided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from the adjacent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row interconnect</a:t>
            </a:r>
            <a:r>
              <a:rPr dirty="0" sz="1800" spc="-7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wires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Its outputs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connect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the adjacent row/column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wires</a:t>
            </a:r>
            <a:endParaRPr sz="1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Clr>
                <a:srgbClr val="282828"/>
              </a:buClr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Contains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local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interconnects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connect any LE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another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LE inside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same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LAB</a:t>
            </a:r>
            <a:endParaRPr sz="18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Connected to the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global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interconnect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(fastTrack)</a:t>
            </a:r>
            <a:endParaRPr sz="18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Similar to the Xilinx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long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lines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3038" y="3930396"/>
            <a:ext cx="25527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70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854" y="753111"/>
            <a:ext cx="41814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Altera </a:t>
            </a:r>
            <a:r>
              <a:rPr dirty="0" sz="2800" spc="-5"/>
              <a:t>(FLEX </a:t>
            </a:r>
            <a:r>
              <a:rPr dirty="0" sz="2800"/>
              <a:t>8000</a:t>
            </a:r>
            <a:r>
              <a:rPr dirty="0" sz="2800" spc="-75"/>
              <a:t> </a:t>
            </a:r>
            <a:r>
              <a:rPr dirty="0" sz="2800"/>
              <a:t>Series)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98349" y="6651373"/>
            <a:ext cx="14224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>
                <a:solidFill>
                  <a:srgbClr val="282828"/>
                </a:solidFill>
                <a:latin typeface="Arial"/>
                <a:cs typeface="Arial"/>
              </a:rPr>
              <a:t>71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975" y="1973076"/>
            <a:ext cx="5403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Each FLEX8000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LE is LUT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based and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consists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dirty="0" sz="1800" spc="-7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340">
                <a:solidFill>
                  <a:srgbClr val="282828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3975" y="2247396"/>
            <a:ext cx="2070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0668" y="2247396"/>
            <a:ext cx="31705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800" spc="-1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4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input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LUT</a:t>
            </a:r>
            <a:r>
              <a:rPr dirty="0" sz="1800" spc="-1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800" spc="-114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Flip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Flops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(FF)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Carry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circuitry</a:t>
            </a:r>
            <a:endParaRPr sz="18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Cascade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circuitry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975" y="3070358"/>
            <a:ext cx="26365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282828"/>
                </a:solidFill>
                <a:latin typeface="Arial"/>
                <a:cs typeface="Arial"/>
              </a:rPr>
              <a:t>(soft logic,</a:t>
            </a:r>
            <a:r>
              <a:rPr dirty="0" sz="160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82828"/>
                </a:solidFill>
                <a:latin typeface="Arial"/>
                <a:cs typeface="Arial"/>
              </a:rPr>
              <a:t>coarse</a:t>
            </a:r>
            <a:r>
              <a:rPr dirty="0" sz="16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600" spc="-5" b="1">
                <a:solidFill>
                  <a:srgbClr val="282828"/>
                </a:solidFill>
                <a:latin typeface="Arial"/>
                <a:cs typeface="Arial"/>
              </a:rPr>
              <a:t>grained)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25548" y="2658373"/>
            <a:ext cx="5764861" cy="4161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32886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</a:t>
            </a:r>
            <a:r>
              <a:rPr dirty="0" sz="2800" spc="-85"/>
              <a:t> </a:t>
            </a:r>
            <a:r>
              <a:rPr dirty="0" sz="2800"/>
              <a:t>Specifications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53975" y="2280924"/>
            <a:ext cx="478218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Number 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I/O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Pads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Maximum clock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frequency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Number of equivalent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gates that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can be</a:t>
            </a:r>
            <a:r>
              <a:rPr dirty="0" sz="1800" spc="-65">
                <a:solidFill>
                  <a:srgbClr val="282828"/>
                </a:solidFill>
                <a:latin typeface="Arial"/>
                <a:cs typeface="Arial"/>
              </a:rPr>
              <a:t> filled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Char char=""/>
              <a:tabLst>
                <a:tab pos="235585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Amount of on</a:t>
            </a:r>
            <a:r>
              <a:rPr dirty="0" sz="1800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chip memory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Interfaces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(such as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PCI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Express)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DSP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Slices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chip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396049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 </a:t>
            </a:r>
            <a:r>
              <a:rPr dirty="0" sz="2800"/>
              <a:t>Design </a:t>
            </a:r>
            <a:r>
              <a:rPr dirty="0" sz="2800" spc="-5"/>
              <a:t>Flow</a:t>
            </a:r>
            <a:r>
              <a:rPr dirty="0" sz="2800" spc="-55"/>
              <a:t> </a:t>
            </a:r>
            <a:r>
              <a:rPr dirty="0" sz="2800" spc="-5"/>
              <a:t>(ISE)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289432" y="1680972"/>
            <a:ext cx="4219955" cy="5240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47529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 </a:t>
            </a:r>
            <a:r>
              <a:rPr dirty="0" sz="2800"/>
              <a:t>Design </a:t>
            </a:r>
            <a:r>
              <a:rPr dirty="0" sz="2800" spc="-5"/>
              <a:t>Flow</a:t>
            </a:r>
            <a:r>
              <a:rPr dirty="0" sz="2800" spc="-70"/>
              <a:t> </a:t>
            </a:r>
            <a:r>
              <a:rPr dirty="0" sz="2800"/>
              <a:t>(Mapping)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98349" y="6651373"/>
            <a:ext cx="14224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>
                <a:solidFill>
                  <a:srgbClr val="282828"/>
                </a:solidFill>
                <a:latin typeface="Arial"/>
                <a:cs typeface="Arial"/>
              </a:rPr>
              <a:t>74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6832" y="1796796"/>
            <a:ext cx="7807029" cy="5114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47529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 </a:t>
            </a:r>
            <a:r>
              <a:rPr dirty="0" sz="2800"/>
              <a:t>Design </a:t>
            </a:r>
            <a:r>
              <a:rPr dirty="0" sz="2800" spc="-5"/>
              <a:t>Flow</a:t>
            </a:r>
            <a:r>
              <a:rPr dirty="0" sz="2800" spc="-70"/>
              <a:t> </a:t>
            </a:r>
            <a:r>
              <a:rPr dirty="0" sz="2800"/>
              <a:t>(Mapping)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08232" y="1872996"/>
            <a:ext cx="8319743" cy="464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75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56616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 </a:t>
            </a:r>
            <a:r>
              <a:rPr dirty="0" sz="2800"/>
              <a:t>Design </a:t>
            </a:r>
            <a:r>
              <a:rPr dirty="0" sz="2800" spc="-5"/>
              <a:t>Flow </a:t>
            </a:r>
            <a:r>
              <a:rPr dirty="0" sz="2800"/>
              <a:t>(Place &amp;</a:t>
            </a:r>
            <a:r>
              <a:rPr dirty="0" sz="2800" spc="-80"/>
              <a:t> </a:t>
            </a:r>
            <a:r>
              <a:rPr dirty="0" sz="2800"/>
              <a:t>Route)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13032" y="1805150"/>
            <a:ext cx="7008400" cy="5062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75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50692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 </a:t>
            </a:r>
            <a:r>
              <a:rPr dirty="0" sz="2800"/>
              <a:t>Design </a:t>
            </a:r>
            <a:r>
              <a:rPr dirty="0" sz="2800" spc="-5"/>
              <a:t>Flow</a:t>
            </a:r>
            <a:r>
              <a:rPr dirty="0" sz="2800" spc="-70"/>
              <a:t> </a:t>
            </a:r>
            <a:r>
              <a:rPr dirty="0" sz="2800"/>
              <a:t>(Placement)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65432" y="1872995"/>
            <a:ext cx="6562834" cy="4738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75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50692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FPGA </a:t>
            </a:r>
            <a:r>
              <a:rPr dirty="0" sz="2800"/>
              <a:t>Design </a:t>
            </a:r>
            <a:r>
              <a:rPr dirty="0" sz="2800" spc="-5"/>
              <a:t>Flow: </a:t>
            </a:r>
            <a:r>
              <a:rPr dirty="0" sz="2800"/>
              <a:t>In a</a:t>
            </a:r>
            <a:r>
              <a:rPr dirty="0" sz="2800" spc="-75"/>
              <a:t> </a:t>
            </a:r>
            <a:r>
              <a:rPr dirty="0" sz="2800"/>
              <a:t>Glance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08232" y="1796795"/>
            <a:ext cx="8182356" cy="467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75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24409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Where are</a:t>
            </a:r>
            <a:r>
              <a:rPr dirty="0" sz="2800" spc="-75"/>
              <a:t> </a:t>
            </a:r>
            <a:r>
              <a:rPr dirty="0" sz="2800" spc="-5"/>
              <a:t>we?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435764" y="2435231"/>
            <a:ext cx="8004542" cy="3106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2" y="641859"/>
            <a:ext cx="65227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1085" algn="l"/>
              </a:tabLst>
            </a:pPr>
            <a:r>
              <a:rPr dirty="0" spc="-5"/>
              <a:t>Modern</a:t>
            </a:r>
            <a:r>
              <a:rPr dirty="0" spc="20"/>
              <a:t> </a:t>
            </a:r>
            <a:r>
              <a:rPr dirty="0" spc="-5"/>
              <a:t>Commercial	FPGAs</a:t>
            </a:r>
          </a:p>
        </p:txBody>
      </p:sp>
      <p:sp>
        <p:nvSpPr>
          <p:cNvPr id="3" name="object 3"/>
          <p:cNvSpPr/>
          <p:nvPr/>
        </p:nvSpPr>
        <p:spPr>
          <a:xfrm>
            <a:off x="1123066" y="1872995"/>
            <a:ext cx="8433816" cy="479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43815" y="6638673"/>
            <a:ext cx="1219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solidFill>
                  <a:srgbClr val="28282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473392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Full </a:t>
            </a:r>
            <a:r>
              <a:rPr dirty="0" sz="2800"/>
              <a:t>Custom </a:t>
            </a:r>
            <a:r>
              <a:rPr dirty="0" sz="2800" spc="-5"/>
              <a:t>VLSI</a:t>
            </a:r>
            <a:r>
              <a:rPr dirty="0" sz="2800" spc="-65"/>
              <a:t> </a:t>
            </a:r>
            <a:r>
              <a:rPr dirty="0" sz="2800"/>
              <a:t>Technology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82169" y="1899923"/>
            <a:ext cx="7829550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All layers </a:t>
            </a: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optimized/customized for the particular</a:t>
            </a:r>
            <a:r>
              <a:rPr dirty="0" sz="1800" spc="9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282828"/>
                </a:solidFill>
                <a:latin typeface="Arial"/>
                <a:cs typeface="Arial"/>
              </a:rPr>
              <a:t>implementation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Placing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Sizing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transistors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Routing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wires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Benefits: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Excellent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Small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Low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power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82828"/>
              </a:buClr>
              <a:buFont typeface="Arial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Drawbacks: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High NRE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cost</a:t>
            </a:r>
            <a:endParaRPr sz="1800">
              <a:latin typeface="Arial"/>
              <a:cs typeface="Arial"/>
            </a:endParaRPr>
          </a:p>
          <a:p>
            <a:pPr marL="12700" marR="5446395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Long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time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market 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Not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common</a:t>
            </a:r>
            <a:r>
              <a:rPr dirty="0" sz="1800" spc="-8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today!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7815" y="2403348"/>
            <a:ext cx="4181094" cy="2910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473392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Full </a:t>
            </a:r>
            <a:r>
              <a:rPr dirty="0" sz="2800"/>
              <a:t>Custom </a:t>
            </a:r>
            <a:r>
              <a:rPr dirty="0" sz="2800" spc="-5"/>
              <a:t>VLSI</a:t>
            </a:r>
            <a:r>
              <a:rPr dirty="0" sz="2800" spc="-65"/>
              <a:t> </a:t>
            </a:r>
            <a:r>
              <a:rPr dirty="0" sz="2800"/>
              <a:t>Technology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222641" y="1720595"/>
            <a:ext cx="5791559" cy="5105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032" y="753111"/>
            <a:ext cx="7649209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Transition to Automation and Regular</a:t>
            </a:r>
            <a:r>
              <a:rPr dirty="0" sz="2800" spc="-75"/>
              <a:t> </a:t>
            </a:r>
            <a:r>
              <a:rPr dirty="0" sz="2800"/>
              <a:t>Structures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51616" y="1872995"/>
            <a:ext cx="7781587" cy="4343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80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82" y="905511"/>
            <a:ext cx="78384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dirty="0" sz="2800">
                <a:solidFill>
                  <a:srgbClr val="282828"/>
                </a:solidFill>
                <a:latin typeface="Arial"/>
                <a:cs typeface="Arial"/>
              </a:rPr>
              <a:t>Digital Logic Technology Tradeoffs</a:t>
            </a:r>
            <a:r>
              <a:rPr dirty="0" sz="2800" spc="-7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282828"/>
                </a:solidFill>
                <a:latin typeface="Arial"/>
                <a:cs typeface="Arial"/>
              </a:rPr>
              <a:t>(Reminder)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7032" y="6235446"/>
            <a:ext cx="5867400" cy="114300"/>
          </a:xfrm>
          <a:custGeom>
            <a:avLst/>
            <a:gdLst/>
            <a:ahLst/>
            <a:cxnLst/>
            <a:rect l="l" t="t" r="r" b="b"/>
            <a:pathLst>
              <a:path w="5867400" h="114300">
                <a:moveTo>
                  <a:pt x="5772119" y="76200"/>
                </a:moveTo>
                <a:lnTo>
                  <a:pt x="5772119" y="38100"/>
                </a:lnTo>
                <a:lnTo>
                  <a:pt x="0" y="38100"/>
                </a:lnTo>
                <a:lnTo>
                  <a:pt x="0" y="76200"/>
                </a:lnTo>
                <a:lnTo>
                  <a:pt x="5772119" y="76200"/>
                </a:lnTo>
                <a:close/>
              </a:path>
              <a:path w="5867400" h="114300">
                <a:moveTo>
                  <a:pt x="5867369" y="57150"/>
                </a:moveTo>
                <a:lnTo>
                  <a:pt x="5753069" y="0"/>
                </a:lnTo>
                <a:lnTo>
                  <a:pt x="5753069" y="38100"/>
                </a:lnTo>
                <a:lnTo>
                  <a:pt x="5772119" y="38100"/>
                </a:lnTo>
                <a:lnTo>
                  <a:pt x="5772119" y="104775"/>
                </a:lnTo>
                <a:lnTo>
                  <a:pt x="5867369" y="57150"/>
                </a:lnTo>
                <a:close/>
              </a:path>
              <a:path w="5867400" h="114300">
                <a:moveTo>
                  <a:pt x="5772119" y="104775"/>
                </a:moveTo>
                <a:lnTo>
                  <a:pt x="5772119" y="76200"/>
                </a:lnTo>
                <a:lnTo>
                  <a:pt x="5753069" y="76200"/>
                </a:lnTo>
                <a:lnTo>
                  <a:pt x="5753069" y="114300"/>
                </a:lnTo>
                <a:lnTo>
                  <a:pt x="5772119" y="104775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9882" y="2253996"/>
            <a:ext cx="114300" cy="4038600"/>
          </a:xfrm>
          <a:custGeom>
            <a:avLst/>
            <a:gdLst/>
            <a:ahLst/>
            <a:cxnLst/>
            <a:rect l="l" t="t" r="r" b="b"/>
            <a:pathLst>
              <a:path w="114300" h="403860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403860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4038600">
                <a:moveTo>
                  <a:pt x="76200" y="403860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4038600"/>
                </a:lnTo>
                <a:lnTo>
                  <a:pt x="76200" y="403860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53987" y="6471932"/>
            <a:ext cx="3531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Engineering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cost / 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Time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800" spc="-7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develop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181" y="3804927"/>
            <a:ext cx="19310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Speed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/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Density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/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Complexity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/</a:t>
            </a:r>
            <a:r>
              <a:rPr dirty="0" sz="1800" spc="-6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Likely  Market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Volume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9832" y="5336550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4860" y="2249424"/>
            <a:ext cx="6096000" cy="3896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84442" y="4361188"/>
            <a:ext cx="762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LDs 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7726" y="3660147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SI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2022" y="2608585"/>
            <a:ext cx="12585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Full custom  VLSI</a:t>
            </a:r>
            <a:r>
              <a:rPr dirty="0" sz="1800" spc="-9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85649" y="6626619"/>
            <a:ext cx="1676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82828"/>
                </a:solidFill>
                <a:latin typeface="Arial"/>
                <a:cs typeface="Arial"/>
              </a:rPr>
              <a:t>83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830" y="641859"/>
            <a:ext cx="61518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FPGA Categories</a:t>
            </a:r>
            <a:r>
              <a:rPr dirty="0" spc="-55"/>
              <a:t> </a:t>
            </a:r>
            <a:r>
              <a:rPr dirty="0" spc="-5"/>
              <a:t>(Fabrics)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627" y="2052324"/>
            <a:ext cx="8122284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There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main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categories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FPGAs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terms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their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fabrics: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based FPGAs (Xilinx, Altera) [Re</a:t>
            </a:r>
            <a:r>
              <a:rPr dirty="0" sz="18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programmable,</a:t>
            </a:r>
            <a:r>
              <a:rPr dirty="0" sz="1800" spc="5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282828"/>
                </a:solidFill>
                <a:latin typeface="Arial"/>
                <a:cs typeface="Arial"/>
              </a:rPr>
              <a:t>Re</a:t>
            </a:r>
            <a:r>
              <a:rPr dirty="0" sz="1800" spc="-2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25" b="1">
                <a:solidFill>
                  <a:srgbClr val="282828"/>
                </a:solidFill>
                <a:latin typeface="Arial"/>
                <a:cs typeface="Arial"/>
              </a:rPr>
              <a:t>configurable]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Using Lookup </a:t>
            </a:r>
            <a:r>
              <a:rPr dirty="0" sz="1800" spc="-35">
                <a:solidFill>
                  <a:srgbClr val="282828"/>
                </a:solidFill>
                <a:latin typeface="Arial"/>
                <a:cs typeface="Arial"/>
              </a:rPr>
              <a:t>Tables (LUTs)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implement logic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Using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SRAM</a:t>
            </a:r>
            <a:r>
              <a:rPr dirty="0" sz="1800" spc="-5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cells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implement programmable</a:t>
            </a:r>
            <a:r>
              <a:rPr dirty="0" sz="1800" spc="-5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switches</a:t>
            </a:r>
            <a:endParaRPr sz="1800">
              <a:latin typeface="Arial"/>
              <a:cs typeface="Arial"/>
            </a:endParaRPr>
          </a:p>
          <a:p>
            <a:pPr marL="247650" marR="614680" indent="-247650">
              <a:lnSpc>
                <a:spcPct val="100000"/>
              </a:lnSpc>
              <a:buFont typeface="Arial"/>
              <a:buChar char=""/>
              <a:tabLst>
                <a:tab pos="247650" algn="l"/>
              </a:tabLst>
            </a:pP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Antifuse</a:t>
            </a:r>
            <a:r>
              <a:rPr dirty="0" sz="1800" spc="-5" b="1">
                <a:solidFill>
                  <a:srgbClr val="282828"/>
                </a:solidFill>
                <a:latin typeface="Cambria Math"/>
                <a:cs typeface="Cambria Math"/>
              </a:rPr>
              <a:t>‐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based FPGAs (Actel, Lattice, Xilinx, QuickLogic, </a:t>
            </a:r>
            <a:r>
              <a:rPr dirty="0" sz="1800" spc="-55" b="1">
                <a:solidFill>
                  <a:srgbClr val="282828"/>
                </a:solidFill>
                <a:latin typeface="Arial"/>
                <a:cs typeface="Arial"/>
              </a:rPr>
              <a:t>Cypress)  </a:t>
            </a:r>
            <a:r>
              <a:rPr dirty="0" sz="1800" spc="-5" b="1">
                <a:solidFill>
                  <a:srgbClr val="282828"/>
                </a:solidFill>
                <a:latin typeface="Arial"/>
                <a:cs typeface="Arial"/>
              </a:rPr>
              <a:t>[Permanent]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Using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multiplexers (MUXs)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implement logic</a:t>
            </a:r>
            <a:r>
              <a:rPr dirty="0" sz="18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buChar char=""/>
              <a:tabLst>
                <a:tab pos="247650" algn="l"/>
              </a:tabLst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Using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antifuses to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implement programmable</a:t>
            </a:r>
            <a:r>
              <a:rPr dirty="0" sz="1800" spc="-4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82828"/>
                </a:solidFill>
                <a:latin typeface="Arial"/>
                <a:cs typeface="Arial"/>
              </a:rPr>
              <a:t>switches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6622" y="4367022"/>
            <a:ext cx="8438204" cy="214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43815" y="6638673"/>
            <a:ext cx="1219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solidFill>
                  <a:srgbClr val="28282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Microsoft PowerPoint - ASIC_FPGA_2.ppt [Compatibility Mode]</dc:title>
  <dcterms:created xsi:type="dcterms:W3CDTF">2019-01-14T02:45:24Z</dcterms:created>
  <dcterms:modified xsi:type="dcterms:W3CDTF">2019-01-14T02:45:24Z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2015-10-03T00:00:00Z</vt:filetime>
  </property>
  <property fmtid="{D5CDD505-2E9C-101B-9397-08002B2CF9AE}" pid="3" name="Creator">
    <vt:lpwstr>GIRDAC</vt:lpwstr>
  </property>
  <property fmtid="{D5CDD505-2E9C-101B-9397-08002B2CF9AE}" pid="4" name="LastSaved">
    <vt:filetime>2019-01-14T00:00:00Z</vt:filetime>
  </property>
</Properties>
</file>