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81" r:id="rId5"/>
    <p:sldId id="259" r:id="rId6"/>
    <p:sldId id="260" r:id="rId7"/>
    <p:sldId id="303" r:id="rId8"/>
    <p:sldId id="261" r:id="rId9"/>
    <p:sldId id="305" r:id="rId10"/>
    <p:sldId id="306" r:id="rId11"/>
    <p:sldId id="307" r:id="rId12"/>
    <p:sldId id="262" r:id="rId13"/>
    <p:sldId id="308" r:id="rId14"/>
    <p:sldId id="263" r:id="rId15"/>
    <p:sldId id="314" r:id="rId16"/>
    <p:sldId id="282" r:id="rId17"/>
    <p:sldId id="264" r:id="rId18"/>
    <p:sldId id="265" r:id="rId19"/>
    <p:sldId id="280" r:id="rId20"/>
    <p:sldId id="266" r:id="rId21"/>
    <p:sldId id="267" r:id="rId22"/>
    <p:sldId id="284" r:id="rId23"/>
    <p:sldId id="310" r:id="rId24"/>
    <p:sldId id="285" r:id="rId25"/>
    <p:sldId id="309" r:id="rId26"/>
    <p:sldId id="286" r:id="rId27"/>
    <p:sldId id="268" r:id="rId28"/>
    <p:sldId id="269" r:id="rId29"/>
    <p:sldId id="283" r:id="rId30"/>
    <p:sldId id="270" r:id="rId31"/>
    <p:sldId id="271" r:id="rId32"/>
    <p:sldId id="272" r:id="rId33"/>
    <p:sldId id="273" r:id="rId34"/>
    <p:sldId id="274" r:id="rId35"/>
    <p:sldId id="275" r:id="rId36"/>
    <p:sldId id="287" r:id="rId37"/>
    <p:sldId id="276" r:id="rId38"/>
    <p:sldId id="311" r:id="rId39"/>
    <p:sldId id="312" r:id="rId40"/>
    <p:sldId id="313" r:id="rId41"/>
    <p:sldId id="277" r:id="rId42"/>
    <p:sldId id="278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79" r:id="rId52"/>
    <p:sldId id="296" r:id="rId53"/>
    <p:sldId id="297" r:id="rId54"/>
    <p:sldId id="298" r:id="rId55"/>
    <p:sldId id="299" r:id="rId56"/>
    <p:sldId id="30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8" d="100"/>
          <a:sy n="58" d="100"/>
        </p:scale>
        <p:origin x="48" y="240"/>
      </p:cViewPr>
      <p:guideLst>
        <p:guide orient="horz" pos="2160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CDD8C-9834-4F50-B7AB-7334910A88D8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D8AE4-BA3F-4C1C-B723-7CD51F084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3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2A1AD-EEBA-46DA-9027-848EA544D4EB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2C412-57E4-4030-AC67-EE5A114E3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1753-D69F-4226-BEB1-524563CB53B3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4955" y="6493329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EF8627-FBAA-4D0F-BB7D-114A6C2C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1A80-9D39-430F-93BB-17651C577E23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93F5-1D6F-467C-B367-2FFCE09C0E03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latin typeface="Arial" pitchFamily="34" charset="0"/>
              </a:defRPr>
            </a:lvl2pPr>
            <a:lvl3pPr>
              <a:defRPr baseline="0">
                <a:latin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8A9F-A645-428A-9D4C-BB72F982DF38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1" y="6493329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EF8627-FBAA-4D0F-BB7D-114A6C2C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4465-B0EC-4B63-870B-00716DAC62B4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6BDA-44E5-476B-AC07-823F16ABB202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EF8627-FBAA-4D0F-BB7D-114A6C2C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B67E-4401-4C5F-A911-F7653F2D2165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EF8627-FBAA-4D0F-BB7D-114A6C2C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C95F-5985-4140-AC7E-D91C114AF347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26729" y="648698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EF8627-FBAA-4D0F-BB7D-114A6C2C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71A1-124C-4E14-99A9-9BD442ED0AF9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7A52-A339-4536-9244-104322DB4206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4E3A-C9E4-4BDD-8299-0EF59BA4E86E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1C294-60E1-4447-A9FF-37E0CB275C80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F8627-FBAA-4D0F-BB7D-114A6C2C0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 02 – Iteration bound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lặp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3429000" cy="14478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ĐHBK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Tp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HCM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BMĐT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GV: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Hồ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Mỹ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00200" y="4876800"/>
            <a:ext cx="6477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TLTK: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Các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slide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từ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sách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của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Prof.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Parhi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Slide </a:t>
            </a:r>
            <a:r>
              <a:rPr lang="en-US" sz="2400" baseline="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Prof. Viktor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Öwall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KTGHK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cũ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609600"/>
            <a:ext cx="8248650" cy="545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72" y="685800"/>
            <a:ext cx="8205728" cy="530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5636564"/>
            <a:ext cx="4849225" cy="1221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3337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Graphical Representation Method 3: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smtClean="0"/>
              <a:t>Data-Flow </a:t>
            </a:r>
            <a:r>
              <a:rPr lang="en-US" sz="3200" smtClean="0"/>
              <a:t>Graph (</a:t>
            </a:r>
            <a:r>
              <a:rPr lang="en-US" sz="3200" b="1" smtClean="0">
                <a:solidFill>
                  <a:srgbClr val="FF0000"/>
                </a:solidFill>
              </a:rPr>
              <a:t>DFG</a:t>
            </a:r>
            <a:r>
              <a:rPr lang="en-US" sz="3200" smtClean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997976"/>
            <a:ext cx="7467600" cy="481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695949"/>
            <a:ext cx="346841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2" y="685800"/>
            <a:ext cx="8415338" cy="538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Examples of DFG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66018"/>
            <a:ext cx="8001000" cy="519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3962400"/>
            <a:ext cx="274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 SDFG </a:t>
            </a:r>
            <a:r>
              <a:rPr lang="en-US" b="1" dirty="0"/>
              <a:t>(Synchronous DFG)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Examples of DFGs</a:t>
            </a:r>
            <a:endParaRPr lang="en-US" smtClean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066800" y="2139950"/>
            <a:ext cx="152400" cy="152400"/>
            <a:chOff x="1464" y="1152"/>
            <a:chExt cx="96" cy="96"/>
          </a:xfrm>
        </p:grpSpPr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1464" y="115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488" y="117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1488" y="117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895600" y="2825750"/>
            <a:ext cx="152400" cy="152400"/>
            <a:chOff x="3024" y="2208"/>
            <a:chExt cx="96" cy="96"/>
          </a:xfrm>
        </p:grpSpPr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3024" y="220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072" y="220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02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1828800" y="2825750"/>
            <a:ext cx="152400" cy="152400"/>
            <a:chOff x="3024" y="2208"/>
            <a:chExt cx="96" cy="96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3024" y="220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3072" y="220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302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61"/>
          <p:cNvSpPr txBox="1">
            <a:spLocks noChangeArrowheads="1"/>
          </p:cNvSpPr>
          <p:nvPr/>
        </p:nvSpPr>
        <p:spPr bwMode="auto">
          <a:xfrm>
            <a:off x="304800" y="1377950"/>
            <a:ext cx="506413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x(n)</a:t>
            </a: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1295400" y="1454150"/>
            <a:ext cx="304800" cy="304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z</a:t>
            </a:r>
            <a:r>
              <a:rPr lang="en-US" baseline="30000"/>
              <a:t>-1</a:t>
            </a:r>
            <a:endParaRPr lang="en-US"/>
          </a:p>
        </p:txBody>
      </p:sp>
      <p:sp>
        <p:nvSpPr>
          <p:cNvPr id="20" name="Rectangle 79"/>
          <p:cNvSpPr>
            <a:spLocks noChangeArrowheads="1"/>
          </p:cNvSpPr>
          <p:nvPr/>
        </p:nvSpPr>
        <p:spPr bwMode="auto">
          <a:xfrm>
            <a:off x="2286000" y="1454150"/>
            <a:ext cx="304800" cy="304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z</a:t>
            </a:r>
            <a:r>
              <a:rPr lang="en-US" baseline="30000"/>
              <a:t>-1</a:t>
            </a:r>
            <a:endParaRPr lang="en-US"/>
          </a:p>
        </p:txBody>
      </p:sp>
      <p:cxnSp>
        <p:nvCxnSpPr>
          <p:cNvPr id="21" name="AutoShape 80"/>
          <p:cNvCxnSpPr>
            <a:cxnSpLocks noChangeShapeType="1"/>
            <a:endCxn id="19" idx="1"/>
          </p:cNvCxnSpPr>
          <p:nvPr/>
        </p:nvCxnSpPr>
        <p:spPr bwMode="auto">
          <a:xfrm>
            <a:off x="914400" y="1606550"/>
            <a:ext cx="3714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81"/>
          <p:cNvCxnSpPr>
            <a:cxnSpLocks noChangeShapeType="1"/>
            <a:stCxn id="19" idx="3"/>
            <a:endCxn id="20" idx="1"/>
          </p:cNvCxnSpPr>
          <p:nvPr/>
        </p:nvCxnSpPr>
        <p:spPr bwMode="auto">
          <a:xfrm>
            <a:off x="1609725" y="1606550"/>
            <a:ext cx="666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3" name="Group 82"/>
          <p:cNvGrpSpPr>
            <a:grpSpLocks/>
          </p:cNvGrpSpPr>
          <p:nvPr/>
        </p:nvGrpSpPr>
        <p:grpSpPr bwMode="auto">
          <a:xfrm>
            <a:off x="1828800" y="2139950"/>
            <a:ext cx="152400" cy="152400"/>
            <a:chOff x="1464" y="1152"/>
            <a:chExt cx="96" cy="96"/>
          </a:xfrm>
        </p:grpSpPr>
        <p:sp>
          <p:nvSpPr>
            <p:cNvPr id="24" name="Oval 83"/>
            <p:cNvSpPr>
              <a:spLocks noChangeArrowheads="1"/>
            </p:cNvSpPr>
            <p:nvPr/>
          </p:nvSpPr>
          <p:spPr bwMode="auto">
            <a:xfrm>
              <a:off x="1464" y="115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84"/>
            <p:cNvSpPr>
              <a:spLocks noChangeShapeType="1"/>
            </p:cNvSpPr>
            <p:nvPr/>
          </p:nvSpPr>
          <p:spPr bwMode="auto">
            <a:xfrm>
              <a:off x="1488" y="117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85"/>
            <p:cNvSpPr>
              <a:spLocks noChangeShapeType="1"/>
            </p:cNvSpPr>
            <p:nvPr/>
          </p:nvSpPr>
          <p:spPr bwMode="auto">
            <a:xfrm flipV="1">
              <a:off x="1488" y="117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86"/>
          <p:cNvGrpSpPr>
            <a:grpSpLocks/>
          </p:cNvGrpSpPr>
          <p:nvPr/>
        </p:nvGrpSpPr>
        <p:grpSpPr bwMode="auto">
          <a:xfrm>
            <a:off x="2895600" y="2139950"/>
            <a:ext cx="152400" cy="152400"/>
            <a:chOff x="1464" y="1152"/>
            <a:chExt cx="96" cy="96"/>
          </a:xfrm>
        </p:grpSpPr>
        <p:sp>
          <p:nvSpPr>
            <p:cNvPr id="28" name="Oval 87"/>
            <p:cNvSpPr>
              <a:spLocks noChangeArrowheads="1"/>
            </p:cNvSpPr>
            <p:nvPr/>
          </p:nvSpPr>
          <p:spPr bwMode="auto">
            <a:xfrm>
              <a:off x="1464" y="115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8"/>
            <p:cNvSpPr>
              <a:spLocks noChangeShapeType="1"/>
            </p:cNvSpPr>
            <p:nvPr/>
          </p:nvSpPr>
          <p:spPr bwMode="auto">
            <a:xfrm>
              <a:off x="1488" y="117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89"/>
            <p:cNvSpPr>
              <a:spLocks noChangeShapeType="1"/>
            </p:cNvSpPr>
            <p:nvPr/>
          </p:nvSpPr>
          <p:spPr bwMode="auto">
            <a:xfrm flipV="1">
              <a:off x="1488" y="117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1" name="AutoShape 90"/>
          <p:cNvCxnSpPr>
            <a:cxnSpLocks noChangeShapeType="1"/>
            <a:endCxn id="7" idx="0"/>
          </p:cNvCxnSpPr>
          <p:nvPr/>
        </p:nvCxnSpPr>
        <p:spPr bwMode="auto">
          <a:xfrm rot="16200000" flipH="1">
            <a:off x="766762" y="1754188"/>
            <a:ext cx="523875" cy="228600"/>
          </a:xfrm>
          <a:prstGeom prst="bentConnector3">
            <a:avLst>
              <a:gd name="adj1" fmla="val -306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2" name="AutoShape 91"/>
          <p:cNvCxnSpPr>
            <a:cxnSpLocks noChangeShapeType="1"/>
            <a:stCxn id="19" idx="3"/>
            <a:endCxn id="24" idx="0"/>
          </p:cNvCxnSpPr>
          <p:nvPr/>
        </p:nvCxnSpPr>
        <p:spPr bwMode="auto">
          <a:xfrm>
            <a:off x="1609725" y="1606550"/>
            <a:ext cx="295275" cy="5238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3" name="AutoShape 92"/>
          <p:cNvCxnSpPr>
            <a:cxnSpLocks noChangeShapeType="1"/>
            <a:stCxn id="20" idx="3"/>
            <a:endCxn id="28" idx="0"/>
          </p:cNvCxnSpPr>
          <p:nvPr/>
        </p:nvCxnSpPr>
        <p:spPr bwMode="auto">
          <a:xfrm>
            <a:off x="2600325" y="1606550"/>
            <a:ext cx="371475" cy="5238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4" name="AutoShape 93"/>
          <p:cNvCxnSpPr>
            <a:cxnSpLocks noChangeShapeType="1"/>
            <a:stCxn id="7" idx="4"/>
            <a:endCxn id="15" idx="2"/>
          </p:cNvCxnSpPr>
          <p:nvPr/>
        </p:nvCxnSpPr>
        <p:spPr bwMode="auto">
          <a:xfrm rot="16200000" flipH="1">
            <a:off x="1181100" y="2263775"/>
            <a:ext cx="600075" cy="6762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" name="AutoShape 94"/>
          <p:cNvCxnSpPr>
            <a:cxnSpLocks noChangeShapeType="1"/>
            <a:stCxn id="24" idx="4"/>
            <a:endCxn id="15" idx="0"/>
          </p:cNvCxnSpPr>
          <p:nvPr/>
        </p:nvCxnSpPr>
        <p:spPr bwMode="auto">
          <a:xfrm rot="5400000">
            <a:off x="1647825" y="2559050"/>
            <a:ext cx="514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95"/>
          <p:cNvCxnSpPr>
            <a:cxnSpLocks noChangeShapeType="1"/>
            <a:stCxn id="15" idx="6"/>
            <a:endCxn id="11" idx="2"/>
          </p:cNvCxnSpPr>
          <p:nvPr/>
        </p:nvCxnSpPr>
        <p:spPr bwMode="auto">
          <a:xfrm>
            <a:off x="1990725" y="2901950"/>
            <a:ext cx="895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96"/>
          <p:cNvCxnSpPr>
            <a:cxnSpLocks noChangeShapeType="1"/>
            <a:stCxn id="28" idx="4"/>
            <a:endCxn id="11" idx="0"/>
          </p:cNvCxnSpPr>
          <p:nvPr/>
        </p:nvCxnSpPr>
        <p:spPr bwMode="auto">
          <a:xfrm rot="5400000">
            <a:off x="2714625" y="2559050"/>
            <a:ext cx="514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98"/>
          <p:cNvCxnSpPr>
            <a:cxnSpLocks noChangeShapeType="1"/>
            <a:stCxn id="11" idx="6"/>
          </p:cNvCxnSpPr>
          <p:nvPr/>
        </p:nvCxnSpPr>
        <p:spPr bwMode="auto">
          <a:xfrm>
            <a:off x="3057525" y="2901950"/>
            <a:ext cx="219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Text Box 99"/>
          <p:cNvSpPr txBox="1">
            <a:spLocks noChangeArrowheads="1"/>
          </p:cNvSpPr>
          <p:nvPr/>
        </p:nvSpPr>
        <p:spPr bwMode="auto">
          <a:xfrm>
            <a:off x="3227388" y="2673350"/>
            <a:ext cx="506412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y(n)</a:t>
            </a:r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4495800" y="1377950"/>
            <a:ext cx="506413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x(n)</a:t>
            </a:r>
          </a:p>
        </p:txBody>
      </p:sp>
      <p:cxnSp>
        <p:nvCxnSpPr>
          <p:cNvPr id="41" name="AutoShape 125"/>
          <p:cNvCxnSpPr>
            <a:cxnSpLocks noChangeShapeType="1"/>
            <a:endCxn id="44" idx="0"/>
          </p:cNvCxnSpPr>
          <p:nvPr/>
        </p:nvCxnSpPr>
        <p:spPr bwMode="auto">
          <a:xfrm rot="16200000" flipH="1">
            <a:off x="4976812" y="1735138"/>
            <a:ext cx="523875" cy="266700"/>
          </a:xfrm>
          <a:prstGeom prst="bentConnector3">
            <a:avLst>
              <a:gd name="adj1" fmla="val -1819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2" name="AutoShape 126"/>
          <p:cNvCxnSpPr>
            <a:cxnSpLocks noChangeShapeType="1"/>
            <a:endCxn id="47" idx="0"/>
          </p:cNvCxnSpPr>
          <p:nvPr/>
        </p:nvCxnSpPr>
        <p:spPr bwMode="auto">
          <a:xfrm rot="16200000" flipH="1">
            <a:off x="5667375" y="1739900"/>
            <a:ext cx="523875" cy="257175"/>
          </a:xfrm>
          <a:prstGeom prst="bentConnector3">
            <a:avLst>
              <a:gd name="adj1" fmla="val -306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3" name="AutoShape 127"/>
          <p:cNvCxnSpPr>
            <a:cxnSpLocks noChangeShapeType="1"/>
            <a:endCxn id="46" idx="0"/>
          </p:cNvCxnSpPr>
          <p:nvPr/>
        </p:nvCxnSpPr>
        <p:spPr bwMode="auto">
          <a:xfrm>
            <a:off x="5105400" y="1606550"/>
            <a:ext cx="2019300" cy="5238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4" name="Oval 134"/>
          <p:cNvSpPr>
            <a:spLocks noChangeArrowheads="1"/>
          </p:cNvSpPr>
          <p:nvPr/>
        </p:nvSpPr>
        <p:spPr bwMode="auto">
          <a:xfrm>
            <a:off x="5257800" y="2139950"/>
            <a:ext cx="228600" cy="2286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5" name="Oval 135"/>
          <p:cNvSpPr>
            <a:spLocks noChangeArrowheads="1"/>
          </p:cNvSpPr>
          <p:nvPr/>
        </p:nvSpPr>
        <p:spPr bwMode="auto">
          <a:xfrm>
            <a:off x="5943600" y="2825750"/>
            <a:ext cx="228600" cy="2286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46" name="Oval 136"/>
          <p:cNvSpPr>
            <a:spLocks noChangeArrowheads="1"/>
          </p:cNvSpPr>
          <p:nvPr/>
        </p:nvSpPr>
        <p:spPr bwMode="auto">
          <a:xfrm>
            <a:off x="7010400" y="2139950"/>
            <a:ext cx="228600" cy="2286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7" name="Oval 137"/>
          <p:cNvSpPr>
            <a:spLocks noChangeArrowheads="1"/>
          </p:cNvSpPr>
          <p:nvPr/>
        </p:nvSpPr>
        <p:spPr bwMode="auto">
          <a:xfrm>
            <a:off x="5943600" y="2139950"/>
            <a:ext cx="228600" cy="2286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B</a:t>
            </a:r>
          </a:p>
        </p:txBody>
      </p:sp>
      <p:cxnSp>
        <p:nvCxnSpPr>
          <p:cNvPr id="48" name="AutoShape 138"/>
          <p:cNvCxnSpPr>
            <a:cxnSpLocks noChangeShapeType="1"/>
            <a:stCxn id="47" idx="4"/>
            <a:endCxn id="45" idx="0"/>
          </p:cNvCxnSpPr>
          <p:nvPr/>
        </p:nvCxnSpPr>
        <p:spPr bwMode="auto">
          <a:xfrm rot="5400000">
            <a:off x="5838825" y="2597150"/>
            <a:ext cx="438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9" name="Oval 139"/>
          <p:cNvSpPr>
            <a:spLocks noChangeArrowheads="1"/>
          </p:cNvSpPr>
          <p:nvPr/>
        </p:nvSpPr>
        <p:spPr bwMode="auto">
          <a:xfrm>
            <a:off x="7010400" y="2825750"/>
            <a:ext cx="228600" cy="2286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E</a:t>
            </a:r>
          </a:p>
        </p:txBody>
      </p:sp>
      <p:cxnSp>
        <p:nvCxnSpPr>
          <p:cNvPr id="50" name="AutoShape 140"/>
          <p:cNvCxnSpPr>
            <a:cxnSpLocks noChangeShapeType="1"/>
            <a:stCxn id="46" idx="4"/>
            <a:endCxn id="49" idx="0"/>
          </p:cNvCxnSpPr>
          <p:nvPr/>
        </p:nvCxnSpPr>
        <p:spPr bwMode="auto">
          <a:xfrm rot="5400000">
            <a:off x="6905625" y="2597150"/>
            <a:ext cx="438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" name="AutoShape 141"/>
          <p:cNvCxnSpPr>
            <a:cxnSpLocks noChangeShapeType="1"/>
            <a:stCxn id="44" idx="4"/>
            <a:endCxn id="45" idx="2"/>
          </p:cNvCxnSpPr>
          <p:nvPr/>
        </p:nvCxnSpPr>
        <p:spPr bwMode="auto">
          <a:xfrm rot="16200000" flipH="1">
            <a:off x="5372100" y="2378075"/>
            <a:ext cx="561975" cy="5619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2" name="AutoShape 142"/>
          <p:cNvCxnSpPr>
            <a:cxnSpLocks noChangeShapeType="1"/>
            <a:stCxn id="45" idx="6"/>
            <a:endCxn id="49" idx="2"/>
          </p:cNvCxnSpPr>
          <p:nvPr/>
        </p:nvCxnSpPr>
        <p:spPr bwMode="auto">
          <a:xfrm>
            <a:off x="6181725" y="2940050"/>
            <a:ext cx="819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" name="AutoShape 143"/>
          <p:cNvCxnSpPr>
            <a:cxnSpLocks noChangeShapeType="1"/>
            <a:stCxn id="49" idx="6"/>
          </p:cNvCxnSpPr>
          <p:nvPr/>
        </p:nvCxnSpPr>
        <p:spPr bwMode="auto">
          <a:xfrm flipV="1">
            <a:off x="7248525" y="2901950"/>
            <a:ext cx="295275" cy="38100"/>
          </a:xfrm>
          <a:prstGeom prst="bentConnector3">
            <a:avLst>
              <a:gd name="adj1" fmla="val 48389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4" name="Text Box 144"/>
          <p:cNvSpPr txBox="1">
            <a:spLocks noChangeArrowheads="1"/>
          </p:cNvSpPr>
          <p:nvPr/>
        </p:nvSpPr>
        <p:spPr bwMode="auto">
          <a:xfrm>
            <a:off x="7620000" y="2749550"/>
            <a:ext cx="506413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y(n)</a:t>
            </a:r>
          </a:p>
        </p:txBody>
      </p:sp>
      <p:sp>
        <p:nvSpPr>
          <p:cNvPr id="55" name="Text Box 145"/>
          <p:cNvSpPr txBox="1">
            <a:spLocks noChangeArrowheads="1"/>
          </p:cNvSpPr>
          <p:nvPr/>
        </p:nvSpPr>
        <p:spPr bwMode="auto">
          <a:xfrm>
            <a:off x="5410200" y="1987550"/>
            <a:ext cx="336550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(4)</a:t>
            </a:r>
          </a:p>
        </p:txBody>
      </p:sp>
      <p:sp>
        <p:nvSpPr>
          <p:cNvPr id="56" name="Text Box 146"/>
          <p:cNvSpPr txBox="1">
            <a:spLocks noChangeArrowheads="1"/>
          </p:cNvSpPr>
          <p:nvPr/>
        </p:nvSpPr>
        <p:spPr bwMode="auto">
          <a:xfrm>
            <a:off x="6064250" y="1987550"/>
            <a:ext cx="336550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(4)</a:t>
            </a:r>
          </a:p>
        </p:txBody>
      </p:sp>
      <p:sp>
        <p:nvSpPr>
          <p:cNvPr id="57" name="Text Box 147"/>
          <p:cNvSpPr txBox="1">
            <a:spLocks noChangeArrowheads="1"/>
          </p:cNvSpPr>
          <p:nvPr/>
        </p:nvSpPr>
        <p:spPr bwMode="auto">
          <a:xfrm>
            <a:off x="7131050" y="1987550"/>
            <a:ext cx="336550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(4)</a:t>
            </a:r>
          </a:p>
        </p:txBody>
      </p:sp>
      <p:sp>
        <p:nvSpPr>
          <p:cNvPr id="58" name="Text Box 148"/>
          <p:cNvSpPr txBox="1">
            <a:spLocks noChangeArrowheads="1"/>
          </p:cNvSpPr>
          <p:nvPr/>
        </p:nvSpPr>
        <p:spPr bwMode="auto">
          <a:xfrm>
            <a:off x="6064250" y="2627313"/>
            <a:ext cx="33655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(2)</a:t>
            </a:r>
          </a:p>
        </p:txBody>
      </p:sp>
      <p:sp>
        <p:nvSpPr>
          <p:cNvPr id="59" name="Text Box 149"/>
          <p:cNvSpPr txBox="1">
            <a:spLocks noChangeArrowheads="1"/>
          </p:cNvSpPr>
          <p:nvPr/>
        </p:nvSpPr>
        <p:spPr bwMode="auto">
          <a:xfrm>
            <a:off x="7131050" y="2627313"/>
            <a:ext cx="33655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(2)</a:t>
            </a:r>
          </a:p>
        </p:txBody>
      </p:sp>
      <p:sp>
        <p:nvSpPr>
          <p:cNvPr id="60" name="Text Box 150"/>
          <p:cNvSpPr txBox="1">
            <a:spLocks noChangeArrowheads="1"/>
          </p:cNvSpPr>
          <p:nvPr/>
        </p:nvSpPr>
        <p:spPr bwMode="auto">
          <a:xfrm>
            <a:off x="5570538" y="1311275"/>
            <a:ext cx="2889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D</a:t>
            </a:r>
          </a:p>
        </p:txBody>
      </p:sp>
      <p:sp>
        <p:nvSpPr>
          <p:cNvPr id="61" name="Text Box 151"/>
          <p:cNvSpPr txBox="1">
            <a:spLocks noChangeArrowheads="1"/>
          </p:cNvSpPr>
          <p:nvPr/>
        </p:nvSpPr>
        <p:spPr bwMode="auto">
          <a:xfrm>
            <a:off x="6416675" y="1301750"/>
            <a:ext cx="2889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D</a:t>
            </a:r>
          </a:p>
        </p:txBody>
      </p:sp>
      <p:sp>
        <p:nvSpPr>
          <p:cNvPr id="62" name="AutoShape 153"/>
          <p:cNvSpPr>
            <a:spLocks noChangeArrowheads="1"/>
          </p:cNvSpPr>
          <p:nvPr/>
        </p:nvSpPr>
        <p:spPr bwMode="auto">
          <a:xfrm>
            <a:off x="3886200" y="1987550"/>
            <a:ext cx="457200" cy="457200"/>
          </a:xfrm>
          <a:prstGeom prst="notchedRightArrow">
            <a:avLst>
              <a:gd name="adj1" fmla="val 50000"/>
              <a:gd name="adj2" fmla="val 25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166"/>
          <p:cNvSpPr txBox="1">
            <a:spLocks noChangeArrowheads="1"/>
          </p:cNvSpPr>
          <p:nvPr/>
        </p:nvSpPr>
        <p:spPr bwMode="auto">
          <a:xfrm>
            <a:off x="304800" y="4572000"/>
            <a:ext cx="506413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x(n)</a:t>
            </a:r>
          </a:p>
        </p:txBody>
      </p:sp>
      <p:cxnSp>
        <p:nvCxnSpPr>
          <p:cNvPr id="64" name="AutoShape 169"/>
          <p:cNvCxnSpPr>
            <a:cxnSpLocks noChangeShapeType="1"/>
            <a:endCxn id="68" idx="2"/>
          </p:cNvCxnSpPr>
          <p:nvPr/>
        </p:nvCxnSpPr>
        <p:spPr bwMode="auto">
          <a:xfrm>
            <a:off x="914400" y="4786313"/>
            <a:ext cx="3714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70"/>
          <p:cNvCxnSpPr>
            <a:cxnSpLocks noChangeShapeType="1"/>
            <a:stCxn id="70" idx="1"/>
          </p:cNvCxnSpPr>
          <p:nvPr/>
        </p:nvCxnSpPr>
        <p:spPr bwMode="auto">
          <a:xfrm rot="16200000" flipH="1">
            <a:off x="2361406" y="3882232"/>
            <a:ext cx="1587" cy="18288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6" name="Text Box 187"/>
          <p:cNvSpPr txBox="1">
            <a:spLocks noChangeArrowheads="1"/>
          </p:cNvSpPr>
          <p:nvPr/>
        </p:nvSpPr>
        <p:spPr bwMode="auto">
          <a:xfrm>
            <a:off x="3276600" y="4633913"/>
            <a:ext cx="506413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y(n)</a:t>
            </a:r>
          </a:p>
        </p:txBody>
      </p:sp>
      <p:grpSp>
        <p:nvGrpSpPr>
          <p:cNvPr id="67" name="Group 188"/>
          <p:cNvGrpSpPr>
            <a:grpSpLocks/>
          </p:cNvGrpSpPr>
          <p:nvPr/>
        </p:nvGrpSpPr>
        <p:grpSpPr bwMode="auto">
          <a:xfrm>
            <a:off x="1295400" y="4710113"/>
            <a:ext cx="152400" cy="152400"/>
            <a:chOff x="3024" y="2208"/>
            <a:chExt cx="96" cy="96"/>
          </a:xfrm>
        </p:grpSpPr>
        <p:sp>
          <p:nvSpPr>
            <p:cNvPr id="68" name="Oval 189"/>
            <p:cNvSpPr>
              <a:spLocks noChangeArrowheads="1"/>
            </p:cNvSpPr>
            <p:nvPr/>
          </p:nvSpPr>
          <p:spPr bwMode="auto">
            <a:xfrm>
              <a:off x="3024" y="220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90"/>
            <p:cNvSpPr>
              <a:spLocks noChangeShapeType="1"/>
            </p:cNvSpPr>
            <p:nvPr/>
          </p:nvSpPr>
          <p:spPr bwMode="auto">
            <a:xfrm>
              <a:off x="3072" y="220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191"/>
            <p:cNvSpPr>
              <a:spLocks noChangeShapeType="1"/>
            </p:cNvSpPr>
            <p:nvPr/>
          </p:nvSpPr>
          <p:spPr bwMode="auto">
            <a:xfrm>
              <a:off x="302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Rectangle 192"/>
          <p:cNvSpPr>
            <a:spLocks noChangeArrowheads="1"/>
          </p:cNvSpPr>
          <p:nvPr/>
        </p:nvSpPr>
        <p:spPr bwMode="auto">
          <a:xfrm>
            <a:off x="2286000" y="5319713"/>
            <a:ext cx="304800" cy="304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z</a:t>
            </a:r>
            <a:r>
              <a:rPr lang="en-US" baseline="30000"/>
              <a:t>-1</a:t>
            </a:r>
            <a:endParaRPr lang="en-US"/>
          </a:p>
        </p:txBody>
      </p:sp>
      <p:cxnSp>
        <p:nvCxnSpPr>
          <p:cNvPr id="72" name="AutoShape 193"/>
          <p:cNvCxnSpPr>
            <a:cxnSpLocks noChangeShapeType="1"/>
            <a:stCxn id="68" idx="6"/>
            <a:endCxn id="71" idx="0"/>
          </p:cNvCxnSpPr>
          <p:nvPr/>
        </p:nvCxnSpPr>
        <p:spPr bwMode="auto">
          <a:xfrm>
            <a:off x="1457325" y="4786313"/>
            <a:ext cx="981075" cy="5238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73" name="Group 194"/>
          <p:cNvGrpSpPr>
            <a:grpSpLocks/>
          </p:cNvGrpSpPr>
          <p:nvPr/>
        </p:nvGrpSpPr>
        <p:grpSpPr bwMode="auto">
          <a:xfrm>
            <a:off x="1828800" y="5929313"/>
            <a:ext cx="152400" cy="152400"/>
            <a:chOff x="1464" y="1152"/>
            <a:chExt cx="96" cy="96"/>
          </a:xfrm>
        </p:grpSpPr>
        <p:sp>
          <p:nvSpPr>
            <p:cNvPr id="74" name="Oval 195"/>
            <p:cNvSpPr>
              <a:spLocks noChangeArrowheads="1"/>
            </p:cNvSpPr>
            <p:nvPr/>
          </p:nvSpPr>
          <p:spPr bwMode="auto">
            <a:xfrm>
              <a:off x="1464" y="115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96"/>
            <p:cNvSpPr>
              <a:spLocks noChangeShapeType="1"/>
            </p:cNvSpPr>
            <p:nvPr/>
          </p:nvSpPr>
          <p:spPr bwMode="auto">
            <a:xfrm>
              <a:off x="1488" y="117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97"/>
            <p:cNvSpPr>
              <a:spLocks noChangeShapeType="1"/>
            </p:cNvSpPr>
            <p:nvPr/>
          </p:nvSpPr>
          <p:spPr bwMode="auto">
            <a:xfrm flipV="1">
              <a:off x="1488" y="117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7" name="AutoShape 198"/>
          <p:cNvCxnSpPr>
            <a:cxnSpLocks noChangeShapeType="1"/>
            <a:stCxn id="71" idx="2"/>
            <a:endCxn id="74" idx="6"/>
          </p:cNvCxnSpPr>
          <p:nvPr/>
        </p:nvCxnSpPr>
        <p:spPr bwMode="auto">
          <a:xfrm rot="5400000">
            <a:off x="2028825" y="5595938"/>
            <a:ext cx="371475" cy="4476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8" name="AutoShape 199"/>
          <p:cNvCxnSpPr>
            <a:cxnSpLocks noChangeShapeType="1"/>
            <a:stCxn id="74" idx="2"/>
            <a:endCxn id="68" idx="4"/>
          </p:cNvCxnSpPr>
          <p:nvPr/>
        </p:nvCxnSpPr>
        <p:spPr bwMode="auto">
          <a:xfrm rot="10800000">
            <a:off x="1371600" y="4872038"/>
            <a:ext cx="447675" cy="11334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9" name="AutoShape 200"/>
          <p:cNvSpPr>
            <a:spLocks noChangeArrowheads="1"/>
          </p:cNvSpPr>
          <p:nvPr/>
        </p:nvSpPr>
        <p:spPr bwMode="auto">
          <a:xfrm>
            <a:off x="3886200" y="5091113"/>
            <a:ext cx="457200" cy="457200"/>
          </a:xfrm>
          <a:prstGeom prst="notchedRightArrow">
            <a:avLst>
              <a:gd name="adj1" fmla="val 50000"/>
              <a:gd name="adj2" fmla="val 25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201"/>
          <p:cNvSpPr txBox="1">
            <a:spLocks noChangeArrowheads="1"/>
          </p:cNvSpPr>
          <p:nvPr/>
        </p:nvSpPr>
        <p:spPr bwMode="auto">
          <a:xfrm>
            <a:off x="4953000" y="4495800"/>
            <a:ext cx="506413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x(n)</a:t>
            </a:r>
          </a:p>
        </p:txBody>
      </p:sp>
      <p:sp>
        <p:nvSpPr>
          <p:cNvPr id="81" name="Oval 205"/>
          <p:cNvSpPr>
            <a:spLocks noChangeArrowheads="1"/>
          </p:cNvSpPr>
          <p:nvPr/>
        </p:nvSpPr>
        <p:spPr bwMode="auto">
          <a:xfrm>
            <a:off x="5715000" y="4710113"/>
            <a:ext cx="228600" cy="2286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82" name="Oval 206"/>
          <p:cNvSpPr>
            <a:spLocks noChangeArrowheads="1"/>
          </p:cNvSpPr>
          <p:nvPr/>
        </p:nvSpPr>
        <p:spPr bwMode="auto">
          <a:xfrm>
            <a:off x="6400800" y="5943600"/>
            <a:ext cx="228600" cy="2286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83" name="Text Box 216"/>
          <p:cNvSpPr txBox="1">
            <a:spLocks noChangeArrowheads="1"/>
          </p:cNvSpPr>
          <p:nvPr/>
        </p:nvSpPr>
        <p:spPr bwMode="auto">
          <a:xfrm>
            <a:off x="5867400" y="4405313"/>
            <a:ext cx="33655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(2)</a:t>
            </a:r>
          </a:p>
        </p:txBody>
      </p:sp>
      <p:cxnSp>
        <p:nvCxnSpPr>
          <p:cNvPr id="84" name="AutoShape 224"/>
          <p:cNvCxnSpPr>
            <a:cxnSpLocks noChangeShapeType="1"/>
            <a:stCxn id="81" idx="6"/>
            <a:endCxn id="82" idx="6"/>
          </p:cNvCxnSpPr>
          <p:nvPr/>
        </p:nvCxnSpPr>
        <p:spPr bwMode="auto">
          <a:xfrm>
            <a:off x="5953125" y="4824413"/>
            <a:ext cx="685800" cy="1233487"/>
          </a:xfrm>
          <a:prstGeom prst="bentConnector3">
            <a:avLst>
              <a:gd name="adj1" fmla="val 13194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5" name="AutoShape 225"/>
          <p:cNvCxnSpPr>
            <a:cxnSpLocks noChangeShapeType="1"/>
            <a:stCxn id="82" idx="2"/>
            <a:endCxn id="81" idx="4"/>
          </p:cNvCxnSpPr>
          <p:nvPr/>
        </p:nvCxnSpPr>
        <p:spPr bwMode="auto">
          <a:xfrm rot="10800000">
            <a:off x="5829300" y="4948238"/>
            <a:ext cx="561975" cy="1109662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6" name="Line 228"/>
          <p:cNvSpPr>
            <a:spLocks noChangeShapeType="1"/>
          </p:cNvSpPr>
          <p:nvPr/>
        </p:nvSpPr>
        <p:spPr bwMode="auto">
          <a:xfrm>
            <a:off x="5562600" y="478631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230"/>
          <p:cNvSpPr>
            <a:spLocks noChangeShapeType="1"/>
          </p:cNvSpPr>
          <p:nvPr/>
        </p:nvSpPr>
        <p:spPr bwMode="auto">
          <a:xfrm>
            <a:off x="6858000" y="4862513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ext Box 231"/>
          <p:cNvSpPr txBox="1">
            <a:spLocks noChangeArrowheads="1"/>
          </p:cNvSpPr>
          <p:nvPr/>
        </p:nvSpPr>
        <p:spPr bwMode="auto">
          <a:xfrm>
            <a:off x="6477000" y="5730875"/>
            <a:ext cx="336550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(4)</a:t>
            </a:r>
          </a:p>
        </p:txBody>
      </p:sp>
      <p:sp>
        <p:nvSpPr>
          <p:cNvPr id="89" name="Text Box 232"/>
          <p:cNvSpPr txBox="1">
            <a:spLocks noChangeArrowheads="1"/>
          </p:cNvSpPr>
          <p:nvPr/>
        </p:nvSpPr>
        <p:spPr bwMode="auto">
          <a:xfrm>
            <a:off x="6934200" y="5395913"/>
            <a:ext cx="2889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D</a:t>
            </a:r>
          </a:p>
        </p:txBody>
      </p:sp>
      <p:sp>
        <p:nvSpPr>
          <p:cNvPr id="90" name="Line 233"/>
          <p:cNvSpPr>
            <a:spLocks noChangeShapeType="1"/>
          </p:cNvSpPr>
          <p:nvPr/>
        </p:nvSpPr>
        <p:spPr bwMode="auto">
          <a:xfrm flipH="1" flipV="1">
            <a:off x="6324600" y="2901950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234"/>
          <p:cNvSpPr txBox="1">
            <a:spLocks noChangeArrowheads="1"/>
          </p:cNvSpPr>
          <p:nvPr/>
        </p:nvSpPr>
        <p:spPr bwMode="auto">
          <a:xfrm>
            <a:off x="6994525" y="3444875"/>
            <a:ext cx="1954213" cy="5175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/>
              <a:t>indicates time units</a:t>
            </a:r>
            <a:br>
              <a:rPr lang="en-US" sz="1400"/>
            </a:br>
            <a:r>
              <a:rPr lang="en-US" sz="1400"/>
              <a:t>to complete node operation</a:t>
            </a:r>
          </a:p>
        </p:txBody>
      </p:sp>
      <p:sp>
        <p:nvSpPr>
          <p:cNvPr id="92" name="Text Box 235"/>
          <p:cNvSpPr txBox="1">
            <a:spLocks noChangeArrowheads="1"/>
          </p:cNvSpPr>
          <p:nvPr/>
        </p:nvSpPr>
        <p:spPr bwMode="auto">
          <a:xfrm>
            <a:off x="7391400" y="4648200"/>
            <a:ext cx="506413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y(n)</a:t>
            </a:r>
          </a:p>
        </p:txBody>
      </p:sp>
      <p:sp>
        <p:nvSpPr>
          <p:cNvPr id="93" name="Text Box 236"/>
          <p:cNvSpPr txBox="1">
            <a:spLocks noChangeArrowheads="1"/>
          </p:cNvSpPr>
          <p:nvPr/>
        </p:nvSpPr>
        <p:spPr bwMode="auto">
          <a:xfrm>
            <a:off x="3124200" y="996950"/>
            <a:ext cx="1831975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Nonrecursive DFG</a:t>
            </a:r>
          </a:p>
        </p:txBody>
      </p:sp>
      <p:sp>
        <p:nvSpPr>
          <p:cNvPr id="94" name="Text Box 237"/>
          <p:cNvSpPr txBox="1">
            <a:spLocks noChangeArrowheads="1"/>
          </p:cNvSpPr>
          <p:nvPr/>
        </p:nvSpPr>
        <p:spPr bwMode="auto">
          <a:xfrm>
            <a:off x="3424238" y="3900488"/>
            <a:ext cx="153035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Recursive DFG</a:t>
            </a:r>
          </a:p>
        </p:txBody>
      </p:sp>
    </p:spTree>
    <p:extLst>
      <p:ext uri="{BB962C8B-B14F-4D97-AF65-F5344CB8AC3E}">
        <p14:creationId xmlns:p14="http://schemas.microsoft.com/office/powerpoint/2010/main" val="23402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458200" cy="592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DG (Dependency Graph)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5486400"/>
            <a:ext cx="2584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Note:</a:t>
            </a:r>
            <a:r>
              <a:rPr lang="en-US" b="1" dirty="0" smtClean="0">
                <a:solidFill>
                  <a:srgbClr val="FF0000"/>
                </a:solidFill>
              </a:rPr>
              <a:t>  No delay element!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Chapter 2: </a:t>
            </a:r>
            <a:r>
              <a:rPr lang="en-US" sz="3200" b="1" smtClean="0">
                <a:solidFill>
                  <a:srgbClr val="FF0000"/>
                </a:solidFill>
              </a:rPr>
              <a:t>Iteration </a:t>
            </a:r>
            <a:r>
              <a:rPr lang="en-US" sz="3200" b="1" smtClean="0">
                <a:solidFill>
                  <a:srgbClr val="FF0000"/>
                </a:solidFill>
              </a:rPr>
              <a:t>Bound </a:t>
            </a:r>
            <a:r>
              <a:rPr lang="en-US" sz="3200" smtClean="0">
                <a:solidFill>
                  <a:srgbClr val="FF0000"/>
                </a:solidFill>
              </a:rPr>
              <a:t>(Giới hạn lặp)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  <a:p>
            <a:r>
              <a:rPr lang="en-US" sz="2800" smtClean="0"/>
              <a:t>Loop </a:t>
            </a:r>
            <a:r>
              <a:rPr lang="en-US" sz="2800" smtClean="0"/>
              <a:t>Bound (giới hạn vòng)</a:t>
            </a:r>
            <a:endParaRPr lang="en-US" sz="2800" dirty="0"/>
          </a:p>
          <a:p>
            <a:pPr lvl="1"/>
            <a:r>
              <a:rPr lang="en-US" sz="2400" dirty="0" smtClean="0"/>
              <a:t>Important </a:t>
            </a:r>
            <a:r>
              <a:rPr lang="en-US" sz="2400" dirty="0"/>
              <a:t>Definitions and Examples</a:t>
            </a:r>
          </a:p>
          <a:p>
            <a:r>
              <a:rPr lang="en-US" sz="2800" dirty="0" smtClean="0"/>
              <a:t>Iteration </a:t>
            </a:r>
            <a:r>
              <a:rPr lang="en-US" sz="2800" dirty="0"/>
              <a:t>Bound</a:t>
            </a:r>
          </a:p>
          <a:p>
            <a:pPr lvl="1"/>
            <a:r>
              <a:rPr lang="en-US" sz="2400" dirty="0" smtClean="0"/>
              <a:t>Important </a:t>
            </a:r>
            <a:r>
              <a:rPr lang="en-US" sz="2400" dirty="0"/>
              <a:t>Definitions and Examples</a:t>
            </a:r>
          </a:p>
          <a:p>
            <a:pPr lvl="1"/>
            <a:r>
              <a:rPr lang="en-US" sz="2400" dirty="0" smtClean="0"/>
              <a:t>Techniques </a:t>
            </a:r>
            <a:r>
              <a:rPr lang="en-US" sz="2400" dirty="0"/>
              <a:t>to Compute Iteration 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66018"/>
            <a:ext cx="8457979" cy="515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341120" y="2293620"/>
            <a:ext cx="1575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Multi-rate DFG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</a:t>
            </a:r>
            <a:r>
              <a:rPr lang="en-US" sz="3600" dirty="0" smtClean="0"/>
              <a:t>: </a:t>
            </a:r>
            <a:r>
              <a:rPr lang="en-US" sz="3600" dirty="0" err="1"/>
              <a:t>Multirate</a:t>
            </a:r>
            <a:r>
              <a:rPr lang="en-US" sz="3600" dirty="0"/>
              <a:t>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2893" y="1219200"/>
            <a:ext cx="8191507" cy="508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Tóm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tắt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chương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1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Chapter 1. Introduction to DSP Systems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Introduction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(Read Sec. 1.1, 1.3)</a:t>
            </a:r>
          </a:p>
          <a:p>
            <a:pPr>
              <a:lnSpc>
                <a:spcPct val="17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Non-Terminating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Programs Require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Real-Time Operations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Applications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dictate different speed constraints</a:t>
            </a:r>
          </a:p>
          <a:p>
            <a:pPr>
              <a:lnSpc>
                <a:spcPct val="17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e.g., voice, audio, cable modem,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settop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box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Gigabit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ethernet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3-D Graphics)</a:t>
            </a:r>
          </a:p>
          <a:p>
            <a:pPr>
              <a:lnSpc>
                <a:spcPct val="17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Need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design Families of Architectures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for specified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algorithm complexity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speed constraints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Representations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DSP Algorithms (Sec. 1.4)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19015"/>
            <a:ext cx="8229600" cy="381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Loop Bound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33577"/>
            <a:ext cx="8305800" cy="501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Loop </a:t>
            </a:r>
            <a:r>
              <a:rPr lang="en-US" sz="3600" dirty="0" smtClean="0"/>
              <a:t>Bound (cont’d)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810361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1195388"/>
            <a:ext cx="82200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Loop </a:t>
            </a:r>
            <a:r>
              <a:rPr lang="en-US" sz="3600" dirty="0" smtClean="0"/>
              <a:t>Bound (cont’d)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Loop Bound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0226" y="1242218"/>
            <a:ext cx="8100374" cy="508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7" y="762000"/>
            <a:ext cx="8558213" cy="504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Iteration Bound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120" y="1571624"/>
            <a:ext cx="862308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Iteration Bound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1166018"/>
            <a:ext cx="8283159" cy="515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Iteration bound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42218"/>
            <a:ext cx="8428881" cy="508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Iteration bound (cont’d)  -  </a:t>
            </a:r>
            <a:r>
              <a:rPr lang="en-US" sz="3600" b="1" dirty="0" smtClean="0">
                <a:solidFill>
                  <a:srgbClr val="FF0000"/>
                </a:solidFill>
              </a:rPr>
              <a:t>Critical </a:t>
            </a:r>
            <a:r>
              <a:rPr lang="en-US" sz="3600" b="1" dirty="0">
                <a:solidFill>
                  <a:srgbClr val="FF0000"/>
                </a:solidFill>
              </a:rPr>
              <a:t>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81112"/>
            <a:ext cx="8477812" cy="50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460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Typical DSP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625" y="533400"/>
            <a:ext cx="8229600" cy="448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124200" y="4672116"/>
            <a:ext cx="5667375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stream (samples): x(0), x(1), x(2), 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stream (samples): y(0), y(1), y(2), 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multiple input and/or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non-terminating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program:</a:t>
            </a:r>
          </a:p>
          <a:p>
            <a:pPr lvl="2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 n=1 to ∞</a:t>
            </a:r>
          </a:p>
          <a:p>
            <a:pPr lvl="3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y(n) = a*x(n) + b*x(n-1) + c*x(n-2)</a:t>
            </a:r>
          </a:p>
          <a:p>
            <a:pPr lvl="2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Iteration Bound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23319"/>
            <a:ext cx="8686800" cy="45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Precedence Constraints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971" y="1603729"/>
            <a:ext cx="8896829" cy="411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153400" cy="52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67099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Algorithms to compute iteration bound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3200" dirty="0" smtClean="0"/>
              <a:t>– </a:t>
            </a:r>
            <a:r>
              <a:rPr lang="en-US" sz="3200" dirty="0"/>
              <a:t>Longest Path Matrix (LPM)</a:t>
            </a:r>
          </a:p>
          <a:p>
            <a:pPr lvl="1">
              <a:buNone/>
            </a:pPr>
            <a:r>
              <a:rPr lang="en-US" sz="3200" dirty="0"/>
              <a:t>– Minimum Cycle Mean (MCM)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754140"/>
            <a:ext cx="8305800" cy="587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5342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Longest Path Matrix (LPM)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Examples for LPM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111514"/>
            <a:ext cx="5638800" cy="574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8684"/>
            <a:ext cx="7315200" cy="6182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8192"/>
            <a:ext cx="5005137" cy="78098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TD: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KTGHK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cũ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458200" cy="424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0"/>
            <a:ext cx="8924925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Representation of DSP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229600" cy="494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5486400"/>
            <a:ext cx="8001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/>
              <a:t>Sampling rate = nr. of samples processed/second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/>
              <a:t>Latency = time difference between output and corresponding input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Combinatorial logic = gate delays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Sequential logic = nr. of clock cycles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109663"/>
            <a:ext cx="81343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799" y="609600"/>
            <a:ext cx="8407021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4"/>
            <a:ext cx="91440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Minimum Cycle Mean Method (MCM)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79126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43186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to MCM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38074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to MCM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66018"/>
            <a:ext cx="7315200" cy="518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to MCM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52537"/>
            <a:ext cx="8686800" cy="496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to MCM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4437"/>
            <a:ext cx="7086600" cy="5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to MCM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0716" y="1447800"/>
            <a:ext cx="863468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to MCM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99" y="1166018"/>
            <a:ext cx="8386535" cy="485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Area-Speed-Power Tradeoffs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07238"/>
            <a:ext cx="8839200" cy="484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to MCM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54275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4048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to MCM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69586"/>
            <a:ext cx="9144000" cy="502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Multirate</a:t>
            </a:r>
            <a:r>
              <a:rPr lang="en-US" sz="4000" b="1" dirty="0">
                <a:solidFill>
                  <a:srgbClr val="FF0000"/>
                </a:solidFill>
              </a:rPr>
              <a:t> DFGs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38275"/>
            <a:ext cx="8643366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Transformation of Multi Rate DFG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66018"/>
            <a:ext cx="8001000" cy="514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 Rate DFG to Single Rate DFG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43000"/>
            <a:ext cx="5257800" cy="568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Conclusion 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When the DFG is recursive, the iteration bound is the fundamental limit on the minimum sample period of a hardware implementation of the DSP program. 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Two algorithms to compute iteration bound, LPM and MCM, were explored.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>
                <a:latin typeface="Arial" pitchFamily="34" charset="0"/>
                <a:cs typeface="Arial" pitchFamily="34" charset="0"/>
              </a:rPr>
              <a:pPr/>
              <a:t>56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15394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0000FF"/>
                </a:solidFill>
              </a:rPr>
              <a:t>Representation Methods of DSP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" y="902809"/>
            <a:ext cx="8763000" cy="456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33493"/>
            <a:ext cx="5830735" cy="1760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Ex: Direct Form 4-tap FIR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15962"/>
            <a:ext cx="8501062" cy="495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0" y="541020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US" b="1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Clock speed limited by Critical Path!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</a:rPr>
              <a:t>T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Critical</a:t>
            </a:r>
            <a:r>
              <a:rPr lang="en-US" sz="2400" b="1" dirty="0" smtClean="0">
                <a:solidFill>
                  <a:srgbClr val="FF0000"/>
                </a:solidFill>
              </a:rPr>
              <a:t> = T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</a:rPr>
              <a:t> + (N-1)T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A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	N = Nr. of Taps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823" y="4246841"/>
            <a:ext cx="4272889" cy="1829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494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Graphical Representation Method 2: </a:t>
            </a:r>
            <a:r>
              <a:rPr lang="en-US" sz="3600"/>
              <a:t>Signal-Flow </a:t>
            </a:r>
            <a:r>
              <a:rPr lang="en-US" sz="3600" smtClean="0"/>
              <a:t>Graph (</a:t>
            </a:r>
            <a:r>
              <a:rPr lang="en-US" sz="3600" b="1" smtClean="0">
                <a:solidFill>
                  <a:srgbClr val="FF0000"/>
                </a:solidFill>
              </a:rPr>
              <a:t>SFG</a:t>
            </a:r>
            <a:r>
              <a:rPr lang="en-US" sz="3600" smtClean="0"/>
              <a:t>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29722" y="5872757"/>
            <a:ext cx="3127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mtClean="0"/>
              <a:t>Note</a:t>
            </a:r>
            <a:r>
              <a:rPr lang="en-US" b="1" i="1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  Source = no entering edge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  Sink = only entering edges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60" y="1131900"/>
            <a:ext cx="8351552" cy="31748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85" y="5612248"/>
            <a:ext cx="4849225" cy="12214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4246841"/>
            <a:ext cx="3696310" cy="1363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627-FBAA-4D0F-BB7D-114A6C2C0E7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7" y="685800"/>
            <a:ext cx="8386763" cy="554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561</Words>
  <Application>Microsoft Office PowerPoint</Application>
  <PresentationFormat>On-screen Show (4:3)</PresentationFormat>
  <Paragraphs>176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Wingdings</vt:lpstr>
      <vt:lpstr>Office Theme</vt:lpstr>
      <vt:lpstr>Ch 02 – Iteration bound (Giới hạn lặp)</vt:lpstr>
      <vt:lpstr>Tóm tắt chương 1</vt:lpstr>
      <vt:lpstr>Typical DSP Programs</vt:lpstr>
      <vt:lpstr>Representation of DSP algorithms</vt:lpstr>
      <vt:lpstr>Area-Speed-Power Tradeoffs</vt:lpstr>
      <vt:lpstr>Representation Methods of DSP systems</vt:lpstr>
      <vt:lpstr>Ex: Direct Form 4-tap FIR</vt:lpstr>
      <vt:lpstr>Graphical Representation Method 2: Signal-Flow Graph (SFG)</vt:lpstr>
      <vt:lpstr>PowerPoint Presentation</vt:lpstr>
      <vt:lpstr>PowerPoint Presentation</vt:lpstr>
      <vt:lpstr>PowerPoint Presentation</vt:lpstr>
      <vt:lpstr>Graphical Representation Method 3:  Data-Flow Graph (DFG)</vt:lpstr>
      <vt:lpstr>PowerPoint Presentation</vt:lpstr>
      <vt:lpstr>Examples of DFG</vt:lpstr>
      <vt:lpstr>PowerPoint Presentation</vt:lpstr>
      <vt:lpstr>DG (Dependency Graph)</vt:lpstr>
      <vt:lpstr>Chapter 2: Iteration Bound (Giới hạn lặp)</vt:lpstr>
      <vt:lpstr>Introduction</vt:lpstr>
      <vt:lpstr>Example : Multirate System</vt:lpstr>
      <vt:lpstr>Introduction (cont’d)</vt:lpstr>
      <vt:lpstr>Loop Bound</vt:lpstr>
      <vt:lpstr>Loop Bound (cont’d)</vt:lpstr>
      <vt:lpstr>Loop Bound (cont’d)</vt:lpstr>
      <vt:lpstr>Loop Bound (cont’d)</vt:lpstr>
      <vt:lpstr>PowerPoint Presentation</vt:lpstr>
      <vt:lpstr>Iteration Bound</vt:lpstr>
      <vt:lpstr>Iteration Bound (cont’d)</vt:lpstr>
      <vt:lpstr>Iteration bound (cont’d)</vt:lpstr>
      <vt:lpstr>Iteration bound (cont’d)  -  Critical Path</vt:lpstr>
      <vt:lpstr>Iteration Bound (cont’d)</vt:lpstr>
      <vt:lpstr>Precedence Constraints</vt:lpstr>
      <vt:lpstr>PowerPoint Presentation</vt:lpstr>
      <vt:lpstr>PowerPoint Presentation</vt:lpstr>
      <vt:lpstr>Algorithms to compute iteration bound</vt:lpstr>
      <vt:lpstr>PowerPoint Presentation</vt:lpstr>
      <vt:lpstr>Examples for LPM</vt:lpstr>
      <vt:lpstr>PowerPoint Presentation</vt:lpstr>
      <vt:lpstr>TD: Đề KTGHK cũ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to MCM</vt:lpstr>
      <vt:lpstr>Example to MCM (cont’d)</vt:lpstr>
      <vt:lpstr>Example to MCM (cont’d)</vt:lpstr>
      <vt:lpstr>Example to MCM (cont’d)</vt:lpstr>
      <vt:lpstr>Example to MCM (cont’d)</vt:lpstr>
      <vt:lpstr>Example to MCM (cont’d)</vt:lpstr>
      <vt:lpstr>Example to MCM (cont’d)</vt:lpstr>
      <vt:lpstr>PowerPoint Presentation</vt:lpstr>
      <vt:lpstr>Example to MCM (cont’d)</vt:lpstr>
      <vt:lpstr>Multirate DFGs</vt:lpstr>
      <vt:lpstr>Transformation of Multi Rate DFG</vt:lpstr>
      <vt:lpstr>Multi Rate DFG to Single Rate DFG</vt:lpstr>
      <vt:lpstr>Conclusion </vt:lpstr>
    </vt:vector>
  </TitlesOfParts>
  <Company>HTM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02 – Iteration bound (Giới hạn lặp)</dc:title>
  <dc:creator>HTM</dc:creator>
  <cp:lastModifiedBy>Admin</cp:lastModifiedBy>
  <cp:revision>38</cp:revision>
  <dcterms:created xsi:type="dcterms:W3CDTF">2012-02-17T03:42:23Z</dcterms:created>
  <dcterms:modified xsi:type="dcterms:W3CDTF">2019-02-24T17:23:45Z</dcterms:modified>
</cp:coreProperties>
</file>