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99" r:id="rId4"/>
    <p:sldId id="300" r:id="rId5"/>
    <p:sldId id="301" r:id="rId6"/>
    <p:sldId id="302" r:id="rId7"/>
    <p:sldId id="262" r:id="rId8"/>
    <p:sldId id="298" r:id="rId9"/>
    <p:sldId id="290" r:id="rId10"/>
    <p:sldId id="303" r:id="rId11"/>
    <p:sldId id="304" r:id="rId12"/>
    <p:sldId id="305" r:id="rId13"/>
    <p:sldId id="306" r:id="rId14"/>
    <p:sldId id="307" r:id="rId15"/>
    <p:sldId id="309" r:id="rId16"/>
    <p:sldId id="310" r:id="rId17"/>
    <p:sldId id="311" r:id="rId18"/>
    <p:sldId id="297" r:id="rId19"/>
    <p:sldId id="312" r:id="rId20"/>
    <p:sldId id="313" r:id="rId21"/>
    <p:sldId id="314" r:id="rId22"/>
    <p:sldId id="315" r:id="rId23"/>
    <p:sldId id="316" r:id="rId24"/>
    <p:sldId id="268" r:id="rId25"/>
    <p:sldId id="269" r:id="rId26"/>
    <p:sldId id="270" r:id="rId27"/>
    <p:sldId id="317" r:id="rId28"/>
    <p:sldId id="329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30" r:id="rId40"/>
    <p:sldId id="274" r:id="rId41"/>
    <p:sldId id="275" r:id="rId42"/>
    <p:sldId id="328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332" r:id="rId53"/>
    <p:sldId id="287" r:id="rId54"/>
    <p:sldId id="288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oQQrK36hFQ+ttkpWjzhLsw" hashData="nVG3ZEuM0t0QFGZ6qVG31BKfP68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522" y="-6"/>
      </p:cViewPr>
      <p:guideLst>
        <p:guide orient="horz" pos="216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AE616E6-52ED-41F9-9163-8FB2899EEDDF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DB27EC9-D47D-4743-9F72-EE54D5E05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AF8AB3-9106-4364-A50E-7760BEB7209A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6D743A-E931-4B30-8A95-68D5AD578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5E5EE-6FFC-49F5-9281-8AC03864C5FE}" type="datetime1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59294-CCAB-4CE7-ABAE-987E5D7E8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666C7-F027-480C-828D-E3B776D7D294}" type="datetime1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6B06F-8233-42D0-92BB-06C04DD84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A1D04-638D-4658-B388-4D685B302999}" type="datetime1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BBA95-389E-4B63-A3A7-7E2BA1EDC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7652-B3F2-4CC4-A78D-73BD3668D818}" type="datetime1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8CE22-FE73-45D5-903F-71CCACCC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F8280-8419-4097-83DD-E4335A8F48F0}" type="datetime1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7E8FF-C694-46E5-A6BE-F34BCC8C9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50B73-837B-4EB4-BBD2-5574547EEF42}" type="datetime1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418A6-B92F-4D5F-BDA8-58380F36E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1D9EA-1D7C-4E25-A878-82A73D659E0F}" type="datetime1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71C83-4405-44A2-8D3F-56D5227E2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E64A4-FC02-4543-B959-D1E1B45AE818}" type="datetime1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7FEAA-29E4-4A57-B49F-E7AA4E196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4671-9208-40A1-8EF2-30506C89E616}" type="datetime1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BC9F-EA05-4D56-A3B8-68C6D1272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85E5F-1578-4ACD-B050-1DA72F528133}" type="datetime1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66E38-919D-4F6E-BBE6-B23D617FF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B1B26-EE66-4706-A711-F5F1CD6F7750}" type="datetime1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4236C-5E75-4D88-AA48-EE148602E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B1D4440-2A6E-4A4E-B71B-9BFA3893E8E7}" type="datetime1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AF3BD6-FD7F-4ECC-AEDB-722E0364B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Chapter  3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/>
              <a:t>Pipelining and </a:t>
            </a:r>
            <a:br>
              <a:rPr lang="en-US" dirty="0" smtClean="0"/>
            </a:br>
            <a:r>
              <a:rPr lang="en-US" dirty="0" smtClean="0"/>
              <a:t>Parallel Processing</a:t>
            </a: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sz="3600" dirty="0" smtClean="0">
                <a:latin typeface="Arial" charset="0"/>
                <a:cs typeface="Arial" charset="0"/>
              </a:rPr>
              <a:t>(</a:t>
            </a:r>
            <a:r>
              <a:rPr lang="en-US" sz="3600" dirty="0" err="1" smtClean="0">
                <a:latin typeface="Arial" charset="0"/>
                <a:cs typeface="Arial" charset="0"/>
              </a:rPr>
              <a:t>Tạo</a:t>
            </a:r>
            <a:r>
              <a:rPr lang="en-US" sz="3600" dirty="0" smtClean="0">
                <a:latin typeface="Arial" charset="0"/>
                <a:cs typeface="Arial" charset="0"/>
              </a:rPr>
              <a:t> </a:t>
            </a:r>
            <a:r>
              <a:rPr lang="en-US" sz="3600" dirty="0" err="1" smtClean="0">
                <a:latin typeface="Arial" charset="0"/>
                <a:cs typeface="Arial" charset="0"/>
              </a:rPr>
              <a:t>đường</a:t>
            </a:r>
            <a:r>
              <a:rPr lang="en-US" sz="3600" dirty="0" smtClean="0">
                <a:latin typeface="Arial" charset="0"/>
                <a:cs typeface="Arial" charset="0"/>
              </a:rPr>
              <a:t> </a:t>
            </a:r>
            <a:r>
              <a:rPr lang="en-US" sz="3600" dirty="0" err="1" smtClean="0">
                <a:latin typeface="Arial" charset="0"/>
                <a:cs typeface="Arial" charset="0"/>
              </a:rPr>
              <a:t>ống</a:t>
            </a:r>
            <a:r>
              <a:rPr lang="en-US" sz="3600" dirty="0" smtClean="0">
                <a:latin typeface="Arial" charset="0"/>
                <a:cs typeface="Arial" charset="0"/>
              </a:rPr>
              <a:t> </a:t>
            </a:r>
            <a:r>
              <a:rPr lang="en-US" sz="3600" dirty="0" err="1" smtClean="0">
                <a:latin typeface="Arial" charset="0"/>
                <a:cs typeface="Arial" charset="0"/>
              </a:rPr>
              <a:t>và</a:t>
            </a:r>
            <a:r>
              <a:rPr lang="en-US" sz="3600" dirty="0" smtClean="0">
                <a:latin typeface="Arial" charset="0"/>
                <a:cs typeface="Arial" charset="0"/>
              </a:rPr>
              <a:t> </a:t>
            </a:r>
            <a:r>
              <a:rPr lang="en-US" sz="3600" dirty="0" err="1" smtClean="0">
                <a:latin typeface="Arial" charset="0"/>
                <a:cs typeface="Arial" charset="0"/>
              </a:rPr>
              <a:t>xử</a:t>
            </a:r>
            <a:r>
              <a:rPr lang="en-US" sz="3600" dirty="0" smtClean="0">
                <a:latin typeface="Arial" charset="0"/>
                <a:cs typeface="Arial" charset="0"/>
              </a:rPr>
              <a:t> </a:t>
            </a:r>
            <a:r>
              <a:rPr lang="en-US" sz="3600" dirty="0" err="1" smtClean="0">
                <a:latin typeface="Arial" charset="0"/>
                <a:cs typeface="Arial" charset="0"/>
              </a:rPr>
              <a:t>lý</a:t>
            </a:r>
            <a:r>
              <a:rPr lang="en-US" sz="3600" dirty="0" smtClean="0">
                <a:latin typeface="Arial" charset="0"/>
                <a:cs typeface="Arial" charset="0"/>
              </a:rPr>
              <a:t> song </a:t>
            </a:r>
            <a:r>
              <a:rPr lang="en-US" sz="3600" dirty="0" err="1" smtClean="0">
                <a:latin typeface="Arial" charset="0"/>
                <a:cs typeface="Arial" charset="0"/>
              </a:rPr>
              <a:t>song</a:t>
            </a:r>
            <a:r>
              <a:rPr lang="en-US" sz="3600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3429000" cy="1447800"/>
          </a:xfrm>
        </p:spPr>
        <p:txBody>
          <a:bodyPr/>
          <a:lstStyle/>
          <a:p>
            <a:pPr algn="l" eaLnBrk="1" hangingPunct="1"/>
            <a:r>
              <a:rPr lang="en-US" sz="2400" smtClean="0">
                <a:solidFill>
                  <a:schemeClr val="tx1"/>
                </a:solidFill>
                <a:latin typeface="Arial" charset="0"/>
                <a:cs typeface="Arial" charset="0"/>
              </a:rPr>
              <a:t>ĐHBK Tp HCM</a:t>
            </a: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  <a:latin typeface="Arial" charset="0"/>
                <a:cs typeface="Arial" charset="0"/>
              </a:rPr>
              <a:t>BMĐT</a:t>
            </a: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  <a:latin typeface="Arial" charset="0"/>
                <a:cs typeface="Arial" charset="0"/>
              </a:rPr>
              <a:t>GV: Hồ Trung Mỹ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1F40C-4119-492E-A9EE-04307363C6A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00200" y="4876800"/>
            <a:ext cx="6477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TLTK: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Các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slide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từ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sách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của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Prof.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Parhi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Slide </a:t>
            </a:r>
            <a:r>
              <a:rPr lang="en-US" sz="2400" baseline="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Prof. Viktor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Öwall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Pipelining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38200"/>
            <a:ext cx="8529145" cy="5867400"/>
          </a:xfrm>
        </p:spPr>
        <p:txBody>
          <a:bodyPr/>
          <a:lstStyle/>
          <a:p>
            <a:r>
              <a:rPr lang="en-US" sz="26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Drawbacks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Increase number of delay elements (registers/latches) in the critical path</a:t>
            </a:r>
          </a:p>
          <a:p>
            <a:pPr lvl="2"/>
            <a:r>
              <a:rPr lang="en-US" sz="2200" dirty="0" smtClean="0">
                <a:solidFill>
                  <a:srgbClr val="FF0000"/>
                </a:solidFill>
                <a:cs typeface="Arial" pitchFamily="34" charset="0"/>
              </a:rPr>
              <a:t>In an M-level pipelined system, the number of delay elements in any path from input to output is (M-1) greater than that in the same path in the original sequential circuit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Increase latency</a:t>
            </a:r>
            <a:endParaRPr lang="en-US" sz="2600" dirty="0" smtClean="0">
              <a:cs typeface="Arial" pitchFamily="34" charset="0"/>
            </a:endParaRPr>
          </a:p>
          <a:p>
            <a:r>
              <a:rPr lang="en-US" sz="26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Clock period limitation: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critical path may be between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An input and a latch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A latch and an output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Two Latches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An input and an output</a:t>
            </a:r>
            <a:endParaRPr lang="en-US" sz="2600" dirty="0" smtClean="0"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Pipelining latches can only be placed across 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any </a:t>
            </a:r>
            <a:r>
              <a:rPr lang="en-US" sz="26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feed-forward </a:t>
            </a:r>
            <a:r>
              <a:rPr lang="en-US" sz="26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cutset</a:t>
            </a:r>
            <a:r>
              <a:rPr lang="en-US" sz="26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the graph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We said before that the critical path was cut in half. Under what assumption? 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For example: What if the adders are ripple-carry?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1143000"/>
            <a:ext cx="77533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590550"/>
            <a:ext cx="878205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566738"/>
            <a:ext cx="822007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352425"/>
            <a:ext cx="82105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638800" y="5892225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Not much gained!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depends on the structure of the used blocks, e.g. type of adder (ripple-carry, carry save, carry look-ahead,...)</a:t>
            </a:r>
          </a:p>
          <a:p>
            <a:endParaRPr lang="en-US" dirty="0" smtClean="0"/>
          </a:p>
          <a:p>
            <a:r>
              <a:rPr lang="en-US" dirty="0" smtClean="0"/>
              <a:t>We have to understand how the blocks work and if the critical paths are independent or if there is a relationship.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600" b="1" i="1" dirty="0" err="1" smtClean="0">
                <a:solidFill>
                  <a:srgbClr val="FF0000"/>
                </a:solidFill>
              </a:rPr>
              <a:t>Feedforward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Cutsets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38200"/>
            <a:ext cx="5642811" cy="284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733800"/>
            <a:ext cx="5678905" cy="296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Transposition Theorem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3926"/>
            <a:ext cx="8229600" cy="1981201"/>
          </a:xfrm>
        </p:spPr>
        <p:txBody>
          <a:bodyPr/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Reversing the direction of all edges in a given SFG and interchanging the input and output ports preserve the functionality of the system.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Transposed SFG and Data-broadcast structure of FIR filters: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039" y="2302041"/>
            <a:ext cx="7344561" cy="452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Transposed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2BA2E-D2D7-4BC8-AF4B-845B7788B3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74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219200"/>
            <a:ext cx="9144000" cy="4649787"/>
          </a:xfrm>
          <a:noFill/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52400" y="5816600"/>
            <a:ext cx="8001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/>
              <a:t>Critical path</a:t>
            </a:r>
            <a:r>
              <a:rPr lang="en-US"/>
              <a:t>: the path with the longest computation time among all paths without delay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566738"/>
            <a:ext cx="890587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Pipelining of FIR Digital Filters</a:t>
            </a:r>
          </a:p>
          <a:p>
            <a:r>
              <a:rPr lang="en-US" dirty="0" smtClean="0"/>
              <a:t>Parallel Processing</a:t>
            </a:r>
          </a:p>
          <a:p>
            <a:r>
              <a:rPr lang="en-US" dirty="0" smtClean="0"/>
              <a:t>Pipelining and Parallel Processing for Low Power</a:t>
            </a:r>
          </a:p>
          <a:p>
            <a:pPr lvl="1"/>
            <a:r>
              <a:rPr lang="en-US" sz="2400" dirty="0" smtClean="0">
                <a:latin typeface="Arial" charset="0"/>
              </a:rPr>
              <a:t>Pipelining for Lower Power</a:t>
            </a:r>
          </a:p>
          <a:p>
            <a:pPr lvl="1"/>
            <a:r>
              <a:rPr lang="en-US" sz="2400" dirty="0" smtClean="0">
                <a:latin typeface="Arial" charset="0"/>
              </a:rPr>
              <a:t>Parallel Processing for Lower Power</a:t>
            </a:r>
          </a:p>
          <a:p>
            <a:pPr lvl="1"/>
            <a:r>
              <a:rPr lang="en-US" sz="2400" dirty="0" smtClean="0">
                <a:latin typeface="Arial" charset="0"/>
              </a:rPr>
              <a:t>Combining Pipelining and Parallel Processing for Lower Power</a:t>
            </a:r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6AE8E-E98F-4488-BC4A-6B4B4ADEA0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3" y="471488"/>
            <a:ext cx="90201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Synchronous Pipelining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981075"/>
            <a:ext cx="734377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Wave Pipelining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54" y="1066800"/>
            <a:ext cx="8932946" cy="520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Wave pipelining: Pros and cons?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i="1" dirty="0" smtClean="0"/>
              <a:t>Pros:</a:t>
            </a:r>
          </a:p>
          <a:p>
            <a:pPr lvl="1"/>
            <a:r>
              <a:rPr lang="en-US" dirty="0" smtClean="0"/>
              <a:t>Shorter </a:t>
            </a:r>
            <a:r>
              <a:rPr lang="en-US" dirty="0" err="1" smtClean="0"/>
              <a:t>Tclk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i="1" dirty="0" smtClean="0"/>
              <a:t>Cons:</a:t>
            </a:r>
          </a:p>
          <a:p>
            <a:pPr lvl="1"/>
            <a:r>
              <a:rPr lang="en-US" dirty="0" smtClean="0"/>
              <a:t>extensive simulation</a:t>
            </a:r>
          </a:p>
          <a:p>
            <a:pPr lvl="1"/>
            <a:r>
              <a:rPr lang="en-US" dirty="0" smtClean="0"/>
              <a:t>tedious design</a:t>
            </a:r>
          </a:p>
          <a:p>
            <a:pPr lvl="1"/>
            <a:r>
              <a:rPr lang="en-US" dirty="0" smtClean="0"/>
              <a:t>hard to verify</a:t>
            </a:r>
          </a:p>
          <a:p>
            <a:pPr lvl="1"/>
            <a:r>
              <a:rPr lang="en-US" dirty="0" smtClean="0"/>
              <a:t>lack of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3.3 Parallel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BDCB6-DEE4-4D24-879B-362CFF8155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048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8775" y="1295400"/>
            <a:ext cx="8480425" cy="4953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Parallel Processing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7E6CC-8104-44C8-B399-085F1476D6E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15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990600"/>
            <a:ext cx="8897938" cy="54387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3C75F-EF30-4465-A4B9-68AC4BA0C04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253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066800"/>
            <a:ext cx="8283575" cy="4724400"/>
          </a:xfrm>
          <a:noFill/>
        </p:spPr>
      </p:pic>
      <p:sp>
        <p:nvSpPr>
          <p:cNvPr id="5" name="Rectangle 4"/>
          <p:cNvSpPr/>
          <p:nvPr/>
        </p:nvSpPr>
        <p:spPr>
          <a:xfrm>
            <a:off x="5285648" y="2524780"/>
            <a:ext cx="1854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 x(2(k-1))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88191" y="4582180"/>
            <a:ext cx="2055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 x(10(k-1))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Parallel Processing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Parallel Processing of 3-Tap FIR Filter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257300"/>
            <a:ext cx="84486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1" y="566633"/>
            <a:ext cx="6980422" cy="629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83403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Parallel processing architecture for a 3-tap FIR filter with block size 3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i="1" dirty="0" smtClean="0"/>
              <a:t>Parallel 3-Tap FIR Filter</a:t>
            </a:r>
            <a:endParaRPr lang="en-US" sz="36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411" y="1295400"/>
            <a:ext cx="8758989" cy="404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77250" cy="5486400"/>
          </a:xfrm>
        </p:spPr>
        <p:txBody>
          <a:bodyPr/>
          <a:lstStyle/>
          <a:p>
            <a:r>
              <a:rPr lang="en-US" sz="2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Pipelining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000" dirty="0" smtClean="0">
                <a:cs typeface="Arial" pitchFamily="34" charset="0"/>
              </a:rPr>
              <a:t>Comes from the idea of a water pipe: continue sending water without waiting the water in the pipe to be out</a:t>
            </a:r>
          </a:p>
          <a:p>
            <a:pPr lvl="1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Splits the logic path by introducing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pipiline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registers 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Leads to a reduction of the critical path but introduce latency 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Either increases the clock speed (or sampling speed) or reduces the power consumption at same speed in a DSP system </a:t>
            </a:r>
          </a:p>
          <a:p>
            <a:r>
              <a:rPr lang="en-US" sz="2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Parallel Processing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Multiple outputs are computed in parallel in a clock period 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The effective sampling speed is increased by the level of parallelism 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Can also be used to reduce the power consumption </a:t>
            </a: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3.1 Introduction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09801"/>
            <a:ext cx="4610100" cy="8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i="1" dirty="0" smtClean="0"/>
              <a:t>Parallel 3-Tap FIR Filter (2/9)</a:t>
            </a:r>
            <a:endParaRPr lang="en-US" sz="3600" i="1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8" y="1143000"/>
            <a:ext cx="85058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57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65754" cy="479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i="1" dirty="0" smtClean="0"/>
              <a:t>Parallel 3-Tap FIR Filter (3/9)</a:t>
            </a:r>
            <a:endParaRPr lang="en-US" sz="3600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6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441238" cy="493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i="1" dirty="0" smtClean="0"/>
              <a:t>Parallel 3-Tap FIR Filter (4/9)</a:t>
            </a:r>
            <a:endParaRPr lang="en-US" sz="3600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312847" cy="502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i="1" dirty="0" smtClean="0"/>
              <a:t>Parallel 3-Tap FIR Filter (5/9)</a:t>
            </a:r>
            <a:endParaRPr lang="en-US" sz="3600" i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9457" y="1219200"/>
            <a:ext cx="8147343" cy="515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i="1" dirty="0" smtClean="0"/>
              <a:t>Parallel 3-Tap FIR Filter (6/9)</a:t>
            </a:r>
            <a:endParaRPr lang="en-US" sz="3600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1445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i="1" dirty="0" smtClean="0"/>
              <a:t>Parallel 3-Tap FIR Filter (7/9)</a:t>
            </a:r>
            <a:endParaRPr lang="en-US" sz="3600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62011" cy="50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i="1" dirty="0" smtClean="0"/>
              <a:t>Parallel 3-Tap FIR Filter (8/9)</a:t>
            </a:r>
            <a:endParaRPr lang="en-US" sz="3600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47218" cy="507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i="1" dirty="0" smtClean="0"/>
              <a:t>Parallel 3-Tap FIR Filter (9/9)</a:t>
            </a:r>
            <a:endParaRPr lang="en-US" sz="3600" i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829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738090" cy="465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Parallel Processing (cont’d)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Complete parallel processing system with block size 4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860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25" y="1600200"/>
            <a:ext cx="9059838" cy="44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sz="3200" b="1" dirty="0" smtClean="0"/>
              <a:t>Example 1:    A 3-tap FIR Filter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3810000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critical path (or the minimum time required for processing a new</a:t>
            </a:r>
          </a:p>
          <a:p>
            <a:r>
              <a:rPr lang="en-US" sz="2000" dirty="0"/>
              <a:t>sample) is limited by 1 multiply and 2 add times. Thus, the “sample period</a:t>
            </a:r>
            <a:r>
              <a:rPr lang="en-US" sz="2000" dirty="0" smtClean="0"/>
              <a:t>” (</a:t>
            </a:r>
            <a:r>
              <a:rPr lang="en-US" sz="2000" dirty="0"/>
              <a:t>or the “sample frequency” ) is given by: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800600"/>
            <a:ext cx="54959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" y="5638800"/>
            <a:ext cx="876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If some real-time application requires a faster input rate (sample rate), then this direct-form structure cannot be used! In this case, the critical path can be reduced by either pipelining or parallel processing.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762000"/>
            <a:ext cx="7258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Consider a 3-tap FIR filter: </a:t>
            </a:r>
            <a:r>
              <a:rPr lang="pt-BR" sz="2000" dirty="0" smtClean="0"/>
              <a:t>     </a:t>
            </a:r>
            <a:r>
              <a:rPr lang="pt-BR" sz="2000" b="1" dirty="0" smtClean="0"/>
              <a:t>y(n) = ax(n) + bx(n-1) + cx(n-2</a:t>
            </a:r>
            <a:r>
              <a:rPr lang="pt-BR" sz="2000" b="1" dirty="0"/>
              <a:t>)</a:t>
            </a:r>
            <a:endParaRPr lang="en-US" sz="2000" b="1" dirty="0"/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845820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 18"/>
          <p:cNvGrpSpPr/>
          <p:nvPr/>
        </p:nvGrpSpPr>
        <p:grpSpPr>
          <a:xfrm>
            <a:off x="2971006" y="1733550"/>
            <a:ext cx="5106194" cy="1373188"/>
            <a:chOff x="2971006" y="1981200"/>
            <a:chExt cx="5106194" cy="1373188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>
              <a:off x="2286000" y="2667000"/>
              <a:ext cx="13716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971800" y="3352800"/>
              <a:ext cx="51054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4418806" y="2666206"/>
              <a:ext cx="13716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C5409-AC36-4EA7-BF73-D8842089F55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2970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273175"/>
            <a:ext cx="7240588" cy="5356225"/>
          </a:xfr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3200" i="1" dirty="0" smtClean="0"/>
              <a:t>Complete parallel processing system with block size 4</a:t>
            </a: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F544B-97AB-4A11-88D8-5CD24B8F2B8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Why Parallel Processing? 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684" y="914400"/>
            <a:ext cx="8807116" cy="47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8650" y="1295400"/>
            <a:ext cx="78867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i="1" dirty="0" smtClean="0"/>
              <a:t>Why Parallel Processing?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929" y="1022044"/>
            <a:ext cx="6260871" cy="583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295400"/>
            <a:ext cx="3152775" cy="1543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Example: </a:t>
            </a:r>
            <a:r>
              <a:rPr lang="en-US" sz="3200" b="1" i="1" dirty="0" smtClean="0"/>
              <a:t>Combined fine-grain pipelining and parallel processing for 3-tap FIR filter</a:t>
            </a:r>
            <a:endParaRPr lang="en-US" sz="3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6826A-3A35-4B41-A577-3288F56D1A7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3.4 Pipelining and Parallel Processing for Low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79901-90C4-47B0-A293-0207F6A3D34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379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600200"/>
            <a:ext cx="8099425" cy="46894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z="3200" dirty="0" smtClean="0"/>
              <a:t>Pipelining and Parallel Processing for Low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2C432-6A3E-4C18-916B-5F063DC111D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48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295400"/>
            <a:ext cx="8026400" cy="4800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2C870-1C2D-4369-A545-013CF9C2CE5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584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219200"/>
            <a:ext cx="8380413" cy="4978400"/>
          </a:xfr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z="3200" dirty="0" smtClean="0"/>
              <a:t>Pipelining and Parallel Processing for Low Power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3161B-326C-438D-8896-87A6B4CAB65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686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600200"/>
            <a:ext cx="7766050" cy="4813300"/>
          </a:xfr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z="3200" dirty="0" smtClean="0"/>
              <a:t>Pipelining and Parallel Processing for Low Power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EBC89-9ADA-4AC8-BC03-EAC391EBE3A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3789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371600"/>
            <a:ext cx="8780463" cy="4775200"/>
          </a:xfr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z="3200" dirty="0" smtClean="0"/>
              <a:t>Pipelining and Parallel Processing for Low Power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035C9-90DA-446E-93A1-ED7E43577D1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389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447800"/>
            <a:ext cx="7215188" cy="4953000"/>
          </a:xfr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z="3200" dirty="0" smtClean="0"/>
              <a:t>Pipelining and Parallel Processing for Low Power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Pipelining</a:t>
            </a:r>
            <a:endParaRPr lang="en-US" sz="32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602904"/>
            <a:ext cx="8686799" cy="479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  Introduce pipelining latches along the </a:t>
            </a:r>
            <a:r>
              <a:rPr lang="en-US" sz="2800" dirty="0" err="1" smtClean="0">
                <a:solidFill>
                  <a:srgbClr val="FF0000"/>
                </a:solidFill>
              </a:rPr>
              <a:t>datapath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80B90-99A8-41DA-87B3-D37E2133618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3994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600200"/>
            <a:ext cx="8958263" cy="3848100"/>
          </a:xfr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z="3200" dirty="0" smtClean="0"/>
              <a:t>Pipelining and Parallel Processing for Low Power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35964"/>
            <a:ext cx="6518131" cy="602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2A1AB-3B66-4530-8935-F74A639FB0A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txBody>
          <a:bodyPr/>
          <a:lstStyle/>
          <a:p>
            <a:r>
              <a:rPr lang="en-US" sz="3200" dirty="0" smtClean="0"/>
              <a:t>Pipelining and Parallel Processing for Low Power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44146" y="2590800"/>
            <a:ext cx="185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4-tap FIR filter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96546" y="6436425"/>
            <a:ext cx="185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2-parallel filter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211147" cy="578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txBody>
          <a:bodyPr/>
          <a:lstStyle/>
          <a:p>
            <a:r>
              <a:rPr lang="en-US" sz="3200" dirty="0" smtClean="0"/>
              <a:t>Pipelining and Parallel Processing for Low Power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48747" y="6164818"/>
            <a:ext cx="381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area-efficient 2-parallel filter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A96B2-463D-4DF9-A621-10D0C2E1B5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430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219200"/>
            <a:ext cx="8493125" cy="4902200"/>
          </a:xfr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z="3200" dirty="0" smtClean="0"/>
              <a:t>Pipelining and Parallel Processing for Low Power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9D394-7000-43E1-BC0F-758A280D737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4403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47800"/>
            <a:ext cx="9110663" cy="4489450"/>
          </a:xfrm>
          <a:noFill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0" y="274638"/>
            <a:ext cx="9144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Pipelining and Parallel Processing for Low Power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1385856"/>
            <a:ext cx="8591550" cy="531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8CE22-FE73-45D5-903F-71CCACCC93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Parallel processing</a:t>
            </a:r>
            <a:endParaRPr lang="en-US" sz="32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144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  Duplicate the hardware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2362200"/>
            <a:ext cx="7238999" cy="189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038600"/>
            <a:ext cx="4952999" cy="270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3.2 Pipelining of FIR Digital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62EED-30CC-4E86-A175-468CB66C7A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947" y="914400"/>
            <a:ext cx="8783053" cy="2362200"/>
          </a:xfrm>
        </p:spPr>
        <p:txBody>
          <a:bodyPr/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pipelined implementation: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By introducing  2 additional latches in Example 1, </a:t>
            </a:r>
            <a:r>
              <a:rPr lang="en-US" sz="24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b="1" i="1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critical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 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+2T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i="1" dirty="0" smtClean="0">
                <a:latin typeface="Arial" pitchFamily="34" charset="0"/>
                <a:cs typeface="Arial" pitchFamily="34" charset="0"/>
                <a:sym typeface="Symbol"/>
              </a:rPr>
              <a:t>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+T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You can see that, at any time, 2 consecutive outputs are computed in an interleaved manner.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05300" y="3114675"/>
            <a:ext cx="3810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7200" y="3429000"/>
            <a:ext cx="381000" cy="2286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3733800"/>
            <a:ext cx="381000" cy="2286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Pipelining: Definitions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00312E-4BF2-4385-B061-2CAD51A002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92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00050" y="1219200"/>
            <a:ext cx="8439150" cy="5159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Pipelining: How to ?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F419-25E3-4CE4-9E89-5877A7EBEC8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126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143000"/>
            <a:ext cx="9144000" cy="5078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865</Words>
  <Application>Microsoft Office PowerPoint</Application>
  <PresentationFormat>On-screen Show (4:3)</PresentationFormat>
  <Paragraphs>168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Chapter  3  Pipelining and  Parallel Processing (Tạo đường ống và xử lý song song)</vt:lpstr>
      <vt:lpstr>Outline</vt:lpstr>
      <vt:lpstr>3.1 Introduction</vt:lpstr>
      <vt:lpstr>Example 1:    A 3-tap FIR Filter </vt:lpstr>
      <vt:lpstr>Pipelining</vt:lpstr>
      <vt:lpstr>Parallel processing</vt:lpstr>
      <vt:lpstr>3.2 Pipelining of FIR Digital Filters</vt:lpstr>
      <vt:lpstr>Pipelining: Definitions</vt:lpstr>
      <vt:lpstr>Pipelining: How to ?</vt:lpstr>
      <vt:lpstr>Pipelining</vt:lpstr>
      <vt:lpstr>What if…</vt:lpstr>
      <vt:lpstr>Slide 12</vt:lpstr>
      <vt:lpstr>Slide 13</vt:lpstr>
      <vt:lpstr>Slide 14</vt:lpstr>
      <vt:lpstr>Conclusion</vt:lpstr>
      <vt:lpstr>Feedforward Cutsets</vt:lpstr>
      <vt:lpstr>Transposition Theorem</vt:lpstr>
      <vt:lpstr>Transposed Form</vt:lpstr>
      <vt:lpstr>Slide 19</vt:lpstr>
      <vt:lpstr>Slide 20</vt:lpstr>
      <vt:lpstr>Synchronous Pipelining</vt:lpstr>
      <vt:lpstr>Wave Pipelining</vt:lpstr>
      <vt:lpstr>Wave pipelining: Pros and cons?</vt:lpstr>
      <vt:lpstr>3.3 Parallel Processing</vt:lpstr>
      <vt:lpstr>Parallel Processing (cont’d)</vt:lpstr>
      <vt:lpstr>Parallel Processing (cont’d)</vt:lpstr>
      <vt:lpstr>Parallel Processing of 3-Tap FIR Filter</vt:lpstr>
      <vt:lpstr>Slide 28</vt:lpstr>
      <vt:lpstr>Parallel 3-Tap FIR Filter</vt:lpstr>
      <vt:lpstr>Parallel 3-Tap FIR Filter (2/9)</vt:lpstr>
      <vt:lpstr>Parallel 3-Tap FIR Filter (3/9)</vt:lpstr>
      <vt:lpstr>Parallel 3-Tap FIR Filter (4/9)</vt:lpstr>
      <vt:lpstr>Parallel 3-Tap FIR Filter (5/9)</vt:lpstr>
      <vt:lpstr>Parallel 3-Tap FIR Filter (6/9)</vt:lpstr>
      <vt:lpstr>Parallel 3-Tap FIR Filter (7/9)</vt:lpstr>
      <vt:lpstr>Parallel 3-Tap FIR Filter (8/9)</vt:lpstr>
      <vt:lpstr>Parallel 3-Tap FIR Filter (9/9)</vt:lpstr>
      <vt:lpstr>Parallel Processing (cont’d)</vt:lpstr>
      <vt:lpstr>Complete parallel processing system with block size 4</vt:lpstr>
      <vt:lpstr>Complete parallel processing system with block size 4</vt:lpstr>
      <vt:lpstr>Why Parallel Processing? </vt:lpstr>
      <vt:lpstr>Why Parallel Processing?</vt:lpstr>
      <vt:lpstr>Example: Combined fine-grain pipelining and parallel processing for 3-tap FIR filter</vt:lpstr>
      <vt:lpstr>3.4 Pipelining and Parallel Processing for Low Power</vt:lpstr>
      <vt:lpstr>Pipelining and Parallel Processing for Low Power</vt:lpstr>
      <vt:lpstr>Pipelining and Parallel Processing for Low Power</vt:lpstr>
      <vt:lpstr>Pipelining and Parallel Processing for Low Power</vt:lpstr>
      <vt:lpstr>Pipelining and Parallel Processing for Low Power</vt:lpstr>
      <vt:lpstr>Pipelining and Parallel Processing for Low Power</vt:lpstr>
      <vt:lpstr>Pipelining and Parallel Processing for Low Power</vt:lpstr>
      <vt:lpstr>Pipelining and Parallel Processing for Low Power</vt:lpstr>
      <vt:lpstr>Pipelining and Parallel Processing for Low Power</vt:lpstr>
      <vt:lpstr>Pipelining and Parallel Processing for Low Power</vt:lpstr>
      <vt:lpstr>Slide 54</vt:lpstr>
    </vt:vector>
  </TitlesOfParts>
  <Company>HTM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02 – Iteration bound (Giới hạn lặp)</dc:title>
  <dc:creator>HTM</dc:creator>
  <cp:lastModifiedBy>HTM</cp:lastModifiedBy>
  <cp:revision>67</cp:revision>
  <dcterms:created xsi:type="dcterms:W3CDTF">2012-02-17T03:42:23Z</dcterms:created>
  <dcterms:modified xsi:type="dcterms:W3CDTF">2015-03-05T10:11:59Z</dcterms:modified>
</cp:coreProperties>
</file>