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323" r:id="rId3"/>
    <p:sldId id="268" r:id="rId4"/>
    <p:sldId id="269" r:id="rId5"/>
    <p:sldId id="270" r:id="rId6"/>
    <p:sldId id="272" r:id="rId7"/>
    <p:sldId id="325" r:id="rId8"/>
    <p:sldId id="257" r:id="rId9"/>
    <p:sldId id="324" r:id="rId10"/>
    <p:sldId id="274" r:id="rId11"/>
    <p:sldId id="258" r:id="rId12"/>
    <p:sldId id="273" r:id="rId13"/>
    <p:sldId id="319" r:id="rId14"/>
    <p:sldId id="321" r:id="rId15"/>
    <p:sldId id="275" r:id="rId16"/>
    <p:sldId id="322" r:id="rId17"/>
    <p:sldId id="326" r:id="rId18"/>
    <p:sldId id="327" r:id="rId19"/>
    <p:sldId id="277" r:id="rId20"/>
    <p:sldId id="328" r:id="rId21"/>
    <p:sldId id="331" r:id="rId22"/>
    <p:sldId id="332" r:id="rId23"/>
    <p:sldId id="285" r:id="rId24"/>
    <p:sldId id="286" r:id="rId25"/>
    <p:sldId id="287" r:id="rId26"/>
    <p:sldId id="306" r:id="rId27"/>
    <p:sldId id="307" r:id="rId28"/>
    <p:sldId id="309" r:id="rId29"/>
    <p:sldId id="310" r:id="rId30"/>
    <p:sldId id="311" r:id="rId31"/>
    <p:sldId id="335" r:id="rId32"/>
    <p:sldId id="288" r:id="rId33"/>
    <p:sldId id="289" r:id="rId34"/>
    <p:sldId id="291" r:id="rId35"/>
    <p:sldId id="316" r:id="rId36"/>
    <p:sldId id="263" r:id="rId37"/>
    <p:sldId id="264" r:id="rId38"/>
    <p:sldId id="305" r:id="rId39"/>
    <p:sldId id="313" r:id="rId40"/>
    <p:sldId id="314" r:id="rId41"/>
    <p:sldId id="342" r:id="rId42"/>
    <p:sldId id="265" r:id="rId43"/>
    <p:sldId id="266" r:id="rId44"/>
    <p:sldId id="294" r:id="rId45"/>
    <p:sldId id="295" r:id="rId46"/>
    <p:sldId id="296" r:id="rId47"/>
    <p:sldId id="336" r:id="rId48"/>
    <p:sldId id="337" r:id="rId49"/>
    <p:sldId id="338" r:id="rId50"/>
    <p:sldId id="339" r:id="rId51"/>
    <p:sldId id="340" r:id="rId52"/>
    <p:sldId id="293" r:id="rId53"/>
    <p:sldId id="292" r:id="rId54"/>
    <p:sldId id="267" r:id="rId55"/>
    <p:sldId id="341" r:id="rId56"/>
    <p:sldId id="329" r:id="rId57"/>
    <p:sldId id="330" r:id="rId58"/>
    <p:sldId id="333" r:id="rId59"/>
    <p:sldId id="334" r:id="rId6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modifyVerifier cryptProviderType="rsaFull" cryptAlgorithmClass="hash" cryptAlgorithmType="typeAny" cryptAlgorithmSid="4" spinCount="50000" saltData="I3sK117W/5QarCNPpXYkIg" hashData="Iv05dkFjigP3TNrSULvtNOYh3cQ" cryptProvider="" algIdExt="0" algIdExtSource="" cryptProviderTypeExt="0" cryptProviderTypeExtSource="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40" d="100"/>
          <a:sy n="40" d="100"/>
        </p:scale>
        <p:origin x="-822" y="-234"/>
      </p:cViewPr>
      <p:guideLst>
        <p:guide orient="horz" pos="2160"/>
        <p:guide pos="292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6" d="100"/>
          <a:sy n="36" d="100"/>
        </p:scale>
        <p:origin x="-1530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FE94AAF-71AD-45F1-9CBE-1C38DE030E5D}" type="datetimeFigureOut">
              <a:rPr lang="en-US"/>
              <a:pPr>
                <a:defRPr/>
              </a:pPr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959F556-2C3A-4106-86C0-200B38283B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F286799-2ADA-4775-A380-C205457AA444}" type="datetimeFigureOut">
              <a:rPr lang="en-US"/>
              <a:pPr>
                <a:defRPr/>
              </a:pPr>
              <a:t>3/12/2015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88FE49F-468B-4F20-AF76-F74725957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99533-6682-4CCE-B619-CFF6C01F6347}" type="datetime1">
              <a:rPr lang="en-US"/>
              <a:pPr>
                <a:defRPr/>
              </a:pPr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fld id="{50C014B7-2486-49A9-94EC-5076D1FA4B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8BD40-37A2-4B09-92E5-A6F391DD0BA3}" type="datetime1">
              <a:rPr lang="en-US"/>
              <a:pPr>
                <a:defRPr/>
              </a:pPr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5E444-93E1-4017-AF49-2422FC701E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2C921-A6FE-4F7F-8DA1-1D8421BF80F6}" type="datetime1">
              <a:rPr lang="en-US"/>
              <a:pPr>
                <a:defRPr/>
              </a:pPr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E476B-CAD9-4F75-B1C8-DB5AC8D00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82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4114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4114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latin typeface="Arial" pitchFamily="34" charset="0"/>
              </a:defRPr>
            </a:lvl2pPr>
            <a:lvl3pPr>
              <a:defRPr baseline="0">
                <a:latin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FCDE1-F0AB-4956-B5C3-7780853B3FB9}" type="datetime1">
              <a:rPr lang="en-US"/>
              <a:pPr>
                <a:defRPr/>
              </a:pPr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474E0-B944-4464-9A04-9F0E8D045D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C69D8-DED6-4627-A19B-1B4104C865A0}" type="datetime1">
              <a:rPr lang="en-US"/>
              <a:pPr>
                <a:defRPr/>
              </a:pPr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F7755-C370-4A3F-A88F-779C581F5E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C82EE-4D0F-49DF-ABE6-D8FDFB195C92}" type="datetime1">
              <a:rPr lang="en-US"/>
              <a:pPr>
                <a:defRPr/>
              </a:pPr>
              <a:t>3/12/2015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C9A4E-D1CD-43B3-BA99-C22DB6172F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BDBB3B-A0F7-4C31-AB1B-0A1E5BA6949B}" type="datetime1">
              <a:rPr lang="en-US"/>
              <a:pPr>
                <a:defRPr/>
              </a:pPr>
              <a:t>3/12/2015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A836B-04B6-4E78-94CB-053DC5831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A7C1C-02C8-43FB-8C46-5F05CA3AF838}" type="datetime1">
              <a:rPr lang="en-US"/>
              <a:pPr>
                <a:defRPr/>
              </a:pPr>
              <a:t>3/12/2015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3B0D7-A69A-4DD5-9261-254B67716D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179E0-5826-432A-A156-BAF4DDADA73D}" type="datetime1">
              <a:rPr lang="en-US"/>
              <a:pPr>
                <a:defRPr/>
              </a:pPr>
              <a:t>3/12/2015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991EC-97F4-40DF-BFD0-89B2AC443A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93BD5-0C3F-4B8C-8C13-A9BA6AE8AB53}" type="datetime1">
              <a:rPr lang="en-US"/>
              <a:pPr>
                <a:defRPr/>
              </a:pPr>
              <a:t>3/12/2015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439B9-BC04-4A30-B782-5B674F89EA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5BF57-4169-4C20-BFB1-3002B86167F9}" type="datetime1">
              <a:rPr lang="en-US"/>
              <a:pPr>
                <a:defRPr/>
              </a:pPr>
              <a:t>3/12/2015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7E5E2-844B-4AA6-B024-488E75947C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E583FD-CA27-419B-A569-13285FD0004A}" type="datetime1">
              <a:rPr lang="en-US"/>
              <a:pPr>
                <a:defRPr/>
              </a:pPr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86F7A8CE-3731-4212-91CA-EF77ACDFBB5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4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Ch. 4 </a:t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R</a:t>
            </a:r>
            <a:r>
              <a:rPr lang="en-US" b="1" dirty="0" smtClean="0">
                <a:solidFill>
                  <a:srgbClr val="FF0000"/>
                </a:solidFill>
              </a:rPr>
              <a:t>etiming </a:t>
            </a:r>
            <a:r>
              <a:rPr lang="en-US" sz="36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(</a:t>
            </a:r>
            <a:r>
              <a:rPr lang="en-US" sz="3600" b="1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Tái</a:t>
            </a:r>
            <a:r>
              <a:rPr lang="en-US" sz="36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định</a:t>
            </a:r>
            <a:r>
              <a:rPr lang="en-US" sz="36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thì</a:t>
            </a:r>
            <a:r>
              <a:rPr lang="en-US" sz="36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12291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3429000" cy="1447800"/>
          </a:xfrm>
        </p:spPr>
        <p:txBody>
          <a:bodyPr/>
          <a:lstStyle/>
          <a:p>
            <a:pPr algn="l" eaLnBrk="1" hangingPunct="1"/>
            <a:r>
              <a:rPr lang="en-US" sz="2400" smtClean="0">
                <a:solidFill>
                  <a:schemeClr val="tx1"/>
                </a:solidFill>
                <a:latin typeface="Arial" charset="0"/>
                <a:cs typeface="Arial" charset="0"/>
              </a:rPr>
              <a:t>ĐHBK Tp HCM</a:t>
            </a:r>
          </a:p>
          <a:p>
            <a:pPr algn="l" eaLnBrk="1" hangingPunct="1"/>
            <a:r>
              <a:rPr lang="en-US" sz="2400" smtClean="0">
                <a:solidFill>
                  <a:schemeClr val="tx1"/>
                </a:solidFill>
                <a:latin typeface="Arial" charset="0"/>
                <a:cs typeface="Arial" charset="0"/>
              </a:rPr>
              <a:t>BMĐT</a:t>
            </a:r>
          </a:p>
          <a:p>
            <a:pPr algn="l" eaLnBrk="1" hangingPunct="1"/>
            <a:r>
              <a:rPr lang="en-US" sz="2400" smtClean="0">
                <a:solidFill>
                  <a:schemeClr val="tx1"/>
                </a:solidFill>
                <a:latin typeface="Arial" charset="0"/>
                <a:cs typeface="Arial" charset="0"/>
              </a:rPr>
              <a:t>GV: Hồ Trung Mỹ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828A7D-EA2F-4909-9C51-89691F1102EB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600200" y="4800600"/>
            <a:ext cx="64770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TLTK: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Các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slide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từ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sách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của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Prof.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Parhi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Slide </a:t>
            </a:r>
            <a:r>
              <a:rPr lang="en-US" sz="2400" baseline="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Prof. Viktor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Öwall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Slide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Prof.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Lan-Da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Van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algn="l"/>
            <a:r>
              <a:rPr lang="en-US" sz="3600" smtClean="0"/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92FF5-4DAA-4999-918E-0710265DAE2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946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973138"/>
            <a:ext cx="8686800" cy="542766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Retiming – Pipelining 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533400" y="974725"/>
            <a:ext cx="8229600" cy="4906963"/>
          </a:xfrm>
        </p:spPr>
        <p:txBody>
          <a:bodyPr/>
          <a:lstStyle/>
          <a:p>
            <a:r>
              <a:rPr lang="en-US" dirty="0" smtClean="0"/>
              <a:t>Generalization of Pipelining</a:t>
            </a:r>
          </a:p>
          <a:p>
            <a:r>
              <a:rPr lang="en-US" dirty="0" smtClean="0"/>
              <a:t>Pipelining is equivalent to introducing delays at the input followed by retiming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10E688-0428-4E88-8B18-7EC88F60694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725" y="2819400"/>
            <a:ext cx="76009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b="1" dirty="0" smtClean="0">
                <a:solidFill>
                  <a:srgbClr val="FF0000"/>
                </a:solidFill>
              </a:rPr>
              <a:t>4.2 DEFINITIONS AND PROPERTIES</a:t>
            </a:r>
            <a:br>
              <a:rPr lang="en-US" sz="4000" b="1" dirty="0" smtClean="0">
                <a:solidFill>
                  <a:srgbClr val="FF000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>4.2.1 Quantitative Description of Retiming</a:t>
            </a:r>
            <a:endParaRPr lang="en-US" sz="40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B66E09-89BF-496A-A0DD-5C3D79D1F46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8305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latin typeface="+mn-lt"/>
              </a:rPr>
              <a:t>Retiming maps circuit G to a retimed circuit </a:t>
            </a:r>
            <a:r>
              <a:rPr lang="en-US" sz="2800" dirty="0" err="1">
                <a:latin typeface="+mn-lt"/>
              </a:rPr>
              <a:t>G</a:t>
            </a:r>
            <a:r>
              <a:rPr lang="en-US" sz="2800" baseline="-25000" dirty="0" err="1">
                <a:latin typeface="+mn-lt"/>
              </a:rPr>
              <a:t>r</a:t>
            </a:r>
            <a:endParaRPr lang="en-US" sz="2800" baseline="-2500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latin typeface="+mn-lt"/>
              </a:rPr>
              <a:t>Retiming solution characterized by a value r(V) for each node V in graph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400" dirty="0">
                <a:latin typeface="Arial" pitchFamily="34" charset="0"/>
              </a:rPr>
              <a:t>Let w(e) denote weight of edge e of graph G, and </a:t>
            </a:r>
            <a:r>
              <a:rPr lang="en-US" sz="2400" dirty="0" err="1">
                <a:latin typeface="Arial" pitchFamily="34" charset="0"/>
              </a:rPr>
              <a:t>w</a:t>
            </a:r>
            <a:r>
              <a:rPr lang="en-US" sz="2400" baseline="-25000" dirty="0" err="1">
                <a:latin typeface="Arial" pitchFamily="34" charset="0"/>
              </a:rPr>
              <a:t>r</a:t>
            </a:r>
            <a:r>
              <a:rPr lang="en-US" sz="2400" dirty="0">
                <a:latin typeface="Arial" pitchFamily="34" charset="0"/>
              </a:rPr>
              <a:t>(e) denote weight of edge e of graph </a:t>
            </a:r>
            <a:r>
              <a:rPr lang="en-US" sz="2400" dirty="0" err="1">
                <a:latin typeface="Arial" pitchFamily="34" charset="0"/>
              </a:rPr>
              <a:t>G</a:t>
            </a:r>
            <a:r>
              <a:rPr lang="en-US" sz="2400" baseline="-25000" dirty="0" err="1">
                <a:latin typeface="Arial" pitchFamily="34" charset="0"/>
              </a:rPr>
              <a:t>r</a:t>
            </a:r>
            <a:endParaRPr lang="en-US" sz="2400" baseline="-25000" dirty="0">
              <a:latin typeface="Arial" pitchFamily="34" charset="0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400" dirty="0">
                <a:latin typeface="Arial" pitchFamily="34" charset="0"/>
              </a:rPr>
              <a:t>Weight of edge </a:t>
            </a:r>
            <a:r>
              <a:rPr lang="en-US" sz="2400" dirty="0" smtClean="0">
                <a:latin typeface="Arial" pitchFamily="34" charset="0"/>
              </a:rPr>
              <a:t>from </a:t>
            </a:r>
            <a:r>
              <a:rPr lang="en-US" sz="2400" dirty="0">
                <a:latin typeface="Arial" pitchFamily="34" charset="0"/>
              </a:rPr>
              <a:t>U     </a:t>
            </a:r>
            <a:r>
              <a:rPr lang="en-US" sz="2400" dirty="0">
                <a:latin typeface="Arial" pitchFamily="34" charset="0"/>
                <a:sym typeface="Wingdings" pitchFamily="2" charset="2"/>
              </a:rPr>
              <a:t>V in the retimed graph is computed from weight of edge in original graph using</a:t>
            </a:r>
            <a:br>
              <a:rPr lang="en-US" sz="2400" dirty="0">
                <a:latin typeface="Arial" pitchFamily="34" charset="0"/>
                <a:sym typeface="Wingdings" pitchFamily="2" charset="2"/>
              </a:rPr>
            </a:br>
            <a:r>
              <a:rPr lang="en-US" sz="2400" dirty="0">
                <a:latin typeface="Arial" pitchFamily="34" charset="0"/>
                <a:sym typeface="Wingdings" pitchFamily="2" charset="2"/>
              </a:rPr>
              <a:t>		</a:t>
            </a:r>
            <a:r>
              <a:rPr lang="en-US" sz="2400" dirty="0" err="1">
                <a:latin typeface="Arial" pitchFamily="34" charset="0"/>
                <a:sym typeface="Wingdings" pitchFamily="2" charset="2"/>
              </a:rPr>
              <a:t>w</a:t>
            </a:r>
            <a:r>
              <a:rPr lang="en-US" sz="2400" baseline="-25000" dirty="0" err="1">
                <a:latin typeface="Arial" pitchFamily="34" charset="0"/>
                <a:sym typeface="Wingdings" pitchFamily="2" charset="2"/>
              </a:rPr>
              <a:t>r</a:t>
            </a:r>
            <a:r>
              <a:rPr lang="en-US" sz="2400" dirty="0">
                <a:latin typeface="Arial" pitchFamily="34" charset="0"/>
                <a:sym typeface="Wingdings" pitchFamily="2" charset="2"/>
              </a:rPr>
              <a:t>(e) = w(e) + r(V) - r(U)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dirty="0">
                <a:latin typeface="+mn-lt"/>
              </a:rPr>
              <a:t>Retiming solution is feasible if </a:t>
            </a:r>
            <a:r>
              <a:rPr lang="en-US" sz="2800" dirty="0" err="1">
                <a:latin typeface="+mn-lt"/>
              </a:rPr>
              <a:t>w</a:t>
            </a:r>
            <a:r>
              <a:rPr lang="en-US" sz="2800" baseline="-25000" dirty="0" err="1">
                <a:latin typeface="+mn-lt"/>
              </a:rPr>
              <a:t>r</a:t>
            </a:r>
            <a:r>
              <a:rPr lang="en-US" sz="2800" dirty="0">
                <a:latin typeface="+mn-lt"/>
              </a:rPr>
              <a:t>(e) &gt;= 0 for all edges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 dirty="0">
              <a:latin typeface="+mn-lt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191000" y="3821113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Wingdings" pitchFamily="2" charset="2"/>
              </a:rPr>
              <a:t>e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67200" y="4146550"/>
            <a:ext cx="30480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600" dirty="0" smtClean="0"/>
              <a:t>Node Retiming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417638"/>
            <a:ext cx="44196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Transfer delay through a node in DFG:</a:t>
            </a:r>
          </a:p>
          <a:p>
            <a:pPr>
              <a:lnSpc>
                <a:spcPct val="90000"/>
              </a:lnSpc>
            </a:pPr>
            <a:endParaRPr lang="en-US" sz="2000" smtClean="0"/>
          </a:p>
          <a:p>
            <a:pPr>
              <a:lnSpc>
                <a:spcPct val="90000"/>
              </a:lnSpc>
            </a:pPr>
            <a:endParaRPr lang="en-US" sz="2000" smtClean="0"/>
          </a:p>
          <a:p>
            <a:pPr>
              <a:lnSpc>
                <a:spcPct val="90000"/>
              </a:lnSpc>
            </a:pPr>
            <a:endParaRPr lang="en-US" sz="2000" smtClean="0"/>
          </a:p>
          <a:p>
            <a:pPr>
              <a:lnSpc>
                <a:spcPct val="90000"/>
              </a:lnSpc>
            </a:pPr>
            <a:endParaRPr lang="en-US" sz="2000" smtClean="0"/>
          </a:p>
          <a:p>
            <a:pPr>
              <a:lnSpc>
                <a:spcPct val="90000"/>
              </a:lnSpc>
            </a:pPr>
            <a:endParaRPr lang="en-US" sz="2000" smtClean="0"/>
          </a:p>
          <a:p>
            <a:pPr>
              <a:lnSpc>
                <a:spcPct val="90000"/>
              </a:lnSpc>
            </a:pPr>
            <a:endParaRPr lang="en-US" sz="2000" smtClean="0"/>
          </a:p>
          <a:p>
            <a:pPr>
              <a:lnSpc>
                <a:spcPct val="90000"/>
              </a:lnSpc>
            </a:pPr>
            <a:endParaRPr lang="en-US" sz="2000" smtClean="0"/>
          </a:p>
          <a:p>
            <a:pPr>
              <a:lnSpc>
                <a:spcPct val="90000"/>
              </a:lnSpc>
            </a:pPr>
            <a:r>
              <a:rPr lang="en-US" sz="2000" smtClean="0"/>
              <a:t>r(v) = # of delays transferred from out-going edges to incoming edges of node v 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w(e) = # of delays on edge e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w</a:t>
            </a:r>
            <a:r>
              <a:rPr lang="en-US" sz="2000" baseline="-25000" smtClean="0"/>
              <a:t>r</a:t>
            </a:r>
            <a:r>
              <a:rPr lang="en-US" sz="2000" smtClean="0"/>
              <a:t>(e) = # of delays on edge e </a:t>
            </a:r>
            <a:r>
              <a:rPr lang="en-US" sz="2000" u="sng" smtClean="0"/>
              <a:t>after</a:t>
            </a:r>
            <a:r>
              <a:rPr lang="en-US" sz="2000" smtClean="0"/>
              <a:t> retiming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219200"/>
            <a:ext cx="4038600" cy="4525963"/>
          </a:xfrm>
        </p:spPr>
        <p:txBody>
          <a:bodyPr/>
          <a:lstStyle/>
          <a:p>
            <a:r>
              <a:rPr lang="en-US" sz="2000" dirty="0" smtClean="0"/>
              <a:t>Retiming equation:</a:t>
            </a:r>
          </a:p>
          <a:p>
            <a:pPr lvl="1">
              <a:buFontTx/>
              <a:buNone/>
            </a:pPr>
            <a:r>
              <a:rPr lang="en-US" sz="1800" dirty="0" smtClean="0"/>
              <a:t>	</a:t>
            </a:r>
          </a:p>
          <a:p>
            <a:pPr lvl="1">
              <a:buFontTx/>
              <a:buNone/>
            </a:pPr>
            <a:endParaRPr lang="en-US" sz="1800" dirty="0" smtClean="0"/>
          </a:p>
          <a:p>
            <a:pPr lvl="1">
              <a:buFontTx/>
              <a:buNone/>
            </a:pPr>
            <a:endParaRPr lang="en-US" sz="1800" dirty="0" smtClean="0"/>
          </a:p>
          <a:p>
            <a:pPr lvl="1">
              <a:buFontTx/>
              <a:buNone/>
            </a:pPr>
            <a:r>
              <a:rPr lang="en-US" sz="1800" dirty="0" smtClean="0"/>
              <a:t>	subject to </a:t>
            </a:r>
            <a:r>
              <a:rPr lang="en-US" sz="1800" i="1" dirty="0" err="1" smtClean="0"/>
              <a:t>w</a:t>
            </a:r>
            <a:r>
              <a:rPr lang="en-US" sz="1800" i="1" baseline="-25000" dirty="0" err="1" smtClean="0"/>
              <a:t>r</a:t>
            </a:r>
            <a:r>
              <a:rPr lang="en-US" sz="1800" i="1" dirty="0" smtClean="0"/>
              <a:t>(e) </a:t>
            </a:r>
            <a:r>
              <a:rPr lang="en-US" sz="1800" i="1" dirty="0" smtClean="0">
                <a:sym typeface="Symbol" pitchFamily="18" charset="2"/>
              </a:rPr>
              <a:t> 0</a:t>
            </a:r>
            <a:r>
              <a:rPr lang="en-US" sz="1800" dirty="0" smtClean="0">
                <a:sym typeface="Symbol" pitchFamily="18" charset="2"/>
              </a:rPr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Let </a:t>
            </a:r>
            <a:r>
              <a:rPr lang="en-US" sz="2000" i="1" dirty="0" smtClean="0"/>
              <a:t>p</a:t>
            </a:r>
            <a:r>
              <a:rPr lang="en-US" sz="2000" dirty="0" smtClean="0"/>
              <a:t> be a path </a:t>
            </a:r>
            <a:r>
              <a:rPr lang="en-US" sz="2000" i="1" dirty="0" smtClean="0"/>
              <a:t>from v</a:t>
            </a:r>
            <a:r>
              <a:rPr lang="en-US" sz="2000" i="1" baseline="-25000" dirty="0" smtClean="0"/>
              <a:t>0</a:t>
            </a:r>
            <a:r>
              <a:rPr lang="en-US" sz="2000" i="1" dirty="0" smtClean="0"/>
              <a:t> to </a:t>
            </a:r>
            <a:r>
              <a:rPr lang="en-US" sz="2000" i="1" dirty="0" err="1" smtClean="0"/>
              <a:t>v</a:t>
            </a:r>
            <a:r>
              <a:rPr lang="en-US" sz="2000" i="1" baseline="-25000" dirty="0" err="1" smtClean="0"/>
              <a:t>k</a:t>
            </a:r>
            <a:endParaRPr lang="en-US" sz="2000" i="1" dirty="0" smtClean="0"/>
          </a:p>
          <a:p>
            <a:endParaRPr lang="en-US" sz="2000" i="1" dirty="0" smtClean="0"/>
          </a:p>
          <a:p>
            <a:endParaRPr lang="en-US" sz="2000" i="1" dirty="0" smtClean="0"/>
          </a:p>
          <a:p>
            <a:pPr>
              <a:buFontTx/>
              <a:buNone/>
            </a:pPr>
            <a:r>
              <a:rPr lang="en-US" sz="2000" dirty="0" smtClean="0"/>
              <a:t>	then</a:t>
            </a:r>
          </a:p>
        </p:txBody>
      </p:sp>
      <p:sp>
        <p:nvSpPr>
          <p:cNvPr id="1031" name="Oval 5"/>
          <p:cNvSpPr>
            <a:spLocks noChangeArrowheads="1"/>
          </p:cNvSpPr>
          <p:nvPr/>
        </p:nvSpPr>
        <p:spPr bwMode="auto">
          <a:xfrm>
            <a:off x="1054100" y="2819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1032" name="Oval 6"/>
          <p:cNvSpPr>
            <a:spLocks noChangeArrowheads="1"/>
          </p:cNvSpPr>
          <p:nvPr/>
        </p:nvSpPr>
        <p:spPr bwMode="auto">
          <a:xfrm>
            <a:off x="787400" y="2552700"/>
            <a:ext cx="990600" cy="9906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Line 7"/>
          <p:cNvSpPr>
            <a:spLocks noChangeShapeType="1"/>
          </p:cNvSpPr>
          <p:nvPr/>
        </p:nvSpPr>
        <p:spPr bwMode="auto">
          <a:xfrm>
            <a:off x="482600" y="2540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34" name="Line 8"/>
          <p:cNvSpPr>
            <a:spLocks noChangeShapeType="1"/>
          </p:cNvSpPr>
          <p:nvPr/>
        </p:nvSpPr>
        <p:spPr bwMode="auto">
          <a:xfrm flipV="1">
            <a:off x="800100" y="3263900"/>
            <a:ext cx="3429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1435100" y="2476500"/>
            <a:ext cx="4445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36" name="Line 10"/>
          <p:cNvSpPr>
            <a:spLocks noChangeShapeType="1"/>
          </p:cNvSpPr>
          <p:nvPr/>
        </p:nvSpPr>
        <p:spPr bwMode="auto">
          <a:xfrm>
            <a:off x="1473200" y="3187700"/>
            <a:ext cx="3302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37" name="Oval 13"/>
          <p:cNvSpPr>
            <a:spLocks noChangeArrowheads="1"/>
          </p:cNvSpPr>
          <p:nvPr/>
        </p:nvSpPr>
        <p:spPr bwMode="auto">
          <a:xfrm>
            <a:off x="3441700" y="2819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1038" name="Oval 14"/>
          <p:cNvSpPr>
            <a:spLocks noChangeArrowheads="1"/>
          </p:cNvSpPr>
          <p:nvPr/>
        </p:nvSpPr>
        <p:spPr bwMode="auto">
          <a:xfrm>
            <a:off x="3175000" y="2552700"/>
            <a:ext cx="990600" cy="9906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2870200" y="2540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auto">
          <a:xfrm flipV="1">
            <a:off x="3187700" y="3263900"/>
            <a:ext cx="3429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 flipV="1">
            <a:off x="3822700" y="2476500"/>
            <a:ext cx="4445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auto">
          <a:xfrm>
            <a:off x="3860800" y="3187700"/>
            <a:ext cx="3302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43" name="AutoShape 20"/>
          <p:cNvSpPr>
            <a:spLocks noChangeArrowheads="1"/>
          </p:cNvSpPr>
          <p:nvPr/>
        </p:nvSpPr>
        <p:spPr bwMode="auto">
          <a:xfrm>
            <a:off x="2057400" y="2908300"/>
            <a:ext cx="876300" cy="203200"/>
          </a:xfrm>
          <a:prstGeom prst="rightArrow">
            <a:avLst>
              <a:gd name="adj1" fmla="val 50000"/>
              <a:gd name="adj2" fmla="val 107813"/>
            </a:avLst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" name="Text Box 21"/>
          <p:cNvSpPr txBox="1">
            <a:spLocks noChangeArrowheads="1"/>
          </p:cNvSpPr>
          <p:nvPr/>
        </p:nvSpPr>
        <p:spPr bwMode="auto">
          <a:xfrm>
            <a:off x="1419225" y="2335213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3D</a:t>
            </a:r>
          </a:p>
        </p:txBody>
      </p:sp>
      <p:sp>
        <p:nvSpPr>
          <p:cNvPr id="1045" name="Text Box 22"/>
          <p:cNvSpPr txBox="1">
            <a:spLocks noChangeArrowheads="1"/>
          </p:cNvSpPr>
          <p:nvPr/>
        </p:nvSpPr>
        <p:spPr bwMode="auto">
          <a:xfrm>
            <a:off x="530225" y="3389313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D</a:t>
            </a:r>
          </a:p>
        </p:txBody>
      </p:sp>
      <p:sp>
        <p:nvSpPr>
          <p:cNvPr id="1046" name="Text Box 23"/>
          <p:cNvSpPr txBox="1">
            <a:spLocks noChangeArrowheads="1"/>
          </p:cNvSpPr>
          <p:nvPr/>
        </p:nvSpPr>
        <p:spPr bwMode="auto">
          <a:xfrm>
            <a:off x="1698625" y="3198813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2D</a:t>
            </a:r>
          </a:p>
        </p:txBody>
      </p:sp>
      <p:sp>
        <p:nvSpPr>
          <p:cNvPr id="1047" name="Text Box 24"/>
          <p:cNvSpPr txBox="1">
            <a:spLocks noChangeArrowheads="1"/>
          </p:cNvSpPr>
          <p:nvPr/>
        </p:nvSpPr>
        <p:spPr bwMode="auto">
          <a:xfrm>
            <a:off x="2892425" y="3376613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3D</a:t>
            </a:r>
          </a:p>
        </p:txBody>
      </p:sp>
      <p:sp>
        <p:nvSpPr>
          <p:cNvPr id="1048" name="Text Box 25"/>
          <p:cNvSpPr txBox="1">
            <a:spLocks noChangeArrowheads="1"/>
          </p:cNvSpPr>
          <p:nvPr/>
        </p:nvSpPr>
        <p:spPr bwMode="auto">
          <a:xfrm>
            <a:off x="3832225" y="2271713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D</a:t>
            </a:r>
          </a:p>
        </p:txBody>
      </p:sp>
      <p:sp>
        <p:nvSpPr>
          <p:cNvPr id="1049" name="Text Box 26"/>
          <p:cNvSpPr txBox="1">
            <a:spLocks noChangeArrowheads="1"/>
          </p:cNvSpPr>
          <p:nvPr/>
        </p:nvSpPr>
        <p:spPr bwMode="auto">
          <a:xfrm>
            <a:off x="3019425" y="2411413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2D</a:t>
            </a:r>
          </a:p>
        </p:txBody>
      </p:sp>
      <p:sp>
        <p:nvSpPr>
          <p:cNvPr id="1050" name="Text Box 27"/>
          <p:cNvSpPr txBox="1">
            <a:spLocks noChangeArrowheads="1"/>
          </p:cNvSpPr>
          <p:nvPr/>
        </p:nvSpPr>
        <p:spPr bwMode="auto">
          <a:xfrm>
            <a:off x="1927225" y="2640013"/>
            <a:ext cx="1054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r(v) = 2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499100" y="2971800"/>
          <a:ext cx="2536825" cy="368300"/>
        </p:xfrm>
        <a:graphic>
          <a:graphicData uri="http://schemas.openxmlformats.org/presentationml/2006/ole">
            <p:oleObj spid="_x0000_s1026" name="Equation" r:id="rId3" imgW="1574640" imgH="228600" progId="Equation.DSMT4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753100" y="4311650"/>
          <a:ext cx="2541588" cy="1651000"/>
        </p:xfrm>
        <a:graphic>
          <a:graphicData uri="http://schemas.openxmlformats.org/presentationml/2006/ole">
            <p:oleObj spid="_x0000_s1027" name="Equation" r:id="rId4" imgW="1701720" imgH="1104840" progId="Equation.DSMT4">
              <p:embed/>
            </p:oleObj>
          </a:graphicData>
        </a:graphic>
      </p:graphicFrame>
      <p:grpSp>
        <p:nvGrpSpPr>
          <p:cNvPr id="1051" name="Group 49"/>
          <p:cNvGrpSpPr>
            <a:grpSpLocks/>
          </p:cNvGrpSpPr>
          <p:nvPr/>
        </p:nvGrpSpPr>
        <p:grpSpPr bwMode="auto">
          <a:xfrm>
            <a:off x="5219700" y="3736975"/>
            <a:ext cx="3327400" cy="504825"/>
            <a:chOff x="3288" y="2546"/>
            <a:chExt cx="2096" cy="318"/>
          </a:xfrm>
        </p:grpSpPr>
        <p:sp>
          <p:nvSpPr>
            <p:cNvPr id="1058" name="Oval 38"/>
            <p:cNvSpPr>
              <a:spLocks noChangeArrowheads="1"/>
            </p:cNvSpPr>
            <p:nvPr/>
          </p:nvSpPr>
          <p:spPr bwMode="auto">
            <a:xfrm>
              <a:off x="3288" y="2600"/>
              <a:ext cx="248" cy="25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  <a:r>
                <a:rPr lang="en-US" baseline="-25000"/>
                <a:t>0</a:t>
              </a:r>
              <a:endParaRPr lang="en-US"/>
            </a:p>
          </p:txBody>
        </p:sp>
        <p:sp>
          <p:nvSpPr>
            <p:cNvPr id="1059" name="Line 40"/>
            <p:cNvSpPr>
              <a:spLocks noChangeShapeType="1"/>
            </p:cNvSpPr>
            <p:nvPr/>
          </p:nvSpPr>
          <p:spPr bwMode="auto">
            <a:xfrm>
              <a:off x="3552" y="2744"/>
              <a:ext cx="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Text Box 41"/>
            <p:cNvSpPr txBox="1">
              <a:spLocks noChangeArrowheads="1"/>
            </p:cNvSpPr>
            <p:nvPr/>
          </p:nvSpPr>
          <p:spPr bwMode="auto">
            <a:xfrm>
              <a:off x="3598" y="2551"/>
              <a:ext cx="21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e</a:t>
              </a:r>
              <a:r>
                <a:rPr lang="en-US" sz="1600" baseline="-25000"/>
                <a:t>0</a:t>
              </a:r>
              <a:endParaRPr lang="en-US" sz="1600"/>
            </a:p>
          </p:txBody>
        </p:sp>
        <p:sp>
          <p:nvSpPr>
            <p:cNvPr id="1061" name="Oval 42"/>
            <p:cNvSpPr>
              <a:spLocks noChangeArrowheads="1"/>
            </p:cNvSpPr>
            <p:nvPr/>
          </p:nvSpPr>
          <p:spPr bwMode="auto">
            <a:xfrm>
              <a:off x="3880" y="2600"/>
              <a:ext cx="248" cy="25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1062" name="Line 43"/>
            <p:cNvSpPr>
              <a:spLocks noChangeShapeType="1"/>
            </p:cNvSpPr>
            <p:nvPr/>
          </p:nvSpPr>
          <p:spPr bwMode="auto">
            <a:xfrm>
              <a:off x="4152" y="2744"/>
              <a:ext cx="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Text Box 44"/>
            <p:cNvSpPr txBox="1">
              <a:spLocks noChangeArrowheads="1"/>
            </p:cNvSpPr>
            <p:nvPr/>
          </p:nvSpPr>
          <p:spPr bwMode="auto">
            <a:xfrm>
              <a:off x="4190" y="2551"/>
              <a:ext cx="21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e</a:t>
              </a:r>
              <a:r>
                <a:rPr lang="en-US" sz="1600" baseline="-25000"/>
                <a:t>1</a:t>
              </a:r>
              <a:endParaRPr lang="en-US" sz="1600"/>
            </a:p>
          </p:txBody>
        </p:sp>
        <p:sp>
          <p:nvSpPr>
            <p:cNvPr id="1064" name="Text Box 45"/>
            <p:cNvSpPr txBox="1">
              <a:spLocks noChangeArrowheads="1"/>
            </p:cNvSpPr>
            <p:nvPr/>
          </p:nvSpPr>
          <p:spPr bwMode="auto">
            <a:xfrm>
              <a:off x="4486" y="254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  <p:sp>
          <p:nvSpPr>
            <p:cNvPr id="1065" name="Oval 46"/>
            <p:cNvSpPr>
              <a:spLocks noChangeArrowheads="1"/>
            </p:cNvSpPr>
            <p:nvPr/>
          </p:nvSpPr>
          <p:spPr bwMode="auto">
            <a:xfrm>
              <a:off x="5136" y="2608"/>
              <a:ext cx="248" cy="25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  <a:r>
                <a:rPr lang="en-US" baseline="-25000"/>
                <a:t>k</a:t>
              </a:r>
              <a:endParaRPr lang="en-US"/>
            </a:p>
          </p:txBody>
        </p:sp>
        <p:sp>
          <p:nvSpPr>
            <p:cNvPr id="1066" name="Line 47"/>
            <p:cNvSpPr>
              <a:spLocks noChangeShapeType="1"/>
            </p:cNvSpPr>
            <p:nvPr/>
          </p:nvSpPr>
          <p:spPr bwMode="auto">
            <a:xfrm>
              <a:off x="4808" y="2736"/>
              <a:ext cx="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Text Box 48"/>
            <p:cNvSpPr txBox="1">
              <a:spLocks noChangeArrowheads="1"/>
            </p:cNvSpPr>
            <p:nvPr/>
          </p:nvSpPr>
          <p:spPr bwMode="auto">
            <a:xfrm>
              <a:off x="4838" y="2551"/>
              <a:ext cx="21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e</a:t>
              </a:r>
              <a:r>
                <a:rPr lang="en-US" sz="1600" baseline="-25000"/>
                <a:t>k</a:t>
              </a:r>
              <a:endParaRPr lang="en-US" sz="1600"/>
            </a:p>
          </p:txBody>
        </p:sp>
      </p:grpSp>
      <p:sp>
        <p:nvSpPr>
          <p:cNvPr id="1052" name="Oval 50"/>
          <p:cNvSpPr>
            <a:spLocks noChangeArrowheads="1"/>
          </p:cNvSpPr>
          <p:nvPr/>
        </p:nvSpPr>
        <p:spPr bwMode="auto">
          <a:xfrm>
            <a:off x="5702300" y="2120900"/>
            <a:ext cx="457200" cy="4191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u</a:t>
            </a:r>
          </a:p>
        </p:txBody>
      </p:sp>
      <p:sp>
        <p:nvSpPr>
          <p:cNvPr id="1053" name="Oval 52"/>
          <p:cNvSpPr>
            <a:spLocks noChangeArrowheads="1"/>
          </p:cNvSpPr>
          <p:nvPr/>
        </p:nvSpPr>
        <p:spPr bwMode="auto">
          <a:xfrm>
            <a:off x="7213600" y="2082800"/>
            <a:ext cx="457200" cy="4191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v</a:t>
            </a:r>
          </a:p>
        </p:txBody>
      </p:sp>
      <p:sp>
        <p:nvSpPr>
          <p:cNvPr id="1054" name="Line 53"/>
          <p:cNvSpPr>
            <a:spLocks noChangeShapeType="1"/>
          </p:cNvSpPr>
          <p:nvPr/>
        </p:nvSpPr>
        <p:spPr bwMode="auto">
          <a:xfrm>
            <a:off x="6172200" y="2349500"/>
            <a:ext cx="1054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55" name="Text Box 54"/>
          <p:cNvSpPr txBox="1">
            <a:spLocks noChangeArrowheads="1"/>
          </p:cNvSpPr>
          <p:nvPr/>
        </p:nvSpPr>
        <p:spPr bwMode="auto">
          <a:xfrm>
            <a:off x="6473825" y="2008188"/>
            <a:ext cx="296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</a:p>
        </p:txBody>
      </p:sp>
      <p:sp>
        <p:nvSpPr>
          <p:cNvPr id="1056" name="Line 56"/>
          <p:cNvSpPr>
            <a:spLocks noChangeShapeType="1"/>
          </p:cNvSpPr>
          <p:nvPr/>
        </p:nvSpPr>
        <p:spPr bwMode="auto">
          <a:xfrm flipV="1">
            <a:off x="5613400" y="4127500"/>
            <a:ext cx="2540000" cy="12700"/>
          </a:xfrm>
          <a:prstGeom prst="line">
            <a:avLst/>
          </a:prstGeom>
          <a:noFill/>
          <a:ln w="38100">
            <a:solidFill>
              <a:srgbClr val="0066FF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57" name="Text Box 57"/>
          <p:cNvSpPr txBox="1">
            <a:spLocks noChangeArrowheads="1"/>
          </p:cNvSpPr>
          <p:nvPr/>
        </p:nvSpPr>
        <p:spPr bwMode="auto">
          <a:xfrm>
            <a:off x="7629525" y="40401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0066FF"/>
                </a:solidFill>
              </a:rPr>
              <a:t>p</a:t>
            </a: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37828A7D-EA2F-4909-9C51-89691F1102EB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Invariant Properties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447800"/>
            <a:ext cx="8422105" cy="4525963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Retiming does NOT change the total number of delays for each cycle.</a:t>
            </a:r>
          </a:p>
          <a:p>
            <a:pPr marL="457200" indent="-457200">
              <a:buFontTx/>
              <a:buAutoNum type="arabicPeriod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Retiming does not change loop bound or iteration bound of the DFG</a:t>
            </a:r>
          </a:p>
          <a:p>
            <a:pPr marL="457200" indent="-457200">
              <a:buFontTx/>
              <a:buAutoNum type="arabicPeriod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If the retiming values of every node v in a DFG G are added to a constant integer j, the retimed graph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G</a:t>
            </a:r>
            <a:r>
              <a:rPr lang="en-US" sz="2800" baseline="-25000" dirty="0" err="1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will not be affected. That is, the weights (# of delays) of the retimed graph will remain the same. </a:t>
            </a:r>
          </a:p>
          <a:p>
            <a:pPr marL="457200" indent="-457200">
              <a:buFont typeface="Arial" charset="0"/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37828A7D-EA2F-4909-9C51-89691F1102EB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B7E206-6CD8-459D-9C83-4004BBC9151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2355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533400"/>
            <a:ext cx="9144000" cy="5878513"/>
          </a:xfrm>
          <a:noFill/>
        </p:spPr>
      </p:pic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87313" y="0"/>
            <a:ext cx="18938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60400"/>
          </a:xfrm>
        </p:spPr>
        <p:txBody>
          <a:bodyPr/>
          <a:lstStyle/>
          <a:p>
            <a:r>
              <a:rPr lang="en-US" smtClean="0"/>
              <a:t>DFG Illustration of the Example</a:t>
            </a:r>
          </a:p>
        </p:txBody>
      </p:sp>
      <p:grpSp>
        <p:nvGrpSpPr>
          <p:cNvPr id="24580" name="Group 9"/>
          <p:cNvGrpSpPr>
            <a:grpSpLocks/>
          </p:cNvGrpSpPr>
          <p:nvPr/>
        </p:nvGrpSpPr>
        <p:grpSpPr bwMode="auto">
          <a:xfrm>
            <a:off x="1001713" y="1841500"/>
            <a:ext cx="7343775" cy="3505200"/>
            <a:chOff x="631" y="1160"/>
            <a:chExt cx="4626" cy="2208"/>
          </a:xfrm>
        </p:grpSpPr>
        <p:pic>
          <p:nvPicPr>
            <p:cNvPr id="24583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31" y="1160"/>
              <a:ext cx="4626" cy="2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584" name="Line 4"/>
            <p:cNvSpPr>
              <a:spLocks noChangeShapeType="1"/>
            </p:cNvSpPr>
            <p:nvPr/>
          </p:nvSpPr>
          <p:spPr bwMode="auto">
            <a:xfrm flipH="1">
              <a:off x="1128" y="2144"/>
              <a:ext cx="552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5" name="Freeform 5"/>
            <p:cNvSpPr>
              <a:spLocks/>
            </p:cNvSpPr>
            <p:nvPr/>
          </p:nvSpPr>
          <p:spPr bwMode="auto">
            <a:xfrm>
              <a:off x="960" y="2296"/>
              <a:ext cx="712" cy="576"/>
            </a:xfrm>
            <a:custGeom>
              <a:avLst/>
              <a:gdLst>
                <a:gd name="T0" fmla="*/ 712 w 712"/>
                <a:gd name="T1" fmla="*/ 576 h 576"/>
                <a:gd name="T2" fmla="*/ 376 w 712"/>
                <a:gd name="T3" fmla="*/ 552 h 576"/>
                <a:gd name="T4" fmla="*/ 216 w 712"/>
                <a:gd name="T5" fmla="*/ 488 h 576"/>
                <a:gd name="T6" fmla="*/ 104 w 712"/>
                <a:gd name="T7" fmla="*/ 392 h 576"/>
                <a:gd name="T8" fmla="*/ 40 w 712"/>
                <a:gd name="T9" fmla="*/ 240 h 576"/>
                <a:gd name="T10" fmla="*/ 0 w 712"/>
                <a:gd name="T11" fmla="*/ 0 h 5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2"/>
                <a:gd name="T19" fmla="*/ 0 h 576"/>
                <a:gd name="T20" fmla="*/ 712 w 712"/>
                <a:gd name="T21" fmla="*/ 576 h 5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2" h="576">
                  <a:moveTo>
                    <a:pt x="712" y="576"/>
                  </a:moveTo>
                  <a:cubicBezTo>
                    <a:pt x="585" y="571"/>
                    <a:pt x="459" y="567"/>
                    <a:pt x="376" y="552"/>
                  </a:cubicBezTo>
                  <a:cubicBezTo>
                    <a:pt x="293" y="537"/>
                    <a:pt x="261" y="515"/>
                    <a:pt x="216" y="488"/>
                  </a:cubicBezTo>
                  <a:cubicBezTo>
                    <a:pt x="171" y="461"/>
                    <a:pt x="133" y="433"/>
                    <a:pt x="104" y="392"/>
                  </a:cubicBezTo>
                  <a:cubicBezTo>
                    <a:pt x="75" y="351"/>
                    <a:pt x="57" y="305"/>
                    <a:pt x="40" y="240"/>
                  </a:cubicBezTo>
                  <a:cubicBezTo>
                    <a:pt x="23" y="175"/>
                    <a:pt x="11" y="87"/>
                    <a:pt x="0" y="0"/>
                  </a:cubicBezTo>
                </a:path>
              </a:pathLst>
            </a:cu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6" name="Line 6"/>
            <p:cNvSpPr>
              <a:spLocks noChangeShapeType="1"/>
            </p:cNvSpPr>
            <p:nvPr/>
          </p:nvSpPr>
          <p:spPr bwMode="auto">
            <a:xfrm flipV="1">
              <a:off x="3768" y="1568"/>
              <a:ext cx="0" cy="424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1" name="Text Box 7"/>
          <p:cNvSpPr txBox="1">
            <a:spLocks noChangeArrowheads="1"/>
          </p:cNvSpPr>
          <p:nvPr/>
        </p:nvSpPr>
        <p:spPr bwMode="auto">
          <a:xfrm>
            <a:off x="1114425" y="5562600"/>
            <a:ext cx="3733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>
                <a:sym typeface="Symbol" pitchFamily="18" charset="2"/>
              </a:rPr>
              <a:t></a:t>
            </a:r>
            <a:r>
              <a:rPr lang="en-US">
                <a:sym typeface="Symbol" pitchFamily="18" charset="2"/>
              </a:rPr>
              <a:t> = max. {(1+2+1)/2, (1+2+1)/3} = 2</a:t>
            </a:r>
            <a:endParaRPr lang="en-US"/>
          </a:p>
          <a:p>
            <a:r>
              <a:rPr lang="en-US"/>
              <a:t>Cr. Path delay = 2+1 = 3 t.u</a:t>
            </a:r>
          </a:p>
        </p:txBody>
      </p:sp>
      <p:sp>
        <p:nvSpPr>
          <p:cNvPr id="24582" name="Text Box 8"/>
          <p:cNvSpPr txBox="1">
            <a:spLocks noChangeArrowheads="1"/>
          </p:cNvSpPr>
          <p:nvPr/>
        </p:nvSpPr>
        <p:spPr bwMode="auto">
          <a:xfrm>
            <a:off x="5254625" y="5511800"/>
            <a:ext cx="37417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>
                <a:sym typeface="Symbol" pitchFamily="18" charset="2"/>
              </a:rPr>
              <a:t></a:t>
            </a:r>
            <a:r>
              <a:rPr lang="en-US">
                <a:sym typeface="Symbol" pitchFamily="18" charset="2"/>
              </a:rPr>
              <a:t> = max. {(1+2+1)/2, (1+2+1)/3} = 2</a:t>
            </a:r>
            <a:endParaRPr lang="en-US"/>
          </a:p>
          <a:p>
            <a:r>
              <a:rPr lang="en-US"/>
              <a:t>Cr. Path Delay = max{2,2,1+1} = 2 t.u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37828A7D-EA2F-4909-9C51-89691F1102EB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990600"/>
            <a:ext cx="845820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rgbClr val="FF0000"/>
                </a:solidFill>
              </a:rPr>
              <a:t>4.2.2 Properties of Retiming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37828A7D-EA2F-4909-9C51-89691F1102EB}" type="slidenum">
              <a:rPr lang="en-US"/>
              <a:pPr>
                <a:defRPr/>
              </a:pPr>
              <a:t>17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81000" y="4441825"/>
            <a:ext cx="8534400" cy="2111375"/>
            <a:chOff x="381000" y="4371975"/>
            <a:chExt cx="8534400" cy="2111375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381000" y="4419600"/>
              <a:ext cx="6248400" cy="2057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charset="0"/>
                <a:buChar char="•"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Weight of a path from node 0 to node k is number of delays between those nodes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charset="0"/>
                <a:buChar char="•"/>
                <a:tabLst/>
                <a:defRPr/>
              </a:pP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charset="0"/>
                <a:buChar char="•"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Computation time of a path between node 0 to node k is the sum of computation times (adders, etc.) of each of the nodes</a:t>
              </a:r>
            </a:p>
          </p:txBody>
        </p:sp>
        <p:graphicFrame>
          <p:nvGraphicFramePr>
            <p:cNvPr id="11" name="Object 2"/>
            <p:cNvGraphicFramePr>
              <a:graphicFrameLocks noChangeAspect="1"/>
            </p:cNvGraphicFramePr>
            <p:nvPr/>
          </p:nvGraphicFramePr>
          <p:xfrm>
            <a:off x="6781800" y="4371975"/>
            <a:ext cx="2057400" cy="885825"/>
          </p:xfrm>
          <a:graphic>
            <a:graphicData uri="http://schemas.openxmlformats.org/presentationml/2006/ole">
              <p:oleObj spid="_x0000_s64518" name="Equation" r:id="rId4" imgW="1002960" imgH="431640" progId="Equation.DSMT4">
                <p:embed/>
              </p:oleObj>
            </a:graphicData>
          </a:graphic>
        </p:graphicFrame>
        <p:graphicFrame>
          <p:nvGraphicFramePr>
            <p:cNvPr id="12" name="Object 3"/>
            <p:cNvGraphicFramePr>
              <a:graphicFrameLocks noChangeAspect="1"/>
            </p:cNvGraphicFramePr>
            <p:nvPr/>
          </p:nvGraphicFramePr>
          <p:xfrm>
            <a:off x="6838950" y="5562600"/>
            <a:ext cx="1924050" cy="920750"/>
          </p:xfrm>
          <a:graphic>
            <a:graphicData uri="http://schemas.openxmlformats.org/presentationml/2006/ole">
              <p:oleObj spid="_x0000_s64519" name="Equation" r:id="rId5" imgW="901440" imgH="431640" progId="Equation.DSMT4">
                <p:embed/>
              </p:oleObj>
            </a:graphicData>
          </a:graphic>
        </p:graphicFrame>
        <p:sp>
          <p:nvSpPr>
            <p:cNvPr id="13" name="Rectangle 12"/>
            <p:cNvSpPr/>
            <p:nvPr/>
          </p:nvSpPr>
          <p:spPr>
            <a:xfrm>
              <a:off x="381000" y="4419600"/>
              <a:ext cx="8534400" cy="2057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7474E0-B944-4464-9A04-9F0E8D045D3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4200" y="228600"/>
            <a:ext cx="28712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Property 4.2.1 </a:t>
            </a:r>
            <a:endParaRPr lang="en-US" sz="3200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32485"/>
            <a:ext cx="8334376" cy="5696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rgbClr val="FF0000"/>
                </a:solidFill>
              </a:rPr>
              <a:t>4.3 Solving Systems of Inequalities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8674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2800" dirty="0" smtClean="0"/>
          </a:p>
          <a:p>
            <a:r>
              <a:rPr lang="en-US" sz="2800" dirty="0" smtClean="0"/>
              <a:t>Given a set of M inequalities and N variables, where each inequality has the form </a:t>
            </a:r>
            <a:r>
              <a:rPr lang="en-US" sz="2800" dirty="0" err="1" smtClean="0"/>
              <a:t>r</a:t>
            </a:r>
            <a:r>
              <a:rPr lang="en-US" sz="2800" baseline="-25000" dirty="0" err="1" smtClean="0"/>
              <a:t>i</a:t>
            </a:r>
            <a:r>
              <a:rPr lang="en-US" sz="2800" dirty="0" smtClean="0"/>
              <a:t> – </a:t>
            </a:r>
            <a:r>
              <a:rPr lang="en-US" sz="2800" dirty="0" err="1" smtClean="0"/>
              <a:t>r</a:t>
            </a:r>
            <a:r>
              <a:rPr lang="en-US" sz="2800" baseline="-25000" dirty="0" err="1" smtClean="0"/>
              <a:t>j</a:t>
            </a:r>
            <a:r>
              <a:rPr lang="en-US" sz="2800" dirty="0" smtClean="0"/>
              <a:t> &lt;= k for integer values of k, can use one of shortest path algorithms to determine if solution exists and to find one solution</a:t>
            </a:r>
          </a:p>
          <a:p>
            <a:endParaRPr lang="en-US" sz="2800" dirty="0" smtClean="0"/>
          </a:p>
          <a:p>
            <a:r>
              <a:rPr lang="en-US" sz="2800" dirty="0" smtClean="0"/>
              <a:t>Shortest path algorithms (Appendix A of </a:t>
            </a:r>
            <a:r>
              <a:rPr lang="en-US" sz="2800" dirty="0" err="1" smtClean="0"/>
              <a:t>Parhi</a:t>
            </a:r>
            <a:r>
              <a:rPr lang="en-US" sz="2800" dirty="0" smtClean="0"/>
              <a:t> book)</a:t>
            </a:r>
          </a:p>
          <a:p>
            <a:pPr lvl="1"/>
            <a:r>
              <a:rPr lang="en-US" sz="2400" dirty="0" smtClean="0">
                <a:latin typeface="Arial" charset="0"/>
              </a:rPr>
              <a:t>Bellman-Ford</a:t>
            </a:r>
          </a:p>
          <a:p>
            <a:pPr lvl="1"/>
            <a:r>
              <a:rPr lang="en-US" sz="2400" dirty="0" smtClean="0">
                <a:latin typeface="Arial" charset="0"/>
              </a:rPr>
              <a:t>Floyd-</a:t>
            </a:r>
            <a:r>
              <a:rPr lang="en-US" sz="2400" dirty="0" err="1" smtClean="0">
                <a:latin typeface="Arial" charset="0"/>
              </a:rPr>
              <a:t>Warshall</a:t>
            </a:r>
            <a:r>
              <a:rPr lang="en-US" sz="2400" dirty="0" smtClean="0">
                <a:latin typeface="Arial" charset="0"/>
              </a:rPr>
              <a:t> 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37828A7D-EA2F-4909-9C51-89691F1102EB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3340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4.1 Introduction</a:t>
            </a:r>
          </a:p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4.2 Definitions and Properties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Quantitative Description of Retiming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Properties of Retiming</a:t>
            </a:r>
          </a:p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4.3 Solving Systems of Inequalities</a:t>
            </a:r>
          </a:p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4.4 Retiming Techniques</a:t>
            </a:r>
          </a:p>
          <a:p>
            <a:pPr lvl="1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Cutset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Retiming and Pipelining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Retiming for Clock Period Minimization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Retiming for Register Minimization</a:t>
            </a:r>
          </a:p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4.5 Conclusions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37828A7D-EA2F-4909-9C51-89691F1102EB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Solving Systems of Inequalities</a:t>
            </a:r>
            <a:endParaRPr lang="en-US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7474E0-B944-4464-9A04-9F0E8D045D3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46023"/>
            <a:ext cx="8239125" cy="490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639762"/>
          </a:xfrm>
        </p:spPr>
        <p:txBody>
          <a:bodyPr/>
          <a:lstStyle/>
          <a:p>
            <a:r>
              <a:rPr lang="en-US" sz="3600" dirty="0" smtClean="0"/>
              <a:t>Example 4.3.1 with M=5, N=4 (1/2)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7474E0-B944-4464-9A04-9F0E8D045D3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3" y="885825"/>
            <a:ext cx="8829675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7474E0-B944-4464-9A04-9F0E8D045D3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639762"/>
          </a:xfrm>
        </p:spPr>
        <p:txBody>
          <a:bodyPr/>
          <a:lstStyle/>
          <a:p>
            <a:r>
              <a:rPr lang="en-US" sz="3600" dirty="0" smtClean="0"/>
              <a:t>Example 4.3.1 with M=5, N=4 (2/2)</a:t>
            </a:r>
            <a:endParaRPr lang="en-US" sz="3600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193" y="979321"/>
            <a:ext cx="8878407" cy="504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4.4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</a:rPr>
              <a:t>RETIMING TECHNIQUES</a:t>
            </a:r>
            <a:endParaRPr 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This section considers some techniques used for retiming:</a:t>
            </a:r>
          </a:p>
          <a:p>
            <a:pPr lvl="1"/>
            <a:r>
              <a:rPr lang="en-US" sz="2400" dirty="0" smtClean="0">
                <a:latin typeface="Arial" charset="0"/>
              </a:rPr>
              <a:t>First, two special cases of retiming, namely, </a:t>
            </a:r>
            <a:r>
              <a:rPr lang="en-US" sz="2400" b="1" i="1" dirty="0" err="1" smtClean="0">
                <a:latin typeface="Arial" charset="0"/>
              </a:rPr>
              <a:t>cutset</a:t>
            </a:r>
            <a:r>
              <a:rPr lang="en-US" sz="2400" b="1" i="1" dirty="0" smtClean="0">
                <a:latin typeface="Arial" charset="0"/>
              </a:rPr>
              <a:t> retiming and pipelining</a:t>
            </a:r>
            <a:r>
              <a:rPr lang="en-US" sz="2400" i="1" dirty="0" smtClean="0">
                <a:latin typeface="Arial" charset="0"/>
              </a:rPr>
              <a:t>, are considered. </a:t>
            </a:r>
          </a:p>
          <a:p>
            <a:pPr lvl="1"/>
            <a:r>
              <a:rPr lang="en-US" sz="2400" i="1" dirty="0" smtClean="0">
                <a:latin typeface="Arial" charset="0"/>
              </a:rPr>
              <a:t>Two </a:t>
            </a:r>
            <a:r>
              <a:rPr lang="en-US" sz="2400" dirty="0" smtClean="0">
                <a:latin typeface="Arial" charset="0"/>
              </a:rPr>
              <a:t>algorithms are then considered for  </a:t>
            </a:r>
            <a:r>
              <a:rPr lang="en-US" sz="2400" dirty="0" err="1" smtClean="0">
                <a:latin typeface="Arial" charset="0"/>
              </a:rPr>
              <a:t>etiming</a:t>
            </a:r>
            <a:r>
              <a:rPr lang="en-US" sz="2400" dirty="0" smtClean="0">
                <a:latin typeface="Arial" charset="0"/>
              </a:rPr>
              <a:t> to minimize the clock period and retiming to minimize the number of registers that are required to implement the circuit.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DAEB0C-CCD1-4376-B96F-8B3F5BA5B43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3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rgbClr val="FF0000"/>
                </a:solidFill>
              </a:rPr>
              <a:t>4.4.1 </a:t>
            </a:r>
            <a:r>
              <a:rPr lang="en-US" sz="3600" b="1" dirty="0" err="1" smtClean="0">
                <a:solidFill>
                  <a:srgbClr val="FF0000"/>
                </a:solidFill>
              </a:rPr>
              <a:t>Cutset</a:t>
            </a:r>
            <a:r>
              <a:rPr lang="en-US" sz="3600" b="1" dirty="0" smtClean="0">
                <a:solidFill>
                  <a:srgbClr val="FF0000"/>
                </a:solidFill>
              </a:rPr>
              <a:t> Retiming and Pipelining</a:t>
            </a:r>
            <a:endParaRPr 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9831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b="1" i="1" smtClean="0"/>
              <a:t>Cutset Retiming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20FD1E-08D2-4385-A61D-BF6AF1545F3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8872538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0" y="-19049"/>
            <a:ext cx="9144000" cy="909386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Single Node </a:t>
            </a:r>
            <a:r>
              <a:rPr lang="en-US" sz="3200" b="1" dirty="0" err="1" smtClean="0">
                <a:solidFill>
                  <a:srgbClr val="FF0000"/>
                </a:solidFill>
              </a:rPr>
              <a:t>Subgraph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Cutset</a:t>
            </a:r>
            <a:r>
              <a:rPr lang="en-US" sz="3200" b="1" dirty="0" smtClean="0">
                <a:solidFill>
                  <a:srgbClr val="FF0000"/>
                </a:solidFill>
              </a:rPr>
              <a:t> Retiming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A0CC5-093E-4E64-B949-9631A3284BC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3072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762000"/>
            <a:ext cx="9144000" cy="4103687"/>
          </a:xfrm>
          <a:noFill/>
        </p:spPr>
      </p:pic>
      <p:pic>
        <p:nvPicPr>
          <p:cNvPr id="5836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648200"/>
            <a:ext cx="7343775" cy="20002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F1D12C-7B7A-4522-9882-F9888B96495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573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9429"/>
            <a:ext cx="8581949" cy="5256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5791200"/>
            <a:ext cx="72390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7918E5-8C11-4C3F-83C6-8F2C768DDC8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563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69853"/>
            <a:ext cx="8672262" cy="5721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52400" y="5558135"/>
            <a:ext cx="29610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 smtClean="0">
                <a:solidFill>
                  <a:srgbClr val="FF0000"/>
                </a:solidFill>
              </a:rPr>
              <a:t>Iteration Bound: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38FC73-F1DE-42D5-B1FE-ED492998D67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542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" y="685800"/>
            <a:ext cx="89535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676AF4-8B8E-446D-8F6E-3AA756D4C07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532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" y="409575"/>
            <a:ext cx="9067800" cy="603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4.1 INTRODUCTION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525963"/>
          </a:xfrm>
        </p:spPr>
        <p:txBody>
          <a:bodyPr/>
          <a:lstStyle/>
          <a:p>
            <a:r>
              <a:rPr lang="en-US" sz="2800" b="1" i="1" dirty="0" smtClean="0">
                <a:solidFill>
                  <a:srgbClr val="FF0000"/>
                </a:solidFill>
              </a:rPr>
              <a:t>Retiming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 is a transformation technique used to change the locations of delay elements in a circuit without affecting the input/output characteristics of the circuit.</a:t>
            </a:r>
          </a:p>
          <a:p>
            <a:endParaRPr lang="en-US" sz="2800" dirty="0" smtClean="0"/>
          </a:p>
          <a:p>
            <a:r>
              <a:rPr lang="en-US" sz="2800" dirty="0" smtClean="0"/>
              <a:t>For example, consider the IIR filters in Fig. 4.1(a) &amp; (b). Although the filters in Fig. 4.1(a) and Fig. 4.1(b) have delays at different locations, these filters have the same input/output characteristics. These 2 filters can be derived from one another using retiming.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1EC090-B260-4630-A8EE-CD93152B306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C80570-542B-4B82-9129-6A8F7485D58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474" y="557213"/>
            <a:ext cx="8734926" cy="5358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7474E0-B944-4464-9A04-9F0E8D045D3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790" y="457200"/>
            <a:ext cx="8821810" cy="4504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85800" y="5029200"/>
            <a:ext cx="693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 Independent on N!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solidFill>
                  <a:srgbClr val="FF0000"/>
                </a:solidFill>
              </a:rPr>
              <a:t> How do we minimize clock period?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 Add k-slow transformation before retiming.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smtClean="0"/>
              <a:t>Pipelining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5DA642-9B55-421E-8383-5BCBFB5C127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3891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76238" y="1143000"/>
            <a:ext cx="8539162" cy="4930775"/>
          </a:xfrm>
          <a:noFill/>
        </p:spPr>
      </p:pic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4572000" y="4778375"/>
            <a:ext cx="45720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Fig. 4.6 (a) The unretimed DFG with a cutset shown as a dashed line. (b) The 2</a:t>
            </a:r>
          </a:p>
          <a:p>
            <a:r>
              <a:rPr lang="en-US"/>
              <a:t>graphs G1 and G2 formed by removing the edges in the cutset. (c) The graph obtained</a:t>
            </a:r>
          </a:p>
          <a:p>
            <a:r>
              <a:rPr lang="en-US"/>
              <a:t>by cutset retiming with </a:t>
            </a:r>
            <a:r>
              <a:rPr lang="en-US" i="1"/>
              <a:t>k = 2.</a:t>
            </a:r>
            <a:endParaRPr lang="en-US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0" y="2884488"/>
            <a:ext cx="530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(a) </a:t>
            </a:r>
            <a:endParaRPr lang="en-US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8613775" y="2884488"/>
            <a:ext cx="530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(b) </a:t>
            </a:r>
            <a:endParaRPr lang="en-US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4854575"/>
            <a:ext cx="5175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(c)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Lattice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1D76FD-8D46-4B17-8E1F-A8A087ADCB1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3994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781175"/>
            <a:ext cx="8229600" cy="41640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715963"/>
          </a:xfrm>
        </p:spPr>
        <p:txBody>
          <a:bodyPr/>
          <a:lstStyle/>
          <a:p>
            <a:r>
              <a:rPr lang="en-US" b="1" i="1" smtClean="0"/>
              <a:t>N‐Slow Down</a:t>
            </a:r>
            <a:endParaRPr lang="en-US" b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91265-5472-46E9-B670-ED0D2334419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4096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14338" y="1828800"/>
            <a:ext cx="7815262" cy="4953000"/>
          </a:xfrm>
          <a:noFill/>
        </p:spPr>
      </p:pic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76200" y="609600"/>
            <a:ext cx="9144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/>
              <a:t>  </a:t>
            </a:r>
            <a:r>
              <a:rPr lang="en-US" sz="2000" b="1"/>
              <a:t>Cutset retiming is often used in combination with </a:t>
            </a:r>
            <a:r>
              <a:rPr lang="en-US" sz="2000" b="1" i="1"/>
              <a:t>slow-down</a:t>
            </a:r>
            <a:r>
              <a:rPr lang="en-US" sz="2000" i="1"/>
              <a:t>. </a:t>
            </a:r>
          </a:p>
          <a:p>
            <a:pPr>
              <a:buFont typeface="Arial" charset="0"/>
              <a:buChar char="•"/>
            </a:pPr>
            <a:r>
              <a:rPr lang="en-US" sz="2000" i="1"/>
              <a:t>  The procedure  </a:t>
            </a:r>
            <a:r>
              <a:rPr lang="en-US" sz="2000"/>
              <a:t>is to first replace each delay in the DFG with </a:t>
            </a:r>
            <a:r>
              <a:rPr lang="en-US" sz="2000" i="1"/>
              <a:t>N delays to create an N -slow version of the DFG and then to perform cutset retiming on the N –slow </a:t>
            </a:r>
            <a:r>
              <a:rPr lang="en-US" sz="2000"/>
              <a:t>DFG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 Scaling (Slow Down)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00200"/>
            <a:ext cx="51054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Transform each delay element (register) D to ND and reduce the sample frequency by N fold will slow down the computation N times. </a:t>
            </a:r>
          </a:p>
          <a:p>
            <a:pPr>
              <a:lnSpc>
                <a:spcPct val="90000"/>
              </a:lnSpc>
            </a:pPr>
            <a:r>
              <a:rPr lang="en-US" smtClean="0"/>
              <a:t>During slow down, the processor clock cycle time remains unchanged. Only the sampling cycle time increased. </a:t>
            </a:r>
          </a:p>
          <a:p>
            <a:pPr>
              <a:lnSpc>
                <a:spcPct val="90000"/>
              </a:lnSpc>
            </a:pPr>
            <a:r>
              <a:rPr lang="en-US" smtClean="0"/>
              <a:t>Provides opportunity for retiming, and interleaving.</a:t>
            </a:r>
          </a:p>
        </p:txBody>
      </p:sp>
      <p:sp>
        <p:nvSpPr>
          <p:cNvPr id="41988" name="Oval 5"/>
          <p:cNvSpPr>
            <a:spLocks noChangeArrowheads="1"/>
          </p:cNvSpPr>
          <p:nvPr/>
        </p:nvSpPr>
        <p:spPr bwMode="auto">
          <a:xfrm>
            <a:off x="6540500" y="1981200"/>
            <a:ext cx="431800" cy="406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/>
              <a:t>+</a:t>
            </a:r>
          </a:p>
        </p:txBody>
      </p:sp>
      <p:sp>
        <p:nvSpPr>
          <p:cNvPr id="41989" name="Oval 7"/>
          <p:cNvSpPr>
            <a:spLocks noChangeArrowheads="1"/>
          </p:cNvSpPr>
          <p:nvPr/>
        </p:nvSpPr>
        <p:spPr bwMode="auto">
          <a:xfrm>
            <a:off x="6578600" y="2908300"/>
            <a:ext cx="431800" cy="406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b="1">
                <a:sym typeface="Symbol" pitchFamily="18" charset="2"/>
              </a:rPr>
              <a:t></a:t>
            </a:r>
            <a:endParaRPr lang="en-US" sz="3200" b="1"/>
          </a:p>
        </p:txBody>
      </p:sp>
      <p:sp>
        <p:nvSpPr>
          <p:cNvPr id="41990" name="Line 8"/>
          <p:cNvSpPr>
            <a:spLocks noChangeShapeType="1"/>
          </p:cNvSpPr>
          <p:nvPr/>
        </p:nvSpPr>
        <p:spPr bwMode="auto">
          <a:xfrm flipV="1">
            <a:off x="6794500" y="2336800"/>
            <a:ext cx="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1" name="Line 9"/>
          <p:cNvSpPr>
            <a:spLocks noChangeShapeType="1"/>
          </p:cNvSpPr>
          <p:nvPr/>
        </p:nvSpPr>
        <p:spPr bwMode="auto">
          <a:xfrm>
            <a:off x="6032500" y="2197100"/>
            <a:ext cx="520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2" name="Line 10"/>
          <p:cNvSpPr>
            <a:spLocks noChangeShapeType="1"/>
          </p:cNvSpPr>
          <p:nvPr/>
        </p:nvSpPr>
        <p:spPr bwMode="auto">
          <a:xfrm>
            <a:off x="6985000" y="2209800"/>
            <a:ext cx="520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3" name="Freeform 11"/>
          <p:cNvSpPr>
            <a:spLocks/>
          </p:cNvSpPr>
          <p:nvPr/>
        </p:nvSpPr>
        <p:spPr bwMode="auto">
          <a:xfrm>
            <a:off x="6997700" y="2222500"/>
            <a:ext cx="354013" cy="825500"/>
          </a:xfrm>
          <a:custGeom>
            <a:avLst/>
            <a:gdLst>
              <a:gd name="T0" fmla="*/ 292100 w 223"/>
              <a:gd name="T1" fmla="*/ 0 h 520"/>
              <a:gd name="T2" fmla="*/ 304800 w 223"/>
              <a:gd name="T3" fmla="*/ 584200 h 520"/>
              <a:gd name="T4" fmla="*/ 0 w 223"/>
              <a:gd name="T5" fmla="*/ 825500 h 520"/>
              <a:gd name="T6" fmla="*/ 0 60000 65536"/>
              <a:gd name="T7" fmla="*/ 0 60000 65536"/>
              <a:gd name="T8" fmla="*/ 0 60000 65536"/>
              <a:gd name="T9" fmla="*/ 0 w 223"/>
              <a:gd name="T10" fmla="*/ 0 h 520"/>
              <a:gd name="T11" fmla="*/ 223 w 223"/>
              <a:gd name="T12" fmla="*/ 520 h 5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" h="520">
                <a:moveTo>
                  <a:pt x="184" y="0"/>
                </a:moveTo>
                <a:cubicBezTo>
                  <a:pt x="203" y="140"/>
                  <a:pt x="223" y="281"/>
                  <a:pt x="192" y="368"/>
                </a:cubicBezTo>
                <a:cubicBezTo>
                  <a:pt x="161" y="455"/>
                  <a:pt x="80" y="487"/>
                  <a:pt x="0" y="5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4" name="Text Box 12"/>
          <p:cNvSpPr txBox="1">
            <a:spLocks noChangeArrowheads="1"/>
          </p:cNvSpPr>
          <p:nvPr/>
        </p:nvSpPr>
        <p:spPr bwMode="auto">
          <a:xfrm>
            <a:off x="7286625" y="2449513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D</a:t>
            </a:r>
          </a:p>
        </p:txBody>
      </p:sp>
      <p:sp>
        <p:nvSpPr>
          <p:cNvPr id="41995" name="Text Box 14"/>
          <p:cNvSpPr txBox="1">
            <a:spLocks noChangeArrowheads="1"/>
          </p:cNvSpPr>
          <p:nvPr/>
        </p:nvSpPr>
        <p:spPr bwMode="auto">
          <a:xfrm>
            <a:off x="4606925" y="1839913"/>
            <a:ext cx="1717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b="1">
                <a:cs typeface="Times New Roman" pitchFamily="18" charset="0"/>
              </a:rPr>
              <a:t>…</a:t>
            </a:r>
            <a:r>
              <a:rPr lang="en-US" sz="1400">
                <a:cs typeface="Times New Roman" pitchFamily="18" charset="0"/>
              </a:rPr>
              <a:t> </a:t>
            </a:r>
            <a:r>
              <a:rPr lang="en-US" sz="1400"/>
              <a:t>x(3)  x(2)  x(1)</a:t>
            </a:r>
          </a:p>
        </p:txBody>
      </p:sp>
      <p:sp>
        <p:nvSpPr>
          <p:cNvPr id="41996" name="Oval 15"/>
          <p:cNvSpPr>
            <a:spLocks noChangeArrowheads="1"/>
          </p:cNvSpPr>
          <p:nvPr/>
        </p:nvSpPr>
        <p:spPr bwMode="auto">
          <a:xfrm>
            <a:off x="6642100" y="3987800"/>
            <a:ext cx="431800" cy="406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/>
              <a:t>+</a:t>
            </a:r>
          </a:p>
        </p:txBody>
      </p:sp>
      <p:sp>
        <p:nvSpPr>
          <p:cNvPr id="41997" name="Oval 16"/>
          <p:cNvSpPr>
            <a:spLocks noChangeArrowheads="1"/>
          </p:cNvSpPr>
          <p:nvPr/>
        </p:nvSpPr>
        <p:spPr bwMode="auto">
          <a:xfrm>
            <a:off x="6680200" y="4914900"/>
            <a:ext cx="431800" cy="406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b="1">
                <a:sym typeface="Symbol" pitchFamily="18" charset="2"/>
              </a:rPr>
              <a:t></a:t>
            </a:r>
            <a:endParaRPr lang="en-US" sz="3200" b="1"/>
          </a:p>
        </p:txBody>
      </p:sp>
      <p:sp>
        <p:nvSpPr>
          <p:cNvPr id="41998" name="Line 17"/>
          <p:cNvSpPr>
            <a:spLocks noChangeShapeType="1"/>
          </p:cNvSpPr>
          <p:nvPr/>
        </p:nvSpPr>
        <p:spPr bwMode="auto">
          <a:xfrm flipV="1">
            <a:off x="6896100" y="4343400"/>
            <a:ext cx="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9" name="Line 18"/>
          <p:cNvSpPr>
            <a:spLocks noChangeShapeType="1"/>
          </p:cNvSpPr>
          <p:nvPr/>
        </p:nvSpPr>
        <p:spPr bwMode="auto">
          <a:xfrm>
            <a:off x="6134100" y="4203700"/>
            <a:ext cx="520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00" name="Line 19"/>
          <p:cNvSpPr>
            <a:spLocks noChangeShapeType="1"/>
          </p:cNvSpPr>
          <p:nvPr/>
        </p:nvSpPr>
        <p:spPr bwMode="auto">
          <a:xfrm>
            <a:off x="7086600" y="4216400"/>
            <a:ext cx="520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01" name="Freeform 20"/>
          <p:cNvSpPr>
            <a:spLocks/>
          </p:cNvSpPr>
          <p:nvPr/>
        </p:nvSpPr>
        <p:spPr bwMode="auto">
          <a:xfrm>
            <a:off x="7099300" y="4229100"/>
            <a:ext cx="354013" cy="825500"/>
          </a:xfrm>
          <a:custGeom>
            <a:avLst/>
            <a:gdLst>
              <a:gd name="T0" fmla="*/ 292100 w 223"/>
              <a:gd name="T1" fmla="*/ 0 h 520"/>
              <a:gd name="T2" fmla="*/ 304800 w 223"/>
              <a:gd name="T3" fmla="*/ 584200 h 520"/>
              <a:gd name="T4" fmla="*/ 0 w 223"/>
              <a:gd name="T5" fmla="*/ 825500 h 520"/>
              <a:gd name="T6" fmla="*/ 0 60000 65536"/>
              <a:gd name="T7" fmla="*/ 0 60000 65536"/>
              <a:gd name="T8" fmla="*/ 0 60000 65536"/>
              <a:gd name="T9" fmla="*/ 0 w 223"/>
              <a:gd name="T10" fmla="*/ 0 h 520"/>
              <a:gd name="T11" fmla="*/ 223 w 223"/>
              <a:gd name="T12" fmla="*/ 520 h 5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" h="520">
                <a:moveTo>
                  <a:pt x="184" y="0"/>
                </a:moveTo>
                <a:cubicBezTo>
                  <a:pt x="203" y="140"/>
                  <a:pt x="223" y="281"/>
                  <a:pt x="192" y="368"/>
                </a:cubicBezTo>
                <a:cubicBezTo>
                  <a:pt x="161" y="455"/>
                  <a:pt x="80" y="487"/>
                  <a:pt x="0" y="5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02" name="Text Box 21"/>
          <p:cNvSpPr txBox="1">
            <a:spLocks noChangeArrowheads="1"/>
          </p:cNvSpPr>
          <p:nvPr/>
        </p:nvSpPr>
        <p:spPr bwMode="auto">
          <a:xfrm>
            <a:off x="7388225" y="4456113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2D</a:t>
            </a:r>
          </a:p>
        </p:txBody>
      </p:sp>
      <p:sp>
        <p:nvSpPr>
          <p:cNvPr id="42003" name="Text Box 24"/>
          <p:cNvSpPr txBox="1">
            <a:spLocks noChangeArrowheads="1"/>
          </p:cNvSpPr>
          <p:nvPr/>
        </p:nvSpPr>
        <p:spPr bwMode="auto">
          <a:xfrm>
            <a:off x="7426325" y="1827213"/>
            <a:ext cx="1793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cs typeface="Times New Roman" pitchFamily="18" charset="0"/>
              </a:rPr>
              <a:t>…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/>
              <a:t>y(3)  y(2)  y(1)</a:t>
            </a:r>
          </a:p>
        </p:txBody>
      </p:sp>
      <p:sp>
        <p:nvSpPr>
          <p:cNvPr id="42004" name="Text Box 25"/>
          <p:cNvSpPr txBox="1">
            <a:spLocks noChangeArrowheads="1"/>
          </p:cNvSpPr>
          <p:nvPr/>
        </p:nvSpPr>
        <p:spPr bwMode="auto">
          <a:xfrm>
            <a:off x="4225925" y="3770313"/>
            <a:ext cx="23907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b="1">
                <a:cs typeface="Times New Roman" pitchFamily="18" charset="0"/>
              </a:rPr>
              <a:t>… --</a:t>
            </a:r>
            <a:r>
              <a:rPr lang="en-US" sz="1400">
                <a:cs typeface="Times New Roman" pitchFamily="18" charset="0"/>
              </a:rPr>
              <a:t> </a:t>
            </a:r>
            <a:r>
              <a:rPr lang="en-US" sz="1400"/>
              <a:t>x(3) --  x(2)  -- x(1)</a:t>
            </a:r>
          </a:p>
        </p:txBody>
      </p:sp>
      <p:sp>
        <p:nvSpPr>
          <p:cNvPr id="42005" name="Text Box 26"/>
          <p:cNvSpPr txBox="1">
            <a:spLocks noChangeArrowheads="1"/>
          </p:cNvSpPr>
          <p:nvPr/>
        </p:nvSpPr>
        <p:spPr bwMode="auto">
          <a:xfrm>
            <a:off x="7185025" y="3744913"/>
            <a:ext cx="1984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cs typeface="Times New Roman" pitchFamily="18" charset="0"/>
              </a:rPr>
              <a:t>…</a:t>
            </a:r>
            <a:r>
              <a:rPr lang="en-US" sz="1400">
                <a:cs typeface="Times New Roman" pitchFamily="18" charset="0"/>
              </a:rPr>
              <a:t> </a:t>
            </a:r>
            <a:r>
              <a:rPr lang="en-US" sz="1400"/>
              <a:t>y(3) -- y(2) -- y(1)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37828A7D-EA2F-4909-9C51-89691F1102EB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209B7-639E-42A1-92C3-085B2188EBF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4301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4611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AC157-D2A4-424B-8731-71559B9B5A9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4403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0" y="247650"/>
            <a:ext cx="5859463" cy="64579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6D155B-6E9A-4BAD-9907-9F6CF971FB9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45146"/>
            <a:ext cx="9144000" cy="5803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6C34F1-29E4-47B9-8175-106FC7ADEEC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775" y="581025"/>
            <a:ext cx="8934450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1143000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7EC3D8-071D-4316-920C-0F85FD6AEC7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536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95300" y="150813"/>
            <a:ext cx="8305800" cy="4449762"/>
          </a:xfrm>
          <a:noFill/>
        </p:spPr>
      </p:pic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180013"/>
            <a:ext cx="39052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5180013"/>
            <a:ext cx="39909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 rot="5400000">
            <a:off x="3886201" y="5713412"/>
            <a:ext cx="1524000" cy="31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8" name="Rectangle 9"/>
          <p:cNvSpPr>
            <a:spLocks noChangeArrowheads="1"/>
          </p:cNvSpPr>
          <p:nvPr/>
        </p:nvSpPr>
        <p:spPr bwMode="auto">
          <a:xfrm>
            <a:off x="4876800" y="4659313"/>
            <a:ext cx="40449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filter in Fig. 4.1(b) is described by</a:t>
            </a:r>
          </a:p>
        </p:txBody>
      </p:sp>
      <p:sp>
        <p:nvSpPr>
          <p:cNvPr id="15369" name="Rectangle 10"/>
          <p:cNvSpPr>
            <a:spLocks noChangeArrowheads="1"/>
          </p:cNvSpPr>
          <p:nvPr/>
        </p:nvSpPr>
        <p:spPr bwMode="auto">
          <a:xfrm>
            <a:off x="304800" y="4659313"/>
            <a:ext cx="40449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filter in Fig. 4.1(a) is described by</a:t>
            </a:r>
          </a:p>
        </p:txBody>
      </p:sp>
      <p:sp>
        <p:nvSpPr>
          <p:cNvPr id="15370" name="Rectangle 11"/>
          <p:cNvSpPr>
            <a:spLocks noChangeArrowheads="1"/>
          </p:cNvSpPr>
          <p:nvPr/>
        </p:nvSpPr>
        <p:spPr bwMode="auto">
          <a:xfrm>
            <a:off x="0" y="0"/>
            <a:ext cx="14684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5DA56-489C-4F72-AF56-869C0E4135E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13" y="766763"/>
            <a:ext cx="9020175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7474E0-B944-4464-9A04-9F0E8D045D32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3" y="676275"/>
            <a:ext cx="8943975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6F3BE4-A991-481E-9A8B-933CA69F74D1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4915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312821"/>
            <a:ext cx="8343862" cy="6164179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104E2F-7D97-4DCC-A7B2-A0677A18BA21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5018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609600"/>
            <a:ext cx="8407400" cy="6248400"/>
          </a:xfrm>
          <a:noFill/>
        </p:spPr>
      </p:pic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/>
              <a:t>Retiming of </a:t>
            </a:r>
            <a:r>
              <a:rPr lang="en-US" sz="2800" b="1" i="1"/>
              <a:t>N‐Slow Down with </a:t>
            </a:r>
            <a:r>
              <a:rPr lang="en-US" sz="2800" b="1"/>
              <a:t>Cutset Retiming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In previous lectures, we have learned to calculate the iteration bound of a DFG</a:t>
            </a:r>
          </a:p>
          <a:p>
            <a:pPr lvl="1"/>
            <a:r>
              <a:rPr lang="en-US" sz="2400" smtClean="0">
                <a:latin typeface="Arial" charset="0"/>
              </a:rPr>
              <a:t>Iteration bound determines the minimum clock period of a recursive DFG</a:t>
            </a:r>
          </a:p>
          <a:p>
            <a:r>
              <a:rPr lang="en-US" sz="2800" smtClean="0"/>
              <a:t>Retiming for clock period minimization is the tool used to cause a recursive DFG to have a clock period to equal the iteration bound</a:t>
            </a:r>
          </a:p>
        </p:txBody>
      </p:sp>
      <p:sp>
        <p:nvSpPr>
          <p:cNvPr id="51203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4.4.2 Retiming for Clock Period Minimization</a:t>
            </a:r>
            <a:endParaRPr 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37828A7D-EA2F-4909-9C51-89691F1102EB}" type="slidenum">
              <a:rPr lang="en-US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828A7D-EA2F-4909-9C51-89691F1102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4063" y="304800"/>
            <a:ext cx="9047748" cy="762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Retiming for Clock Period Minimization (1/2)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34001"/>
            <a:ext cx="8703986" cy="4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828A7D-EA2F-4909-9C51-89691F1102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Title 9"/>
          <p:cNvSpPr>
            <a:spLocks noGrp="1"/>
          </p:cNvSpPr>
          <p:nvPr>
            <p:ph type="title"/>
          </p:nvPr>
        </p:nvSpPr>
        <p:spPr>
          <a:xfrm>
            <a:off x="24063" y="304800"/>
            <a:ext cx="9047748" cy="762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Retiming for Clock Period Minimization (2/2)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950" y="1162050"/>
            <a:ext cx="84201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Example with c=3 (1/3)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7474E0-B944-4464-9A04-9F0E8D045D3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3546"/>
            <a:ext cx="9119937" cy="555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68705"/>
            <a:ext cx="9047747" cy="5913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7474E0-B944-4464-9A04-9F0E8D045D32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600" dirty="0" smtClean="0"/>
              <a:t>Example with c=3 (2/3)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7474E0-B944-4464-9A04-9F0E8D045D32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600" dirty="0" smtClean="0"/>
              <a:t>Example with c=3 (3/3)</a:t>
            </a:r>
            <a:endParaRPr lang="en-US" sz="3600" dirty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263" y="1068398"/>
            <a:ext cx="7958137" cy="5561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Applications of Retiming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sz="2800" smtClean="0"/>
              <a:t>Retiming has many applications in synchronous circuit design. These applications include </a:t>
            </a:r>
          </a:p>
          <a:p>
            <a:pPr lvl="1"/>
            <a:r>
              <a:rPr lang="en-US" sz="2400" b="1" smtClean="0">
                <a:latin typeface="Arial" charset="0"/>
              </a:rPr>
              <a:t>reducing the clock period of the circuit,</a:t>
            </a:r>
          </a:p>
          <a:p>
            <a:pPr lvl="1"/>
            <a:r>
              <a:rPr lang="en-US" sz="2400" b="1" smtClean="0">
                <a:latin typeface="Arial" charset="0"/>
              </a:rPr>
              <a:t>reducing the number of registers in the circuit</a:t>
            </a:r>
            <a:r>
              <a:rPr lang="en-US" sz="2400" smtClean="0">
                <a:latin typeface="Arial" charset="0"/>
              </a:rPr>
              <a:t>, </a:t>
            </a:r>
          </a:p>
          <a:p>
            <a:pPr lvl="1"/>
            <a:r>
              <a:rPr lang="en-US" sz="2400" smtClean="0">
                <a:latin typeface="Arial" charset="0"/>
              </a:rPr>
              <a:t>reducing the power consumption of the circuit, and </a:t>
            </a:r>
          </a:p>
          <a:p>
            <a:pPr lvl="1"/>
            <a:r>
              <a:rPr lang="en-US" sz="2400" smtClean="0">
                <a:latin typeface="Arial" charset="0"/>
              </a:rPr>
              <a:t>logic synthesis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C85A0-8B16-4DDD-A006-4F812243F33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7474E0-B944-4464-9A04-9F0E8D045D32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Example with c=2 (1/2)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893596"/>
            <a:ext cx="9028200" cy="5659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7474E0-B944-4464-9A04-9F0E8D045D32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600" dirty="0" smtClean="0"/>
              <a:t>Example with c=2 (2/2)</a:t>
            </a:r>
            <a:endParaRPr lang="en-US" sz="3600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990600"/>
            <a:ext cx="7602177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85800"/>
            <a:ext cx="8229600" cy="1143000"/>
          </a:xfrm>
        </p:spPr>
        <p:txBody>
          <a:bodyPr/>
          <a:lstStyle/>
          <a:p>
            <a:pPr algn="l"/>
            <a:r>
              <a:rPr lang="en-US" sz="3600" smtClean="0"/>
              <a:t>Retiming to Reduce Registers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3962400"/>
            <a:ext cx="4572000" cy="2095500"/>
          </a:xfrm>
        </p:spPr>
        <p:txBody>
          <a:bodyPr/>
          <a:lstStyle/>
          <a:p>
            <a:r>
              <a:rPr lang="en-US" smtClean="0"/>
              <a:t>Register Sharing</a:t>
            </a:r>
          </a:p>
          <a:p>
            <a:pPr marL="457200" lvl="1" indent="6350">
              <a:buFontTx/>
              <a:buNone/>
            </a:pPr>
            <a:r>
              <a:rPr lang="en-US" smtClean="0"/>
              <a:t>When a node has multiple fan-out with different number of delays, the registers can be shared so that only the branch with max. # of delays will be needed. 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4013200"/>
            <a:ext cx="4495800" cy="2082800"/>
          </a:xfrm>
        </p:spPr>
        <p:txBody>
          <a:bodyPr/>
          <a:lstStyle/>
          <a:p>
            <a:r>
              <a:rPr lang="en-US" sz="2000" smtClean="0"/>
              <a:t>Register reduction through node delay transfer from multiple input edges to output edges (e.g. r(v) &gt; 0)</a:t>
            </a:r>
          </a:p>
          <a:p>
            <a:r>
              <a:rPr lang="en-US" sz="2000" smtClean="0"/>
              <a:t>Should be done only when clock cycle constraint (if any) is not violated.</a:t>
            </a:r>
          </a:p>
        </p:txBody>
      </p:sp>
      <p:grpSp>
        <p:nvGrpSpPr>
          <p:cNvPr id="55301" name="Group 20"/>
          <p:cNvGrpSpPr>
            <a:grpSpLocks/>
          </p:cNvGrpSpPr>
          <p:nvPr/>
        </p:nvGrpSpPr>
        <p:grpSpPr bwMode="auto">
          <a:xfrm>
            <a:off x="6934200" y="1408113"/>
            <a:ext cx="2295525" cy="2020887"/>
            <a:chOff x="4144" y="959"/>
            <a:chExt cx="1446" cy="1273"/>
          </a:xfrm>
        </p:grpSpPr>
        <p:sp>
          <p:nvSpPr>
            <p:cNvPr id="55307" name="Oval 6"/>
            <p:cNvSpPr>
              <a:spLocks noChangeArrowheads="1"/>
            </p:cNvSpPr>
            <p:nvPr/>
          </p:nvSpPr>
          <p:spPr bwMode="auto">
            <a:xfrm>
              <a:off x="4656" y="1152"/>
              <a:ext cx="216" cy="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8" name="Line 7"/>
            <p:cNvSpPr>
              <a:spLocks noChangeShapeType="1"/>
            </p:cNvSpPr>
            <p:nvPr/>
          </p:nvSpPr>
          <p:spPr bwMode="auto">
            <a:xfrm>
              <a:off x="4144" y="1104"/>
              <a:ext cx="520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09" name="Line 8"/>
            <p:cNvSpPr>
              <a:spLocks noChangeShapeType="1"/>
            </p:cNvSpPr>
            <p:nvPr/>
          </p:nvSpPr>
          <p:spPr bwMode="auto">
            <a:xfrm flipV="1">
              <a:off x="4176" y="1312"/>
              <a:ext cx="480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0" name="Line 9"/>
            <p:cNvSpPr>
              <a:spLocks noChangeShapeType="1"/>
            </p:cNvSpPr>
            <p:nvPr/>
          </p:nvSpPr>
          <p:spPr bwMode="auto">
            <a:xfrm>
              <a:off x="4872" y="1272"/>
              <a:ext cx="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1" name="Text Box 10"/>
            <p:cNvSpPr txBox="1">
              <a:spLocks noChangeArrowheads="1"/>
            </p:cNvSpPr>
            <p:nvPr/>
          </p:nvSpPr>
          <p:spPr bwMode="auto">
            <a:xfrm>
              <a:off x="4326" y="959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D</a:t>
              </a:r>
            </a:p>
          </p:txBody>
        </p:sp>
        <p:sp>
          <p:nvSpPr>
            <p:cNvPr id="55312" name="Text Box 11"/>
            <p:cNvSpPr txBox="1">
              <a:spLocks noChangeArrowheads="1"/>
            </p:cNvSpPr>
            <p:nvPr/>
          </p:nvSpPr>
          <p:spPr bwMode="auto">
            <a:xfrm>
              <a:off x="4294" y="1247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D</a:t>
              </a:r>
            </a:p>
          </p:txBody>
        </p:sp>
        <p:sp>
          <p:nvSpPr>
            <p:cNvPr id="55313" name="Oval 12"/>
            <p:cNvSpPr>
              <a:spLocks noChangeArrowheads="1"/>
            </p:cNvSpPr>
            <p:nvPr/>
          </p:nvSpPr>
          <p:spPr bwMode="auto">
            <a:xfrm>
              <a:off x="4688" y="1864"/>
              <a:ext cx="216" cy="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4" name="Line 13"/>
            <p:cNvSpPr>
              <a:spLocks noChangeShapeType="1"/>
            </p:cNvSpPr>
            <p:nvPr/>
          </p:nvSpPr>
          <p:spPr bwMode="auto">
            <a:xfrm>
              <a:off x="4176" y="1816"/>
              <a:ext cx="520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5" name="Line 14"/>
            <p:cNvSpPr>
              <a:spLocks noChangeShapeType="1"/>
            </p:cNvSpPr>
            <p:nvPr/>
          </p:nvSpPr>
          <p:spPr bwMode="auto">
            <a:xfrm flipV="1">
              <a:off x="4208" y="2024"/>
              <a:ext cx="480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6" name="Line 15"/>
            <p:cNvSpPr>
              <a:spLocks noChangeShapeType="1"/>
            </p:cNvSpPr>
            <p:nvPr/>
          </p:nvSpPr>
          <p:spPr bwMode="auto">
            <a:xfrm>
              <a:off x="4904" y="1984"/>
              <a:ext cx="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7" name="Text Box 16"/>
            <p:cNvSpPr txBox="1">
              <a:spLocks noChangeArrowheads="1"/>
            </p:cNvSpPr>
            <p:nvPr/>
          </p:nvSpPr>
          <p:spPr bwMode="auto">
            <a:xfrm>
              <a:off x="4934" y="1807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D</a:t>
              </a:r>
            </a:p>
          </p:txBody>
        </p:sp>
        <p:sp>
          <p:nvSpPr>
            <p:cNvPr id="55318" name="AutoShape 18"/>
            <p:cNvSpPr>
              <a:spLocks noChangeArrowheads="1"/>
            </p:cNvSpPr>
            <p:nvPr/>
          </p:nvSpPr>
          <p:spPr bwMode="auto">
            <a:xfrm>
              <a:off x="4656" y="1528"/>
              <a:ext cx="256" cy="20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9" name="Text Box 19"/>
            <p:cNvSpPr txBox="1">
              <a:spLocks noChangeArrowheads="1"/>
            </p:cNvSpPr>
            <p:nvPr/>
          </p:nvSpPr>
          <p:spPr bwMode="auto">
            <a:xfrm>
              <a:off x="4894" y="1423"/>
              <a:ext cx="69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Delay reduction</a:t>
              </a:r>
            </a:p>
          </p:txBody>
        </p:sp>
      </p:grpSp>
      <p:sp>
        <p:nvSpPr>
          <p:cNvPr id="21" name="Title 1"/>
          <p:cNvSpPr txBox="1">
            <a:spLocks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6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 4.4.3 Retiming for Register Minimization</a:t>
            </a:r>
            <a:endParaRPr lang="en-US" sz="36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530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6248400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4" name="Rectangle 22"/>
          <p:cNvSpPr>
            <a:spLocks noChangeArrowheads="1"/>
          </p:cNvSpPr>
          <p:nvPr/>
        </p:nvSpPr>
        <p:spPr bwMode="auto">
          <a:xfrm>
            <a:off x="0" y="3429000"/>
            <a:ext cx="32908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(a)  Usage: 1 + 3 + 7 = 11 Reg</a:t>
            </a:r>
          </a:p>
        </p:txBody>
      </p:sp>
      <p:sp>
        <p:nvSpPr>
          <p:cNvPr id="55305" name="Rectangle 23"/>
          <p:cNvSpPr>
            <a:spLocks noChangeArrowheads="1"/>
          </p:cNvSpPr>
          <p:nvPr/>
        </p:nvSpPr>
        <p:spPr bwMode="auto">
          <a:xfrm>
            <a:off x="3657600" y="3429000"/>
            <a:ext cx="31146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(b) Usage: 1 + 2 + 4 = 7 Reg</a:t>
            </a:r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5830094" y="2475706"/>
            <a:ext cx="19050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37828A7D-EA2F-4909-9C51-89691F1102EB}" type="slidenum">
              <a:rPr lang="en-US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z="3600" smtClean="0"/>
              <a:t>Retiming for General DFG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88F7D-F5D3-4D2D-B65C-D0D005A7EF50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5632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06375" y="2006600"/>
            <a:ext cx="8785225" cy="4013200"/>
          </a:xfrm>
          <a:noFill/>
        </p:spPr>
      </p:pic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457200" y="1143000"/>
            <a:ext cx="14684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Applications of Retiming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Retiming for Folding (Chapter 6)</a:t>
            </a:r>
          </a:p>
          <a:p>
            <a:r>
              <a:rPr lang="en-US" smtClean="0"/>
              <a:t>Retiming for Power Reduction (Chap. 17)</a:t>
            </a:r>
          </a:p>
          <a:p>
            <a:r>
              <a:rPr lang="en-US" smtClean="0"/>
              <a:t>Retiming for Logic Synthesis (Beyond Scope of This Class)</a:t>
            </a:r>
          </a:p>
          <a:p>
            <a:r>
              <a:rPr lang="en-US" smtClean="0"/>
              <a:t>Multi-Rate/Multi-Dimensional Retiming </a:t>
            </a:r>
            <a:r>
              <a:rPr lang="nl-NL" smtClean="0"/>
              <a:t>(Denk/Parhi, Trans. VLSI, Dec. 98, Jun.99)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09C75F-82FA-49C5-B654-B84BA7D1D2DC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4.5 Conclusion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9100"/>
            <a:ext cx="8470232" cy="4778626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Reduction of clock period, number of registers, and power consumption by retiming for synchronous systems</a:t>
            </a: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Shortest path algorithms can be used to obtain a retiming solution if one exists.</a:t>
            </a: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Retiming can also be used as a preprocessing step for folding and for computation of round-off noise as discussed in Chap 6 and 11, respectively.</a:t>
            </a: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7474E0-B944-4464-9A04-9F0E8D045D32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3"/>
          <p:cNvSpPr>
            <a:spLocks noChangeArrowheads="1"/>
          </p:cNvSpPr>
          <p:nvPr/>
        </p:nvSpPr>
        <p:spPr bwMode="auto">
          <a:xfrm>
            <a:off x="7924800" y="4089400"/>
            <a:ext cx="685800" cy="3429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3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Appdenix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r>
              <a:rPr lang="en-US" dirty="0" smtClean="0">
                <a:solidFill>
                  <a:srgbClr val="FF0000"/>
                </a:solidFill>
              </a:rPr>
              <a:t> Bellman-Ford Algorithm</a:t>
            </a:r>
          </a:p>
        </p:txBody>
      </p:sp>
      <p:sp>
        <p:nvSpPr>
          <p:cNvPr id="3077" name="Rectangle 3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19200"/>
            <a:ext cx="4648200" cy="4876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Find shortest path from an arbitrarily chosen origin node U to each node in a directed graphif no negative cycle exists.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Given a direct graph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	</a:t>
            </a:r>
            <a:r>
              <a:rPr lang="en-US" sz="2000" b="1" smtClean="0"/>
              <a:t>w(m,n)</a:t>
            </a:r>
            <a:r>
              <a:rPr lang="en-US" sz="2000" smtClean="0"/>
              <a:t>: weight on edge from node m to node n,  = </a:t>
            </a:r>
            <a:r>
              <a:rPr lang="en-US" sz="2000" smtClean="0">
                <a:sym typeface="Symbol" pitchFamily="18" charset="2"/>
              </a:rPr>
              <a:t> if there is no edge from m to n</a:t>
            </a:r>
            <a:endParaRPr lang="en-US" sz="20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      </a:t>
            </a:r>
            <a:r>
              <a:rPr lang="en-US" sz="2000" b="1" smtClean="0"/>
              <a:t>r(i,j):</a:t>
            </a:r>
            <a:r>
              <a:rPr lang="en-US" sz="2000" smtClean="0"/>
              <a:t> the shortest path from node U to node i within j-1 steps.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	r(i,1) = w(U,i),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	r(i,j+1) = min {r(k,j) + w(k,i)},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smtClean="0"/>
              <a:t>	j = 1, 2, …, N-1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	if max(r(:,n-1)-r(:,n))&gt;0, then there is a negative cycle. Else, r(i,n-1) gives shortest cycle length from i to U.</a:t>
            </a:r>
          </a:p>
        </p:txBody>
      </p:sp>
      <p:sp>
        <p:nvSpPr>
          <p:cNvPr id="3078" name="Rectangle 36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5219700"/>
            <a:ext cx="3810000" cy="8763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smtClean="0"/>
              <a:t>Note that 1 &gt; 0, hence there is at least one negative cycle.</a:t>
            </a:r>
          </a:p>
        </p:txBody>
      </p:sp>
      <p:sp>
        <p:nvSpPr>
          <p:cNvPr id="3079" name="Oval 5"/>
          <p:cNvSpPr>
            <a:spLocks noChangeArrowheads="1"/>
          </p:cNvSpPr>
          <p:nvPr/>
        </p:nvSpPr>
        <p:spPr bwMode="auto">
          <a:xfrm>
            <a:off x="6642100" y="1943100"/>
            <a:ext cx="3683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3080" name="Oval 6"/>
          <p:cNvSpPr>
            <a:spLocks noChangeArrowheads="1"/>
          </p:cNvSpPr>
          <p:nvPr/>
        </p:nvSpPr>
        <p:spPr bwMode="auto">
          <a:xfrm>
            <a:off x="5702300" y="1968500"/>
            <a:ext cx="3683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3081" name="Oval 7"/>
          <p:cNvSpPr>
            <a:spLocks noChangeArrowheads="1"/>
          </p:cNvSpPr>
          <p:nvPr/>
        </p:nvSpPr>
        <p:spPr bwMode="auto">
          <a:xfrm>
            <a:off x="7404100" y="2692400"/>
            <a:ext cx="3683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3082" name="Oval 8"/>
          <p:cNvSpPr>
            <a:spLocks noChangeArrowheads="1"/>
          </p:cNvSpPr>
          <p:nvPr/>
        </p:nvSpPr>
        <p:spPr bwMode="auto">
          <a:xfrm>
            <a:off x="6286500" y="2717800"/>
            <a:ext cx="3683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3083" name="Line 14"/>
          <p:cNvSpPr>
            <a:spLocks noChangeShapeType="1"/>
          </p:cNvSpPr>
          <p:nvPr/>
        </p:nvSpPr>
        <p:spPr bwMode="auto">
          <a:xfrm>
            <a:off x="6083300" y="2146300"/>
            <a:ext cx="514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4" name="Line 15"/>
          <p:cNvSpPr>
            <a:spLocks noChangeShapeType="1"/>
          </p:cNvSpPr>
          <p:nvPr/>
        </p:nvSpPr>
        <p:spPr bwMode="auto">
          <a:xfrm flipH="1" flipV="1">
            <a:off x="5988050" y="2279650"/>
            <a:ext cx="409575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5" name="Line 18"/>
          <p:cNvSpPr>
            <a:spLocks noChangeShapeType="1"/>
          </p:cNvSpPr>
          <p:nvPr/>
        </p:nvSpPr>
        <p:spPr bwMode="auto">
          <a:xfrm flipH="1">
            <a:off x="6521450" y="2317750"/>
            <a:ext cx="2571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6" name="Text Box 19"/>
          <p:cNvSpPr txBox="1">
            <a:spLocks noChangeArrowheads="1"/>
          </p:cNvSpPr>
          <p:nvPr/>
        </p:nvSpPr>
        <p:spPr bwMode="auto">
          <a:xfrm>
            <a:off x="6372225" y="2243138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3087" name="Text Box 20"/>
          <p:cNvSpPr txBox="1">
            <a:spLocks noChangeArrowheads="1"/>
          </p:cNvSpPr>
          <p:nvPr/>
        </p:nvSpPr>
        <p:spPr bwMode="auto">
          <a:xfrm>
            <a:off x="5943600" y="2376488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3088" name="Text Box 23"/>
          <p:cNvSpPr txBox="1">
            <a:spLocks noChangeArrowheads="1"/>
          </p:cNvSpPr>
          <p:nvPr/>
        </p:nvSpPr>
        <p:spPr bwMode="auto">
          <a:xfrm>
            <a:off x="6800850" y="2586038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3089" name="Text Box 27"/>
          <p:cNvSpPr txBox="1">
            <a:spLocks noChangeArrowheads="1"/>
          </p:cNvSpPr>
          <p:nvPr/>
        </p:nvSpPr>
        <p:spPr bwMode="auto">
          <a:xfrm>
            <a:off x="6162675" y="1811338"/>
            <a:ext cx="369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Symbol" pitchFamily="18" charset="2"/>
              </a:rPr>
              <a:t>-</a:t>
            </a:r>
            <a:r>
              <a:rPr lang="en-US" sz="1400"/>
              <a:t>3</a:t>
            </a:r>
          </a:p>
        </p:txBody>
      </p:sp>
      <p:sp>
        <p:nvSpPr>
          <p:cNvPr id="3090" name="Line 29"/>
          <p:cNvSpPr>
            <a:spLocks noChangeShapeType="1"/>
          </p:cNvSpPr>
          <p:nvPr/>
        </p:nvSpPr>
        <p:spPr bwMode="auto">
          <a:xfrm flipH="1">
            <a:off x="6667500" y="287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1" name="Line 30"/>
          <p:cNvSpPr>
            <a:spLocks noChangeShapeType="1"/>
          </p:cNvSpPr>
          <p:nvPr/>
        </p:nvSpPr>
        <p:spPr bwMode="auto">
          <a:xfrm>
            <a:off x="6972300" y="2222500"/>
            <a:ext cx="5334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2" name="Text Box 31"/>
          <p:cNvSpPr txBox="1">
            <a:spLocks noChangeArrowheads="1"/>
          </p:cNvSpPr>
          <p:nvPr/>
        </p:nvSpPr>
        <p:spPr bwMode="auto">
          <a:xfrm>
            <a:off x="7200900" y="2185988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4711700" y="3452813"/>
          <a:ext cx="4038600" cy="1371600"/>
        </p:xfrm>
        <a:graphic>
          <a:graphicData uri="http://schemas.openxmlformats.org/presentationml/2006/ole">
            <p:oleObj spid="_x0000_s67586" name="Equation" r:id="rId3" imgW="2692080" imgH="914400" progId="Equation.DSMT4">
              <p:embed/>
            </p:oleObj>
          </a:graphicData>
        </a:graphic>
      </p:graphicFrame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37828A7D-EA2F-4909-9C51-89691F1102EB}" type="slidenum">
              <a:rPr lang="en-US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8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868362"/>
          </a:xfrm>
        </p:spPr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</a:rPr>
              <a:t>Retiming Example – Bellman-Ford Algorithm  </a:t>
            </a:r>
          </a:p>
        </p:txBody>
      </p:sp>
      <p:sp>
        <p:nvSpPr>
          <p:cNvPr id="5124" name="Rectangle 29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 smtClean="0"/>
              <a:t>For retiming example: </a:t>
            </a:r>
          </a:p>
          <a:p>
            <a:pPr lvl="1"/>
            <a:r>
              <a:rPr lang="en-US" sz="1800" smtClean="0">
                <a:sym typeface="Symbol" pitchFamily="18" charset="2"/>
              </a:rPr>
              <a:t>r(2) – r(1)  1</a:t>
            </a:r>
          </a:p>
          <a:p>
            <a:pPr lvl="1"/>
            <a:r>
              <a:rPr lang="en-US" sz="1800" smtClean="0"/>
              <a:t>r(1) – r(3) </a:t>
            </a:r>
            <a:r>
              <a:rPr lang="en-US" sz="1800" smtClean="0">
                <a:sym typeface="Symbol" pitchFamily="18" charset="2"/>
              </a:rPr>
              <a:t> 0</a:t>
            </a:r>
          </a:p>
          <a:p>
            <a:pPr lvl="1"/>
            <a:r>
              <a:rPr lang="en-US" sz="1800" smtClean="0"/>
              <a:t>r(1) – r(4) </a:t>
            </a:r>
            <a:r>
              <a:rPr lang="en-US" sz="1800" smtClean="0">
                <a:sym typeface="Symbol" pitchFamily="18" charset="2"/>
              </a:rPr>
              <a:t> 1</a:t>
            </a:r>
            <a:r>
              <a:rPr lang="en-US" sz="1800" smtClean="0"/>
              <a:t> </a:t>
            </a:r>
          </a:p>
          <a:p>
            <a:pPr lvl="1"/>
            <a:r>
              <a:rPr lang="en-US" sz="1800" smtClean="0"/>
              <a:t>r(3) – r(2) </a:t>
            </a:r>
            <a:r>
              <a:rPr lang="en-US" sz="1800" smtClean="0">
                <a:sym typeface="Symbol" pitchFamily="18" charset="2"/>
              </a:rPr>
              <a:t> </a:t>
            </a:r>
            <a:r>
              <a:rPr lang="en-US" sz="1800" smtClean="0"/>
              <a:t>–</a:t>
            </a:r>
            <a:r>
              <a:rPr lang="en-US" sz="1800" smtClean="0">
                <a:sym typeface="Symbol" pitchFamily="18" charset="2"/>
              </a:rPr>
              <a:t>1 </a:t>
            </a:r>
          </a:p>
          <a:p>
            <a:pPr lvl="1"/>
            <a:r>
              <a:rPr lang="en-US" sz="1800" smtClean="0"/>
              <a:t>r(4) – r(2) </a:t>
            </a:r>
            <a:r>
              <a:rPr lang="en-US" sz="1800" smtClean="0">
                <a:sym typeface="Symbol" pitchFamily="18" charset="2"/>
              </a:rPr>
              <a:t> </a:t>
            </a:r>
            <a:r>
              <a:rPr lang="en-US" sz="1800" smtClean="0"/>
              <a:t>–</a:t>
            </a:r>
            <a:r>
              <a:rPr lang="en-US" sz="1800" smtClean="0">
                <a:sym typeface="Symbol" pitchFamily="18" charset="2"/>
              </a:rPr>
              <a:t>1 </a:t>
            </a:r>
          </a:p>
          <a:p>
            <a:endParaRPr lang="en-US" sz="2000" smtClean="0"/>
          </a:p>
        </p:txBody>
      </p:sp>
      <p:sp>
        <p:nvSpPr>
          <p:cNvPr id="5125" name="Rectangle 30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524000"/>
            <a:ext cx="4038600" cy="4525963"/>
          </a:xfrm>
        </p:spPr>
        <p:txBody>
          <a:bodyPr/>
          <a:lstStyle/>
          <a:p>
            <a:r>
              <a:rPr lang="en-US" sz="2000" smtClean="0"/>
              <a:t>Bellman-Ford Algorithm for Shortest Path </a:t>
            </a:r>
          </a:p>
        </p:txBody>
      </p:sp>
      <p:sp>
        <p:nvSpPr>
          <p:cNvPr id="5126" name="Oval 5"/>
          <p:cNvSpPr>
            <a:spLocks noChangeArrowheads="1"/>
          </p:cNvSpPr>
          <p:nvPr/>
        </p:nvSpPr>
        <p:spPr bwMode="auto">
          <a:xfrm>
            <a:off x="3060700" y="4762500"/>
            <a:ext cx="3683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5127" name="Oval 6"/>
          <p:cNvSpPr>
            <a:spLocks noChangeArrowheads="1"/>
          </p:cNvSpPr>
          <p:nvPr/>
        </p:nvSpPr>
        <p:spPr bwMode="auto">
          <a:xfrm>
            <a:off x="1549400" y="4787900"/>
            <a:ext cx="3683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5128" name="Oval 7"/>
          <p:cNvSpPr>
            <a:spLocks noChangeArrowheads="1"/>
          </p:cNvSpPr>
          <p:nvPr/>
        </p:nvSpPr>
        <p:spPr bwMode="auto">
          <a:xfrm>
            <a:off x="698500" y="4787900"/>
            <a:ext cx="3683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5129" name="Oval 8"/>
          <p:cNvSpPr>
            <a:spLocks noChangeArrowheads="1"/>
          </p:cNvSpPr>
          <p:nvPr/>
        </p:nvSpPr>
        <p:spPr bwMode="auto">
          <a:xfrm>
            <a:off x="2247900" y="5308600"/>
            <a:ext cx="3683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5130" name="Oval 9"/>
          <p:cNvSpPr>
            <a:spLocks noChangeArrowheads="1"/>
          </p:cNvSpPr>
          <p:nvPr/>
        </p:nvSpPr>
        <p:spPr bwMode="auto">
          <a:xfrm>
            <a:off x="2273300" y="6070600"/>
            <a:ext cx="3683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</a:t>
            </a:r>
          </a:p>
        </p:txBody>
      </p:sp>
      <p:sp>
        <p:nvSpPr>
          <p:cNvPr id="5131" name="Line 10"/>
          <p:cNvSpPr>
            <a:spLocks noChangeShapeType="1"/>
          </p:cNvSpPr>
          <p:nvPr/>
        </p:nvSpPr>
        <p:spPr bwMode="auto">
          <a:xfrm flipV="1">
            <a:off x="2590800" y="5118100"/>
            <a:ext cx="584200" cy="1003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2" name="Line 11"/>
          <p:cNvSpPr>
            <a:spLocks noChangeShapeType="1"/>
          </p:cNvSpPr>
          <p:nvPr/>
        </p:nvSpPr>
        <p:spPr bwMode="auto">
          <a:xfrm flipV="1">
            <a:off x="2463800" y="56769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3" name="Line 12"/>
          <p:cNvSpPr>
            <a:spLocks noChangeShapeType="1"/>
          </p:cNvSpPr>
          <p:nvPr/>
        </p:nvSpPr>
        <p:spPr bwMode="auto">
          <a:xfrm flipH="1" flipV="1">
            <a:off x="1778000" y="5156200"/>
            <a:ext cx="571500" cy="981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4" name="Line 13"/>
          <p:cNvSpPr>
            <a:spLocks noChangeShapeType="1"/>
          </p:cNvSpPr>
          <p:nvPr/>
        </p:nvSpPr>
        <p:spPr bwMode="auto">
          <a:xfrm flipH="1" flipV="1">
            <a:off x="987425" y="5137150"/>
            <a:ext cx="1304925" cy="1057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5" name="Line 14"/>
          <p:cNvSpPr>
            <a:spLocks noChangeShapeType="1"/>
          </p:cNvSpPr>
          <p:nvPr/>
        </p:nvSpPr>
        <p:spPr bwMode="auto">
          <a:xfrm>
            <a:off x="1054100" y="4965700"/>
            <a:ext cx="514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6" name="Line 15"/>
          <p:cNvSpPr>
            <a:spLocks noChangeShapeType="1"/>
          </p:cNvSpPr>
          <p:nvPr/>
        </p:nvSpPr>
        <p:spPr bwMode="auto">
          <a:xfrm flipH="1" flipV="1">
            <a:off x="1911350" y="5060950"/>
            <a:ext cx="371475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7" name="Line 16"/>
          <p:cNvSpPr>
            <a:spLocks noChangeShapeType="1"/>
          </p:cNvSpPr>
          <p:nvPr/>
        </p:nvSpPr>
        <p:spPr bwMode="auto">
          <a:xfrm flipH="1">
            <a:off x="1930400" y="4994275"/>
            <a:ext cx="1123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17"/>
          <p:cNvSpPr>
            <a:spLocks/>
          </p:cNvSpPr>
          <p:nvPr/>
        </p:nvSpPr>
        <p:spPr bwMode="auto">
          <a:xfrm>
            <a:off x="1006475" y="4495800"/>
            <a:ext cx="2095500" cy="346075"/>
          </a:xfrm>
          <a:custGeom>
            <a:avLst/>
            <a:gdLst>
              <a:gd name="T0" fmla="*/ 2095500 w 1320"/>
              <a:gd name="T1" fmla="*/ 346075 h 218"/>
              <a:gd name="T2" fmla="*/ 933450 w 1320"/>
              <a:gd name="T3" fmla="*/ 3175 h 218"/>
              <a:gd name="T4" fmla="*/ 0 w 1320"/>
              <a:gd name="T5" fmla="*/ 327025 h 218"/>
              <a:gd name="T6" fmla="*/ 0 60000 65536"/>
              <a:gd name="T7" fmla="*/ 0 60000 65536"/>
              <a:gd name="T8" fmla="*/ 0 60000 65536"/>
              <a:gd name="T9" fmla="*/ 0 w 1320"/>
              <a:gd name="T10" fmla="*/ 0 h 218"/>
              <a:gd name="T11" fmla="*/ 1320 w 1320"/>
              <a:gd name="T12" fmla="*/ 218 h 2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20" h="218">
                <a:moveTo>
                  <a:pt x="1320" y="218"/>
                </a:moveTo>
                <a:cubicBezTo>
                  <a:pt x="1064" y="111"/>
                  <a:pt x="808" y="4"/>
                  <a:pt x="588" y="2"/>
                </a:cubicBezTo>
                <a:cubicBezTo>
                  <a:pt x="368" y="0"/>
                  <a:pt x="184" y="103"/>
                  <a:pt x="0" y="20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9" name="Line 18"/>
          <p:cNvSpPr>
            <a:spLocks noChangeShapeType="1"/>
          </p:cNvSpPr>
          <p:nvPr/>
        </p:nvSpPr>
        <p:spPr bwMode="auto">
          <a:xfrm flipH="1">
            <a:off x="2597150" y="5060950"/>
            <a:ext cx="485775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40" name="Text Box 19"/>
          <p:cNvSpPr txBox="1">
            <a:spLocks noChangeArrowheads="1"/>
          </p:cNvSpPr>
          <p:nvPr/>
        </p:nvSpPr>
        <p:spPr bwMode="auto">
          <a:xfrm>
            <a:off x="2219325" y="4757738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5141" name="Text Box 20"/>
          <p:cNvSpPr txBox="1">
            <a:spLocks noChangeArrowheads="1"/>
          </p:cNvSpPr>
          <p:nvPr/>
        </p:nvSpPr>
        <p:spPr bwMode="auto">
          <a:xfrm>
            <a:off x="2019300" y="5005388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5142" name="Text Box 21"/>
          <p:cNvSpPr txBox="1">
            <a:spLocks noChangeArrowheads="1"/>
          </p:cNvSpPr>
          <p:nvPr/>
        </p:nvSpPr>
        <p:spPr bwMode="auto">
          <a:xfrm>
            <a:off x="1762125" y="5405438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</a:t>
            </a:r>
          </a:p>
        </p:txBody>
      </p:sp>
      <p:sp>
        <p:nvSpPr>
          <p:cNvPr id="5143" name="Text Box 22"/>
          <p:cNvSpPr txBox="1">
            <a:spLocks noChangeArrowheads="1"/>
          </p:cNvSpPr>
          <p:nvPr/>
        </p:nvSpPr>
        <p:spPr bwMode="auto">
          <a:xfrm>
            <a:off x="1314450" y="5443538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</a:t>
            </a:r>
          </a:p>
        </p:txBody>
      </p:sp>
      <p:sp>
        <p:nvSpPr>
          <p:cNvPr id="5144" name="Text Box 23"/>
          <p:cNvSpPr txBox="1">
            <a:spLocks noChangeArrowheads="1"/>
          </p:cNvSpPr>
          <p:nvPr/>
        </p:nvSpPr>
        <p:spPr bwMode="auto">
          <a:xfrm>
            <a:off x="2724150" y="5824538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</a:t>
            </a:r>
          </a:p>
        </p:txBody>
      </p:sp>
      <p:sp>
        <p:nvSpPr>
          <p:cNvPr id="5145" name="Text Box 24"/>
          <p:cNvSpPr txBox="1">
            <a:spLocks noChangeArrowheads="1"/>
          </p:cNvSpPr>
          <p:nvPr/>
        </p:nvSpPr>
        <p:spPr bwMode="auto">
          <a:xfrm>
            <a:off x="2276475" y="5738813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</a:t>
            </a:r>
          </a:p>
        </p:txBody>
      </p:sp>
      <p:sp>
        <p:nvSpPr>
          <p:cNvPr id="5146" name="Text Box 25"/>
          <p:cNvSpPr txBox="1">
            <a:spLocks noChangeArrowheads="1"/>
          </p:cNvSpPr>
          <p:nvPr/>
        </p:nvSpPr>
        <p:spPr bwMode="auto">
          <a:xfrm>
            <a:off x="1209675" y="4729163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</a:t>
            </a:r>
          </a:p>
        </p:txBody>
      </p:sp>
      <p:sp>
        <p:nvSpPr>
          <p:cNvPr id="5147" name="Text Box 26"/>
          <p:cNvSpPr txBox="1">
            <a:spLocks noChangeArrowheads="1"/>
          </p:cNvSpPr>
          <p:nvPr/>
        </p:nvSpPr>
        <p:spPr bwMode="auto">
          <a:xfrm>
            <a:off x="2400300" y="4335463"/>
            <a:ext cx="369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Symbol" pitchFamily="18" charset="2"/>
              </a:rPr>
              <a:t>-</a:t>
            </a:r>
            <a:r>
              <a:rPr lang="en-US" sz="1400"/>
              <a:t>1</a:t>
            </a:r>
          </a:p>
        </p:txBody>
      </p:sp>
      <p:sp>
        <p:nvSpPr>
          <p:cNvPr id="5148" name="Text Box 27"/>
          <p:cNvSpPr txBox="1">
            <a:spLocks noChangeArrowheads="1"/>
          </p:cNvSpPr>
          <p:nvPr/>
        </p:nvSpPr>
        <p:spPr bwMode="auto">
          <a:xfrm>
            <a:off x="2505075" y="5011738"/>
            <a:ext cx="369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Symbol" pitchFamily="18" charset="2"/>
              </a:rPr>
              <a:t>-</a:t>
            </a:r>
            <a:r>
              <a:rPr lang="en-US" sz="1400"/>
              <a:t>1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5392738" y="2789238"/>
          <a:ext cx="2403475" cy="3340100"/>
        </p:xfrm>
        <a:graphic>
          <a:graphicData uri="http://schemas.openxmlformats.org/presentationml/2006/ole">
            <p:oleObj spid="_x0000_s68610" name="Equation" r:id="rId3" imgW="1663560" imgH="2311200" progId="Equation.DSMT4">
              <p:embed/>
            </p:oleObj>
          </a:graphicData>
        </a:graphic>
      </p:graphicFrame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37828A7D-EA2F-4909-9C51-89691F1102EB}" type="slidenum">
              <a:rPr lang="en-US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Floyd-</a:t>
            </a:r>
            <a:r>
              <a:rPr lang="en-US" sz="3200" b="1" dirty="0" err="1" smtClean="0">
                <a:solidFill>
                  <a:srgbClr val="FF0000"/>
                </a:solidFill>
              </a:rPr>
              <a:t>Warshall</a:t>
            </a:r>
            <a:r>
              <a:rPr lang="en-US" sz="3200" b="1" dirty="0" smtClean="0">
                <a:solidFill>
                  <a:srgbClr val="FF0000"/>
                </a:solidFill>
              </a:rPr>
              <a:t> Algorithm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dirty="0" smtClean="0"/>
              <a:t>Find shortest path between all possible pairs of nodes in the graph provided no negative cycle exists.</a:t>
            </a:r>
          </a:p>
          <a:p>
            <a:pPr>
              <a:buFontTx/>
              <a:buNone/>
            </a:pPr>
            <a:r>
              <a:rPr lang="en-US" sz="2000" dirty="0" smtClean="0"/>
              <a:t>Algorithm: </a:t>
            </a:r>
          </a:p>
          <a:p>
            <a:pPr>
              <a:buFontTx/>
              <a:buNone/>
            </a:pPr>
            <a:r>
              <a:rPr lang="en-US" sz="2000" dirty="0" smtClean="0"/>
              <a:t>Initialization: R</a:t>
            </a:r>
            <a:r>
              <a:rPr lang="en-US" sz="2000" baseline="30000" dirty="0" smtClean="0"/>
              <a:t>(1)</a:t>
            </a:r>
            <a:r>
              <a:rPr lang="en-US" sz="2000" dirty="0" smtClean="0"/>
              <a:t> =W;</a:t>
            </a:r>
          </a:p>
          <a:p>
            <a:pPr>
              <a:buFontTx/>
              <a:buNone/>
            </a:pPr>
            <a:r>
              <a:rPr lang="en-US" sz="2000" dirty="0" smtClean="0"/>
              <a:t>For k=1 to N</a:t>
            </a:r>
          </a:p>
          <a:p>
            <a:pPr lvl="1">
              <a:buFontTx/>
              <a:buNone/>
            </a:pPr>
            <a:r>
              <a:rPr lang="en-US" sz="1800" dirty="0" smtClean="0"/>
              <a:t>R</a:t>
            </a:r>
            <a:r>
              <a:rPr lang="en-US" sz="1800" baseline="30000" dirty="0" smtClean="0"/>
              <a:t>(k+1)</a:t>
            </a:r>
            <a:r>
              <a:rPr lang="en-US" sz="1800" dirty="0" smtClean="0"/>
              <a:t>(</a:t>
            </a:r>
            <a:r>
              <a:rPr lang="en-US" sz="1800" dirty="0" err="1" smtClean="0"/>
              <a:t>u,v</a:t>
            </a:r>
            <a:r>
              <a:rPr lang="en-US" sz="1800" dirty="0" smtClean="0"/>
              <a:t>) = min{R</a:t>
            </a:r>
            <a:r>
              <a:rPr lang="en-US" sz="1800" baseline="30000" dirty="0" smtClean="0"/>
              <a:t>(k)</a:t>
            </a:r>
            <a:r>
              <a:rPr lang="en-US" sz="1800" dirty="0" smtClean="0"/>
              <a:t>(u,:) + R</a:t>
            </a:r>
            <a:r>
              <a:rPr lang="en-US" sz="1800" baseline="30000" dirty="0" smtClean="0"/>
              <a:t>(k)</a:t>
            </a:r>
            <a:r>
              <a:rPr lang="en-US" sz="1800" dirty="0" smtClean="0"/>
              <a:t>(:,v)}</a:t>
            </a:r>
          </a:p>
          <a:p>
            <a:pPr>
              <a:buFontTx/>
              <a:buNone/>
            </a:pPr>
            <a:r>
              <a:rPr lang="en-US" sz="2000" dirty="0" smtClean="0"/>
              <a:t>If R</a:t>
            </a:r>
            <a:r>
              <a:rPr lang="en-US" sz="2000" baseline="30000" dirty="0" smtClean="0"/>
              <a:t>(k)</a:t>
            </a:r>
            <a:r>
              <a:rPr lang="en-US" sz="2000" dirty="0" smtClean="0"/>
              <a:t>(</a:t>
            </a:r>
            <a:r>
              <a:rPr lang="en-US" sz="2000" dirty="0" err="1" smtClean="0"/>
              <a:t>u,u</a:t>
            </a:r>
            <a:r>
              <a:rPr lang="en-US" sz="2000" dirty="0" smtClean="0"/>
              <a:t>) &lt; 0 for any k, u, then a negative cycle exist. Else, R</a:t>
            </a:r>
            <a:r>
              <a:rPr lang="en-US" sz="2000" baseline="30000" dirty="0" smtClean="0"/>
              <a:t>(N+1)</a:t>
            </a:r>
            <a:r>
              <a:rPr lang="en-US" sz="2000" dirty="0" smtClean="0"/>
              <a:t>(</a:t>
            </a:r>
            <a:r>
              <a:rPr lang="en-US" sz="2000" dirty="0" err="1" smtClean="0"/>
              <a:t>u,v</a:t>
            </a:r>
            <a:r>
              <a:rPr lang="en-US" sz="2000" dirty="0" smtClean="0"/>
              <a:t>) is SP from u to v </a:t>
            </a:r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6642100" y="1943100"/>
            <a:ext cx="3683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4102" name="Oval 6"/>
          <p:cNvSpPr>
            <a:spLocks noChangeArrowheads="1"/>
          </p:cNvSpPr>
          <p:nvPr/>
        </p:nvSpPr>
        <p:spPr bwMode="auto">
          <a:xfrm>
            <a:off x="5702300" y="1968500"/>
            <a:ext cx="3683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4103" name="Oval 7"/>
          <p:cNvSpPr>
            <a:spLocks noChangeArrowheads="1"/>
          </p:cNvSpPr>
          <p:nvPr/>
        </p:nvSpPr>
        <p:spPr bwMode="auto">
          <a:xfrm>
            <a:off x="7404100" y="2692400"/>
            <a:ext cx="3683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4104" name="Oval 8"/>
          <p:cNvSpPr>
            <a:spLocks noChangeArrowheads="1"/>
          </p:cNvSpPr>
          <p:nvPr/>
        </p:nvSpPr>
        <p:spPr bwMode="auto">
          <a:xfrm>
            <a:off x="6286500" y="2717800"/>
            <a:ext cx="3683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6083300" y="2146300"/>
            <a:ext cx="514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 flipH="1" flipV="1">
            <a:off x="5988050" y="2279650"/>
            <a:ext cx="409575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 flipH="1">
            <a:off x="6521450" y="2317750"/>
            <a:ext cx="257175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6372225" y="2243138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5943600" y="2376488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6800850" y="2586038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6162675" y="1811338"/>
            <a:ext cx="369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Symbol" pitchFamily="18" charset="2"/>
              </a:rPr>
              <a:t>-</a:t>
            </a:r>
            <a:r>
              <a:rPr lang="en-US" sz="1400"/>
              <a:t>3</a:t>
            </a:r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 flipH="1">
            <a:off x="6667500" y="287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13" name="Line 17"/>
          <p:cNvSpPr>
            <a:spLocks noChangeShapeType="1"/>
          </p:cNvSpPr>
          <p:nvPr/>
        </p:nvSpPr>
        <p:spPr bwMode="auto">
          <a:xfrm>
            <a:off x="6972300" y="2222500"/>
            <a:ext cx="5334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7200900" y="2185988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4502150" y="3357563"/>
          <a:ext cx="4381500" cy="2781300"/>
        </p:xfrm>
        <a:graphic>
          <a:graphicData uri="http://schemas.openxmlformats.org/presentationml/2006/ole">
            <p:oleObj spid="_x0000_s71682" name="Equation" r:id="rId3" imgW="2920680" imgH="1854000" progId="Equation.DSMT4">
              <p:embed/>
            </p:oleObj>
          </a:graphicData>
        </a:graphic>
      </p:graphicFrame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37828A7D-EA2F-4909-9C51-89691F1102EB}" type="slidenum">
              <a:rPr lang="en-US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ChangeArrowheads="1"/>
          </p:cNvSpPr>
          <p:nvPr/>
        </p:nvSpPr>
        <p:spPr bwMode="auto">
          <a:xfrm>
            <a:off x="6248400" y="3962400"/>
            <a:ext cx="1562100" cy="381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z="3200" dirty="0" smtClean="0">
                <a:solidFill>
                  <a:srgbClr val="FF0000"/>
                </a:solidFill>
              </a:rPr>
              <a:t>Retiming Example – Floyd-</a:t>
            </a:r>
            <a:r>
              <a:rPr lang="en-US" sz="3200" dirty="0" err="1" smtClean="0">
                <a:solidFill>
                  <a:srgbClr val="FF0000"/>
                </a:solidFill>
              </a:rPr>
              <a:t>Warshall</a:t>
            </a:r>
            <a:r>
              <a:rPr lang="en-US" sz="3200" dirty="0" smtClean="0">
                <a:solidFill>
                  <a:srgbClr val="FF0000"/>
                </a:solidFill>
              </a:rPr>
              <a:t> algorithm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 smtClean="0"/>
              <a:t>Floyd-Warshall algorithm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838200" y="2674938"/>
          <a:ext cx="7321550" cy="3340100"/>
        </p:xfrm>
        <a:graphic>
          <a:graphicData uri="http://schemas.openxmlformats.org/presentationml/2006/ole">
            <p:oleObj spid="_x0000_s72706" name="Equation" r:id="rId3" imgW="5067000" imgH="2311200" progId="Equation.DSMT4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37828A7D-EA2F-4909-9C51-89691F1102EB}" type="slidenum">
              <a:rPr lang="en-US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l"/>
            <a:r>
              <a:rPr lang="en-US" sz="3600" dirty="0" smtClean="0"/>
              <a:t>Applications of Retiming (cont’d)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16568" y="990600"/>
            <a:ext cx="8851232" cy="5867400"/>
          </a:xfrm>
        </p:spPr>
        <p:txBody>
          <a:bodyPr/>
          <a:lstStyle/>
          <a:p>
            <a:r>
              <a:rPr lang="en-US" sz="2400" dirty="0" smtClean="0"/>
              <a:t>Retiming can be used to </a:t>
            </a:r>
            <a:r>
              <a:rPr lang="en-US" sz="2400" b="1" dirty="0" smtClean="0">
                <a:solidFill>
                  <a:srgbClr val="FF0000"/>
                </a:solidFill>
              </a:rPr>
              <a:t>increase the clock rate</a:t>
            </a:r>
            <a:r>
              <a:rPr lang="en-US" sz="2400" b="1" dirty="0" smtClean="0"/>
              <a:t> </a:t>
            </a:r>
            <a:r>
              <a:rPr lang="en-US" sz="2400" dirty="0" smtClean="0"/>
              <a:t>of a circuit by reducing the computation time of the critical path. </a:t>
            </a:r>
            <a:r>
              <a:rPr lang="en-US" sz="2000" dirty="0" smtClean="0"/>
              <a:t>For example:</a:t>
            </a:r>
          </a:p>
          <a:p>
            <a:pPr lvl="1"/>
            <a:r>
              <a:rPr lang="en-US" sz="2100" dirty="0" smtClean="0">
                <a:latin typeface="Arial" charset="0"/>
              </a:rPr>
              <a:t>The critical path of the filter in Fig. 4.1(a) = T</a:t>
            </a:r>
            <a:r>
              <a:rPr lang="en-US" sz="2100" baseline="-25000" dirty="0" smtClean="0">
                <a:latin typeface="Arial" charset="0"/>
              </a:rPr>
              <a:t>M</a:t>
            </a:r>
            <a:r>
              <a:rPr lang="en-US" sz="2100" dirty="0" smtClean="0">
                <a:latin typeface="Arial" charset="0"/>
              </a:rPr>
              <a:t> +T</a:t>
            </a:r>
            <a:r>
              <a:rPr lang="en-US" sz="2100" baseline="-25000" dirty="0" smtClean="0">
                <a:latin typeface="Arial" charset="0"/>
              </a:rPr>
              <a:t>A</a:t>
            </a:r>
            <a:r>
              <a:rPr lang="en-US" sz="2100" dirty="0" smtClean="0">
                <a:latin typeface="Arial" charset="0"/>
              </a:rPr>
              <a:t> = 3 </a:t>
            </a:r>
            <a:r>
              <a:rPr lang="en-US" sz="2100" dirty="0" err="1" smtClean="0">
                <a:latin typeface="Arial" charset="0"/>
              </a:rPr>
              <a:t>u.t</a:t>
            </a:r>
            <a:r>
              <a:rPr lang="en-US" sz="2100" dirty="0" smtClean="0">
                <a:latin typeface="Arial" charset="0"/>
              </a:rPr>
              <a:t>.  =&gt;  this filter cannot be clocked with a clock period of less than 3 </a:t>
            </a:r>
            <a:r>
              <a:rPr lang="en-US" sz="2100" dirty="0" err="1" smtClean="0">
                <a:latin typeface="Arial" charset="0"/>
              </a:rPr>
              <a:t>u.t</a:t>
            </a:r>
            <a:r>
              <a:rPr lang="en-US" sz="2100" dirty="0" smtClean="0">
                <a:latin typeface="Arial" charset="0"/>
              </a:rPr>
              <a:t>.</a:t>
            </a:r>
          </a:p>
          <a:p>
            <a:pPr lvl="1"/>
            <a:r>
              <a:rPr lang="en-US" sz="2100" dirty="0" smtClean="0">
                <a:latin typeface="Arial" charset="0"/>
              </a:rPr>
              <a:t>The retimed filter in Fig. 4.1(b) = T</a:t>
            </a:r>
            <a:r>
              <a:rPr lang="en-US" sz="2100" baseline="-25000" dirty="0" smtClean="0">
                <a:latin typeface="Arial" charset="0"/>
              </a:rPr>
              <a:t>A</a:t>
            </a:r>
            <a:r>
              <a:rPr lang="en-US" sz="2100" dirty="0" smtClean="0">
                <a:latin typeface="Arial" charset="0"/>
              </a:rPr>
              <a:t>+T</a:t>
            </a:r>
            <a:r>
              <a:rPr lang="en-US" sz="2100" baseline="-25000" dirty="0" smtClean="0">
                <a:latin typeface="Arial" charset="0"/>
              </a:rPr>
              <a:t>A</a:t>
            </a:r>
            <a:r>
              <a:rPr lang="en-US" sz="2100" dirty="0" smtClean="0">
                <a:latin typeface="Arial" charset="0"/>
              </a:rPr>
              <a:t> = 2 </a:t>
            </a:r>
            <a:r>
              <a:rPr lang="en-US" sz="2100" dirty="0" err="1" smtClean="0">
                <a:latin typeface="Arial" charset="0"/>
              </a:rPr>
              <a:t>u.t</a:t>
            </a:r>
            <a:r>
              <a:rPr lang="en-US" sz="2100" dirty="0" smtClean="0">
                <a:latin typeface="Arial" charset="0"/>
              </a:rPr>
              <a:t>. =&gt; this filter can be clocked with a clock period of 2 </a:t>
            </a:r>
            <a:r>
              <a:rPr lang="en-US" sz="2100" dirty="0" err="1" smtClean="0">
                <a:latin typeface="Arial" charset="0"/>
              </a:rPr>
              <a:t>u.t</a:t>
            </a:r>
            <a:r>
              <a:rPr lang="en-US" sz="2100" dirty="0" smtClean="0">
                <a:latin typeface="Arial" charset="0"/>
              </a:rPr>
              <a:t>.</a:t>
            </a:r>
          </a:p>
          <a:p>
            <a:pPr lvl="1"/>
            <a:r>
              <a:rPr lang="en-US" sz="2100" dirty="0" smtClean="0">
                <a:latin typeface="Arial" charset="0"/>
              </a:rPr>
              <a:t>By retiming the filter in Fig. 4.1(a) to obtain the filter in Fig. 4.1(b), the clock period has been reduced from 3 </a:t>
            </a:r>
            <a:r>
              <a:rPr lang="en-US" sz="2100" dirty="0" err="1" smtClean="0">
                <a:latin typeface="Arial" charset="0"/>
              </a:rPr>
              <a:t>u.t</a:t>
            </a:r>
            <a:r>
              <a:rPr lang="en-US" sz="2100" dirty="0" smtClean="0">
                <a:latin typeface="Arial" charset="0"/>
              </a:rPr>
              <a:t>. to 2 </a:t>
            </a:r>
            <a:r>
              <a:rPr lang="en-US" sz="2100" dirty="0" err="1" smtClean="0">
                <a:latin typeface="Arial" charset="0"/>
              </a:rPr>
              <a:t>u.t</a:t>
            </a:r>
            <a:r>
              <a:rPr lang="en-US" sz="2100" dirty="0" smtClean="0">
                <a:latin typeface="Arial" charset="0"/>
              </a:rPr>
              <a:t>., or by 33%.</a:t>
            </a:r>
          </a:p>
          <a:p>
            <a:r>
              <a:rPr lang="en-US" sz="2400" dirty="0" smtClean="0"/>
              <a:t>Retiming can be used to </a:t>
            </a:r>
            <a:r>
              <a:rPr lang="en-US" sz="2400" b="1" dirty="0" smtClean="0">
                <a:solidFill>
                  <a:srgbClr val="FF0000"/>
                </a:solidFill>
              </a:rPr>
              <a:t>decrease the number of registers</a:t>
            </a:r>
            <a:r>
              <a:rPr lang="en-US" sz="2400" b="1" dirty="0" smtClean="0"/>
              <a:t> </a:t>
            </a:r>
            <a:r>
              <a:rPr lang="en-US" sz="2400" dirty="0" smtClean="0"/>
              <a:t>in a circuit. The filter in Fig. 4.1 (a) uses 4 registers while the filter in Fig. 4.1 (b) uses 5 registers.</a:t>
            </a:r>
          </a:p>
          <a:p>
            <a:pPr lvl="1"/>
            <a:r>
              <a:rPr lang="en-US" sz="2100" dirty="0" smtClean="0"/>
              <a:t>Since retiming can affect the clock period </a:t>
            </a:r>
            <a:r>
              <a:rPr lang="en-US" sz="2100" i="1" dirty="0" smtClean="0"/>
              <a:t>and the number of registers, it </a:t>
            </a:r>
            <a:r>
              <a:rPr lang="en-US" sz="2100" dirty="0" smtClean="0"/>
              <a:t>is sometimes desirable to take both of these parameters into account</a:t>
            </a:r>
            <a:r>
              <a:rPr lang="en-US" sz="20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66BA26-27D7-4606-B773-5B49F385E36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Retiming can be used to </a:t>
            </a:r>
            <a:r>
              <a:rPr lang="en-US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reduce the power consumption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of a circuit by reducing switching, which can lead to dynamic power dissipation in static CMOS circuits [2]. </a:t>
            </a:r>
          </a:p>
          <a:p>
            <a:pPr lvl="1"/>
            <a:r>
              <a:rPr lang="en-US" sz="2400" dirty="0" smtClean="0">
                <a:cs typeface="Arial" pitchFamily="34" charset="0"/>
              </a:rPr>
              <a:t>Placing registers at the inputs of nodes with large capacitances can reduce the switching activities at these nodes, which can lead to low-power solutions (see Section 17.5.4).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7474E0-B944-4464-9A04-9F0E8D045D3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l"/>
            <a:r>
              <a:rPr lang="en-US" sz="3600" dirty="0" smtClean="0"/>
              <a:t>Applications of Retiming (cont’d)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9BBA54-F950-4246-A6B1-3FF0890794A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843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0"/>
            <a:ext cx="8001000" cy="66135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7474E0-B944-4464-9A04-9F0E8D045D3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50" y="681038"/>
            <a:ext cx="8686800" cy="4982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1823</Words>
  <Application>Microsoft Office PowerPoint</Application>
  <PresentationFormat>On-screen Show (4:3)</PresentationFormat>
  <Paragraphs>312</Paragraphs>
  <Slides>59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1" baseType="lpstr">
      <vt:lpstr>Office Theme</vt:lpstr>
      <vt:lpstr>Equation</vt:lpstr>
      <vt:lpstr>Ch. 4  Retiming (Tái định thì)</vt:lpstr>
      <vt:lpstr>Outline</vt:lpstr>
      <vt:lpstr>4.1 INTRODUCTION</vt:lpstr>
      <vt:lpstr>Slide 4</vt:lpstr>
      <vt:lpstr>Applications of Retiming</vt:lpstr>
      <vt:lpstr>Applications of Retiming (cont’d)</vt:lpstr>
      <vt:lpstr>Applications of Retiming (cont’d)</vt:lpstr>
      <vt:lpstr>Slide 8</vt:lpstr>
      <vt:lpstr>Slide 9</vt:lpstr>
      <vt:lpstr>Example:</vt:lpstr>
      <vt:lpstr>Retiming – Pipelining </vt:lpstr>
      <vt:lpstr>4.2 DEFINITIONS AND PROPERTIES 4.2.1 Quantitative Description of Retiming</vt:lpstr>
      <vt:lpstr>Node Retiming</vt:lpstr>
      <vt:lpstr>Invariant Properties</vt:lpstr>
      <vt:lpstr>Slide 15</vt:lpstr>
      <vt:lpstr>DFG Illustration of the Example</vt:lpstr>
      <vt:lpstr>4.2.2 Properties of Retiming</vt:lpstr>
      <vt:lpstr>Slide 18</vt:lpstr>
      <vt:lpstr>4.3 Solving Systems of Inequalities</vt:lpstr>
      <vt:lpstr>Solving Systems of Inequalities</vt:lpstr>
      <vt:lpstr>Example 4.3.1 with M=5, N=4 (1/2)</vt:lpstr>
      <vt:lpstr>Example 4.3.1 with M=5, N=4 (2/2)</vt:lpstr>
      <vt:lpstr>4.4 RETIMING TECHNIQUES</vt:lpstr>
      <vt:lpstr>4.4.1 Cutset Retiming and Pipelining</vt:lpstr>
      <vt:lpstr>Single Node Subgraph Cutset Retiming</vt:lpstr>
      <vt:lpstr>Slide 26</vt:lpstr>
      <vt:lpstr>Slide 27</vt:lpstr>
      <vt:lpstr>Slide 28</vt:lpstr>
      <vt:lpstr>Slide 29</vt:lpstr>
      <vt:lpstr>Slide 30</vt:lpstr>
      <vt:lpstr>Slide 31</vt:lpstr>
      <vt:lpstr>Pipelining</vt:lpstr>
      <vt:lpstr>Lattice Filter</vt:lpstr>
      <vt:lpstr>N‐Slow Down</vt:lpstr>
      <vt:lpstr>Time Scaling (Slow Down)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4.4.2 Retiming for Clock Period Minimization</vt:lpstr>
      <vt:lpstr>Retiming for Clock Period Minimization (1/2)</vt:lpstr>
      <vt:lpstr>Retiming for Clock Period Minimization (2/2)</vt:lpstr>
      <vt:lpstr>Example with c=3 (1/3)</vt:lpstr>
      <vt:lpstr>Example with c=3 (2/3)</vt:lpstr>
      <vt:lpstr>Example with c=3 (3/3)</vt:lpstr>
      <vt:lpstr>Example with c=2 (1/2)</vt:lpstr>
      <vt:lpstr>Example with c=2 (2/2)</vt:lpstr>
      <vt:lpstr>Retiming to Reduce Registers</vt:lpstr>
      <vt:lpstr>Retiming for General DFG</vt:lpstr>
      <vt:lpstr>Other Applications of Retiming</vt:lpstr>
      <vt:lpstr>4.5 Conclusion</vt:lpstr>
      <vt:lpstr>Appdenix: Bellman-Ford Algorithm</vt:lpstr>
      <vt:lpstr>Retiming Example – Bellman-Ford Algorithm  </vt:lpstr>
      <vt:lpstr>Floyd-Warshall Algorithm</vt:lpstr>
      <vt:lpstr>Retiming Example – Floyd-Warshall algorithm</vt:lpstr>
    </vt:vector>
  </TitlesOfParts>
  <Company>HTM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02 – Iteration bound (Giới hạn lặp)</dc:title>
  <dc:creator>HTM</dc:creator>
  <cp:lastModifiedBy>HTM</cp:lastModifiedBy>
  <cp:revision>106</cp:revision>
  <dcterms:created xsi:type="dcterms:W3CDTF">2012-02-17T03:42:23Z</dcterms:created>
  <dcterms:modified xsi:type="dcterms:W3CDTF">2015-03-12T10:22:46Z</dcterms:modified>
</cp:coreProperties>
</file>