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271" r:id="rId3"/>
    <p:sldId id="272" r:id="rId4"/>
    <p:sldId id="277" r:id="rId5"/>
    <p:sldId id="278" r:id="rId6"/>
    <p:sldId id="279" r:id="rId7"/>
    <p:sldId id="280" r:id="rId8"/>
    <p:sldId id="281" r:id="rId9"/>
    <p:sldId id="282" r:id="rId10"/>
    <p:sldId id="283" r:id="rId11"/>
    <p:sldId id="284" r:id="rId12"/>
    <p:sldId id="273" r:id="rId13"/>
    <p:sldId id="285" r:id="rId14"/>
    <p:sldId id="286" r:id="rId15"/>
    <p:sldId id="287" r:id="rId16"/>
    <p:sldId id="288" r:id="rId17"/>
    <p:sldId id="289" r:id="rId18"/>
    <p:sldId id="290" r:id="rId19"/>
    <p:sldId id="292" r:id="rId20"/>
    <p:sldId id="293" r:id="rId21"/>
    <p:sldId id="291" r:id="rId22"/>
    <p:sldId id="294" r:id="rId23"/>
    <p:sldId id="295" r:id="rId24"/>
    <p:sldId id="296" r:id="rId25"/>
    <p:sldId id="297" r:id="rId26"/>
    <p:sldId id="307" r:id="rId27"/>
    <p:sldId id="308" r:id="rId28"/>
    <p:sldId id="309" r:id="rId29"/>
    <p:sldId id="298" r:id="rId30"/>
    <p:sldId id="299" r:id="rId31"/>
    <p:sldId id="300" r:id="rId32"/>
    <p:sldId id="301" r:id="rId33"/>
    <p:sldId id="302" r:id="rId34"/>
    <p:sldId id="303" r:id="rId35"/>
    <p:sldId id="304" r:id="rId36"/>
    <p:sldId id="305" r:id="rId37"/>
    <p:sldId id="306" r:id="rId38"/>
    <p:sldId id="312" r:id="rId39"/>
    <p:sldId id="310" r:id="rId40"/>
    <p:sldId id="274" r:id="rId41"/>
    <p:sldId id="345"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275" r:id="rId63"/>
    <p:sldId id="346" r:id="rId64"/>
    <p:sldId id="347" r:id="rId65"/>
    <p:sldId id="351" r:id="rId66"/>
    <p:sldId id="348" r:id="rId67"/>
    <p:sldId id="352" r:id="rId68"/>
    <p:sldId id="353" r:id="rId69"/>
    <p:sldId id="349" r:id="rId70"/>
    <p:sldId id="350" r:id="rId71"/>
    <p:sldId id="341" r:id="rId72"/>
    <p:sldId id="343" r:id="rId73"/>
    <p:sldId id="342" r:id="rId74"/>
    <p:sldId id="355" r:id="rId75"/>
    <p:sldId id="354" r:id="rId76"/>
    <p:sldId id="356" r:id="rId77"/>
    <p:sldId id="357" r:id="rId78"/>
    <p:sldId id="276"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z8YXbFRPe7UNZLEh76vWXQ" hashData="boA+lDpQv4BOi+xfmrtb6ayMUs0"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0" d="100"/>
          <a:sy n="40" d="100"/>
        </p:scale>
        <p:origin x="-822" y="-234"/>
      </p:cViewPr>
      <p:guideLst>
        <p:guide orient="horz" pos="2160"/>
        <p:guide pos="2928"/>
      </p:guideLst>
    </p:cSldViewPr>
  </p:slideViewPr>
  <p:notesTextViewPr>
    <p:cViewPr>
      <p:scale>
        <a:sx n="100" d="100"/>
        <a:sy n="100" d="100"/>
      </p:scale>
      <p:origin x="0" y="0"/>
    </p:cViewPr>
  </p:notesTextViewPr>
  <p:notesViewPr>
    <p:cSldViewPr>
      <p:cViewPr varScale="1">
        <p:scale>
          <a:sx n="36" d="100"/>
          <a:sy n="36" d="100"/>
        </p:scale>
        <p:origin x="-153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0DB5DA2-E22D-4F7A-B20C-64A063A49DE1}" type="datetimeFigureOut">
              <a:rPr lang="en-US"/>
              <a:pPr>
                <a:defRPr/>
              </a:pPr>
              <a:t>4/9/2015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EFF5D8D-2490-4CC5-9D77-319A4B28912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F779856-2275-4ECB-8C75-D3B6B9404B7E}" type="datetimeFigureOut">
              <a:rPr lang="en-US"/>
              <a:pPr>
                <a:defRPr/>
              </a:pPr>
              <a:t>4/9/2015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C1C199-29B1-45AC-BFD6-433F4A0624F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BE3452-1139-45CA-9DEC-5E70C6169FF8}" type="datetime1">
              <a:rPr lang="en-US"/>
              <a:pPr>
                <a:defRPr/>
              </a:pPr>
              <a:t>4/9/2015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629400" y="6356350"/>
            <a:ext cx="2133600" cy="365125"/>
          </a:xfrm>
        </p:spPr>
        <p:txBody>
          <a:bodyPr/>
          <a:lstStyle>
            <a:lvl1pPr>
              <a:defRPr/>
            </a:lvl1pPr>
          </a:lstStyle>
          <a:p>
            <a:pPr>
              <a:defRPr/>
            </a:pPr>
            <a:fld id="{6E86167C-840A-47B0-BCF0-DDE58C1ADAE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6C982C-E2CD-4F42-9811-F0981BA00220}" type="datetime1">
              <a:rPr lang="en-US"/>
              <a:pPr>
                <a:defRPr/>
              </a:pPr>
              <a:t>4/9/2015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621C72-7783-42B0-B5AD-A86C44DCF5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BC82D9-DAEF-4C00-AAA4-78496114FE22}" type="datetime1">
              <a:rPr lang="en-US"/>
              <a:pPr>
                <a:defRPr/>
              </a:pPr>
              <a:t>4/9/2015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F98CC8-2E22-44A1-8F41-4380111910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baseline="0">
                <a:latin typeface="Arial" pitchFamily="34" charset="0"/>
              </a:defRPr>
            </a:lvl2pPr>
            <a:lvl3pPr>
              <a:defRPr baseline="0">
                <a:latin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8BFE36F-4935-41D3-9881-F8E4D6556180}" type="datetime1">
              <a:rPr lang="en-US"/>
              <a:pPr>
                <a:defRPr/>
              </a:pPr>
              <a:t>4/9/2015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28D1E3-19A3-4CAB-A67A-4D64638FA4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FBFF9FB-4630-4C26-BD00-4DC0534F6D35}" type="datetime1">
              <a:rPr lang="en-US"/>
              <a:pPr>
                <a:defRPr/>
              </a:pPr>
              <a:t>4/9/2015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6222AF-1B62-44E3-A5C0-67D794C1F0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D762C78-E29A-4102-817A-7241333C20B7}" type="datetime1">
              <a:rPr lang="en-US"/>
              <a:pPr>
                <a:defRPr/>
              </a:pPr>
              <a:t>4/9/2015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9465A1-789D-405E-8FBB-BC70D9FF837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F5867F2-1730-4FF6-B2EE-DCDF2C71C676}" type="datetime1">
              <a:rPr lang="en-US"/>
              <a:pPr>
                <a:defRPr/>
              </a:pPr>
              <a:t>4/9/2015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EBF170A-03DA-437B-B4C8-067454CC1A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C08A8F5-013C-4802-B59C-867A2E707B4C}" type="datetime1">
              <a:rPr lang="en-US"/>
              <a:pPr>
                <a:defRPr/>
              </a:pPr>
              <a:t>4/9/2015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6972245-443B-4795-BE6D-423EF32D02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A202353-BDCC-4386-B586-8C91E70D1FC0}" type="datetime1">
              <a:rPr lang="en-US"/>
              <a:pPr>
                <a:defRPr/>
              </a:pPr>
              <a:t>4/9/2015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C8BFF6B-0E5B-4566-8FF2-67F0B59AC7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8E5B68D-2273-4409-AD36-0575B73E371C}" type="datetime1">
              <a:rPr lang="en-US"/>
              <a:pPr>
                <a:defRPr/>
              </a:pPr>
              <a:t>4/9/2015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D0A00B-12FC-479E-9BC2-C7AB371C598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90EBEB-FDB3-401B-B930-8636537F1F36}" type="datetime1">
              <a:rPr lang="en-US"/>
              <a:pPr>
                <a:defRPr/>
              </a:pPr>
              <a:t>4/9/2015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DEBFEA-85F1-4C76-BA49-EE989D88309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3E15B29-B0E2-421B-A1B7-745CE7D6CF42}" type="datetime1">
              <a:rPr lang="en-US"/>
              <a:pPr>
                <a:defRPr/>
              </a:pPr>
              <a:t>4/9/2015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934200" y="6400800"/>
            <a:ext cx="2133600" cy="365125"/>
          </a:xfrm>
          <a:prstGeom prst="rect">
            <a:avLst/>
          </a:prstGeom>
        </p:spPr>
        <p:txBody>
          <a:bodyPr vert="horz" lIns="91440" tIns="45720" rIns="91440" bIns="45720" rtlCol="0" anchor="ctr"/>
          <a:lstStyle>
            <a:lvl1pPr algn="r" fontAlgn="auto">
              <a:spcBef>
                <a:spcPts val="0"/>
              </a:spcBef>
              <a:spcAft>
                <a:spcPts val="0"/>
              </a:spcAft>
              <a:defRPr sz="1600" b="1">
                <a:solidFill>
                  <a:schemeClr val="tx1"/>
                </a:solidFill>
                <a:latin typeface="Arial" pitchFamily="34" charset="0"/>
                <a:cs typeface="Arial" pitchFamily="34" charset="0"/>
              </a:defRPr>
            </a:lvl1pPr>
          </a:lstStyle>
          <a:p>
            <a:pPr>
              <a:defRPr/>
            </a:pPr>
            <a:fld id="{C5D50FAB-502A-4141-823B-9E46494F38D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dt="0"/>
  <p:txStyles>
    <p:titleStyle>
      <a:lvl1pPr algn="ctr" rtl="0" eaLnBrk="0" fontAlgn="base" hangingPunct="0">
        <a:spcBef>
          <a:spcPct val="0"/>
        </a:spcBef>
        <a:spcAft>
          <a:spcPct val="0"/>
        </a:spcAft>
        <a:defRPr sz="4000" b="1" kern="12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dirty="0" smtClean="0">
                <a:latin typeface="Arial" charset="0"/>
                <a:cs typeface="Arial" charset="0"/>
              </a:rPr>
              <a:t>Ch 6 </a:t>
            </a:r>
            <a:br>
              <a:rPr lang="en-US" dirty="0" smtClean="0">
                <a:latin typeface="Arial" charset="0"/>
                <a:cs typeface="Arial" charset="0"/>
              </a:rPr>
            </a:br>
            <a:r>
              <a:rPr lang="en-US" dirty="0" smtClean="0">
                <a:latin typeface="Arial" charset="0"/>
                <a:cs typeface="Arial" charset="0"/>
              </a:rPr>
              <a:t>F</a:t>
            </a:r>
            <a:r>
              <a:rPr lang="en-US" dirty="0" smtClean="0"/>
              <a:t>olding (</a:t>
            </a:r>
            <a:r>
              <a:rPr lang="en-US" dirty="0" err="1" smtClean="0"/>
              <a:t>Gấp</a:t>
            </a:r>
            <a:r>
              <a:rPr lang="en-US" dirty="0" smtClean="0"/>
              <a:t> </a:t>
            </a:r>
            <a:r>
              <a:rPr lang="en-US" dirty="0" err="1" smtClean="0"/>
              <a:t>lại</a:t>
            </a:r>
            <a:r>
              <a:rPr lang="en-US" dirty="0" smtClean="0"/>
              <a:t>)</a:t>
            </a:r>
            <a:endParaRPr lang="en-US" sz="3600" dirty="0" smtClean="0">
              <a:latin typeface="Arial" charset="0"/>
              <a:cs typeface="Arial" charset="0"/>
            </a:endParaRPr>
          </a:p>
        </p:txBody>
      </p:sp>
      <p:sp>
        <p:nvSpPr>
          <p:cNvPr id="3075" name="Subtitle 2"/>
          <p:cNvSpPr>
            <a:spLocks noGrp="1"/>
          </p:cNvSpPr>
          <p:nvPr>
            <p:ph type="subTitle" idx="1"/>
          </p:nvPr>
        </p:nvSpPr>
        <p:spPr>
          <a:xfrm>
            <a:off x="304800" y="381000"/>
            <a:ext cx="3429000" cy="1447800"/>
          </a:xfrm>
        </p:spPr>
        <p:txBody>
          <a:bodyPr/>
          <a:lstStyle/>
          <a:p>
            <a:pPr algn="l" eaLnBrk="1" hangingPunct="1"/>
            <a:r>
              <a:rPr lang="en-US" sz="2400" smtClean="0">
                <a:solidFill>
                  <a:schemeClr val="tx1"/>
                </a:solidFill>
                <a:latin typeface="Arial" charset="0"/>
                <a:cs typeface="Arial" charset="0"/>
              </a:rPr>
              <a:t>ĐHBK Tp HCM</a:t>
            </a:r>
          </a:p>
          <a:p>
            <a:pPr algn="l" eaLnBrk="1" hangingPunct="1"/>
            <a:r>
              <a:rPr lang="en-US" sz="2400" smtClean="0">
                <a:solidFill>
                  <a:schemeClr val="tx1"/>
                </a:solidFill>
                <a:latin typeface="Arial" charset="0"/>
                <a:cs typeface="Arial" charset="0"/>
              </a:rPr>
              <a:t>BMĐT</a:t>
            </a:r>
          </a:p>
          <a:p>
            <a:pPr algn="l" eaLnBrk="1" hangingPunct="1"/>
            <a:r>
              <a:rPr lang="en-US" sz="2400" smtClean="0">
                <a:solidFill>
                  <a:schemeClr val="tx1"/>
                </a:solidFill>
                <a:latin typeface="Arial" charset="0"/>
                <a:cs typeface="Arial" charset="0"/>
              </a:rPr>
              <a:t>GV: Hồ Trung Mỹ</a:t>
            </a:r>
          </a:p>
        </p:txBody>
      </p:sp>
      <p:sp>
        <p:nvSpPr>
          <p:cNvPr id="7" name="Subtitle 2"/>
          <p:cNvSpPr txBox="1">
            <a:spLocks/>
          </p:cNvSpPr>
          <p:nvPr/>
        </p:nvSpPr>
        <p:spPr>
          <a:xfrm>
            <a:off x="1600200" y="4800600"/>
            <a:ext cx="6629400" cy="2057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TLTK:</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Các</a:t>
            </a:r>
            <a:r>
              <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slide </a:t>
            </a:r>
            <a:r>
              <a:rPr kumimoji="0" lang="en-US" sz="2400" b="0" i="0" u="none" strike="noStrike" kern="1200" cap="none" spc="0" normalizeH="0" noProof="0" dirty="0" err="1" smtClean="0">
                <a:ln>
                  <a:noFill/>
                </a:ln>
                <a:solidFill>
                  <a:schemeClr val="tx1"/>
                </a:solidFill>
                <a:effectLst/>
                <a:uLnTx/>
                <a:uFillTx/>
                <a:latin typeface="Arial" pitchFamily="34" charset="0"/>
                <a:ea typeface="+mn-ea"/>
                <a:cs typeface="Arial" pitchFamily="34" charset="0"/>
              </a:rPr>
              <a:t>từ</a:t>
            </a:r>
            <a:r>
              <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400" b="0" i="0" u="none" strike="noStrike" kern="1200" cap="none" spc="0" normalizeH="0" noProof="0" dirty="0" err="1" smtClean="0">
                <a:ln>
                  <a:noFill/>
                </a:ln>
                <a:solidFill>
                  <a:schemeClr val="tx1"/>
                </a:solidFill>
                <a:effectLst/>
                <a:uLnTx/>
                <a:uFillTx/>
                <a:latin typeface="Arial" pitchFamily="34" charset="0"/>
                <a:ea typeface="+mn-ea"/>
                <a:cs typeface="Arial" pitchFamily="34" charset="0"/>
              </a:rPr>
              <a:t>sách</a:t>
            </a:r>
            <a:r>
              <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400" b="0" i="0" u="none" strike="noStrike" kern="1200" cap="none" spc="0" normalizeH="0" noProof="0" dirty="0" err="1" smtClean="0">
                <a:ln>
                  <a:noFill/>
                </a:ln>
                <a:solidFill>
                  <a:schemeClr val="tx1"/>
                </a:solidFill>
                <a:effectLst/>
                <a:uLnTx/>
                <a:uFillTx/>
                <a:latin typeface="Arial" pitchFamily="34" charset="0"/>
                <a:ea typeface="+mn-ea"/>
                <a:cs typeface="Arial" pitchFamily="34" charset="0"/>
              </a:rPr>
              <a:t>của</a:t>
            </a:r>
            <a:r>
              <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Prof. </a:t>
            </a:r>
            <a:r>
              <a:rPr kumimoji="0" lang="en-US" sz="2400" b="0" i="0" u="none" strike="noStrike" kern="1200" cap="none" spc="0" normalizeH="0" noProof="0" dirty="0" err="1" smtClean="0">
                <a:ln>
                  <a:noFill/>
                </a:ln>
                <a:solidFill>
                  <a:schemeClr val="tx1"/>
                </a:solidFill>
                <a:effectLst/>
                <a:uLnTx/>
                <a:uFillTx/>
                <a:latin typeface="Arial" pitchFamily="34" charset="0"/>
                <a:ea typeface="+mn-ea"/>
                <a:cs typeface="Arial" pitchFamily="34" charset="0"/>
              </a:rPr>
              <a:t>Parhi</a:t>
            </a:r>
            <a:endParaRPr kumimoji="0" lang="en-US"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457200" lvl="0" indent="-457200">
              <a:spcBef>
                <a:spcPct val="20000"/>
              </a:spcBef>
              <a:buFont typeface="+mj-lt"/>
              <a:buAutoNum type="arabicPeriod"/>
              <a:defRPr/>
            </a:pPr>
            <a:r>
              <a:rPr lang="en-US" sz="2400" baseline="0" dirty="0" smtClean="0">
                <a:latin typeface="Arial" pitchFamily="34" charset="0"/>
                <a:cs typeface="Arial" pitchFamily="34" charset="0"/>
              </a:rPr>
              <a:t>Slide </a:t>
            </a:r>
            <a:r>
              <a:rPr lang="en-US" sz="2400" baseline="0" dirty="0" err="1" smtClean="0">
                <a:latin typeface="Arial" pitchFamily="34" charset="0"/>
                <a:cs typeface="Arial" pitchFamily="34" charset="0"/>
              </a:rPr>
              <a:t>của</a:t>
            </a:r>
            <a:r>
              <a:rPr lang="en-US" sz="2400" dirty="0" smtClean="0">
                <a:latin typeface="Arial" pitchFamily="34" charset="0"/>
                <a:cs typeface="Arial" pitchFamily="34" charset="0"/>
              </a:rPr>
              <a:t> Prof. Viktor </a:t>
            </a:r>
            <a:r>
              <a:rPr lang="en-US" sz="2400" dirty="0" err="1" smtClean="0">
                <a:latin typeface="Arial" pitchFamily="34" charset="0"/>
                <a:cs typeface="Arial" pitchFamily="34" charset="0"/>
              </a:rPr>
              <a:t>Öwall</a:t>
            </a:r>
            <a:r>
              <a:rPr lang="en-US" sz="2400" dirty="0" smtClean="0">
                <a:latin typeface="Arial" pitchFamily="34" charset="0"/>
                <a:cs typeface="Arial" pitchFamily="34" charset="0"/>
              </a:rPr>
              <a:t> </a:t>
            </a:r>
          </a:p>
          <a:p>
            <a:pPr marL="457200" lvl="0" indent="-457200">
              <a:spcBef>
                <a:spcPct val="20000"/>
              </a:spcBef>
              <a:buFont typeface="+mj-lt"/>
              <a:buAutoNum type="arabicPeriod"/>
              <a:defRPr/>
            </a:pPr>
            <a:r>
              <a:rPr lang="en-US" sz="2400" dirty="0" smtClean="0">
                <a:latin typeface="Arial" pitchFamily="34" charset="0"/>
                <a:cs typeface="Arial" pitchFamily="34" charset="0"/>
              </a:rPr>
              <a:t>Slide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Prof. </a:t>
            </a:r>
            <a:r>
              <a:rPr lang="en-US" sz="2400" dirty="0" err="1" smtClean="0">
                <a:latin typeface="Arial" pitchFamily="34" charset="0"/>
                <a:cs typeface="Arial" pitchFamily="34" charset="0"/>
              </a:rPr>
              <a:t>Lan-Da</a:t>
            </a:r>
            <a:r>
              <a:rPr lang="en-US" sz="2400" dirty="0" smtClean="0">
                <a:latin typeface="Arial" pitchFamily="34" charset="0"/>
                <a:cs typeface="Arial" pitchFamily="34" charset="0"/>
              </a:rPr>
              <a:t> Van</a:t>
            </a:r>
          </a:p>
        </p:txBody>
      </p:sp>
      <p:sp>
        <p:nvSpPr>
          <p:cNvPr id="8" name="Slide Number Placeholder 3"/>
          <p:cNvSpPr>
            <a:spLocks noGrp="1"/>
          </p:cNvSpPr>
          <p:nvPr>
            <p:ph type="sldNum" sz="quarter" idx="12"/>
          </p:nvPr>
        </p:nvSpPr>
        <p:spPr>
          <a:xfrm>
            <a:off x="6934200" y="6400800"/>
            <a:ext cx="2133600" cy="365125"/>
          </a:xfrm>
        </p:spPr>
        <p:txBody>
          <a:bodyPr/>
          <a:lstStyle/>
          <a:p>
            <a:pPr>
              <a:defRPr/>
            </a:pPr>
            <a:fld id="{286039A3-EC7F-49ED-8F55-F550E43555A8}"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8ADF4DE-C756-49D0-9797-1B22E59EFD0E}" type="slidenum">
              <a:rPr lang="en-US" smtClean="0"/>
              <a:pPr>
                <a:defRPr/>
              </a:pPr>
              <a:t>10</a:t>
            </a:fld>
            <a:endParaRPr lang="en-US"/>
          </a:p>
        </p:txBody>
      </p:sp>
      <p:pic>
        <p:nvPicPr>
          <p:cNvPr id="12291" name="Picture 2"/>
          <p:cNvPicPr>
            <a:picLocks noGrp="1" noChangeAspect="1" noChangeArrowheads="1"/>
          </p:cNvPicPr>
          <p:nvPr>
            <p:ph idx="1"/>
          </p:nvPr>
        </p:nvPicPr>
        <p:blipFill>
          <a:blip r:embed="rId2"/>
          <a:srcRect/>
          <a:stretch>
            <a:fillRect/>
          </a:stretch>
        </p:blipFill>
        <p:spPr>
          <a:xfrm>
            <a:off x="538163" y="1219200"/>
            <a:ext cx="8148637" cy="4999038"/>
          </a:xfrm>
          <a:noFill/>
        </p:spPr>
      </p:pic>
      <p:sp>
        <p:nvSpPr>
          <p:cNvPr id="12292" name="Title 1"/>
          <p:cNvSpPr>
            <a:spLocks noGrp="1"/>
          </p:cNvSpPr>
          <p:nvPr>
            <p:ph type="title"/>
          </p:nvPr>
        </p:nvSpPr>
        <p:spPr>
          <a:xfrm>
            <a:off x="457200" y="274638"/>
            <a:ext cx="8229600" cy="868362"/>
          </a:xfrm>
        </p:spPr>
        <p:txBody>
          <a:bodyPr/>
          <a:lstStyle/>
          <a:p>
            <a:r>
              <a:rPr lang="en-US" sz="3200" b="1" dirty="0" smtClean="0"/>
              <a:t>Folding, example</a:t>
            </a:r>
            <a:endParaRPr lang="en-US"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56B47B-2D1F-4148-B35A-96981E05CFD0}" type="slidenum">
              <a:rPr lang="en-US" smtClean="0"/>
              <a:pPr>
                <a:defRPr/>
              </a:pPr>
              <a:t>11</a:t>
            </a:fld>
            <a:endParaRPr lang="en-US"/>
          </a:p>
        </p:txBody>
      </p:sp>
      <p:sp>
        <p:nvSpPr>
          <p:cNvPr id="13315" name="Title 1"/>
          <p:cNvSpPr>
            <a:spLocks noGrp="1"/>
          </p:cNvSpPr>
          <p:nvPr>
            <p:ph type="title"/>
          </p:nvPr>
        </p:nvSpPr>
        <p:spPr>
          <a:xfrm>
            <a:off x="457200" y="274638"/>
            <a:ext cx="8229600" cy="868362"/>
          </a:xfrm>
        </p:spPr>
        <p:txBody>
          <a:bodyPr/>
          <a:lstStyle/>
          <a:p>
            <a:r>
              <a:rPr lang="en-US" sz="3200" b="1" dirty="0" smtClean="0"/>
              <a:t>Folding</a:t>
            </a:r>
            <a:endParaRPr lang="en-US" sz="3200" dirty="0" smtClean="0"/>
          </a:p>
        </p:txBody>
      </p:sp>
      <p:sp>
        <p:nvSpPr>
          <p:cNvPr id="13316" name="Content Placeholder 4"/>
          <p:cNvSpPr>
            <a:spLocks noGrp="1"/>
          </p:cNvSpPr>
          <p:nvPr>
            <p:ph idx="1"/>
          </p:nvPr>
        </p:nvSpPr>
        <p:spPr>
          <a:xfrm>
            <a:off x="381000" y="1265238"/>
            <a:ext cx="8610600" cy="4525962"/>
          </a:xfrm>
        </p:spPr>
        <p:txBody>
          <a:bodyPr/>
          <a:lstStyle/>
          <a:p>
            <a:r>
              <a:rPr lang="en-US" sz="2800" b="1" smtClean="0"/>
              <a:t>Reduce hardware by N-folding</a:t>
            </a:r>
          </a:p>
          <a:p>
            <a:r>
              <a:rPr lang="en-US" sz="2800" b="1" smtClean="0"/>
              <a:t>T</a:t>
            </a:r>
            <a:r>
              <a:rPr lang="en-US" sz="2800" b="1" baseline="-25000" smtClean="0"/>
              <a:t>computation</a:t>
            </a:r>
            <a:r>
              <a:rPr lang="en-US" sz="2800" b="1" smtClean="0"/>
              <a:t> increased by N </a:t>
            </a:r>
            <a:r>
              <a:rPr lang="en-US" sz="2800" b="1" smtClean="0">
                <a:sym typeface="Symbol" pitchFamily="18" charset="2"/>
              </a:rPr>
              <a:t></a:t>
            </a:r>
            <a:r>
              <a:rPr lang="en-US" sz="2800" b="1" smtClean="0"/>
              <a:t> Latency</a:t>
            </a:r>
          </a:p>
          <a:p>
            <a:r>
              <a:rPr lang="en-US" sz="2800" b="1" smtClean="0"/>
              <a:t>Extremes</a:t>
            </a:r>
          </a:p>
          <a:p>
            <a:pPr lvl="1"/>
            <a:r>
              <a:rPr lang="en-US" sz="2400" smtClean="0">
                <a:latin typeface="Arial" charset="0"/>
              </a:rPr>
              <a:t> </a:t>
            </a:r>
            <a:r>
              <a:rPr lang="en-US" sz="2400" b="1" smtClean="0">
                <a:latin typeface="Arial" charset="0"/>
              </a:rPr>
              <a:t>Fully parallel</a:t>
            </a:r>
          </a:p>
          <a:p>
            <a:pPr lvl="1"/>
            <a:r>
              <a:rPr lang="en-US" sz="2400" smtClean="0">
                <a:latin typeface="Arial" charset="0"/>
              </a:rPr>
              <a:t> </a:t>
            </a:r>
            <a:r>
              <a:rPr lang="en-US" sz="2400" b="1" smtClean="0">
                <a:latin typeface="Arial" charset="0"/>
              </a:rPr>
              <a:t>Time multiplexed = 1 unit per algorithmic  operation</a:t>
            </a:r>
          </a:p>
          <a:p>
            <a:r>
              <a:rPr lang="en-US" sz="2800" b="1" smtClean="0"/>
              <a:t>Folding </a:t>
            </a:r>
            <a:r>
              <a:rPr lang="en-US" sz="2800" b="1" smtClean="0">
                <a:sym typeface="Symbol" pitchFamily="18" charset="2"/>
              </a:rPr>
              <a:t></a:t>
            </a:r>
            <a:endParaRPr lang="en-US" sz="2800" b="1" smtClean="0"/>
          </a:p>
          <a:p>
            <a:pPr lvl="1"/>
            <a:r>
              <a:rPr lang="sv-SE" sz="2400" smtClean="0">
                <a:latin typeface="Arial" charset="0"/>
              </a:rPr>
              <a:t> </a:t>
            </a:r>
            <a:r>
              <a:rPr lang="sv-SE" sz="2400" b="1" smtClean="0">
                <a:latin typeface="Arial" charset="0"/>
              </a:rPr>
              <a:t>extra registers, i.e. extra storage</a:t>
            </a:r>
          </a:p>
          <a:p>
            <a:pPr lvl="1"/>
            <a:r>
              <a:rPr lang="en-US" sz="2400" smtClean="0">
                <a:latin typeface="Arial" charset="0"/>
              </a:rPr>
              <a:t> </a:t>
            </a:r>
            <a:r>
              <a:rPr lang="en-US" sz="2400" b="1" smtClean="0">
                <a:latin typeface="Arial" charset="0"/>
              </a:rPr>
              <a:t>control unit</a:t>
            </a:r>
          </a:p>
          <a:p>
            <a:pPr lvl="1"/>
            <a:r>
              <a:rPr lang="en-US" sz="2400" b="1" smtClean="0">
                <a:latin typeface="Arial" charset="0"/>
              </a:rPr>
              <a:t> latency</a:t>
            </a:r>
            <a:endParaRPr lang="en-US" sz="2400"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2"/>
          <p:cNvPicPr>
            <a:picLocks noGrp="1" noChangeAspect="1" noChangeArrowheads="1"/>
          </p:cNvPicPr>
          <p:nvPr>
            <p:ph idx="1"/>
          </p:nvPr>
        </p:nvPicPr>
        <p:blipFill>
          <a:blip r:embed="rId2"/>
          <a:srcRect/>
          <a:stretch>
            <a:fillRect/>
          </a:stretch>
        </p:blipFill>
        <p:spPr>
          <a:xfrm>
            <a:off x="0" y="838200"/>
            <a:ext cx="9144000" cy="5543550"/>
          </a:xfrm>
          <a:noFill/>
        </p:spPr>
      </p:pic>
      <p:sp>
        <p:nvSpPr>
          <p:cNvPr id="4" name="Slide Number Placeholder 3"/>
          <p:cNvSpPr>
            <a:spLocks noGrp="1"/>
          </p:cNvSpPr>
          <p:nvPr>
            <p:ph type="sldNum" sz="quarter" idx="12"/>
          </p:nvPr>
        </p:nvSpPr>
        <p:spPr/>
        <p:txBody>
          <a:bodyPr/>
          <a:lstStyle/>
          <a:p>
            <a:pPr>
              <a:defRPr/>
            </a:pPr>
            <a:fld id="{87A0E196-AAB4-4C08-9B4B-694007C49A41}" type="slidenum">
              <a:rPr lang="en-US" smtClean="0"/>
              <a:pPr>
                <a:defRPr/>
              </a:pPr>
              <a:t>12</a:t>
            </a:fld>
            <a:endParaRPr lang="en-US"/>
          </a:p>
        </p:txBody>
      </p:sp>
      <p:sp>
        <p:nvSpPr>
          <p:cNvPr id="14339" name="Title 1"/>
          <p:cNvSpPr>
            <a:spLocks noGrp="1"/>
          </p:cNvSpPr>
          <p:nvPr>
            <p:ph type="title"/>
          </p:nvPr>
        </p:nvSpPr>
        <p:spPr>
          <a:xfrm>
            <a:off x="457200" y="0"/>
            <a:ext cx="8229600" cy="868363"/>
          </a:xfrm>
        </p:spPr>
        <p:txBody>
          <a:bodyPr/>
          <a:lstStyle/>
          <a:p>
            <a:r>
              <a:rPr lang="en-US" sz="3600" b="1" dirty="0" smtClean="0"/>
              <a:t>6.2 Folding Transformation</a:t>
            </a:r>
          </a:p>
        </p:txBody>
      </p:sp>
      <p:sp>
        <p:nvSpPr>
          <p:cNvPr id="5" name="Rectangle 4"/>
          <p:cNvSpPr/>
          <p:nvPr/>
        </p:nvSpPr>
        <p:spPr>
          <a:xfrm>
            <a:off x="2283431" y="1434664"/>
            <a:ext cx="461665" cy="276999"/>
          </a:xfrm>
          <a:prstGeom prst="rect">
            <a:avLst/>
          </a:prstGeom>
          <a:solidFill>
            <a:schemeClr val="bg1"/>
          </a:solidFill>
        </p:spPr>
        <p:txBody>
          <a:bodyPr wrap="none" lIns="0" tIns="0" rIns="0" bIns="0">
            <a:spAutoFit/>
          </a:bodyPr>
          <a:lstStyle/>
          <a:p>
            <a:r>
              <a:rPr lang="en-US" b="1" dirty="0" smtClean="0">
                <a:solidFill>
                  <a:srgbClr val="FF0000"/>
                </a:solidFill>
              </a:rPr>
              <a:t>(FU)</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4FEE2F-7D6E-45E6-B991-C1E4369E209D}" type="slidenum">
              <a:rPr lang="en-US" smtClean="0"/>
              <a:pPr>
                <a:defRPr/>
              </a:pPr>
              <a:t>13</a:t>
            </a:fld>
            <a:endParaRPr lang="en-US"/>
          </a:p>
        </p:txBody>
      </p:sp>
      <p:pic>
        <p:nvPicPr>
          <p:cNvPr id="15364" name="Picture 2"/>
          <p:cNvPicPr>
            <a:picLocks noGrp="1" noChangeAspect="1" noChangeArrowheads="1"/>
          </p:cNvPicPr>
          <p:nvPr>
            <p:ph idx="1"/>
          </p:nvPr>
        </p:nvPicPr>
        <p:blipFill>
          <a:blip r:embed="rId2"/>
          <a:srcRect/>
          <a:stretch>
            <a:fillRect/>
          </a:stretch>
        </p:blipFill>
        <p:spPr>
          <a:xfrm>
            <a:off x="533400" y="877888"/>
            <a:ext cx="8153400" cy="5903912"/>
          </a:xfrm>
          <a:noFill/>
        </p:spPr>
      </p:pic>
      <p:sp>
        <p:nvSpPr>
          <p:cNvPr id="6" name="Title 1"/>
          <p:cNvSpPr txBox="1">
            <a:spLocks/>
          </p:cNvSpPr>
          <p:nvPr/>
        </p:nvSpPr>
        <p:spPr bwMode="auto">
          <a:xfrm>
            <a:off x="457200" y="0"/>
            <a:ext cx="8229600" cy="868363"/>
          </a:xfrm>
          <a:prstGeom prst="rect">
            <a:avLst/>
          </a:prstGeom>
          <a:noFill/>
          <a:ln w="9525">
            <a:noFill/>
            <a:miter lim="800000"/>
            <a:headEnd/>
            <a:tailEnd/>
          </a:ln>
        </p:spPr>
        <p:txBody>
          <a:bodyPr anchor="ctr"/>
          <a:lstStyle/>
          <a:p>
            <a:pPr algn="ctr" eaLnBrk="0" hangingPunct="0">
              <a:defRPr/>
            </a:pPr>
            <a:r>
              <a:rPr lang="en-US" sz="3200" dirty="0">
                <a:solidFill>
                  <a:srgbClr val="FF0000"/>
                </a:solidFill>
              </a:rPr>
              <a:t>Folding Transformation (cont’d)</a:t>
            </a:r>
            <a:endParaRPr lang="en-US" sz="3200"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1CE76AD-3C43-4279-9AAE-92068AC99E39}" type="slidenum">
              <a:rPr lang="en-US" smtClean="0"/>
              <a:pPr>
                <a:defRPr/>
              </a:pPr>
              <a:t>14</a:t>
            </a:fld>
            <a:endParaRPr lang="en-US"/>
          </a:p>
        </p:txBody>
      </p:sp>
      <p:sp>
        <p:nvSpPr>
          <p:cNvPr id="5" name="Title 1"/>
          <p:cNvSpPr txBox="1">
            <a:spLocks/>
          </p:cNvSpPr>
          <p:nvPr/>
        </p:nvSpPr>
        <p:spPr bwMode="auto">
          <a:xfrm>
            <a:off x="533400" y="274638"/>
            <a:ext cx="8229600" cy="868362"/>
          </a:xfrm>
          <a:prstGeom prst="rect">
            <a:avLst/>
          </a:prstGeom>
          <a:noFill/>
          <a:ln w="9525">
            <a:noFill/>
            <a:miter lim="800000"/>
            <a:headEnd/>
            <a:tailEnd/>
          </a:ln>
        </p:spPr>
        <p:txBody>
          <a:bodyPr anchor="ctr"/>
          <a:lstStyle/>
          <a:p>
            <a:pPr algn="ctr" eaLnBrk="0" hangingPunct="0">
              <a:defRPr/>
            </a:pPr>
            <a:r>
              <a:rPr lang="en-US" sz="3200" dirty="0">
                <a:solidFill>
                  <a:srgbClr val="FF0000"/>
                </a:solidFill>
              </a:rPr>
              <a:t>Folding Transformation (cont’d)</a:t>
            </a:r>
            <a:endParaRPr lang="en-US" sz="3200" dirty="0">
              <a:solidFill>
                <a:srgbClr val="FF0000"/>
              </a:solidFill>
              <a:latin typeface="+mj-lt"/>
              <a:ea typeface="+mj-ea"/>
              <a:cs typeface="+mj-cs"/>
            </a:endParaRPr>
          </a:p>
        </p:txBody>
      </p:sp>
      <p:pic>
        <p:nvPicPr>
          <p:cNvPr id="16388" name="Picture 2"/>
          <p:cNvPicPr>
            <a:picLocks noGrp="1" noChangeAspect="1" noChangeArrowheads="1"/>
          </p:cNvPicPr>
          <p:nvPr>
            <p:ph idx="1"/>
          </p:nvPr>
        </p:nvPicPr>
        <p:blipFill>
          <a:blip r:embed="rId2"/>
          <a:srcRect/>
          <a:stretch>
            <a:fillRect/>
          </a:stretch>
        </p:blipFill>
        <p:spPr>
          <a:xfrm>
            <a:off x="609600" y="1341438"/>
            <a:ext cx="7908925" cy="4525962"/>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2F813B8-EE60-453F-B219-04F98289CC4B}" type="slidenum">
              <a:rPr lang="en-US" smtClean="0"/>
              <a:pPr>
                <a:defRPr/>
              </a:pPr>
              <a:t>15</a:t>
            </a:fld>
            <a:endParaRPr lang="en-US"/>
          </a:p>
        </p:txBody>
      </p:sp>
      <p:sp>
        <p:nvSpPr>
          <p:cNvPr id="5" name="Title 1"/>
          <p:cNvSpPr txBox="1">
            <a:spLocks/>
          </p:cNvSpPr>
          <p:nvPr/>
        </p:nvSpPr>
        <p:spPr bwMode="auto">
          <a:xfrm>
            <a:off x="533400" y="274638"/>
            <a:ext cx="8229600" cy="868362"/>
          </a:xfrm>
          <a:prstGeom prst="rect">
            <a:avLst/>
          </a:prstGeom>
          <a:noFill/>
          <a:ln w="9525">
            <a:noFill/>
            <a:miter lim="800000"/>
            <a:headEnd/>
            <a:tailEnd/>
          </a:ln>
        </p:spPr>
        <p:txBody>
          <a:bodyPr anchor="ctr"/>
          <a:lstStyle/>
          <a:p>
            <a:pPr algn="ctr" eaLnBrk="0" hangingPunct="0">
              <a:defRPr/>
            </a:pPr>
            <a:r>
              <a:rPr lang="en-US" sz="3200" dirty="0">
                <a:solidFill>
                  <a:srgbClr val="FF0000"/>
                </a:solidFill>
              </a:rPr>
              <a:t>Folding Transformation (cont’d)</a:t>
            </a:r>
            <a:endParaRPr lang="en-US" sz="3200" dirty="0">
              <a:solidFill>
                <a:srgbClr val="FF0000"/>
              </a:solidFill>
              <a:latin typeface="+mj-lt"/>
              <a:ea typeface="+mj-ea"/>
              <a:cs typeface="+mj-cs"/>
            </a:endParaRPr>
          </a:p>
        </p:txBody>
      </p:sp>
      <p:pic>
        <p:nvPicPr>
          <p:cNvPr id="17412" name="Picture 2"/>
          <p:cNvPicPr>
            <a:picLocks noGrp="1" noChangeAspect="1" noChangeArrowheads="1"/>
          </p:cNvPicPr>
          <p:nvPr>
            <p:ph idx="1"/>
          </p:nvPr>
        </p:nvPicPr>
        <p:blipFill>
          <a:blip r:embed="rId2"/>
          <a:srcRect/>
          <a:stretch>
            <a:fillRect/>
          </a:stretch>
        </p:blipFill>
        <p:spPr>
          <a:xfrm>
            <a:off x="152400" y="1165225"/>
            <a:ext cx="8763000" cy="5172075"/>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A340D6D-F9FD-4DA6-B1BB-D659E84252BD}" type="slidenum">
              <a:rPr lang="en-US" smtClean="0"/>
              <a:pPr>
                <a:defRPr/>
              </a:pPr>
              <a:t>16</a:t>
            </a:fld>
            <a:endParaRPr lang="en-US"/>
          </a:p>
        </p:txBody>
      </p:sp>
      <p:sp>
        <p:nvSpPr>
          <p:cNvPr id="5" name="Title 1"/>
          <p:cNvSpPr txBox="1">
            <a:spLocks/>
          </p:cNvSpPr>
          <p:nvPr/>
        </p:nvSpPr>
        <p:spPr bwMode="auto">
          <a:xfrm>
            <a:off x="533400" y="274638"/>
            <a:ext cx="8229600" cy="868362"/>
          </a:xfrm>
          <a:prstGeom prst="rect">
            <a:avLst/>
          </a:prstGeom>
          <a:noFill/>
          <a:ln w="9525">
            <a:noFill/>
            <a:miter lim="800000"/>
            <a:headEnd/>
            <a:tailEnd/>
          </a:ln>
        </p:spPr>
        <p:txBody>
          <a:bodyPr anchor="ctr"/>
          <a:lstStyle/>
          <a:p>
            <a:pPr algn="ctr" eaLnBrk="0" hangingPunct="0">
              <a:defRPr/>
            </a:pPr>
            <a:r>
              <a:rPr lang="en-US" sz="3200" dirty="0">
                <a:solidFill>
                  <a:srgbClr val="FF0000"/>
                </a:solidFill>
              </a:rPr>
              <a:t>Folding Transformation (cont’d)</a:t>
            </a:r>
            <a:endParaRPr lang="en-US" sz="3200" dirty="0">
              <a:solidFill>
                <a:srgbClr val="FF0000"/>
              </a:solidFill>
              <a:latin typeface="+mj-lt"/>
              <a:ea typeface="+mj-ea"/>
              <a:cs typeface="+mj-cs"/>
            </a:endParaRPr>
          </a:p>
        </p:txBody>
      </p:sp>
      <p:pic>
        <p:nvPicPr>
          <p:cNvPr id="18436" name="Picture 2"/>
          <p:cNvPicPr>
            <a:picLocks noGrp="1" noChangeAspect="1" noChangeArrowheads="1"/>
          </p:cNvPicPr>
          <p:nvPr>
            <p:ph idx="1"/>
          </p:nvPr>
        </p:nvPicPr>
        <p:blipFill>
          <a:blip r:embed="rId2"/>
          <a:srcRect/>
          <a:stretch>
            <a:fillRect/>
          </a:stretch>
        </p:blipFill>
        <p:spPr>
          <a:xfrm>
            <a:off x="150813" y="1295400"/>
            <a:ext cx="8840787" cy="4962525"/>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868362"/>
          </a:xfrm>
        </p:spPr>
        <p:txBody>
          <a:bodyPr/>
          <a:lstStyle/>
          <a:p>
            <a:r>
              <a:rPr lang="en-US" sz="3200" b="1" dirty="0" smtClean="0"/>
              <a:t>Folding Set</a:t>
            </a:r>
            <a:endParaRPr lang="en-US" sz="3200" dirty="0" smtClean="0"/>
          </a:p>
        </p:txBody>
      </p:sp>
      <p:sp>
        <p:nvSpPr>
          <p:cNvPr id="4" name="Slide Number Placeholder 3"/>
          <p:cNvSpPr>
            <a:spLocks noGrp="1"/>
          </p:cNvSpPr>
          <p:nvPr>
            <p:ph type="sldNum" sz="quarter" idx="12"/>
          </p:nvPr>
        </p:nvSpPr>
        <p:spPr/>
        <p:txBody>
          <a:bodyPr/>
          <a:lstStyle/>
          <a:p>
            <a:pPr>
              <a:defRPr/>
            </a:pPr>
            <a:fld id="{E6F99431-DADA-42D4-ABD6-F7B50301FBA3}" type="slidenum">
              <a:rPr lang="en-US" smtClean="0"/>
              <a:pPr>
                <a:defRPr/>
              </a:pPr>
              <a:t>17</a:t>
            </a:fld>
            <a:endParaRPr lang="en-US"/>
          </a:p>
        </p:txBody>
      </p:sp>
      <p:pic>
        <p:nvPicPr>
          <p:cNvPr id="19460" name="Picture 2"/>
          <p:cNvPicPr>
            <a:picLocks noGrp="1" noChangeAspect="1" noChangeArrowheads="1"/>
          </p:cNvPicPr>
          <p:nvPr>
            <p:ph idx="1"/>
          </p:nvPr>
        </p:nvPicPr>
        <p:blipFill>
          <a:blip r:embed="rId2"/>
          <a:srcRect/>
          <a:stretch>
            <a:fillRect/>
          </a:stretch>
        </p:blipFill>
        <p:spPr>
          <a:xfrm>
            <a:off x="457200" y="1143000"/>
            <a:ext cx="8229600" cy="3916451"/>
          </a:xfrm>
          <a:noFill/>
        </p:spPr>
      </p:pic>
      <p:sp>
        <p:nvSpPr>
          <p:cNvPr id="19461" name="Rectangle 5"/>
          <p:cNvSpPr>
            <a:spLocks noChangeArrowheads="1"/>
          </p:cNvSpPr>
          <p:nvPr/>
        </p:nvSpPr>
        <p:spPr bwMode="auto">
          <a:xfrm>
            <a:off x="609600" y="5257800"/>
            <a:ext cx="8077200" cy="830997"/>
          </a:xfrm>
          <a:prstGeom prst="rect">
            <a:avLst/>
          </a:prstGeom>
          <a:noFill/>
          <a:ln w="9525">
            <a:noFill/>
            <a:miter lim="800000"/>
            <a:headEnd/>
            <a:tailEnd/>
          </a:ln>
        </p:spPr>
        <p:txBody>
          <a:bodyPr wrap="square">
            <a:spAutoFit/>
          </a:bodyPr>
          <a:lstStyle/>
          <a:p>
            <a:pPr>
              <a:buFont typeface="Arial" charset="0"/>
              <a:buChar char="•"/>
            </a:pPr>
            <a:r>
              <a:rPr lang="en-US" sz="2400" b="1" dirty="0"/>
              <a:t> The operation </a:t>
            </a:r>
            <a:r>
              <a:rPr lang="en-US" sz="2400" b="1" i="1" dirty="0"/>
              <a:t>A</a:t>
            </a:r>
            <a:r>
              <a:rPr lang="en-US" sz="2400" b="1" i="1" baseline="-25000" dirty="0"/>
              <a:t>2</a:t>
            </a:r>
            <a:r>
              <a:rPr lang="en-US" sz="2400" b="1" i="1" dirty="0"/>
              <a:t> </a:t>
            </a:r>
            <a:r>
              <a:rPr lang="en-US" sz="2400" b="1" dirty="0"/>
              <a:t>belongs to the folding set </a:t>
            </a:r>
            <a:r>
              <a:rPr lang="en-US" sz="2400" b="1" i="1" dirty="0"/>
              <a:t>S</a:t>
            </a:r>
            <a:r>
              <a:rPr lang="en-US" sz="2400" b="1" i="1" baseline="-25000" dirty="0"/>
              <a:t>1</a:t>
            </a:r>
            <a:r>
              <a:rPr lang="en-US" sz="2400" b="1" i="1" dirty="0"/>
              <a:t> </a:t>
            </a:r>
            <a:r>
              <a:rPr lang="en-US" sz="2400" b="1" dirty="0"/>
              <a:t>has a folding order of 2 are denoted by  (</a:t>
            </a:r>
            <a:r>
              <a:rPr lang="en-US" sz="2400" b="1" i="1" dirty="0"/>
              <a:t>S</a:t>
            </a:r>
            <a:r>
              <a:rPr lang="en-US" sz="2400" b="1" i="1" baseline="-25000" dirty="0"/>
              <a:t>1</a:t>
            </a:r>
            <a:r>
              <a:rPr lang="en-US" sz="2400" b="1" dirty="0"/>
              <a:t>|2).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b="1" dirty="0" smtClean="0"/>
              <a:t>Three concepts</a:t>
            </a:r>
            <a:endParaRPr lang="en-US" sz="3200" dirty="0" smtClean="0"/>
          </a:p>
        </p:txBody>
      </p:sp>
      <p:sp>
        <p:nvSpPr>
          <p:cNvPr id="20483" name="Content Placeholder 2"/>
          <p:cNvSpPr>
            <a:spLocks noGrp="1"/>
          </p:cNvSpPr>
          <p:nvPr>
            <p:ph idx="1"/>
          </p:nvPr>
        </p:nvSpPr>
        <p:spPr>
          <a:xfrm>
            <a:off x="457200" y="1600200"/>
            <a:ext cx="8324850" cy="4525963"/>
          </a:xfrm>
        </p:spPr>
        <p:txBody>
          <a:bodyPr/>
          <a:lstStyle/>
          <a:p>
            <a:r>
              <a:rPr lang="en-US" sz="2800" b="1" i="1" dirty="0" smtClean="0">
                <a:solidFill>
                  <a:srgbClr val="FF0000"/>
                </a:solidFill>
                <a:latin typeface="Arial" pitchFamily="34" charset="0"/>
                <a:cs typeface="Arial" pitchFamily="34" charset="0"/>
              </a:rPr>
              <a:t>Allocation</a:t>
            </a:r>
            <a:r>
              <a:rPr lang="en-US" sz="2800" dirty="0" smtClean="0">
                <a:latin typeface="Arial" pitchFamily="34" charset="0"/>
                <a:cs typeface="Arial" pitchFamily="34" charset="0"/>
              </a:rPr>
              <a:t> - determine architectural resources</a:t>
            </a:r>
          </a:p>
          <a:p>
            <a:endParaRPr lang="en-US" sz="2800" dirty="0" smtClean="0">
              <a:latin typeface="Arial" pitchFamily="34" charset="0"/>
              <a:cs typeface="Arial" pitchFamily="34" charset="0"/>
            </a:endParaRPr>
          </a:p>
          <a:p>
            <a:r>
              <a:rPr lang="en-US" sz="2800" b="1" i="1" dirty="0" smtClean="0">
                <a:solidFill>
                  <a:srgbClr val="FF0000"/>
                </a:solidFill>
                <a:latin typeface="Arial" pitchFamily="34" charset="0"/>
                <a:cs typeface="Arial" pitchFamily="34" charset="0"/>
              </a:rPr>
              <a:t>Assignment</a:t>
            </a:r>
            <a:r>
              <a:rPr lang="en-US" sz="2800" dirty="0" smtClean="0">
                <a:latin typeface="Arial" pitchFamily="34" charset="0"/>
                <a:cs typeface="Arial" pitchFamily="34" charset="0"/>
              </a:rPr>
              <a:t> - binding operations to hardware</a:t>
            </a:r>
          </a:p>
          <a:p>
            <a:endParaRPr lang="en-US" sz="2800" dirty="0" smtClean="0">
              <a:latin typeface="Arial" pitchFamily="34" charset="0"/>
              <a:cs typeface="Arial" pitchFamily="34" charset="0"/>
            </a:endParaRPr>
          </a:p>
          <a:p>
            <a:r>
              <a:rPr lang="en-US" sz="2800" b="1" i="1" dirty="0" smtClean="0">
                <a:solidFill>
                  <a:srgbClr val="FF0000"/>
                </a:solidFill>
                <a:latin typeface="Arial" pitchFamily="34" charset="0"/>
                <a:cs typeface="Arial" pitchFamily="34" charset="0"/>
              </a:rPr>
              <a:t>Scheduling</a:t>
            </a:r>
            <a:r>
              <a:rPr lang="en-US" sz="2800" dirty="0" smtClean="0">
                <a:latin typeface="Arial" pitchFamily="34" charset="0"/>
                <a:cs typeface="Arial" pitchFamily="34" charset="0"/>
              </a:rPr>
              <a:t> - determine execution order</a:t>
            </a:r>
          </a:p>
        </p:txBody>
      </p:sp>
      <p:sp>
        <p:nvSpPr>
          <p:cNvPr id="4" name="Slide Number Placeholder 3"/>
          <p:cNvSpPr>
            <a:spLocks noGrp="1"/>
          </p:cNvSpPr>
          <p:nvPr>
            <p:ph type="sldNum" sz="quarter" idx="12"/>
          </p:nvPr>
        </p:nvSpPr>
        <p:spPr/>
        <p:txBody>
          <a:bodyPr/>
          <a:lstStyle/>
          <a:p>
            <a:pPr>
              <a:defRPr/>
            </a:pPr>
            <a:fld id="{2ABA69E7-6334-438E-BDC2-D5DE54733D35}"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715963"/>
          </a:xfrm>
        </p:spPr>
        <p:txBody>
          <a:bodyPr/>
          <a:lstStyle/>
          <a:p>
            <a:r>
              <a:rPr lang="en-US" sz="3200" b="1" dirty="0" smtClean="0"/>
              <a:t>Folding Retimed </a:t>
            </a:r>
            <a:r>
              <a:rPr lang="en-US" sz="3200" b="1" dirty="0" err="1" smtClean="0"/>
              <a:t>Biquad</a:t>
            </a:r>
            <a:r>
              <a:rPr lang="en-US" sz="3200" b="1" dirty="0" smtClean="0"/>
              <a:t> Filter </a:t>
            </a:r>
          </a:p>
        </p:txBody>
      </p:sp>
      <p:sp>
        <p:nvSpPr>
          <p:cNvPr id="4" name="Slide Number Placeholder 3"/>
          <p:cNvSpPr>
            <a:spLocks noGrp="1"/>
          </p:cNvSpPr>
          <p:nvPr>
            <p:ph type="sldNum" sz="quarter" idx="12"/>
          </p:nvPr>
        </p:nvSpPr>
        <p:spPr/>
        <p:txBody>
          <a:bodyPr/>
          <a:lstStyle/>
          <a:p>
            <a:pPr>
              <a:defRPr/>
            </a:pPr>
            <a:fld id="{5E277C9A-E5C1-427E-A6D4-845B8598958C}" type="slidenum">
              <a:rPr lang="en-US" smtClean="0"/>
              <a:pPr>
                <a:defRPr/>
              </a:pPr>
              <a:t>19</a:t>
            </a:fld>
            <a:endParaRPr lang="en-US"/>
          </a:p>
        </p:txBody>
      </p:sp>
      <p:pic>
        <p:nvPicPr>
          <p:cNvPr id="21508" name="Picture 2"/>
          <p:cNvPicPr>
            <a:picLocks noGrp="1" noChangeAspect="1" noChangeArrowheads="1"/>
          </p:cNvPicPr>
          <p:nvPr>
            <p:ph idx="1"/>
          </p:nvPr>
        </p:nvPicPr>
        <p:blipFill>
          <a:blip r:embed="rId2"/>
          <a:srcRect/>
          <a:stretch>
            <a:fillRect/>
          </a:stretch>
        </p:blipFill>
        <p:spPr>
          <a:xfrm>
            <a:off x="381000" y="731838"/>
            <a:ext cx="8001000" cy="5870575"/>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r>
              <a:rPr lang="en-US" dirty="0" smtClean="0"/>
              <a:t>Outline</a:t>
            </a:r>
          </a:p>
        </p:txBody>
      </p:sp>
      <p:sp>
        <p:nvSpPr>
          <p:cNvPr id="4099" name="Rectangle 3"/>
          <p:cNvSpPr>
            <a:spLocks noGrp="1" noChangeArrowheads="1"/>
          </p:cNvSpPr>
          <p:nvPr>
            <p:ph type="body" idx="1"/>
          </p:nvPr>
        </p:nvSpPr>
        <p:spPr>
          <a:xfrm>
            <a:off x="457200" y="1143000"/>
            <a:ext cx="8229600" cy="4983163"/>
          </a:xfrm>
        </p:spPr>
        <p:txBody>
          <a:bodyPr/>
          <a:lstStyle/>
          <a:p>
            <a:pPr>
              <a:lnSpc>
                <a:spcPct val="130000"/>
              </a:lnSpc>
              <a:buFont typeface="Arial" charset="0"/>
              <a:buNone/>
            </a:pPr>
            <a:r>
              <a:rPr lang="en-US" sz="2800" dirty="0" smtClean="0">
                <a:latin typeface="Arial" pitchFamily="34" charset="0"/>
                <a:cs typeface="Arial" pitchFamily="34" charset="0"/>
              </a:rPr>
              <a:t>6.1 Introduction</a:t>
            </a:r>
          </a:p>
          <a:p>
            <a:pPr>
              <a:lnSpc>
                <a:spcPct val="130000"/>
              </a:lnSpc>
              <a:buFont typeface="Arial" charset="0"/>
              <a:buNone/>
            </a:pPr>
            <a:r>
              <a:rPr lang="en-US" sz="2800" dirty="0" smtClean="0">
                <a:latin typeface="Arial" pitchFamily="34" charset="0"/>
                <a:cs typeface="Arial" pitchFamily="34" charset="0"/>
              </a:rPr>
              <a:t>6.2 Folding Transformation</a:t>
            </a:r>
          </a:p>
          <a:p>
            <a:pPr>
              <a:lnSpc>
                <a:spcPct val="130000"/>
              </a:lnSpc>
              <a:buFont typeface="Arial" charset="0"/>
              <a:buNone/>
            </a:pPr>
            <a:r>
              <a:rPr lang="en-US" sz="2800" dirty="0" smtClean="0">
                <a:latin typeface="Arial" pitchFamily="34" charset="0"/>
                <a:cs typeface="Arial" pitchFamily="34" charset="0"/>
              </a:rPr>
              <a:t>6.3 Register Minimization Techniques</a:t>
            </a:r>
          </a:p>
          <a:p>
            <a:pPr>
              <a:lnSpc>
                <a:spcPct val="130000"/>
              </a:lnSpc>
              <a:buFont typeface="Arial" charset="0"/>
              <a:buNone/>
            </a:pPr>
            <a:r>
              <a:rPr lang="en-US" sz="2800" dirty="0" smtClean="0">
                <a:latin typeface="Arial" pitchFamily="34" charset="0"/>
                <a:cs typeface="Arial" pitchFamily="34" charset="0"/>
              </a:rPr>
              <a:t>6.4 Register Minimization in Folded Architecture</a:t>
            </a:r>
          </a:p>
          <a:p>
            <a:pPr>
              <a:lnSpc>
                <a:spcPct val="130000"/>
              </a:lnSpc>
              <a:buFont typeface="Arial" charset="0"/>
              <a:buNone/>
            </a:pPr>
            <a:r>
              <a:rPr lang="en-US" sz="2800" dirty="0" smtClean="0">
                <a:latin typeface="Arial" pitchFamily="34" charset="0"/>
                <a:cs typeface="Arial" pitchFamily="34" charset="0"/>
              </a:rPr>
              <a:t>6.5 Conclusions</a:t>
            </a:r>
          </a:p>
        </p:txBody>
      </p:sp>
      <p:sp>
        <p:nvSpPr>
          <p:cNvPr id="4" name="Slide Number Placeholder 3"/>
          <p:cNvSpPr>
            <a:spLocks noGrp="1"/>
          </p:cNvSpPr>
          <p:nvPr>
            <p:ph type="sldNum" sz="quarter" idx="12"/>
          </p:nvPr>
        </p:nvSpPr>
        <p:spPr>
          <a:xfrm>
            <a:off x="6934200" y="6400800"/>
            <a:ext cx="2133600" cy="365125"/>
          </a:xfrm>
        </p:spPr>
        <p:txBody>
          <a:bodyPr/>
          <a:lstStyle/>
          <a:p>
            <a:pPr>
              <a:defRPr/>
            </a:pPr>
            <a:fld id="{286039A3-EC7F-49ED-8F55-F550E43555A8}"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639762"/>
          </a:xfrm>
        </p:spPr>
        <p:txBody>
          <a:bodyPr/>
          <a:lstStyle/>
          <a:p>
            <a:r>
              <a:rPr lang="en-US" sz="3200" b="1" dirty="0" smtClean="0"/>
              <a:t>Allocation and Assignment</a:t>
            </a:r>
            <a:endParaRPr lang="en-US" sz="3200" dirty="0" smtClean="0"/>
          </a:p>
        </p:txBody>
      </p:sp>
      <p:sp>
        <p:nvSpPr>
          <p:cNvPr id="4" name="Slide Number Placeholder 3"/>
          <p:cNvSpPr>
            <a:spLocks noGrp="1"/>
          </p:cNvSpPr>
          <p:nvPr>
            <p:ph type="sldNum" sz="quarter" idx="12"/>
          </p:nvPr>
        </p:nvSpPr>
        <p:spPr/>
        <p:txBody>
          <a:bodyPr/>
          <a:lstStyle/>
          <a:p>
            <a:pPr>
              <a:defRPr/>
            </a:pPr>
            <a:fld id="{B80FDAA5-6591-4358-8D0E-57273F899487}" type="slidenum">
              <a:rPr lang="en-US" smtClean="0"/>
              <a:pPr>
                <a:defRPr/>
              </a:pPr>
              <a:t>20</a:t>
            </a:fld>
            <a:endParaRPr lang="en-US"/>
          </a:p>
        </p:txBody>
      </p:sp>
      <p:pic>
        <p:nvPicPr>
          <p:cNvPr id="22532" name="Picture 2"/>
          <p:cNvPicPr>
            <a:picLocks noGrp="1" noChangeAspect="1" noChangeArrowheads="1"/>
          </p:cNvPicPr>
          <p:nvPr>
            <p:ph idx="1"/>
          </p:nvPr>
        </p:nvPicPr>
        <p:blipFill>
          <a:blip r:embed="rId2"/>
          <a:srcRect/>
          <a:stretch>
            <a:fillRect/>
          </a:stretch>
        </p:blipFill>
        <p:spPr>
          <a:xfrm>
            <a:off x="520700" y="1066800"/>
            <a:ext cx="8089900" cy="5233988"/>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792162"/>
          </a:xfrm>
        </p:spPr>
        <p:txBody>
          <a:bodyPr/>
          <a:lstStyle/>
          <a:p>
            <a:r>
              <a:rPr lang="en-US" sz="3200" b="1" dirty="0" smtClean="0"/>
              <a:t>Scheduling</a:t>
            </a:r>
            <a:endParaRPr lang="en-US" sz="3200" dirty="0" smtClean="0"/>
          </a:p>
        </p:txBody>
      </p:sp>
      <p:sp>
        <p:nvSpPr>
          <p:cNvPr id="4" name="Slide Number Placeholder 3"/>
          <p:cNvSpPr>
            <a:spLocks noGrp="1"/>
          </p:cNvSpPr>
          <p:nvPr>
            <p:ph type="sldNum" sz="quarter" idx="12"/>
          </p:nvPr>
        </p:nvSpPr>
        <p:spPr/>
        <p:txBody>
          <a:bodyPr/>
          <a:lstStyle/>
          <a:p>
            <a:pPr>
              <a:defRPr/>
            </a:pPr>
            <a:fld id="{2B488356-279E-44F8-AE49-85F2F02754F3}" type="slidenum">
              <a:rPr lang="en-US" smtClean="0"/>
              <a:pPr>
                <a:defRPr/>
              </a:pPr>
              <a:t>21</a:t>
            </a:fld>
            <a:endParaRPr lang="en-US"/>
          </a:p>
        </p:txBody>
      </p:sp>
      <p:pic>
        <p:nvPicPr>
          <p:cNvPr id="23556" name="Picture 2"/>
          <p:cNvPicPr>
            <a:picLocks noGrp="1" noChangeAspect="1" noChangeArrowheads="1"/>
          </p:cNvPicPr>
          <p:nvPr>
            <p:ph idx="1"/>
          </p:nvPr>
        </p:nvPicPr>
        <p:blipFill>
          <a:blip r:embed="rId2"/>
          <a:srcRect/>
          <a:stretch>
            <a:fillRect/>
          </a:stretch>
        </p:blipFill>
        <p:spPr>
          <a:xfrm>
            <a:off x="344488" y="914400"/>
            <a:ext cx="8418512" cy="5476875"/>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15962"/>
          </a:xfrm>
        </p:spPr>
        <p:txBody>
          <a:bodyPr/>
          <a:lstStyle/>
          <a:p>
            <a:r>
              <a:rPr lang="en-US" sz="3200" b="1" dirty="0" smtClean="0"/>
              <a:t>Folding of </a:t>
            </a:r>
            <a:r>
              <a:rPr lang="en-US" sz="3200" b="1" dirty="0" err="1" smtClean="0"/>
              <a:t>Biquad</a:t>
            </a:r>
            <a:r>
              <a:rPr lang="en-US" sz="3200" b="1" dirty="0" smtClean="0"/>
              <a:t> filter</a:t>
            </a:r>
            <a:endParaRPr lang="en-US" sz="3200" dirty="0" smtClean="0"/>
          </a:p>
        </p:txBody>
      </p:sp>
      <p:sp>
        <p:nvSpPr>
          <p:cNvPr id="4" name="Slide Number Placeholder 3"/>
          <p:cNvSpPr>
            <a:spLocks noGrp="1"/>
          </p:cNvSpPr>
          <p:nvPr>
            <p:ph type="sldNum" sz="quarter" idx="12"/>
          </p:nvPr>
        </p:nvSpPr>
        <p:spPr/>
        <p:txBody>
          <a:bodyPr/>
          <a:lstStyle/>
          <a:p>
            <a:pPr>
              <a:defRPr/>
            </a:pPr>
            <a:fld id="{8B765015-A3E3-450D-B97B-56F6010DA37B}" type="slidenum">
              <a:rPr lang="en-US" smtClean="0"/>
              <a:pPr>
                <a:defRPr/>
              </a:pPr>
              <a:t>22</a:t>
            </a:fld>
            <a:endParaRPr lang="en-US"/>
          </a:p>
        </p:txBody>
      </p:sp>
      <p:pic>
        <p:nvPicPr>
          <p:cNvPr id="24580" name="Picture 2"/>
          <p:cNvPicPr>
            <a:picLocks noGrp="1" noChangeAspect="1" noChangeArrowheads="1"/>
          </p:cNvPicPr>
          <p:nvPr>
            <p:ph idx="1"/>
          </p:nvPr>
        </p:nvPicPr>
        <p:blipFill>
          <a:blip r:embed="rId2"/>
          <a:srcRect/>
          <a:stretch>
            <a:fillRect/>
          </a:stretch>
        </p:blipFill>
        <p:spPr>
          <a:xfrm>
            <a:off x="381000" y="1295400"/>
            <a:ext cx="8382000" cy="4837113"/>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274638"/>
            <a:ext cx="9144000" cy="868362"/>
          </a:xfrm>
        </p:spPr>
        <p:txBody>
          <a:bodyPr/>
          <a:lstStyle/>
          <a:p>
            <a:r>
              <a:rPr lang="en-US" sz="3200" b="1" dirty="0" smtClean="0"/>
              <a:t>So why didn’t the filter look like this?</a:t>
            </a:r>
            <a:endParaRPr lang="en-US" sz="3200" dirty="0" smtClean="0"/>
          </a:p>
        </p:txBody>
      </p:sp>
      <p:sp>
        <p:nvSpPr>
          <p:cNvPr id="4" name="Slide Number Placeholder 3"/>
          <p:cNvSpPr>
            <a:spLocks noGrp="1"/>
          </p:cNvSpPr>
          <p:nvPr>
            <p:ph type="sldNum" sz="quarter" idx="12"/>
          </p:nvPr>
        </p:nvSpPr>
        <p:spPr/>
        <p:txBody>
          <a:bodyPr/>
          <a:lstStyle/>
          <a:p>
            <a:pPr>
              <a:defRPr/>
            </a:pPr>
            <a:fld id="{2F859FF1-1DAC-41D4-B508-730FF59AC20F}" type="slidenum">
              <a:rPr lang="en-US" smtClean="0"/>
              <a:pPr>
                <a:defRPr/>
              </a:pPr>
              <a:t>23</a:t>
            </a:fld>
            <a:endParaRPr lang="en-US"/>
          </a:p>
        </p:txBody>
      </p:sp>
      <p:pic>
        <p:nvPicPr>
          <p:cNvPr id="25604" name="Picture 2"/>
          <p:cNvPicPr>
            <a:picLocks noGrp="1" noChangeAspect="1" noChangeArrowheads="1"/>
          </p:cNvPicPr>
          <p:nvPr>
            <p:ph idx="1"/>
          </p:nvPr>
        </p:nvPicPr>
        <p:blipFill>
          <a:blip r:embed="rId2"/>
          <a:srcRect/>
          <a:stretch>
            <a:fillRect/>
          </a:stretch>
        </p:blipFill>
        <p:spPr>
          <a:xfrm>
            <a:off x="457200" y="1389063"/>
            <a:ext cx="8229600" cy="5041900"/>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EA6E527-4A38-43D5-BFFD-46DDFD4CC232}" type="slidenum">
              <a:rPr lang="en-US" smtClean="0"/>
              <a:pPr>
                <a:defRPr/>
              </a:pPr>
              <a:t>24</a:t>
            </a:fld>
            <a:endParaRPr lang="en-US"/>
          </a:p>
        </p:txBody>
      </p:sp>
      <p:sp>
        <p:nvSpPr>
          <p:cNvPr id="26627" name="Title 1"/>
          <p:cNvSpPr>
            <a:spLocks noGrp="1"/>
          </p:cNvSpPr>
          <p:nvPr>
            <p:ph type="title"/>
          </p:nvPr>
        </p:nvSpPr>
        <p:spPr>
          <a:xfrm>
            <a:off x="0" y="274638"/>
            <a:ext cx="9144000" cy="868362"/>
          </a:xfrm>
        </p:spPr>
        <p:txBody>
          <a:bodyPr/>
          <a:lstStyle/>
          <a:p>
            <a:r>
              <a:rPr lang="en-US" sz="3200" b="1" dirty="0" smtClean="0"/>
              <a:t>So why didn’t the filter look like this?</a:t>
            </a:r>
            <a:endParaRPr lang="en-US" sz="3200" dirty="0" smtClean="0"/>
          </a:p>
        </p:txBody>
      </p:sp>
      <p:pic>
        <p:nvPicPr>
          <p:cNvPr id="26628" name="Picture 2"/>
          <p:cNvPicPr>
            <a:picLocks noGrp="1" noChangeAspect="1" noChangeArrowheads="1"/>
          </p:cNvPicPr>
          <p:nvPr>
            <p:ph idx="1"/>
          </p:nvPr>
        </p:nvPicPr>
        <p:blipFill>
          <a:blip r:embed="rId2"/>
          <a:srcRect/>
          <a:stretch>
            <a:fillRect/>
          </a:stretch>
        </p:blipFill>
        <p:spPr>
          <a:xfrm>
            <a:off x="0" y="1371600"/>
            <a:ext cx="9047163" cy="47244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7921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sp>
        <p:nvSpPr>
          <p:cNvPr id="4" name="Slide Number Placeholder 3"/>
          <p:cNvSpPr>
            <a:spLocks noGrp="1"/>
          </p:cNvSpPr>
          <p:nvPr>
            <p:ph type="sldNum" sz="quarter" idx="12"/>
          </p:nvPr>
        </p:nvSpPr>
        <p:spPr/>
        <p:txBody>
          <a:bodyPr/>
          <a:lstStyle/>
          <a:p>
            <a:pPr>
              <a:defRPr/>
            </a:pPr>
            <a:fld id="{2D32A993-24F9-4C51-9340-78B2D03FE79B}" type="slidenum">
              <a:rPr lang="en-US" smtClean="0"/>
              <a:pPr>
                <a:defRPr/>
              </a:pPr>
              <a:t>25</a:t>
            </a:fld>
            <a:endParaRPr lang="en-US"/>
          </a:p>
        </p:txBody>
      </p:sp>
      <p:pic>
        <p:nvPicPr>
          <p:cNvPr id="27652" name="Picture 2"/>
          <p:cNvPicPr>
            <a:picLocks noGrp="1" noChangeAspect="1" noChangeArrowheads="1"/>
          </p:cNvPicPr>
          <p:nvPr>
            <p:ph idx="1"/>
          </p:nvPr>
        </p:nvPicPr>
        <p:blipFill>
          <a:blip r:embed="rId2"/>
          <a:srcRect/>
          <a:stretch>
            <a:fillRect/>
          </a:stretch>
        </p:blipFill>
        <p:spPr>
          <a:xfrm>
            <a:off x="84138" y="1143000"/>
            <a:ext cx="8983662" cy="5037138"/>
          </a:xfrm>
          <a:noFill/>
        </p:spPr>
      </p:pic>
      <p:sp>
        <p:nvSpPr>
          <p:cNvPr id="27653" name="Rectangle 4"/>
          <p:cNvSpPr>
            <a:spLocks noChangeArrowheads="1"/>
          </p:cNvSpPr>
          <p:nvPr/>
        </p:nvSpPr>
        <p:spPr bwMode="auto">
          <a:xfrm>
            <a:off x="76200" y="6211888"/>
            <a:ext cx="7924800" cy="369887"/>
          </a:xfrm>
          <a:prstGeom prst="rect">
            <a:avLst/>
          </a:prstGeom>
          <a:noFill/>
          <a:ln w="9525">
            <a:noFill/>
            <a:miter lim="800000"/>
            <a:headEnd/>
            <a:tailEnd/>
          </a:ln>
        </p:spPr>
        <p:txBody>
          <a:bodyPr>
            <a:spAutoFit/>
          </a:bodyPr>
          <a:lstStyle/>
          <a:p>
            <a:r>
              <a:rPr lang="en-US" b="1" i="1"/>
              <a:t>Note: </a:t>
            </a:r>
            <a:r>
              <a:rPr lang="en-US"/>
              <a:t> u and v are folding orders of U and V respectively.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792162"/>
          </a:xfrm>
        </p:spPr>
        <p:txBody>
          <a:bodyPr/>
          <a:lstStyle/>
          <a:p>
            <a:r>
              <a:rPr lang="en-US" sz="3200" b="1" dirty="0" smtClean="0"/>
              <a:t>Retiming</a:t>
            </a:r>
          </a:p>
        </p:txBody>
      </p:sp>
      <p:sp>
        <p:nvSpPr>
          <p:cNvPr id="4" name="Slide Number Placeholder 3"/>
          <p:cNvSpPr>
            <a:spLocks noGrp="1"/>
          </p:cNvSpPr>
          <p:nvPr>
            <p:ph type="sldNum" sz="quarter" idx="12"/>
          </p:nvPr>
        </p:nvSpPr>
        <p:spPr/>
        <p:txBody>
          <a:bodyPr/>
          <a:lstStyle/>
          <a:p>
            <a:pPr>
              <a:defRPr/>
            </a:pPr>
            <a:fld id="{8B5CB386-CA06-4909-AC4F-E6124ABC2B96}" type="slidenum">
              <a:rPr lang="en-US" smtClean="0"/>
              <a:pPr>
                <a:defRPr/>
              </a:pPr>
              <a:t>26</a:t>
            </a:fld>
            <a:endParaRPr lang="en-US"/>
          </a:p>
        </p:txBody>
      </p:sp>
      <p:pic>
        <p:nvPicPr>
          <p:cNvPr id="28676" name="Picture 2"/>
          <p:cNvPicPr>
            <a:picLocks noGrp="1" noChangeAspect="1" noChangeArrowheads="1"/>
          </p:cNvPicPr>
          <p:nvPr>
            <p:ph idx="1"/>
          </p:nvPr>
        </p:nvPicPr>
        <p:blipFill>
          <a:blip r:embed="rId2"/>
          <a:srcRect/>
          <a:stretch>
            <a:fillRect/>
          </a:stretch>
        </p:blipFill>
        <p:spPr>
          <a:xfrm>
            <a:off x="115888" y="1219200"/>
            <a:ext cx="8875712" cy="5138738"/>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C65DCDA-0816-49F8-A291-2D0EC95E6EAF}" type="slidenum">
              <a:rPr lang="en-US" smtClean="0"/>
              <a:pPr>
                <a:defRPr/>
              </a:pPr>
              <a:t>27</a:t>
            </a:fld>
            <a:endParaRPr lang="en-US"/>
          </a:p>
        </p:txBody>
      </p:sp>
      <p:sp>
        <p:nvSpPr>
          <p:cNvPr id="29699" name="Title 1"/>
          <p:cNvSpPr>
            <a:spLocks noGrp="1"/>
          </p:cNvSpPr>
          <p:nvPr>
            <p:ph type="title"/>
          </p:nvPr>
        </p:nvSpPr>
        <p:spPr>
          <a:xfrm>
            <a:off x="457200" y="274638"/>
            <a:ext cx="8229600" cy="792162"/>
          </a:xfrm>
        </p:spPr>
        <p:txBody>
          <a:bodyPr/>
          <a:lstStyle/>
          <a:p>
            <a:r>
              <a:rPr lang="en-US" sz="3200" b="1" dirty="0" smtClean="0"/>
              <a:t>Retiming</a:t>
            </a:r>
          </a:p>
        </p:txBody>
      </p:sp>
      <p:pic>
        <p:nvPicPr>
          <p:cNvPr id="29700" name="Picture 2"/>
          <p:cNvPicPr>
            <a:picLocks noGrp="1" noChangeAspect="1" noChangeArrowheads="1"/>
          </p:cNvPicPr>
          <p:nvPr>
            <p:ph idx="1"/>
          </p:nvPr>
        </p:nvPicPr>
        <p:blipFill>
          <a:blip r:embed="rId2"/>
          <a:srcRect/>
          <a:stretch>
            <a:fillRect/>
          </a:stretch>
        </p:blipFill>
        <p:spPr>
          <a:xfrm>
            <a:off x="685800" y="990600"/>
            <a:ext cx="8001000" cy="5408613"/>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E2C6F27-6754-4575-8215-D8454FAFC70C}" type="slidenum">
              <a:rPr lang="en-US" smtClean="0"/>
              <a:pPr>
                <a:defRPr/>
              </a:pPr>
              <a:t>28</a:t>
            </a:fld>
            <a:endParaRPr lang="en-US"/>
          </a:p>
        </p:txBody>
      </p:sp>
      <p:sp>
        <p:nvSpPr>
          <p:cNvPr id="30723" name="Title 1"/>
          <p:cNvSpPr>
            <a:spLocks noGrp="1"/>
          </p:cNvSpPr>
          <p:nvPr>
            <p:ph type="title"/>
          </p:nvPr>
        </p:nvSpPr>
        <p:spPr>
          <a:xfrm>
            <a:off x="457200" y="274638"/>
            <a:ext cx="8229600" cy="792162"/>
          </a:xfrm>
        </p:spPr>
        <p:txBody>
          <a:bodyPr/>
          <a:lstStyle/>
          <a:p>
            <a:r>
              <a:rPr lang="en-US" sz="3200" b="1" dirty="0" smtClean="0"/>
              <a:t>Retiming</a:t>
            </a:r>
          </a:p>
        </p:txBody>
      </p:sp>
      <p:pic>
        <p:nvPicPr>
          <p:cNvPr id="30724" name="Picture 2"/>
          <p:cNvPicPr>
            <a:picLocks noGrp="1" noChangeAspect="1" noChangeArrowheads="1"/>
          </p:cNvPicPr>
          <p:nvPr>
            <p:ph idx="1"/>
          </p:nvPr>
        </p:nvPicPr>
        <p:blipFill>
          <a:blip r:embed="rId2"/>
          <a:srcRect/>
          <a:stretch>
            <a:fillRect/>
          </a:stretch>
        </p:blipFill>
        <p:spPr>
          <a:xfrm>
            <a:off x="609600" y="1104900"/>
            <a:ext cx="8077200" cy="5221288"/>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7921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sp>
        <p:nvSpPr>
          <p:cNvPr id="4" name="Slide Number Placeholder 3"/>
          <p:cNvSpPr>
            <a:spLocks noGrp="1"/>
          </p:cNvSpPr>
          <p:nvPr>
            <p:ph type="sldNum" sz="quarter" idx="12"/>
          </p:nvPr>
        </p:nvSpPr>
        <p:spPr/>
        <p:txBody>
          <a:bodyPr/>
          <a:lstStyle/>
          <a:p>
            <a:pPr>
              <a:defRPr/>
            </a:pPr>
            <a:fld id="{7474A7B2-274B-494C-BBE0-8733892F18B5}" type="slidenum">
              <a:rPr lang="en-US" smtClean="0"/>
              <a:pPr>
                <a:defRPr/>
              </a:pPr>
              <a:t>29</a:t>
            </a:fld>
            <a:endParaRPr lang="en-US"/>
          </a:p>
        </p:txBody>
      </p:sp>
      <p:pic>
        <p:nvPicPr>
          <p:cNvPr id="31748" name="Picture 2"/>
          <p:cNvPicPr>
            <a:picLocks noGrp="1" noChangeAspect="1" noChangeArrowheads="1"/>
          </p:cNvPicPr>
          <p:nvPr>
            <p:ph idx="1"/>
          </p:nvPr>
        </p:nvPicPr>
        <p:blipFill>
          <a:blip r:embed="rId2"/>
          <a:srcRect/>
          <a:stretch>
            <a:fillRect/>
          </a:stretch>
        </p:blipFill>
        <p:spPr>
          <a:xfrm>
            <a:off x="0" y="1295400"/>
            <a:ext cx="9067800" cy="48768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868362"/>
          </a:xfrm>
        </p:spPr>
        <p:txBody>
          <a:bodyPr/>
          <a:lstStyle/>
          <a:p>
            <a:r>
              <a:rPr lang="en-US" sz="3600" b="1" dirty="0" smtClean="0"/>
              <a:t>6.1 Introduction</a:t>
            </a:r>
          </a:p>
        </p:txBody>
      </p:sp>
      <p:sp>
        <p:nvSpPr>
          <p:cNvPr id="5123" name="Content Placeholder 2"/>
          <p:cNvSpPr>
            <a:spLocks noGrp="1"/>
          </p:cNvSpPr>
          <p:nvPr>
            <p:ph idx="1"/>
          </p:nvPr>
        </p:nvSpPr>
        <p:spPr>
          <a:xfrm>
            <a:off x="457200" y="1143000"/>
            <a:ext cx="8686800" cy="4983163"/>
          </a:xfrm>
        </p:spPr>
        <p:txBody>
          <a:bodyPr/>
          <a:lstStyle/>
          <a:p>
            <a:r>
              <a:rPr lang="en-US" sz="2800" dirty="0" smtClean="0"/>
              <a:t>Systematically determine the control circuits in DSP architectures by folding transformation, where multiple algorithm operations are time-multiplexed to a single functional unit.</a:t>
            </a:r>
          </a:p>
          <a:p>
            <a:r>
              <a:rPr lang="en-US" sz="2800" dirty="0" smtClean="0"/>
              <a:t>Use for synthesis of DSP architectures that can be operated at single or multiple clocks.</a:t>
            </a:r>
          </a:p>
          <a:p>
            <a:r>
              <a:rPr lang="en-US" sz="2800" dirty="0" smtClean="0"/>
              <a:t>Use to reduce the number of hardware functional units (FUs) by a factor of N at the expense of increasing computation time by a factor of N.</a:t>
            </a:r>
          </a:p>
          <a:p>
            <a:r>
              <a:rPr lang="en-US" sz="2800" dirty="0" smtClean="0"/>
              <a:t>Lead to an architecture that uses a large number of registers and thus present the register minimization technique.</a:t>
            </a:r>
          </a:p>
          <a:p>
            <a:endParaRPr lang="en-US" sz="2800" dirty="0" smtClean="0"/>
          </a:p>
        </p:txBody>
      </p:sp>
      <p:sp>
        <p:nvSpPr>
          <p:cNvPr id="4" name="Slide Number Placeholder 3"/>
          <p:cNvSpPr>
            <a:spLocks noGrp="1"/>
          </p:cNvSpPr>
          <p:nvPr>
            <p:ph type="sldNum" sz="quarter" idx="12"/>
          </p:nvPr>
        </p:nvSpPr>
        <p:spPr/>
        <p:txBody>
          <a:bodyPr/>
          <a:lstStyle/>
          <a:p>
            <a:pPr>
              <a:defRPr/>
            </a:pPr>
            <a:fld id="{286039A3-EC7F-49ED-8F55-F550E43555A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792162"/>
          </a:xfrm>
        </p:spPr>
        <p:txBody>
          <a:bodyPr/>
          <a:lstStyle/>
          <a:p>
            <a:r>
              <a:rPr lang="en-US" sz="3200" b="1" dirty="0" smtClean="0"/>
              <a:t>Folding of </a:t>
            </a:r>
            <a:r>
              <a:rPr lang="en-US" sz="3200" b="1" dirty="0" err="1" smtClean="0"/>
              <a:t>Biquad</a:t>
            </a:r>
            <a:r>
              <a:rPr lang="en-US" sz="3200" b="1" dirty="0" smtClean="0"/>
              <a:t> filter</a:t>
            </a:r>
            <a:endParaRPr lang="en-US" sz="3200" dirty="0" smtClean="0"/>
          </a:p>
        </p:txBody>
      </p:sp>
      <p:sp>
        <p:nvSpPr>
          <p:cNvPr id="4" name="Slide Number Placeholder 3"/>
          <p:cNvSpPr>
            <a:spLocks noGrp="1"/>
          </p:cNvSpPr>
          <p:nvPr>
            <p:ph type="sldNum" sz="quarter" idx="12"/>
          </p:nvPr>
        </p:nvSpPr>
        <p:spPr/>
        <p:txBody>
          <a:bodyPr/>
          <a:lstStyle/>
          <a:p>
            <a:pPr>
              <a:defRPr/>
            </a:pPr>
            <a:fld id="{C7B710C5-67FE-47A1-B2D5-AF61D555531D}" type="slidenum">
              <a:rPr lang="en-US" smtClean="0"/>
              <a:pPr>
                <a:defRPr/>
              </a:pPr>
              <a:t>30</a:t>
            </a:fld>
            <a:endParaRPr lang="en-US"/>
          </a:p>
        </p:txBody>
      </p:sp>
      <p:pic>
        <p:nvPicPr>
          <p:cNvPr id="32772" name="Picture 2"/>
          <p:cNvPicPr>
            <a:picLocks noGrp="1" noChangeAspect="1" noChangeArrowheads="1"/>
          </p:cNvPicPr>
          <p:nvPr>
            <p:ph idx="1"/>
          </p:nvPr>
        </p:nvPicPr>
        <p:blipFill>
          <a:blip r:embed="rId2"/>
          <a:srcRect/>
          <a:stretch>
            <a:fillRect/>
          </a:stretch>
        </p:blipFill>
        <p:spPr>
          <a:xfrm>
            <a:off x="777875" y="1295400"/>
            <a:ext cx="7680325" cy="4997450"/>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8683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sp>
        <p:nvSpPr>
          <p:cNvPr id="4" name="Slide Number Placeholder 3"/>
          <p:cNvSpPr>
            <a:spLocks noGrp="1"/>
          </p:cNvSpPr>
          <p:nvPr>
            <p:ph type="sldNum" sz="quarter" idx="12"/>
          </p:nvPr>
        </p:nvSpPr>
        <p:spPr/>
        <p:txBody>
          <a:bodyPr/>
          <a:lstStyle/>
          <a:p>
            <a:pPr>
              <a:defRPr/>
            </a:pPr>
            <a:fld id="{A3492977-747C-4AF7-8612-467341648970}" type="slidenum">
              <a:rPr lang="en-US" smtClean="0"/>
              <a:pPr>
                <a:defRPr/>
              </a:pPr>
              <a:t>31</a:t>
            </a:fld>
            <a:endParaRPr lang="en-US"/>
          </a:p>
        </p:txBody>
      </p:sp>
      <p:pic>
        <p:nvPicPr>
          <p:cNvPr id="33796" name="Picture 2"/>
          <p:cNvPicPr>
            <a:picLocks noGrp="1" noChangeAspect="1" noChangeArrowheads="1"/>
          </p:cNvPicPr>
          <p:nvPr>
            <p:ph idx="1"/>
          </p:nvPr>
        </p:nvPicPr>
        <p:blipFill>
          <a:blip r:embed="rId2"/>
          <a:srcRect/>
          <a:stretch>
            <a:fillRect/>
          </a:stretch>
        </p:blipFill>
        <p:spPr>
          <a:xfrm>
            <a:off x="76200" y="1447800"/>
            <a:ext cx="9004300" cy="4752975"/>
          </a:xfr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127E80E-1249-4383-A03B-83417081DD54}" type="slidenum">
              <a:rPr lang="en-US" smtClean="0"/>
              <a:pPr>
                <a:defRPr/>
              </a:pPr>
              <a:t>32</a:t>
            </a:fld>
            <a:endParaRPr lang="en-US"/>
          </a:p>
        </p:txBody>
      </p:sp>
      <p:sp>
        <p:nvSpPr>
          <p:cNvPr id="34819" name="Title 1"/>
          <p:cNvSpPr>
            <a:spLocks noGrp="1"/>
          </p:cNvSpPr>
          <p:nvPr>
            <p:ph type="title"/>
          </p:nvPr>
        </p:nvSpPr>
        <p:spPr>
          <a:xfrm>
            <a:off x="457200" y="274638"/>
            <a:ext cx="8229600" cy="8683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pic>
        <p:nvPicPr>
          <p:cNvPr id="34820" name="Picture 2"/>
          <p:cNvPicPr>
            <a:picLocks noGrp="1" noChangeAspect="1" noChangeArrowheads="1"/>
          </p:cNvPicPr>
          <p:nvPr>
            <p:ph idx="1"/>
          </p:nvPr>
        </p:nvPicPr>
        <p:blipFill>
          <a:blip r:embed="rId2"/>
          <a:srcRect/>
          <a:stretch>
            <a:fillRect/>
          </a:stretch>
        </p:blipFill>
        <p:spPr>
          <a:xfrm>
            <a:off x="228600" y="1319213"/>
            <a:ext cx="8763000" cy="4875212"/>
          </a:xfr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3F6BE99-E1FE-432C-8A06-C13A09FBBE2A}" type="slidenum">
              <a:rPr lang="en-US" smtClean="0"/>
              <a:pPr>
                <a:defRPr/>
              </a:pPr>
              <a:t>33</a:t>
            </a:fld>
            <a:endParaRPr lang="en-US"/>
          </a:p>
        </p:txBody>
      </p:sp>
      <p:sp>
        <p:nvSpPr>
          <p:cNvPr id="35843" name="Title 1"/>
          <p:cNvSpPr>
            <a:spLocks noGrp="1"/>
          </p:cNvSpPr>
          <p:nvPr>
            <p:ph type="title"/>
          </p:nvPr>
        </p:nvSpPr>
        <p:spPr>
          <a:xfrm>
            <a:off x="457200" y="274638"/>
            <a:ext cx="8229600" cy="8683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pic>
        <p:nvPicPr>
          <p:cNvPr id="35844" name="Picture 2"/>
          <p:cNvPicPr>
            <a:picLocks noGrp="1" noChangeAspect="1" noChangeArrowheads="1"/>
          </p:cNvPicPr>
          <p:nvPr>
            <p:ph idx="1"/>
          </p:nvPr>
        </p:nvPicPr>
        <p:blipFill>
          <a:blip r:embed="rId2"/>
          <a:srcRect/>
          <a:stretch>
            <a:fillRect/>
          </a:stretch>
        </p:blipFill>
        <p:spPr>
          <a:xfrm>
            <a:off x="152400" y="1371600"/>
            <a:ext cx="8866188" cy="4830763"/>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9D80BF2-4BFD-4FA1-9580-1A22F553E068}" type="slidenum">
              <a:rPr lang="en-US" smtClean="0"/>
              <a:pPr>
                <a:defRPr/>
              </a:pPr>
              <a:t>34</a:t>
            </a:fld>
            <a:endParaRPr lang="en-US"/>
          </a:p>
        </p:txBody>
      </p:sp>
      <p:sp>
        <p:nvSpPr>
          <p:cNvPr id="36867" name="Title 1"/>
          <p:cNvSpPr>
            <a:spLocks noGrp="1"/>
          </p:cNvSpPr>
          <p:nvPr>
            <p:ph type="title"/>
          </p:nvPr>
        </p:nvSpPr>
        <p:spPr>
          <a:xfrm>
            <a:off x="457200" y="274638"/>
            <a:ext cx="8229600" cy="8683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pic>
        <p:nvPicPr>
          <p:cNvPr id="36868" name="Picture 2"/>
          <p:cNvPicPr>
            <a:picLocks noGrp="1" noChangeAspect="1" noChangeArrowheads="1"/>
          </p:cNvPicPr>
          <p:nvPr>
            <p:ph idx="1"/>
          </p:nvPr>
        </p:nvPicPr>
        <p:blipFill>
          <a:blip r:embed="rId2"/>
          <a:srcRect/>
          <a:stretch>
            <a:fillRect/>
          </a:stretch>
        </p:blipFill>
        <p:spPr>
          <a:xfrm>
            <a:off x="76200" y="1143000"/>
            <a:ext cx="8986838" cy="5227638"/>
          </a:xfr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B61BBA0-7CB4-447F-94D9-7C7ADDC96267}" type="slidenum">
              <a:rPr lang="en-US" smtClean="0"/>
              <a:pPr>
                <a:defRPr/>
              </a:pPr>
              <a:t>35</a:t>
            </a:fld>
            <a:endParaRPr lang="en-US"/>
          </a:p>
        </p:txBody>
      </p:sp>
      <p:sp>
        <p:nvSpPr>
          <p:cNvPr id="37891" name="Title 1"/>
          <p:cNvSpPr>
            <a:spLocks noGrp="1"/>
          </p:cNvSpPr>
          <p:nvPr>
            <p:ph type="title"/>
          </p:nvPr>
        </p:nvSpPr>
        <p:spPr>
          <a:xfrm>
            <a:off x="457200" y="274638"/>
            <a:ext cx="8229600" cy="8683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pic>
        <p:nvPicPr>
          <p:cNvPr id="37892" name="Picture 2"/>
          <p:cNvPicPr>
            <a:picLocks noGrp="1" noChangeAspect="1" noChangeArrowheads="1"/>
          </p:cNvPicPr>
          <p:nvPr>
            <p:ph idx="1"/>
          </p:nvPr>
        </p:nvPicPr>
        <p:blipFill>
          <a:blip r:embed="rId2"/>
          <a:srcRect/>
          <a:stretch>
            <a:fillRect/>
          </a:stretch>
        </p:blipFill>
        <p:spPr>
          <a:xfrm>
            <a:off x="-33338" y="1143000"/>
            <a:ext cx="9177338" cy="5268913"/>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2CAAEF7-2AD7-4504-AD65-87BCD0FACA98}" type="slidenum">
              <a:rPr lang="en-US" smtClean="0"/>
              <a:pPr>
                <a:defRPr/>
              </a:pPr>
              <a:t>36</a:t>
            </a:fld>
            <a:endParaRPr lang="en-US"/>
          </a:p>
        </p:txBody>
      </p:sp>
      <p:sp>
        <p:nvSpPr>
          <p:cNvPr id="38915" name="Title 1"/>
          <p:cNvSpPr>
            <a:spLocks noGrp="1"/>
          </p:cNvSpPr>
          <p:nvPr>
            <p:ph type="title"/>
          </p:nvPr>
        </p:nvSpPr>
        <p:spPr>
          <a:xfrm>
            <a:off x="457200" y="274638"/>
            <a:ext cx="8229600" cy="868362"/>
          </a:xfrm>
        </p:spPr>
        <p:txBody>
          <a:bodyPr/>
          <a:lstStyle/>
          <a:p>
            <a:r>
              <a:rPr lang="en-US" sz="3200" b="1" dirty="0" smtClean="0"/>
              <a:t>Folding of </a:t>
            </a:r>
            <a:r>
              <a:rPr lang="en-US" sz="3200" b="1" dirty="0" err="1" smtClean="0"/>
              <a:t>Biquad</a:t>
            </a:r>
            <a:r>
              <a:rPr lang="en-US" sz="3200" b="1" dirty="0" smtClean="0"/>
              <a:t> filter</a:t>
            </a:r>
            <a:endParaRPr lang="en-US" sz="3200" dirty="0" smtClean="0"/>
          </a:p>
        </p:txBody>
      </p:sp>
      <p:pic>
        <p:nvPicPr>
          <p:cNvPr id="38916" name="Picture 2"/>
          <p:cNvPicPr>
            <a:picLocks noGrp="1" noChangeAspect="1" noChangeArrowheads="1"/>
          </p:cNvPicPr>
          <p:nvPr>
            <p:ph idx="1"/>
          </p:nvPr>
        </p:nvPicPr>
        <p:blipFill>
          <a:blip r:embed="rId2"/>
          <a:srcRect/>
          <a:stretch>
            <a:fillRect/>
          </a:stretch>
        </p:blipFill>
        <p:spPr>
          <a:xfrm>
            <a:off x="0" y="1219200"/>
            <a:ext cx="9144000" cy="5105400"/>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2479772-FC4A-4615-868D-83D772CC53C4}" type="slidenum">
              <a:rPr lang="en-US" smtClean="0"/>
              <a:pPr>
                <a:defRPr/>
              </a:pPr>
              <a:t>37</a:t>
            </a:fld>
            <a:endParaRPr lang="en-US"/>
          </a:p>
        </p:txBody>
      </p:sp>
      <p:sp>
        <p:nvSpPr>
          <p:cNvPr id="39939" name="Title 1"/>
          <p:cNvSpPr>
            <a:spLocks noGrp="1"/>
          </p:cNvSpPr>
          <p:nvPr>
            <p:ph type="title"/>
          </p:nvPr>
        </p:nvSpPr>
        <p:spPr>
          <a:xfrm>
            <a:off x="457200" y="274638"/>
            <a:ext cx="8229600" cy="868362"/>
          </a:xfrm>
        </p:spPr>
        <p:txBody>
          <a:bodyPr/>
          <a:lstStyle/>
          <a:p>
            <a:r>
              <a:rPr lang="en-US" sz="3200" b="1" dirty="0" smtClean="0"/>
              <a:t>Folding of </a:t>
            </a:r>
            <a:r>
              <a:rPr lang="en-US" sz="3200" b="1" dirty="0" err="1" smtClean="0"/>
              <a:t>Biquad</a:t>
            </a:r>
            <a:r>
              <a:rPr lang="en-US" sz="3200" b="1" dirty="0" smtClean="0"/>
              <a:t> filter, N=4</a:t>
            </a:r>
            <a:endParaRPr lang="en-US" sz="3200" dirty="0" smtClean="0"/>
          </a:p>
        </p:txBody>
      </p:sp>
      <p:pic>
        <p:nvPicPr>
          <p:cNvPr id="39940" name="Picture 2"/>
          <p:cNvPicPr>
            <a:picLocks noGrp="1" noChangeAspect="1" noChangeArrowheads="1"/>
          </p:cNvPicPr>
          <p:nvPr>
            <p:ph idx="1"/>
          </p:nvPr>
        </p:nvPicPr>
        <p:blipFill>
          <a:blip r:embed="rId2"/>
          <a:srcRect/>
          <a:stretch>
            <a:fillRect/>
          </a:stretch>
        </p:blipFill>
        <p:spPr>
          <a:xfrm>
            <a:off x="117475" y="1447800"/>
            <a:ext cx="8874125" cy="4648200"/>
          </a:xfr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C59ED30-D402-4636-AEB1-980946E752D5}" type="slidenum">
              <a:rPr lang="en-US" smtClean="0"/>
              <a:pPr>
                <a:defRPr/>
              </a:pPr>
              <a:t>38</a:t>
            </a:fld>
            <a:endParaRPr lang="en-US"/>
          </a:p>
        </p:txBody>
      </p:sp>
      <p:sp>
        <p:nvSpPr>
          <p:cNvPr id="40963" name="Title 1"/>
          <p:cNvSpPr>
            <a:spLocks noGrp="1"/>
          </p:cNvSpPr>
          <p:nvPr>
            <p:ph type="title"/>
          </p:nvPr>
        </p:nvSpPr>
        <p:spPr>
          <a:xfrm>
            <a:off x="457200" y="274638"/>
            <a:ext cx="8229600" cy="792162"/>
          </a:xfrm>
        </p:spPr>
        <p:txBody>
          <a:bodyPr/>
          <a:lstStyle/>
          <a:p>
            <a:r>
              <a:rPr lang="en-US" sz="3200" b="1" dirty="0" smtClean="0"/>
              <a:t>Hardware Mapped </a:t>
            </a:r>
            <a:r>
              <a:rPr lang="en-US" sz="3200" b="1" dirty="0" err="1" smtClean="0"/>
              <a:t>vs.Microcoded</a:t>
            </a:r>
            <a:endParaRPr lang="en-US" sz="3200" dirty="0" smtClean="0"/>
          </a:p>
        </p:txBody>
      </p:sp>
      <p:pic>
        <p:nvPicPr>
          <p:cNvPr id="40964" name="Picture 2"/>
          <p:cNvPicPr>
            <a:picLocks noGrp="1" noChangeAspect="1" noChangeArrowheads="1"/>
          </p:cNvPicPr>
          <p:nvPr>
            <p:ph idx="1"/>
          </p:nvPr>
        </p:nvPicPr>
        <p:blipFill>
          <a:blip r:embed="rId2"/>
          <a:srcRect/>
          <a:stretch>
            <a:fillRect/>
          </a:stretch>
        </p:blipFill>
        <p:spPr>
          <a:xfrm>
            <a:off x="228600" y="1238250"/>
            <a:ext cx="8763000" cy="5030788"/>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638"/>
            <a:ext cx="8229600" cy="792162"/>
          </a:xfrm>
        </p:spPr>
        <p:txBody>
          <a:bodyPr/>
          <a:lstStyle/>
          <a:p>
            <a:r>
              <a:rPr lang="en-US" sz="3200" b="1" dirty="0" smtClean="0"/>
              <a:t>Retiming for Folding</a:t>
            </a:r>
            <a:endParaRPr lang="en-US" sz="3200" dirty="0" smtClean="0"/>
          </a:p>
        </p:txBody>
      </p:sp>
      <p:sp>
        <p:nvSpPr>
          <p:cNvPr id="4" name="Slide Number Placeholder 3"/>
          <p:cNvSpPr>
            <a:spLocks noGrp="1"/>
          </p:cNvSpPr>
          <p:nvPr>
            <p:ph type="sldNum" sz="quarter" idx="12"/>
          </p:nvPr>
        </p:nvSpPr>
        <p:spPr/>
        <p:txBody>
          <a:bodyPr/>
          <a:lstStyle/>
          <a:p>
            <a:pPr>
              <a:defRPr/>
            </a:pPr>
            <a:fld id="{575BDD5C-F931-436B-864A-51CCDEAA94E1}" type="slidenum">
              <a:rPr lang="en-US" smtClean="0"/>
              <a:pPr>
                <a:defRPr/>
              </a:pPr>
              <a:t>39</a:t>
            </a:fld>
            <a:endParaRPr lang="en-US"/>
          </a:p>
        </p:txBody>
      </p:sp>
      <p:pic>
        <p:nvPicPr>
          <p:cNvPr id="41988" name="Picture 2"/>
          <p:cNvPicPr>
            <a:picLocks noGrp="1" noChangeAspect="1" noChangeArrowheads="1"/>
          </p:cNvPicPr>
          <p:nvPr>
            <p:ph idx="1"/>
          </p:nvPr>
        </p:nvPicPr>
        <p:blipFill>
          <a:blip r:embed="rId2"/>
          <a:srcRect/>
          <a:stretch>
            <a:fillRect/>
          </a:stretch>
        </p:blipFill>
        <p:spPr>
          <a:xfrm>
            <a:off x="152400" y="1295400"/>
            <a:ext cx="8839200" cy="4859338"/>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8E39D4B-D1FE-4037-95B4-91C6C7DB11BA}" type="slidenum">
              <a:rPr lang="en-US" smtClean="0"/>
              <a:pPr>
                <a:defRPr/>
              </a:pPr>
              <a:t>4</a:t>
            </a:fld>
            <a:endParaRPr lang="en-US"/>
          </a:p>
        </p:txBody>
      </p:sp>
      <p:sp>
        <p:nvSpPr>
          <p:cNvPr id="6147" name="Title 1"/>
          <p:cNvSpPr>
            <a:spLocks noGrp="1"/>
          </p:cNvSpPr>
          <p:nvPr>
            <p:ph type="title"/>
          </p:nvPr>
        </p:nvSpPr>
        <p:spPr>
          <a:xfrm>
            <a:off x="457200" y="274638"/>
            <a:ext cx="8229600" cy="868362"/>
          </a:xfrm>
        </p:spPr>
        <p:txBody>
          <a:bodyPr/>
          <a:lstStyle/>
          <a:p>
            <a:r>
              <a:rPr lang="en-US" sz="3200" b="1" dirty="0" smtClean="0"/>
              <a:t>Folding is ”Inverse” of Unfolding</a:t>
            </a:r>
            <a:endParaRPr lang="en-US" sz="3200" dirty="0" smtClean="0"/>
          </a:p>
        </p:txBody>
      </p:sp>
      <p:pic>
        <p:nvPicPr>
          <p:cNvPr id="6148" name="Picture 2"/>
          <p:cNvPicPr>
            <a:picLocks noGrp="1" noChangeAspect="1" noChangeArrowheads="1"/>
          </p:cNvPicPr>
          <p:nvPr>
            <p:ph idx="1"/>
          </p:nvPr>
        </p:nvPicPr>
        <p:blipFill>
          <a:blip r:embed="rId2"/>
          <a:srcRect/>
          <a:stretch>
            <a:fillRect/>
          </a:stretch>
        </p:blipFill>
        <p:spPr>
          <a:xfrm>
            <a:off x="228600" y="1293813"/>
            <a:ext cx="8610600" cy="4991100"/>
          </a:xfr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285750" y="990600"/>
            <a:ext cx="8667750" cy="5482389"/>
          </a:xfrm>
        </p:spPr>
        <p:txBody>
          <a:bodyPr/>
          <a:lstStyle/>
          <a:p>
            <a:r>
              <a:rPr lang="en-US" sz="2800" dirty="0" smtClean="0">
                <a:latin typeface="Arial" pitchFamily="34" charset="0"/>
                <a:cs typeface="Arial" pitchFamily="34" charset="0"/>
              </a:rPr>
              <a:t>Folding may insert registers.</a:t>
            </a:r>
          </a:p>
          <a:p>
            <a:r>
              <a:rPr lang="en-US" sz="2800" b="1" i="1" dirty="0" smtClean="0">
                <a:solidFill>
                  <a:srgbClr val="FF0000"/>
                </a:solidFill>
                <a:latin typeface="Arial" pitchFamily="34" charset="0"/>
                <a:cs typeface="Arial" pitchFamily="34" charset="0"/>
              </a:rPr>
              <a:t>Lifetime analysis</a:t>
            </a:r>
            <a:r>
              <a:rPr lang="en-US" sz="2800" dirty="0" smtClean="0">
                <a:latin typeface="Arial" pitchFamily="34" charset="0"/>
                <a:cs typeface="Arial" pitchFamily="34" charset="0"/>
              </a:rPr>
              <a:t> is used for register minimization techniques </a:t>
            </a:r>
          </a:p>
          <a:p>
            <a:pPr lvl="1"/>
            <a:r>
              <a:rPr lang="en-US" sz="2400" dirty="0" smtClean="0">
                <a:cs typeface="Arial" pitchFamily="34" charset="0"/>
              </a:rPr>
              <a:t>A procedure used to compute the minimum number of registers required to implement a DSP algorithm in hardware.</a:t>
            </a:r>
          </a:p>
          <a:p>
            <a:pPr lvl="2"/>
            <a:r>
              <a:rPr lang="en-US" sz="2000" dirty="0" smtClean="0">
                <a:cs typeface="Arial" pitchFamily="34" charset="0"/>
              </a:rPr>
              <a:t>A variable is live from the time it is produced until the time it is consumed. After then, it is dead.</a:t>
            </a:r>
          </a:p>
          <a:p>
            <a:pPr lvl="2"/>
            <a:r>
              <a:rPr lang="en-US" sz="2000" dirty="0" smtClean="0">
                <a:cs typeface="Arial" pitchFamily="34" charset="0"/>
              </a:rPr>
              <a:t>The number of live variables at each time unit is computed, and the maximum number of live variables at any time unit is determined</a:t>
            </a:r>
          </a:p>
          <a:p>
            <a:pPr lvl="1"/>
            <a:r>
              <a:rPr lang="en-US" sz="2400" dirty="0" smtClean="0">
                <a:cs typeface="Arial" pitchFamily="34" charset="0"/>
              </a:rPr>
              <a:t>Forward-backward register allocation technique.</a:t>
            </a:r>
          </a:p>
          <a:p>
            <a:pPr lvl="1"/>
            <a:r>
              <a:rPr lang="en-US" sz="2400" dirty="0" smtClean="0">
                <a:cs typeface="Arial" pitchFamily="34" charset="0"/>
              </a:rPr>
              <a:t>Linear lifetimes analysis and Circular lifetime analysis</a:t>
            </a:r>
          </a:p>
          <a:p>
            <a:endParaRPr lang="en-US" sz="2400" dirty="0" smtClean="0">
              <a:cs typeface="Arial" pitchFamily="34" charset="0"/>
            </a:endParaRPr>
          </a:p>
        </p:txBody>
      </p:sp>
      <p:sp>
        <p:nvSpPr>
          <p:cNvPr id="4" name="Slide Number Placeholder 3"/>
          <p:cNvSpPr>
            <a:spLocks noGrp="1"/>
          </p:cNvSpPr>
          <p:nvPr>
            <p:ph type="sldNum" sz="quarter" idx="12"/>
          </p:nvPr>
        </p:nvSpPr>
        <p:spPr/>
        <p:txBody>
          <a:bodyPr/>
          <a:lstStyle/>
          <a:p>
            <a:pPr>
              <a:defRPr/>
            </a:pPr>
            <a:fld id="{BF131296-BE5A-4E0E-BD55-C1A34A794DD0}" type="slidenum">
              <a:rPr lang="en-US" smtClean="0"/>
              <a:pPr>
                <a:defRPr/>
              </a:pPr>
              <a:t>40</a:t>
            </a:fld>
            <a:endParaRPr lang="en-US"/>
          </a:p>
        </p:txBody>
      </p:sp>
      <p:sp>
        <p:nvSpPr>
          <p:cNvPr id="43012" name="Title 1"/>
          <p:cNvSpPr>
            <a:spLocks noGrp="1"/>
          </p:cNvSpPr>
          <p:nvPr>
            <p:ph type="title"/>
          </p:nvPr>
        </p:nvSpPr>
        <p:spPr>
          <a:xfrm>
            <a:off x="0" y="228600"/>
            <a:ext cx="9144000" cy="868362"/>
          </a:xfrm>
        </p:spPr>
        <p:txBody>
          <a:bodyPr/>
          <a:lstStyle/>
          <a:p>
            <a:r>
              <a:rPr lang="en-US" sz="3600" b="1" dirty="0" smtClean="0"/>
              <a:t>6.3 Register Minimization Techniques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dirty="0" smtClean="0"/>
              <a:t>Linear Lifetime Analysis</a:t>
            </a: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sz="2800" b="1" i="1" dirty="0" smtClean="0">
                <a:solidFill>
                  <a:srgbClr val="FF0000"/>
                </a:solidFill>
                <a:latin typeface="Arial" pitchFamily="34" charset="0"/>
                <a:cs typeface="Arial" pitchFamily="34" charset="0"/>
              </a:rPr>
              <a:t>Linear lifetime chart</a:t>
            </a:r>
            <a:r>
              <a:rPr lang="en-US" sz="2800" dirty="0" smtClean="0">
                <a:latin typeface="Arial" pitchFamily="34" charset="0"/>
                <a:cs typeface="Arial" pitchFamily="34" charset="0"/>
              </a:rPr>
              <a:t>: represents the lifetime of the variables in a linear fashion.</a:t>
            </a:r>
          </a:p>
          <a:p>
            <a:pPr lvl="1"/>
            <a:r>
              <a:rPr lang="en-US" sz="2400" dirty="0" smtClean="0">
                <a:cs typeface="Arial" pitchFamily="34" charset="0"/>
              </a:rPr>
              <a:t>Max. number of live variables in linear lifetime chart </a:t>
            </a:r>
            <a:r>
              <a:rPr lang="en-US" sz="2400" dirty="0" smtClean="0">
                <a:cs typeface="Arial" pitchFamily="34" charset="0"/>
                <a:sym typeface="Symbol"/>
              </a:rPr>
              <a:t>  </a:t>
            </a:r>
            <a:r>
              <a:rPr lang="en-US" sz="2400" dirty="0" smtClean="0">
                <a:cs typeface="Arial" pitchFamily="34" charset="0"/>
              </a:rPr>
              <a:t>Min. number of registers in implementation</a:t>
            </a:r>
          </a:p>
          <a:p>
            <a:r>
              <a:rPr lang="en-US" sz="2800" dirty="0" smtClean="0">
                <a:latin typeface="Arial" pitchFamily="34" charset="0"/>
                <a:cs typeface="Arial" pitchFamily="34" charset="0"/>
              </a:rPr>
              <a:t>Convention:</a:t>
            </a:r>
          </a:p>
          <a:p>
            <a:pPr lvl="1"/>
            <a:r>
              <a:rPr lang="en-US" sz="2400" dirty="0" smtClean="0">
                <a:latin typeface="Arial" pitchFamily="34" charset="0"/>
                <a:cs typeface="Arial" pitchFamily="34" charset="0"/>
              </a:rPr>
              <a:t>A variable is </a:t>
            </a:r>
            <a:r>
              <a:rPr lang="en-US" sz="2400" b="1" u="sng" dirty="0" smtClean="0">
                <a:solidFill>
                  <a:srgbClr val="FF0000"/>
                </a:solidFill>
                <a:latin typeface="Arial" pitchFamily="34" charset="0"/>
                <a:cs typeface="Arial" pitchFamily="34" charset="0"/>
              </a:rPr>
              <a:t>live</a:t>
            </a:r>
            <a:r>
              <a:rPr lang="en-US" sz="2400" dirty="0" smtClean="0">
                <a:latin typeface="Arial" pitchFamily="34" charset="0"/>
                <a:cs typeface="Arial" pitchFamily="34" charset="0"/>
              </a:rPr>
              <a:t> from the time it is produced until the time it is consumed. After then, it is </a:t>
            </a:r>
            <a:r>
              <a:rPr lang="en-US" sz="2400" b="1" u="sng" dirty="0" smtClean="0">
                <a:solidFill>
                  <a:srgbClr val="FF0000"/>
                </a:solidFill>
                <a:latin typeface="Arial" pitchFamily="34" charset="0"/>
                <a:cs typeface="Arial" pitchFamily="34" charset="0"/>
              </a:rPr>
              <a:t>dead</a:t>
            </a:r>
            <a:r>
              <a:rPr lang="en-US" sz="2400" dirty="0" smtClean="0">
                <a:latin typeface="Arial" pitchFamily="34" charset="0"/>
                <a:cs typeface="Arial" pitchFamily="34" charset="0"/>
              </a:rPr>
              <a:t>.</a:t>
            </a:r>
          </a:p>
          <a:p>
            <a:pPr lvl="1"/>
            <a:r>
              <a:rPr lang="en-US" sz="2400" dirty="0" smtClean="0">
                <a:cs typeface="Arial" pitchFamily="34" charset="0"/>
              </a:rPr>
              <a:t>A variable is</a:t>
            </a:r>
          </a:p>
          <a:p>
            <a:pPr lvl="4">
              <a:buClr>
                <a:srgbClr val="FF0000"/>
              </a:buClr>
              <a:buFont typeface="Wingdings" pitchFamily="2" charset="2"/>
              <a:buChar char="§"/>
            </a:pPr>
            <a:r>
              <a:rPr lang="en-US" b="1" u="sng" dirty="0" smtClean="0">
                <a:solidFill>
                  <a:srgbClr val="FF0000"/>
                </a:solidFill>
                <a:latin typeface="Arial" pitchFamily="34" charset="0"/>
                <a:cs typeface="Arial" pitchFamily="34" charset="0"/>
              </a:rPr>
              <a:t>not live</a:t>
            </a:r>
            <a:r>
              <a:rPr lang="en-US" dirty="0" smtClean="0">
                <a:latin typeface="Arial" pitchFamily="34" charset="0"/>
                <a:cs typeface="Arial" pitchFamily="34" charset="0"/>
              </a:rPr>
              <a:t> during the clock cycle when it is produced</a:t>
            </a:r>
          </a:p>
          <a:p>
            <a:pPr lvl="4">
              <a:buClr>
                <a:srgbClr val="FF0000"/>
              </a:buClr>
              <a:buFont typeface="Wingdings" pitchFamily="2" charset="2"/>
              <a:buChar char="§"/>
            </a:pPr>
            <a:r>
              <a:rPr lang="en-US" dirty="0" smtClean="0">
                <a:latin typeface="Arial" pitchFamily="34" charset="0"/>
                <a:cs typeface="Arial" pitchFamily="34" charset="0"/>
              </a:rPr>
              <a:t>but </a:t>
            </a:r>
            <a:r>
              <a:rPr lang="en-US" b="1" u="sng" dirty="0" smtClean="0">
                <a:solidFill>
                  <a:srgbClr val="FF0000"/>
                </a:solidFill>
                <a:latin typeface="Arial" pitchFamily="34" charset="0"/>
                <a:cs typeface="Arial" pitchFamily="34" charset="0"/>
              </a:rPr>
              <a:t>live</a:t>
            </a:r>
            <a:r>
              <a:rPr lang="en-US" dirty="0" smtClean="0">
                <a:latin typeface="Arial" pitchFamily="34" charset="0"/>
                <a:cs typeface="Arial" pitchFamily="34" charset="0"/>
              </a:rPr>
              <a:t> during the clock cycle when it is consumed.</a:t>
            </a: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41</a:t>
            </a:fld>
            <a:endParaRPr lang="en-US"/>
          </a:p>
        </p:txBody>
      </p:sp>
      <p:pic>
        <p:nvPicPr>
          <p:cNvPr id="1026" name="Picture 2"/>
          <p:cNvPicPr>
            <a:picLocks noChangeAspect="1" noChangeArrowheads="1"/>
          </p:cNvPicPr>
          <p:nvPr/>
        </p:nvPicPr>
        <p:blipFill>
          <a:blip r:embed="rId2"/>
          <a:srcRect/>
          <a:stretch>
            <a:fillRect/>
          </a:stretch>
        </p:blipFill>
        <p:spPr bwMode="auto">
          <a:xfrm>
            <a:off x="76200" y="4572000"/>
            <a:ext cx="2171700" cy="2209800"/>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944562"/>
          </a:xfrm>
        </p:spPr>
        <p:txBody>
          <a:bodyPr/>
          <a:lstStyle/>
          <a:p>
            <a:r>
              <a:rPr lang="en-US" sz="3200" b="1" dirty="0" smtClean="0"/>
              <a:t>Register Minimization</a:t>
            </a:r>
            <a:endParaRPr lang="en-US" sz="3200" dirty="0" smtClean="0"/>
          </a:p>
        </p:txBody>
      </p:sp>
      <p:sp>
        <p:nvSpPr>
          <p:cNvPr id="4" name="Slide Number Placeholder 3"/>
          <p:cNvSpPr>
            <a:spLocks noGrp="1"/>
          </p:cNvSpPr>
          <p:nvPr>
            <p:ph type="sldNum" sz="quarter" idx="12"/>
          </p:nvPr>
        </p:nvSpPr>
        <p:spPr/>
        <p:txBody>
          <a:bodyPr/>
          <a:lstStyle/>
          <a:p>
            <a:pPr>
              <a:defRPr/>
            </a:pPr>
            <a:fld id="{B1DDD03C-38B1-4A1C-B242-EC4574DF260D}" type="slidenum">
              <a:rPr lang="en-US" smtClean="0"/>
              <a:pPr>
                <a:defRPr/>
              </a:pPr>
              <a:t>42</a:t>
            </a:fld>
            <a:endParaRPr lang="en-US"/>
          </a:p>
        </p:txBody>
      </p:sp>
      <p:pic>
        <p:nvPicPr>
          <p:cNvPr id="45060" name="Picture 2"/>
          <p:cNvPicPr>
            <a:picLocks noGrp="1" noChangeAspect="1" noChangeArrowheads="1"/>
          </p:cNvPicPr>
          <p:nvPr>
            <p:ph idx="1"/>
          </p:nvPr>
        </p:nvPicPr>
        <p:blipFill>
          <a:blip r:embed="rId2"/>
          <a:srcRect/>
          <a:stretch>
            <a:fillRect/>
          </a:stretch>
        </p:blipFill>
        <p:spPr>
          <a:xfrm>
            <a:off x="0" y="1295400"/>
            <a:ext cx="9144000" cy="4972050"/>
          </a:xfrm>
          <a:noFill/>
        </p:spPr>
      </p:pic>
      <p:pic>
        <p:nvPicPr>
          <p:cNvPr id="45061" name="Picture 3"/>
          <p:cNvPicPr>
            <a:picLocks noChangeAspect="1" noChangeArrowheads="1"/>
          </p:cNvPicPr>
          <p:nvPr/>
        </p:nvPicPr>
        <p:blipFill>
          <a:blip r:embed="rId3"/>
          <a:srcRect/>
          <a:stretch>
            <a:fillRect/>
          </a:stretch>
        </p:blipFill>
        <p:spPr bwMode="auto">
          <a:xfrm>
            <a:off x="6991350" y="4114800"/>
            <a:ext cx="2152650" cy="1657350"/>
          </a:xfrm>
          <a:prstGeom prst="rect">
            <a:avLst/>
          </a:prstGeom>
          <a:noFill/>
          <a:ln w="9525">
            <a:noFill/>
            <a:miter lim="800000"/>
            <a:headEnd/>
            <a:tailEnd/>
          </a:ln>
        </p:spPr>
      </p:pic>
      <p:cxnSp>
        <p:nvCxnSpPr>
          <p:cNvPr id="8" name="Straight Arrow Connector 7"/>
          <p:cNvCxnSpPr/>
          <p:nvPr/>
        </p:nvCxnSpPr>
        <p:spPr>
          <a:xfrm>
            <a:off x="6019800" y="4038600"/>
            <a:ext cx="990600" cy="45720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3200" b="1" dirty="0" smtClean="0"/>
              <a:t>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146F933B-EE19-4AB6-9D79-C35E9FBACF9D}" type="slidenum">
              <a:rPr lang="en-US" smtClean="0"/>
              <a:pPr>
                <a:defRPr/>
              </a:pPr>
              <a:t>43</a:t>
            </a:fld>
            <a:endParaRPr lang="en-US"/>
          </a:p>
        </p:txBody>
      </p:sp>
      <p:pic>
        <p:nvPicPr>
          <p:cNvPr id="46084" name="Picture 2"/>
          <p:cNvPicPr>
            <a:picLocks noGrp="1" noChangeAspect="1" noChangeArrowheads="1"/>
          </p:cNvPicPr>
          <p:nvPr>
            <p:ph idx="1"/>
          </p:nvPr>
        </p:nvPicPr>
        <p:blipFill>
          <a:blip r:embed="rId2"/>
          <a:srcRect/>
          <a:stretch>
            <a:fillRect/>
          </a:stretch>
        </p:blipFill>
        <p:spPr>
          <a:xfrm>
            <a:off x="212725" y="1371600"/>
            <a:ext cx="8626475" cy="4452938"/>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122238"/>
            <a:ext cx="9144000" cy="792162"/>
          </a:xfrm>
        </p:spPr>
        <p:txBody>
          <a:bodyPr/>
          <a:lstStyle/>
          <a:p>
            <a:r>
              <a:rPr lang="en-US" sz="3200" b="1" dirty="0" smtClean="0"/>
              <a:t>Lifetime Table - 3x3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EE638895-A3B0-4BCF-8611-50EFADD41D98}" type="slidenum">
              <a:rPr lang="en-US" smtClean="0"/>
              <a:pPr>
                <a:defRPr/>
              </a:pPr>
              <a:t>44</a:t>
            </a:fld>
            <a:endParaRPr lang="en-US"/>
          </a:p>
        </p:txBody>
      </p:sp>
      <p:pic>
        <p:nvPicPr>
          <p:cNvPr id="47108" name="Picture 2"/>
          <p:cNvPicPr>
            <a:picLocks noGrp="1" noChangeAspect="1" noChangeArrowheads="1"/>
          </p:cNvPicPr>
          <p:nvPr>
            <p:ph idx="1"/>
          </p:nvPr>
        </p:nvPicPr>
        <p:blipFill>
          <a:blip r:embed="rId2"/>
          <a:srcRect/>
          <a:stretch>
            <a:fillRect/>
          </a:stretch>
        </p:blipFill>
        <p:spPr>
          <a:xfrm>
            <a:off x="76200" y="990600"/>
            <a:ext cx="8893175" cy="4724400"/>
          </a:xfrm>
          <a:noFill/>
        </p:spPr>
      </p:pic>
      <p:pic>
        <p:nvPicPr>
          <p:cNvPr id="47109" name="Picture 5"/>
          <p:cNvPicPr>
            <a:picLocks noChangeAspect="1" noChangeArrowheads="1"/>
          </p:cNvPicPr>
          <p:nvPr/>
        </p:nvPicPr>
        <p:blipFill>
          <a:blip r:embed="rId3"/>
          <a:srcRect/>
          <a:stretch>
            <a:fillRect/>
          </a:stretch>
        </p:blipFill>
        <p:spPr bwMode="auto">
          <a:xfrm>
            <a:off x="1676401" y="5686516"/>
            <a:ext cx="4604084" cy="11714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274638"/>
            <a:ext cx="9144000" cy="1143000"/>
          </a:xfrm>
        </p:spPr>
        <p:txBody>
          <a:bodyPr/>
          <a:lstStyle/>
          <a:p>
            <a:r>
              <a:rPr lang="en-US" sz="3200" b="1" dirty="0" smtClean="0"/>
              <a:t>Lifetime Table - 3x3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7D2E7CB3-99DA-45B2-8A4A-5D656D7249BE}" type="slidenum">
              <a:rPr lang="en-US" smtClean="0"/>
              <a:pPr>
                <a:defRPr/>
              </a:pPr>
              <a:t>45</a:t>
            </a:fld>
            <a:endParaRPr lang="en-US"/>
          </a:p>
        </p:txBody>
      </p:sp>
      <p:pic>
        <p:nvPicPr>
          <p:cNvPr id="48132" name="Picture 2"/>
          <p:cNvPicPr>
            <a:picLocks noGrp="1" noChangeAspect="1" noChangeArrowheads="1"/>
          </p:cNvPicPr>
          <p:nvPr>
            <p:ph idx="1"/>
          </p:nvPr>
        </p:nvPicPr>
        <p:blipFill>
          <a:blip r:embed="rId2"/>
          <a:srcRect/>
          <a:stretch>
            <a:fillRect/>
          </a:stretch>
        </p:blipFill>
        <p:spPr>
          <a:xfrm>
            <a:off x="211138" y="1219200"/>
            <a:ext cx="8704262" cy="5181600"/>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868362"/>
          </a:xfrm>
        </p:spPr>
        <p:txBody>
          <a:bodyPr/>
          <a:lstStyle/>
          <a:p>
            <a:r>
              <a:rPr lang="en-US" sz="3200" b="1" dirty="0" smtClean="0"/>
              <a:t>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F6044235-51E8-4EFA-BD32-E3F2440FE241}" type="slidenum">
              <a:rPr lang="en-US" smtClean="0"/>
              <a:pPr>
                <a:defRPr/>
              </a:pPr>
              <a:t>46</a:t>
            </a:fld>
            <a:endParaRPr lang="en-US"/>
          </a:p>
        </p:txBody>
      </p:sp>
      <p:pic>
        <p:nvPicPr>
          <p:cNvPr id="49156" name="Picture 2"/>
          <p:cNvPicPr>
            <a:picLocks noGrp="1" noChangeAspect="1" noChangeArrowheads="1"/>
          </p:cNvPicPr>
          <p:nvPr>
            <p:ph idx="1"/>
          </p:nvPr>
        </p:nvPicPr>
        <p:blipFill>
          <a:blip r:embed="rId2"/>
          <a:srcRect/>
          <a:stretch>
            <a:fillRect/>
          </a:stretch>
        </p:blipFill>
        <p:spPr>
          <a:xfrm>
            <a:off x="685800" y="1168400"/>
            <a:ext cx="7620000" cy="5232400"/>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F85ED9C-2EB1-436D-A556-3B2877A469F1}" type="slidenum">
              <a:rPr lang="en-US" smtClean="0"/>
              <a:pPr>
                <a:defRPr/>
              </a:pPr>
              <a:t>47</a:t>
            </a:fld>
            <a:endParaRPr lang="en-US"/>
          </a:p>
        </p:txBody>
      </p:sp>
      <p:sp>
        <p:nvSpPr>
          <p:cNvPr id="50179" name="Title 1"/>
          <p:cNvSpPr>
            <a:spLocks noGrp="1"/>
          </p:cNvSpPr>
          <p:nvPr>
            <p:ph type="title"/>
          </p:nvPr>
        </p:nvSpPr>
        <p:spPr>
          <a:xfrm>
            <a:off x="457200" y="0"/>
            <a:ext cx="8229600" cy="868362"/>
          </a:xfrm>
        </p:spPr>
        <p:txBody>
          <a:bodyPr/>
          <a:lstStyle/>
          <a:p>
            <a:r>
              <a:rPr lang="en-US" sz="3200" b="1" dirty="0" smtClean="0"/>
              <a:t>3x3 Matrix Transpose</a:t>
            </a:r>
            <a:endParaRPr lang="en-US" sz="3200" dirty="0" smtClean="0"/>
          </a:p>
        </p:txBody>
      </p:sp>
      <p:pic>
        <p:nvPicPr>
          <p:cNvPr id="50180" name="Picture 2"/>
          <p:cNvPicPr>
            <a:picLocks noGrp="1" noChangeAspect="1" noChangeArrowheads="1"/>
          </p:cNvPicPr>
          <p:nvPr>
            <p:ph idx="1"/>
          </p:nvPr>
        </p:nvPicPr>
        <p:blipFill>
          <a:blip r:embed="rId2"/>
          <a:srcRect/>
          <a:stretch>
            <a:fillRect/>
          </a:stretch>
        </p:blipFill>
        <p:spPr>
          <a:xfrm>
            <a:off x="914400" y="715962"/>
            <a:ext cx="7324892" cy="4894413"/>
          </a:xfrm>
          <a:noFill/>
        </p:spPr>
      </p:pic>
      <p:pic>
        <p:nvPicPr>
          <p:cNvPr id="5" name="Picture 5"/>
          <p:cNvPicPr>
            <a:picLocks noChangeAspect="1" noChangeArrowheads="1"/>
          </p:cNvPicPr>
          <p:nvPr/>
        </p:nvPicPr>
        <p:blipFill>
          <a:blip r:embed="rId3"/>
          <a:srcRect/>
          <a:stretch>
            <a:fillRect/>
          </a:stretch>
        </p:blipFill>
        <p:spPr bwMode="auto">
          <a:xfrm>
            <a:off x="2330116" y="5686516"/>
            <a:ext cx="4604084" cy="11714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3200" b="1" dirty="0" smtClean="0"/>
              <a:t>Lifetime chart 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D63A661D-6538-4108-848E-5CAA443BA435}" type="slidenum">
              <a:rPr lang="en-US" smtClean="0"/>
              <a:pPr>
                <a:defRPr/>
              </a:pPr>
              <a:t>48</a:t>
            </a:fld>
            <a:endParaRPr lang="en-US"/>
          </a:p>
        </p:txBody>
      </p:sp>
      <p:pic>
        <p:nvPicPr>
          <p:cNvPr id="51204" name="Picture 2"/>
          <p:cNvPicPr>
            <a:picLocks noGrp="1" noChangeAspect="1" noChangeArrowheads="1"/>
          </p:cNvPicPr>
          <p:nvPr>
            <p:ph idx="1"/>
          </p:nvPr>
        </p:nvPicPr>
        <p:blipFill>
          <a:blip r:embed="rId2"/>
          <a:srcRect/>
          <a:stretch>
            <a:fillRect/>
          </a:stretch>
        </p:blipFill>
        <p:spPr>
          <a:xfrm>
            <a:off x="-11113" y="1447800"/>
            <a:ext cx="9155113" cy="4824413"/>
          </a:xfr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3200" b="1" dirty="0" smtClean="0"/>
              <a:t>Lifetime chart 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74C93D5B-5475-4857-96E3-314A4F58EDE7}" type="slidenum">
              <a:rPr lang="en-US" smtClean="0"/>
              <a:pPr>
                <a:defRPr/>
              </a:pPr>
              <a:t>49</a:t>
            </a:fld>
            <a:endParaRPr lang="en-US"/>
          </a:p>
        </p:txBody>
      </p:sp>
      <p:pic>
        <p:nvPicPr>
          <p:cNvPr id="52228" name="Picture 2"/>
          <p:cNvPicPr>
            <a:picLocks noGrp="1" noChangeAspect="1" noChangeArrowheads="1"/>
          </p:cNvPicPr>
          <p:nvPr>
            <p:ph idx="1"/>
          </p:nvPr>
        </p:nvPicPr>
        <p:blipFill>
          <a:blip r:embed="rId2"/>
          <a:srcRect/>
          <a:stretch>
            <a:fillRect/>
          </a:stretch>
        </p:blipFill>
        <p:spPr>
          <a:xfrm>
            <a:off x="509588" y="1776413"/>
            <a:ext cx="8124825" cy="4171950"/>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8AB0311-D35B-4A00-981E-52C6DB6D1382}" type="slidenum">
              <a:rPr lang="en-US" smtClean="0"/>
              <a:pPr>
                <a:defRPr/>
              </a:pPr>
              <a:t>5</a:t>
            </a:fld>
            <a:endParaRPr lang="en-US"/>
          </a:p>
        </p:txBody>
      </p:sp>
      <p:sp>
        <p:nvSpPr>
          <p:cNvPr id="7171" name="Title 1"/>
          <p:cNvSpPr>
            <a:spLocks noGrp="1"/>
          </p:cNvSpPr>
          <p:nvPr>
            <p:ph type="title"/>
          </p:nvPr>
        </p:nvSpPr>
        <p:spPr>
          <a:xfrm>
            <a:off x="0" y="274638"/>
            <a:ext cx="9144000" cy="868362"/>
          </a:xfrm>
        </p:spPr>
        <p:txBody>
          <a:bodyPr/>
          <a:lstStyle/>
          <a:p>
            <a:r>
              <a:rPr lang="en-US" sz="3200" b="1" dirty="0" smtClean="0"/>
              <a:t>Hardware Mapped vs. Time multiplexed</a:t>
            </a:r>
            <a:endParaRPr lang="en-US" sz="3200" dirty="0" smtClean="0"/>
          </a:p>
        </p:txBody>
      </p:sp>
      <p:pic>
        <p:nvPicPr>
          <p:cNvPr id="7172" name="Picture 2"/>
          <p:cNvPicPr>
            <a:picLocks noGrp="1" noChangeAspect="1" noChangeArrowheads="1"/>
          </p:cNvPicPr>
          <p:nvPr>
            <p:ph idx="1"/>
          </p:nvPr>
        </p:nvPicPr>
        <p:blipFill>
          <a:blip r:embed="rId2"/>
          <a:srcRect/>
          <a:stretch>
            <a:fillRect/>
          </a:stretch>
        </p:blipFill>
        <p:spPr>
          <a:xfrm>
            <a:off x="111125" y="1295400"/>
            <a:ext cx="9032875" cy="4800600"/>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8229600" cy="792162"/>
          </a:xfrm>
        </p:spPr>
        <p:txBody>
          <a:bodyPr/>
          <a:lstStyle/>
          <a:p>
            <a:r>
              <a:rPr lang="en-US" sz="3200" b="1" dirty="0" smtClean="0"/>
              <a:t>Lifetime chart</a:t>
            </a:r>
            <a:endParaRPr lang="en-US" sz="3200" dirty="0" smtClean="0"/>
          </a:p>
        </p:txBody>
      </p:sp>
      <p:sp>
        <p:nvSpPr>
          <p:cNvPr id="4" name="Slide Number Placeholder 3"/>
          <p:cNvSpPr>
            <a:spLocks noGrp="1"/>
          </p:cNvSpPr>
          <p:nvPr>
            <p:ph type="sldNum" sz="quarter" idx="12"/>
          </p:nvPr>
        </p:nvSpPr>
        <p:spPr/>
        <p:txBody>
          <a:bodyPr/>
          <a:lstStyle/>
          <a:p>
            <a:pPr>
              <a:defRPr/>
            </a:pPr>
            <a:fld id="{B4D15F81-7B6B-4336-A123-AAA1C9ED5694}" type="slidenum">
              <a:rPr lang="en-US" smtClean="0"/>
              <a:pPr>
                <a:defRPr/>
              </a:pPr>
              <a:t>50</a:t>
            </a:fld>
            <a:endParaRPr lang="en-US"/>
          </a:p>
        </p:txBody>
      </p:sp>
      <p:pic>
        <p:nvPicPr>
          <p:cNvPr id="53252" name="Picture 2"/>
          <p:cNvPicPr>
            <a:picLocks noGrp="1" noChangeAspect="1" noChangeArrowheads="1"/>
          </p:cNvPicPr>
          <p:nvPr>
            <p:ph idx="1"/>
          </p:nvPr>
        </p:nvPicPr>
        <p:blipFill>
          <a:blip r:embed="rId2"/>
          <a:srcRect/>
          <a:stretch>
            <a:fillRect/>
          </a:stretch>
        </p:blipFill>
        <p:spPr>
          <a:xfrm>
            <a:off x="457200" y="1047750"/>
            <a:ext cx="8305800" cy="5213350"/>
          </a:xfr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z="3200" b="1" dirty="0" smtClean="0"/>
              <a:t>Lifetime chart 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98402139-6EE7-4743-BEC2-AEBF74073026}" type="slidenum">
              <a:rPr lang="en-US" smtClean="0"/>
              <a:pPr>
                <a:defRPr/>
              </a:pPr>
              <a:t>51</a:t>
            </a:fld>
            <a:endParaRPr lang="en-US"/>
          </a:p>
        </p:txBody>
      </p:sp>
      <p:pic>
        <p:nvPicPr>
          <p:cNvPr id="54276" name="Picture 2"/>
          <p:cNvPicPr>
            <a:picLocks noGrp="1" noChangeAspect="1" noChangeArrowheads="1"/>
          </p:cNvPicPr>
          <p:nvPr>
            <p:ph idx="1"/>
          </p:nvPr>
        </p:nvPicPr>
        <p:blipFill>
          <a:blip r:embed="rId2"/>
          <a:srcRect/>
          <a:stretch>
            <a:fillRect/>
          </a:stretch>
        </p:blipFill>
        <p:spPr>
          <a:xfrm>
            <a:off x="152400" y="1281113"/>
            <a:ext cx="8782050" cy="4433887"/>
          </a:xfr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76200"/>
            <a:ext cx="8229600" cy="715962"/>
          </a:xfrm>
        </p:spPr>
        <p:txBody>
          <a:bodyPr/>
          <a:lstStyle/>
          <a:p>
            <a:r>
              <a:rPr lang="en-US" sz="3200" b="1" dirty="0" smtClean="0"/>
              <a:t>Circular lifetime chart</a:t>
            </a:r>
            <a:endParaRPr lang="en-US" sz="3200" dirty="0" smtClean="0"/>
          </a:p>
        </p:txBody>
      </p:sp>
      <p:sp>
        <p:nvSpPr>
          <p:cNvPr id="4" name="Slide Number Placeholder 3"/>
          <p:cNvSpPr>
            <a:spLocks noGrp="1"/>
          </p:cNvSpPr>
          <p:nvPr>
            <p:ph type="sldNum" sz="quarter" idx="12"/>
          </p:nvPr>
        </p:nvSpPr>
        <p:spPr/>
        <p:txBody>
          <a:bodyPr/>
          <a:lstStyle/>
          <a:p>
            <a:pPr>
              <a:defRPr/>
            </a:pPr>
            <a:fld id="{C5064153-A840-4C84-9619-CCF0F16401C0}" type="slidenum">
              <a:rPr lang="en-US" smtClean="0"/>
              <a:pPr>
                <a:defRPr/>
              </a:pPr>
              <a:t>52</a:t>
            </a:fld>
            <a:endParaRPr lang="en-US"/>
          </a:p>
        </p:txBody>
      </p:sp>
      <p:pic>
        <p:nvPicPr>
          <p:cNvPr id="55300" name="Picture 2"/>
          <p:cNvPicPr>
            <a:picLocks noGrp="1" noChangeAspect="1" noChangeArrowheads="1"/>
          </p:cNvPicPr>
          <p:nvPr>
            <p:ph idx="1"/>
          </p:nvPr>
        </p:nvPicPr>
        <p:blipFill>
          <a:blip r:embed="rId2"/>
          <a:srcRect/>
          <a:stretch>
            <a:fillRect/>
          </a:stretch>
        </p:blipFill>
        <p:spPr>
          <a:xfrm>
            <a:off x="914400" y="762000"/>
            <a:ext cx="7277100" cy="3839185"/>
          </a:xfrm>
          <a:noFill/>
        </p:spPr>
      </p:pic>
      <p:sp>
        <p:nvSpPr>
          <p:cNvPr id="5" name="Rectangle 4"/>
          <p:cNvSpPr/>
          <p:nvPr/>
        </p:nvSpPr>
        <p:spPr>
          <a:xfrm>
            <a:off x="68239" y="4452878"/>
            <a:ext cx="8999561" cy="2585323"/>
          </a:xfrm>
          <a:prstGeom prst="rect">
            <a:avLst/>
          </a:prstGeom>
        </p:spPr>
        <p:txBody>
          <a:bodyPr wrap="square">
            <a:spAutoFit/>
          </a:bodyPr>
          <a:lstStyle/>
          <a:p>
            <a:pPr>
              <a:buFont typeface="Wingdings" pitchFamily="2" charset="2"/>
              <a:buChar char="q"/>
            </a:pPr>
            <a:r>
              <a:rPr lang="en-US" dirty="0" smtClean="0"/>
              <a:t>In a circular lifetime chart of periodicity N (= 9), the point marked </a:t>
            </a:r>
            <a:r>
              <a:rPr lang="en-US" b="1" i="1" dirty="0" err="1" smtClean="0">
                <a:solidFill>
                  <a:srgbClr val="FF0000"/>
                </a:solidFill>
              </a:rPr>
              <a:t>i</a:t>
            </a:r>
            <a:r>
              <a:rPr lang="en-US" dirty="0" smtClean="0"/>
              <a:t> (0 </a:t>
            </a:r>
            <a:r>
              <a:rPr lang="en-US" dirty="0" smtClean="0">
                <a:sym typeface="Symbol"/>
              </a:rPr>
              <a:t> </a:t>
            </a:r>
            <a:r>
              <a:rPr lang="en-US" dirty="0" err="1" smtClean="0"/>
              <a:t>i</a:t>
            </a:r>
            <a:r>
              <a:rPr lang="en-US" dirty="0" smtClean="0"/>
              <a:t> </a:t>
            </a:r>
            <a:r>
              <a:rPr lang="en-US" dirty="0" smtClean="0">
                <a:sym typeface="Symbol"/>
              </a:rPr>
              <a:t> </a:t>
            </a:r>
            <a:r>
              <a:rPr lang="en-US" dirty="0" smtClean="0"/>
              <a:t>N -1) represents the time partition </a:t>
            </a:r>
            <a:r>
              <a:rPr lang="en-US" b="1" i="1" dirty="0" err="1" smtClean="0">
                <a:solidFill>
                  <a:srgbClr val="FF0000"/>
                </a:solidFill>
              </a:rPr>
              <a:t>i</a:t>
            </a:r>
            <a:r>
              <a:rPr lang="en-US" dirty="0" smtClean="0"/>
              <a:t> and all time instances {</a:t>
            </a:r>
            <a:r>
              <a:rPr lang="en-US" b="1" i="1" dirty="0" smtClean="0">
                <a:solidFill>
                  <a:srgbClr val="FF0000"/>
                </a:solidFill>
              </a:rPr>
              <a:t>(</a:t>
            </a:r>
            <a:r>
              <a:rPr lang="en-US" b="1" i="1" dirty="0" err="1" smtClean="0">
                <a:solidFill>
                  <a:srgbClr val="FF0000"/>
                </a:solidFill>
              </a:rPr>
              <a:t>Nl+i</a:t>
            </a:r>
            <a:r>
              <a:rPr lang="en-US" b="1" i="1" dirty="0" smtClean="0">
                <a:solidFill>
                  <a:srgbClr val="FF0000"/>
                </a:solidFill>
              </a:rPr>
              <a:t>)</a:t>
            </a:r>
            <a:r>
              <a:rPr lang="en-US" dirty="0" smtClean="0"/>
              <a:t>} where </a:t>
            </a:r>
            <a:r>
              <a:rPr lang="en-US" b="1" i="1" dirty="0" smtClean="0">
                <a:solidFill>
                  <a:srgbClr val="FF0000"/>
                </a:solidFill>
              </a:rPr>
              <a:t>l</a:t>
            </a:r>
            <a:r>
              <a:rPr lang="en-US" dirty="0" smtClean="0"/>
              <a:t> is any non-negative integer.</a:t>
            </a:r>
          </a:p>
          <a:p>
            <a:pPr>
              <a:buFont typeface="Wingdings" pitchFamily="2" charset="2"/>
              <a:buChar char="q"/>
            </a:pPr>
            <a:r>
              <a:rPr lang="en-US" dirty="0" smtClean="0"/>
              <a:t>For example : If N = 9, then time partition </a:t>
            </a:r>
            <a:r>
              <a:rPr lang="en-US" dirty="0" err="1" smtClean="0"/>
              <a:t>i</a:t>
            </a:r>
            <a:r>
              <a:rPr lang="en-US" dirty="0" smtClean="0"/>
              <a:t> = 3 represents time instances {3,12, 21,}.</a:t>
            </a:r>
          </a:p>
          <a:p>
            <a:pPr>
              <a:buFont typeface="Wingdings" pitchFamily="2" charset="2"/>
              <a:buChar char="q"/>
            </a:pPr>
            <a:r>
              <a:rPr lang="en-US" dirty="0" smtClean="0"/>
              <a:t>Notice that variable produced during time unit j and consumed during time unit k is shown to be alive from ‘j +1’to ‘k’.</a:t>
            </a:r>
          </a:p>
          <a:p>
            <a:pPr>
              <a:buFont typeface="Wingdings" pitchFamily="2" charset="2"/>
              <a:buChar char="q"/>
            </a:pPr>
            <a:r>
              <a:rPr lang="en-US" dirty="0" smtClean="0"/>
              <a:t>The numbers in the parentheses in the adjacent figure </a:t>
            </a:r>
            <a:r>
              <a:rPr lang="en-US" dirty="0" err="1" smtClean="0"/>
              <a:t>correspondto</a:t>
            </a:r>
            <a:r>
              <a:rPr lang="en-US" dirty="0" smtClean="0"/>
              <a:t> the # of live variables at each time partition.</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1020762"/>
          </a:xfrm>
        </p:spPr>
        <p:txBody>
          <a:bodyPr/>
          <a:lstStyle/>
          <a:p>
            <a:r>
              <a:rPr lang="en-US" sz="3200" b="1" dirty="0" smtClean="0"/>
              <a:t>Forward Backward</a:t>
            </a:r>
            <a:br>
              <a:rPr lang="en-US" sz="3200" b="1" dirty="0" smtClean="0"/>
            </a:br>
            <a:r>
              <a:rPr lang="en-US" sz="3200" b="1" dirty="0" smtClean="0"/>
              <a:t>Register Allocation Technique</a:t>
            </a:r>
            <a:endParaRPr lang="en-US" sz="3200" dirty="0" smtClean="0"/>
          </a:p>
        </p:txBody>
      </p:sp>
      <p:sp>
        <p:nvSpPr>
          <p:cNvPr id="4" name="Slide Number Placeholder 3"/>
          <p:cNvSpPr>
            <a:spLocks noGrp="1"/>
          </p:cNvSpPr>
          <p:nvPr>
            <p:ph type="sldNum" sz="quarter" idx="12"/>
          </p:nvPr>
        </p:nvSpPr>
        <p:spPr/>
        <p:txBody>
          <a:bodyPr/>
          <a:lstStyle/>
          <a:p>
            <a:pPr>
              <a:defRPr/>
            </a:pPr>
            <a:fld id="{7E7B8688-26EC-4495-96D8-24D260FDB825}" type="slidenum">
              <a:rPr lang="en-US" smtClean="0"/>
              <a:pPr>
                <a:defRPr/>
              </a:pPr>
              <a:t>53</a:t>
            </a:fld>
            <a:endParaRPr lang="en-US"/>
          </a:p>
        </p:txBody>
      </p:sp>
      <p:pic>
        <p:nvPicPr>
          <p:cNvPr id="56324" name="Picture 2"/>
          <p:cNvPicPr>
            <a:picLocks noGrp="1" noChangeAspect="1" noChangeArrowheads="1"/>
          </p:cNvPicPr>
          <p:nvPr>
            <p:ph idx="1"/>
          </p:nvPr>
        </p:nvPicPr>
        <p:blipFill>
          <a:blip r:embed="rId2"/>
          <a:srcRect/>
          <a:stretch>
            <a:fillRect/>
          </a:stretch>
        </p:blipFill>
        <p:spPr>
          <a:xfrm>
            <a:off x="-29251" y="1447800"/>
            <a:ext cx="9020851" cy="4876800"/>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94AB84B-F5A4-4F1B-B447-63C0DDBD5B35}" type="slidenum">
              <a:rPr lang="en-US" smtClean="0"/>
              <a:pPr>
                <a:defRPr/>
              </a:pPr>
              <a:t>54</a:t>
            </a:fld>
            <a:endParaRPr lang="en-US"/>
          </a:p>
        </p:txBody>
      </p:sp>
      <p:sp>
        <p:nvSpPr>
          <p:cNvPr id="57347" name="Title 1"/>
          <p:cNvSpPr>
            <a:spLocks noGrp="1"/>
          </p:cNvSpPr>
          <p:nvPr>
            <p:ph type="title"/>
          </p:nvPr>
        </p:nvSpPr>
        <p:spPr>
          <a:xfrm>
            <a:off x="457200" y="274638"/>
            <a:ext cx="8229600" cy="1020762"/>
          </a:xfrm>
        </p:spPr>
        <p:txBody>
          <a:bodyPr/>
          <a:lstStyle/>
          <a:p>
            <a:r>
              <a:rPr lang="en-US" sz="3200" b="0" dirty="0" smtClean="0"/>
              <a:t>Forward Backward</a:t>
            </a:r>
            <a:br>
              <a:rPr lang="en-US" sz="3200" b="0" dirty="0" smtClean="0"/>
            </a:br>
            <a:r>
              <a:rPr lang="en-US" sz="3200" b="0" dirty="0" smtClean="0"/>
              <a:t>Register Allocation Technique (2/2)</a:t>
            </a:r>
          </a:p>
        </p:txBody>
      </p:sp>
      <p:pic>
        <p:nvPicPr>
          <p:cNvPr id="57348" name="Picture 2"/>
          <p:cNvPicPr>
            <a:picLocks noGrp="1" noChangeAspect="1" noChangeArrowheads="1"/>
          </p:cNvPicPr>
          <p:nvPr>
            <p:ph idx="1"/>
          </p:nvPr>
        </p:nvPicPr>
        <p:blipFill>
          <a:blip r:embed="rId2"/>
          <a:srcRect/>
          <a:stretch>
            <a:fillRect/>
          </a:stretch>
        </p:blipFill>
        <p:spPr>
          <a:xfrm>
            <a:off x="55563" y="1447800"/>
            <a:ext cx="8936037" cy="4724400"/>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0" y="274638"/>
            <a:ext cx="9144000" cy="868362"/>
          </a:xfrm>
        </p:spPr>
        <p:txBody>
          <a:bodyPr/>
          <a:lstStyle/>
          <a:p>
            <a:r>
              <a:rPr lang="en-US" sz="3200" b="1" dirty="0" smtClean="0"/>
              <a:t>Folded Architecture for Matrix </a:t>
            </a:r>
            <a:r>
              <a:rPr lang="en-US" sz="3200" b="1" dirty="0" err="1" smtClean="0"/>
              <a:t>Transposer</a:t>
            </a:r>
            <a:endParaRPr lang="en-US" sz="3200" dirty="0" smtClean="0"/>
          </a:p>
        </p:txBody>
      </p:sp>
      <p:sp>
        <p:nvSpPr>
          <p:cNvPr id="4" name="Slide Number Placeholder 3"/>
          <p:cNvSpPr>
            <a:spLocks noGrp="1"/>
          </p:cNvSpPr>
          <p:nvPr>
            <p:ph type="sldNum" sz="quarter" idx="12"/>
          </p:nvPr>
        </p:nvSpPr>
        <p:spPr/>
        <p:txBody>
          <a:bodyPr/>
          <a:lstStyle/>
          <a:p>
            <a:pPr>
              <a:defRPr/>
            </a:pPr>
            <a:fld id="{78482F9A-E7E8-422B-A28A-C416D78F2A91}" type="slidenum">
              <a:rPr lang="en-US" smtClean="0"/>
              <a:pPr>
                <a:defRPr/>
              </a:pPr>
              <a:t>55</a:t>
            </a:fld>
            <a:endParaRPr lang="en-US"/>
          </a:p>
        </p:txBody>
      </p:sp>
      <p:pic>
        <p:nvPicPr>
          <p:cNvPr id="58372" name="Picture 2"/>
          <p:cNvPicPr>
            <a:picLocks noGrp="1" noChangeAspect="1" noChangeArrowheads="1"/>
          </p:cNvPicPr>
          <p:nvPr>
            <p:ph idx="1"/>
          </p:nvPr>
        </p:nvPicPr>
        <p:blipFill>
          <a:blip r:embed="rId2"/>
          <a:srcRect/>
          <a:stretch>
            <a:fillRect/>
          </a:stretch>
        </p:blipFill>
        <p:spPr>
          <a:xfrm>
            <a:off x="541338" y="1143000"/>
            <a:ext cx="7993062" cy="5103813"/>
          </a:xfr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z="3200" b="1" dirty="0" smtClean="0"/>
              <a:t>Controller for Folded Architecture</a:t>
            </a:r>
            <a:endParaRPr lang="en-US" sz="3200" dirty="0" smtClean="0"/>
          </a:p>
        </p:txBody>
      </p:sp>
      <p:sp>
        <p:nvSpPr>
          <p:cNvPr id="4" name="Slide Number Placeholder 3"/>
          <p:cNvSpPr>
            <a:spLocks noGrp="1"/>
          </p:cNvSpPr>
          <p:nvPr>
            <p:ph type="sldNum" sz="quarter" idx="12"/>
          </p:nvPr>
        </p:nvSpPr>
        <p:spPr/>
        <p:txBody>
          <a:bodyPr/>
          <a:lstStyle/>
          <a:p>
            <a:pPr>
              <a:defRPr/>
            </a:pPr>
            <a:fld id="{92D50F49-37C9-44BA-B7DC-311F5FB4B923}" type="slidenum">
              <a:rPr lang="en-US" smtClean="0"/>
              <a:pPr>
                <a:defRPr/>
              </a:pPr>
              <a:t>56</a:t>
            </a:fld>
            <a:endParaRPr lang="en-US"/>
          </a:p>
        </p:txBody>
      </p:sp>
      <p:pic>
        <p:nvPicPr>
          <p:cNvPr id="59396" name="Picture 2"/>
          <p:cNvPicPr>
            <a:picLocks noGrp="1" noChangeAspect="1" noChangeArrowheads="1"/>
          </p:cNvPicPr>
          <p:nvPr>
            <p:ph idx="1"/>
          </p:nvPr>
        </p:nvPicPr>
        <p:blipFill>
          <a:blip r:embed="rId2"/>
          <a:srcRect/>
          <a:stretch>
            <a:fillRect/>
          </a:stretch>
        </p:blipFill>
        <p:spPr>
          <a:xfrm>
            <a:off x="822325" y="1447800"/>
            <a:ext cx="7559675" cy="4716463"/>
          </a:xfr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z="3200" b="1" dirty="0" smtClean="0"/>
              <a:t>First-In-First-Out, FIFO</a:t>
            </a:r>
            <a:endParaRPr lang="en-US" sz="3200" dirty="0" smtClean="0"/>
          </a:p>
        </p:txBody>
      </p:sp>
      <p:sp>
        <p:nvSpPr>
          <p:cNvPr id="4" name="Slide Number Placeholder 3"/>
          <p:cNvSpPr>
            <a:spLocks noGrp="1"/>
          </p:cNvSpPr>
          <p:nvPr>
            <p:ph type="sldNum" sz="quarter" idx="12"/>
          </p:nvPr>
        </p:nvSpPr>
        <p:spPr/>
        <p:txBody>
          <a:bodyPr/>
          <a:lstStyle/>
          <a:p>
            <a:pPr>
              <a:defRPr/>
            </a:pPr>
            <a:fld id="{54414767-F9F5-4D54-9CA1-F14C8DD00758}" type="slidenum">
              <a:rPr lang="en-US" smtClean="0"/>
              <a:pPr>
                <a:defRPr/>
              </a:pPr>
              <a:t>57</a:t>
            </a:fld>
            <a:endParaRPr lang="en-US"/>
          </a:p>
        </p:txBody>
      </p:sp>
      <p:pic>
        <p:nvPicPr>
          <p:cNvPr id="60420" name="Picture 2"/>
          <p:cNvPicPr>
            <a:picLocks noGrp="1" noChangeAspect="1" noChangeArrowheads="1"/>
          </p:cNvPicPr>
          <p:nvPr>
            <p:ph idx="1"/>
          </p:nvPr>
        </p:nvPicPr>
        <p:blipFill>
          <a:blip r:embed="rId2"/>
          <a:srcRect/>
          <a:stretch>
            <a:fillRect/>
          </a:stretch>
        </p:blipFill>
        <p:spPr>
          <a:xfrm>
            <a:off x="628650" y="1524000"/>
            <a:ext cx="7834312" cy="4531034"/>
          </a:xfr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3200" b="1" dirty="0" smtClean="0"/>
              <a:t>FIFO (2/3)</a:t>
            </a:r>
            <a:endParaRPr lang="en-US" sz="3200" dirty="0" smtClean="0"/>
          </a:p>
        </p:txBody>
      </p:sp>
      <p:sp>
        <p:nvSpPr>
          <p:cNvPr id="4" name="Slide Number Placeholder 3"/>
          <p:cNvSpPr>
            <a:spLocks noGrp="1"/>
          </p:cNvSpPr>
          <p:nvPr>
            <p:ph type="sldNum" sz="quarter" idx="12"/>
          </p:nvPr>
        </p:nvSpPr>
        <p:spPr/>
        <p:txBody>
          <a:bodyPr/>
          <a:lstStyle/>
          <a:p>
            <a:pPr>
              <a:defRPr/>
            </a:pPr>
            <a:fld id="{E736F037-A492-4120-9DC6-5019F14DAC83}" type="slidenum">
              <a:rPr lang="en-US" smtClean="0"/>
              <a:pPr>
                <a:defRPr/>
              </a:pPr>
              <a:t>58</a:t>
            </a:fld>
            <a:endParaRPr lang="en-US"/>
          </a:p>
        </p:txBody>
      </p:sp>
      <p:pic>
        <p:nvPicPr>
          <p:cNvPr id="61444" name="Picture 2"/>
          <p:cNvPicPr>
            <a:picLocks noGrp="1" noChangeAspect="1" noChangeArrowheads="1"/>
          </p:cNvPicPr>
          <p:nvPr>
            <p:ph idx="1"/>
          </p:nvPr>
        </p:nvPicPr>
        <p:blipFill>
          <a:blip r:embed="rId2"/>
          <a:srcRect/>
          <a:stretch>
            <a:fillRect/>
          </a:stretch>
        </p:blipFill>
        <p:spPr>
          <a:xfrm>
            <a:off x="685800" y="1371600"/>
            <a:ext cx="7696200" cy="4875213"/>
          </a:xfr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z="3200" b="1" dirty="0" smtClean="0"/>
              <a:t>FIFO (3/3)</a:t>
            </a:r>
            <a:endParaRPr lang="en-US" sz="3200" dirty="0" smtClean="0"/>
          </a:p>
        </p:txBody>
      </p:sp>
      <p:sp>
        <p:nvSpPr>
          <p:cNvPr id="4" name="Slide Number Placeholder 3"/>
          <p:cNvSpPr>
            <a:spLocks noGrp="1"/>
          </p:cNvSpPr>
          <p:nvPr>
            <p:ph type="sldNum" sz="quarter" idx="12"/>
          </p:nvPr>
        </p:nvSpPr>
        <p:spPr/>
        <p:txBody>
          <a:bodyPr/>
          <a:lstStyle/>
          <a:p>
            <a:pPr>
              <a:defRPr/>
            </a:pPr>
            <a:fld id="{C088D96A-64DB-4B33-B107-6D331FA90D6E}" type="slidenum">
              <a:rPr lang="en-US" smtClean="0"/>
              <a:pPr>
                <a:defRPr/>
              </a:pPr>
              <a:t>59</a:t>
            </a:fld>
            <a:endParaRPr lang="en-US"/>
          </a:p>
        </p:txBody>
      </p:sp>
      <p:pic>
        <p:nvPicPr>
          <p:cNvPr id="62468" name="Picture 2"/>
          <p:cNvPicPr>
            <a:picLocks noGrp="1" noChangeAspect="1" noChangeArrowheads="1"/>
          </p:cNvPicPr>
          <p:nvPr>
            <p:ph idx="1"/>
          </p:nvPr>
        </p:nvPicPr>
        <p:blipFill>
          <a:blip r:embed="rId2"/>
          <a:srcRect/>
          <a:stretch>
            <a:fillRect/>
          </a:stretch>
        </p:blipFill>
        <p:spPr>
          <a:xfrm>
            <a:off x="1371600" y="1447800"/>
            <a:ext cx="6172200" cy="4418013"/>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E39410F-ECA3-4758-A1E4-E1BDE3C9842D}" type="slidenum">
              <a:rPr lang="en-US" smtClean="0"/>
              <a:pPr>
                <a:defRPr/>
              </a:pPr>
              <a:t>6</a:t>
            </a:fld>
            <a:endParaRPr lang="en-US"/>
          </a:p>
        </p:txBody>
      </p:sp>
      <p:sp>
        <p:nvSpPr>
          <p:cNvPr id="8195" name="Title 1"/>
          <p:cNvSpPr>
            <a:spLocks noGrp="1"/>
          </p:cNvSpPr>
          <p:nvPr>
            <p:ph type="title"/>
          </p:nvPr>
        </p:nvSpPr>
        <p:spPr>
          <a:xfrm>
            <a:off x="457200" y="274638"/>
            <a:ext cx="8229600" cy="868362"/>
          </a:xfrm>
        </p:spPr>
        <p:txBody>
          <a:bodyPr/>
          <a:lstStyle/>
          <a:p>
            <a:r>
              <a:rPr lang="en-US" sz="3200" b="1" dirty="0" smtClean="0"/>
              <a:t>Hardware Mapped vs.</a:t>
            </a:r>
            <a:br>
              <a:rPr lang="en-US" sz="3200" b="1" dirty="0" smtClean="0"/>
            </a:br>
            <a:r>
              <a:rPr lang="en-US" sz="3200" b="1" dirty="0" smtClean="0"/>
              <a:t>Time multiplexed/</a:t>
            </a:r>
            <a:r>
              <a:rPr lang="en-US" sz="3200" b="1" dirty="0" err="1" smtClean="0"/>
              <a:t>Microcoded</a:t>
            </a:r>
            <a:endParaRPr lang="en-US" sz="3200" dirty="0" smtClean="0"/>
          </a:p>
        </p:txBody>
      </p:sp>
      <p:pic>
        <p:nvPicPr>
          <p:cNvPr id="8196" name="Picture 2"/>
          <p:cNvPicPr>
            <a:picLocks noGrp="1" noChangeAspect="1" noChangeArrowheads="1"/>
          </p:cNvPicPr>
          <p:nvPr>
            <p:ph idx="1"/>
          </p:nvPr>
        </p:nvPicPr>
        <p:blipFill>
          <a:blip r:embed="rId2"/>
          <a:srcRect/>
          <a:stretch>
            <a:fillRect/>
          </a:stretch>
        </p:blipFill>
        <p:spPr>
          <a:xfrm>
            <a:off x="228600" y="1238250"/>
            <a:ext cx="8763000" cy="5030788"/>
          </a:xfr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3200" b="1" dirty="0" smtClean="0"/>
              <a:t>FIFO with pointers</a:t>
            </a:r>
            <a:endParaRPr lang="en-US" sz="3200" dirty="0" smtClean="0"/>
          </a:p>
        </p:txBody>
      </p:sp>
      <p:sp>
        <p:nvSpPr>
          <p:cNvPr id="4" name="Slide Number Placeholder 3"/>
          <p:cNvSpPr>
            <a:spLocks noGrp="1"/>
          </p:cNvSpPr>
          <p:nvPr>
            <p:ph type="sldNum" sz="quarter" idx="12"/>
          </p:nvPr>
        </p:nvSpPr>
        <p:spPr/>
        <p:txBody>
          <a:bodyPr/>
          <a:lstStyle/>
          <a:p>
            <a:pPr>
              <a:defRPr/>
            </a:pPr>
            <a:fld id="{F1C3CAA5-27C9-49BD-B9EB-D201A7885127}" type="slidenum">
              <a:rPr lang="en-US" smtClean="0"/>
              <a:pPr>
                <a:defRPr/>
              </a:pPr>
              <a:t>60</a:t>
            </a:fld>
            <a:endParaRPr lang="en-US"/>
          </a:p>
        </p:txBody>
      </p:sp>
      <p:pic>
        <p:nvPicPr>
          <p:cNvPr id="63492" name="Picture 2"/>
          <p:cNvPicPr>
            <a:picLocks noGrp="1" noChangeAspect="1" noChangeArrowheads="1"/>
          </p:cNvPicPr>
          <p:nvPr>
            <p:ph idx="1"/>
          </p:nvPr>
        </p:nvPicPr>
        <p:blipFill>
          <a:blip r:embed="rId2"/>
          <a:srcRect/>
          <a:stretch>
            <a:fillRect/>
          </a:stretch>
        </p:blipFill>
        <p:spPr>
          <a:xfrm>
            <a:off x="1276350" y="1944688"/>
            <a:ext cx="6591300" cy="3838575"/>
          </a:xfr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z="3200" b="1" dirty="0" smtClean="0"/>
              <a:t>Lifetime chart 3x3 Matrix Transpose</a:t>
            </a:r>
            <a:endParaRPr lang="en-US" sz="3200" dirty="0" smtClean="0"/>
          </a:p>
        </p:txBody>
      </p:sp>
      <p:sp>
        <p:nvSpPr>
          <p:cNvPr id="4" name="Slide Number Placeholder 3"/>
          <p:cNvSpPr>
            <a:spLocks noGrp="1"/>
          </p:cNvSpPr>
          <p:nvPr>
            <p:ph type="sldNum" sz="quarter" idx="12"/>
          </p:nvPr>
        </p:nvSpPr>
        <p:spPr/>
        <p:txBody>
          <a:bodyPr/>
          <a:lstStyle/>
          <a:p>
            <a:pPr>
              <a:defRPr/>
            </a:pPr>
            <a:fld id="{3153FB77-D316-402F-B924-CB8B2458EEC1}" type="slidenum">
              <a:rPr lang="en-US" smtClean="0"/>
              <a:pPr>
                <a:defRPr/>
              </a:pPr>
              <a:t>61</a:t>
            </a:fld>
            <a:endParaRPr lang="en-US"/>
          </a:p>
        </p:txBody>
      </p:sp>
      <p:pic>
        <p:nvPicPr>
          <p:cNvPr id="64516" name="Picture 2"/>
          <p:cNvPicPr>
            <a:picLocks noGrp="1" noChangeAspect="1" noChangeArrowheads="1"/>
          </p:cNvPicPr>
          <p:nvPr>
            <p:ph idx="1"/>
          </p:nvPr>
        </p:nvPicPr>
        <p:blipFill>
          <a:blip r:embed="rId2"/>
          <a:srcRect/>
          <a:stretch>
            <a:fillRect/>
          </a:stretch>
        </p:blipFill>
        <p:spPr>
          <a:xfrm>
            <a:off x="152400" y="1373188"/>
            <a:ext cx="8839200" cy="5027612"/>
          </a:xfr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533400" y="1447800"/>
            <a:ext cx="8229600" cy="5029200"/>
          </a:xfrm>
        </p:spPr>
        <p:txBody>
          <a:bodyPr/>
          <a:lstStyle/>
          <a:p>
            <a:pPr>
              <a:buNone/>
            </a:pPr>
            <a:r>
              <a:rPr lang="en-US" sz="2800" dirty="0" smtClean="0">
                <a:latin typeface="Arial" pitchFamily="34" charset="0"/>
                <a:cs typeface="Arial" pitchFamily="34" charset="0"/>
              </a:rPr>
              <a:t>Steps:</a:t>
            </a:r>
          </a:p>
          <a:p>
            <a:pPr marL="514350" indent="-514350">
              <a:buFont typeface="+mj-lt"/>
              <a:buAutoNum type="arabicPeriod"/>
            </a:pPr>
            <a:r>
              <a:rPr lang="en-US" sz="2800" dirty="0" smtClean="0">
                <a:latin typeface="Arial" pitchFamily="34" charset="0"/>
                <a:cs typeface="Arial" pitchFamily="34" charset="0"/>
              </a:rPr>
              <a:t>Perform </a:t>
            </a:r>
            <a:r>
              <a:rPr lang="en-US" sz="2800" dirty="0" smtClean="0">
                <a:latin typeface="Arial" pitchFamily="34" charset="0"/>
                <a:cs typeface="Arial" pitchFamily="34" charset="0"/>
              </a:rPr>
              <a:t>retiming for folding</a:t>
            </a:r>
          </a:p>
          <a:p>
            <a:pPr marL="514350" indent="-514350">
              <a:buFont typeface="+mj-lt"/>
              <a:buAutoNum type="arabicPeriod"/>
            </a:pPr>
            <a:r>
              <a:rPr lang="en-US" sz="2800" dirty="0" smtClean="0">
                <a:latin typeface="Arial" pitchFamily="34" charset="0"/>
                <a:cs typeface="Arial" pitchFamily="34" charset="0"/>
              </a:rPr>
              <a:t>Write the folding equations</a:t>
            </a:r>
          </a:p>
          <a:p>
            <a:pPr marL="514350" indent="-514350">
              <a:buFont typeface="+mj-lt"/>
              <a:buAutoNum type="arabicPeriod"/>
            </a:pPr>
            <a:r>
              <a:rPr lang="en-US" sz="2800" dirty="0" smtClean="0">
                <a:latin typeface="Arial" pitchFamily="34" charset="0"/>
                <a:cs typeface="Arial" pitchFamily="34" charset="0"/>
              </a:rPr>
              <a:t>Use the folding equations to construct a lifetime table</a:t>
            </a:r>
          </a:p>
          <a:p>
            <a:pPr marL="514350" indent="-514350">
              <a:buFont typeface="+mj-lt"/>
              <a:buAutoNum type="arabicPeriod"/>
            </a:pPr>
            <a:r>
              <a:rPr lang="en-US" sz="2800" dirty="0" smtClean="0">
                <a:latin typeface="Arial" pitchFamily="34" charset="0"/>
                <a:cs typeface="Arial" pitchFamily="34" charset="0"/>
              </a:rPr>
              <a:t>Draw the lifetime chart and determine the required number of </a:t>
            </a:r>
            <a:r>
              <a:rPr lang="en-US" sz="2800" dirty="0" smtClean="0">
                <a:latin typeface="Arial" pitchFamily="34" charset="0"/>
                <a:cs typeface="Arial" pitchFamily="34" charset="0"/>
              </a:rPr>
              <a:t>registers</a:t>
            </a: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Perform forward-backward register allocation</a:t>
            </a:r>
          </a:p>
          <a:p>
            <a:pPr marL="514350" indent="-514350">
              <a:buFont typeface="+mj-lt"/>
              <a:buAutoNum type="arabicPeriod"/>
            </a:pPr>
            <a:r>
              <a:rPr lang="en-US" sz="2800" dirty="0" smtClean="0">
                <a:latin typeface="Arial" pitchFamily="34" charset="0"/>
                <a:cs typeface="Arial" pitchFamily="34" charset="0"/>
              </a:rPr>
              <a:t>Draw the folded architecture that uses the minimum number of registers.</a:t>
            </a:r>
          </a:p>
        </p:txBody>
      </p:sp>
      <p:sp>
        <p:nvSpPr>
          <p:cNvPr id="4" name="Slide Number Placeholder 3"/>
          <p:cNvSpPr>
            <a:spLocks noGrp="1"/>
          </p:cNvSpPr>
          <p:nvPr>
            <p:ph type="sldNum" sz="quarter" idx="12"/>
          </p:nvPr>
        </p:nvSpPr>
        <p:spPr/>
        <p:txBody>
          <a:bodyPr/>
          <a:lstStyle/>
          <a:p>
            <a:pPr>
              <a:defRPr/>
            </a:pPr>
            <a:fld id="{2E92DBEA-236D-4D9A-AD8E-2CCA470D3B02}" type="slidenum">
              <a:rPr lang="en-US" smtClean="0"/>
              <a:pPr>
                <a:defRPr/>
              </a:pPr>
              <a:t>62</a:t>
            </a:fld>
            <a:endParaRPr lang="en-US"/>
          </a:p>
        </p:txBody>
      </p:sp>
      <p:sp>
        <p:nvSpPr>
          <p:cNvPr id="65540" name="Title 1"/>
          <p:cNvSpPr>
            <a:spLocks noGrp="1"/>
          </p:cNvSpPr>
          <p:nvPr>
            <p:ph type="title"/>
          </p:nvPr>
        </p:nvSpPr>
        <p:spPr>
          <a:xfrm>
            <a:off x="0" y="274638"/>
            <a:ext cx="9144000" cy="868362"/>
          </a:xfrm>
        </p:spPr>
        <p:txBody>
          <a:bodyPr/>
          <a:lstStyle/>
          <a:p>
            <a:r>
              <a:rPr lang="en-US" sz="3600" b="1" dirty="0" smtClean="0"/>
              <a:t>6.4 Register Minimization in </a:t>
            </a:r>
            <a:br>
              <a:rPr lang="en-US" sz="3600" b="1" dirty="0" smtClean="0"/>
            </a:br>
            <a:r>
              <a:rPr lang="en-US" sz="3600" b="1" dirty="0" smtClean="0"/>
              <a:t>Folded Architecture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dirty="0" err="1" smtClean="0"/>
              <a:t>Biquad</a:t>
            </a:r>
            <a:r>
              <a:rPr lang="en-US" sz="3200" dirty="0" smtClean="0"/>
              <a:t> Filter </a:t>
            </a:r>
            <a:r>
              <a:rPr lang="en-US" sz="3200" dirty="0" smtClean="0"/>
              <a:t>Example</a:t>
            </a:r>
            <a:endParaRPr lang="en-US" sz="3200" dirty="0"/>
          </a:p>
        </p:txBody>
      </p:sp>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63</a:t>
            </a:fld>
            <a:endParaRPr lang="en-US"/>
          </a:p>
        </p:txBody>
      </p:sp>
      <p:pic>
        <p:nvPicPr>
          <p:cNvPr id="1027" name="Picture 3"/>
          <p:cNvPicPr>
            <a:picLocks noChangeAspect="1" noChangeArrowheads="1"/>
          </p:cNvPicPr>
          <p:nvPr/>
        </p:nvPicPr>
        <p:blipFill>
          <a:blip r:embed="rId2"/>
          <a:srcRect/>
          <a:stretch>
            <a:fillRect/>
          </a:stretch>
        </p:blipFill>
        <p:spPr bwMode="auto">
          <a:xfrm>
            <a:off x="147638" y="1285875"/>
            <a:ext cx="88487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64</a:t>
            </a:fld>
            <a:endParaRPr lang="en-US"/>
          </a:p>
        </p:txBody>
      </p:sp>
      <p:sp>
        <p:nvSpPr>
          <p:cNvPr id="6" name="Title 1"/>
          <p:cNvSpPr>
            <a:spLocks noGrp="1"/>
          </p:cNvSpPr>
          <p:nvPr>
            <p:ph type="title"/>
          </p:nvPr>
        </p:nvSpPr>
        <p:spPr>
          <a:xfrm>
            <a:off x="457200" y="274638"/>
            <a:ext cx="8229600" cy="715962"/>
          </a:xfrm>
        </p:spPr>
        <p:txBody>
          <a:bodyPr/>
          <a:lstStyle/>
          <a:p>
            <a:r>
              <a:rPr lang="en-US" sz="3200" b="0" dirty="0" err="1" smtClean="0"/>
              <a:t>Biquad</a:t>
            </a:r>
            <a:r>
              <a:rPr lang="en-US" sz="3200" b="0" dirty="0" smtClean="0"/>
              <a:t> Filter Example </a:t>
            </a:r>
            <a:r>
              <a:rPr lang="en-US" sz="3200" b="0" dirty="0" smtClean="0"/>
              <a:t>(2/4)</a:t>
            </a:r>
            <a:endParaRPr lang="en-US" sz="3200" b="0" dirty="0"/>
          </a:p>
        </p:txBody>
      </p:sp>
      <p:pic>
        <p:nvPicPr>
          <p:cNvPr id="2050" name="Picture 2"/>
          <p:cNvPicPr>
            <a:picLocks noChangeAspect="1" noChangeArrowheads="1"/>
          </p:cNvPicPr>
          <p:nvPr/>
        </p:nvPicPr>
        <p:blipFill>
          <a:blip r:embed="rId2"/>
          <a:srcRect/>
          <a:stretch>
            <a:fillRect/>
          </a:stretch>
        </p:blipFill>
        <p:spPr bwMode="auto">
          <a:xfrm>
            <a:off x="390525" y="914400"/>
            <a:ext cx="8362950" cy="46577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33600" y="5466400"/>
            <a:ext cx="3972910" cy="1315400"/>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8497C9B-2269-432B-A88C-C5765D8C027A}" type="slidenum">
              <a:rPr lang="en-US" smtClean="0"/>
              <a:pPr>
                <a:defRPr/>
              </a:pPr>
              <a:t>65</a:t>
            </a:fld>
            <a:endParaRPr lang="en-US"/>
          </a:p>
        </p:txBody>
      </p:sp>
      <p:sp>
        <p:nvSpPr>
          <p:cNvPr id="67587" name="Title 1"/>
          <p:cNvSpPr>
            <a:spLocks noGrp="1"/>
          </p:cNvSpPr>
          <p:nvPr>
            <p:ph type="title"/>
          </p:nvPr>
        </p:nvSpPr>
        <p:spPr>
          <a:xfrm>
            <a:off x="457200" y="274638"/>
            <a:ext cx="8229600" cy="792162"/>
          </a:xfrm>
        </p:spPr>
        <p:txBody>
          <a:bodyPr/>
          <a:lstStyle/>
          <a:p>
            <a:r>
              <a:rPr lang="en-US" sz="3200" b="0" dirty="0" smtClean="0"/>
              <a:t>Register Minimization of </a:t>
            </a:r>
            <a:r>
              <a:rPr lang="en-US" sz="3200" b="0" dirty="0" err="1" smtClean="0"/>
              <a:t>Biquad</a:t>
            </a:r>
            <a:r>
              <a:rPr lang="en-US" sz="3200" b="0" dirty="0" smtClean="0"/>
              <a:t> </a:t>
            </a:r>
            <a:r>
              <a:rPr lang="en-US" sz="3200" b="0" dirty="0" smtClean="0"/>
              <a:t>filter</a:t>
            </a:r>
            <a:endParaRPr lang="en-US" sz="3200" b="0" dirty="0" smtClean="0"/>
          </a:p>
        </p:txBody>
      </p:sp>
      <p:pic>
        <p:nvPicPr>
          <p:cNvPr id="67588" name="Picture 2"/>
          <p:cNvPicPr>
            <a:picLocks noGrp="1" noChangeAspect="1" noChangeArrowheads="1"/>
          </p:cNvPicPr>
          <p:nvPr>
            <p:ph idx="1"/>
          </p:nvPr>
        </p:nvPicPr>
        <p:blipFill>
          <a:blip r:embed="rId2"/>
          <a:srcRect/>
          <a:stretch>
            <a:fillRect/>
          </a:stretch>
        </p:blipFill>
        <p:spPr>
          <a:xfrm>
            <a:off x="257175" y="1295400"/>
            <a:ext cx="8658225" cy="4729163"/>
          </a:xfr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66</a:t>
            </a:fld>
            <a:endParaRPr lang="en-US" dirty="0"/>
          </a:p>
        </p:txBody>
      </p:sp>
      <p:sp>
        <p:nvSpPr>
          <p:cNvPr id="5" name="Title 1"/>
          <p:cNvSpPr>
            <a:spLocks noGrp="1"/>
          </p:cNvSpPr>
          <p:nvPr>
            <p:ph type="title"/>
          </p:nvPr>
        </p:nvSpPr>
        <p:spPr>
          <a:xfrm>
            <a:off x="457200" y="274638"/>
            <a:ext cx="8229600" cy="715962"/>
          </a:xfrm>
        </p:spPr>
        <p:txBody>
          <a:bodyPr/>
          <a:lstStyle/>
          <a:p>
            <a:r>
              <a:rPr lang="en-US" sz="3200" b="0" dirty="0" err="1" smtClean="0"/>
              <a:t>Biquad</a:t>
            </a:r>
            <a:r>
              <a:rPr lang="en-US" sz="3200" b="0" dirty="0" smtClean="0"/>
              <a:t> Filter Example </a:t>
            </a:r>
            <a:r>
              <a:rPr lang="en-US" sz="3200" b="0" dirty="0" smtClean="0"/>
              <a:t>(3/4)</a:t>
            </a:r>
            <a:endParaRPr lang="en-US" sz="3200" b="0" dirty="0"/>
          </a:p>
        </p:txBody>
      </p:sp>
      <p:grpSp>
        <p:nvGrpSpPr>
          <p:cNvPr id="8" name="Group 7"/>
          <p:cNvGrpSpPr/>
          <p:nvPr/>
        </p:nvGrpSpPr>
        <p:grpSpPr>
          <a:xfrm>
            <a:off x="723900" y="990600"/>
            <a:ext cx="7696200" cy="4953000"/>
            <a:chOff x="723900" y="1085850"/>
            <a:chExt cx="7696200" cy="4953000"/>
          </a:xfrm>
        </p:grpSpPr>
        <p:pic>
          <p:nvPicPr>
            <p:cNvPr id="3074" name="Picture 2"/>
            <p:cNvPicPr>
              <a:picLocks noChangeAspect="1" noChangeArrowheads="1"/>
            </p:cNvPicPr>
            <p:nvPr/>
          </p:nvPicPr>
          <p:blipFill>
            <a:blip r:embed="rId2"/>
            <a:srcRect/>
            <a:stretch>
              <a:fillRect/>
            </a:stretch>
          </p:blipFill>
          <p:spPr bwMode="auto">
            <a:xfrm>
              <a:off x="723900" y="1085850"/>
              <a:ext cx="7696200" cy="46863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619250" y="5753100"/>
              <a:ext cx="1809750" cy="285750"/>
            </a:xfrm>
            <a:prstGeom prst="rect">
              <a:avLst/>
            </a:prstGeom>
            <a:noFill/>
            <a:ln w="9525">
              <a:noFill/>
              <a:miter lim="800000"/>
              <a:headEnd/>
              <a:tailEnd/>
            </a:ln>
            <a:effectLst/>
          </p:spPr>
        </p:pic>
      </p:grpSp>
      <p:sp>
        <p:nvSpPr>
          <p:cNvPr id="9" name="Rectangle 8"/>
          <p:cNvSpPr/>
          <p:nvPr/>
        </p:nvSpPr>
        <p:spPr>
          <a:xfrm>
            <a:off x="228600" y="5641905"/>
            <a:ext cx="8153400" cy="1200329"/>
          </a:xfrm>
          <a:prstGeom prst="rect">
            <a:avLst/>
          </a:prstGeom>
        </p:spPr>
        <p:txBody>
          <a:bodyPr wrap="square">
            <a:spAutoFit/>
          </a:bodyPr>
          <a:lstStyle/>
          <a:p>
            <a:r>
              <a:rPr lang="en-US" dirty="0" smtClean="0"/>
              <a:t>Note: </a:t>
            </a:r>
          </a:p>
          <a:p>
            <a:r>
              <a:rPr lang="en-US" dirty="0" smtClean="0"/>
              <a:t>Also, the table shows that the variable n1 is output in cycle 9. Note that this variable is also output in cycles 4, 5, 6, and 8. For the sake of clarity, the table only shows the latest output time of each variable.</a:t>
            </a:r>
            <a:endParaRPr lang="en-US" dirty="0"/>
          </a:p>
        </p:txBody>
      </p:sp>
      <p:sp>
        <p:nvSpPr>
          <p:cNvPr id="10" name="Rectangle 9"/>
          <p:cNvSpPr/>
          <p:nvPr/>
        </p:nvSpPr>
        <p:spPr>
          <a:xfrm>
            <a:off x="5029200" y="1543050"/>
            <a:ext cx="3672800" cy="369332"/>
          </a:xfrm>
          <a:prstGeom prst="rect">
            <a:avLst/>
          </a:prstGeom>
        </p:spPr>
        <p:txBody>
          <a:bodyPr wrap="none">
            <a:spAutoFit/>
          </a:bodyPr>
          <a:lstStyle/>
          <a:p>
            <a:r>
              <a:rPr lang="en-US" b="1" i="1" dirty="0" err="1" smtClean="0">
                <a:solidFill>
                  <a:srgbClr val="FF0000"/>
                </a:solidFill>
              </a:rPr>
              <a:t>n</a:t>
            </a:r>
            <a:r>
              <a:rPr lang="en-US" b="1" i="1" baseline="-25000" dirty="0" err="1" smtClean="0">
                <a:solidFill>
                  <a:srgbClr val="FF0000"/>
                </a:solidFill>
              </a:rPr>
              <a:t>i</a:t>
            </a:r>
            <a:r>
              <a:rPr lang="en-US" b="1" i="1" baseline="-25000" dirty="0" smtClean="0">
                <a:solidFill>
                  <a:srgbClr val="FF0000"/>
                </a:solidFill>
              </a:rPr>
              <a:t> </a:t>
            </a:r>
            <a:r>
              <a:rPr lang="en-US" dirty="0" smtClean="0">
                <a:solidFill>
                  <a:srgbClr val="FF0000"/>
                </a:solidFill>
              </a:rPr>
              <a:t>denotes the output of the node </a:t>
            </a:r>
            <a:r>
              <a:rPr lang="en-US" b="1" i="1" dirty="0" err="1" smtClean="0">
                <a:solidFill>
                  <a:srgbClr val="FF0000"/>
                </a:solidFill>
              </a:rPr>
              <a:t>i</a:t>
            </a:r>
            <a:endParaRPr lang="en-US" b="1" i="1" dirty="0">
              <a:solidFill>
                <a:srgbClr val="FF0000"/>
              </a:solidFill>
            </a:endParaRPr>
          </a:p>
        </p:txBody>
      </p:sp>
      <p:cxnSp>
        <p:nvCxnSpPr>
          <p:cNvPr id="12" name="Straight Arrow Connector 11"/>
          <p:cNvCxnSpPr/>
          <p:nvPr/>
        </p:nvCxnSpPr>
        <p:spPr>
          <a:xfrm rot="16200000" flipH="1">
            <a:off x="5181600" y="2209800"/>
            <a:ext cx="1524000" cy="914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05351" y="1524000"/>
            <a:ext cx="4019049" cy="369332"/>
          </a:xfrm>
          <a:prstGeom prst="rect">
            <a:avLst/>
          </a:prstGeom>
        </p:spPr>
        <p:txBody>
          <a:bodyPr wrap="none">
            <a:spAutoFit/>
          </a:bodyPr>
          <a:lstStyle/>
          <a:p>
            <a:r>
              <a:rPr lang="pt-BR" b="1" i="1" dirty="0" smtClean="0">
                <a:solidFill>
                  <a:srgbClr val="FF0000"/>
                </a:solidFill>
              </a:rPr>
              <a:t>n</a:t>
            </a:r>
            <a:r>
              <a:rPr lang="pt-BR" b="1" i="1" baseline="-25000" dirty="0" smtClean="0">
                <a:solidFill>
                  <a:srgbClr val="FF0000"/>
                </a:solidFill>
              </a:rPr>
              <a:t>1</a:t>
            </a:r>
            <a:r>
              <a:rPr lang="pt-BR" dirty="0" smtClean="0">
                <a:solidFill>
                  <a:srgbClr val="FF0000"/>
                </a:solidFill>
              </a:rPr>
              <a:t>, </a:t>
            </a:r>
            <a:r>
              <a:rPr lang="pt-BR" b="1" i="1" dirty="0" smtClean="0">
                <a:solidFill>
                  <a:srgbClr val="FF0000"/>
                </a:solidFill>
              </a:rPr>
              <a:t>n</a:t>
            </a:r>
            <a:r>
              <a:rPr lang="pt-BR" b="1" i="1" baseline="-25000" dirty="0" smtClean="0">
                <a:solidFill>
                  <a:srgbClr val="FF0000"/>
                </a:solidFill>
              </a:rPr>
              <a:t>7</a:t>
            </a:r>
            <a:r>
              <a:rPr lang="pt-BR" dirty="0" smtClean="0">
                <a:solidFill>
                  <a:srgbClr val="FF0000"/>
                </a:solidFill>
              </a:rPr>
              <a:t>, and </a:t>
            </a:r>
            <a:r>
              <a:rPr lang="pt-BR" b="1" i="1" dirty="0" smtClean="0">
                <a:solidFill>
                  <a:srgbClr val="FF0000"/>
                </a:solidFill>
              </a:rPr>
              <a:t>n</a:t>
            </a:r>
            <a:r>
              <a:rPr lang="pt-BR" b="1" i="1" baseline="-25000" dirty="0" smtClean="0">
                <a:solidFill>
                  <a:srgbClr val="FF0000"/>
                </a:solidFill>
              </a:rPr>
              <a:t>8</a:t>
            </a:r>
            <a:r>
              <a:rPr lang="pt-BR" dirty="0" smtClean="0">
                <a:solidFill>
                  <a:srgbClr val="FF0000"/>
                </a:solidFill>
              </a:rPr>
              <a:t> have nonzero duration</a:t>
            </a:r>
            <a:endParaRPr lang="en-US" dirty="0">
              <a:solidFill>
                <a:srgbClr val="FF0000"/>
              </a:solidFill>
            </a:endParaRPr>
          </a:p>
        </p:txBody>
      </p:sp>
      <p:cxnSp>
        <p:nvCxnSpPr>
          <p:cNvPr id="16" name="Straight Arrow Connector 15"/>
          <p:cNvCxnSpPr/>
          <p:nvPr/>
        </p:nvCxnSpPr>
        <p:spPr>
          <a:xfrm rot="16200000" flipH="1">
            <a:off x="990600" y="1905000"/>
            <a:ext cx="457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1828800"/>
            <a:ext cx="18288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33600" y="1828800"/>
            <a:ext cx="12192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z="3200" b="1" dirty="0" smtClean="0"/>
              <a:t>Lifetime chart of </a:t>
            </a:r>
            <a:r>
              <a:rPr lang="en-US" sz="3200" b="1" dirty="0" err="1" smtClean="0"/>
              <a:t>Biquad</a:t>
            </a:r>
            <a:r>
              <a:rPr lang="en-US" sz="3200" b="1" dirty="0" smtClean="0"/>
              <a:t> filter...</a:t>
            </a:r>
            <a:endParaRPr lang="en-US" sz="3200" dirty="0" smtClean="0"/>
          </a:p>
        </p:txBody>
      </p:sp>
      <p:sp>
        <p:nvSpPr>
          <p:cNvPr id="4" name="Slide Number Placeholder 3"/>
          <p:cNvSpPr>
            <a:spLocks noGrp="1"/>
          </p:cNvSpPr>
          <p:nvPr>
            <p:ph type="sldNum" sz="quarter" idx="12"/>
          </p:nvPr>
        </p:nvSpPr>
        <p:spPr/>
        <p:txBody>
          <a:bodyPr/>
          <a:lstStyle/>
          <a:p>
            <a:pPr>
              <a:defRPr/>
            </a:pPr>
            <a:fld id="{406675B5-68A0-4A5E-8262-6583156EDA32}" type="slidenum">
              <a:rPr lang="en-US" smtClean="0"/>
              <a:pPr>
                <a:defRPr/>
              </a:pPr>
              <a:t>67</a:t>
            </a:fld>
            <a:endParaRPr lang="en-US"/>
          </a:p>
        </p:txBody>
      </p:sp>
      <p:pic>
        <p:nvPicPr>
          <p:cNvPr id="69636" name="Picture 2"/>
          <p:cNvPicPr>
            <a:picLocks noGrp="1" noChangeAspect="1" noChangeArrowheads="1"/>
          </p:cNvPicPr>
          <p:nvPr>
            <p:ph idx="1"/>
          </p:nvPr>
        </p:nvPicPr>
        <p:blipFill>
          <a:blip r:embed="rId2"/>
          <a:srcRect/>
          <a:stretch>
            <a:fillRect/>
          </a:stretch>
        </p:blipFill>
        <p:spPr>
          <a:xfrm>
            <a:off x="93663" y="1752600"/>
            <a:ext cx="8974137" cy="4038600"/>
          </a:xfr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z="3200" b="1" dirty="0" smtClean="0"/>
              <a:t>...and Register Allocation</a:t>
            </a:r>
            <a:endParaRPr lang="en-US" sz="3200" dirty="0" smtClean="0"/>
          </a:p>
        </p:txBody>
      </p:sp>
      <p:sp>
        <p:nvSpPr>
          <p:cNvPr id="4" name="Slide Number Placeholder 3"/>
          <p:cNvSpPr>
            <a:spLocks noGrp="1"/>
          </p:cNvSpPr>
          <p:nvPr>
            <p:ph type="sldNum" sz="quarter" idx="12"/>
          </p:nvPr>
        </p:nvSpPr>
        <p:spPr/>
        <p:txBody>
          <a:bodyPr/>
          <a:lstStyle/>
          <a:p>
            <a:pPr>
              <a:defRPr/>
            </a:pPr>
            <a:fld id="{B05C346E-C916-42A8-BE5E-D61E5AF53458}" type="slidenum">
              <a:rPr lang="en-US" smtClean="0"/>
              <a:pPr>
                <a:defRPr/>
              </a:pPr>
              <a:t>68</a:t>
            </a:fld>
            <a:endParaRPr lang="en-US"/>
          </a:p>
        </p:txBody>
      </p:sp>
      <p:pic>
        <p:nvPicPr>
          <p:cNvPr id="70660" name="Picture 2"/>
          <p:cNvPicPr>
            <a:picLocks noGrp="1" noChangeAspect="1" noChangeArrowheads="1"/>
          </p:cNvPicPr>
          <p:nvPr>
            <p:ph idx="1"/>
          </p:nvPr>
        </p:nvPicPr>
        <p:blipFill>
          <a:blip r:embed="rId2"/>
          <a:srcRect/>
          <a:stretch>
            <a:fillRect/>
          </a:stretch>
        </p:blipFill>
        <p:spPr>
          <a:xfrm>
            <a:off x="141288" y="1752600"/>
            <a:ext cx="8774112" cy="3400425"/>
          </a:xfr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69</a:t>
            </a:fld>
            <a:endParaRPr lang="en-US"/>
          </a:p>
        </p:txBody>
      </p:sp>
      <p:sp>
        <p:nvSpPr>
          <p:cNvPr id="5" name="Title 1"/>
          <p:cNvSpPr>
            <a:spLocks noGrp="1"/>
          </p:cNvSpPr>
          <p:nvPr>
            <p:ph type="title"/>
          </p:nvPr>
        </p:nvSpPr>
        <p:spPr>
          <a:xfrm>
            <a:off x="457200" y="274638"/>
            <a:ext cx="8229600" cy="715962"/>
          </a:xfrm>
        </p:spPr>
        <p:txBody>
          <a:bodyPr/>
          <a:lstStyle/>
          <a:p>
            <a:r>
              <a:rPr lang="en-US" sz="3200" b="0" dirty="0" err="1" smtClean="0"/>
              <a:t>Biquad</a:t>
            </a:r>
            <a:r>
              <a:rPr lang="en-US" sz="3200" b="0" dirty="0" smtClean="0"/>
              <a:t> Filter Example </a:t>
            </a:r>
            <a:r>
              <a:rPr lang="en-US" sz="3200" b="0" dirty="0" smtClean="0"/>
              <a:t>(4/4)</a:t>
            </a:r>
            <a:endParaRPr lang="en-US" sz="3200" b="0" dirty="0"/>
          </a:p>
        </p:txBody>
      </p:sp>
      <p:grpSp>
        <p:nvGrpSpPr>
          <p:cNvPr id="11" name="Group 10"/>
          <p:cNvGrpSpPr/>
          <p:nvPr/>
        </p:nvGrpSpPr>
        <p:grpSpPr>
          <a:xfrm>
            <a:off x="533400" y="933450"/>
            <a:ext cx="7620000" cy="4133850"/>
            <a:chOff x="533400" y="933450"/>
            <a:chExt cx="7620000" cy="4133850"/>
          </a:xfrm>
        </p:grpSpPr>
        <p:pic>
          <p:nvPicPr>
            <p:cNvPr id="4099" name="Picture 3"/>
            <p:cNvPicPr>
              <a:picLocks noChangeAspect="1" noChangeArrowheads="1"/>
            </p:cNvPicPr>
            <p:nvPr/>
          </p:nvPicPr>
          <p:blipFill>
            <a:blip r:embed="rId2"/>
            <a:srcRect/>
            <a:stretch>
              <a:fillRect/>
            </a:stretch>
          </p:blipFill>
          <p:spPr bwMode="auto">
            <a:xfrm>
              <a:off x="990600" y="1790700"/>
              <a:ext cx="7162800" cy="3276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33400" y="933450"/>
              <a:ext cx="3571875" cy="695325"/>
            </a:xfrm>
            <a:prstGeom prst="rect">
              <a:avLst/>
            </a:prstGeom>
            <a:noFill/>
            <a:ln w="9525">
              <a:noFill/>
              <a:miter lim="800000"/>
              <a:headEnd/>
              <a:tailEnd/>
            </a:ln>
            <a:effectLst/>
          </p:spPr>
        </p:pic>
      </p:grpSp>
      <p:sp>
        <p:nvSpPr>
          <p:cNvPr id="12" name="Rectangle 11"/>
          <p:cNvSpPr/>
          <p:nvPr/>
        </p:nvSpPr>
        <p:spPr>
          <a:xfrm>
            <a:off x="609600" y="5257800"/>
            <a:ext cx="7924800" cy="707886"/>
          </a:xfrm>
          <a:prstGeom prst="rect">
            <a:avLst/>
          </a:prstGeom>
        </p:spPr>
        <p:txBody>
          <a:bodyPr wrap="square">
            <a:spAutoFit/>
          </a:bodyPr>
          <a:lstStyle/>
          <a:p>
            <a:pPr algn="ctr"/>
            <a:r>
              <a:rPr lang="en-US" sz="2000" b="1" dirty="0" smtClean="0"/>
              <a:t>Fig. 6.16</a:t>
            </a:r>
            <a:r>
              <a:rPr lang="en-US" sz="2000" dirty="0" smtClean="0"/>
              <a:t> A folded </a:t>
            </a:r>
            <a:r>
              <a:rPr lang="en-US" sz="2000" dirty="0" err="1" smtClean="0"/>
              <a:t>biquad</a:t>
            </a:r>
            <a:r>
              <a:rPr lang="en-US" sz="2000" dirty="0" smtClean="0"/>
              <a:t> filter architecture implementing the DFG in Fig. 6.3 using the minimum number of registers, which is 2.</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4AC0FAF-ED54-406E-B94B-56E6F7DD1B76}" type="slidenum">
              <a:rPr lang="en-US" smtClean="0"/>
              <a:pPr>
                <a:defRPr/>
              </a:pPr>
              <a:t>7</a:t>
            </a:fld>
            <a:endParaRPr lang="en-US"/>
          </a:p>
        </p:txBody>
      </p:sp>
      <p:sp>
        <p:nvSpPr>
          <p:cNvPr id="9219" name="Title 1"/>
          <p:cNvSpPr>
            <a:spLocks noGrp="1"/>
          </p:cNvSpPr>
          <p:nvPr>
            <p:ph type="title"/>
          </p:nvPr>
        </p:nvSpPr>
        <p:spPr>
          <a:xfrm>
            <a:off x="457200" y="274638"/>
            <a:ext cx="8229600" cy="868362"/>
          </a:xfrm>
        </p:spPr>
        <p:txBody>
          <a:bodyPr/>
          <a:lstStyle/>
          <a:p>
            <a:r>
              <a:rPr lang="en-US" sz="3200" b="1" dirty="0" smtClean="0"/>
              <a:t>Folding – Time-shared Architecture</a:t>
            </a:r>
            <a:endParaRPr lang="en-US" sz="3200" dirty="0" smtClean="0"/>
          </a:p>
        </p:txBody>
      </p:sp>
      <p:pic>
        <p:nvPicPr>
          <p:cNvPr id="9220" name="Picture 2"/>
          <p:cNvPicPr>
            <a:picLocks noGrp="1" noChangeAspect="1" noChangeArrowheads="1"/>
          </p:cNvPicPr>
          <p:nvPr>
            <p:ph idx="1"/>
          </p:nvPr>
        </p:nvPicPr>
        <p:blipFill>
          <a:blip r:embed="rId2"/>
          <a:srcRect/>
          <a:stretch>
            <a:fillRect/>
          </a:stretch>
        </p:blipFill>
        <p:spPr>
          <a:xfrm>
            <a:off x="152400" y="1295400"/>
            <a:ext cx="8797925" cy="4572000"/>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z="3200" b="1" dirty="0" smtClean="0"/>
              <a:t>Previous architecture</a:t>
            </a:r>
            <a:endParaRPr lang="en-US" sz="3200" dirty="0" smtClean="0"/>
          </a:p>
        </p:txBody>
      </p:sp>
      <p:sp>
        <p:nvSpPr>
          <p:cNvPr id="4" name="Slide Number Placeholder 3"/>
          <p:cNvSpPr>
            <a:spLocks noGrp="1"/>
          </p:cNvSpPr>
          <p:nvPr>
            <p:ph type="sldNum" sz="quarter" idx="12"/>
          </p:nvPr>
        </p:nvSpPr>
        <p:spPr/>
        <p:txBody>
          <a:bodyPr/>
          <a:lstStyle/>
          <a:p>
            <a:pPr>
              <a:defRPr/>
            </a:pPr>
            <a:fld id="{A6D97E11-5E14-4AA2-A84F-CEDFB0BE6CD1}" type="slidenum">
              <a:rPr lang="en-US" smtClean="0"/>
              <a:pPr>
                <a:defRPr/>
              </a:pPr>
              <a:t>70</a:t>
            </a:fld>
            <a:endParaRPr lang="en-US"/>
          </a:p>
        </p:txBody>
      </p:sp>
      <p:pic>
        <p:nvPicPr>
          <p:cNvPr id="72708" name="Picture 2"/>
          <p:cNvPicPr>
            <a:picLocks noGrp="1" noChangeAspect="1" noChangeArrowheads="1"/>
          </p:cNvPicPr>
          <p:nvPr>
            <p:ph idx="1"/>
          </p:nvPr>
        </p:nvPicPr>
        <p:blipFill>
          <a:blip r:embed="rId2"/>
          <a:srcRect/>
          <a:stretch>
            <a:fillRect/>
          </a:stretch>
        </p:blipFill>
        <p:spPr>
          <a:xfrm>
            <a:off x="795338" y="1295400"/>
            <a:ext cx="7662862" cy="4953000"/>
          </a:xfr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z="3200" b="1" dirty="0" err="1" smtClean="0"/>
              <a:t>Biquad</a:t>
            </a:r>
            <a:r>
              <a:rPr lang="en-US" sz="3200" b="1" dirty="0" smtClean="0"/>
              <a:t> Filter</a:t>
            </a:r>
            <a:endParaRPr lang="en-US" sz="3200" dirty="0" smtClean="0"/>
          </a:p>
        </p:txBody>
      </p:sp>
      <p:sp>
        <p:nvSpPr>
          <p:cNvPr id="4" name="Slide Number Placeholder 3"/>
          <p:cNvSpPr>
            <a:spLocks noGrp="1"/>
          </p:cNvSpPr>
          <p:nvPr>
            <p:ph type="sldNum" sz="quarter" idx="12"/>
          </p:nvPr>
        </p:nvSpPr>
        <p:spPr/>
        <p:txBody>
          <a:bodyPr/>
          <a:lstStyle/>
          <a:p>
            <a:pPr>
              <a:defRPr/>
            </a:pPr>
            <a:fld id="{819C5DEB-011B-4562-98B0-77ADC9F0D28D}" type="slidenum">
              <a:rPr lang="en-US" smtClean="0"/>
              <a:pPr>
                <a:defRPr/>
              </a:pPr>
              <a:t>71</a:t>
            </a:fld>
            <a:endParaRPr lang="en-US"/>
          </a:p>
        </p:txBody>
      </p:sp>
      <p:pic>
        <p:nvPicPr>
          <p:cNvPr id="73732" name="Picture 2"/>
          <p:cNvPicPr>
            <a:picLocks noGrp="1" noChangeAspect="1" noChangeArrowheads="1"/>
          </p:cNvPicPr>
          <p:nvPr>
            <p:ph idx="1"/>
          </p:nvPr>
        </p:nvPicPr>
        <p:blipFill>
          <a:blip r:embed="rId2"/>
          <a:srcRect/>
          <a:stretch>
            <a:fillRect/>
          </a:stretch>
        </p:blipFill>
        <p:spPr>
          <a:xfrm>
            <a:off x="101600" y="1295400"/>
            <a:ext cx="8813800" cy="4978400"/>
          </a:xfr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274638"/>
            <a:ext cx="8229600" cy="639762"/>
          </a:xfrm>
        </p:spPr>
        <p:txBody>
          <a:bodyPr/>
          <a:lstStyle/>
          <a:p>
            <a:r>
              <a:rPr lang="en-US" sz="3200" b="1" dirty="0" err="1" smtClean="0"/>
              <a:t>BiquadFilter</a:t>
            </a:r>
            <a:r>
              <a:rPr lang="en-US" sz="3200" b="1" dirty="0" smtClean="0"/>
              <a:t>?</a:t>
            </a:r>
            <a:endParaRPr lang="en-US" sz="3200" dirty="0" smtClean="0"/>
          </a:p>
        </p:txBody>
      </p:sp>
      <p:sp>
        <p:nvSpPr>
          <p:cNvPr id="4" name="Slide Number Placeholder 3"/>
          <p:cNvSpPr>
            <a:spLocks noGrp="1"/>
          </p:cNvSpPr>
          <p:nvPr>
            <p:ph type="sldNum" sz="quarter" idx="12"/>
          </p:nvPr>
        </p:nvSpPr>
        <p:spPr/>
        <p:txBody>
          <a:bodyPr/>
          <a:lstStyle/>
          <a:p>
            <a:pPr>
              <a:defRPr/>
            </a:pPr>
            <a:fld id="{CA57F510-7455-4132-AAB3-C13110AF463D}" type="slidenum">
              <a:rPr lang="en-US" smtClean="0"/>
              <a:pPr>
                <a:defRPr/>
              </a:pPr>
              <a:t>72</a:t>
            </a:fld>
            <a:endParaRPr lang="en-US"/>
          </a:p>
        </p:txBody>
      </p:sp>
      <p:pic>
        <p:nvPicPr>
          <p:cNvPr id="74756" name="Picture 2"/>
          <p:cNvPicPr>
            <a:picLocks noGrp="1" noChangeAspect="1" noChangeArrowheads="1"/>
          </p:cNvPicPr>
          <p:nvPr>
            <p:ph idx="1"/>
          </p:nvPr>
        </p:nvPicPr>
        <p:blipFill>
          <a:blip r:embed="rId2"/>
          <a:srcRect/>
          <a:stretch>
            <a:fillRect/>
          </a:stretch>
        </p:blipFill>
        <p:spPr>
          <a:xfrm>
            <a:off x="676275" y="998538"/>
            <a:ext cx="8086725" cy="5478462"/>
          </a:xfr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z="3200" b="1" dirty="0" smtClean="0"/>
              <a:t>Which approach to use?</a:t>
            </a:r>
            <a:endParaRPr lang="en-US" sz="3200" dirty="0" smtClean="0"/>
          </a:p>
        </p:txBody>
      </p:sp>
      <p:sp>
        <p:nvSpPr>
          <p:cNvPr id="75779" name="Content Placeholder 2"/>
          <p:cNvSpPr>
            <a:spLocks noGrp="1"/>
          </p:cNvSpPr>
          <p:nvPr>
            <p:ph idx="1"/>
          </p:nvPr>
        </p:nvSpPr>
        <p:spPr>
          <a:xfrm>
            <a:off x="609600" y="1447800"/>
            <a:ext cx="8229600" cy="4525963"/>
          </a:xfrm>
        </p:spPr>
        <p:txBody>
          <a:bodyPr/>
          <a:lstStyle/>
          <a:p>
            <a:r>
              <a:rPr lang="en-US" smtClean="0"/>
              <a:t>Depends on:</a:t>
            </a:r>
          </a:p>
          <a:p>
            <a:pPr lvl="1"/>
            <a:r>
              <a:rPr lang="en-US" smtClean="0">
                <a:latin typeface="Arial" charset="0"/>
              </a:rPr>
              <a:t>number of positions</a:t>
            </a:r>
          </a:p>
          <a:p>
            <a:pPr lvl="1"/>
            <a:r>
              <a:rPr lang="en-US" smtClean="0">
                <a:latin typeface="Arial" charset="0"/>
              </a:rPr>
              <a:t>number of moves</a:t>
            </a:r>
          </a:p>
          <a:p>
            <a:pPr lvl="1"/>
            <a:r>
              <a:rPr lang="en-US" smtClean="0">
                <a:latin typeface="Arial" charset="0"/>
              </a:rPr>
              <a:t>complexity of address calculation</a:t>
            </a:r>
          </a:p>
          <a:p>
            <a:pPr lvl="1"/>
            <a:r>
              <a:rPr lang="en-US" smtClean="0">
                <a:latin typeface="Arial" charset="0"/>
              </a:rPr>
              <a:t>etc...</a:t>
            </a:r>
          </a:p>
          <a:p>
            <a:r>
              <a:rPr lang="en-US" smtClean="0"/>
              <a:t>As the number of positions increase a memory solution becomes more favorable.</a:t>
            </a:r>
          </a:p>
          <a:p>
            <a:r>
              <a:rPr lang="en-US" smtClean="0"/>
              <a:t>Decide on case by case basis.</a:t>
            </a:r>
          </a:p>
        </p:txBody>
      </p:sp>
      <p:sp>
        <p:nvSpPr>
          <p:cNvPr id="4" name="Slide Number Placeholder 3"/>
          <p:cNvSpPr>
            <a:spLocks noGrp="1"/>
          </p:cNvSpPr>
          <p:nvPr>
            <p:ph type="sldNum" sz="quarter" idx="12"/>
          </p:nvPr>
        </p:nvSpPr>
        <p:spPr/>
        <p:txBody>
          <a:bodyPr/>
          <a:lstStyle/>
          <a:p>
            <a:pPr>
              <a:defRPr/>
            </a:pPr>
            <a:fld id="{688DEC4B-39A5-4328-ABA4-3ADBAEAA25CF}"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74</a:t>
            </a:fld>
            <a:endParaRPr lang="en-US" dirty="0"/>
          </a:p>
        </p:txBody>
      </p:sp>
      <p:sp>
        <p:nvSpPr>
          <p:cNvPr id="5" name="Title 1"/>
          <p:cNvSpPr>
            <a:spLocks noGrp="1"/>
          </p:cNvSpPr>
          <p:nvPr>
            <p:ph type="title"/>
          </p:nvPr>
        </p:nvSpPr>
        <p:spPr>
          <a:xfrm>
            <a:off x="457200" y="274638"/>
            <a:ext cx="8229600" cy="715962"/>
          </a:xfrm>
        </p:spPr>
        <p:txBody>
          <a:bodyPr/>
          <a:lstStyle/>
          <a:p>
            <a:r>
              <a:rPr lang="en-US" sz="3200" dirty="0" smtClean="0"/>
              <a:t>IIR Filter </a:t>
            </a:r>
            <a:r>
              <a:rPr lang="en-US" sz="3200" dirty="0" smtClean="0"/>
              <a:t>Example</a:t>
            </a:r>
            <a:endParaRPr lang="en-US" sz="3200" dirty="0"/>
          </a:p>
        </p:txBody>
      </p:sp>
      <p:pic>
        <p:nvPicPr>
          <p:cNvPr id="5122" name="Picture 2"/>
          <p:cNvPicPr>
            <a:picLocks noChangeAspect="1" noChangeArrowheads="1"/>
          </p:cNvPicPr>
          <p:nvPr/>
        </p:nvPicPr>
        <p:blipFill>
          <a:blip r:embed="rId2"/>
          <a:srcRect/>
          <a:stretch>
            <a:fillRect/>
          </a:stretch>
        </p:blipFill>
        <p:spPr bwMode="auto">
          <a:xfrm>
            <a:off x="161925" y="1228725"/>
            <a:ext cx="8820150" cy="44005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447800" y="5705475"/>
            <a:ext cx="1752600" cy="847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75</a:t>
            </a:fld>
            <a:endParaRPr lang="en-US" dirty="0"/>
          </a:p>
        </p:txBody>
      </p:sp>
      <p:sp>
        <p:nvSpPr>
          <p:cNvPr id="5" name="Title 1"/>
          <p:cNvSpPr>
            <a:spLocks noGrp="1"/>
          </p:cNvSpPr>
          <p:nvPr>
            <p:ph type="title"/>
          </p:nvPr>
        </p:nvSpPr>
        <p:spPr>
          <a:xfrm>
            <a:off x="457200" y="274638"/>
            <a:ext cx="8229600" cy="715962"/>
          </a:xfrm>
        </p:spPr>
        <p:txBody>
          <a:bodyPr/>
          <a:lstStyle/>
          <a:p>
            <a:r>
              <a:rPr lang="en-US" sz="3200" b="0" dirty="0" smtClean="0"/>
              <a:t>IIR Filter Example </a:t>
            </a:r>
            <a:r>
              <a:rPr lang="en-US" sz="3200" b="0" dirty="0" smtClean="0"/>
              <a:t>(2/4</a:t>
            </a:r>
            <a:r>
              <a:rPr lang="en-US" sz="3200" b="0" dirty="0" smtClean="0"/>
              <a:t>)</a:t>
            </a:r>
            <a:endParaRPr lang="en-US" sz="3200" b="0" dirty="0"/>
          </a:p>
        </p:txBody>
      </p:sp>
      <p:pic>
        <p:nvPicPr>
          <p:cNvPr id="6146" name="Picture 2"/>
          <p:cNvPicPr>
            <a:picLocks noChangeAspect="1" noChangeArrowheads="1"/>
          </p:cNvPicPr>
          <p:nvPr/>
        </p:nvPicPr>
        <p:blipFill>
          <a:blip r:embed="rId2"/>
          <a:srcRect/>
          <a:stretch>
            <a:fillRect/>
          </a:stretch>
        </p:blipFill>
        <p:spPr bwMode="auto">
          <a:xfrm>
            <a:off x="180474" y="1219200"/>
            <a:ext cx="8758989" cy="3922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76</a:t>
            </a:fld>
            <a:endParaRPr lang="en-US" dirty="0"/>
          </a:p>
        </p:txBody>
      </p:sp>
      <p:sp>
        <p:nvSpPr>
          <p:cNvPr id="5" name="Title 1"/>
          <p:cNvSpPr>
            <a:spLocks noGrp="1"/>
          </p:cNvSpPr>
          <p:nvPr>
            <p:ph type="title"/>
          </p:nvPr>
        </p:nvSpPr>
        <p:spPr>
          <a:xfrm>
            <a:off x="457200" y="274638"/>
            <a:ext cx="8229600" cy="715962"/>
          </a:xfrm>
        </p:spPr>
        <p:txBody>
          <a:bodyPr/>
          <a:lstStyle/>
          <a:p>
            <a:r>
              <a:rPr lang="en-US" sz="3200" b="0" dirty="0" smtClean="0"/>
              <a:t>IIR Filter Example </a:t>
            </a:r>
            <a:r>
              <a:rPr lang="en-US" sz="3200" b="0" dirty="0" smtClean="0"/>
              <a:t>(3/4</a:t>
            </a:r>
            <a:r>
              <a:rPr lang="en-US" sz="3200" b="0" dirty="0" smtClean="0"/>
              <a:t>)</a:t>
            </a:r>
            <a:endParaRPr lang="en-US" sz="3200" b="0" dirty="0"/>
          </a:p>
        </p:txBody>
      </p:sp>
      <p:pic>
        <p:nvPicPr>
          <p:cNvPr id="7170" name="Picture 2"/>
          <p:cNvPicPr>
            <a:picLocks noChangeAspect="1" noChangeArrowheads="1"/>
          </p:cNvPicPr>
          <p:nvPr/>
        </p:nvPicPr>
        <p:blipFill>
          <a:blip r:embed="rId2"/>
          <a:srcRect/>
          <a:stretch>
            <a:fillRect/>
          </a:stretch>
        </p:blipFill>
        <p:spPr bwMode="auto">
          <a:xfrm>
            <a:off x="585788" y="1085850"/>
            <a:ext cx="7972425" cy="501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028D1E3-19A3-4CAB-A67A-4D64638FA444}" type="slidenum">
              <a:rPr lang="en-US" smtClean="0"/>
              <a:pPr>
                <a:defRPr/>
              </a:pPr>
              <a:t>77</a:t>
            </a:fld>
            <a:endParaRPr lang="en-US" dirty="0"/>
          </a:p>
        </p:txBody>
      </p:sp>
      <p:sp>
        <p:nvSpPr>
          <p:cNvPr id="5" name="Title 1"/>
          <p:cNvSpPr>
            <a:spLocks noGrp="1"/>
          </p:cNvSpPr>
          <p:nvPr>
            <p:ph type="title"/>
          </p:nvPr>
        </p:nvSpPr>
        <p:spPr>
          <a:xfrm>
            <a:off x="457200" y="274638"/>
            <a:ext cx="8229600" cy="715962"/>
          </a:xfrm>
        </p:spPr>
        <p:txBody>
          <a:bodyPr/>
          <a:lstStyle/>
          <a:p>
            <a:r>
              <a:rPr lang="en-US" sz="3200" b="0" dirty="0" smtClean="0"/>
              <a:t>IIR Filter Example </a:t>
            </a:r>
            <a:r>
              <a:rPr lang="en-US" sz="3200" b="0" dirty="0" smtClean="0"/>
              <a:t>(4/4</a:t>
            </a:r>
            <a:r>
              <a:rPr lang="en-US" sz="3200" b="0" dirty="0" smtClean="0"/>
              <a:t>)</a:t>
            </a:r>
            <a:endParaRPr lang="en-US" sz="3200" b="0" dirty="0"/>
          </a:p>
        </p:txBody>
      </p:sp>
      <p:pic>
        <p:nvPicPr>
          <p:cNvPr id="8194" name="Picture 2"/>
          <p:cNvPicPr>
            <a:picLocks noChangeAspect="1" noChangeArrowheads="1"/>
          </p:cNvPicPr>
          <p:nvPr/>
        </p:nvPicPr>
        <p:blipFill>
          <a:blip r:embed="rId2"/>
          <a:srcRect/>
          <a:stretch>
            <a:fillRect/>
          </a:stretch>
        </p:blipFill>
        <p:spPr bwMode="auto">
          <a:xfrm>
            <a:off x="1371600" y="1543050"/>
            <a:ext cx="6429375" cy="50863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85274" y="866274"/>
            <a:ext cx="3676650" cy="62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a:xfrm>
            <a:off x="457200" y="1295400"/>
            <a:ext cx="8229600" cy="4830763"/>
          </a:xfrm>
        </p:spPr>
        <p:txBody>
          <a:bodyPr/>
          <a:lstStyle/>
          <a:p>
            <a:r>
              <a:rPr lang="en-US" sz="2800" dirty="0" smtClean="0">
                <a:latin typeface="Arial" pitchFamily="34" charset="0"/>
                <a:cs typeface="Arial" pitchFamily="34" charset="0"/>
              </a:rPr>
              <a:t>Present a systematic transformation of time-multiplexed architectures</a:t>
            </a:r>
          </a:p>
          <a:p>
            <a:r>
              <a:rPr lang="en-US" sz="2800" dirty="0" smtClean="0">
                <a:latin typeface="Arial" pitchFamily="34" charset="0"/>
                <a:cs typeface="Arial" pitchFamily="34" charset="0"/>
              </a:rPr>
              <a:t>Explore folding techniques to reduce # of functional units</a:t>
            </a:r>
          </a:p>
          <a:p>
            <a:r>
              <a:rPr lang="en-US" sz="2800" dirty="0" smtClean="0">
                <a:latin typeface="Arial" pitchFamily="34" charset="0"/>
                <a:cs typeface="Arial" pitchFamily="34" charset="0"/>
              </a:rPr>
              <a:t>Explore register minimization technique to reduce # of registers</a:t>
            </a:r>
          </a:p>
          <a:p>
            <a:endParaRPr lang="en-US" sz="2800"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C1A78227-40E5-4C26-A55D-EBD27A94F533}" type="slidenum">
              <a:rPr lang="en-US" smtClean="0"/>
              <a:pPr>
                <a:defRPr/>
              </a:pPr>
              <a:t>78</a:t>
            </a:fld>
            <a:endParaRPr lang="en-US"/>
          </a:p>
        </p:txBody>
      </p:sp>
      <p:sp>
        <p:nvSpPr>
          <p:cNvPr id="76804" name="Title 1"/>
          <p:cNvSpPr>
            <a:spLocks noGrp="1"/>
          </p:cNvSpPr>
          <p:nvPr>
            <p:ph type="title"/>
          </p:nvPr>
        </p:nvSpPr>
        <p:spPr>
          <a:xfrm>
            <a:off x="457200" y="274638"/>
            <a:ext cx="8229600" cy="868362"/>
          </a:xfrm>
        </p:spPr>
        <p:txBody>
          <a:bodyPr/>
          <a:lstStyle/>
          <a:p>
            <a:r>
              <a:rPr lang="en-US" sz="3600" b="1" dirty="0" smtClean="0"/>
              <a:t>6.5 Conclusions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837780D-D128-42DE-933B-BD6780907E95}" type="slidenum">
              <a:rPr lang="en-US" smtClean="0"/>
              <a:pPr>
                <a:defRPr/>
              </a:pPr>
              <a:t>8</a:t>
            </a:fld>
            <a:endParaRPr lang="en-US" dirty="0"/>
          </a:p>
        </p:txBody>
      </p:sp>
      <p:sp>
        <p:nvSpPr>
          <p:cNvPr id="10243" name="Title 1"/>
          <p:cNvSpPr>
            <a:spLocks noGrp="1"/>
          </p:cNvSpPr>
          <p:nvPr>
            <p:ph type="title"/>
          </p:nvPr>
        </p:nvSpPr>
        <p:spPr>
          <a:xfrm>
            <a:off x="457200" y="274638"/>
            <a:ext cx="8229600" cy="868362"/>
          </a:xfrm>
        </p:spPr>
        <p:txBody>
          <a:bodyPr/>
          <a:lstStyle/>
          <a:p>
            <a:r>
              <a:rPr lang="en-US" sz="3200" b="1" dirty="0" smtClean="0"/>
              <a:t>Folding, example</a:t>
            </a:r>
            <a:endParaRPr lang="en-US" sz="3200" dirty="0" smtClean="0"/>
          </a:p>
        </p:txBody>
      </p:sp>
      <p:pic>
        <p:nvPicPr>
          <p:cNvPr id="10244" name="Picture 2"/>
          <p:cNvPicPr>
            <a:picLocks noGrp="1" noChangeAspect="1" noChangeArrowheads="1"/>
          </p:cNvPicPr>
          <p:nvPr>
            <p:ph idx="1"/>
          </p:nvPr>
        </p:nvPicPr>
        <p:blipFill>
          <a:blip r:embed="rId2"/>
          <a:srcRect/>
          <a:stretch>
            <a:fillRect/>
          </a:stretch>
        </p:blipFill>
        <p:spPr>
          <a:xfrm>
            <a:off x="228600" y="969963"/>
            <a:ext cx="8534400" cy="5400675"/>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42948CE-5FF2-428A-84AE-A0A0A6906493}" type="slidenum">
              <a:rPr lang="en-US" smtClean="0"/>
              <a:pPr>
                <a:defRPr/>
              </a:pPr>
              <a:t>9</a:t>
            </a:fld>
            <a:endParaRPr lang="en-US"/>
          </a:p>
        </p:txBody>
      </p:sp>
      <p:sp>
        <p:nvSpPr>
          <p:cNvPr id="11267" name="Title 1"/>
          <p:cNvSpPr>
            <a:spLocks noGrp="1"/>
          </p:cNvSpPr>
          <p:nvPr>
            <p:ph type="title"/>
          </p:nvPr>
        </p:nvSpPr>
        <p:spPr>
          <a:xfrm>
            <a:off x="457200" y="274638"/>
            <a:ext cx="8229600" cy="868362"/>
          </a:xfrm>
        </p:spPr>
        <p:txBody>
          <a:bodyPr/>
          <a:lstStyle/>
          <a:p>
            <a:r>
              <a:rPr lang="en-US" sz="3200" b="1" dirty="0" smtClean="0"/>
              <a:t>Control Unit</a:t>
            </a:r>
            <a:endParaRPr lang="en-US" sz="3200" dirty="0" smtClean="0"/>
          </a:p>
        </p:txBody>
      </p:sp>
      <p:pic>
        <p:nvPicPr>
          <p:cNvPr id="11268" name="Picture 2"/>
          <p:cNvPicPr>
            <a:picLocks noGrp="1" noChangeAspect="1" noChangeArrowheads="1"/>
          </p:cNvPicPr>
          <p:nvPr>
            <p:ph idx="1"/>
          </p:nvPr>
        </p:nvPicPr>
        <p:blipFill>
          <a:blip r:embed="rId2"/>
          <a:srcRect/>
          <a:stretch>
            <a:fillRect/>
          </a:stretch>
        </p:blipFill>
        <p:spPr>
          <a:xfrm>
            <a:off x="106363" y="1600200"/>
            <a:ext cx="8961437" cy="3935413"/>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2533</TotalTime>
  <Words>1111</Words>
  <Application>Microsoft Office PowerPoint</Application>
  <PresentationFormat>On-screen Show (4:3)</PresentationFormat>
  <Paragraphs>229</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Ch 6  Folding (Gấp lại)</vt:lpstr>
      <vt:lpstr>Outline</vt:lpstr>
      <vt:lpstr>6.1 Introduction</vt:lpstr>
      <vt:lpstr>Folding is ”Inverse” of Unfolding</vt:lpstr>
      <vt:lpstr>Hardware Mapped vs. Time multiplexed</vt:lpstr>
      <vt:lpstr>Hardware Mapped vs. Time multiplexed/Microcoded</vt:lpstr>
      <vt:lpstr>Folding – Time-shared Architecture</vt:lpstr>
      <vt:lpstr>Folding, example</vt:lpstr>
      <vt:lpstr>Control Unit</vt:lpstr>
      <vt:lpstr>Folding, example</vt:lpstr>
      <vt:lpstr>Folding</vt:lpstr>
      <vt:lpstr>6.2 Folding Transformation</vt:lpstr>
      <vt:lpstr>Slide 13</vt:lpstr>
      <vt:lpstr>Slide 14</vt:lpstr>
      <vt:lpstr>Slide 15</vt:lpstr>
      <vt:lpstr>Slide 16</vt:lpstr>
      <vt:lpstr>Folding Set</vt:lpstr>
      <vt:lpstr>Three concepts</vt:lpstr>
      <vt:lpstr>Folding Retimed Biquad Filter </vt:lpstr>
      <vt:lpstr>Allocation and Assignment</vt:lpstr>
      <vt:lpstr>Scheduling</vt:lpstr>
      <vt:lpstr>Folding of Biquad filter</vt:lpstr>
      <vt:lpstr>So why didn’t the filter look like this?</vt:lpstr>
      <vt:lpstr>So why didn’t the filter look like this?</vt:lpstr>
      <vt:lpstr>Folding of Biquad filter, N=4</vt:lpstr>
      <vt:lpstr>Retiming</vt:lpstr>
      <vt:lpstr>Retiming</vt:lpstr>
      <vt:lpstr>Retiming</vt:lpstr>
      <vt:lpstr>Folding of Biquad filter, N=4</vt:lpstr>
      <vt:lpstr>Folding of Biquad filter</vt:lpstr>
      <vt:lpstr>Folding of Biquad filter, N=4</vt:lpstr>
      <vt:lpstr>Folding of Biquad filter, N=4</vt:lpstr>
      <vt:lpstr>Folding of Biquad filter, N=4</vt:lpstr>
      <vt:lpstr>Folding of Biquad filter, N=4</vt:lpstr>
      <vt:lpstr>Folding of Biquad filter, N=4</vt:lpstr>
      <vt:lpstr>Folding of Biquad filter</vt:lpstr>
      <vt:lpstr>Folding of Biquad filter, N=4</vt:lpstr>
      <vt:lpstr>Hardware Mapped vs.Microcoded</vt:lpstr>
      <vt:lpstr>Retiming for Folding</vt:lpstr>
      <vt:lpstr>6.3 Register Minimization Techniques</vt:lpstr>
      <vt:lpstr>Linear Lifetime Analysis</vt:lpstr>
      <vt:lpstr>Register Minimization</vt:lpstr>
      <vt:lpstr>3x3 Matrix Transpose</vt:lpstr>
      <vt:lpstr>Lifetime Table - 3x3 Matrix Transpose</vt:lpstr>
      <vt:lpstr>Lifetime Table - 3x3 Matrix Transpose</vt:lpstr>
      <vt:lpstr>3x3 Matrix Transpose</vt:lpstr>
      <vt:lpstr>3x3 Matrix Transpose</vt:lpstr>
      <vt:lpstr>Lifetime chart 3x3 Matrix Transpose</vt:lpstr>
      <vt:lpstr>Lifetime chart 3x3 Matrix Transpose</vt:lpstr>
      <vt:lpstr>Lifetime chart</vt:lpstr>
      <vt:lpstr>Lifetime chart 3x3 Matrix Transpose</vt:lpstr>
      <vt:lpstr>Circular lifetime chart</vt:lpstr>
      <vt:lpstr>Forward Backward Register Allocation Technique</vt:lpstr>
      <vt:lpstr>Forward Backward Register Allocation Technique (2/2)</vt:lpstr>
      <vt:lpstr>Folded Architecture for Matrix Transposer</vt:lpstr>
      <vt:lpstr>Controller for Folded Architecture</vt:lpstr>
      <vt:lpstr>First-In-First-Out, FIFO</vt:lpstr>
      <vt:lpstr>FIFO (2/3)</vt:lpstr>
      <vt:lpstr>FIFO (3/3)</vt:lpstr>
      <vt:lpstr>FIFO with pointers</vt:lpstr>
      <vt:lpstr>Lifetime chart 3x3 Matrix Transpose</vt:lpstr>
      <vt:lpstr>6.4 Register Minimization in  Folded Architecture</vt:lpstr>
      <vt:lpstr>Biquad Filter Example</vt:lpstr>
      <vt:lpstr>Biquad Filter Example (2/4)</vt:lpstr>
      <vt:lpstr>Register Minimization of Biquad filter</vt:lpstr>
      <vt:lpstr>Biquad Filter Example (3/4)</vt:lpstr>
      <vt:lpstr>Lifetime chart of Biquad filter...</vt:lpstr>
      <vt:lpstr>...and Register Allocation</vt:lpstr>
      <vt:lpstr>Biquad Filter Example (4/4)</vt:lpstr>
      <vt:lpstr>Previous architecture</vt:lpstr>
      <vt:lpstr>Biquad Filter</vt:lpstr>
      <vt:lpstr>BiquadFilter?</vt:lpstr>
      <vt:lpstr>Which approach to use?</vt:lpstr>
      <vt:lpstr>IIR Filter Example</vt:lpstr>
      <vt:lpstr>IIR Filter Example (2/4)</vt:lpstr>
      <vt:lpstr>IIR Filter Example (3/4)</vt:lpstr>
      <vt:lpstr>IIR Filter Example (4/4)</vt:lpstr>
      <vt:lpstr>6.5 Conclusions</vt:lpstr>
    </vt:vector>
  </TitlesOfParts>
  <Company>HTM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02 – Iteration bound (Giới hạn lặp)</dc:title>
  <dc:creator>HTM</dc:creator>
  <cp:lastModifiedBy>HTM</cp:lastModifiedBy>
  <cp:revision>160</cp:revision>
  <dcterms:created xsi:type="dcterms:W3CDTF">2012-02-17T03:42:23Z</dcterms:created>
  <dcterms:modified xsi:type="dcterms:W3CDTF">2015-04-09T10:36:02Z</dcterms:modified>
</cp:coreProperties>
</file>