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7" r:id="rId2"/>
    <p:sldId id="268" r:id="rId3"/>
    <p:sldId id="269" r:id="rId4"/>
    <p:sldId id="270" r:id="rId5"/>
    <p:sldId id="271" r:id="rId6"/>
    <p:sldId id="272" r:id="rId7"/>
    <p:sldId id="273" r:id="rId8"/>
    <p:sldId id="274" r:id="rId9"/>
    <p:sldId id="275" r:id="rId10"/>
    <p:sldId id="276" r:id="rId11"/>
    <p:sldId id="277" r:id="rId12"/>
    <p:sldId id="278"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81EF8-FA75-4879-92B4-59ACE0023FEF}" type="datetimeFigureOut">
              <a:rPr lang="en-US" smtClean="0"/>
              <a:t>11/23/2020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D2CF35-0833-4C81-A225-F37D58C50DF4}" type="slidenum">
              <a:rPr lang="en-US" smtClean="0"/>
              <a:t>‹#›</a:t>
            </a:fld>
            <a:endParaRPr lang="en-US"/>
          </a:p>
        </p:txBody>
      </p:sp>
    </p:spTree>
    <p:extLst>
      <p:ext uri="{BB962C8B-B14F-4D97-AF65-F5344CB8AC3E}">
        <p14:creationId xmlns:p14="http://schemas.microsoft.com/office/powerpoint/2010/main" val="2142603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kern="1200" cap="none">
                <a:solidFill>
                  <a:schemeClr val="tx1"/>
                </a:solidFill>
                <a:effectLst/>
                <a:latin typeface="Arial"/>
                <a:ea typeface="Arial"/>
                <a:cs typeface="Arial"/>
                <a:sym typeface="Arial"/>
              </a:rPr>
              <a:t>LoRa</a:t>
            </a:r>
            <a:r>
              <a:rPr lang="vi-VN" sz="1100" b="0" i="0" u="none" strike="noStrike" kern="1200" cap="none">
                <a:solidFill>
                  <a:schemeClr val="tx1"/>
                </a:solidFill>
                <a:effectLst/>
                <a:latin typeface="Arial"/>
                <a:ea typeface="Arial"/>
                <a:cs typeface="Arial"/>
                <a:sym typeface="Arial"/>
              </a:rPr>
              <a:t> là viết tắt của Long Range Radio được nghiên cứu và phát triển bởi Cycleo và sau này được mua lại bởi công ty Semtech năm 2012. Với công nghệ này, chúng ta có thể truyền dữ liệu với khoảng cách lên hàng km mà không cần các mạch khuếch đại công suất; từ đó giúp tiết kiệm năng lượng tiêu thụ khi truyền/nhận dữ liệu</a:t>
            </a:r>
            <a:endParaRPr lang="en-US" sz="1100" b="0" i="0" u="none" strike="noStrike" kern="1200" cap="none">
              <a:solidFill>
                <a:schemeClr val="tx1"/>
              </a:solidFill>
              <a:effectLst/>
              <a:latin typeface="Arial"/>
              <a:ea typeface="Arial"/>
              <a:cs typeface="Arial"/>
              <a:sym typeface="Arial"/>
            </a:endParaRPr>
          </a:p>
          <a:p>
            <a:r>
              <a:rPr lang="en-US"/>
              <a:t>Với đặc</a:t>
            </a:r>
            <a:r>
              <a:rPr lang="en-US" baseline="0"/>
              <a:t> điểm triển khai hệ thống ở những vùng thiếu điện, khó truy cập được internet thì công nghệ này phù hợp đáp ứng được các nhu cầu đặt ra</a:t>
            </a:r>
          </a:p>
          <a:p>
            <a:r>
              <a:rPr lang="en-US" sz="1100" b="0" i="0" u="none" strike="noStrike" kern="1200" cap="none">
                <a:solidFill>
                  <a:schemeClr val="tx1"/>
                </a:solidFill>
                <a:effectLst/>
                <a:latin typeface="Arial"/>
                <a:ea typeface="Arial"/>
                <a:cs typeface="Arial"/>
                <a:sym typeface="Arial"/>
              </a:rPr>
              <a:t>Theo Semtech công bố thì</a:t>
            </a:r>
            <a:r>
              <a:rPr lang="en-US" sz="1100" b="0" i="0" u="none" strike="noStrike" kern="1200" cap="none" baseline="0">
                <a:solidFill>
                  <a:schemeClr val="tx1"/>
                </a:solidFill>
                <a:effectLst/>
                <a:latin typeface="Arial"/>
                <a:ea typeface="Arial"/>
                <a:cs typeface="Arial"/>
                <a:sym typeface="Arial"/>
              </a:rPr>
              <a:t> n</a:t>
            </a:r>
            <a:r>
              <a:rPr lang="en-US" sz="1100" b="0" i="0" u="none" strike="noStrike" kern="1200" cap="none">
                <a:solidFill>
                  <a:schemeClr val="tx1"/>
                </a:solidFill>
                <a:effectLst/>
                <a:latin typeface="Arial"/>
                <a:ea typeface="Arial"/>
                <a:cs typeface="Arial"/>
                <a:sym typeface="Arial"/>
              </a:rPr>
              <a:t>hờ sử dụng chirp signal mà các tín hiệu LoRa với các chirp rate khác nhau có thể hoạt động trong cùng 1 khu vực mà không gây nhiễu cho nhau, thích</a:t>
            </a:r>
            <a:r>
              <a:rPr lang="en-US" sz="1100" b="0" i="0" u="none" strike="noStrike" kern="1200" cap="none" baseline="0">
                <a:solidFill>
                  <a:schemeClr val="tx1"/>
                </a:solidFill>
                <a:effectLst/>
                <a:latin typeface="Arial"/>
                <a:ea typeface="Arial"/>
                <a:cs typeface="Arial"/>
                <a:sym typeface="Arial"/>
              </a:rPr>
              <a:t> hợp cho việc xây dựng một sensor network, các sensor node này có thể gửi giá trị đo đạc về trung tâm cách xa hang km</a:t>
            </a:r>
          </a:p>
          <a:p>
            <a:r>
              <a:rPr lang="en-US" sz="1100" b="0" i="0" u="none" strike="noStrike" kern="1200" cap="none">
                <a:solidFill>
                  <a:schemeClr val="tx1"/>
                </a:solidFill>
                <a:effectLst/>
                <a:latin typeface="Arial"/>
                <a:ea typeface="Arial"/>
                <a:cs typeface="Arial"/>
                <a:sym typeface="Arial"/>
              </a:rPr>
              <a:t>nguyên lý Chirp Spread này giúp giảm độ phức tạp và độ chính xác cần thiết của mạch nhận để có thể giải mã và điều chế lại dữ liệu</a:t>
            </a: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2683438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4137514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4099906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2038919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1229636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9980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1286405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buFontTx/>
              <a:buChar char="-"/>
            </a:pPr>
            <a:r>
              <a:rPr lang="en-US" dirty="0" err="1" smtClean="0"/>
              <a:t>Đặt</a:t>
            </a:r>
            <a:r>
              <a:rPr lang="en-US" baseline="0" dirty="0" smtClean="0"/>
              <a:t> </a:t>
            </a:r>
            <a:r>
              <a:rPr lang="en-US" baseline="0" dirty="0" err="1" smtClean="0"/>
              <a:t>câu</a:t>
            </a:r>
            <a:r>
              <a:rPr lang="en-US" baseline="0" dirty="0" smtClean="0"/>
              <a:t> </a:t>
            </a:r>
            <a:r>
              <a:rPr lang="en-US" baseline="0" dirty="0" err="1" smtClean="0"/>
              <a:t>hỏi</a:t>
            </a:r>
            <a:r>
              <a:rPr lang="en-US" baseline="0" dirty="0" smtClean="0"/>
              <a:t> </a:t>
            </a:r>
            <a:r>
              <a:rPr lang="en-US" baseline="0" dirty="0" err="1" smtClean="0"/>
              <a:t>tại</a:t>
            </a:r>
            <a:r>
              <a:rPr lang="en-US" baseline="0" dirty="0" smtClean="0"/>
              <a:t> </a:t>
            </a:r>
            <a:r>
              <a:rPr lang="en-US" baseline="0" dirty="0" err="1" smtClean="0"/>
              <a:t>sao</a:t>
            </a:r>
            <a:r>
              <a:rPr lang="en-US" baseline="0" dirty="0" smtClean="0"/>
              <a:t>, </a:t>
            </a:r>
            <a:r>
              <a:rPr lang="en-US" baseline="0" dirty="0" err="1" smtClean="0"/>
              <a:t>dẫn</a:t>
            </a:r>
            <a:r>
              <a:rPr lang="en-US" baseline="0" dirty="0" smtClean="0"/>
              <a:t> </a:t>
            </a:r>
            <a:r>
              <a:rPr lang="en-US" baseline="0" dirty="0" err="1" smtClean="0"/>
              <a:t>dãi</a:t>
            </a:r>
            <a:r>
              <a:rPr lang="en-US" baseline="0" dirty="0" smtClean="0"/>
              <a:t> </a:t>
            </a:r>
            <a:r>
              <a:rPr lang="en-US" baseline="0" dirty="0" err="1" smtClean="0"/>
              <a:t>các</a:t>
            </a:r>
            <a:r>
              <a:rPr lang="en-US" baseline="0" dirty="0" smtClean="0"/>
              <a:t> </a:t>
            </a:r>
            <a:r>
              <a:rPr lang="en-US" baseline="0" dirty="0" err="1" smtClean="0"/>
              <a:t>tình</a:t>
            </a:r>
            <a:r>
              <a:rPr lang="en-US" baseline="0" dirty="0" smtClean="0"/>
              <a:t> </a:t>
            </a:r>
            <a:r>
              <a:rPr lang="en-US" baseline="0" dirty="0" err="1" smtClean="0"/>
              <a:t>huống</a:t>
            </a:r>
            <a:endParaRPr lang="en-US" baseline="0" dirty="0" smtClean="0"/>
          </a:p>
          <a:p>
            <a:pPr marL="171450" indent="-171450">
              <a:buFontTx/>
              <a:buChar char="-"/>
            </a:pPr>
            <a:r>
              <a:rPr lang="en-US" baseline="0" dirty="0" err="1" smtClean="0"/>
              <a:t>Dẫn</a:t>
            </a:r>
            <a:r>
              <a:rPr lang="en-US" baseline="0" dirty="0" smtClean="0"/>
              <a:t> </a:t>
            </a:r>
            <a:r>
              <a:rPr lang="en-US" baseline="0" dirty="0" err="1" smtClean="0"/>
              <a:t>dắt</a:t>
            </a:r>
            <a:r>
              <a:rPr lang="en-US" baseline="0" dirty="0" smtClean="0"/>
              <a:t> </a:t>
            </a:r>
            <a:r>
              <a:rPr lang="en-US" baseline="0" dirty="0" err="1" smtClean="0"/>
              <a:t>sơ</a:t>
            </a:r>
            <a:r>
              <a:rPr lang="en-US" baseline="0" dirty="0" smtClean="0"/>
              <a:t> </a:t>
            </a:r>
            <a:r>
              <a:rPr lang="en-US" baseline="0" dirty="0" err="1" smtClean="0"/>
              <a:t>bô</a:t>
            </a:r>
            <a:r>
              <a:rPr lang="en-US" baseline="0" dirty="0" smtClean="0"/>
              <a:t>̣ </a:t>
            </a:r>
            <a:r>
              <a:rPr lang="en-US" baseline="0" dirty="0" err="1" smtClean="0"/>
              <a:t>vê</a:t>
            </a:r>
            <a:r>
              <a:rPr lang="en-US" baseline="0" dirty="0" smtClean="0"/>
              <a:t>̀ </a:t>
            </a:r>
            <a:r>
              <a:rPr lang="en-US" baseline="0" dirty="0" err="1" smtClean="0"/>
              <a:t>sóng</a:t>
            </a:r>
            <a:r>
              <a:rPr lang="en-US" baseline="0" dirty="0" smtClean="0"/>
              <a:t> </a:t>
            </a:r>
            <a:r>
              <a:rPr lang="en-US" baseline="0" dirty="0" err="1" smtClean="0"/>
              <a:t>vô</a:t>
            </a:r>
            <a:r>
              <a:rPr lang="en-US" baseline="0" dirty="0" smtClean="0"/>
              <a:t> </a:t>
            </a:r>
            <a:r>
              <a:rPr lang="en-US" baseline="0" dirty="0" err="1" smtClean="0"/>
              <a:t>tuyến</a:t>
            </a:r>
            <a:endParaRPr dirty="0"/>
          </a:p>
        </p:txBody>
      </p:sp>
    </p:spTree>
    <p:extLst>
      <p:ext uri="{BB962C8B-B14F-4D97-AF65-F5344CB8AC3E}">
        <p14:creationId xmlns:p14="http://schemas.microsoft.com/office/powerpoint/2010/main" val="3848246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101904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2865585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1825288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101524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3637617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1F347D-AA5A-4171-9CC9-1C82CA599975}"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CAF8B-1A46-4953-81A0-0C3DACF05475}" type="slidenum">
              <a:rPr lang="en-US" smtClean="0"/>
              <a:t>‹#›</a:t>
            </a:fld>
            <a:endParaRPr lang="en-US"/>
          </a:p>
        </p:txBody>
      </p:sp>
    </p:spTree>
    <p:extLst>
      <p:ext uri="{BB962C8B-B14F-4D97-AF65-F5344CB8AC3E}">
        <p14:creationId xmlns:p14="http://schemas.microsoft.com/office/powerpoint/2010/main" val="3177731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1F347D-AA5A-4171-9CC9-1C82CA599975}"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CAF8B-1A46-4953-81A0-0C3DACF05475}" type="slidenum">
              <a:rPr lang="en-US" smtClean="0"/>
              <a:t>‹#›</a:t>
            </a:fld>
            <a:endParaRPr lang="en-US"/>
          </a:p>
        </p:txBody>
      </p:sp>
    </p:spTree>
    <p:extLst>
      <p:ext uri="{BB962C8B-B14F-4D97-AF65-F5344CB8AC3E}">
        <p14:creationId xmlns:p14="http://schemas.microsoft.com/office/powerpoint/2010/main" val="679250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1F347D-AA5A-4171-9CC9-1C82CA599975}"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CAF8B-1A46-4953-81A0-0C3DACF05475}" type="slidenum">
              <a:rPr lang="en-US" smtClean="0"/>
              <a:t>‹#›</a:t>
            </a:fld>
            <a:endParaRPr lang="en-US"/>
          </a:p>
        </p:txBody>
      </p:sp>
    </p:spTree>
    <p:extLst>
      <p:ext uri="{BB962C8B-B14F-4D97-AF65-F5344CB8AC3E}">
        <p14:creationId xmlns:p14="http://schemas.microsoft.com/office/powerpoint/2010/main" val="3120807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1"/>
        <p:cNvGrpSpPr/>
        <p:nvPr/>
      </p:nvGrpSpPr>
      <p:grpSpPr>
        <a:xfrm>
          <a:off x="0" y="0"/>
          <a:ext cx="0" cy="0"/>
          <a:chOff x="0" y="0"/>
          <a:chExt cx="0" cy="0"/>
        </a:xfrm>
      </p:grpSpPr>
      <p:grpSp>
        <p:nvGrpSpPr>
          <p:cNvPr id="42" name="Google Shape;42;p6"/>
          <p:cNvGrpSpPr/>
          <p:nvPr/>
        </p:nvGrpSpPr>
        <p:grpSpPr>
          <a:xfrm rot="-5400000" flipH="1">
            <a:off x="7360218" y="2040402"/>
            <a:ext cx="6872324" cy="2791213"/>
            <a:chOff x="187960" y="1453515"/>
            <a:chExt cx="3861435" cy="1568450"/>
          </a:xfrm>
        </p:grpSpPr>
        <p:sp>
          <p:nvSpPr>
            <p:cNvPr id="43" name="Google Shape;43;p6"/>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Lato Light"/>
                <a:ea typeface="Lato Light"/>
                <a:cs typeface="Lato Light"/>
                <a:sym typeface="Lato Light"/>
              </a:endParaRPr>
            </a:p>
          </p:txBody>
        </p:sp>
        <p:sp>
          <p:nvSpPr>
            <p:cNvPr id="44" name="Google Shape;44;p6"/>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Lato Light"/>
                <a:ea typeface="Lato Light"/>
                <a:cs typeface="Lato Light"/>
                <a:sym typeface="Lato Light"/>
              </a:endParaRPr>
            </a:p>
          </p:txBody>
        </p:sp>
        <p:sp>
          <p:nvSpPr>
            <p:cNvPr id="45" name="Google Shape;45;p6"/>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Lato Light"/>
                <a:ea typeface="Lato Light"/>
                <a:cs typeface="Lato Light"/>
                <a:sym typeface="Lato Light"/>
              </a:endParaRPr>
            </a:p>
          </p:txBody>
        </p:sp>
      </p:grpSp>
      <p:sp>
        <p:nvSpPr>
          <p:cNvPr id="46" name="Google Shape;46;p6"/>
          <p:cNvSpPr txBox="1">
            <a:spLocks noGrp="1"/>
          </p:cNvSpPr>
          <p:nvPr>
            <p:ph type="title"/>
          </p:nvPr>
        </p:nvSpPr>
        <p:spPr>
          <a:xfrm>
            <a:off x="983800" y="690033"/>
            <a:ext cx="8046000" cy="9924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6"/>
          <p:cNvSpPr txBox="1">
            <a:spLocks noGrp="1"/>
          </p:cNvSpPr>
          <p:nvPr>
            <p:ph type="body" idx="1"/>
          </p:nvPr>
        </p:nvSpPr>
        <p:spPr>
          <a:xfrm>
            <a:off x="983800" y="1967600"/>
            <a:ext cx="3855600" cy="39156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endParaRPr/>
          </a:p>
        </p:txBody>
      </p:sp>
      <p:sp>
        <p:nvSpPr>
          <p:cNvPr id="48" name="Google Shape;48;p6"/>
          <p:cNvSpPr txBox="1">
            <a:spLocks noGrp="1"/>
          </p:cNvSpPr>
          <p:nvPr>
            <p:ph type="body" idx="2"/>
          </p:nvPr>
        </p:nvSpPr>
        <p:spPr>
          <a:xfrm>
            <a:off x="5274639" y="1967600"/>
            <a:ext cx="3855600" cy="39156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endParaRPr/>
          </a:p>
        </p:txBody>
      </p:sp>
      <p:sp>
        <p:nvSpPr>
          <p:cNvPr id="49" name="Google Shape;49;p6"/>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6662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1F347D-AA5A-4171-9CC9-1C82CA599975}"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CAF8B-1A46-4953-81A0-0C3DACF05475}" type="slidenum">
              <a:rPr lang="en-US" smtClean="0"/>
              <a:t>‹#›</a:t>
            </a:fld>
            <a:endParaRPr lang="en-US"/>
          </a:p>
        </p:txBody>
      </p:sp>
    </p:spTree>
    <p:extLst>
      <p:ext uri="{BB962C8B-B14F-4D97-AF65-F5344CB8AC3E}">
        <p14:creationId xmlns:p14="http://schemas.microsoft.com/office/powerpoint/2010/main" val="1418089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1F347D-AA5A-4171-9CC9-1C82CA599975}"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CAF8B-1A46-4953-81A0-0C3DACF05475}" type="slidenum">
              <a:rPr lang="en-US" smtClean="0"/>
              <a:t>‹#›</a:t>
            </a:fld>
            <a:endParaRPr lang="en-US"/>
          </a:p>
        </p:txBody>
      </p:sp>
    </p:spTree>
    <p:extLst>
      <p:ext uri="{BB962C8B-B14F-4D97-AF65-F5344CB8AC3E}">
        <p14:creationId xmlns:p14="http://schemas.microsoft.com/office/powerpoint/2010/main" val="135091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1F347D-AA5A-4171-9CC9-1C82CA599975}"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CAF8B-1A46-4953-81A0-0C3DACF05475}" type="slidenum">
              <a:rPr lang="en-US" smtClean="0"/>
              <a:t>‹#›</a:t>
            </a:fld>
            <a:endParaRPr lang="en-US"/>
          </a:p>
        </p:txBody>
      </p:sp>
    </p:spTree>
    <p:extLst>
      <p:ext uri="{BB962C8B-B14F-4D97-AF65-F5344CB8AC3E}">
        <p14:creationId xmlns:p14="http://schemas.microsoft.com/office/powerpoint/2010/main" val="1506792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1F347D-AA5A-4171-9CC9-1C82CA599975}" type="datetimeFigureOut">
              <a:rPr lang="en-US" smtClean="0"/>
              <a:t>11/23/2020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1CAF8B-1A46-4953-81A0-0C3DACF05475}" type="slidenum">
              <a:rPr lang="en-US" smtClean="0"/>
              <a:t>‹#›</a:t>
            </a:fld>
            <a:endParaRPr lang="en-US"/>
          </a:p>
        </p:txBody>
      </p:sp>
    </p:spTree>
    <p:extLst>
      <p:ext uri="{BB962C8B-B14F-4D97-AF65-F5344CB8AC3E}">
        <p14:creationId xmlns:p14="http://schemas.microsoft.com/office/powerpoint/2010/main" val="364631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1F347D-AA5A-4171-9CC9-1C82CA599975}" type="datetimeFigureOut">
              <a:rPr lang="en-US" smtClean="0"/>
              <a:t>11/23/2020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1CAF8B-1A46-4953-81A0-0C3DACF05475}" type="slidenum">
              <a:rPr lang="en-US" smtClean="0"/>
              <a:t>‹#›</a:t>
            </a:fld>
            <a:endParaRPr lang="en-US"/>
          </a:p>
        </p:txBody>
      </p:sp>
    </p:spTree>
    <p:extLst>
      <p:ext uri="{BB962C8B-B14F-4D97-AF65-F5344CB8AC3E}">
        <p14:creationId xmlns:p14="http://schemas.microsoft.com/office/powerpoint/2010/main" val="594353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1F347D-AA5A-4171-9CC9-1C82CA599975}" type="datetimeFigureOut">
              <a:rPr lang="en-US" smtClean="0"/>
              <a:t>11/23/2020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1CAF8B-1A46-4953-81A0-0C3DACF05475}" type="slidenum">
              <a:rPr lang="en-US" smtClean="0"/>
              <a:t>‹#›</a:t>
            </a:fld>
            <a:endParaRPr lang="en-US"/>
          </a:p>
        </p:txBody>
      </p:sp>
    </p:spTree>
    <p:extLst>
      <p:ext uri="{BB962C8B-B14F-4D97-AF65-F5344CB8AC3E}">
        <p14:creationId xmlns:p14="http://schemas.microsoft.com/office/powerpoint/2010/main" val="3129972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1F347D-AA5A-4171-9CC9-1C82CA599975}"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CAF8B-1A46-4953-81A0-0C3DACF05475}" type="slidenum">
              <a:rPr lang="en-US" smtClean="0"/>
              <a:t>‹#›</a:t>
            </a:fld>
            <a:endParaRPr lang="en-US"/>
          </a:p>
        </p:txBody>
      </p:sp>
    </p:spTree>
    <p:extLst>
      <p:ext uri="{BB962C8B-B14F-4D97-AF65-F5344CB8AC3E}">
        <p14:creationId xmlns:p14="http://schemas.microsoft.com/office/powerpoint/2010/main" val="368200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1F347D-AA5A-4171-9CC9-1C82CA599975}"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CAF8B-1A46-4953-81A0-0C3DACF05475}" type="slidenum">
              <a:rPr lang="en-US" smtClean="0"/>
              <a:t>‹#›</a:t>
            </a:fld>
            <a:endParaRPr lang="en-US"/>
          </a:p>
        </p:txBody>
      </p:sp>
    </p:spTree>
    <p:extLst>
      <p:ext uri="{BB962C8B-B14F-4D97-AF65-F5344CB8AC3E}">
        <p14:creationId xmlns:p14="http://schemas.microsoft.com/office/powerpoint/2010/main" val="1304347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1F347D-AA5A-4171-9CC9-1C82CA599975}" type="datetimeFigureOut">
              <a:rPr lang="en-US" smtClean="0"/>
              <a:t>11/23/2020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1CAF8B-1A46-4953-81A0-0C3DACF05475}" type="slidenum">
              <a:rPr lang="en-US" smtClean="0"/>
              <a:t>‹#›</a:t>
            </a:fld>
            <a:endParaRPr lang="en-US"/>
          </a:p>
        </p:txBody>
      </p:sp>
    </p:spTree>
    <p:extLst>
      <p:ext uri="{BB962C8B-B14F-4D97-AF65-F5344CB8AC3E}">
        <p14:creationId xmlns:p14="http://schemas.microsoft.com/office/powerpoint/2010/main" val="3469625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9.jpeg"/><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19"/>
          <p:cNvSpPr txBox="1">
            <a:spLocks noGrp="1"/>
          </p:cNvSpPr>
          <p:nvPr>
            <p:ph type="sldNum" idx="12"/>
          </p:nvPr>
        </p:nvSpPr>
        <p:spPr>
          <a:xfrm>
            <a:off x="9788135" y="4886829"/>
            <a:ext cx="731600" cy="524800"/>
          </a:xfrm>
          <a:prstGeom prst="rect">
            <a:avLst/>
          </a:prstGeom>
        </p:spPr>
        <p:txBody>
          <a:bodyPr spcFirstLastPara="1" vert="horz" wrap="square" lIns="0" tIns="0" rIns="0" bIns="0" rtlCol="0" anchor="ctr" anchorCtr="0">
            <a:noAutofit/>
          </a:bodyPr>
          <a:lstStyle/>
          <a:p>
            <a:fld id="{00000000-1234-1234-1234-123412341234}" type="slidenum">
              <a:rPr lang="en"/>
              <a:pPr/>
              <a:t>1</a:t>
            </a:fld>
            <a:endParaRPr/>
          </a:p>
        </p:txBody>
      </p:sp>
      <p:sp>
        <p:nvSpPr>
          <p:cNvPr id="2" name="Rectangle 1"/>
          <p:cNvSpPr/>
          <p:nvPr/>
        </p:nvSpPr>
        <p:spPr>
          <a:xfrm>
            <a:off x="300677" y="809351"/>
            <a:ext cx="8201284" cy="923330"/>
          </a:xfrm>
          <a:prstGeom prst="rect">
            <a:avLst/>
          </a:prstGeom>
          <a:noFill/>
        </p:spPr>
        <p:txBody>
          <a:bodyPr wrap="none" lIns="91440" tIns="45720" rIns="91440" bIns="45720">
            <a:spAutoFit/>
          </a:bodyPr>
          <a:lstStyle/>
          <a:p>
            <a:pPr algn="ctr"/>
            <a:r>
              <a:rPr lang="en-US" sz="5400" b="1" cap="none" spc="0"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Các</a:t>
            </a: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sz="5400" b="1" cap="none" spc="0"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triệu</a:t>
            </a: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sz="5400" b="1" cap="none" spc="0"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chứng</a:t>
            </a: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sz="5400" b="1" cap="none" spc="0"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ảnh</a:t>
            </a: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sz="5400" b="1" cap="none" spc="0"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hưởng</a:t>
            </a: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517661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1266" name="Picture 2" descr="EHS Sympto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6738" y="441422"/>
            <a:ext cx="4472695" cy="4551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5924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Tree>
    <p:extLst>
      <p:ext uri="{BB962C8B-B14F-4D97-AF65-F5344CB8AC3E}">
        <p14:creationId xmlns:p14="http://schemas.microsoft.com/office/powerpoint/2010/main" val="4221000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Tree>
    <p:extLst>
      <p:ext uri="{BB962C8B-B14F-4D97-AF65-F5344CB8AC3E}">
        <p14:creationId xmlns:p14="http://schemas.microsoft.com/office/powerpoint/2010/main" val="2184176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Tree>
    <p:extLst>
      <p:ext uri="{BB962C8B-B14F-4D97-AF65-F5344CB8AC3E}">
        <p14:creationId xmlns:p14="http://schemas.microsoft.com/office/powerpoint/2010/main" val="1406890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19"/>
          <p:cNvSpPr txBox="1">
            <a:spLocks noGrp="1"/>
          </p:cNvSpPr>
          <p:nvPr>
            <p:ph type="sldNum" idx="12"/>
          </p:nvPr>
        </p:nvSpPr>
        <p:spPr>
          <a:xfrm>
            <a:off x="9788135" y="4886829"/>
            <a:ext cx="731600" cy="524800"/>
          </a:xfrm>
          <a:prstGeom prst="rect">
            <a:avLst/>
          </a:prstGeom>
        </p:spPr>
        <p:txBody>
          <a:bodyPr spcFirstLastPara="1" vert="horz" wrap="square" lIns="0" tIns="0" rIns="0" bIns="0" rtlCol="0" anchor="ctr" anchorCtr="0">
            <a:noAutofit/>
          </a:bodyPr>
          <a:lstStyle/>
          <a:p>
            <a:fld id="{00000000-1234-1234-1234-123412341234}" type="slidenum">
              <a:rPr lang="en"/>
              <a:pPr/>
              <a:t>2</a:t>
            </a:fld>
            <a:endParaRPr/>
          </a:p>
        </p:txBody>
      </p:sp>
      <p:pic>
        <p:nvPicPr>
          <p:cNvPr id="1026" name="Picture 2" descr="https://encrypted-tbn0.gstatic.com/images?q=tbn:ANd9GcSYs-5rfaixwYwT5XnxzCAajc8AE1w5z750RA&amp;usqp=CA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18" y="797415"/>
            <a:ext cx="3063113" cy="4089414"/>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751004" y="5188006"/>
            <a:ext cx="2652540" cy="1260613"/>
          </a:xfrm>
          <a:prstGeom prst="ellipse">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latin typeface="Times New Roman" panose="02020603050405020304" pitchFamily="18" charset="0"/>
                <a:cs typeface="Times New Roman" panose="02020603050405020304" pitchFamily="18" charset="0"/>
              </a:rPr>
              <a:t>Rối</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loạn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hê</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thần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kinh</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va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tim</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mạch</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Oval 4"/>
          <p:cNvSpPr/>
          <p:nvPr/>
        </p:nvSpPr>
        <p:spPr>
          <a:xfrm>
            <a:off x="4440987" y="5174195"/>
            <a:ext cx="2935005" cy="1111091"/>
          </a:xfrm>
          <a:prstGeom prst="ellipse">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latin typeface="Times New Roman" panose="02020603050405020304" pitchFamily="18" charset="0"/>
                <a:cs typeface="Times New Roman" panose="02020603050405020304" pitchFamily="18" charset="0"/>
              </a:rPr>
              <a:t>Nhức</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đầu</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mệt</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mỏi</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kho</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ngu</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hoặc</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buồn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ngu</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nhiều</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3" name="Picture 2" descr="https://www.readersdigest.ca/wp-content/uploads/2010/07/9-types-of-headache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99446" y="797415"/>
            <a:ext cx="3618089" cy="4089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986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19"/>
          <p:cNvSpPr txBox="1">
            <a:spLocks noGrp="1"/>
          </p:cNvSpPr>
          <p:nvPr>
            <p:ph type="sldNum" idx="12"/>
          </p:nvPr>
        </p:nvSpPr>
        <p:spPr>
          <a:xfrm>
            <a:off x="9788135" y="4886829"/>
            <a:ext cx="731600" cy="524800"/>
          </a:xfrm>
          <a:prstGeom prst="rect">
            <a:avLst/>
          </a:prstGeom>
        </p:spPr>
        <p:txBody>
          <a:bodyPr spcFirstLastPara="1" vert="horz" wrap="square" lIns="0" tIns="0" rIns="0" bIns="0" rtlCol="0" anchor="ctr" anchorCtr="0">
            <a:noAutofit/>
          </a:bodyPr>
          <a:lstStyle/>
          <a:p>
            <a:fld id="{00000000-1234-1234-1234-123412341234}" type="slidenum">
              <a:rPr lang="en"/>
              <a:pPr/>
              <a:t>3</a:t>
            </a:fld>
            <a:endParaRPr/>
          </a:p>
        </p:txBody>
      </p:sp>
      <p:pic>
        <p:nvPicPr>
          <p:cNvPr id="4" name="Picture 3"/>
          <p:cNvPicPr>
            <a:picLocks noChangeAspect="1"/>
          </p:cNvPicPr>
          <p:nvPr/>
        </p:nvPicPr>
        <p:blipFill>
          <a:blip r:embed="rId3"/>
          <a:stretch>
            <a:fillRect/>
          </a:stretch>
        </p:blipFill>
        <p:spPr>
          <a:xfrm>
            <a:off x="7318471" y="1921125"/>
            <a:ext cx="2469664" cy="2504572"/>
          </a:xfrm>
          <a:prstGeom prst="rect">
            <a:avLst/>
          </a:prstGeom>
        </p:spPr>
      </p:pic>
      <p:pic>
        <p:nvPicPr>
          <p:cNvPr id="5" name="Picture 4"/>
          <p:cNvPicPr>
            <a:picLocks noChangeAspect="1"/>
          </p:cNvPicPr>
          <p:nvPr/>
        </p:nvPicPr>
        <p:blipFill>
          <a:blip r:embed="rId4"/>
          <a:stretch>
            <a:fillRect/>
          </a:stretch>
        </p:blipFill>
        <p:spPr>
          <a:xfrm>
            <a:off x="2042493" y="2417020"/>
            <a:ext cx="1787806" cy="2561521"/>
          </a:xfrm>
          <a:prstGeom prst="rect">
            <a:avLst/>
          </a:prstGeom>
        </p:spPr>
      </p:pic>
      <p:pic>
        <p:nvPicPr>
          <p:cNvPr id="2050" name="Picture 2" descr="Greater-than Sign Symbol Mathematics Signo, PNG, 512x512px, Greaterthan Sign,  Black And White, Lessthan Sign,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44696" y="2618233"/>
            <a:ext cx="2387082" cy="149047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544696" y="2163139"/>
            <a:ext cx="7119257" cy="2400657"/>
          </a:xfrm>
          <a:prstGeom prst="rect">
            <a:avLst/>
          </a:prstGeom>
          <a:noFill/>
        </p:spPr>
        <p:txBody>
          <a:bodyPr wrap="square" rtlCol="0">
            <a:spAutoFit/>
          </a:bodyPr>
          <a:lstStyle/>
          <a:p>
            <a:pPr marL="285750" indent="-285750">
              <a:buFont typeface="Wingdings" panose="05000000000000000000" pitchFamily="2" charset="2"/>
              <a:buChar char="§"/>
            </a:pPr>
            <a:r>
              <a:rPr lang="en-US" sz="3000" dirty="0" smtClean="0">
                <a:latin typeface="Times New Roman" panose="02020603050405020304" pitchFamily="18" charset="0"/>
                <a:ea typeface="Tahoma" panose="020B0604030504040204" pitchFamily="34" charset="0"/>
                <a:cs typeface="Times New Roman" panose="02020603050405020304" pitchFamily="18" charset="0"/>
              </a:rPr>
              <a:t>68% (Netherland)</a:t>
            </a:r>
          </a:p>
          <a:p>
            <a:pPr marL="285750" indent="-285750">
              <a:buFont typeface="Wingdings" panose="05000000000000000000" pitchFamily="2" charset="2"/>
              <a:buChar char="§"/>
            </a:pPr>
            <a:r>
              <a:rPr lang="en-US" sz="3000" dirty="0" smtClean="0">
                <a:latin typeface="Times New Roman" panose="02020603050405020304" pitchFamily="18" charset="0"/>
                <a:ea typeface="Tahoma" panose="020B0604030504040204" pitchFamily="34" charset="0"/>
                <a:cs typeface="Times New Roman" panose="02020603050405020304" pitchFamily="18" charset="0"/>
              </a:rPr>
              <a:t>77% (Sweden)</a:t>
            </a:r>
          </a:p>
          <a:p>
            <a:pPr marL="285750" indent="-285750">
              <a:buFont typeface="Wingdings" panose="05000000000000000000" pitchFamily="2" charset="2"/>
              <a:buChar char="§"/>
            </a:pPr>
            <a:r>
              <a:rPr lang="en-US" sz="3000" dirty="0" smtClean="0">
                <a:latin typeface="Times New Roman" panose="02020603050405020304" pitchFamily="18" charset="0"/>
                <a:ea typeface="Tahoma" panose="020B0604030504040204" pitchFamily="34" charset="0"/>
                <a:cs typeface="Times New Roman" panose="02020603050405020304" pitchFamily="18" charset="0"/>
              </a:rPr>
              <a:t>81% (Finland)</a:t>
            </a:r>
          </a:p>
          <a:p>
            <a:pPr marL="285750" indent="-285750">
              <a:buFont typeface="Wingdings" panose="05000000000000000000" pitchFamily="2" charset="2"/>
              <a:buChar char="§"/>
            </a:pPr>
            <a:r>
              <a:rPr lang="en-US" sz="3000" dirty="0" smtClean="0">
                <a:latin typeface="Times New Roman" panose="02020603050405020304" pitchFamily="18" charset="0"/>
                <a:ea typeface="Tahoma" panose="020B0604030504040204" pitchFamily="34" charset="0"/>
                <a:cs typeface="Times New Roman" panose="02020603050405020304" pitchFamily="18" charset="0"/>
              </a:rPr>
              <a:t>89% (Spain)</a:t>
            </a:r>
          </a:p>
          <a:p>
            <a:pPr marL="285750" indent="-285750">
              <a:buFont typeface="Wingdings" panose="05000000000000000000" pitchFamily="2" charset="2"/>
              <a:buChar char="§"/>
            </a:pPr>
            <a:r>
              <a:rPr lang="en-US" sz="3000" dirty="0" smtClean="0">
                <a:latin typeface="Times New Roman" panose="02020603050405020304" pitchFamily="18" charset="0"/>
                <a:ea typeface="Tahoma" panose="020B0604030504040204" pitchFamily="34" charset="0"/>
                <a:cs typeface="Times New Roman" panose="02020603050405020304" pitchFamily="18" charset="0"/>
              </a:rPr>
              <a:t>95% (Japan) </a:t>
            </a:r>
            <a:endParaRPr lang="en-US" sz="30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80615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2050"/>
                                        </p:tgtEl>
                                      </p:cBhvr>
                                    </p:animEffect>
                                    <p:set>
                                      <p:cBhvr>
                                        <p:cTn id="18" dur="1" fill="hold">
                                          <p:stCondLst>
                                            <p:cond delay="499"/>
                                          </p:stCondLst>
                                        </p:cTn>
                                        <p:tgtEl>
                                          <p:spTgt spid="2050"/>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par>
                                <p:cTn id="22" presetID="2" presetClass="entr" presetSubtype="4"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0"/>
        <p:cNvGrpSpPr/>
        <p:nvPr/>
      </p:nvGrpSpPr>
      <p:grpSpPr>
        <a:xfrm>
          <a:off x="0" y="0"/>
          <a:ext cx="0" cy="0"/>
          <a:chOff x="0" y="0"/>
          <a:chExt cx="0" cy="0"/>
        </a:xfrm>
      </p:grpSpPr>
      <p:sp>
        <p:nvSpPr>
          <p:cNvPr id="154" name="Google Shape;154;p19"/>
          <p:cNvSpPr txBox="1">
            <a:spLocks noGrp="1"/>
          </p:cNvSpPr>
          <p:nvPr>
            <p:ph type="sldNum" idx="12"/>
          </p:nvPr>
        </p:nvSpPr>
        <p:spPr>
          <a:xfrm>
            <a:off x="9788135" y="4886829"/>
            <a:ext cx="731600" cy="524800"/>
          </a:xfrm>
          <a:prstGeom prst="rect">
            <a:avLst/>
          </a:prstGeom>
        </p:spPr>
        <p:txBody>
          <a:bodyPr spcFirstLastPara="1" vert="horz" wrap="square" lIns="0" tIns="0" rIns="0" bIns="0" rtlCol="0" anchor="ctr" anchorCtr="0">
            <a:noAutofit/>
          </a:bodyPr>
          <a:lstStyle/>
          <a:p>
            <a:fld id="{00000000-1234-1234-1234-123412341234}" type="slidenum">
              <a:rPr lang="en"/>
              <a:pPr/>
              <a:t>4</a:t>
            </a:fld>
            <a:endParaRPr/>
          </a:p>
        </p:txBody>
      </p:sp>
      <p:sp>
        <p:nvSpPr>
          <p:cNvPr id="7" name="Rectangle 6"/>
          <p:cNvSpPr/>
          <p:nvPr/>
        </p:nvSpPr>
        <p:spPr>
          <a:xfrm>
            <a:off x="941331" y="327540"/>
            <a:ext cx="10136109" cy="1754326"/>
          </a:xfrm>
          <a:prstGeom prst="rect">
            <a:avLst/>
          </a:prstGeom>
          <a:noFill/>
        </p:spPr>
        <p:txBody>
          <a:bodyPr wrap="none" lIns="91440" tIns="45720" rIns="91440" bIns="45720">
            <a:spAutoFit/>
          </a:bodyPr>
          <a:lstStyle/>
          <a:p>
            <a:pPr algn="ctr"/>
            <a:r>
              <a:rPr lang="en-US" sz="5400" b="1"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Mơ</a:t>
            </a: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sz="5400" b="1"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Rộng</a:t>
            </a: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sz="5400" b="1"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Ảnh</a:t>
            </a: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sz="5400" b="1"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hưởng</a:t>
            </a: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sz="5400" b="1"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của</a:t>
            </a: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sz="5400" b="1"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sóng</a:t>
            </a: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sz="5400" b="1"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vô</a:t>
            </a: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p>
          <a:p>
            <a:pPr algn="ctr"/>
            <a:r>
              <a:rPr lang="en-US" sz="5400" b="1"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tuyến</a:t>
            </a: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sz="5400" b="1"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tới</a:t>
            </a: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sz="5400" b="1"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sức</a:t>
            </a: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sz="5400" b="1"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khoe</a:t>
            </a: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con </a:t>
            </a:r>
            <a:r>
              <a:rPr lang="en-US" sz="5400" b="1"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người</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3074" name="Picture 2" descr="Top 10 quốc gia, khu vực có tốc độ tải xuống 5G cao nhấ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679" y="2946540"/>
            <a:ext cx="4389701" cy="256854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Wifi là gì? Cài đặt wifi hotspot như thế nà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9383" y="2946540"/>
            <a:ext cx="4800738" cy="2568549"/>
          </a:xfrm>
          <a:prstGeom prst="rect">
            <a:avLst/>
          </a:prstGeom>
          <a:solidFill>
            <a:schemeClr val="tx1"/>
          </a:solidFill>
          <a:ln>
            <a:solidFill>
              <a:schemeClr val="accent1"/>
            </a:solidFill>
          </a:ln>
        </p:spPr>
      </p:pic>
    </p:spTree>
    <p:extLst>
      <p:ext uri="{BB962C8B-B14F-4D97-AF65-F5344CB8AC3E}">
        <p14:creationId xmlns:p14="http://schemas.microsoft.com/office/powerpoint/2010/main" val="1416068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7170" name="Picture 2" descr="The Electromagnetic spectrum | The HSE-gateway | University of Ber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3198" y="926373"/>
            <a:ext cx="7730022" cy="496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118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94221" y="1384663"/>
            <a:ext cx="5525271" cy="4086795"/>
          </a:xfrm>
          <a:prstGeom prst="rect">
            <a:avLst/>
          </a:prstGeom>
        </p:spPr>
      </p:pic>
      <p:pic>
        <p:nvPicPr>
          <p:cNvPr id="6146" name="Picture 2" descr="Cell Membrane Function for Cellular Nutri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2398" y="313509"/>
            <a:ext cx="3640183" cy="273013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Why are Cancer Cell Lines Usefu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2398" y="3758837"/>
            <a:ext cx="3689086" cy="2949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021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44910" y="1572736"/>
            <a:ext cx="7754432" cy="3581900"/>
          </a:xfrm>
          <a:prstGeom prst="rect">
            <a:avLst/>
          </a:prstGeom>
        </p:spPr>
      </p:pic>
    </p:spTree>
    <p:extLst>
      <p:ext uri="{BB962C8B-B14F-4D97-AF65-F5344CB8AC3E}">
        <p14:creationId xmlns:p14="http://schemas.microsoft.com/office/powerpoint/2010/main" val="328541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66731" y="199607"/>
            <a:ext cx="7897327" cy="2095792"/>
          </a:xfrm>
          <a:prstGeom prst="rect">
            <a:avLst/>
          </a:prstGeom>
        </p:spPr>
      </p:pic>
      <p:pic>
        <p:nvPicPr>
          <p:cNvPr id="3" name="Picture 2"/>
          <p:cNvPicPr>
            <a:picLocks noChangeAspect="1"/>
          </p:cNvPicPr>
          <p:nvPr/>
        </p:nvPicPr>
        <p:blipFill>
          <a:blip r:embed="rId4"/>
          <a:stretch>
            <a:fillRect/>
          </a:stretch>
        </p:blipFill>
        <p:spPr>
          <a:xfrm>
            <a:off x="1009705" y="2822342"/>
            <a:ext cx="7011378" cy="743054"/>
          </a:xfrm>
          <a:prstGeom prst="rect">
            <a:avLst/>
          </a:prstGeom>
        </p:spPr>
      </p:pic>
      <p:pic>
        <p:nvPicPr>
          <p:cNvPr id="4" name="Picture 3"/>
          <p:cNvPicPr>
            <a:picLocks noChangeAspect="1"/>
          </p:cNvPicPr>
          <p:nvPr/>
        </p:nvPicPr>
        <p:blipFill>
          <a:blip r:embed="rId5"/>
          <a:stretch>
            <a:fillRect/>
          </a:stretch>
        </p:blipFill>
        <p:spPr>
          <a:xfrm>
            <a:off x="1009705" y="3692553"/>
            <a:ext cx="4344006" cy="438211"/>
          </a:xfrm>
          <a:prstGeom prst="rect">
            <a:avLst/>
          </a:prstGeom>
        </p:spPr>
      </p:pic>
      <p:pic>
        <p:nvPicPr>
          <p:cNvPr id="5" name="Picture 4"/>
          <p:cNvPicPr>
            <a:picLocks noChangeAspect="1"/>
          </p:cNvPicPr>
          <p:nvPr/>
        </p:nvPicPr>
        <p:blipFill>
          <a:blip r:embed="rId6"/>
          <a:stretch>
            <a:fillRect/>
          </a:stretch>
        </p:blipFill>
        <p:spPr>
          <a:xfrm>
            <a:off x="1009705" y="4439030"/>
            <a:ext cx="3324689" cy="409632"/>
          </a:xfrm>
          <a:prstGeom prst="rect">
            <a:avLst/>
          </a:prstGeom>
        </p:spPr>
      </p:pic>
    </p:spTree>
    <p:extLst>
      <p:ext uri="{BB962C8B-B14F-4D97-AF65-F5344CB8AC3E}">
        <p14:creationId xmlns:p14="http://schemas.microsoft.com/office/powerpoint/2010/main" val="989688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56181" y="178733"/>
            <a:ext cx="11152185" cy="2882519"/>
          </a:xfrm>
          <a:prstGeom prst="rect">
            <a:avLst/>
          </a:prstGeom>
        </p:spPr>
      </p:pic>
      <p:pic>
        <p:nvPicPr>
          <p:cNvPr id="13316" name="Picture 4" descr="Mice Control and Prevention In Minneapolis, St. Paul MN and Western W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757" y="3352545"/>
            <a:ext cx="3344091" cy="3344091"/>
          </a:xfrm>
          <a:prstGeom prst="rect">
            <a:avLst/>
          </a:prstGeom>
          <a:solidFill>
            <a:srgbClr val="92D050"/>
          </a:solidFill>
          <a:ln>
            <a:solidFill>
              <a:schemeClr val="accent1"/>
            </a:solidFill>
          </a:ln>
        </p:spPr>
      </p:pic>
      <p:pic>
        <p:nvPicPr>
          <p:cNvPr id="13318" name="Picture 6" descr="How Many Rats Does it Take to Power a Lightbulb? | Display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0871" y="3352545"/>
            <a:ext cx="5441114" cy="334409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735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87</Words>
  <Application>Microsoft Office PowerPoint</Application>
  <PresentationFormat>Widescreen</PresentationFormat>
  <Paragraphs>20</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Lato Light</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17</cp:revision>
  <dcterms:created xsi:type="dcterms:W3CDTF">2020-11-22T14:31:50Z</dcterms:created>
  <dcterms:modified xsi:type="dcterms:W3CDTF">2020-11-23T16:17:01Z</dcterms:modified>
</cp:coreProperties>
</file>