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7"/>
  </p:sldMasterIdLst>
  <p:notesMasterIdLst>
    <p:notesMasterId r:id="rId31"/>
  </p:notesMasterIdLst>
  <p:sldIdLst>
    <p:sldId id="256" r:id="rId8"/>
    <p:sldId id="257" r:id="rId9"/>
    <p:sldId id="260" r:id="rId10"/>
    <p:sldId id="258" r:id="rId11"/>
    <p:sldId id="280" r:id="rId12"/>
    <p:sldId id="259" r:id="rId13"/>
    <p:sldId id="270" r:id="rId14"/>
    <p:sldId id="271" r:id="rId15"/>
    <p:sldId id="269" r:id="rId16"/>
    <p:sldId id="268" r:id="rId17"/>
    <p:sldId id="267" r:id="rId18"/>
    <p:sldId id="272" r:id="rId19"/>
    <p:sldId id="262" r:id="rId20"/>
    <p:sldId id="264" r:id="rId21"/>
    <p:sldId id="265" r:id="rId22"/>
    <p:sldId id="266" r:id="rId23"/>
    <p:sldId id="273" r:id="rId24"/>
    <p:sldId id="278" r:id="rId25"/>
    <p:sldId id="274" r:id="rId26"/>
    <p:sldId id="275" r:id="rId27"/>
    <p:sldId id="276" r:id="rId28"/>
    <p:sldId id="277" r:id="rId29"/>
    <p:sldId id="279" r:id="rId30"/>
  </p:sldIdLst>
  <p:sldSz cx="10969625" cy="6170613"/>
  <p:notesSz cx="6858000" cy="9144000"/>
  <p:custDataLst>
    <p:tags r:id="rId32"/>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F2F"/>
    <a:srgbClr val="1B1B1B"/>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00" autoAdjust="0"/>
    <p:restoredTop sz="94660"/>
  </p:normalViewPr>
  <p:slideViewPr>
    <p:cSldViewPr snapToGrid="0">
      <p:cViewPr varScale="1">
        <p:scale>
          <a:sx n="143" d="100"/>
          <a:sy n="143"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gs" Target="tags/tag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27.08.2020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5400" b="0" i="0" u="none" strike="noStrike" kern="1200" cap="none" spc="0" normalizeH="0" baseline="0" noProof="1" smtClean="0">
                <a:ln>
                  <a:noFill/>
                </a:ln>
                <a:solidFill>
                  <a:schemeClr val="accent5">
                    <a:lumMod val="20000"/>
                    <a:lumOff val="80000"/>
                  </a:schemeClr>
                </a:solidFill>
                <a:effectLst/>
                <a:uLnTx/>
                <a:uFillTx/>
              </a:rPr>
              <a:t>AGENDA</a:t>
            </a:r>
            <a:endParaRPr kumimoji="0" lang="en-US" sz="2800" b="0" i="0" u="none" strike="noStrike" kern="1200" cap="none" spc="0" normalizeH="0" baseline="0" noProof="1">
              <a:ln>
                <a:noFill/>
              </a:ln>
              <a:solidFill>
                <a:schemeClr val="accent5">
                  <a:lumMod val="20000"/>
                  <a:lumOff val="80000"/>
                </a:schemeClr>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smtClean="0"/>
              <a:pPr/>
              <a:t>‹#›</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Internal</a:t>
            </a:r>
            <a:r>
              <a:rPr lang="en-US" sz="600" kern="0" baseline="0" noProof="1">
                <a:solidFill>
                  <a:schemeClr val="tx1"/>
                </a:solidFill>
                <a:latin typeface="+mn-lt"/>
              </a:rPr>
              <a:t> </a:t>
            </a:r>
            <a:r>
              <a:rPr lang="en-US" sz="600" kern="0" baseline="0" noProof="1">
                <a:solidFill>
                  <a:schemeClr val="bg1">
                    <a:lumMod val="85000"/>
                  </a:schemeClr>
                </a:solidFill>
                <a:latin typeface="+mn-lt"/>
              </a:rPr>
              <a:t>|</a:t>
            </a:r>
            <a:r>
              <a:rPr lang="en-US" sz="600" kern="0" baseline="0" noProof="1">
                <a:solidFill>
                  <a:schemeClr val="tx1"/>
                </a:solidFill>
                <a:latin typeface="+mn-lt"/>
              </a:rPr>
              <a:t> </a:t>
            </a:r>
            <a:r>
              <a:rPr lang="en-US" sz="600" kern="0" baseline="0" noProof="1" smtClean="0">
                <a:solidFill>
                  <a:schemeClr val="bg1">
                    <a:lumMod val="85000"/>
                  </a:schemeClr>
                </a:solidFill>
                <a:latin typeface="+mn-lt"/>
              </a:rPr>
              <a:t>Nguyen Thanh Cong | RBVH/EDA23 </a:t>
            </a:r>
            <a:r>
              <a:rPr lang="en-US" sz="600" kern="0" baseline="0" noProof="1">
                <a:solidFill>
                  <a:schemeClr val="bg1">
                    <a:lumMod val="85000"/>
                  </a:schemeClr>
                </a:solidFill>
                <a:latin typeface="+mn-lt"/>
              </a:rPr>
              <a:t>| 2020-07-28</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 Robert Bosch Engineering and Business Solutions Vietnam Company Limited 2020. All rights reserved, also regarding any disposal, exploitation, reproduction, editing, distribution, as well as in the event of applications for industrial property rights.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normAutofit/>
          </a:bodyPr>
          <a:lstStyle/>
          <a:p>
            <a:r>
              <a:rPr lang="de-DE" smtClean="0"/>
              <a:t>FT TESTCASE</a:t>
            </a:r>
            <a:br>
              <a:rPr lang="de-DE" smtClean="0"/>
            </a:br>
            <a:r>
              <a:rPr lang="de-DE" smtClean="0"/>
              <a:t>GENERATION</a:t>
            </a:r>
            <a:br>
              <a:rPr lang="de-DE" smtClean="0"/>
            </a:br>
            <a:r>
              <a:rPr lang="de-DE" smtClean="0"/>
              <a:t>TOOL</a:t>
            </a:r>
            <a:br>
              <a:rPr lang="de-DE" smtClean="0"/>
            </a:br>
            <a:endParaRPr lang="de-DE"/>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8" name="Title 1"/>
          <p:cNvSpPr>
            <a:spLocks noGrp="1"/>
          </p:cNvSpPr>
          <p:nvPr>
            <p:ph type="title"/>
          </p:nvPr>
        </p:nvSpPr>
        <p:spPr>
          <a:xfrm>
            <a:off x="259200" y="823260"/>
            <a:ext cx="10450800" cy="388800"/>
          </a:xfrm>
        </p:spPr>
        <p:txBody>
          <a:bodyPr/>
          <a:lstStyle/>
          <a:p>
            <a:r>
              <a:rPr lang="en-US" sz="1800" smtClean="0">
                <a:solidFill>
                  <a:srgbClr val="00B050"/>
                </a:solidFill>
              </a:rPr>
              <a:t>Mandatory information need to be collected in the </a:t>
            </a:r>
            <a:r>
              <a:rPr lang="en-US" sz="1800">
                <a:solidFill>
                  <a:srgbClr val="00B050"/>
                </a:solidFill>
              </a:rPr>
              <a:t>“rx_messages.xlsx” </a:t>
            </a:r>
          </a:p>
        </p:txBody>
      </p:sp>
      <p:sp>
        <p:nvSpPr>
          <p:cNvPr id="11" name="Rectangle 10"/>
          <p:cNvSpPr/>
          <p:nvPr/>
        </p:nvSpPr>
        <p:spPr>
          <a:xfrm>
            <a:off x="440604" y="1501263"/>
            <a:ext cx="1428836" cy="537725"/>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b="0" i="0" u="none" strike="noStrike" kern="0" cap="none" spc="0" normalizeH="0" baseline="0" noProof="0" smtClean="0">
                <a:ln>
                  <a:noFill/>
                </a:ln>
                <a:solidFill>
                  <a:schemeClr val="bg1"/>
                </a:solidFill>
                <a:effectLst/>
                <a:uLnTx/>
                <a:uFillTx/>
                <a:latin typeface="Bosch Office Sans"/>
              </a:rPr>
              <a:t>Message name</a:t>
            </a:r>
          </a:p>
        </p:txBody>
      </p:sp>
      <p:sp>
        <p:nvSpPr>
          <p:cNvPr id="23" name="Rectangle 22"/>
          <p:cNvSpPr/>
          <p:nvPr/>
        </p:nvSpPr>
        <p:spPr>
          <a:xfrm>
            <a:off x="6936062" y="1501262"/>
            <a:ext cx="1428836" cy="537725"/>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Transmitter</a:t>
            </a:r>
            <a:endParaRPr kumimoji="0" lang="en-US" b="0" i="0" u="none" strike="noStrike" kern="0" cap="none" spc="0" normalizeH="0" baseline="0" noProof="0" smtClean="0">
              <a:ln>
                <a:noFill/>
              </a:ln>
              <a:solidFill>
                <a:schemeClr val="bg1"/>
              </a:solidFill>
              <a:effectLst/>
              <a:uLnTx/>
              <a:uFillTx/>
              <a:latin typeface="Bosch Office Sans"/>
            </a:endParaRPr>
          </a:p>
        </p:txBody>
      </p:sp>
      <p:pic>
        <p:nvPicPr>
          <p:cNvPr id="2" name="Picture 1"/>
          <p:cNvPicPr>
            <a:picLocks noChangeAspect="1"/>
          </p:cNvPicPr>
          <p:nvPr/>
        </p:nvPicPr>
        <p:blipFill rotWithShape="1">
          <a:blip r:embed="rId2"/>
          <a:srcRect b="40838"/>
          <a:stretch/>
        </p:blipFill>
        <p:spPr>
          <a:xfrm>
            <a:off x="440604" y="3471086"/>
            <a:ext cx="9737090" cy="1712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29" name="Straight Arrow Connector 28"/>
          <p:cNvCxnSpPr/>
          <p:nvPr/>
        </p:nvCxnSpPr>
        <p:spPr>
          <a:xfrm flipH="1">
            <a:off x="1084881" y="2038988"/>
            <a:ext cx="2240" cy="1610863"/>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225546" y="1501262"/>
            <a:ext cx="1428836" cy="537725"/>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b="0" i="0" u="none" strike="noStrike" kern="0" cap="none" spc="0" normalizeH="0" baseline="0" noProof="0" smtClean="0">
                <a:ln>
                  <a:noFill/>
                </a:ln>
                <a:solidFill>
                  <a:schemeClr val="bg1"/>
                </a:solidFill>
                <a:effectLst/>
                <a:uLnTx/>
                <a:uFillTx/>
                <a:latin typeface="Bosch Office Sans"/>
              </a:rPr>
              <a:t>ID</a:t>
            </a:r>
          </a:p>
        </p:txBody>
      </p:sp>
      <p:cxnSp>
        <p:nvCxnSpPr>
          <p:cNvPr id="20" name="Straight Arrow Connector 19"/>
          <p:cNvCxnSpPr/>
          <p:nvPr/>
        </p:nvCxnSpPr>
        <p:spPr>
          <a:xfrm flipH="1">
            <a:off x="2937724" y="2038988"/>
            <a:ext cx="2240" cy="1610863"/>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648240" y="2050858"/>
            <a:ext cx="2240" cy="1610863"/>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64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8" name="Title 1"/>
          <p:cNvSpPr>
            <a:spLocks noGrp="1"/>
          </p:cNvSpPr>
          <p:nvPr>
            <p:ph type="title"/>
          </p:nvPr>
        </p:nvSpPr>
        <p:spPr>
          <a:xfrm>
            <a:off x="259200" y="823260"/>
            <a:ext cx="10450800" cy="388800"/>
          </a:xfrm>
        </p:spPr>
        <p:txBody>
          <a:bodyPr/>
          <a:lstStyle/>
          <a:p>
            <a:r>
              <a:rPr lang="en-US" sz="1800" smtClean="0">
                <a:solidFill>
                  <a:srgbClr val="00B050"/>
                </a:solidFill>
              </a:rPr>
              <a:t>How to handle the signal name, message name and transmitter to match with database ?</a:t>
            </a:r>
            <a:endParaRPr lang="en-US" sz="1800">
              <a:solidFill>
                <a:srgbClr val="00B050"/>
              </a:solidFill>
            </a:endParaRPr>
          </a:p>
        </p:txBody>
      </p:sp>
      <p:sp>
        <p:nvSpPr>
          <p:cNvPr id="20" name="Rounded Rectangle 19"/>
          <p:cNvSpPr/>
          <p:nvPr/>
        </p:nvSpPr>
        <p:spPr>
          <a:xfrm>
            <a:off x="259200" y="4064480"/>
            <a:ext cx="1661039" cy="436400"/>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Tx value</a:t>
            </a:r>
            <a:endParaRPr kumimoji="0" lang="en-US" sz="1800" b="0" i="0" u="none" strike="noStrike" kern="0" cap="none" spc="0" normalizeH="0" baseline="0" noProof="0" dirty="0" smtClean="0">
              <a:ln>
                <a:noFill/>
              </a:ln>
              <a:solidFill>
                <a:schemeClr val="accent5">
                  <a:lumMod val="20000"/>
                  <a:lumOff val="80000"/>
                </a:schemeClr>
              </a:solidFill>
              <a:effectLst/>
              <a:uLnTx/>
              <a:uFillTx/>
              <a:latin typeface="Bosch Office Sans"/>
              <a:ea typeface="+mn-ea"/>
              <a:cs typeface="+mn-cs"/>
            </a:endParaRPr>
          </a:p>
        </p:txBody>
      </p:sp>
      <p:sp>
        <p:nvSpPr>
          <p:cNvPr id="21" name="Rounded Rectangle 20"/>
          <p:cNvSpPr/>
          <p:nvPr/>
        </p:nvSpPr>
        <p:spPr>
          <a:xfrm>
            <a:off x="2128640" y="4064480"/>
            <a:ext cx="8581360" cy="436400"/>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E_pubc_[</a:t>
            </a:r>
            <a:r>
              <a:rPr kumimoji="0" lang="en-US" sz="1800" b="0" i="0" u="none" strike="noStrike" kern="0" cap="none" spc="0" normalizeH="0" baseline="0" noProof="0" smtClean="0">
                <a:ln>
                  <a:noFill/>
                </a:ln>
                <a:solidFill>
                  <a:srgbClr val="FFFF00"/>
                </a:solidFill>
                <a:effectLst/>
                <a:uLnTx/>
                <a:uFillTx/>
                <a:latin typeface="Bosch Office Sans"/>
                <a:ea typeface="+mn-ea"/>
                <a:cs typeface="+mn-cs"/>
              </a:rPr>
              <a:t>transmitter</a:t>
            </a: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]_[</a:t>
            </a:r>
            <a:r>
              <a:rPr kumimoji="0" lang="en-US" sz="1800" b="0" i="0" u="none" strike="noStrike" kern="0" cap="none" spc="0" normalizeH="0" baseline="0" noProof="0" smtClean="0">
                <a:ln>
                  <a:noFill/>
                </a:ln>
                <a:solidFill>
                  <a:srgbClr val="FFFF00"/>
                </a:solidFill>
                <a:effectLst/>
                <a:uLnTx/>
                <a:uFillTx/>
                <a:latin typeface="Bosch Office Sans"/>
                <a:ea typeface="+mn-ea"/>
                <a:cs typeface="+mn-cs"/>
              </a:rPr>
              <a:t>message</a:t>
            </a: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]_tx</a:t>
            </a:r>
            <a:endParaRPr kumimoji="0" lang="en-US" sz="1800" b="0" i="0" u="none" strike="noStrike" kern="0" cap="none" spc="0" normalizeH="0" baseline="0" noProof="0" dirty="0" smtClean="0">
              <a:ln>
                <a:noFill/>
              </a:ln>
              <a:solidFill>
                <a:schemeClr val="accent5">
                  <a:lumMod val="20000"/>
                  <a:lumOff val="80000"/>
                </a:schemeClr>
              </a:solidFill>
              <a:effectLst/>
              <a:uLnTx/>
              <a:uFillTx/>
              <a:latin typeface="Bosch Office Sans"/>
              <a:ea typeface="+mn-ea"/>
              <a:cs typeface="+mn-cs"/>
            </a:endParaRPr>
          </a:p>
        </p:txBody>
      </p:sp>
      <p:sp>
        <p:nvSpPr>
          <p:cNvPr id="25" name="Rounded Rectangle 24"/>
          <p:cNvSpPr/>
          <p:nvPr/>
        </p:nvSpPr>
        <p:spPr>
          <a:xfrm>
            <a:off x="259200" y="4688840"/>
            <a:ext cx="1661039" cy="436400"/>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Raw value</a:t>
            </a:r>
            <a:endParaRPr kumimoji="0" lang="en-US" sz="1800" b="0" i="0" u="none" strike="noStrike" kern="0" cap="none" spc="0" normalizeH="0" baseline="0" noProof="0" dirty="0" smtClean="0">
              <a:ln>
                <a:noFill/>
              </a:ln>
              <a:solidFill>
                <a:schemeClr val="accent5">
                  <a:lumMod val="20000"/>
                  <a:lumOff val="80000"/>
                </a:schemeClr>
              </a:solidFill>
              <a:effectLst/>
              <a:uLnTx/>
              <a:uFillTx/>
              <a:latin typeface="Bosch Office Sans"/>
              <a:ea typeface="+mn-ea"/>
              <a:cs typeface="+mn-cs"/>
            </a:endParaRPr>
          </a:p>
        </p:txBody>
      </p:sp>
      <p:sp>
        <p:nvSpPr>
          <p:cNvPr id="27" name="Rounded Rectangle 26"/>
          <p:cNvSpPr/>
          <p:nvPr/>
        </p:nvSpPr>
        <p:spPr>
          <a:xfrm>
            <a:off x="2128640" y="4688840"/>
            <a:ext cx="8581360" cy="436400"/>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E_pubc_[</a:t>
            </a:r>
            <a:r>
              <a:rPr kumimoji="0" lang="en-US" sz="1800" b="0" i="0" u="none" strike="noStrike" kern="0" cap="none" spc="0" normalizeH="0" baseline="0" noProof="0" smtClean="0">
                <a:ln>
                  <a:noFill/>
                </a:ln>
                <a:solidFill>
                  <a:srgbClr val="FFFF00"/>
                </a:solidFill>
                <a:effectLst/>
                <a:uLnTx/>
                <a:uFillTx/>
                <a:latin typeface="Bosch Office Sans"/>
                <a:ea typeface="+mn-ea"/>
                <a:cs typeface="+mn-cs"/>
              </a:rPr>
              <a:t>transmitter</a:t>
            </a: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]_[</a:t>
            </a:r>
            <a:r>
              <a:rPr kumimoji="0" lang="en-US" sz="1800" b="0" i="0" u="none" strike="noStrike" kern="0" cap="none" spc="0" normalizeH="0" baseline="0" noProof="0" smtClean="0">
                <a:ln>
                  <a:noFill/>
                </a:ln>
                <a:solidFill>
                  <a:srgbClr val="FFFF00"/>
                </a:solidFill>
                <a:effectLst/>
                <a:uLnTx/>
                <a:uFillTx/>
                <a:latin typeface="Bosch Office Sans"/>
                <a:ea typeface="+mn-ea"/>
                <a:cs typeface="+mn-cs"/>
              </a:rPr>
              <a:t>message</a:t>
            </a: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]_[</a:t>
            </a:r>
            <a:r>
              <a:rPr kumimoji="0" lang="en-US" sz="1800" b="0" i="0" u="none" strike="noStrike" kern="0" cap="none" spc="0" normalizeH="0" baseline="0" noProof="0" smtClean="0">
                <a:ln>
                  <a:noFill/>
                </a:ln>
                <a:solidFill>
                  <a:srgbClr val="FFFF00"/>
                </a:solidFill>
                <a:effectLst/>
                <a:uLnTx/>
                <a:uFillTx/>
                <a:latin typeface="Bosch Office Sans"/>
                <a:ea typeface="+mn-ea"/>
                <a:cs typeface="+mn-cs"/>
              </a:rPr>
              <a:t>signal</a:t>
            </a: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]_Rv</a:t>
            </a:r>
            <a:endParaRPr kumimoji="0" lang="en-US" sz="1800" b="0" i="0" u="none" strike="noStrike" kern="0" cap="none" spc="0" normalizeH="0" baseline="0" noProof="0" dirty="0" smtClean="0">
              <a:ln>
                <a:noFill/>
              </a:ln>
              <a:solidFill>
                <a:schemeClr val="accent5">
                  <a:lumMod val="20000"/>
                  <a:lumOff val="80000"/>
                </a:schemeClr>
              </a:solidFill>
              <a:effectLst/>
              <a:uLnTx/>
              <a:uFillTx/>
              <a:latin typeface="Bosch Office Sans"/>
              <a:ea typeface="+mn-ea"/>
              <a:cs typeface="+mn-cs"/>
            </a:endParaRPr>
          </a:p>
        </p:txBody>
      </p:sp>
      <p:pic>
        <p:nvPicPr>
          <p:cNvPr id="2" name="Picture 1"/>
          <p:cNvPicPr>
            <a:picLocks noChangeAspect="1"/>
          </p:cNvPicPr>
          <p:nvPr/>
        </p:nvPicPr>
        <p:blipFill>
          <a:blip r:embed="rId2"/>
          <a:stretch>
            <a:fillRect/>
          </a:stretch>
        </p:blipFill>
        <p:spPr>
          <a:xfrm>
            <a:off x="1129392" y="1225240"/>
            <a:ext cx="8710415" cy="2499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Oval 3"/>
          <p:cNvSpPr/>
          <p:nvPr/>
        </p:nvSpPr>
        <p:spPr>
          <a:xfrm>
            <a:off x="7485681" y="1813302"/>
            <a:ext cx="271221" cy="27896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1" i="0" u="none" strike="noStrike" kern="0" cap="none" spc="0" normalizeH="0" baseline="0" noProof="0" smtClean="0">
                <a:ln>
                  <a:noFill/>
                </a:ln>
                <a:solidFill>
                  <a:srgbClr val="000000"/>
                </a:solidFill>
                <a:effectLst/>
                <a:uLnTx/>
                <a:uFillTx/>
                <a:latin typeface="Bosch Office Sans"/>
                <a:ea typeface="+mn-ea"/>
                <a:cs typeface="+mn-cs"/>
              </a:rPr>
              <a:t>1</a:t>
            </a:r>
            <a:endParaRPr kumimoji="0" lang="en-US" sz="1800" b="1"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 name="Oval 9"/>
          <p:cNvSpPr/>
          <p:nvPr/>
        </p:nvSpPr>
        <p:spPr>
          <a:xfrm>
            <a:off x="5213378" y="2670875"/>
            <a:ext cx="271221" cy="27896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b="1" kern="0">
                <a:solidFill>
                  <a:srgbClr val="000000"/>
                </a:solidFill>
                <a:latin typeface="Bosch Office Sans"/>
              </a:rPr>
              <a:t>2</a:t>
            </a:r>
            <a:endParaRPr kumimoji="0" lang="en-US" sz="1800" b="1"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1" name="Oval 10"/>
          <p:cNvSpPr/>
          <p:nvPr/>
        </p:nvSpPr>
        <p:spPr>
          <a:xfrm>
            <a:off x="1753218" y="3957680"/>
            <a:ext cx="271221" cy="27896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b="1" kern="0">
                <a:solidFill>
                  <a:srgbClr val="000000"/>
                </a:solidFill>
                <a:latin typeface="Bosch Office Sans"/>
              </a:rPr>
              <a:t>2</a:t>
            </a:r>
            <a:endParaRPr kumimoji="0" lang="en-US" sz="1800" b="1"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2" name="Oval 11"/>
          <p:cNvSpPr/>
          <p:nvPr/>
        </p:nvSpPr>
        <p:spPr>
          <a:xfrm>
            <a:off x="1753217" y="4576312"/>
            <a:ext cx="271221" cy="27896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1" i="0" u="none" strike="noStrike" kern="0" cap="none" spc="0" normalizeH="0" baseline="0" noProof="0" smtClean="0">
                <a:ln>
                  <a:noFill/>
                </a:ln>
                <a:solidFill>
                  <a:srgbClr val="000000"/>
                </a:solidFill>
                <a:effectLst/>
                <a:uLnTx/>
                <a:uFillTx/>
                <a:latin typeface="Bosch Office Sans"/>
                <a:ea typeface="+mn-ea"/>
                <a:cs typeface="+mn-cs"/>
              </a:rPr>
              <a:t>1</a:t>
            </a:r>
            <a:endParaRPr kumimoji="0" lang="en-US" sz="1800" b="1"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Slide Number Placeholder 3"/>
          <p:cNvSpPr>
            <a:spLocks noGrp="1"/>
          </p:cNvSpPr>
          <p:nvPr>
            <p:ph type="sldNum" sz="quarter" idx="12"/>
          </p:nvPr>
        </p:nvSpPr>
        <p:spPr>
          <a:xfrm>
            <a:off x="266700" y="5628640"/>
            <a:ext cx="288290" cy="410210"/>
          </a:xfrm>
        </p:spPr>
        <p:txBody>
          <a:bodyPr/>
          <a:lstStyle/>
          <a:p>
            <a:fld id="{4898AEC0-503E-4FA4-859C-D0F72D6E3F79}" type="slidenum">
              <a:rPr lang="en-US" noProof="1" smtClean="0"/>
              <a:pPr/>
              <a:t>11</a:t>
            </a:fld>
            <a:endParaRPr lang="en-US" noProof="1"/>
          </a:p>
        </p:txBody>
      </p:sp>
    </p:spTree>
    <p:extLst>
      <p:ext uri="{BB962C8B-B14F-4D97-AF65-F5344CB8AC3E}">
        <p14:creationId xmlns:p14="http://schemas.microsoft.com/office/powerpoint/2010/main" val="57892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8" name="Title 1"/>
          <p:cNvSpPr>
            <a:spLocks noGrp="1"/>
          </p:cNvSpPr>
          <p:nvPr>
            <p:ph type="title"/>
          </p:nvPr>
        </p:nvSpPr>
        <p:spPr>
          <a:xfrm>
            <a:off x="259200" y="823260"/>
            <a:ext cx="10450800" cy="388800"/>
          </a:xfrm>
        </p:spPr>
        <p:txBody>
          <a:bodyPr/>
          <a:lstStyle/>
          <a:p>
            <a:r>
              <a:rPr lang="en-US" sz="1800" smtClean="0">
                <a:solidFill>
                  <a:srgbClr val="00B050"/>
                </a:solidFill>
              </a:rPr>
              <a:t>How to handle the value of signal?</a:t>
            </a:r>
            <a:endParaRPr lang="en-US" sz="1800">
              <a:solidFill>
                <a:srgbClr val="00B050"/>
              </a:solidFill>
            </a:endParaRPr>
          </a:p>
        </p:txBody>
      </p:sp>
      <p:pic>
        <p:nvPicPr>
          <p:cNvPr id="2" name="Picture 1"/>
          <p:cNvPicPr>
            <a:picLocks noChangeAspect="1"/>
          </p:cNvPicPr>
          <p:nvPr/>
        </p:nvPicPr>
        <p:blipFill>
          <a:blip r:embed="rId2"/>
          <a:stretch>
            <a:fillRect/>
          </a:stretch>
        </p:blipFill>
        <p:spPr>
          <a:xfrm>
            <a:off x="1129392" y="1239085"/>
            <a:ext cx="8710415" cy="2499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Oval 3"/>
          <p:cNvSpPr/>
          <p:nvPr/>
        </p:nvSpPr>
        <p:spPr>
          <a:xfrm>
            <a:off x="8322590" y="1795240"/>
            <a:ext cx="271221" cy="27896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b="1" kern="0" noProof="0">
                <a:solidFill>
                  <a:srgbClr val="000000"/>
                </a:solidFill>
                <a:latin typeface="Bosch Office Sans"/>
              </a:rPr>
              <a:t>1</a:t>
            </a:r>
            <a:endParaRPr kumimoji="0" lang="en-US" sz="1800" b="1"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Rounded Rectangle 12"/>
          <p:cNvSpPr/>
          <p:nvPr/>
        </p:nvSpPr>
        <p:spPr>
          <a:xfrm>
            <a:off x="648135" y="4242354"/>
            <a:ext cx="9672928" cy="974607"/>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lang="en-US" kern="0" smtClean="0">
                <a:solidFill>
                  <a:schemeClr val="accent5">
                    <a:lumMod val="20000"/>
                    <a:lumOff val="80000"/>
                  </a:schemeClr>
                </a:solidFill>
                <a:latin typeface="Bosch Office Sans"/>
              </a:rPr>
              <a:t>Physical value = 85 </a:t>
            </a:r>
            <a:r>
              <a:rPr lang="en-US" i="1" kern="0" smtClean="0">
                <a:solidFill>
                  <a:srgbClr val="FF0000"/>
                </a:solidFill>
                <a:latin typeface="Bosch Office Sans"/>
              </a:rPr>
              <a:t>(Example) </a:t>
            </a:r>
            <a:r>
              <a:rPr lang="en-US" i="1" kern="0" smtClean="0">
                <a:solidFill>
                  <a:schemeClr val="accent5">
                    <a:lumMod val="20000"/>
                    <a:lumOff val="80000"/>
                  </a:schemeClr>
                </a:solidFill>
                <a:latin typeface="Bosch Office Sans"/>
              </a:rPr>
              <a:t>– By default, the tool will set the physical value automatically </a:t>
            </a:r>
          </a:p>
          <a:p>
            <a:pPr marL="0" marR="0" indent="0"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Raw value = (Physical value –</a:t>
            </a:r>
            <a:r>
              <a:rPr kumimoji="0" lang="en-US" sz="1800" b="0" i="0" u="none" strike="noStrike" kern="0" cap="none" spc="0" normalizeH="0" noProof="0" smtClean="0">
                <a:ln>
                  <a:noFill/>
                </a:ln>
                <a:solidFill>
                  <a:schemeClr val="accent5">
                    <a:lumMod val="20000"/>
                    <a:lumOff val="80000"/>
                  </a:schemeClr>
                </a:solidFill>
                <a:effectLst/>
                <a:uLnTx/>
                <a:uFillTx/>
                <a:latin typeface="Bosch Office Sans"/>
                <a:ea typeface="+mn-ea"/>
                <a:cs typeface="+mn-cs"/>
              </a:rPr>
              <a:t> [</a:t>
            </a:r>
            <a:r>
              <a:rPr kumimoji="0" lang="en-US" sz="1800" b="0" i="0" u="none" strike="noStrike" kern="0" cap="none" spc="0" normalizeH="0" noProof="0" smtClean="0">
                <a:ln>
                  <a:noFill/>
                </a:ln>
                <a:solidFill>
                  <a:srgbClr val="FFFF00"/>
                </a:solidFill>
                <a:effectLst/>
                <a:uLnTx/>
                <a:uFillTx/>
                <a:latin typeface="Bosch Office Sans"/>
                <a:ea typeface="+mn-ea"/>
                <a:cs typeface="+mn-cs"/>
              </a:rPr>
              <a:t>offset</a:t>
            </a:r>
            <a:r>
              <a:rPr kumimoji="0" lang="en-US" sz="1800" b="0" i="0" u="none" strike="noStrike" kern="0" cap="none" spc="0" normalizeH="0" noProof="0" smtClean="0">
                <a:ln>
                  <a:noFill/>
                </a:ln>
                <a:solidFill>
                  <a:schemeClr val="accent5">
                    <a:lumMod val="20000"/>
                    <a:lumOff val="80000"/>
                  </a:schemeClr>
                </a:solidFill>
                <a:effectLst/>
                <a:uLnTx/>
                <a:uFillTx/>
                <a:latin typeface="Bosch Office Sans"/>
                <a:ea typeface="+mn-ea"/>
                <a:cs typeface="+mn-cs"/>
              </a:rPr>
              <a:t>]</a:t>
            </a: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a:t>
            </a:r>
            <a:r>
              <a:rPr kumimoji="0" lang="en-US" sz="1800" b="0" i="0" u="none" strike="noStrike" kern="0" cap="none" spc="0" normalizeH="0" baseline="0" noProof="0" smtClean="0">
                <a:ln>
                  <a:noFill/>
                </a:ln>
                <a:solidFill>
                  <a:srgbClr val="FFFF00"/>
                </a:solidFill>
                <a:effectLst/>
                <a:uLnTx/>
                <a:uFillTx/>
                <a:latin typeface="Bosch Office Sans"/>
                <a:ea typeface="+mn-ea"/>
                <a:cs typeface="+mn-cs"/>
              </a:rPr>
              <a:t>factor</a:t>
            </a: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a:t>
            </a:r>
            <a:endParaRPr kumimoji="0" lang="en-US" sz="1800" b="0" i="0" u="none" strike="noStrike" kern="0" cap="none" spc="0" normalizeH="0" baseline="0" noProof="0" dirty="0" smtClean="0">
              <a:ln>
                <a:noFill/>
              </a:ln>
              <a:solidFill>
                <a:schemeClr val="accent5">
                  <a:lumMod val="20000"/>
                  <a:lumOff val="80000"/>
                </a:schemeClr>
              </a:solidFill>
              <a:effectLst/>
              <a:uLnTx/>
              <a:uFillTx/>
              <a:latin typeface="Bosch Office Sans"/>
              <a:ea typeface="+mn-ea"/>
              <a:cs typeface="+mn-cs"/>
            </a:endParaRPr>
          </a:p>
        </p:txBody>
      </p:sp>
      <p:sp>
        <p:nvSpPr>
          <p:cNvPr id="15" name="Oval 14"/>
          <p:cNvSpPr/>
          <p:nvPr/>
        </p:nvSpPr>
        <p:spPr>
          <a:xfrm>
            <a:off x="5484599" y="4729657"/>
            <a:ext cx="271221" cy="27896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b="1" kern="0" noProof="0">
                <a:solidFill>
                  <a:srgbClr val="000000"/>
                </a:solidFill>
                <a:latin typeface="Bosch Office Sans"/>
              </a:rPr>
              <a:t>1</a:t>
            </a:r>
            <a:endParaRPr kumimoji="0" lang="en-US" sz="1800" b="1"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6" name="Slide Number Placeholder 3"/>
          <p:cNvSpPr>
            <a:spLocks noGrp="1"/>
          </p:cNvSpPr>
          <p:nvPr>
            <p:ph type="sldNum" sz="quarter" idx="12"/>
          </p:nvPr>
        </p:nvSpPr>
        <p:spPr>
          <a:xfrm>
            <a:off x="266700" y="5628640"/>
            <a:ext cx="288290" cy="410210"/>
          </a:xfrm>
        </p:spPr>
        <p:txBody>
          <a:bodyPr/>
          <a:lstStyle/>
          <a:p>
            <a:fld id="{4898AEC0-503E-4FA4-859C-D0F72D6E3F79}" type="slidenum">
              <a:rPr lang="en-US" noProof="1" smtClean="0"/>
              <a:pPr/>
              <a:t>12</a:t>
            </a:fld>
            <a:endParaRPr lang="en-US" noProof="1"/>
          </a:p>
        </p:txBody>
      </p:sp>
    </p:spTree>
    <p:extLst>
      <p:ext uri="{BB962C8B-B14F-4D97-AF65-F5344CB8AC3E}">
        <p14:creationId xmlns:p14="http://schemas.microsoft.com/office/powerpoint/2010/main" val="4145326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13</a:t>
            </a:fld>
            <a:endParaRPr lang="en-US" noProof="1"/>
          </a:p>
        </p:txBody>
      </p:sp>
      <p:sp>
        <p:nvSpPr>
          <p:cNvPr id="8" name="Title 1"/>
          <p:cNvSpPr>
            <a:spLocks noGrp="1"/>
          </p:cNvSpPr>
          <p:nvPr>
            <p:ph type="title"/>
          </p:nvPr>
        </p:nvSpPr>
        <p:spPr>
          <a:xfrm>
            <a:off x="259200" y="823260"/>
            <a:ext cx="10450800" cy="388800"/>
          </a:xfrm>
        </p:spPr>
        <p:txBody>
          <a:bodyPr/>
          <a:lstStyle/>
          <a:p>
            <a:r>
              <a:rPr lang="en-US" sz="1800" smtClean="0">
                <a:solidFill>
                  <a:srgbClr val="00B050"/>
                </a:solidFill>
              </a:rPr>
              <a:t>All mandatory precondition </a:t>
            </a:r>
            <a:endParaRPr lang="en-US" sz="1800">
              <a:solidFill>
                <a:srgbClr val="00B050"/>
              </a:solidFill>
            </a:endParaRP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6969" y="1137641"/>
            <a:ext cx="780344" cy="780344"/>
          </a:xfrm>
          <a:prstGeom prst="rect">
            <a:avLst/>
          </a:prstGeom>
        </p:spPr>
      </p:pic>
      <p:sp>
        <p:nvSpPr>
          <p:cNvPr id="9" name="TextBox 8"/>
          <p:cNvSpPr txBox="1"/>
          <p:nvPr/>
        </p:nvSpPr>
        <p:spPr>
          <a:xfrm>
            <a:off x="2364021" y="1390717"/>
            <a:ext cx="2933700" cy="4495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600" kern="0" smtClean="0">
                <a:solidFill>
                  <a:schemeClr val="accent5">
                    <a:lumMod val="40000"/>
                    <a:lumOff val="60000"/>
                  </a:schemeClr>
                </a:solidFill>
                <a:latin typeface="+mn-lt"/>
              </a:rPr>
              <a:t>Speed = 85 km/h  </a:t>
            </a:r>
            <a:endParaRPr kumimoji="0" lang="en-US" sz="1400" i="0" u="none" strike="noStrike" kern="0" cap="none" spc="0" normalizeH="0" baseline="0" noProof="0" dirty="0" smtClean="0">
              <a:ln>
                <a:noFill/>
              </a:ln>
              <a:solidFill>
                <a:schemeClr val="accent5">
                  <a:lumMod val="40000"/>
                  <a:lumOff val="60000"/>
                </a:schemeClr>
              </a:solidFill>
              <a:effectLst/>
              <a:uLnTx/>
              <a:uFillTx/>
              <a:latin typeface="+mn-lt"/>
            </a:endParaRPr>
          </a:p>
        </p:txBody>
      </p:sp>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14684" y="1920088"/>
            <a:ext cx="512063" cy="512063"/>
          </a:xfrm>
          <a:prstGeom prst="rect">
            <a:avLst/>
          </a:prstGeom>
        </p:spPr>
      </p:pic>
      <p:pic>
        <p:nvPicPr>
          <p:cNvPr id="14" name="Picture 1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34743" y="2436824"/>
            <a:ext cx="671946" cy="671946"/>
          </a:xfrm>
          <a:prstGeom prst="rect">
            <a:avLst/>
          </a:prstGeom>
        </p:spPr>
      </p:pic>
      <p:sp>
        <p:nvSpPr>
          <p:cNvPr id="15" name="TextBox 14"/>
          <p:cNvSpPr txBox="1"/>
          <p:nvPr/>
        </p:nvSpPr>
        <p:spPr>
          <a:xfrm>
            <a:off x="2364021" y="1998808"/>
            <a:ext cx="2568650" cy="4495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600" kern="0" smtClean="0">
                <a:solidFill>
                  <a:schemeClr val="accent5">
                    <a:lumMod val="40000"/>
                    <a:lumOff val="60000"/>
                  </a:schemeClr>
                </a:solidFill>
                <a:latin typeface="+mn-lt"/>
              </a:rPr>
              <a:t>ECU Temperature = 23 </a:t>
            </a:r>
            <a:r>
              <a:rPr lang="en-US" sz="1600" kern="0" smtClean="0">
                <a:solidFill>
                  <a:schemeClr val="accent5">
                    <a:lumMod val="40000"/>
                    <a:lumOff val="60000"/>
                  </a:schemeClr>
                </a:solidFill>
                <a:latin typeface="Calibri" panose="020F0502020204030204" pitchFamily="34" charset="0"/>
                <a:cs typeface="Calibri" panose="020F0502020204030204" pitchFamily="34" charset="0"/>
              </a:rPr>
              <a:t>ᵒC</a:t>
            </a:r>
            <a:r>
              <a:rPr lang="en-US" sz="1600" kern="0" smtClean="0">
                <a:solidFill>
                  <a:schemeClr val="accent5">
                    <a:lumMod val="40000"/>
                    <a:lumOff val="60000"/>
                  </a:schemeClr>
                </a:solidFill>
                <a:latin typeface="+mn-lt"/>
              </a:rPr>
              <a:t>  </a:t>
            </a:r>
            <a:endParaRPr kumimoji="0" lang="en-US" sz="1400" i="0" u="none" strike="noStrike" kern="0" cap="none" spc="0" normalizeH="0" baseline="0" noProof="0" dirty="0" smtClean="0">
              <a:ln>
                <a:noFill/>
              </a:ln>
              <a:solidFill>
                <a:schemeClr val="accent5">
                  <a:lumMod val="40000"/>
                  <a:lumOff val="60000"/>
                </a:schemeClr>
              </a:solidFill>
              <a:effectLst/>
              <a:uLnTx/>
              <a:uFillTx/>
              <a:latin typeface="+mn-lt"/>
            </a:endParaRPr>
          </a:p>
        </p:txBody>
      </p:sp>
      <p:sp>
        <p:nvSpPr>
          <p:cNvPr id="16" name="TextBox 15"/>
          <p:cNvSpPr txBox="1"/>
          <p:nvPr/>
        </p:nvSpPr>
        <p:spPr>
          <a:xfrm>
            <a:off x="2364021" y="2593681"/>
            <a:ext cx="2194432" cy="4495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600" kern="0" smtClean="0">
                <a:solidFill>
                  <a:schemeClr val="accent5">
                    <a:lumMod val="40000"/>
                    <a:lumOff val="60000"/>
                  </a:schemeClr>
                </a:solidFill>
                <a:latin typeface="+mn-lt"/>
              </a:rPr>
              <a:t>All Vehicle Angle = 0</a:t>
            </a:r>
            <a:endParaRPr kumimoji="0" lang="en-US" sz="1400" i="0" u="none" strike="noStrike" kern="0" cap="none" spc="0" normalizeH="0" baseline="0" noProof="0" dirty="0" smtClean="0">
              <a:ln>
                <a:noFill/>
              </a:ln>
              <a:solidFill>
                <a:schemeClr val="accent5">
                  <a:lumMod val="40000"/>
                  <a:lumOff val="60000"/>
                </a:schemeClr>
              </a:solidFill>
              <a:effectLst/>
              <a:uLnTx/>
              <a:uFillTx/>
              <a:latin typeface="+mn-lt"/>
            </a:endParaRPr>
          </a:p>
        </p:txBody>
      </p:sp>
      <p:pic>
        <p:nvPicPr>
          <p:cNvPr id="18" name="Picture 17"/>
          <p:cNvPicPr>
            <a:picLocks noChangeAspect="1"/>
          </p:cNvPicPr>
          <p:nvPr/>
        </p:nvPicPr>
        <p:blipFill rotWithShape="1">
          <a:blip r:embed="rId5" cstate="hqprint">
            <a:extLst>
              <a:ext uri="{28A0092B-C50C-407E-A947-70E740481C1C}">
                <a14:useLocalDpi xmlns:a14="http://schemas.microsoft.com/office/drawing/2010/main" val="0"/>
              </a:ext>
            </a:extLst>
          </a:blip>
          <a:srcRect l="12230" t="14269" r="13573" b="12572"/>
          <a:stretch/>
        </p:blipFill>
        <p:spPr>
          <a:xfrm>
            <a:off x="1034743" y="4649214"/>
            <a:ext cx="1170905" cy="649788"/>
          </a:xfrm>
          <a:prstGeom prst="rect">
            <a:avLst/>
          </a:prstGeom>
        </p:spPr>
      </p:pic>
      <p:sp>
        <p:nvSpPr>
          <p:cNvPr id="19" name="TextBox 18"/>
          <p:cNvSpPr txBox="1"/>
          <p:nvPr/>
        </p:nvSpPr>
        <p:spPr>
          <a:xfrm>
            <a:off x="2364021" y="3277390"/>
            <a:ext cx="2038674" cy="4495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600" kern="0" noProof="0" smtClean="0">
                <a:solidFill>
                  <a:schemeClr val="accent5">
                    <a:lumMod val="40000"/>
                    <a:lumOff val="60000"/>
                  </a:schemeClr>
                </a:solidFill>
                <a:latin typeface="+mn-lt"/>
              </a:rPr>
              <a:t>ABS = inactive</a:t>
            </a:r>
            <a:endParaRPr kumimoji="0" lang="en-US" sz="1400" i="0" u="none" strike="noStrike" kern="0" cap="none" spc="0" normalizeH="0" baseline="0" noProof="0" dirty="0" smtClean="0">
              <a:ln>
                <a:noFill/>
              </a:ln>
              <a:solidFill>
                <a:schemeClr val="accent5">
                  <a:lumMod val="40000"/>
                  <a:lumOff val="60000"/>
                </a:schemeClr>
              </a:solidFill>
              <a:effectLst/>
              <a:uLnTx/>
              <a:uFillTx/>
              <a:latin typeface="+mn-lt"/>
            </a:endParaRPr>
          </a:p>
        </p:txBody>
      </p:sp>
      <p:sp>
        <p:nvSpPr>
          <p:cNvPr id="20" name="Rounded Rectangle 19"/>
          <p:cNvSpPr/>
          <p:nvPr/>
        </p:nvSpPr>
        <p:spPr>
          <a:xfrm>
            <a:off x="554990" y="1158719"/>
            <a:ext cx="4281170" cy="4293813"/>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 name="Rounded Rectangle 20"/>
          <p:cNvSpPr/>
          <p:nvPr/>
        </p:nvSpPr>
        <p:spPr>
          <a:xfrm>
            <a:off x="6346613" y="1158719"/>
            <a:ext cx="4114377" cy="4293813"/>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The tool</a:t>
            </a:r>
            <a:r>
              <a:rPr lang="en-US" kern="0">
                <a:solidFill>
                  <a:schemeClr val="accent5">
                    <a:lumMod val="20000"/>
                    <a:lumOff val="80000"/>
                  </a:schemeClr>
                </a:solidFill>
                <a:latin typeface="Bosch Office Sans"/>
              </a:rPr>
              <a:t> must </a:t>
            </a:r>
            <a:r>
              <a:rPr lang="en-US" kern="0" smtClean="0">
                <a:solidFill>
                  <a:schemeClr val="accent5">
                    <a:lumMod val="20000"/>
                    <a:lumOff val="80000"/>
                  </a:schemeClr>
                </a:solidFill>
                <a:latin typeface="Bosch Office Sans"/>
              </a:rPr>
              <a:t>automatically detect </a:t>
            </a:r>
            <a:r>
              <a:rPr lang="en-US" kern="0">
                <a:solidFill>
                  <a:schemeClr val="accent5">
                    <a:lumMod val="20000"/>
                    <a:lumOff val="80000"/>
                  </a:schemeClr>
                </a:solidFill>
                <a:latin typeface="Bosch Office Sans"/>
              </a:rPr>
              <a:t>all signals related to all precondition in DBC </a:t>
            </a:r>
            <a:r>
              <a:rPr lang="en-US" kern="0" smtClean="0">
                <a:solidFill>
                  <a:schemeClr val="accent5">
                    <a:lumMod val="20000"/>
                    <a:lumOff val="80000"/>
                  </a:schemeClr>
                </a:solidFill>
                <a:latin typeface="Bosch Office Sans"/>
              </a:rPr>
              <a:t>and </a:t>
            </a:r>
            <a:r>
              <a:rPr lang="en-US" kern="0">
                <a:solidFill>
                  <a:schemeClr val="accent5">
                    <a:lumMod val="20000"/>
                    <a:lumOff val="80000"/>
                  </a:schemeClr>
                </a:solidFill>
                <a:latin typeface="Bosch Office Sans"/>
              </a:rPr>
              <a:t>set the specific </a:t>
            </a:r>
            <a:r>
              <a:rPr lang="en-US" kern="0" smtClean="0">
                <a:solidFill>
                  <a:schemeClr val="accent5">
                    <a:lumMod val="20000"/>
                    <a:lumOff val="80000"/>
                  </a:schemeClr>
                </a:solidFill>
                <a:latin typeface="Bosch Office Sans"/>
              </a:rPr>
              <a:t>values </a:t>
            </a:r>
            <a:r>
              <a:rPr lang="en-US" kern="0">
                <a:solidFill>
                  <a:schemeClr val="accent5">
                    <a:lumMod val="20000"/>
                    <a:lumOff val="80000"/>
                  </a:schemeClr>
                </a:solidFill>
                <a:latin typeface="Bosch Office Sans"/>
              </a:rPr>
              <a:t>for those one. </a:t>
            </a:r>
            <a:endParaRPr kumimoji="0" lang="en-US" sz="1800" b="0" i="0" u="none" strike="noStrike" kern="0" cap="none" spc="0" normalizeH="0" baseline="0" noProof="0" dirty="0" smtClean="0">
              <a:ln>
                <a:noFill/>
              </a:ln>
              <a:solidFill>
                <a:schemeClr val="accent5">
                  <a:lumMod val="20000"/>
                  <a:lumOff val="80000"/>
                </a:schemeClr>
              </a:solidFill>
              <a:effectLst/>
              <a:uLnTx/>
              <a:uFillTx/>
              <a:latin typeface="Bosch Office Sans"/>
              <a:ea typeface="+mn-ea"/>
              <a:cs typeface="+mn-cs"/>
            </a:endParaRPr>
          </a:p>
        </p:txBody>
      </p:sp>
      <p:cxnSp>
        <p:nvCxnSpPr>
          <p:cNvPr id="23" name="Straight Arrow Connector 22"/>
          <p:cNvCxnSpPr>
            <a:stCxn id="20" idx="3"/>
            <a:endCxn id="21" idx="1"/>
          </p:cNvCxnSpPr>
          <p:nvPr/>
        </p:nvCxnSpPr>
        <p:spPr>
          <a:xfrm>
            <a:off x="4836160" y="3305626"/>
            <a:ext cx="1510453"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34743" y="3202674"/>
            <a:ext cx="511509" cy="511509"/>
          </a:xfrm>
          <a:prstGeom prst="rect">
            <a:avLst/>
          </a:prstGeom>
        </p:spPr>
      </p:pic>
      <p:pic>
        <p:nvPicPr>
          <p:cNvPr id="10" name="Picture 9"/>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36044" y="3867424"/>
            <a:ext cx="510208" cy="510208"/>
          </a:xfrm>
          <a:prstGeom prst="rect">
            <a:avLst/>
          </a:prstGeom>
        </p:spPr>
      </p:pic>
      <p:sp>
        <p:nvSpPr>
          <p:cNvPr id="22" name="TextBox 21"/>
          <p:cNvSpPr txBox="1"/>
          <p:nvPr/>
        </p:nvSpPr>
        <p:spPr>
          <a:xfrm>
            <a:off x="2366572" y="4750544"/>
            <a:ext cx="1325341" cy="4495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600" kern="0" smtClean="0">
                <a:solidFill>
                  <a:schemeClr val="accent5">
                    <a:lumMod val="40000"/>
                    <a:lumOff val="60000"/>
                  </a:schemeClr>
                </a:solidFill>
                <a:latin typeface="+mn-lt"/>
              </a:rPr>
              <a:t>Torque ≥ 0</a:t>
            </a:r>
            <a:endParaRPr kumimoji="0" lang="en-US" sz="1400" i="0" u="none" strike="noStrike" kern="0" cap="none" spc="0" normalizeH="0" baseline="0" noProof="0" dirty="0" smtClean="0">
              <a:ln>
                <a:noFill/>
              </a:ln>
              <a:solidFill>
                <a:schemeClr val="accent5">
                  <a:lumMod val="40000"/>
                  <a:lumOff val="60000"/>
                </a:schemeClr>
              </a:solidFill>
              <a:effectLst/>
              <a:uLnTx/>
              <a:uFillTx/>
              <a:latin typeface="+mn-lt"/>
            </a:endParaRPr>
          </a:p>
        </p:txBody>
      </p:sp>
      <p:sp>
        <p:nvSpPr>
          <p:cNvPr id="24" name="TextBox 23"/>
          <p:cNvSpPr txBox="1"/>
          <p:nvPr/>
        </p:nvSpPr>
        <p:spPr>
          <a:xfrm>
            <a:off x="2364021" y="3937270"/>
            <a:ext cx="2038674" cy="4495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600" kern="0" smtClean="0">
                <a:solidFill>
                  <a:schemeClr val="accent5">
                    <a:lumMod val="40000"/>
                    <a:lumOff val="60000"/>
                  </a:schemeClr>
                </a:solidFill>
                <a:latin typeface="+mn-lt"/>
              </a:rPr>
              <a:t>ESP </a:t>
            </a:r>
            <a:r>
              <a:rPr lang="en-US" sz="1600" kern="0" noProof="0" smtClean="0">
                <a:solidFill>
                  <a:schemeClr val="accent5">
                    <a:lumMod val="40000"/>
                    <a:lumOff val="60000"/>
                  </a:schemeClr>
                </a:solidFill>
                <a:latin typeface="+mn-lt"/>
              </a:rPr>
              <a:t>= inactive</a:t>
            </a:r>
            <a:endParaRPr kumimoji="0" lang="en-US" sz="1400" i="0" u="none" strike="noStrike" kern="0" cap="none" spc="0" normalizeH="0" baseline="0" noProof="0" dirty="0" smtClean="0">
              <a:ln>
                <a:noFill/>
              </a:ln>
              <a:solidFill>
                <a:schemeClr val="accent5">
                  <a:lumMod val="40000"/>
                  <a:lumOff val="60000"/>
                </a:schemeClr>
              </a:solidFill>
              <a:effectLst/>
              <a:uLnTx/>
              <a:uFillTx/>
              <a:latin typeface="+mn-lt"/>
            </a:endParaRPr>
          </a:p>
        </p:txBody>
      </p:sp>
    </p:spTree>
    <p:extLst>
      <p:ext uri="{BB962C8B-B14F-4D97-AF65-F5344CB8AC3E}">
        <p14:creationId xmlns:p14="http://schemas.microsoft.com/office/powerpoint/2010/main" val="109363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14</a:t>
            </a:fld>
            <a:endParaRPr lang="en-US" noProof="1"/>
          </a:p>
        </p:txBody>
      </p:sp>
      <p:sp>
        <p:nvSpPr>
          <p:cNvPr id="30" name="Title 1"/>
          <p:cNvSpPr txBox="1">
            <a:spLocks/>
          </p:cNvSpPr>
          <p:nvPr/>
        </p:nvSpPr>
        <p:spPr>
          <a:xfrm>
            <a:off x="259200" y="82326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fontAlgn="auto">
              <a:spcAft>
                <a:spcPts val="0"/>
              </a:spcAft>
            </a:pPr>
            <a:r>
              <a:rPr lang="en-US" sz="1800" smtClean="0">
                <a:solidFill>
                  <a:srgbClr val="00B050"/>
                </a:solidFill>
              </a:rPr>
              <a:t>Some special precondition for some project</a:t>
            </a:r>
            <a:endParaRPr lang="en-US" sz="1800">
              <a:solidFill>
                <a:srgbClr val="00B050"/>
              </a:solidFill>
            </a:endParaRPr>
          </a:p>
        </p:txBody>
      </p:sp>
      <p:sp>
        <p:nvSpPr>
          <p:cNvPr id="31" name="Rounded Rectangle 30"/>
          <p:cNvSpPr/>
          <p:nvPr/>
        </p:nvSpPr>
        <p:spPr>
          <a:xfrm>
            <a:off x="554990" y="1158720"/>
            <a:ext cx="4594860" cy="4106700"/>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2" name="Rounded Rectangle 31"/>
          <p:cNvSpPr/>
          <p:nvPr/>
        </p:nvSpPr>
        <p:spPr>
          <a:xfrm>
            <a:off x="6797039" y="1158720"/>
            <a:ext cx="3663951" cy="2305840"/>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accent5">
                    <a:lumMod val="20000"/>
                    <a:lumOff val="80000"/>
                  </a:schemeClr>
                </a:solidFill>
                <a:latin typeface="Bosch Office Sans"/>
              </a:rPr>
              <a:t>User can collect the special precondition on DOORS and input in the Tool .The tool will create the respective precondition script.</a:t>
            </a:r>
            <a:endParaRPr kumimoji="0" lang="en-US" sz="1800" b="0" i="0" u="none" strike="noStrike" kern="0" cap="none" spc="0" normalizeH="0" baseline="0" noProof="0" dirty="0" smtClean="0">
              <a:ln>
                <a:noFill/>
              </a:ln>
              <a:solidFill>
                <a:schemeClr val="accent5">
                  <a:lumMod val="20000"/>
                  <a:lumOff val="80000"/>
                </a:schemeClr>
              </a:solidFill>
              <a:effectLst/>
              <a:uLnTx/>
              <a:uFillTx/>
              <a:latin typeface="Bosch Office Sans"/>
              <a:ea typeface="+mn-ea"/>
              <a:cs typeface="+mn-cs"/>
            </a:endParaRPr>
          </a:p>
        </p:txBody>
      </p:sp>
      <p:cxnSp>
        <p:nvCxnSpPr>
          <p:cNvPr id="33" name="Straight Arrow Connector 32"/>
          <p:cNvCxnSpPr/>
          <p:nvPr/>
        </p:nvCxnSpPr>
        <p:spPr>
          <a:xfrm>
            <a:off x="5149850" y="2145270"/>
            <a:ext cx="1647189" cy="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22814" y="2420164"/>
            <a:ext cx="570840" cy="570840"/>
          </a:xfrm>
          <a:prstGeom prst="rect">
            <a:avLst/>
          </a:prstGeom>
        </p:spPr>
      </p:pic>
      <p:sp>
        <p:nvSpPr>
          <p:cNvPr id="35" name="TextBox 34"/>
          <p:cNvSpPr txBox="1"/>
          <p:nvPr/>
        </p:nvSpPr>
        <p:spPr>
          <a:xfrm>
            <a:off x="1901375" y="2603703"/>
            <a:ext cx="2933700" cy="3352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2000" kern="0" smtClean="0">
                <a:solidFill>
                  <a:schemeClr val="accent5">
                    <a:lumMod val="40000"/>
                    <a:lumOff val="60000"/>
                  </a:schemeClr>
                </a:solidFill>
                <a:latin typeface="+mn-lt"/>
              </a:rPr>
              <a:t>Enable trigger DTC mode</a:t>
            </a:r>
            <a:endParaRPr kumimoji="0" lang="en-US" sz="1800" i="0" u="none" strike="noStrike" kern="0" cap="none" spc="0" normalizeH="0" baseline="0" noProof="0" dirty="0" smtClean="0">
              <a:ln>
                <a:noFill/>
              </a:ln>
              <a:solidFill>
                <a:schemeClr val="accent5">
                  <a:lumMod val="40000"/>
                  <a:lumOff val="60000"/>
                </a:schemeClr>
              </a:solidFill>
              <a:effectLst/>
              <a:uLnTx/>
              <a:uFillTx/>
              <a:latin typeface="+mn-lt"/>
            </a:endParaRPr>
          </a:p>
        </p:txBody>
      </p:sp>
      <p:pic>
        <p:nvPicPr>
          <p:cNvPr id="36" name="Picture 3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2814" y="3289539"/>
            <a:ext cx="693469" cy="693469"/>
          </a:xfrm>
          <a:prstGeom prst="rect">
            <a:avLst/>
          </a:prstGeom>
        </p:spPr>
      </p:pic>
      <p:sp>
        <p:nvSpPr>
          <p:cNvPr id="37" name="TextBox 36"/>
          <p:cNvSpPr txBox="1"/>
          <p:nvPr/>
        </p:nvSpPr>
        <p:spPr>
          <a:xfrm>
            <a:off x="1896622" y="3369032"/>
            <a:ext cx="2933700" cy="68442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2000" kern="0" smtClean="0">
                <a:solidFill>
                  <a:schemeClr val="accent5">
                    <a:lumMod val="40000"/>
                    <a:lumOff val="60000"/>
                  </a:schemeClr>
                </a:solidFill>
                <a:latin typeface="+mn-lt"/>
              </a:rPr>
              <a:t>Write the specific string to enable the function</a:t>
            </a:r>
            <a:endParaRPr kumimoji="0" lang="en-US" sz="1800" i="0" u="none" strike="noStrike" kern="0" cap="none" spc="0" normalizeH="0" baseline="0" noProof="0" dirty="0" smtClean="0">
              <a:ln>
                <a:noFill/>
              </a:ln>
              <a:solidFill>
                <a:schemeClr val="accent5">
                  <a:lumMod val="40000"/>
                  <a:lumOff val="60000"/>
                </a:schemeClr>
              </a:solidFill>
              <a:effectLst/>
              <a:uLnTx/>
              <a:uFillTx/>
              <a:latin typeface="+mn-lt"/>
            </a:endParaRPr>
          </a:p>
        </p:txBody>
      </p:sp>
      <p:sp>
        <p:nvSpPr>
          <p:cNvPr id="38" name="Rounded Rectangle 37"/>
          <p:cNvSpPr/>
          <p:nvPr/>
        </p:nvSpPr>
        <p:spPr>
          <a:xfrm>
            <a:off x="6797039" y="4226560"/>
            <a:ext cx="3663951" cy="1038860"/>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rgbClr val="FFC000"/>
                </a:solidFill>
                <a:latin typeface="Bosch Office Sans"/>
              </a:rPr>
              <a:t>The tool must provide the</a:t>
            </a:r>
            <a:r>
              <a:rPr lang="en-US" b="1" kern="0" smtClean="0">
                <a:solidFill>
                  <a:schemeClr val="accent5">
                    <a:lumMod val="20000"/>
                    <a:lumOff val="80000"/>
                  </a:schemeClr>
                </a:solidFill>
                <a:latin typeface="Bosch Office Sans"/>
              </a:rPr>
              <a:t> input boxs</a:t>
            </a:r>
            <a:r>
              <a:rPr lang="en-US" kern="0" smtClean="0">
                <a:solidFill>
                  <a:srgbClr val="FFC000"/>
                </a:solidFill>
                <a:latin typeface="Bosch Office Sans"/>
              </a:rPr>
              <a:t> for all special precondition</a:t>
            </a:r>
            <a:endParaRPr kumimoji="0" lang="en-US" sz="1800" b="0" i="0" u="none" strike="noStrike" kern="0" cap="none" spc="0" normalizeH="0" baseline="0" noProof="0" dirty="0" smtClean="0">
              <a:ln>
                <a:noFill/>
              </a:ln>
              <a:solidFill>
                <a:srgbClr val="FFC000"/>
              </a:solidFill>
              <a:effectLst/>
              <a:uLnTx/>
              <a:uFillTx/>
              <a:latin typeface="Bosch Office Sans"/>
            </a:endParaRPr>
          </a:p>
        </p:txBody>
      </p:sp>
      <p:cxnSp>
        <p:nvCxnSpPr>
          <p:cNvPr id="39" name="Straight Arrow Connector 38"/>
          <p:cNvCxnSpPr>
            <a:stCxn id="32" idx="2"/>
            <a:endCxn id="38" idx="0"/>
          </p:cNvCxnSpPr>
          <p:nvPr/>
        </p:nvCxnSpPr>
        <p:spPr>
          <a:xfrm>
            <a:off x="8629015" y="3464560"/>
            <a:ext cx="0" cy="76200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231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30" name="Title 1"/>
          <p:cNvSpPr txBox="1">
            <a:spLocks/>
          </p:cNvSpPr>
          <p:nvPr/>
        </p:nvSpPr>
        <p:spPr>
          <a:xfrm>
            <a:off x="259200" y="82326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fontAlgn="auto">
              <a:spcAft>
                <a:spcPts val="0"/>
              </a:spcAft>
            </a:pPr>
            <a:r>
              <a:rPr lang="en-US" sz="1800" smtClean="0">
                <a:solidFill>
                  <a:srgbClr val="00B050"/>
                </a:solidFill>
              </a:rPr>
              <a:t>GUI for special precondition</a:t>
            </a:r>
            <a:endParaRPr lang="en-US" sz="1800">
              <a:solidFill>
                <a:srgbClr val="00B050"/>
              </a:solidFill>
            </a:endParaRPr>
          </a:p>
        </p:txBody>
      </p:sp>
      <p:sp>
        <p:nvSpPr>
          <p:cNvPr id="31" name="Rounded Rectangle 30"/>
          <p:cNvSpPr/>
          <p:nvPr/>
        </p:nvSpPr>
        <p:spPr>
          <a:xfrm>
            <a:off x="554990" y="1158720"/>
            <a:ext cx="4594860" cy="1117120"/>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34" name="Picture 3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93934" y="1519783"/>
            <a:ext cx="570840" cy="570840"/>
          </a:xfrm>
          <a:prstGeom prst="rect">
            <a:avLst/>
          </a:prstGeom>
        </p:spPr>
      </p:pic>
      <p:sp>
        <p:nvSpPr>
          <p:cNvPr id="35" name="TextBox 34"/>
          <p:cNvSpPr txBox="1"/>
          <p:nvPr/>
        </p:nvSpPr>
        <p:spPr>
          <a:xfrm>
            <a:off x="1972495" y="1703322"/>
            <a:ext cx="2933700" cy="33528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2000" kern="0" smtClean="0">
                <a:solidFill>
                  <a:schemeClr val="accent5">
                    <a:lumMod val="40000"/>
                    <a:lumOff val="60000"/>
                  </a:schemeClr>
                </a:solidFill>
                <a:latin typeface="+mn-lt"/>
              </a:rPr>
              <a:t>Enable trigger DTC mode</a:t>
            </a:r>
            <a:endParaRPr kumimoji="0" lang="en-US" sz="1800" i="0" u="none" strike="noStrike" kern="0" cap="none" spc="0" normalizeH="0" baseline="0" noProof="0" dirty="0" smtClean="0">
              <a:ln>
                <a:noFill/>
              </a:ln>
              <a:solidFill>
                <a:schemeClr val="accent5">
                  <a:lumMod val="40000"/>
                  <a:lumOff val="60000"/>
                </a:schemeClr>
              </a:solidFill>
              <a:effectLst/>
              <a:uLnTx/>
              <a:uFillTx/>
              <a:latin typeface="+mn-lt"/>
            </a:endParaRPr>
          </a:p>
        </p:txBody>
      </p:sp>
      <p:pic>
        <p:nvPicPr>
          <p:cNvPr id="14" name="Picture 1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397454" y="1413064"/>
            <a:ext cx="693469" cy="693469"/>
          </a:xfrm>
          <a:prstGeom prst="rect">
            <a:avLst/>
          </a:prstGeom>
        </p:spPr>
      </p:pic>
      <p:sp>
        <p:nvSpPr>
          <p:cNvPr id="15" name="TextBox 14"/>
          <p:cNvSpPr txBox="1"/>
          <p:nvPr/>
        </p:nvSpPr>
        <p:spPr>
          <a:xfrm>
            <a:off x="7271262" y="1492557"/>
            <a:ext cx="2933700" cy="68442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2000" kern="0" smtClean="0">
                <a:solidFill>
                  <a:schemeClr val="accent5">
                    <a:lumMod val="40000"/>
                    <a:lumOff val="60000"/>
                  </a:schemeClr>
                </a:solidFill>
                <a:latin typeface="+mn-lt"/>
              </a:rPr>
              <a:t>Write the specific string to enable the function</a:t>
            </a:r>
            <a:endParaRPr kumimoji="0" lang="en-US" sz="1800" i="0" u="none" strike="noStrike" kern="0" cap="none" spc="0" normalizeH="0" baseline="0" noProof="0" dirty="0" smtClean="0">
              <a:ln>
                <a:noFill/>
              </a:ln>
              <a:solidFill>
                <a:schemeClr val="accent5">
                  <a:lumMod val="40000"/>
                  <a:lumOff val="60000"/>
                </a:schemeClr>
              </a:solidFill>
              <a:effectLst/>
              <a:uLnTx/>
              <a:uFillTx/>
              <a:latin typeface="+mn-lt"/>
            </a:endParaRPr>
          </a:p>
        </p:txBody>
      </p:sp>
      <p:sp>
        <p:nvSpPr>
          <p:cNvPr id="16" name="Rounded Rectangle 15"/>
          <p:cNvSpPr/>
          <p:nvPr/>
        </p:nvSpPr>
        <p:spPr>
          <a:xfrm>
            <a:off x="5858510" y="1158720"/>
            <a:ext cx="4594860" cy="1117120"/>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Rounded Rectangle 16"/>
          <p:cNvSpPr/>
          <p:nvPr/>
        </p:nvSpPr>
        <p:spPr>
          <a:xfrm>
            <a:off x="554990" y="2611299"/>
            <a:ext cx="4594860" cy="2832123"/>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Rounded Rectangle 17"/>
          <p:cNvSpPr/>
          <p:nvPr/>
        </p:nvSpPr>
        <p:spPr>
          <a:xfrm>
            <a:off x="5858510" y="2611298"/>
            <a:ext cx="4594860" cy="2832123"/>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5" name="Straight Arrow Connector 4"/>
          <p:cNvCxnSpPr>
            <a:stCxn id="31" idx="2"/>
            <a:endCxn id="17" idx="0"/>
          </p:cNvCxnSpPr>
          <p:nvPr/>
        </p:nvCxnSpPr>
        <p:spPr>
          <a:xfrm>
            <a:off x="2852420" y="2275840"/>
            <a:ext cx="0" cy="335459"/>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6" idx="2"/>
            <a:endCxn id="18" idx="0"/>
          </p:cNvCxnSpPr>
          <p:nvPr/>
        </p:nvCxnSpPr>
        <p:spPr>
          <a:xfrm>
            <a:off x="8155940" y="2275840"/>
            <a:ext cx="0" cy="335458"/>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438572" y="3563610"/>
            <a:ext cx="2021840"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TextBox 8"/>
          <p:cNvSpPr txBox="1"/>
          <p:nvPr/>
        </p:nvSpPr>
        <p:spPr>
          <a:xfrm>
            <a:off x="1202494" y="3564365"/>
            <a:ext cx="92456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smtClean="0">
                <a:ln>
                  <a:noFill/>
                </a:ln>
                <a:solidFill>
                  <a:srgbClr val="00B050"/>
                </a:solidFill>
                <a:effectLst/>
                <a:uLnTx/>
                <a:uFillTx/>
              </a:rPr>
              <a:t>Signal</a:t>
            </a:r>
            <a:endParaRPr kumimoji="0" lang="en-US" sz="1800" b="0" i="0" u="none" strike="noStrike" kern="0" cap="none" spc="0" normalizeH="0" baseline="0" noProof="0" dirty="0" smtClean="0">
              <a:ln>
                <a:noFill/>
              </a:ln>
              <a:solidFill>
                <a:srgbClr val="00B050"/>
              </a:solidFill>
              <a:effectLst/>
              <a:uLnTx/>
              <a:uFillTx/>
            </a:endParaRPr>
          </a:p>
        </p:txBody>
      </p:sp>
      <p:sp>
        <p:nvSpPr>
          <p:cNvPr id="26" name="Rectangle 25"/>
          <p:cNvSpPr/>
          <p:nvPr/>
        </p:nvSpPr>
        <p:spPr>
          <a:xfrm>
            <a:off x="2432473" y="4128435"/>
            <a:ext cx="2021840"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nvSpPr>
        <p:spPr>
          <a:xfrm>
            <a:off x="1192781" y="4135511"/>
            <a:ext cx="1134746"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smtClean="0">
                <a:solidFill>
                  <a:srgbClr val="00B050"/>
                </a:solidFill>
              </a:rPr>
              <a:t>Raw </a:t>
            </a:r>
            <a:r>
              <a:rPr kumimoji="0" lang="en-US" sz="1800" b="0" i="0" u="none" strike="noStrike" kern="0" cap="none" spc="0" normalizeH="0" baseline="0" noProof="0" smtClean="0">
                <a:ln>
                  <a:noFill/>
                </a:ln>
                <a:solidFill>
                  <a:srgbClr val="00B050"/>
                </a:solidFill>
                <a:effectLst/>
                <a:uLnTx/>
                <a:uFillTx/>
              </a:rPr>
              <a:t>Value</a:t>
            </a:r>
            <a:endParaRPr kumimoji="0" lang="en-US" sz="1800" b="0" i="0" u="none" strike="noStrike" kern="0" cap="none" spc="0" normalizeH="0" baseline="0" noProof="0" dirty="0" smtClean="0">
              <a:ln>
                <a:noFill/>
              </a:ln>
              <a:solidFill>
                <a:srgbClr val="00B050"/>
              </a:solidFill>
              <a:effectLst/>
              <a:uLnTx/>
              <a:uFillTx/>
            </a:endParaRPr>
          </a:p>
        </p:txBody>
      </p:sp>
      <p:sp>
        <p:nvSpPr>
          <p:cNvPr id="29" name="Rectangle 28"/>
          <p:cNvSpPr/>
          <p:nvPr/>
        </p:nvSpPr>
        <p:spPr>
          <a:xfrm>
            <a:off x="7843472" y="3812941"/>
            <a:ext cx="2021840"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0" name="TextBox 39"/>
          <p:cNvSpPr txBox="1"/>
          <p:nvPr/>
        </p:nvSpPr>
        <p:spPr>
          <a:xfrm>
            <a:off x="6397454" y="3817820"/>
            <a:ext cx="1446018"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smtClean="0">
                <a:ln>
                  <a:noFill/>
                </a:ln>
                <a:solidFill>
                  <a:srgbClr val="00B050"/>
                </a:solidFill>
                <a:effectLst/>
                <a:uLnTx/>
                <a:uFillTx/>
              </a:rPr>
              <a:t>Enable string</a:t>
            </a:r>
            <a:endParaRPr kumimoji="0" lang="en-US" sz="1800" b="0" i="0" u="none" strike="noStrike" kern="0" cap="none" spc="0" normalizeH="0" baseline="0" noProof="0" dirty="0" smtClean="0">
              <a:ln>
                <a:noFill/>
              </a:ln>
              <a:solidFill>
                <a:srgbClr val="00B050"/>
              </a:solidFill>
              <a:effectLst/>
              <a:uLnTx/>
              <a:uFillTx/>
            </a:endParaRPr>
          </a:p>
        </p:txBody>
      </p:sp>
    </p:spTree>
    <p:extLst>
      <p:ext uri="{BB962C8B-B14F-4D97-AF65-F5344CB8AC3E}">
        <p14:creationId xmlns:p14="http://schemas.microsoft.com/office/powerpoint/2010/main" val="272571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30" name="Title 1"/>
          <p:cNvSpPr txBox="1">
            <a:spLocks/>
          </p:cNvSpPr>
          <p:nvPr/>
        </p:nvSpPr>
        <p:spPr>
          <a:xfrm>
            <a:off x="259200" y="82326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fontAlgn="auto">
              <a:spcAft>
                <a:spcPts val="0"/>
              </a:spcAft>
            </a:pPr>
            <a:r>
              <a:rPr lang="en-US" sz="1800" smtClean="0">
                <a:solidFill>
                  <a:srgbClr val="00B050"/>
                </a:solidFill>
              </a:rPr>
              <a:t>Set up the necessary speed </a:t>
            </a:r>
            <a:endParaRPr lang="en-US" sz="1800">
              <a:solidFill>
                <a:srgbClr val="00B050"/>
              </a:solidFill>
            </a:endParaRPr>
          </a:p>
        </p:txBody>
      </p:sp>
      <p:sp>
        <p:nvSpPr>
          <p:cNvPr id="6" name="Slide Number Placeholder 3"/>
          <p:cNvSpPr>
            <a:spLocks noGrp="1"/>
          </p:cNvSpPr>
          <p:nvPr>
            <p:ph type="sldNum" sz="quarter" idx="12"/>
          </p:nvPr>
        </p:nvSpPr>
        <p:spPr>
          <a:xfrm>
            <a:off x="266700" y="5628640"/>
            <a:ext cx="288290" cy="410210"/>
          </a:xfrm>
        </p:spPr>
        <p:txBody>
          <a:bodyPr/>
          <a:lstStyle/>
          <a:p>
            <a:fld id="{4898AEC0-503E-4FA4-859C-D0F72D6E3F79}" type="slidenum">
              <a:rPr lang="en-US" noProof="1" smtClean="0"/>
              <a:pPr/>
              <a:t>16</a:t>
            </a:fld>
            <a:endParaRPr lang="en-US" noProof="1"/>
          </a:p>
        </p:txBody>
      </p:sp>
      <p:sp>
        <p:nvSpPr>
          <p:cNvPr id="7" name="Rounded Rectangle 6"/>
          <p:cNvSpPr/>
          <p:nvPr/>
        </p:nvSpPr>
        <p:spPr>
          <a:xfrm>
            <a:off x="259200" y="1212060"/>
            <a:ext cx="4207790" cy="1805552"/>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 name="Rectangle 7"/>
          <p:cNvSpPr/>
          <p:nvPr/>
        </p:nvSpPr>
        <p:spPr>
          <a:xfrm>
            <a:off x="1687623" y="1462162"/>
            <a:ext cx="2021840"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smtClean="0">
                <a:ln>
                  <a:noFill/>
                </a:ln>
                <a:solidFill>
                  <a:srgbClr val="000000"/>
                </a:solidFill>
                <a:effectLst/>
                <a:uLnTx/>
                <a:uFillTx/>
                <a:latin typeface="Courier New" panose="02070309020205020404" pitchFamily="49" charset="0"/>
                <a:cs typeface="Courier New" panose="02070309020205020404" pitchFamily="49" charset="0"/>
              </a:rPr>
              <a:t>20</a:t>
            </a:r>
            <a:endParaRPr kumimoji="0" lang="en-US" sz="16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9" name="TextBox 8"/>
          <p:cNvSpPr txBox="1"/>
          <p:nvPr/>
        </p:nvSpPr>
        <p:spPr>
          <a:xfrm>
            <a:off x="651060" y="1463672"/>
            <a:ext cx="1157969"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smtClean="0">
                <a:ln>
                  <a:noFill/>
                </a:ln>
                <a:solidFill>
                  <a:srgbClr val="00B050"/>
                </a:solidFill>
                <a:effectLst/>
                <a:uLnTx/>
                <a:uFillTx/>
              </a:rPr>
              <a:t>Speed 1</a:t>
            </a:r>
            <a:endParaRPr kumimoji="0" lang="en-US" sz="1800" b="0" i="0" u="none" strike="noStrike" kern="0" cap="none" spc="0" normalizeH="0" baseline="0" noProof="0" dirty="0" smtClean="0">
              <a:ln>
                <a:noFill/>
              </a:ln>
              <a:solidFill>
                <a:srgbClr val="00B050"/>
              </a:solidFill>
              <a:effectLst/>
              <a:uLnTx/>
              <a:uFillTx/>
            </a:endParaRPr>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74707" y="1462162"/>
            <a:ext cx="339139" cy="339139"/>
          </a:xfrm>
          <a:prstGeom prst="rect">
            <a:avLst/>
          </a:prstGeom>
        </p:spPr>
      </p:pic>
      <p:sp>
        <p:nvSpPr>
          <p:cNvPr id="11" name="Rectangle 10"/>
          <p:cNvSpPr/>
          <p:nvPr/>
        </p:nvSpPr>
        <p:spPr>
          <a:xfrm>
            <a:off x="1687623" y="1907430"/>
            <a:ext cx="2021840"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600" kern="0" smtClean="0">
                <a:solidFill>
                  <a:srgbClr val="000000"/>
                </a:solidFill>
                <a:latin typeface="Courier New" panose="02070309020205020404" pitchFamily="49" charset="0"/>
                <a:cs typeface="Courier New" panose="02070309020205020404" pitchFamily="49" charset="0"/>
              </a:rPr>
              <a:t>54</a:t>
            </a:r>
            <a:endParaRPr kumimoji="0" lang="en-US" sz="16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 name="TextBox 11"/>
          <p:cNvSpPr txBox="1"/>
          <p:nvPr/>
        </p:nvSpPr>
        <p:spPr>
          <a:xfrm>
            <a:off x="651060" y="1908940"/>
            <a:ext cx="1157969"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smtClean="0">
                <a:ln>
                  <a:noFill/>
                </a:ln>
                <a:solidFill>
                  <a:srgbClr val="00B050"/>
                </a:solidFill>
                <a:effectLst/>
                <a:uLnTx/>
                <a:uFillTx/>
              </a:rPr>
              <a:t>Speed 2</a:t>
            </a:r>
            <a:endParaRPr kumimoji="0" lang="en-US" sz="1800" b="0" i="0" u="none" strike="noStrike" kern="0" cap="none" spc="0" normalizeH="0" baseline="0" noProof="0" dirty="0" smtClean="0">
              <a:ln>
                <a:noFill/>
              </a:ln>
              <a:solidFill>
                <a:srgbClr val="00B050"/>
              </a:solidFill>
              <a:effectLst/>
              <a:uLnTx/>
              <a:uFillTx/>
            </a:endParaRPr>
          </a:p>
        </p:txBody>
      </p:sp>
      <p:pic>
        <p:nvPicPr>
          <p:cNvPr id="13" name="Picture 1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74707" y="1907430"/>
            <a:ext cx="339139" cy="339139"/>
          </a:xfrm>
          <a:prstGeom prst="rect">
            <a:avLst/>
          </a:prstGeom>
        </p:spPr>
      </p:pic>
      <p:sp>
        <p:nvSpPr>
          <p:cNvPr id="16" name="Rectangle 15"/>
          <p:cNvSpPr/>
          <p:nvPr/>
        </p:nvSpPr>
        <p:spPr>
          <a:xfrm>
            <a:off x="1687623" y="2335008"/>
            <a:ext cx="2021840"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600" kern="0" smtClean="0">
                <a:solidFill>
                  <a:srgbClr val="000000"/>
                </a:solidFill>
                <a:latin typeface="Courier New" panose="02070309020205020404" pitchFamily="49" charset="0"/>
                <a:cs typeface="Courier New" panose="02070309020205020404" pitchFamily="49" charset="0"/>
              </a:rPr>
              <a:t>62</a:t>
            </a:r>
            <a:endParaRPr kumimoji="0" lang="en-US" sz="16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7" name="TextBox 16"/>
          <p:cNvSpPr txBox="1"/>
          <p:nvPr/>
        </p:nvSpPr>
        <p:spPr>
          <a:xfrm>
            <a:off x="651060" y="2336518"/>
            <a:ext cx="1157969"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smtClean="0">
                <a:ln>
                  <a:noFill/>
                </a:ln>
                <a:solidFill>
                  <a:srgbClr val="00B050"/>
                </a:solidFill>
                <a:effectLst/>
                <a:uLnTx/>
                <a:uFillTx/>
              </a:rPr>
              <a:t>Speed 3</a:t>
            </a:r>
            <a:endParaRPr kumimoji="0" lang="en-US" sz="1800" b="0" i="0" u="none" strike="noStrike" kern="0" cap="none" spc="0" normalizeH="0" baseline="0" noProof="0" dirty="0" smtClean="0">
              <a:ln>
                <a:noFill/>
              </a:ln>
              <a:solidFill>
                <a:srgbClr val="00B050"/>
              </a:solidFill>
              <a:effectLst/>
              <a:uLnTx/>
              <a:uFillTx/>
            </a:endParaRPr>
          </a:p>
        </p:txBody>
      </p:sp>
      <p:pic>
        <p:nvPicPr>
          <p:cNvPr id="18" name="Picture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74707" y="2335008"/>
            <a:ext cx="339139" cy="339139"/>
          </a:xfrm>
          <a:prstGeom prst="rect">
            <a:avLst/>
          </a:prstGeom>
        </p:spPr>
      </p:pic>
      <p:sp>
        <p:nvSpPr>
          <p:cNvPr id="19" name="Rounded Rectangle 18"/>
          <p:cNvSpPr/>
          <p:nvPr/>
        </p:nvSpPr>
        <p:spPr>
          <a:xfrm>
            <a:off x="5503552" y="1212788"/>
            <a:ext cx="5206447" cy="843202"/>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Click</a:t>
            </a:r>
            <a:r>
              <a:rPr kumimoji="0" lang="en-US" sz="1800" b="0" i="0" u="none" strike="noStrike" kern="0" cap="none" spc="0" normalizeH="0" noProof="0" smtClean="0">
                <a:ln>
                  <a:noFill/>
                </a:ln>
                <a:solidFill>
                  <a:schemeClr val="accent5">
                    <a:lumMod val="20000"/>
                    <a:lumOff val="80000"/>
                  </a:schemeClr>
                </a:solidFill>
                <a:effectLst/>
                <a:uLnTx/>
                <a:uFillTx/>
                <a:latin typeface="Bosch Office Sans"/>
                <a:ea typeface="+mn-ea"/>
                <a:cs typeface="+mn-cs"/>
              </a:rPr>
              <a:t> the “</a:t>
            </a:r>
            <a:r>
              <a:rPr kumimoji="0" lang="en-US" sz="1800" b="0" i="0" u="none" strike="noStrike" kern="0" cap="none" spc="0" normalizeH="0" noProof="0" smtClean="0">
                <a:ln>
                  <a:noFill/>
                </a:ln>
                <a:solidFill>
                  <a:srgbClr val="FFFF00"/>
                </a:solidFill>
                <a:effectLst/>
                <a:uLnTx/>
                <a:uFillTx/>
                <a:latin typeface="Bosch Office Sans"/>
                <a:ea typeface="+mn-ea"/>
                <a:cs typeface="+mn-cs"/>
              </a:rPr>
              <a:t>Additional</a:t>
            </a:r>
            <a:r>
              <a:rPr kumimoji="0" lang="en-US" sz="1800" b="0" i="0" u="none" strike="noStrike" kern="0" cap="none" spc="0" normalizeH="0" noProof="0" smtClean="0">
                <a:ln>
                  <a:noFill/>
                </a:ln>
                <a:solidFill>
                  <a:schemeClr val="accent5">
                    <a:lumMod val="20000"/>
                    <a:lumOff val="80000"/>
                  </a:schemeClr>
                </a:solidFill>
                <a:effectLst/>
                <a:uLnTx/>
                <a:uFillTx/>
                <a:latin typeface="Bosch Office Sans"/>
                <a:ea typeface="+mn-ea"/>
                <a:cs typeface="+mn-cs"/>
              </a:rPr>
              <a:t>” icon, the new row will be created</a:t>
            </a:r>
            <a:endParaRPr kumimoji="0" lang="en-US" sz="1800" b="0" i="0" u="none" strike="noStrike" kern="0" cap="none" spc="0" normalizeH="0" baseline="0" noProof="0" dirty="0" smtClean="0">
              <a:ln>
                <a:noFill/>
              </a:ln>
              <a:solidFill>
                <a:schemeClr val="accent5">
                  <a:lumMod val="20000"/>
                  <a:lumOff val="80000"/>
                </a:schemeClr>
              </a:solidFill>
              <a:effectLst/>
              <a:uLnTx/>
              <a:uFillTx/>
              <a:latin typeface="Bosch Office Sans"/>
              <a:ea typeface="+mn-ea"/>
              <a:cs typeface="+mn-cs"/>
            </a:endParaRPr>
          </a:p>
        </p:txBody>
      </p:sp>
      <p:sp>
        <p:nvSpPr>
          <p:cNvPr id="20" name="Rounded Rectangle 19"/>
          <p:cNvSpPr/>
          <p:nvPr/>
        </p:nvSpPr>
        <p:spPr>
          <a:xfrm>
            <a:off x="5503552" y="2174410"/>
            <a:ext cx="5206447" cy="843202"/>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accent5">
                    <a:lumMod val="20000"/>
                    <a:lumOff val="80000"/>
                  </a:schemeClr>
                </a:solidFill>
                <a:effectLst/>
                <a:uLnTx/>
                <a:uFillTx/>
                <a:latin typeface="Bosch Office Sans"/>
                <a:ea typeface="+mn-ea"/>
                <a:cs typeface="+mn-cs"/>
              </a:rPr>
              <a:t>User</a:t>
            </a:r>
            <a:r>
              <a:rPr kumimoji="0" lang="en-US" sz="1800" b="0" i="0" u="none" strike="noStrike" kern="0" cap="none" spc="0" normalizeH="0" noProof="0" smtClean="0">
                <a:ln>
                  <a:noFill/>
                </a:ln>
                <a:solidFill>
                  <a:schemeClr val="accent5">
                    <a:lumMod val="20000"/>
                    <a:lumOff val="80000"/>
                  </a:schemeClr>
                </a:solidFill>
                <a:effectLst/>
                <a:uLnTx/>
                <a:uFillTx/>
                <a:latin typeface="Bosch Office Sans"/>
                <a:ea typeface="+mn-ea"/>
                <a:cs typeface="+mn-cs"/>
              </a:rPr>
              <a:t> will fill the physical value in text box, the tool must convert this one to raw value and create the script related to speed.</a:t>
            </a:r>
            <a:endParaRPr kumimoji="0" lang="en-US" sz="1800" b="0" i="0" u="none" strike="noStrike" kern="0" cap="none" spc="0" normalizeH="0" baseline="0" noProof="0" dirty="0" smtClean="0">
              <a:ln>
                <a:noFill/>
              </a:ln>
              <a:solidFill>
                <a:schemeClr val="accent5">
                  <a:lumMod val="20000"/>
                  <a:lumOff val="80000"/>
                </a:schemeClr>
              </a:solidFill>
              <a:effectLst/>
              <a:uLnTx/>
              <a:uFillTx/>
              <a:latin typeface="Bosch Office Sans"/>
              <a:ea typeface="+mn-ea"/>
              <a:cs typeface="+mn-cs"/>
            </a:endParaRPr>
          </a:p>
        </p:txBody>
      </p:sp>
      <p:pic>
        <p:nvPicPr>
          <p:cNvPr id="4" name="Picture 3"/>
          <p:cNvPicPr>
            <a:picLocks noChangeAspect="1"/>
          </p:cNvPicPr>
          <p:nvPr/>
        </p:nvPicPr>
        <p:blipFill>
          <a:blip r:embed="rId3"/>
          <a:stretch>
            <a:fillRect/>
          </a:stretch>
        </p:blipFill>
        <p:spPr>
          <a:xfrm>
            <a:off x="266700" y="3340523"/>
            <a:ext cx="3525433" cy="20523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stretch>
            <a:fillRect/>
          </a:stretch>
        </p:blipFill>
        <p:spPr>
          <a:xfrm>
            <a:off x="3838279" y="3340523"/>
            <a:ext cx="6871720" cy="20523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Oval 20"/>
          <p:cNvSpPr/>
          <p:nvPr/>
        </p:nvSpPr>
        <p:spPr>
          <a:xfrm>
            <a:off x="2191699" y="1937514"/>
            <a:ext cx="271221" cy="27896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b="1" kern="0" noProof="0">
                <a:solidFill>
                  <a:srgbClr val="000000"/>
                </a:solidFill>
                <a:latin typeface="Bosch Office Sans"/>
              </a:rPr>
              <a:t>1</a:t>
            </a:r>
            <a:endParaRPr kumimoji="0" lang="en-US" sz="1800" b="1"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3" name="Oval 22"/>
          <p:cNvSpPr/>
          <p:nvPr/>
        </p:nvSpPr>
        <p:spPr>
          <a:xfrm>
            <a:off x="9379230" y="3136032"/>
            <a:ext cx="271221" cy="27896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b="1" kern="0" noProof="0">
                <a:solidFill>
                  <a:srgbClr val="000000"/>
                </a:solidFill>
                <a:latin typeface="Bosch Office Sans"/>
              </a:rPr>
              <a:t>1</a:t>
            </a:r>
            <a:endParaRPr kumimoji="0" lang="en-US" sz="1800" b="1"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4" name="Oval 23"/>
          <p:cNvSpPr/>
          <p:nvPr/>
        </p:nvSpPr>
        <p:spPr>
          <a:xfrm>
            <a:off x="9379230" y="3847348"/>
            <a:ext cx="271221" cy="27896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b="1" kern="0">
                <a:solidFill>
                  <a:srgbClr val="000000"/>
                </a:solidFill>
                <a:latin typeface="Bosch Office Sans"/>
              </a:rPr>
              <a:t>2</a:t>
            </a:r>
            <a:endParaRPr kumimoji="0" lang="en-US" sz="1800" b="1"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5" name="Oval 24"/>
          <p:cNvSpPr/>
          <p:nvPr/>
        </p:nvSpPr>
        <p:spPr>
          <a:xfrm>
            <a:off x="3520912" y="3782885"/>
            <a:ext cx="271221" cy="27896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b="1" kern="0" noProof="0">
                <a:solidFill>
                  <a:srgbClr val="000000"/>
                </a:solidFill>
                <a:latin typeface="Bosch Office Sans"/>
              </a:rPr>
              <a:t>1</a:t>
            </a:r>
            <a:endParaRPr kumimoji="0" lang="en-US" sz="1800" b="1"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TextBox 13"/>
          <p:cNvSpPr txBox="1"/>
          <p:nvPr/>
        </p:nvSpPr>
        <p:spPr>
          <a:xfrm>
            <a:off x="8581623" y="4177987"/>
            <a:ext cx="2128376" cy="521547"/>
          </a:xfrm>
          <a:prstGeom prst="rect">
            <a:avLst/>
          </a:prstGeom>
          <a:noFill/>
        </p:spPr>
        <p:txBody>
          <a:bodyPr wrap="square" lIns="0" tIns="0" rIns="0" bIns="0" rtlCol="0">
            <a:noAutofit/>
          </a:bodyPr>
          <a:lstStyle/>
          <a:p>
            <a:pPr fontAlgn="auto">
              <a:spcBef>
                <a:spcPts val="500"/>
              </a:spcBef>
              <a:spcAft>
                <a:spcPts val="0"/>
              </a:spcAft>
            </a:pPr>
            <a:r>
              <a:rPr lang="en-US" sz="1100" kern="0" smtClean="0">
                <a:solidFill>
                  <a:srgbClr val="FF0000"/>
                </a:solidFill>
                <a:latin typeface="Bosch Office Sans"/>
              </a:rPr>
              <a:t>This raw </a:t>
            </a:r>
            <a:r>
              <a:rPr lang="en-US" sz="1100" kern="0">
                <a:solidFill>
                  <a:srgbClr val="FF0000"/>
                </a:solidFill>
                <a:latin typeface="Bosch Office Sans"/>
              </a:rPr>
              <a:t>value should be converted from physical value by the formula</a:t>
            </a:r>
          </a:p>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cxnSp>
        <p:nvCxnSpPr>
          <p:cNvPr id="26" name="Straight Arrow Connector 25"/>
          <p:cNvCxnSpPr>
            <a:stCxn id="2" idx="3"/>
            <a:endCxn id="19" idx="1"/>
          </p:cNvCxnSpPr>
          <p:nvPr/>
        </p:nvCxnSpPr>
        <p:spPr>
          <a:xfrm>
            <a:off x="4213846" y="1631732"/>
            <a:ext cx="1289706" cy="2657"/>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96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30" name="Title 1"/>
          <p:cNvSpPr txBox="1">
            <a:spLocks/>
          </p:cNvSpPr>
          <p:nvPr/>
        </p:nvSpPr>
        <p:spPr>
          <a:xfrm>
            <a:off x="259200" y="82326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fontAlgn="auto">
              <a:spcAft>
                <a:spcPts val="0"/>
              </a:spcAft>
            </a:pPr>
            <a:r>
              <a:rPr lang="en-US" sz="1800" smtClean="0">
                <a:solidFill>
                  <a:srgbClr val="00B050"/>
                </a:solidFill>
              </a:rPr>
              <a:t>The GUI set up the values to enable and disable supported function</a:t>
            </a:r>
            <a:endParaRPr lang="en-US" sz="1800">
              <a:solidFill>
                <a:srgbClr val="00B050"/>
              </a:solidFill>
            </a:endParaRPr>
          </a:p>
        </p:txBody>
      </p:sp>
      <p:sp>
        <p:nvSpPr>
          <p:cNvPr id="6" name="Slide Number Placeholder 3"/>
          <p:cNvSpPr>
            <a:spLocks noGrp="1"/>
          </p:cNvSpPr>
          <p:nvPr>
            <p:ph type="sldNum" sz="quarter" idx="12"/>
          </p:nvPr>
        </p:nvSpPr>
        <p:spPr>
          <a:xfrm>
            <a:off x="266700" y="5628640"/>
            <a:ext cx="288290" cy="410210"/>
          </a:xfrm>
        </p:spPr>
        <p:txBody>
          <a:bodyPr/>
          <a:lstStyle/>
          <a:p>
            <a:fld id="{4898AEC0-503E-4FA4-859C-D0F72D6E3F79}" type="slidenum">
              <a:rPr lang="en-US" noProof="1" smtClean="0"/>
              <a:pPr/>
              <a:t>17</a:t>
            </a:fld>
            <a:endParaRPr lang="en-US" noProof="1"/>
          </a:p>
        </p:txBody>
      </p:sp>
      <p:sp>
        <p:nvSpPr>
          <p:cNvPr id="63" name="Rounded Rectangle 62"/>
          <p:cNvSpPr/>
          <p:nvPr/>
        </p:nvSpPr>
        <p:spPr>
          <a:xfrm>
            <a:off x="266700" y="1282335"/>
            <a:ext cx="5054056" cy="4082146"/>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6" name="Rectangle 65"/>
          <p:cNvSpPr/>
          <p:nvPr/>
        </p:nvSpPr>
        <p:spPr>
          <a:xfrm>
            <a:off x="554990" y="2850675"/>
            <a:ext cx="1028132" cy="354090"/>
          </a:xfrm>
          <a:prstGeom prst="rect">
            <a:avLst/>
          </a:prstGeom>
          <a:solidFill>
            <a:srgbClr val="00B050"/>
          </a:solidFill>
          <a:ln>
            <a:noFill/>
          </a:ln>
          <a:effectLst>
            <a:innerShdw blurRad="152400" dist="76200" dir="11280000">
              <a:prstClr val="black">
                <a:alpha val="80000"/>
              </a:prstClr>
            </a:innerShdw>
          </a:effectLst>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LDW</a:t>
            </a:r>
            <a:endParaRPr kumimoji="0" lang="en-US" sz="18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67" name="Rectangle 66"/>
          <p:cNvSpPr/>
          <p:nvPr/>
        </p:nvSpPr>
        <p:spPr>
          <a:xfrm>
            <a:off x="1667510" y="2851874"/>
            <a:ext cx="1028132" cy="354090"/>
          </a:xfrm>
          <a:prstGeom prst="rect">
            <a:avLst/>
          </a:prstGeom>
          <a:solidFill>
            <a:schemeClr val="accent2"/>
          </a:solidFill>
          <a:ln>
            <a:noFill/>
          </a:ln>
          <a:effectLst>
            <a:innerShdw blurRad="152400" dist="76200" dir="11280000">
              <a:prstClr val="black">
                <a:alpha val="80000"/>
              </a:prstClr>
            </a:innerShdw>
          </a:effectLst>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LKS</a:t>
            </a:r>
            <a:endParaRPr kumimoji="0" lang="en-US" sz="18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68" name="Rectangle 67"/>
          <p:cNvSpPr/>
          <p:nvPr/>
        </p:nvSpPr>
        <p:spPr>
          <a:xfrm>
            <a:off x="2780030" y="2850675"/>
            <a:ext cx="1028132" cy="354090"/>
          </a:xfrm>
          <a:prstGeom prst="rect">
            <a:avLst/>
          </a:prstGeom>
          <a:solidFill>
            <a:schemeClr val="accent2"/>
          </a:solidFill>
          <a:ln>
            <a:noFill/>
          </a:ln>
          <a:effectLst>
            <a:innerShdw blurRad="152400" dist="76200" dir="11280000">
              <a:prstClr val="black">
                <a:alpha val="80000"/>
              </a:prstClr>
            </a:innerShdw>
          </a:effectLst>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TJA</a:t>
            </a:r>
            <a:endParaRPr kumimoji="0" lang="en-US" sz="18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69" name="Rectangle 68"/>
          <p:cNvSpPr/>
          <p:nvPr/>
        </p:nvSpPr>
        <p:spPr>
          <a:xfrm>
            <a:off x="3892550" y="2850675"/>
            <a:ext cx="1028132" cy="354090"/>
          </a:xfrm>
          <a:prstGeom prst="rect">
            <a:avLst/>
          </a:prstGeom>
          <a:solidFill>
            <a:schemeClr val="accent2"/>
          </a:solidFill>
          <a:ln>
            <a:noFill/>
          </a:ln>
          <a:effectLst>
            <a:innerShdw blurRad="152400" dist="76200" dir="11280000">
              <a:prstClr val="black">
                <a:alpha val="80000"/>
              </a:prstClr>
            </a:innerShdw>
          </a:effectLst>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RDP</a:t>
            </a:r>
            <a:endParaRPr kumimoji="0" lang="en-US" sz="18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70" name="Rectangle 69"/>
          <p:cNvSpPr/>
          <p:nvPr/>
        </p:nvSpPr>
        <p:spPr>
          <a:xfrm>
            <a:off x="554990" y="3340625"/>
            <a:ext cx="1028132" cy="354090"/>
          </a:xfrm>
          <a:prstGeom prst="rect">
            <a:avLst/>
          </a:prstGeom>
          <a:solidFill>
            <a:schemeClr val="accent2"/>
          </a:solidFill>
          <a:ln>
            <a:noFill/>
          </a:ln>
          <a:effectLst>
            <a:innerShdw blurRad="152400" dist="76200" dir="11280000">
              <a:prstClr val="black">
                <a:alpha val="80000"/>
              </a:prstClr>
            </a:innerShdw>
          </a:effectLst>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ELK</a:t>
            </a:r>
            <a:endParaRPr kumimoji="0" lang="en-US" sz="18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71" name="Rectangle 70"/>
          <p:cNvSpPr/>
          <p:nvPr/>
        </p:nvSpPr>
        <p:spPr>
          <a:xfrm>
            <a:off x="1667510" y="3340625"/>
            <a:ext cx="1028132" cy="354090"/>
          </a:xfrm>
          <a:prstGeom prst="rect">
            <a:avLst/>
          </a:prstGeom>
          <a:solidFill>
            <a:schemeClr val="accent2"/>
          </a:solidFill>
          <a:ln>
            <a:noFill/>
          </a:ln>
          <a:effectLst>
            <a:innerShdw blurRad="152400" dist="76200" dir="11280000">
              <a:prstClr val="black">
                <a:alpha val="80000"/>
              </a:prstClr>
            </a:innerShdw>
          </a:effectLst>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HMA</a:t>
            </a:r>
            <a:endParaRPr kumimoji="0" lang="en-US" sz="18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72" name="Rectangle 71"/>
          <p:cNvSpPr/>
          <p:nvPr/>
        </p:nvSpPr>
        <p:spPr>
          <a:xfrm>
            <a:off x="2780030" y="3340625"/>
            <a:ext cx="1028132" cy="354090"/>
          </a:xfrm>
          <a:prstGeom prst="rect">
            <a:avLst/>
          </a:prstGeom>
          <a:solidFill>
            <a:schemeClr val="accent2"/>
          </a:solidFill>
          <a:ln>
            <a:noFill/>
          </a:ln>
          <a:effectLst>
            <a:innerShdw blurRad="152400" dist="76200" dir="11280000">
              <a:prstClr val="black">
                <a:alpha val="80000"/>
              </a:prstClr>
            </a:innerShdw>
          </a:effectLst>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SLA</a:t>
            </a:r>
            <a:endParaRPr kumimoji="0" lang="en-US" sz="18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74" name="Rounded Rectangle 73"/>
          <p:cNvSpPr/>
          <p:nvPr/>
        </p:nvSpPr>
        <p:spPr>
          <a:xfrm>
            <a:off x="410845" y="1387320"/>
            <a:ext cx="4754879" cy="752205"/>
          </a:xfrm>
          <a:prstGeom prst="roundRect">
            <a:avLst>
              <a:gd name="adj" fmla="val 22013"/>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accent5">
                    <a:lumMod val="40000"/>
                    <a:lumOff val="60000"/>
                  </a:schemeClr>
                </a:solidFill>
                <a:effectLst/>
                <a:uLnTx/>
                <a:uFillTx/>
                <a:latin typeface="Bosch Office Sans"/>
                <a:ea typeface="+mn-ea"/>
                <a:cs typeface="+mn-cs"/>
              </a:rPr>
              <a:t>CHOOSE</a:t>
            </a:r>
            <a:r>
              <a:rPr kumimoji="0" lang="en-US" sz="1800" b="0" i="0" u="none" strike="noStrike" kern="0" cap="none" spc="0" normalizeH="0" noProof="0" smtClean="0">
                <a:ln>
                  <a:noFill/>
                </a:ln>
                <a:solidFill>
                  <a:schemeClr val="accent5">
                    <a:lumMod val="40000"/>
                    <a:lumOff val="60000"/>
                  </a:schemeClr>
                </a:solidFill>
                <a:effectLst/>
                <a:uLnTx/>
                <a:uFillTx/>
                <a:latin typeface="Bosch Office Sans"/>
                <a:ea typeface="+mn-ea"/>
                <a:cs typeface="+mn-cs"/>
              </a:rPr>
              <a:t> THE SUPPORTED FUNCTIONS</a:t>
            </a:r>
            <a:endParaRPr kumimoji="0" lang="en-US" sz="1800" b="0" i="0" u="none" strike="noStrike" kern="0" cap="none" spc="0" normalizeH="0" baseline="0" noProof="0" dirty="0" smtClean="0">
              <a:ln>
                <a:noFill/>
              </a:ln>
              <a:solidFill>
                <a:schemeClr val="accent5">
                  <a:lumMod val="40000"/>
                  <a:lumOff val="60000"/>
                </a:schemeClr>
              </a:solidFill>
              <a:effectLst/>
              <a:uLnTx/>
              <a:uFillTx/>
              <a:latin typeface="Bosch Office Sans"/>
              <a:ea typeface="+mn-ea"/>
              <a:cs typeface="+mn-cs"/>
            </a:endParaRPr>
          </a:p>
        </p:txBody>
      </p:sp>
      <p:sp>
        <p:nvSpPr>
          <p:cNvPr id="75" name="Rounded Rectangle 74"/>
          <p:cNvSpPr/>
          <p:nvPr/>
        </p:nvSpPr>
        <p:spPr>
          <a:xfrm>
            <a:off x="6957060" y="1478280"/>
            <a:ext cx="3752940" cy="1249780"/>
          </a:xfrm>
          <a:prstGeom prst="roundRect">
            <a:avLst>
              <a:gd name="adj" fmla="val 0"/>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chemeClr val="bg1">
                  <a:lumMod val="75000"/>
                </a:schemeClr>
              </a:solidFill>
              <a:effectLst/>
              <a:uLnTx/>
              <a:uFillTx/>
              <a:latin typeface="Bosch Office Sans"/>
              <a:ea typeface="+mn-ea"/>
              <a:cs typeface="+mn-cs"/>
            </a:endParaRPr>
          </a:p>
        </p:txBody>
      </p:sp>
      <p:sp>
        <p:nvSpPr>
          <p:cNvPr id="76" name="Rounded Rectangle 75"/>
          <p:cNvSpPr/>
          <p:nvPr/>
        </p:nvSpPr>
        <p:spPr>
          <a:xfrm>
            <a:off x="6957060" y="1282335"/>
            <a:ext cx="3752940" cy="195945"/>
          </a:xfrm>
          <a:prstGeom prst="roundRect">
            <a:avLst>
              <a:gd name="adj" fmla="val 0"/>
            </a:avLst>
          </a:prstGeom>
          <a:noFill/>
          <a:ln w="9525" cap="flat" cmpd="sng" algn="ctr">
            <a:solidFill>
              <a:schemeClr val="bg1">
                <a:lumMod val="75000"/>
              </a:schemeClr>
            </a:solidFill>
            <a:prstDash val="solid"/>
          </a:ln>
          <a:effectLst/>
        </p:spPr>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lang="en-US" sz="1200" kern="0" smtClean="0">
                <a:solidFill>
                  <a:schemeClr val="accent5">
                    <a:lumMod val="40000"/>
                    <a:lumOff val="60000"/>
                  </a:schemeClr>
                </a:solidFill>
                <a:latin typeface="Bosch Office Sans"/>
              </a:rPr>
              <a:t>LDW</a:t>
            </a:r>
            <a:endParaRPr kumimoji="0" lang="en-US" sz="1800" b="0" i="0" u="none" strike="noStrike" kern="0" cap="none" spc="0" normalizeH="0" baseline="0" noProof="0" dirty="0" smtClean="0">
              <a:ln>
                <a:noFill/>
              </a:ln>
              <a:solidFill>
                <a:schemeClr val="accent5">
                  <a:lumMod val="40000"/>
                  <a:lumOff val="60000"/>
                </a:schemeClr>
              </a:solidFill>
              <a:effectLst/>
              <a:uLnTx/>
              <a:uFillTx/>
              <a:latin typeface="Bosch Office Sans"/>
              <a:ea typeface="+mn-ea"/>
              <a:cs typeface="+mn-cs"/>
            </a:endParaRPr>
          </a:p>
        </p:txBody>
      </p:sp>
      <p:cxnSp>
        <p:nvCxnSpPr>
          <p:cNvPr id="78" name="Elbow Connector 77"/>
          <p:cNvCxnSpPr>
            <a:stCxn id="63" idx="3"/>
            <a:endCxn id="75" idx="2"/>
          </p:cNvCxnSpPr>
          <p:nvPr/>
        </p:nvCxnSpPr>
        <p:spPr>
          <a:xfrm flipV="1">
            <a:off x="5320756" y="2728060"/>
            <a:ext cx="3512774" cy="595348"/>
          </a:xfrm>
          <a:prstGeom prst="bentConnector2">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524325" y="3452207"/>
            <a:ext cx="5076720" cy="11209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400" kern="0" noProof="0" smtClean="0">
                <a:solidFill>
                  <a:schemeClr val="accent5">
                    <a:lumMod val="20000"/>
                    <a:lumOff val="80000"/>
                  </a:schemeClr>
                </a:solidFill>
              </a:rPr>
              <a:t>Click any supported function button, the respective pop-up with corresponding GUI will be showed. User can fill the necessary information in this GUI for each function.</a:t>
            </a:r>
            <a:endParaRPr kumimoji="0" lang="en-US" sz="1400" b="0" i="0" u="none" strike="noStrike" kern="0" cap="none" spc="0" normalizeH="0" baseline="0" noProof="0" dirty="0" smtClean="0">
              <a:ln>
                <a:noFill/>
              </a:ln>
              <a:solidFill>
                <a:schemeClr val="accent5">
                  <a:lumMod val="20000"/>
                  <a:lumOff val="80000"/>
                </a:schemeClr>
              </a:solidFill>
              <a:effectLst/>
              <a:uLnTx/>
              <a:uFillTx/>
            </a:endParaRPr>
          </a:p>
        </p:txBody>
      </p:sp>
      <p:pic>
        <p:nvPicPr>
          <p:cNvPr id="82" name="Picture 8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26533" y="1305796"/>
            <a:ext cx="149024" cy="149024"/>
          </a:xfrm>
          <a:prstGeom prst="rect">
            <a:avLst/>
          </a:prstGeom>
        </p:spPr>
      </p:pic>
      <p:pic>
        <p:nvPicPr>
          <p:cNvPr id="84" name="Picture 8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317775" y="1304313"/>
            <a:ext cx="150507" cy="150507"/>
          </a:xfrm>
          <a:prstGeom prst="rect">
            <a:avLst/>
          </a:prstGeom>
        </p:spPr>
      </p:pic>
      <p:sp>
        <p:nvSpPr>
          <p:cNvPr id="85" name="Rectangle 84"/>
          <p:cNvSpPr/>
          <p:nvPr/>
        </p:nvSpPr>
        <p:spPr>
          <a:xfrm>
            <a:off x="8250085" y="1917784"/>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solidFill>
              <a:effectLst/>
              <a:uLnTx/>
              <a:uFillTx/>
              <a:cs typeface="Courier New" panose="02070309020205020404" pitchFamily="49" charset="0"/>
            </a:endParaRPr>
          </a:p>
        </p:txBody>
      </p:sp>
      <p:sp>
        <p:nvSpPr>
          <p:cNvPr id="86" name="TextBox 85"/>
          <p:cNvSpPr txBox="1"/>
          <p:nvPr/>
        </p:nvSpPr>
        <p:spPr>
          <a:xfrm>
            <a:off x="7207670" y="1853813"/>
            <a:ext cx="92456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rgbClr val="00B050"/>
                </a:solidFill>
                <a:effectLst/>
                <a:uLnTx/>
                <a:uFillTx/>
              </a:rPr>
              <a:t>Signal</a:t>
            </a:r>
            <a:endParaRPr kumimoji="0" lang="en-US" sz="1200" b="0" i="0" u="none" strike="noStrike" kern="0" cap="none" spc="0" normalizeH="0" baseline="0" noProof="0" dirty="0" smtClean="0">
              <a:ln>
                <a:noFill/>
              </a:ln>
              <a:solidFill>
                <a:srgbClr val="00B050"/>
              </a:solidFill>
              <a:effectLst/>
              <a:uLnTx/>
              <a:uFillTx/>
            </a:endParaRPr>
          </a:p>
        </p:txBody>
      </p:sp>
      <p:sp>
        <p:nvSpPr>
          <p:cNvPr id="87" name="TextBox 86"/>
          <p:cNvSpPr txBox="1"/>
          <p:nvPr/>
        </p:nvSpPr>
        <p:spPr>
          <a:xfrm>
            <a:off x="7431740" y="1522812"/>
            <a:ext cx="663891"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Normal</a:t>
            </a:r>
            <a:endParaRPr kumimoji="0" lang="en-US" sz="1050" b="0" i="0" u="none" strike="noStrike" kern="0" cap="none" spc="0" normalizeH="0" baseline="0" noProof="0" dirty="0" smtClean="0">
              <a:ln>
                <a:noFill/>
              </a:ln>
              <a:solidFill>
                <a:schemeClr val="accent5">
                  <a:lumMod val="20000"/>
                  <a:lumOff val="80000"/>
                </a:schemeClr>
              </a:solidFill>
              <a:effectLst/>
              <a:uLnTx/>
              <a:uFillTx/>
            </a:endParaRPr>
          </a:p>
        </p:txBody>
      </p:sp>
      <p:sp>
        <p:nvSpPr>
          <p:cNvPr id="88" name="TextBox 87"/>
          <p:cNvSpPr txBox="1"/>
          <p:nvPr/>
        </p:nvSpPr>
        <p:spPr>
          <a:xfrm>
            <a:off x="8342774" y="1522812"/>
            <a:ext cx="495139"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Event</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sp>
        <p:nvSpPr>
          <p:cNvPr id="89" name="Rounded Rectangle 88"/>
          <p:cNvSpPr/>
          <p:nvPr/>
        </p:nvSpPr>
        <p:spPr>
          <a:xfrm>
            <a:off x="8156910" y="1604685"/>
            <a:ext cx="140885" cy="135790"/>
          </a:xfrm>
          <a:prstGeom prst="roundRect">
            <a:avLst/>
          </a:prstGeom>
          <a:noFill/>
          <a:ln w="28575" cap="flat" cmpd="sng" algn="ctr">
            <a:solidFill>
              <a:srgbClr val="FFC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0" name="TextBox 89"/>
          <p:cNvSpPr txBox="1"/>
          <p:nvPr/>
        </p:nvSpPr>
        <p:spPr>
          <a:xfrm>
            <a:off x="9101354" y="1522812"/>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String</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pic>
        <p:nvPicPr>
          <p:cNvPr id="91" name="Picture 9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207670" y="1585083"/>
            <a:ext cx="165546" cy="165546"/>
          </a:xfrm>
          <a:prstGeom prst="rect">
            <a:avLst/>
          </a:prstGeom>
        </p:spPr>
      </p:pic>
      <p:sp>
        <p:nvSpPr>
          <p:cNvPr id="92" name="TextBox 91"/>
          <p:cNvSpPr txBox="1"/>
          <p:nvPr/>
        </p:nvSpPr>
        <p:spPr>
          <a:xfrm>
            <a:off x="7207669" y="2071148"/>
            <a:ext cx="133731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a:solidFill>
                  <a:srgbClr val="00B050"/>
                </a:solidFill>
              </a:rPr>
              <a:t>Enable value</a:t>
            </a:r>
            <a:endParaRPr lang="en-US" sz="1200" kern="0" dirty="0">
              <a:solidFill>
                <a:srgbClr val="00B050"/>
              </a:solidFill>
            </a:endParaRPr>
          </a:p>
        </p:txBody>
      </p:sp>
      <p:sp>
        <p:nvSpPr>
          <p:cNvPr id="93" name="Rectangle 92"/>
          <p:cNvSpPr/>
          <p:nvPr/>
        </p:nvSpPr>
        <p:spPr>
          <a:xfrm>
            <a:off x="8250082" y="2152846"/>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4" name="TextBox 93"/>
          <p:cNvSpPr txBox="1"/>
          <p:nvPr/>
        </p:nvSpPr>
        <p:spPr>
          <a:xfrm>
            <a:off x="7207669" y="2311138"/>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a:solidFill>
                  <a:srgbClr val="00B050"/>
                </a:solidFill>
              </a:rPr>
              <a:t>Disable value</a:t>
            </a:r>
            <a:endParaRPr lang="en-US" sz="1200" kern="0" dirty="0">
              <a:solidFill>
                <a:srgbClr val="00B050"/>
              </a:solidFill>
            </a:endParaRPr>
          </a:p>
        </p:txBody>
      </p:sp>
      <p:sp>
        <p:nvSpPr>
          <p:cNvPr id="95" name="Rectangle 94"/>
          <p:cNvSpPr/>
          <p:nvPr/>
        </p:nvSpPr>
        <p:spPr>
          <a:xfrm>
            <a:off x="8250082" y="2388853"/>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6" name="Rounded Rectangle 95"/>
          <p:cNvSpPr/>
          <p:nvPr/>
        </p:nvSpPr>
        <p:spPr>
          <a:xfrm>
            <a:off x="8899191" y="1599961"/>
            <a:ext cx="140885" cy="135790"/>
          </a:xfrm>
          <a:prstGeom prst="roundRect">
            <a:avLst/>
          </a:prstGeom>
          <a:noFill/>
          <a:ln w="28575" cap="flat" cmpd="sng" algn="ctr">
            <a:solidFill>
              <a:srgbClr val="FFC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7" name="Rectangle 96"/>
          <p:cNvSpPr/>
          <p:nvPr/>
        </p:nvSpPr>
        <p:spPr>
          <a:xfrm>
            <a:off x="554990" y="4696290"/>
            <a:ext cx="1028132" cy="354090"/>
          </a:xfrm>
          <a:prstGeom prst="rect">
            <a:avLst/>
          </a:prstGeom>
          <a:solidFill>
            <a:schemeClr val="tx1">
              <a:lumMod val="85000"/>
              <a:lumOff val="15000"/>
            </a:schemeClr>
          </a:solidFill>
          <a:ln>
            <a:noFill/>
          </a:ln>
          <a:effectLst>
            <a:innerShdw blurRad="152400" dist="76200" dir="11280000">
              <a:prstClr val="black">
                <a:alpha val="80000"/>
              </a:prstClr>
            </a:innerShdw>
          </a:effectLst>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Save</a:t>
            </a:r>
            <a:endParaRPr kumimoji="0" lang="en-US" sz="18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99" name="Rounded Rectangle 98"/>
          <p:cNvSpPr/>
          <p:nvPr/>
        </p:nvSpPr>
        <p:spPr>
          <a:xfrm>
            <a:off x="5524325" y="4534598"/>
            <a:ext cx="5185675" cy="677473"/>
          </a:xfrm>
          <a:prstGeom prst="roundRect">
            <a:avLst>
              <a:gd name="adj" fmla="val 2841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rgbClr val="FFC000"/>
                </a:solidFill>
                <a:effectLst/>
                <a:uLnTx/>
                <a:uFillTx/>
                <a:latin typeface="Bosch Office Sans"/>
                <a:ea typeface="+mn-ea"/>
                <a:cs typeface="+mn-cs"/>
              </a:rPr>
              <a:t>To</a:t>
            </a:r>
            <a:r>
              <a:rPr kumimoji="0" lang="en-US" sz="1800" b="0" i="0" u="none" strike="noStrike" kern="0" cap="none" spc="0" normalizeH="0" noProof="0" smtClean="0">
                <a:ln>
                  <a:noFill/>
                </a:ln>
                <a:solidFill>
                  <a:srgbClr val="FFC000"/>
                </a:solidFill>
                <a:effectLst/>
                <a:uLnTx/>
                <a:uFillTx/>
                <a:latin typeface="Bosch Office Sans"/>
                <a:ea typeface="+mn-ea"/>
                <a:cs typeface="+mn-cs"/>
              </a:rPr>
              <a:t> store all parameters in a Excel template</a:t>
            </a:r>
            <a:endParaRPr kumimoji="0" lang="en-US" sz="1800" b="0" i="0" u="none" strike="noStrike" kern="0" cap="none" spc="0" normalizeH="0" baseline="0" noProof="0" dirty="0" smtClean="0">
              <a:ln>
                <a:noFill/>
              </a:ln>
              <a:solidFill>
                <a:srgbClr val="FFC000"/>
              </a:solidFill>
              <a:effectLst/>
              <a:uLnTx/>
              <a:uFillTx/>
              <a:latin typeface="Bosch Office Sans"/>
              <a:ea typeface="+mn-ea"/>
              <a:cs typeface="+mn-cs"/>
            </a:endParaRPr>
          </a:p>
        </p:txBody>
      </p:sp>
      <p:cxnSp>
        <p:nvCxnSpPr>
          <p:cNvPr id="101" name="Straight Arrow Connector 100"/>
          <p:cNvCxnSpPr>
            <a:stCxn id="97" idx="3"/>
            <a:endCxn id="99" idx="1"/>
          </p:cNvCxnSpPr>
          <p:nvPr/>
        </p:nvCxnSpPr>
        <p:spPr>
          <a:xfrm>
            <a:off x="1583122" y="4873335"/>
            <a:ext cx="39412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07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30" name="Title 1"/>
          <p:cNvSpPr txBox="1">
            <a:spLocks/>
          </p:cNvSpPr>
          <p:nvPr/>
        </p:nvSpPr>
        <p:spPr>
          <a:xfrm>
            <a:off x="259200" y="82326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fontAlgn="auto">
              <a:spcAft>
                <a:spcPts val="0"/>
              </a:spcAft>
            </a:pPr>
            <a:r>
              <a:rPr lang="en-US" sz="1800" smtClean="0">
                <a:solidFill>
                  <a:srgbClr val="00B050"/>
                </a:solidFill>
              </a:rPr>
              <a:t>The GUI set up the values to enable and disable supported function</a:t>
            </a:r>
            <a:endParaRPr lang="en-US" sz="1800">
              <a:solidFill>
                <a:srgbClr val="00B050"/>
              </a:solidFill>
            </a:endParaRPr>
          </a:p>
        </p:txBody>
      </p:sp>
      <p:sp>
        <p:nvSpPr>
          <p:cNvPr id="6" name="Slide Number Placeholder 3"/>
          <p:cNvSpPr>
            <a:spLocks noGrp="1"/>
          </p:cNvSpPr>
          <p:nvPr>
            <p:ph type="sldNum" sz="quarter" idx="12"/>
          </p:nvPr>
        </p:nvSpPr>
        <p:spPr>
          <a:xfrm>
            <a:off x="266700" y="5628640"/>
            <a:ext cx="288290" cy="410210"/>
          </a:xfrm>
        </p:spPr>
        <p:txBody>
          <a:bodyPr/>
          <a:lstStyle/>
          <a:p>
            <a:fld id="{4898AEC0-503E-4FA4-859C-D0F72D6E3F79}" type="slidenum">
              <a:rPr lang="en-US" noProof="1" smtClean="0"/>
              <a:pPr/>
              <a:t>18</a:t>
            </a:fld>
            <a:endParaRPr lang="en-US" noProof="1"/>
          </a:p>
        </p:txBody>
      </p:sp>
      <p:sp>
        <p:nvSpPr>
          <p:cNvPr id="35" name="Rounded Rectangle 34"/>
          <p:cNvSpPr/>
          <p:nvPr/>
        </p:nvSpPr>
        <p:spPr>
          <a:xfrm>
            <a:off x="266700" y="1282335"/>
            <a:ext cx="5054056" cy="4082146"/>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373483" y="1387319"/>
            <a:ext cx="4904317" cy="38823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smtClean="0">
                <a:ln>
                  <a:noFill/>
                </a:ln>
                <a:solidFill>
                  <a:srgbClr val="00B050"/>
                </a:solidFill>
                <a:effectLst/>
                <a:uLnTx/>
                <a:uFillTx/>
              </a:rPr>
              <a:t>There</a:t>
            </a:r>
            <a:r>
              <a:rPr kumimoji="0" lang="en-US" sz="1800" b="0" i="0" u="none" strike="noStrike" kern="0" cap="none" spc="0" normalizeH="0" noProof="0" smtClean="0">
                <a:ln>
                  <a:noFill/>
                </a:ln>
                <a:solidFill>
                  <a:srgbClr val="00B050"/>
                </a:solidFill>
                <a:effectLst/>
                <a:uLnTx/>
                <a:uFillTx/>
              </a:rPr>
              <a:t> are 5 scenarios to enable or disable the function.</a:t>
            </a:r>
          </a:p>
          <a:p>
            <a:pPr marL="342900" marR="0" indent="-342900" defTabSz="914400" eaLnBrk="1" fontAlgn="auto" latinLnBrk="0" hangingPunct="1">
              <a:spcBef>
                <a:spcPts val="500"/>
              </a:spcBef>
              <a:spcAft>
                <a:spcPts val="0"/>
              </a:spcAft>
              <a:buClrTx/>
              <a:buSzTx/>
              <a:buAutoNum type="arabicPeriod"/>
              <a:tabLst/>
            </a:pPr>
            <a:r>
              <a:rPr lang="en-US" sz="1400" kern="0" smtClean="0">
                <a:solidFill>
                  <a:schemeClr val="accent5">
                    <a:lumMod val="40000"/>
                    <a:lumOff val="60000"/>
                  </a:schemeClr>
                </a:solidFill>
              </a:rPr>
              <a:t>Set up a specific value for the respective signal.</a:t>
            </a:r>
          </a:p>
          <a:p>
            <a:pPr marL="342900" marR="0" indent="-342900" defTabSz="914400" eaLnBrk="1" fontAlgn="auto" latinLnBrk="0" hangingPunct="1">
              <a:spcBef>
                <a:spcPts val="500"/>
              </a:spcBef>
              <a:spcAft>
                <a:spcPts val="0"/>
              </a:spcAft>
              <a:buClrTx/>
              <a:buSzTx/>
              <a:buAutoNum type="arabicPeriod"/>
              <a:tabLst/>
            </a:pPr>
            <a:r>
              <a:rPr kumimoji="0" lang="en-US" sz="1400" b="0" i="0" u="none" strike="noStrike" kern="0" cap="none" spc="0" normalizeH="0" baseline="0" noProof="0" smtClean="0">
                <a:ln>
                  <a:noFill/>
                </a:ln>
                <a:solidFill>
                  <a:schemeClr val="bg1"/>
                </a:solidFill>
                <a:effectLst/>
                <a:uLnTx/>
                <a:uFillTx/>
              </a:rPr>
              <a:t>Create a event button for the respective</a:t>
            </a:r>
            <a:r>
              <a:rPr kumimoji="0" lang="en-US" sz="1400" b="0" i="0" u="none" strike="noStrike" kern="0" cap="none" spc="0" normalizeH="0" noProof="0" smtClean="0">
                <a:ln>
                  <a:noFill/>
                </a:ln>
                <a:solidFill>
                  <a:schemeClr val="bg1"/>
                </a:solidFill>
                <a:effectLst/>
                <a:uLnTx/>
                <a:uFillTx/>
              </a:rPr>
              <a:t> signal.</a:t>
            </a:r>
          </a:p>
          <a:p>
            <a:pPr marL="342900" marR="0" indent="-342900" defTabSz="914400" eaLnBrk="1" fontAlgn="auto" latinLnBrk="0" hangingPunct="1">
              <a:spcBef>
                <a:spcPts val="500"/>
              </a:spcBef>
              <a:spcAft>
                <a:spcPts val="0"/>
              </a:spcAft>
              <a:buClrTx/>
              <a:buSzTx/>
              <a:buAutoNum type="arabicPeriod"/>
              <a:tabLst/>
            </a:pPr>
            <a:r>
              <a:rPr lang="en-US" sz="1400" kern="0" noProof="0" smtClean="0">
                <a:solidFill>
                  <a:schemeClr val="bg1"/>
                </a:solidFill>
              </a:rPr>
              <a:t>Write a string by service 2E</a:t>
            </a:r>
          </a:p>
          <a:p>
            <a:pPr marL="342900" marR="0" indent="-342900" defTabSz="914400" eaLnBrk="1" fontAlgn="auto" latinLnBrk="0" hangingPunct="1">
              <a:spcBef>
                <a:spcPts val="500"/>
              </a:spcBef>
              <a:spcAft>
                <a:spcPts val="0"/>
              </a:spcAft>
              <a:buClrTx/>
              <a:buSzTx/>
              <a:buAutoNum type="arabicPeriod"/>
              <a:tabLst/>
            </a:pPr>
            <a:r>
              <a:rPr lang="en-US" sz="1400" kern="0" noProof="0" smtClean="0">
                <a:solidFill>
                  <a:schemeClr val="bg1"/>
                </a:solidFill>
              </a:rPr>
              <a:t>Combine 3&amp;1</a:t>
            </a:r>
          </a:p>
          <a:p>
            <a:pPr marL="342900" marR="0" indent="-342900" defTabSz="914400" eaLnBrk="1" fontAlgn="auto" latinLnBrk="0" hangingPunct="1">
              <a:spcBef>
                <a:spcPts val="500"/>
              </a:spcBef>
              <a:spcAft>
                <a:spcPts val="0"/>
              </a:spcAft>
              <a:buClrTx/>
              <a:buSzTx/>
              <a:buAutoNum type="arabicPeriod"/>
              <a:tabLst/>
            </a:pPr>
            <a:r>
              <a:rPr kumimoji="0" lang="en-US" sz="1400" b="0" i="0" u="none" strike="noStrike" kern="0" cap="none" spc="0" normalizeH="0" baseline="0" smtClean="0">
                <a:ln>
                  <a:noFill/>
                </a:ln>
                <a:solidFill>
                  <a:schemeClr val="bg1"/>
                </a:solidFill>
                <a:effectLst/>
                <a:uLnTx/>
                <a:uFillTx/>
              </a:rPr>
              <a:t>Combine</a:t>
            </a:r>
            <a:r>
              <a:rPr kumimoji="0" lang="en-US" sz="1400" b="0" i="0" u="none" strike="noStrike" kern="0" cap="none" spc="0" normalizeH="0" smtClean="0">
                <a:ln>
                  <a:noFill/>
                </a:ln>
                <a:solidFill>
                  <a:schemeClr val="bg1"/>
                </a:solidFill>
                <a:effectLst/>
                <a:uLnTx/>
                <a:uFillTx/>
              </a:rPr>
              <a:t> 3&amp;2</a:t>
            </a:r>
          </a:p>
          <a:p>
            <a:pPr marR="0" defTabSz="914400" eaLnBrk="1" fontAlgn="auto" latinLnBrk="0" hangingPunct="1">
              <a:spcBef>
                <a:spcPts val="500"/>
              </a:spcBef>
              <a:spcAft>
                <a:spcPts val="0"/>
              </a:spcAft>
              <a:buClrTx/>
              <a:buSzTx/>
              <a:tabLst/>
            </a:pPr>
            <a:endParaRPr kumimoji="0" lang="en-US" sz="1400" b="0" i="0" u="none" strike="noStrike" kern="0" cap="none" spc="0" normalizeH="0" smtClean="0">
              <a:ln>
                <a:noFill/>
              </a:ln>
              <a:solidFill>
                <a:schemeClr val="accent5">
                  <a:lumMod val="40000"/>
                  <a:lumOff val="60000"/>
                </a:schemeClr>
              </a:solidFill>
              <a:effectLst/>
              <a:uLnTx/>
              <a:uFillTx/>
            </a:endParaRPr>
          </a:p>
          <a:p>
            <a:pPr fontAlgn="auto">
              <a:lnSpc>
                <a:spcPts val="2300"/>
              </a:lnSpc>
              <a:spcBef>
                <a:spcPts val="500"/>
              </a:spcBef>
              <a:spcAft>
                <a:spcPts val="0"/>
              </a:spcAft>
            </a:pPr>
            <a:r>
              <a:rPr lang="en-US" sz="1600" kern="0">
                <a:solidFill>
                  <a:srgbClr val="00B050"/>
                </a:solidFill>
              </a:rPr>
              <a:t>There are </a:t>
            </a:r>
            <a:r>
              <a:rPr lang="en-US" sz="1600" kern="0" smtClean="0">
                <a:solidFill>
                  <a:srgbClr val="00B050"/>
                </a:solidFill>
              </a:rPr>
              <a:t>3 modes (3 checkboxs)</a:t>
            </a:r>
          </a:p>
          <a:p>
            <a:pPr marL="285750" indent="-285750" fontAlgn="auto">
              <a:spcBef>
                <a:spcPts val="500"/>
              </a:spcBef>
              <a:spcAft>
                <a:spcPts val="0"/>
              </a:spcAft>
              <a:buFontTx/>
              <a:buChar char="-"/>
            </a:pPr>
            <a:r>
              <a:rPr lang="en-US" sz="1400" kern="0" smtClean="0">
                <a:solidFill>
                  <a:schemeClr val="accent5">
                    <a:lumMod val="40000"/>
                    <a:lumOff val="60000"/>
                  </a:schemeClr>
                </a:solidFill>
              </a:rPr>
              <a:t>Normal</a:t>
            </a:r>
          </a:p>
          <a:p>
            <a:pPr marL="285750" indent="-285750" fontAlgn="auto">
              <a:spcBef>
                <a:spcPts val="500"/>
              </a:spcBef>
              <a:spcAft>
                <a:spcPts val="0"/>
              </a:spcAft>
              <a:buFontTx/>
              <a:buChar char="-"/>
            </a:pPr>
            <a:r>
              <a:rPr lang="en-US" sz="1400" kern="0" smtClean="0">
                <a:solidFill>
                  <a:schemeClr val="bg1">
                    <a:lumMod val="85000"/>
                  </a:schemeClr>
                </a:solidFill>
              </a:rPr>
              <a:t>Event </a:t>
            </a:r>
          </a:p>
          <a:p>
            <a:pPr marL="285750" indent="-285750" fontAlgn="auto">
              <a:spcBef>
                <a:spcPts val="500"/>
              </a:spcBef>
              <a:spcAft>
                <a:spcPts val="0"/>
              </a:spcAft>
              <a:buFontTx/>
              <a:buChar char="-"/>
            </a:pPr>
            <a:r>
              <a:rPr lang="en-US" sz="1400" kern="0" smtClean="0">
                <a:solidFill>
                  <a:schemeClr val="bg1">
                    <a:lumMod val="85000"/>
                  </a:schemeClr>
                </a:solidFill>
              </a:rPr>
              <a:t>String</a:t>
            </a:r>
            <a:endParaRPr lang="en-US" sz="1400" kern="0">
              <a:solidFill>
                <a:schemeClr val="bg1">
                  <a:lumMod val="85000"/>
                </a:schemeClr>
              </a:solidFill>
            </a:endParaRPr>
          </a:p>
          <a:p>
            <a:pPr marR="0" defTabSz="914400" eaLnBrk="1" fontAlgn="auto" latinLnBrk="0" hangingPunct="1">
              <a:lnSpc>
                <a:spcPts val="2300"/>
              </a:lnSpc>
              <a:spcBef>
                <a:spcPts val="500"/>
              </a:spcBef>
              <a:spcAft>
                <a:spcPts val="0"/>
              </a:spcAft>
              <a:buClrTx/>
              <a:buSzTx/>
              <a:tabLst/>
            </a:pPr>
            <a:endParaRPr kumimoji="0" lang="en-US" sz="1600" b="0" i="0" u="none" strike="noStrike" kern="0" cap="none" spc="0" normalizeH="0" smtClean="0">
              <a:ln>
                <a:noFill/>
              </a:ln>
              <a:solidFill>
                <a:schemeClr val="accent5">
                  <a:lumMod val="40000"/>
                  <a:lumOff val="60000"/>
                </a:schemeClr>
              </a:solidFill>
              <a:effectLst/>
              <a:uLnTx/>
              <a:uFillTx/>
            </a:endParaRPr>
          </a:p>
          <a:p>
            <a:pPr marR="0" defTabSz="914400" eaLnBrk="1" fontAlgn="auto" latinLnBrk="0" hangingPunct="1">
              <a:lnSpc>
                <a:spcPts val="2300"/>
              </a:lnSpc>
              <a:spcBef>
                <a:spcPts val="500"/>
              </a:spcBef>
              <a:spcAft>
                <a:spcPts val="0"/>
              </a:spcAft>
              <a:buClrTx/>
              <a:buSzTx/>
              <a:tabLst/>
            </a:pPr>
            <a:endParaRPr lang="en-US" sz="1600" kern="0" noProof="0">
              <a:solidFill>
                <a:schemeClr val="accent5">
                  <a:lumMod val="40000"/>
                  <a:lumOff val="60000"/>
                </a:schemeClr>
              </a:solidFill>
            </a:endParaRPr>
          </a:p>
        </p:txBody>
      </p:sp>
      <p:sp>
        <p:nvSpPr>
          <p:cNvPr id="44" name="Rounded Rectangle 43"/>
          <p:cNvSpPr/>
          <p:nvPr/>
        </p:nvSpPr>
        <p:spPr>
          <a:xfrm>
            <a:off x="5410713" y="1282334"/>
            <a:ext cx="5299287" cy="1853719"/>
          </a:xfrm>
          <a:prstGeom prst="roundRect">
            <a:avLst>
              <a:gd name="adj" fmla="val 10639"/>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5" name="Rectangle 44"/>
          <p:cNvSpPr/>
          <p:nvPr/>
        </p:nvSpPr>
        <p:spPr>
          <a:xfrm>
            <a:off x="6994709" y="1872793"/>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cs typeface="Courier New" panose="02070309020205020404" pitchFamily="49" charset="0"/>
              </a:rPr>
              <a:t>Reverved_LDWOnOffReq</a:t>
            </a:r>
            <a:endParaRPr kumimoji="0" lang="en-US" sz="1000" b="0" i="0" u="none" strike="noStrike" kern="0" cap="none" spc="0" normalizeH="0" baseline="0" noProof="0" dirty="0" smtClean="0">
              <a:ln>
                <a:noFill/>
              </a:ln>
              <a:solidFill>
                <a:srgbClr val="000000"/>
              </a:solidFill>
              <a:effectLst/>
              <a:uLnTx/>
              <a:uFillTx/>
              <a:cs typeface="Courier New" panose="02070309020205020404" pitchFamily="49" charset="0"/>
            </a:endParaRPr>
          </a:p>
        </p:txBody>
      </p:sp>
      <p:sp>
        <p:nvSpPr>
          <p:cNvPr id="46" name="TextBox 45"/>
          <p:cNvSpPr txBox="1"/>
          <p:nvPr/>
        </p:nvSpPr>
        <p:spPr>
          <a:xfrm>
            <a:off x="5952294" y="1808822"/>
            <a:ext cx="92456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rgbClr val="00B050"/>
                </a:solidFill>
                <a:effectLst/>
                <a:uLnTx/>
                <a:uFillTx/>
              </a:rPr>
              <a:t>Signal</a:t>
            </a:r>
            <a:endParaRPr kumimoji="0" lang="en-US" sz="1200" b="0" i="0" u="none" strike="noStrike" kern="0" cap="none" spc="0" normalizeH="0" baseline="0" noProof="0" dirty="0" smtClean="0">
              <a:ln>
                <a:noFill/>
              </a:ln>
              <a:solidFill>
                <a:srgbClr val="00B050"/>
              </a:solidFill>
              <a:effectLst/>
              <a:uLnTx/>
              <a:uFillTx/>
            </a:endParaRPr>
          </a:p>
        </p:txBody>
      </p:sp>
      <p:sp>
        <p:nvSpPr>
          <p:cNvPr id="51" name="TextBox 50"/>
          <p:cNvSpPr txBox="1"/>
          <p:nvPr/>
        </p:nvSpPr>
        <p:spPr>
          <a:xfrm>
            <a:off x="6176364" y="1477821"/>
            <a:ext cx="663891"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Normal</a:t>
            </a:r>
            <a:endParaRPr kumimoji="0" lang="en-US" sz="1050" b="0" i="0" u="none" strike="noStrike" kern="0" cap="none" spc="0" normalizeH="0" baseline="0" noProof="0" dirty="0" smtClean="0">
              <a:ln>
                <a:noFill/>
              </a:ln>
              <a:solidFill>
                <a:schemeClr val="accent5">
                  <a:lumMod val="20000"/>
                  <a:lumOff val="80000"/>
                </a:schemeClr>
              </a:solidFill>
              <a:effectLst/>
              <a:uLnTx/>
              <a:uFillTx/>
            </a:endParaRPr>
          </a:p>
        </p:txBody>
      </p:sp>
      <p:sp>
        <p:nvSpPr>
          <p:cNvPr id="52" name="TextBox 51"/>
          <p:cNvSpPr txBox="1"/>
          <p:nvPr/>
        </p:nvSpPr>
        <p:spPr>
          <a:xfrm>
            <a:off x="7087398" y="1477821"/>
            <a:ext cx="495139"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Event</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sp>
        <p:nvSpPr>
          <p:cNvPr id="53" name="Rounded Rectangle 52"/>
          <p:cNvSpPr/>
          <p:nvPr/>
        </p:nvSpPr>
        <p:spPr>
          <a:xfrm>
            <a:off x="6901534" y="1559694"/>
            <a:ext cx="140885" cy="135790"/>
          </a:xfrm>
          <a:prstGeom prst="roundRect">
            <a:avLst/>
          </a:prstGeom>
          <a:noFill/>
          <a:ln w="28575" cap="flat" cmpd="sng" algn="ctr">
            <a:solidFill>
              <a:srgbClr val="FFC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4" name="TextBox 53"/>
          <p:cNvSpPr txBox="1"/>
          <p:nvPr/>
        </p:nvSpPr>
        <p:spPr>
          <a:xfrm>
            <a:off x="7845978" y="1477821"/>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String</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pic>
        <p:nvPicPr>
          <p:cNvPr id="55" name="Picture 5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952294" y="1540092"/>
            <a:ext cx="165546" cy="165546"/>
          </a:xfrm>
          <a:prstGeom prst="rect">
            <a:avLst/>
          </a:prstGeom>
        </p:spPr>
      </p:pic>
      <p:sp>
        <p:nvSpPr>
          <p:cNvPr id="56" name="TextBox 55"/>
          <p:cNvSpPr txBox="1"/>
          <p:nvPr/>
        </p:nvSpPr>
        <p:spPr>
          <a:xfrm>
            <a:off x="5952293" y="2026157"/>
            <a:ext cx="133731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a:solidFill>
                  <a:srgbClr val="00B050"/>
                </a:solidFill>
              </a:rPr>
              <a:t>Enable value</a:t>
            </a:r>
            <a:endParaRPr lang="en-US" sz="1200" kern="0" dirty="0">
              <a:solidFill>
                <a:srgbClr val="00B050"/>
              </a:solidFill>
            </a:endParaRPr>
          </a:p>
        </p:txBody>
      </p:sp>
      <p:sp>
        <p:nvSpPr>
          <p:cNvPr id="57" name="Rectangle 56"/>
          <p:cNvSpPr/>
          <p:nvPr/>
        </p:nvSpPr>
        <p:spPr>
          <a:xfrm>
            <a:off x="6994706" y="2107855"/>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latin typeface="Bosch Office Sans"/>
                <a:ea typeface="+mn-ea"/>
                <a:cs typeface="+mn-cs"/>
              </a:rPr>
              <a:t>1</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8" name="TextBox 57"/>
          <p:cNvSpPr txBox="1"/>
          <p:nvPr/>
        </p:nvSpPr>
        <p:spPr>
          <a:xfrm>
            <a:off x="5952293" y="2266147"/>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a:solidFill>
                  <a:srgbClr val="00B050"/>
                </a:solidFill>
              </a:rPr>
              <a:t>Disable value</a:t>
            </a:r>
            <a:endParaRPr lang="en-US" sz="1200" kern="0" dirty="0">
              <a:solidFill>
                <a:srgbClr val="00B050"/>
              </a:solidFill>
            </a:endParaRPr>
          </a:p>
        </p:txBody>
      </p:sp>
      <p:sp>
        <p:nvSpPr>
          <p:cNvPr id="59" name="Rectangle 58"/>
          <p:cNvSpPr/>
          <p:nvPr/>
        </p:nvSpPr>
        <p:spPr>
          <a:xfrm>
            <a:off x="6994706" y="2343862"/>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latin typeface="Bosch Office Sans"/>
                <a:ea typeface="+mn-ea"/>
                <a:cs typeface="+mn-cs"/>
              </a:rPr>
              <a:t>0</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1" name="Rounded Rectangle 60"/>
          <p:cNvSpPr/>
          <p:nvPr/>
        </p:nvSpPr>
        <p:spPr>
          <a:xfrm>
            <a:off x="7643815" y="1554970"/>
            <a:ext cx="140885" cy="135790"/>
          </a:xfrm>
          <a:prstGeom prst="roundRect">
            <a:avLst/>
          </a:prstGeom>
          <a:noFill/>
          <a:ln w="28575" cap="flat" cmpd="sng" algn="ctr">
            <a:solidFill>
              <a:srgbClr val="FFC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62" name="Picture 61"/>
          <p:cNvPicPr>
            <a:picLocks noChangeAspect="1"/>
          </p:cNvPicPr>
          <p:nvPr/>
        </p:nvPicPr>
        <p:blipFill>
          <a:blip r:embed="rId3"/>
          <a:stretch>
            <a:fillRect/>
          </a:stretch>
        </p:blipFill>
        <p:spPr>
          <a:xfrm>
            <a:off x="5410713" y="3239237"/>
            <a:ext cx="5299287" cy="1908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559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30" name="Title 1"/>
          <p:cNvSpPr txBox="1">
            <a:spLocks/>
          </p:cNvSpPr>
          <p:nvPr/>
        </p:nvSpPr>
        <p:spPr>
          <a:xfrm>
            <a:off x="259200" y="82326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fontAlgn="auto">
              <a:spcAft>
                <a:spcPts val="0"/>
              </a:spcAft>
            </a:pPr>
            <a:r>
              <a:rPr lang="en-US" sz="1800">
                <a:solidFill>
                  <a:srgbClr val="00B050"/>
                </a:solidFill>
              </a:rPr>
              <a:t>The GUI set up the </a:t>
            </a:r>
            <a:r>
              <a:rPr lang="en-US" sz="1800" smtClean="0">
                <a:solidFill>
                  <a:srgbClr val="00B050"/>
                </a:solidFill>
              </a:rPr>
              <a:t>values </a:t>
            </a:r>
            <a:r>
              <a:rPr lang="en-US" sz="1800">
                <a:solidFill>
                  <a:srgbClr val="00B050"/>
                </a:solidFill>
              </a:rPr>
              <a:t>to enable and disable supported function</a:t>
            </a:r>
          </a:p>
        </p:txBody>
      </p:sp>
      <p:sp>
        <p:nvSpPr>
          <p:cNvPr id="6" name="Slide Number Placeholder 3"/>
          <p:cNvSpPr>
            <a:spLocks noGrp="1"/>
          </p:cNvSpPr>
          <p:nvPr>
            <p:ph type="sldNum" sz="quarter" idx="12"/>
          </p:nvPr>
        </p:nvSpPr>
        <p:spPr>
          <a:xfrm>
            <a:off x="266700" y="5628640"/>
            <a:ext cx="288290" cy="410210"/>
          </a:xfrm>
        </p:spPr>
        <p:txBody>
          <a:bodyPr/>
          <a:lstStyle/>
          <a:p>
            <a:fld id="{4898AEC0-503E-4FA4-859C-D0F72D6E3F79}" type="slidenum">
              <a:rPr lang="en-US" noProof="1" smtClean="0"/>
              <a:pPr/>
              <a:t>19</a:t>
            </a:fld>
            <a:endParaRPr lang="en-US" noProof="1"/>
          </a:p>
        </p:txBody>
      </p:sp>
      <p:sp>
        <p:nvSpPr>
          <p:cNvPr id="35" name="Rounded Rectangle 34"/>
          <p:cNvSpPr/>
          <p:nvPr/>
        </p:nvSpPr>
        <p:spPr>
          <a:xfrm>
            <a:off x="266700" y="1282335"/>
            <a:ext cx="5054056" cy="4082146"/>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373483" y="1387319"/>
            <a:ext cx="4904317" cy="38823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smtClean="0">
                <a:ln>
                  <a:noFill/>
                </a:ln>
                <a:solidFill>
                  <a:srgbClr val="00B050"/>
                </a:solidFill>
                <a:effectLst/>
                <a:uLnTx/>
                <a:uFillTx/>
              </a:rPr>
              <a:t>There</a:t>
            </a:r>
            <a:r>
              <a:rPr kumimoji="0" lang="en-US" sz="1800" b="0" i="0" u="none" strike="noStrike" kern="0" cap="none" spc="0" normalizeH="0" noProof="0" smtClean="0">
                <a:ln>
                  <a:noFill/>
                </a:ln>
                <a:solidFill>
                  <a:srgbClr val="00B050"/>
                </a:solidFill>
                <a:effectLst/>
                <a:uLnTx/>
                <a:uFillTx/>
              </a:rPr>
              <a:t> are 5 scenarios to enable or disable the function.</a:t>
            </a:r>
          </a:p>
          <a:p>
            <a:pPr marL="342900" marR="0" indent="-342900" defTabSz="914400" eaLnBrk="1" fontAlgn="auto" latinLnBrk="0" hangingPunct="1">
              <a:spcBef>
                <a:spcPts val="500"/>
              </a:spcBef>
              <a:spcAft>
                <a:spcPts val="0"/>
              </a:spcAft>
              <a:buClrTx/>
              <a:buSzTx/>
              <a:buAutoNum type="arabicPeriod"/>
              <a:tabLst/>
            </a:pPr>
            <a:r>
              <a:rPr lang="en-US" sz="1400" kern="0" smtClean="0">
                <a:solidFill>
                  <a:schemeClr val="bg1"/>
                </a:solidFill>
              </a:rPr>
              <a:t>Set up a specific value for the respective signal.</a:t>
            </a:r>
          </a:p>
          <a:p>
            <a:pPr marL="342900" marR="0" indent="-342900" defTabSz="914400" eaLnBrk="1" fontAlgn="auto" latinLnBrk="0" hangingPunct="1">
              <a:spcBef>
                <a:spcPts val="500"/>
              </a:spcBef>
              <a:spcAft>
                <a:spcPts val="0"/>
              </a:spcAft>
              <a:buClrTx/>
              <a:buSzTx/>
              <a:buAutoNum type="arabicPeriod"/>
              <a:tabLst/>
            </a:pPr>
            <a:r>
              <a:rPr kumimoji="0" lang="en-US" sz="1400" b="0" i="0" u="none" strike="noStrike" kern="0" cap="none" spc="0" normalizeH="0" baseline="0" noProof="0" smtClean="0">
                <a:ln>
                  <a:noFill/>
                </a:ln>
                <a:solidFill>
                  <a:schemeClr val="accent5">
                    <a:lumMod val="40000"/>
                    <a:lumOff val="60000"/>
                  </a:schemeClr>
                </a:solidFill>
                <a:effectLst/>
                <a:uLnTx/>
                <a:uFillTx/>
              </a:rPr>
              <a:t>Create a event button for the respective</a:t>
            </a:r>
            <a:r>
              <a:rPr kumimoji="0" lang="en-US" sz="1400" b="0" i="0" u="none" strike="noStrike" kern="0" cap="none" spc="0" normalizeH="0" noProof="0" smtClean="0">
                <a:ln>
                  <a:noFill/>
                </a:ln>
                <a:solidFill>
                  <a:schemeClr val="accent5">
                    <a:lumMod val="40000"/>
                    <a:lumOff val="60000"/>
                  </a:schemeClr>
                </a:solidFill>
                <a:effectLst/>
                <a:uLnTx/>
                <a:uFillTx/>
              </a:rPr>
              <a:t> signal.</a:t>
            </a:r>
          </a:p>
          <a:p>
            <a:pPr marL="342900" marR="0" indent="-342900" defTabSz="914400" eaLnBrk="1" fontAlgn="auto" latinLnBrk="0" hangingPunct="1">
              <a:spcBef>
                <a:spcPts val="500"/>
              </a:spcBef>
              <a:spcAft>
                <a:spcPts val="0"/>
              </a:spcAft>
              <a:buClrTx/>
              <a:buSzTx/>
              <a:buAutoNum type="arabicPeriod"/>
              <a:tabLst/>
            </a:pPr>
            <a:r>
              <a:rPr lang="en-US" sz="1400" kern="0" noProof="0" smtClean="0">
                <a:solidFill>
                  <a:schemeClr val="bg1"/>
                </a:solidFill>
              </a:rPr>
              <a:t>Write a string by service 2E</a:t>
            </a:r>
          </a:p>
          <a:p>
            <a:pPr marL="342900" marR="0" indent="-342900" defTabSz="914400" eaLnBrk="1" fontAlgn="auto" latinLnBrk="0" hangingPunct="1">
              <a:spcBef>
                <a:spcPts val="500"/>
              </a:spcBef>
              <a:spcAft>
                <a:spcPts val="0"/>
              </a:spcAft>
              <a:buClrTx/>
              <a:buSzTx/>
              <a:buAutoNum type="arabicPeriod"/>
              <a:tabLst/>
            </a:pPr>
            <a:r>
              <a:rPr lang="en-US" sz="1400" kern="0" noProof="0" smtClean="0">
                <a:solidFill>
                  <a:schemeClr val="bg1"/>
                </a:solidFill>
              </a:rPr>
              <a:t>Combine 3&amp;1</a:t>
            </a:r>
          </a:p>
          <a:p>
            <a:pPr marL="342900" marR="0" indent="-342900" defTabSz="914400" eaLnBrk="1" fontAlgn="auto" latinLnBrk="0" hangingPunct="1">
              <a:spcBef>
                <a:spcPts val="500"/>
              </a:spcBef>
              <a:spcAft>
                <a:spcPts val="0"/>
              </a:spcAft>
              <a:buClrTx/>
              <a:buSzTx/>
              <a:buAutoNum type="arabicPeriod"/>
              <a:tabLst/>
            </a:pPr>
            <a:r>
              <a:rPr kumimoji="0" lang="en-US" sz="1400" b="0" i="0" u="none" strike="noStrike" kern="0" cap="none" spc="0" normalizeH="0" baseline="0" smtClean="0">
                <a:ln>
                  <a:noFill/>
                </a:ln>
                <a:solidFill>
                  <a:schemeClr val="bg1"/>
                </a:solidFill>
                <a:effectLst/>
                <a:uLnTx/>
                <a:uFillTx/>
              </a:rPr>
              <a:t>Combine</a:t>
            </a:r>
            <a:r>
              <a:rPr kumimoji="0" lang="en-US" sz="1400" b="0" i="0" u="none" strike="noStrike" kern="0" cap="none" spc="0" normalizeH="0" smtClean="0">
                <a:ln>
                  <a:noFill/>
                </a:ln>
                <a:solidFill>
                  <a:schemeClr val="bg1"/>
                </a:solidFill>
                <a:effectLst/>
                <a:uLnTx/>
                <a:uFillTx/>
              </a:rPr>
              <a:t> 3&amp;2</a:t>
            </a:r>
          </a:p>
          <a:p>
            <a:pPr marR="0" defTabSz="914400" eaLnBrk="1" fontAlgn="auto" latinLnBrk="0" hangingPunct="1">
              <a:spcBef>
                <a:spcPts val="500"/>
              </a:spcBef>
              <a:spcAft>
                <a:spcPts val="0"/>
              </a:spcAft>
              <a:buClrTx/>
              <a:buSzTx/>
              <a:tabLst/>
            </a:pPr>
            <a:endParaRPr kumimoji="0" lang="en-US" sz="1400" b="0" i="0" u="none" strike="noStrike" kern="0" cap="none" spc="0" normalizeH="0" smtClean="0">
              <a:ln>
                <a:noFill/>
              </a:ln>
              <a:solidFill>
                <a:schemeClr val="accent5">
                  <a:lumMod val="40000"/>
                  <a:lumOff val="60000"/>
                </a:schemeClr>
              </a:solidFill>
              <a:effectLst/>
              <a:uLnTx/>
              <a:uFillTx/>
            </a:endParaRPr>
          </a:p>
          <a:p>
            <a:pPr fontAlgn="auto">
              <a:lnSpc>
                <a:spcPts val="2300"/>
              </a:lnSpc>
              <a:spcBef>
                <a:spcPts val="500"/>
              </a:spcBef>
              <a:spcAft>
                <a:spcPts val="0"/>
              </a:spcAft>
            </a:pPr>
            <a:r>
              <a:rPr lang="en-US" sz="1600" kern="0">
                <a:solidFill>
                  <a:srgbClr val="00B050"/>
                </a:solidFill>
              </a:rPr>
              <a:t>There are </a:t>
            </a:r>
            <a:r>
              <a:rPr lang="en-US" sz="1600" kern="0" smtClean="0">
                <a:solidFill>
                  <a:srgbClr val="00B050"/>
                </a:solidFill>
              </a:rPr>
              <a:t>3 modes (3 check boxs)</a:t>
            </a:r>
          </a:p>
          <a:p>
            <a:pPr marL="285750" indent="-285750" fontAlgn="auto">
              <a:spcBef>
                <a:spcPts val="500"/>
              </a:spcBef>
              <a:spcAft>
                <a:spcPts val="0"/>
              </a:spcAft>
              <a:buFontTx/>
              <a:buChar char="-"/>
            </a:pPr>
            <a:r>
              <a:rPr lang="en-US" sz="1400" kern="0" smtClean="0">
                <a:solidFill>
                  <a:schemeClr val="bg1"/>
                </a:solidFill>
              </a:rPr>
              <a:t>Normal</a:t>
            </a:r>
          </a:p>
          <a:p>
            <a:pPr marL="285750" indent="-285750" fontAlgn="auto">
              <a:spcBef>
                <a:spcPts val="500"/>
              </a:spcBef>
              <a:spcAft>
                <a:spcPts val="0"/>
              </a:spcAft>
              <a:buFontTx/>
              <a:buChar char="-"/>
            </a:pPr>
            <a:r>
              <a:rPr lang="en-US" sz="1400" kern="0" smtClean="0">
                <a:solidFill>
                  <a:schemeClr val="accent5">
                    <a:lumMod val="40000"/>
                    <a:lumOff val="60000"/>
                  </a:schemeClr>
                </a:solidFill>
              </a:rPr>
              <a:t>Event</a:t>
            </a:r>
            <a:r>
              <a:rPr lang="en-US" sz="1400" kern="0" smtClean="0">
                <a:solidFill>
                  <a:schemeClr val="bg1">
                    <a:lumMod val="85000"/>
                  </a:schemeClr>
                </a:solidFill>
              </a:rPr>
              <a:t> </a:t>
            </a:r>
          </a:p>
          <a:p>
            <a:pPr marL="285750" indent="-285750" fontAlgn="auto">
              <a:spcBef>
                <a:spcPts val="500"/>
              </a:spcBef>
              <a:spcAft>
                <a:spcPts val="0"/>
              </a:spcAft>
              <a:buFontTx/>
              <a:buChar char="-"/>
            </a:pPr>
            <a:r>
              <a:rPr lang="en-US" sz="1400" kern="0" smtClean="0">
                <a:solidFill>
                  <a:schemeClr val="bg1">
                    <a:lumMod val="85000"/>
                  </a:schemeClr>
                </a:solidFill>
              </a:rPr>
              <a:t>String</a:t>
            </a:r>
            <a:endParaRPr lang="en-US" sz="1400" kern="0">
              <a:solidFill>
                <a:schemeClr val="bg1">
                  <a:lumMod val="85000"/>
                </a:schemeClr>
              </a:solidFill>
            </a:endParaRPr>
          </a:p>
          <a:p>
            <a:pPr marR="0" defTabSz="914400" eaLnBrk="1" fontAlgn="auto" latinLnBrk="0" hangingPunct="1">
              <a:lnSpc>
                <a:spcPts val="2300"/>
              </a:lnSpc>
              <a:spcBef>
                <a:spcPts val="500"/>
              </a:spcBef>
              <a:spcAft>
                <a:spcPts val="0"/>
              </a:spcAft>
              <a:buClrTx/>
              <a:buSzTx/>
              <a:tabLst/>
            </a:pPr>
            <a:endParaRPr kumimoji="0" lang="en-US" sz="1600" b="0" i="0" u="none" strike="noStrike" kern="0" cap="none" spc="0" normalizeH="0" smtClean="0">
              <a:ln>
                <a:noFill/>
              </a:ln>
              <a:solidFill>
                <a:schemeClr val="accent5">
                  <a:lumMod val="40000"/>
                  <a:lumOff val="60000"/>
                </a:schemeClr>
              </a:solidFill>
              <a:effectLst/>
              <a:uLnTx/>
              <a:uFillTx/>
            </a:endParaRPr>
          </a:p>
          <a:p>
            <a:pPr marR="0" defTabSz="914400" eaLnBrk="1" fontAlgn="auto" latinLnBrk="0" hangingPunct="1">
              <a:lnSpc>
                <a:spcPts val="2300"/>
              </a:lnSpc>
              <a:spcBef>
                <a:spcPts val="500"/>
              </a:spcBef>
              <a:spcAft>
                <a:spcPts val="0"/>
              </a:spcAft>
              <a:buClrTx/>
              <a:buSzTx/>
              <a:tabLst/>
            </a:pPr>
            <a:endParaRPr lang="en-US" sz="1600" kern="0" noProof="0">
              <a:solidFill>
                <a:schemeClr val="accent5">
                  <a:lumMod val="40000"/>
                  <a:lumOff val="60000"/>
                </a:schemeClr>
              </a:solidFill>
            </a:endParaRPr>
          </a:p>
        </p:txBody>
      </p:sp>
      <p:sp>
        <p:nvSpPr>
          <p:cNvPr id="21" name="Rectangle 20"/>
          <p:cNvSpPr/>
          <p:nvPr/>
        </p:nvSpPr>
        <p:spPr>
          <a:xfrm>
            <a:off x="7087398" y="1879606"/>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a:solidFill>
                  <a:srgbClr val="000000"/>
                </a:solidFill>
                <a:cs typeface="Courier New" panose="02070309020205020404" pitchFamily="49" charset="0"/>
              </a:rPr>
              <a:t>Reverved_LDWOnOffReq</a:t>
            </a:r>
            <a:endParaRPr kumimoji="0" lang="en-US" sz="1000" b="0" i="0" u="none" strike="noStrike" kern="0" cap="none" spc="0" normalizeH="0" baseline="0" noProof="0" dirty="0" smtClean="0">
              <a:ln>
                <a:noFill/>
              </a:ln>
              <a:solidFill>
                <a:srgbClr val="000000"/>
              </a:solidFill>
              <a:effectLst/>
              <a:uLnTx/>
              <a:uFillTx/>
              <a:latin typeface="Bosch Office Sans"/>
            </a:endParaRPr>
          </a:p>
        </p:txBody>
      </p:sp>
      <p:sp>
        <p:nvSpPr>
          <p:cNvPr id="23" name="TextBox 22"/>
          <p:cNvSpPr txBox="1"/>
          <p:nvPr/>
        </p:nvSpPr>
        <p:spPr>
          <a:xfrm>
            <a:off x="5952294" y="1808822"/>
            <a:ext cx="92456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rgbClr val="00B050"/>
                </a:solidFill>
                <a:effectLst/>
                <a:uLnTx/>
                <a:uFillTx/>
              </a:rPr>
              <a:t>Signal</a:t>
            </a:r>
            <a:endParaRPr kumimoji="0" lang="en-US" sz="1200" b="0" i="0" u="none" strike="noStrike" kern="0" cap="none" spc="0" normalizeH="0" baseline="0" noProof="0" dirty="0" smtClean="0">
              <a:ln>
                <a:noFill/>
              </a:ln>
              <a:solidFill>
                <a:srgbClr val="00B050"/>
              </a:solidFill>
              <a:effectLst/>
              <a:uLnTx/>
              <a:uFillTx/>
            </a:endParaRPr>
          </a:p>
        </p:txBody>
      </p:sp>
      <p:sp>
        <p:nvSpPr>
          <p:cNvPr id="32" name="TextBox 31"/>
          <p:cNvSpPr txBox="1"/>
          <p:nvPr/>
        </p:nvSpPr>
        <p:spPr>
          <a:xfrm>
            <a:off x="6176365" y="1477821"/>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Normal</a:t>
            </a:r>
            <a:endParaRPr kumimoji="0" lang="en-US" sz="1050" b="0" i="0" u="none" strike="noStrike" kern="0" cap="none" spc="0" normalizeH="0" baseline="0" noProof="0" dirty="0" smtClean="0">
              <a:ln>
                <a:noFill/>
              </a:ln>
              <a:solidFill>
                <a:schemeClr val="accent5">
                  <a:lumMod val="20000"/>
                  <a:lumOff val="80000"/>
                </a:schemeClr>
              </a:solidFill>
              <a:effectLst/>
              <a:uLnTx/>
              <a:uFillTx/>
            </a:endParaRPr>
          </a:p>
        </p:txBody>
      </p:sp>
      <p:sp>
        <p:nvSpPr>
          <p:cNvPr id="33" name="TextBox 32"/>
          <p:cNvSpPr txBox="1"/>
          <p:nvPr/>
        </p:nvSpPr>
        <p:spPr>
          <a:xfrm>
            <a:off x="7087398" y="1477821"/>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Event</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sp>
        <p:nvSpPr>
          <p:cNvPr id="44" name="Rounded Rectangle 43"/>
          <p:cNvSpPr/>
          <p:nvPr/>
        </p:nvSpPr>
        <p:spPr>
          <a:xfrm>
            <a:off x="7643818" y="1561198"/>
            <a:ext cx="140885" cy="135790"/>
          </a:xfrm>
          <a:prstGeom prst="roundRect">
            <a:avLst/>
          </a:prstGeom>
          <a:noFill/>
          <a:ln w="28575" cap="flat" cmpd="sng" algn="ctr">
            <a:solidFill>
              <a:srgbClr val="FFC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5" name="TextBox 44"/>
          <p:cNvSpPr txBox="1"/>
          <p:nvPr/>
        </p:nvSpPr>
        <p:spPr>
          <a:xfrm>
            <a:off x="7845978" y="1477821"/>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String</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sp>
        <p:nvSpPr>
          <p:cNvPr id="47" name="TextBox 46"/>
          <p:cNvSpPr txBox="1"/>
          <p:nvPr/>
        </p:nvSpPr>
        <p:spPr>
          <a:xfrm>
            <a:off x="5952294" y="2029689"/>
            <a:ext cx="133731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High level</a:t>
            </a:r>
            <a:endParaRPr kumimoji="0" lang="en-US" sz="1200" b="0" i="0" u="none" strike="noStrike" kern="0" cap="none" spc="0" normalizeH="0" baseline="0" noProof="0" dirty="0" smtClean="0">
              <a:ln>
                <a:noFill/>
              </a:ln>
              <a:solidFill>
                <a:srgbClr val="00B050"/>
              </a:solidFill>
              <a:effectLst/>
              <a:uLnTx/>
              <a:uFillTx/>
            </a:endParaRPr>
          </a:p>
        </p:txBody>
      </p:sp>
      <p:sp>
        <p:nvSpPr>
          <p:cNvPr id="48" name="Rectangle 47"/>
          <p:cNvSpPr/>
          <p:nvPr/>
        </p:nvSpPr>
        <p:spPr>
          <a:xfrm>
            <a:off x="7087396" y="2118200"/>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latin typeface="Bosch Office Sans"/>
                <a:ea typeface="+mn-ea"/>
                <a:cs typeface="+mn-cs"/>
              </a:rPr>
              <a:t>3</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9" name="TextBox 48"/>
          <p:cNvSpPr txBox="1"/>
          <p:nvPr/>
        </p:nvSpPr>
        <p:spPr>
          <a:xfrm>
            <a:off x="5952294" y="2269679"/>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Low level</a:t>
            </a:r>
            <a:endParaRPr kumimoji="0" lang="en-US" sz="1200" b="0" i="0" u="none" strike="noStrike" kern="0" cap="none" spc="0" normalizeH="0" baseline="0" noProof="0" dirty="0" smtClean="0">
              <a:ln>
                <a:noFill/>
              </a:ln>
              <a:solidFill>
                <a:srgbClr val="00B050"/>
              </a:solidFill>
              <a:effectLst/>
              <a:uLnTx/>
              <a:uFillTx/>
            </a:endParaRPr>
          </a:p>
        </p:txBody>
      </p:sp>
      <p:sp>
        <p:nvSpPr>
          <p:cNvPr id="50" name="Rectangle 49"/>
          <p:cNvSpPr/>
          <p:nvPr/>
        </p:nvSpPr>
        <p:spPr>
          <a:xfrm>
            <a:off x="7087396" y="2354207"/>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latin typeface="Bosch Office Sans"/>
                <a:ea typeface="+mn-ea"/>
                <a:cs typeface="+mn-cs"/>
              </a:rPr>
              <a:t>0</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51" name="Picture 5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863327" y="1546320"/>
            <a:ext cx="165546" cy="165546"/>
          </a:xfrm>
          <a:prstGeom prst="rect">
            <a:avLst/>
          </a:prstGeom>
        </p:spPr>
      </p:pic>
      <p:sp>
        <p:nvSpPr>
          <p:cNvPr id="52" name="Rounded Rectangle 51"/>
          <p:cNvSpPr/>
          <p:nvPr/>
        </p:nvSpPr>
        <p:spPr>
          <a:xfrm>
            <a:off x="5974205" y="1558079"/>
            <a:ext cx="140885" cy="135790"/>
          </a:xfrm>
          <a:prstGeom prst="roundRect">
            <a:avLst/>
          </a:prstGeom>
          <a:noFill/>
          <a:ln w="28575" cap="flat" cmpd="sng" algn="ctr">
            <a:solidFill>
              <a:srgbClr val="FFC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3" name="Rounded Rectangle 52"/>
          <p:cNvSpPr/>
          <p:nvPr/>
        </p:nvSpPr>
        <p:spPr>
          <a:xfrm>
            <a:off x="5410713" y="1282334"/>
            <a:ext cx="5299287" cy="2123806"/>
          </a:xfrm>
          <a:prstGeom prst="roundRect">
            <a:avLst>
              <a:gd name="adj" fmla="val 10639"/>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2" name="Picture 1"/>
          <p:cNvPicPr>
            <a:picLocks noChangeAspect="1"/>
          </p:cNvPicPr>
          <p:nvPr/>
        </p:nvPicPr>
        <p:blipFill>
          <a:blip r:embed="rId3"/>
          <a:stretch>
            <a:fillRect/>
          </a:stretch>
        </p:blipFill>
        <p:spPr>
          <a:xfrm>
            <a:off x="5410713" y="3493016"/>
            <a:ext cx="5299287" cy="1871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4" name="TextBox 53"/>
          <p:cNvSpPr txBox="1"/>
          <p:nvPr/>
        </p:nvSpPr>
        <p:spPr>
          <a:xfrm>
            <a:off x="5952294" y="2500108"/>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smtClean="0">
                <a:solidFill>
                  <a:srgbClr val="00B050"/>
                </a:solidFill>
              </a:rPr>
              <a:t>Press counter</a:t>
            </a:r>
            <a:endParaRPr kumimoji="0" lang="en-US" sz="1200" b="0" i="0" u="none" strike="noStrike" kern="0" cap="none" spc="0" normalizeH="0" baseline="0" noProof="0" dirty="0" smtClean="0">
              <a:ln>
                <a:noFill/>
              </a:ln>
              <a:solidFill>
                <a:srgbClr val="00B050"/>
              </a:solidFill>
              <a:effectLst/>
              <a:uLnTx/>
              <a:uFillTx/>
            </a:endParaRPr>
          </a:p>
        </p:txBody>
      </p:sp>
      <p:sp>
        <p:nvSpPr>
          <p:cNvPr id="55" name="Rectangle 54"/>
          <p:cNvSpPr/>
          <p:nvPr/>
        </p:nvSpPr>
        <p:spPr>
          <a:xfrm>
            <a:off x="7087396" y="2584636"/>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a:solidFill>
                  <a:srgbClr val="000000"/>
                </a:solidFill>
                <a:latin typeface="Bosch Office Sans"/>
              </a:rPr>
              <a:t>1</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TextBox 55"/>
          <p:cNvSpPr txBox="1"/>
          <p:nvPr/>
        </p:nvSpPr>
        <p:spPr>
          <a:xfrm>
            <a:off x="5952294" y="2724153"/>
            <a:ext cx="133731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noProof="0" smtClean="0">
                <a:solidFill>
                  <a:srgbClr val="00B050"/>
                </a:solidFill>
              </a:rPr>
              <a:t>Enable duration</a:t>
            </a:r>
            <a:endParaRPr kumimoji="0" lang="en-US" sz="1200" b="0" i="0" u="none" strike="noStrike" kern="0" cap="none" spc="0" normalizeH="0" baseline="0" noProof="0" dirty="0" smtClean="0">
              <a:ln>
                <a:noFill/>
              </a:ln>
              <a:solidFill>
                <a:srgbClr val="00B050"/>
              </a:solidFill>
              <a:effectLst/>
              <a:uLnTx/>
              <a:uFillTx/>
            </a:endParaRPr>
          </a:p>
        </p:txBody>
      </p:sp>
      <p:sp>
        <p:nvSpPr>
          <p:cNvPr id="57" name="Rectangle 56"/>
          <p:cNvSpPr/>
          <p:nvPr/>
        </p:nvSpPr>
        <p:spPr>
          <a:xfrm>
            <a:off x="7087396" y="2812664"/>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latin typeface="Bosch Office Sans"/>
                <a:ea typeface="+mn-ea"/>
                <a:cs typeface="+mn-cs"/>
              </a:rPr>
              <a:t>300</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8" name="TextBox 57"/>
          <p:cNvSpPr txBox="1"/>
          <p:nvPr/>
        </p:nvSpPr>
        <p:spPr>
          <a:xfrm>
            <a:off x="5952294" y="2964143"/>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Disable duration</a:t>
            </a:r>
            <a:endParaRPr kumimoji="0" lang="en-US" sz="1200" b="0" i="0" u="none" strike="noStrike" kern="0" cap="none" spc="0" normalizeH="0" baseline="0" noProof="0" dirty="0" smtClean="0">
              <a:ln>
                <a:noFill/>
              </a:ln>
              <a:solidFill>
                <a:srgbClr val="00B050"/>
              </a:solidFill>
              <a:effectLst/>
              <a:uLnTx/>
              <a:uFillTx/>
            </a:endParaRPr>
          </a:p>
        </p:txBody>
      </p:sp>
      <p:sp>
        <p:nvSpPr>
          <p:cNvPr id="59" name="Rectangle 58"/>
          <p:cNvSpPr/>
          <p:nvPr/>
        </p:nvSpPr>
        <p:spPr>
          <a:xfrm>
            <a:off x="7087396" y="3048671"/>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smtClean="0">
                <a:solidFill>
                  <a:srgbClr val="000000"/>
                </a:solidFill>
                <a:latin typeface="Bosch Office Sans"/>
              </a:rPr>
              <a:t>300</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0303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3" name="Text Placeholder 2"/>
          <p:cNvSpPr>
            <a:spLocks noGrp="1"/>
          </p:cNvSpPr>
          <p:nvPr>
            <p:ph type="body" sz="quarter" idx="1"/>
          </p:nvPr>
        </p:nvSpPr>
        <p:spPr>
          <a:xfrm>
            <a:off x="964703" y="1255206"/>
            <a:ext cx="8674597" cy="4168800"/>
          </a:xfrm>
        </p:spPr>
        <p:txBody>
          <a:bodyPr/>
          <a:lstStyle/>
          <a:p>
            <a:r>
              <a:rPr lang="en-US" sz="1600" dirty="0">
                <a:solidFill>
                  <a:schemeClr val="bg1">
                    <a:lumMod val="75000"/>
                  </a:schemeClr>
                </a:solidFill>
              </a:rPr>
              <a:t>Introduction</a:t>
            </a:r>
            <a:endParaRPr lang="en-US" sz="1600" dirty="0" smtClean="0">
              <a:solidFill>
                <a:schemeClr val="bg1">
                  <a:lumMod val="75000"/>
                </a:schemeClr>
              </a:solidFill>
            </a:endParaRPr>
          </a:p>
          <a:p>
            <a:r>
              <a:rPr lang="en-US" sz="1600" dirty="0" smtClean="0">
                <a:solidFill>
                  <a:schemeClr val="bg1">
                    <a:lumMod val="75000"/>
                  </a:schemeClr>
                </a:solidFill>
              </a:rPr>
              <a:t>Architecture</a:t>
            </a:r>
          </a:p>
          <a:p>
            <a:r>
              <a:rPr lang="en-US" sz="1600" dirty="0" smtClean="0">
                <a:solidFill>
                  <a:schemeClr val="bg1">
                    <a:lumMod val="75000"/>
                  </a:schemeClr>
                </a:solidFill>
              </a:rPr>
              <a:t>Dataflow structure</a:t>
            </a:r>
          </a:p>
          <a:p>
            <a:r>
              <a:rPr lang="en-US" sz="1600" dirty="0" smtClean="0">
                <a:solidFill>
                  <a:schemeClr val="bg1">
                    <a:lumMod val="75000"/>
                  </a:schemeClr>
                </a:solidFill>
              </a:rPr>
              <a:t>Platform</a:t>
            </a:r>
          </a:p>
          <a:p>
            <a:r>
              <a:rPr lang="en-US" sz="1600" dirty="0" smtClean="0">
                <a:solidFill>
                  <a:schemeClr val="bg1">
                    <a:lumMod val="75000"/>
                  </a:schemeClr>
                </a:solidFill>
              </a:rPr>
              <a:t>Specification</a:t>
            </a:r>
          </a:p>
          <a:p>
            <a:pPr lvl="1">
              <a:buFont typeface="Wingdings" panose="05000000000000000000" pitchFamily="2" charset="2"/>
              <a:buChar char="§"/>
            </a:pPr>
            <a:r>
              <a:rPr lang="en-US" sz="1200" dirty="0" smtClean="0">
                <a:solidFill>
                  <a:srgbClr val="00B050"/>
                </a:solidFill>
              </a:rPr>
              <a:t>The </a:t>
            </a:r>
            <a:r>
              <a:rPr lang="en-US" sz="1200" dirty="0">
                <a:solidFill>
                  <a:srgbClr val="00B050"/>
                </a:solidFill>
              </a:rPr>
              <a:t>GUI must have some text box to input the project </a:t>
            </a:r>
            <a:r>
              <a:rPr lang="en-US" sz="1200" dirty="0" smtClean="0">
                <a:solidFill>
                  <a:srgbClr val="00B050"/>
                </a:solidFill>
              </a:rPr>
              <a:t>name</a:t>
            </a:r>
          </a:p>
          <a:p>
            <a:pPr lvl="1">
              <a:buFont typeface="Wingdings" panose="05000000000000000000" pitchFamily="2" charset="2"/>
              <a:buChar char="§"/>
            </a:pPr>
            <a:r>
              <a:rPr lang="en-US" sz="1200" dirty="0" smtClean="0">
                <a:solidFill>
                  <a:srgbClr val="00B050"/>
                </a:solidFill>
              </a:rPr>
              <a:t>The </a:t>
            </a:r>
            <a:r>
              <a:rPr lang="en-US" sz="1200" dirty="0">
                <a:solidFill>
                  <a:srgbClr val="00B050"/>
                </a:solidFill>
              </a:rPr>
              <a:t>GUI must have some dialog box to add the “rx_messages.xlsx” and “</a:t>
            </a:r>
            <a:r>
              <a:rPr lang="en-US" sz="1200" dirty="0" smtClean="0">
                <a:solidFill>
                  <a:srgbClr val="00B050"/>
                </a:solidFill>
              </a:rPr>
              <a:t>mapped_rx_signals.xlsx”</a:t>
            </a:r>
          </a:p>
          <a:p>
            <a:pPr lvl="1">
              <a:buFont typeface="Wingdings" panose="05000000000000000000" pitchFamily="2" charset="2"/>
              <a:buChar char="§"/>
            </a:pPr>
            <a:r>
              <a:rPr lang="en-US" sz="1200" dirty="0" smtClean="0">
                <a:solidFill>
                  <a:srgbClr val="00B050"/>
                </a:solidFill>
              </a:rPr>
              <a:t>Mandatory </a:t>
            </a:r>
            <a:r>
              <a:rPr lang="en-US" sz="1200" dirty="0">
                <a:solidFill>
                  <a:srgbClr val="00B050"/>
                </a:solidFill>
              </a:rPr>
              <a:t>information need to be collected in the “</a:t>
            </a:r>
            <a:r>
              <a:rPr lang="en-US" sz="1200" dirty="0" smtClean="0">
                <a:solidFill>
                  <a:srgbClr val="00B050"/>
                </a:solidFill>
              </a:rPr>
              <a:t>mapped_rx_signals.xlsx”</a:t>
            </a:r>
          </a:p>
          <a:p>
            <a:pPr lvl="1">
              <a:buFont typeface="Wingdings" panose="05000000000000000000" pitchFamily="2" charset="2"/>
              <a:buChar char="§"/>
            </a:pPr>
            <a:r>
              <a:rPr lang="en-US" sz="1200" dirty="0" smtClean="0">
                <a:solidFill>
                  <a:srgbClr val="00B050"/>
                </a:solidFill>
              </a:rPr>
              <a:t>Mandatory </a:t>
            </a:r>
            <a:r>
              <a:rPr lang="en-US" sz="1200" dirty="0">
                <a:solidFill>
                  <a:srgbClr val="00B050"/>
                </a:solidFill>
              </a:rPr>
              <a:t>information need to be collected in the “rx_messages.xlsx” </a:t>
            </a:r>
          </a:p>
          <a:p>
            <a:pPr lvl="1">
              <a:buFont typeface="Wingdings" panose="05000000000000000000" pitchFamily="2" charset="2"/>
              <a:buChar char="§"/>
            </a:pPr>
            <a:r>
              <a:rPr lang="en-US" sz="1200" dirty="0" smtClean="0">
                <a:solidFill>
                  <a:srgbClr val="00B050"/>
                </a:solidFill>
              </a:rPr>
              <a:t>How </a:t>
            </a:r>
            <a:r>
              <a:rPr lang="en-US" sz="1200" dirty="0">
                <a:solidFill>
                  <a:srgbClr val="00B050"/>
                </a:solidFill>
              </a:rPr>
              <a:t>to handle the signal name, message name and transmitter to match with database </a:t>
            </a:r>
            <a:r>
              <a:rPr lang="en-US" sz="1200" dirty="0" smtClean="0">
                <a:solidFill>
                  <a:srgbClr val="00B050"/>
                </a:solidFill>
              </a:rPr>
              <a:t>?</a:t>
            </a:r>
          </a:p>
          <a:p>
            <a:pPr lvl="1">
              <a:buFont typeface="Wingdings" panose="05000000000000000000" pitchFamily="2" charset="2"/>
              <a:buChar char="§"/>
            </a:pPr>
            <a:r>
              <a:rPr lang="en-US" sz="1200" dirty="0" smtClean="0">
                <a:solidFill>
                  <a:srgbClr val="00B050"/>
                </a:solidFill>
              </a:rPr>
              <a:t>How </a:t>
            </a:r>
            <a:r>
              <a:rPr lang="en-US" sz="1200" dirty="0">
                <a:solidFill>
                  <a:srgbClr val="00B050"/>
                </a:solidFill>
              </a:rPr>
              <a:t>to handle the value of </a:t>
            </a:r>
            <a:r>
              <a:rPr lang="en-US" sz="1200" dirty="0" smtClean="0">
                <a:solidFill>
                  <a:srgbClr val="00B050"/>
                </a:solidFill>
              </a:rPr>
              <a:t>signal?</a:t>
            </a:r>
          </a:p>
          <a:p>
            <a:pPr lvl="1">
              <a:buFont typeface="Wingdings" panose="05000000000000000000" pitchFamily="2" charset="2"/>
              <a:buChar char="§"/>
            </a:pPr>
            <a:r>
              <a:rPr lang="en-US" sz="1200" dirty="0" smtClean="0">
                <a:solidFill>
                  <a:srgbClr val="00B050"/>
                </a:solidFill>
              </a:rPr>
              <a:t>All </a:t>
            </a:r>
            <a:r>
              <a:rPr lang="en-US" sz="1200" dirty="0">
                <a:solidFill>
                  <a:srgbClr val="00B050"/>
                </a:solidFill>
              </a:rPr>
              <a:t>mandatory </a:t>
            </a:r>
            <a:r>
              <a:rPr lang="en-US" sz="1200" dirty="0" smtClean="0">
                <a:solidFill>
                  <a:srgbClr val="00B050"/>
                </a:solidFill>
              </a:rPr>
              <a:t>precondition</a:t>
            </a:r>
          </a:p>
          <a:p>
            <a:pPr lvl="1">
              <a:buFont typeface="Wingdings" panose="05000000000000000000" pitchFamily="2" charset="2"/>
              <a:buChar char="§"/>
            </a:pPr>
            <a:r>
              <a:rPr lang="en-US" sz="1200" dirty="0" smtClean="0">
                <a:solidFill>
                  <a:srgbClr val="00B050"/>
                </a:solidFill>
              </a:rPr>
              <a:t>Some </a:t>
            </a:r>
            <a:r>
              <a:rPr lang="en-US" sz="1200" dirty="0">
                <a:solidFill>
                  <a:srgbClr val="00B050"/>
                </a:solidFill>
              </a:rPr>
              <a:t>special precondition for some </a:t>
            </a:r>
            <a:r>
              <a:rPr lang="en-US" sz="1200" dirty="0" smtClean="0">
                <a:solidFill>
                  <a:srgbClr val="00B050"/>
                </a:solidFill>
              </a:rPr>
              <a:t>project</a:t>
            </a:r>
          </a:p>
          <a:p>
            <a:pPr lvl="1">
              <a:buFont typeface="Wingdings" panose="05000000000000000000" pitchFamily="2" charset="2"/>
              <a:buChar char="§"/>
            </a:pPr>
            <a:r>
              <a:rPr lang="en-US" sz="1200" dirty="0" smtClean="0">
                <a:solidFill>
                  <a:srgbClr val="00B050"/>
                </a:solidFill>
              </a:rPr>
              <a:t>GUI </a:t>
            </a:r>
            <a:r>
              <a:rPr lang="en-US" sz="1200" dirty="0">
                <a:solidFill>
                  <a:srgbClr val="00B050"/>
                </a:solidFill>
              </a:rPr>
              <a:t>for special </a:t>
            </a:r>
            <a:r>
              <a:rPr lang="en-US" sz="1200" dirty="0" smtClean="0">
                <a:solidFill>
                  <a:srgbClr val="00B050"/>
                </a:solidFill>
              </a:rPr>
              <a:t>precondition</a:t>
            </a:r>
          </a:p>
          <a:p>
            <a:pPr lvl="1">
              <a:buFont typeface="Wingdings" panose="05000000000000000000" pitchFamily="2" charset="2"/>
              <a:buChar char="§"/>
            </a:pPr>
            <a:r>
              <a:rPr lang="en-US" sz="1200" dirty="0" smtClean="0">
                <a:solidFill>
                  <a:srgbClr val="00B050"/>
                </a:solidFill>
              </a:rPr>
              <a:t>Set </a:t>
            </a:r>
            <a:r>
              <a:rPr lang="en-US" sz="1200" dirty="0">
                <a:solidFill>
                  <a:srgbClr val="00B050"/>
                </a:solidFill>
              </a:rPr>
              <a:t>up the necessary speed </a:t>
            </a:r>
          </a:p>
          <a:p>
            <a:pPr lvl="1">
              <a:buFont typeface="Wingdings" panose="05000000000000000000" pitchFamily="2" charset="2"/>
              <a:buChar char="§"/>
            </a:pPr>
            <a:r>
              <a:rPr lang="en-US" sz="1200" dirty="0" smtClean="0">
                <a:solidFill>
                  <a:srgbClr val="00B050"/>
                </a:solidFill>
              </a:rPr>
              <a:t>The </a:t>
            </a:r>
            <a:r>
              <a:rPr lang="en-US" sz="1200" dirty="0">
                <a:solidFill>
                  <a:srgbClr val="00B050"/>
                </a:solidFill>
              </a:rPr>
              <a:t>GUI set up the values to enable and disable supported function</a:t>
            </a:r>
          </a:p>
          <a:p>
            <a:pPr>
              <a:buFont typeface="Wingdings" panose="05000000000000000000" pitchFamily="2" charset="2"/>
              <a:buChar char="§"/>
            </a:pPr>
            <a:endParaRPr lang="en-US" sz="1200" dirty="0">
              <a:solidFill>
                <a:srgbClr val="00B050"/>
              </a:solidFill>
            </a:endParaRPr>
          </a:p>
          <a:p>
            <a:pPr marL="519733" lvl="1" indent="-285750">
              <a:buFont typeface="Wingdings" panose="05000000000000000000" pitchFamily="2" charset="2"/>
              <a:buChar char="§"/>
            </a:pPr>
            <a:endParaRPr lang="en-US" sz="1400" dirty="0" smtClean="0">
              <a:solidFill>
                <a:srgbClr val="00B050"/>
              </a:solidFill>
            </a:endParaRPr>
          </a:p>
          <a:p>
            <a:pPr marL="519733" lvl="1" indent="-285750">
              <a:buFont typeface="Wingdings" panose="05000000000000000000" pitchFamily="2" charset="2"/>
              <a:buChar char="§"/>
            </a:pPr>
            <a:endParaRPr lang="en-US" sz="1400" dirty="0" smtClean="0">
              <a:solidFill>
                <a:srgbClr val="00B050"/>
              </a:solidFill>
            </a:endParaRPr>
          </a:p>
          <a:p>
            <a:pPr marL="519733" lvl="1" indent="-285750">
              <a:buFont typeface="Wingdings" panose="05000000000000000000" pitchFamily="2" charset="2"/>
              <a:buChar char="§"/>
            </a:pPr>
            <a:endParaRPr lang="en-US" sz="1400" dirty="0" smtClean="0">
              <a:solidFill>
                <a:srgbClr val="00B050"/>
              </a:solidFill>
            </a:endParaRPr>
          </a:p>
          <a:p>
            <a:pPr marL="519733" lvl="1" indent="-285750">
              <a:buFont typeface="Wingdings" panose="05000000000000000000" pitchFamily="2" charset="2"/>
              <a:buChar char="§"/>
            </a:pPr>
            <a:endParaRPr lang="en-US" sz="1400" dirty="0" smtClean="0">
              <a:solidFill>
                <a:srgbClr val="00B050"/>
              </a:solidFill>
            </a:endParaRPr>
          </a:p>
          <a:p>
            <a:pPr marL="519733" lvl="1" indent="-285750">
              <a:buFont typeface="Wingdings" panose="05000000000000000000" pitchFamily="2" charset="2"/>
              <a:buChar char="§"/>
            </a:pPr>
            <a:endParaRPr lang="en-US" sz="1400" dirty="0" smtClean="0">
              <a:solidFill>
                <a:srgbClr val="00B050"/>
              </a:solidFill>
            </a:endParaRPr>
          </a:p>
          <a:p>
            <a:pPr marL="519733" lvl="1" indent="-285750">
              <a:buFont typeface="Wingdings" panose="05000000000000000000" pitchFamily="2" charset="2"/>
              <a:buChar char="§"/>
            </a:pPr>
            <a:endParaRPr lang="en-US" sz="1400" dirty="0" smtClean="0">
              <a:solidFill>
                <a:schemeClr val="bg1">
                  <a:lumMod val="75000"/>
                </a:schemeClr>
              </a:solidFill>
            </a:endParaRPr>
          </a:p>
          <a:p>
            <a:pPr marL="0" indent="0">
              <a:buNone/>
            </a:pPr>
            <a:endParaRPr lang="en-US" dirty="0"/>
          </a:p>
        </p:txBody>
      </p:sp>
    </p:spTree>
    <p:extLst>
      <p:ext uri="{BB962C8B-B14F-4D97-AF65-F5344CB8AC3E}">
        <p14:creationId xmlns:p14="http://schemas.microsoft.com/office/powerpoint/2010/main" val="3978900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30" name="Title 1"/>
          <p:cNvSpPr txBox="1">
            <a:spLocks/>
          </p:cNvSpPr>
          <p:nvPr/>
        </p:nvSpPr>
        <p:spPr>
          <a:xfrm>
            <a:off x="259200" y="82326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fontAlgn="auto">
              <a:spcAft>
                <a:spcPts val="0"/>
              </a:spcAft>
            </a:pPr>
            <a:r>
              <a:rPr lang="en-US" sz="1800">
                <a:solidFill>
                  <a:srgbClr val="00B050"/>
                </a:solidFill>
              </a:rPr>
              <a:t>The GUI set up the </a:t>
            </a:r>
            <a:r>
              <a:rPr lang="en-US" sz="1800" smtClean="0">
                <a:solidFill>
                  <a:srgbClr val="00B050"/>
                </a:solidFill>
              </a:rPr>
              <a:t>values </a:t>
            </a:r>
            <a:r>
              <a:rPr lang="en-US" sz="1800">
                <a:solidFill>
                  <a:srgbClr val="00B050"/>
                </a:solidFill>
              </a:rPr>
              <a:t>to enable and disable supported function</a:t>
            </a:r>
          </a:p>
        </p:txBody>
      </p:sp>
      <p:sp>
        <p:nvSpPr>
          <p:cNvPr id="6" name="Slide Number Placeholder 3"/>
          <p:cNvSpPr>
            <a:spLocks noGrp="1"/>
          </p:cNvSpPr>
          <p:nvPr>
            <p:ph type="sldNum" sz="quarter" idx="12"/>
          </p:nvPr>
        </p:nvSpPr>
        <p:spPr>
          <a:xfrm>
            <a:off x="266700" y="5628640"/>
            <a:ext cx="288290" cy="410210"/>
          </a:xfrm>
        </p:spPr>
        <p:txBody>
          <a:bodyPr/>
          <a:lstStyle/>
          <a:p>
            <a:fld id="{4898AEC0-503E-4FA4-859C-D0F72D6E3F79}" type="slidenum">
              <a:rPr lang="en-US" noProof="1" smtClean="0"/>
              <a:pPr/>
              <a:t>20</a:t>
            </a:fld>
            <a:endParaRPr lang="en-US" noProof="1"/>
          </a:p>
        </p:txBody>
      </p:sp>
      <p:sp>
        <p:nvSpPr>
          <p:cNvPr id="35" name="Rounded Rectangle 34"/>
          <p:cNvSpPr/>
          <p:nvPr/>
        </p:nvSpPr>
        <p:spPr>
          <a:xfrm>
            <a:off x="266700" y="1282335"/>
            <a:ext cx="5054056" cy="4082146"/>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373483" y="1387319"/>
            <a:ext cx="4904317" cy="38823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smtClean="0">
                <a:ln>
                  <a:noFill/>
                </a:ln>
                <a:solidFill>
                  <a:srgbClr val="00B050"/>
                </a:solidFill>
                <a:effectLst/>
                <a:uLnTx/>
                <a:uFillTx/>
              </a:rPr>
              <a:t>There</a:t>
            </a:r>
            <a:r>
              <a:rPr kumimoji="0" lang="en-US" sz="1800" b="0" i="0" u="none" strike="noStrike" kern="0" cap="none" spc="0" normalizeH="0" noProof="0" smtClean="0">
                <a:ln>
                  <a:noFill/>
                </a:ln>
                <a:solidFill>
                  <a:srgbClr val="00B050"/>
                </a:solidFill>
                <a:effectLst/>
                <a:uLnTx/>
                <a:uFillTx/>
              </a:rPr>
              <a:t> are 5 scenarios to enable or disable the function.</a:t>
            </a:r>
          </a:p>
          <a:p>
            <a:pPr marL="342900" marR="0" indent="-342900" defTabSz="914400" eaLnBrk="1" fontAlgn="auto" latinLnBrk="0" hangingPunct="1">
              <a:spcBef>
                <a:spcPts val="500"/>
              </a:spcBef>
              <a:spcAft>
                <a:spcPts val="0"/>
              </a:spcAft>
              <a:buClrTx/>
              <a:buSzTx/>
              <a:buAutoNum type="arabicPeriod"/>
              <a:tabLst/>
            </a:pPr>
            <a:r>
              <a:rPr lang="en-US" sz="1400" kern="0" smtClean="0">
                <a:solidFill>
                  <a:schemeClr val="bg1"/>
                </a:solidFill>
              </a:rPr>
              <a:t>Set up a specific value for the respective signal.</a:t>
            </a:r>
          </a:p>
          <a:p>
            <a:pPr marL="342900" marR="0" indent="-342900" defTabSz="914400" eaLnBrk="1" fontAlgn="auto" latinLnBrk="0" hangingPunct="1">
              <a:spcBef>
                <a:spcPts val="500"/>
              </a:spcBef>
              <a:spcAft>
                <a:spcPts val="0"/>
              </a:spcAft>
              <a:buClrTx/>
              <a:buSzTx/>
              <a:buAutoNum type="arabicPeriod"/>
              <a:tabLst/>
            </a:pPr>
            <a:r>
              <a:rPr kumimoji="0" lang="en-US" sz="1400" b="0" i="0" u="none" strike="noStrike" kern="0" cap="none" spc="0" normalizeH="0" baseline="0" noProof="0" smtClean="0">
                <a:ln>
                  <a:noFill/>
                </a:ln>
                <a:solidFill>
                  <a:schemeClr val="bg1"/>
                </a:solidFill>
                <a:effectLst/>
                <a:uLnTx/>
                <a:uFillTx/>
              </a:rPr>
              <a:t>Create a event button for the respective</a:t>
            </a:r>
            <a:r>
              <a:rPr kumimoji="0" lang="en-US" sz="1400" b="0" i="0" u="none" strike="noStrike" kern="0" cap="none" spc="0" normalizeH="0" noProof="0" smtClean="0">
                <a:ln>
                  <a:noFill/>
                </a:ln>
                <a:solidFill>
                  <a:schemeClr val="bg1"/>
                </a:solidFill>
                <a:effectLst/>
                <a:uLnTx/>
                <a:uFillTx/>
              </a:rPr>
              <a:t> signal.</a:t>
            </a:r>
          </a:p>
          <a:p>
            <a:pPr marL="342900" marR="0" indent="-342900" defTabSz="914400" eaLnBrk="1" fontAlgn="auto" latinLnBrk="0" hangingPunct="1">
              <a:spcBef>
                <a:spcPts val="500"/>
              </a:spcBef>
              <a:spcAft>
                <a:spcPts val="0"/>
              </a:spcAft>
              <a:buClrTx/>
              <a:buSzTx/>
              <a:buAutoNum type="arabicPeriod"/>
              <a:tabLst/>
            </a:pPr>
            <a:r>
              <a:rPr lang="en-US" sz="1400" kern="0" noProof="0" smtClean="0">
                <a:solidFill>
                  <a:schemeClr val="accent5">
                    <a:lumMod val="40000"/>
                    <a:lumOff val="60000"/>
                  </a:schemeClr>
                </a:solidFill>
              </a:rPr>
              <a:t>Write a string by service 2E</a:t>
            </a:r>
          </a:p>
          <a:p>
            <a:pPr marL="342900" marR="0" indent="-342900" defTabSz="914400" eaLnBrk="1" fontAlgn="auto" latinLnBrk="0" hangingPunct="1">
              <a:spcBef>
                <a:spcPts val="500"/>
              </a:spcBef>
              <a:spcAft>
                <a:spcPts val="0"/>
              </a:spcAft>
              <a:buClrTx/>
              <a:buSzTx/>
              <a:buAutoNum type="arabicPeriod"/>
              <a:tabLst/>
            </a:pPr>
            <a:r>
              <a:rPr lang="en-US" sz="1400" kern="0" noProof="0" smtClean="0">
                <a:solidFill>
                  <a:schemeClr val="bg1"/>
                </a:solidFill>
              </a:rPr>
              <a:t>Combine 3&amp;1</a:t>
            </a:r>
          </a:p>
          <a:p>
            <a:pPr marL="342900" marR="0" indent="-342900" defTabSz="914400" eaLnBrk="1" fontAlgn="auto" latinLnBrk="0" hangingPunct="1">
              <a:spcBef>
                <a:spcPts val="500"/>
              </a:spcBef>
              <a:spcAft>
                <a:spcPts val="0"/>
              </a:spcAft>
              <a:buClrTx/>
              <a:buSzTx/>
              <a:buAutoNum type="arabicPeriod"/>
              <a:tabLst/>
            </a:pPr>
            <a:r>
              <a:rPr kumimoji="0" lang="en-US" sz="1400" b="0" i="0" u="none" strike="noStrike" kern="0" cap="none" spc="0" normalizeH="0" baseline="0" smtClean="0">
                <a:ln>
                  <a:noFill/>
                </a:ln>
                <a:solidFill>
                  <a:schemeClr val="bg1"/>
                </a:solidFill>
                <a:effectLst/>
                <a:uLnTx/>
                <a:uFillTx/>
              </a:rPr>
              <a:t>Combine</a:t>
            </a:r>
            <a:r>
              <a:rPr kumimoji="0" lang="en-US" sz="1400" b="0" i="0" u="none" strike="noStrike" kern="0" cap="none" spc="0" normalizeH="0" smtClean="0">
                <a:ln>
                  <a:noFill/>
                </a:ln>
                <a:solidFill>
                  <a:schemeClr val="bg1"/>
                </a:solidFill>
                <a:effectLst/>
                <a:uLnTx/>
                <a:uFillTx/>
              </a:rPr>
              <a:t> 3&amp;2</a:t>
            </a:r>
          </a:p>
          <a:p>
            <a:pPr marR="0" defTabSz="914400" eaLnBrk="1" fontAlgn="auto" latinLnBrk="0" hangingPunct="1">
              <a:spcBef>
                <a:spcPts val="500"/>
              </a:spcBef>
              <a:spcAft>
                <a:spcPts val="0"/>
              </a:spcAft>
              <a:buClrTx/>
              <a:buSzTx/>
              <a:tabLst/>
            </a:pPr>
            <a:endParaRPr kumimoji="0" lang="en-US" sz="1400" b="0" i="0" u="none" strike="noStrike" kern="0" cap="none" spc="0" normalizeH="0" smtClean="0">
              <a:ln>
                <a:noFill/>
              </a:ln>
              <a:solidFill>
                <a:schemeClr val="accent5">
                  <a:lumMod val="40000"/>
                  <a:lumOff val="60000"/>
                </a:schemeClr>
              </a:solidFill>
              <a:effectLst/>
              <a:uLnTx/>
              <a:uFillTx/>
            </a:endParaRPr>
          </a:p>
          <a:p>
            <a:pPr fontAlgn="auto">
              <a:lnSpc>
                <a:spcPts val="2300"/>
              </a:lnSpc>
              <a:spcBef>
                <a:spcPts val="500"/>
              </a:spcBef>
              <a:spcAft>
                <a:spcPts val="0"/>
              </a:spcAft>
            </a:pPr>
            <a:r>
              <a:rPr lang="en-US" sz="1600" kern="0">
                <a:solidFill>
                  <a:srgbClr val="00B050"/>
                </a:solidFill>
              </a:rPr>
              <a:t>There are </a:t>
            </a:r>
            <a:r>
              <a:rPr lang="en-US" sz="1600" kern="0" smtClean="0">
                <a:solidFill>
                  <a:srgbClr val="00B050"/>
                </a:solidFill>
              </a:rPr>
              <a:t>3 modes (3 check boxs)</a:t>
            </a:r>
          </a:p>
          <a:p>
            <a:pPr marL="285750" indent="-285750" fontAlgn="auto">
              <a:spcBef>
                <a:spcPts val="500"/>
              </a:spcBef>
              <a:spcAft>
                <a:spcPts val="0"/>
              </a:spcAft>
              <a:buFontTx/>
              <a:buChar char="-"/>
            </a:pPr>
            <a:r>
              <a:rPr lang="en-US" sz="1400" kern="0" smtClean="0">
                <a:solidFill>
                  <a:schemeClr val="bg1"/>
                </a:solidFill>
              </a:rPr>
              <a:t>Normal</a:t>
            </a:r>
          </a:p>
          <a:p>
            <a:pPr marL="285750" indent="-285750" fontAlgn="auto">
              <a:spcBef>
                <a:spcPts val="500"/>
              </a:spcBef>
              <a:spcAft>
                <a:spcPts val="0"/>
              </a:spcAft>
              <a:buFontTx/>
              <a:buChar char="-"/>
            </a:pPr>
            <a:r>
              <a:rPr lang="en-US" sz="1400" kern="0" smtClean="0">
                <a:solidFill>
                  <a:schemeClr val="bg1"/>
                </a:solidFill>
              </a:rPr>
              <a:t>Event</a:t>
            </a:r>
            <a:r>
              <a:rPr lang="en-US" sz="1400" kern="0" smtClean="0">
                <a:solidFill>
                  <a:schemeClr val="bg1">
                    <a:lumMod val="85000"/>
                  </a:schemeClr>
                </a:solidFill>
              </a:rPr>
              <a:t> </a:t>
            </a:r>
          </a:p>
          <a:p>
            <a:pPr marL="285750" indent="-285750" fontAlgn="auto">
              <a:spcBef>
                <a:spcPts val="500"/>
              </a:spcBef>
              <a:spcAft>
                <a:spcPts val="0"/>
              </a:spcAft>
              <a:buFontTx/>
              <a:buChar char="-"/>
            </a:pPr>
            <a:r>
              <a:rPr lang="en-US" sz="1400" kern="0" smtClean="0">
                <a:solidFill>
                  <a:schemeClr val="accent5">
                    <a:lumMod val="40000"/>
                    <a:lumOff val="60000"/>
                  </a:schemeClr>
                </a:solidFill>
              </a:rPr>
              <a:t>String</a:t>
            </a:r>
            <a:endParaRPr lang="en-US" sz="1400" kern="0">
              <a:solidFill>
                <a:schemeClr val="accent5">
                  <a:lumMod val="40000"/>
                  <a:lumOff val="60000"/>
                </a:schemeClr>
              </a:solidFill>
            </a:endParaRPr>
          </a:p>
          <a:p>
            <a:pPr marR="0" defTabSz="914400" eaLnBrk="1" fontAlgn="auto" latinLnBrk="0" hangingPunct="1">
              <a:lnSpc>
                <a:spcPts val="2300"/>
              </a:lnSpc>
              <a:spcBef>
                <a:spcPts val="500"/>
              </a:spcBef>
              <a:spcAft>
                <a:spcPts val="0"/>
              </a:spcAft>
              <a:buClrTx/>
              <a:buSzTx/>
              <a:tabLst/>
            </a:pPr>
            <a:endParaRPr kumimoji="0" lang="en-US" sz="1600" b="0" i="0" u="none" strike="noStrike" kern="0" cap="none" spc="0" normalizeH="0" smtClean="0">
              <a:ln>
                <a:noFill/>
              </a:ln>
              <a:solidFill>
                <a:schemeClr val="accent5">
                  <a:lumMod val="40000"/>
                  <a:lumOff val="60000"/>
                </a:schemeClr>
              </a:solidFill>
              <a:effectLst/>
              <a:uLnTx/>
              <a:uFillTx/>
            </a:endParaRPr>
          </a:p>
          <a:p>
            <a:pPr marR="0" defTabSz="914400" eaLnBrk="1" fontAlgn="auto" latinLnBrk="0" hangingPunct="1">
              <a:lnSpc>
                <a:spcPts val="2300"/>
              </a:lnSpc>
              <a:spcBef>
                <a:spcPts val="500"/>
              </a:spcBef>
              <a:spcAft>
                <a:spcPts val="0"/>
              </a:spcAft>
              <a:buClrTx/>
              <a:buSzTx/>
              <a:tabLst/>
            </a:pPr>
            <a:endParaRPr lang="en-US" sz="1600" kern="0" noProof="0">
              <a:solidFill>
                <a:schemeClr val="accent5">
                  <a:lumMod val="40000"/>
                  <a:lumOff val="60000"/>
                </a:schemeClr>
              </a:solidFill>
            </a:endParaRPr>
          </a:p>
        </p:txBody>
      </p:sp>
      <p:sp>
        <p:nvSpPr>
          <p:cNvPr id="21" name="Rectangle 20"/>
          <p:cNvSpPr/>
          <p:nvPr/>
        </p:nvSpPr>
        <p:spPr>
          <a:xfrm>
            <a:off x="6994709" y="1872793"/>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a:solidFill>
                  <a:srgbClr val="000000"/>
                </a:solidFill>
                <a:cs typeface="Courier New" panose="02070309020205020404" pitchFamily="49" charset="0"/>
              </a:rPr>
              <a:t>Reverved_LDWOnOffReq</a:t>
            </a:r>
            <a:endParaRPr lang="en-US" sz="1000" kern="0" dirty="0">
              <a:solidFill>
                <a:srgbClr val="000000"/>
              </a:solidFill>
            </a:endParaRPr>
          </a:p>
        </p:txBody>
      </p:sp>
      <p:sp>
        <p:nvSpPr>
          <p:cNvPr id="23" name="TextBox 22"/>
          <p:cNvSpPr txBox="1"/>
          <p:nvPr/>
        </p:nvSpPr>
        <p:spPr>
          <a:xfrm>
            <a:off x="5952294" y="1808822"/>
            <a:ext cx="92456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rgbClr val="00B050"/>
                </a:solidFill>
                <a:effectLst/>
                <a:uLnTx/>
                <a:uFillTx/>
              </a:rPr>
              <a:t>Signal</a:t>
            </a:r>
            <a:endParaRPr kumimoji="0" lang="en-US" sz="1200" b="0" i="0" u="none" strike="noStrike" kern="0" cap="none" spc="0" normalizeH="0" baseline="0" noProof="0" dirty="0" smtClean="0">
              <a:ln>
                <a:noFill/>
              </a:ln>
              <a:solidFill>
                <a:srgbClr val="00B050"/>
              </a:solidFill>
              <a:effectLst/>
              <a:uLnTx/>
              <a:uFillTx/>
            </a:endParaRPr>
          </a:p>
        </p:txBody>
      </p:sp>
      <p:sp>
        <p:nvSpPr>
          <p:cNvPr id="24" name="TextBox 23"/>
          <p:cNvSpPr txBox="1"/>
          <p:nvPr/>
        </p:nvSpPr>
        <p:spPr>
          <a:xfrm>
            <a:off x="5952294" y="2026414"/>
            <a:ext cx="133731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Enable string</a:t>
            </a:r>
            <a:endParaRPr kumimoji="0" lang="en-US" sz="1200" b="0" i="0" u="none" strike="noStrike" kern="0" cap="none" spc="0" normalizeH="0" baseline="0" noProof="0" dirty="0" smtClean="0">
              <a:ln>
                <a:noFill/>
              </a:ln>
              <a:solidFill>
                <a:srgbClr val="00B050"/>
              </a:solidFill>
              <a:effectLst/>
              <a:uLnTx/>
              <a:uFillTx/>
            </a:endParaRPr>
          </a:p>
        </p:txBody>
      </p:sp>
      <p:sp>
        <p:nvSpPr>
          <p:cNvPr id="25" name="Rectangle 24"/>
          <p:cNvSpPr/>
          <p:nvPr/>
        </p:nvSpPr>
        <p:spPr>
          <a:xfrm>
            <a:off x="6994707" y="2103470"/>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latin typeface="Bosch Office Sans"/>
                <a:ea typeface="+mn-ea"/>
                <a:cs typeface="+mn-cs"/>
              </a:rPr>
              <a:t>2e01013f00</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6" name="TextBox 25"/>
          <p:cNvSpPr txBox="1"/>
          <p:nvPr/>
        </p:nvSpPr>
        <p:spPr>
          <a:xfrm>
            <a:off x="5952294" y="2261104"/>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Disable </a:t>
            </a:r>
            <a:r>
              <a:rPr lang="en-US" sz="1200" kern="0">
                <a:solidFill>
                  <a:srgbClr val="00B050"/>
                </a:solidFill>
              </a:rPr>
              <a:t>string</a:t>
            </a:r>
            <a:endParaRPr lang="en-US" sz="1200" kern="0" dirty="0">
              <a:solidFill>
                <a:srgbClr val="00B050"/>
              </a:solidFill>
            </a:endParaRPr>
          </a:p>
        </p:txBody>
      </p:sp>
      <p:sp>
        <p:nvSpPr>
          <p:cNvPr id="31" name="Rectangle 30"/>
          <p:cNvSpPr/>
          <p:nvPr/>
        </p:nvSpPr>
        <p:spPr>
          <a:xfrm>
            <a:off x="6994707" y="2335464"/>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smtClean="0">
                <a:solidFill>
                  <a:srgbClr val="000000"/>
                </a:solidFill>
              </a:rPr>
              <a:t>2e01010000</a:t>
            </a:r>
            <a:endParaRPr kumimoji="0" lang="en-US" sz="1000" b="0" i="0" u="none" strike="noStrike" kern="0" cap="none" spc="0" normalizeH="0" baseline="0" noProof="0" dirty="0" smtClean="0">
              <a:ln>
                <a:noFill/>
              </a:ln>
              <a:solidFill>
                <a:srgbClr val="000000"/>
              </a:solidFill>
              <a:effectLst/>
              <a:uLnTx/>
              <a:uFillTx/>
              <a:latin typeface="Bosch Office Sans"/>
            </a:endParaRPr>
          </a:p>
        </p:txBody>
      </p:sp>
      <p:sp>
        <p:nvSpPr>
          <p:cNvPr id="32" name="TextBox 31"/>
          <p:cNvSpPr txBox="1"/>
          <p:nvPr/>
        </p:nvSpPr>
        <p:spPr>
          <a:xfrm>
            <a:off x="6176365" y="1477821"/>
            <a:ext cx="51568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Normal</a:t>
            </a:r>
            <a:endParaRPr kumimoji="0" lang="en-US" sz="1050" b="0" i="0" u="none" strike="noStrike" kern="0" cap="none" spc="0" normalizeH="0" baseline="0" noProof="0" dirty="0" smtClean="0">
              <a:ln>
                <a:noFill/>
              </a:ln>
              <a:solidFill>
                <a:schemeClr val="accent5">
                  <a:lumMod val="20000"/>
                  <a:lumOff val="80000"/>
                </a:schemeClr>
              </a:solidFill>
              <a:effectLst/>
              <a:uLnTx/>
              <a:uFillTx/>
            </a:endParaRPr>
          </a:p>
        </p:txBody>
      </p:sp>
      <p:sp>
        <p:nvSpPr>
          <p:cNvPr id="33" name="TextBox 32"/>
          <p:cNvSpPr txBox="1"/>
          <p:nvPr/>
        </p:nvSpPr>
        <p:spPr>
          <a:xfrm>
            <a:off x="7087398" y="1477821"/>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Event</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sp>
        <p:nvSpPr>
          <p:cNvPr id="44" name="Rounded Rectangle 43"/>
          <p:cNvSpPr/>
          <p:nvPr/>
        </p:nvSpPr>
        <p:spPr>
          <a:xfrm>
            <a:off x="6901534" y="1559694"/>
            <a:ext cx="140885" cy="135790"/>
          </a:xfrm>
          <a:prstGeom prst="roundRect">
            <a:avLst/>
          </a:prstGeom>
          <a:noFill/>
          <a:ln w="28575" cap="flat" cmpd="sng" algn="ctr">
            <a:solidFill>
              <a:srgbClr val="FFC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5" name="TextBox 44"/>
          <p:cNvSpPr txBox="1"/>
          <p:nvPr/>
        </p:nvSpPr>
        <p:spPr>
          <a:xfrm>
            <a:off x="7845978" y="1477821"/>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String</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pic>
        <p:nvPicPr>
          <p:cNvPr id="51" name="Picture 5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57943" y="1549295"/>
            <a:ext cx="165546" cy="165546"/>
          </a:xfrm>
          <a:prstGeom prst="rect">
            <a:avLst/>
          </a:prstGeom>
        </p:spPr>
      </p:pic>
      <p:sp>
        <p:nvSpPr>
          <p:cNvPr id="52" name="Rounded Rectangle 51"/>
          <p:cNvSpPr/>
          <p:nvPr/>
        </p:nvSpPr>
        <p:spPr>
          <a:xfrm>
            <a:off x="5990501" y="1556041"/>
            <a:ext cx="140885" cy="135790"/>
          </a:xfrm>
          <a:prstGeom prst="roundRect">
            <a:avLst/>
          </a:prstGeom>
          <a:noFill/>
          <a:ln w="28575" cap="flat" cmpd="sng" algn="ctr">
            <a:solidFill>
              <a:srgbClr val="FFC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3" name="Rounded Rectangle 52"/>
          <p:cNvSpPr/>
          <p:nvPr/>
        </p:nvSpPr>
        <p:spPr>
          <a:xfrm>
            <a:off x="5410713" y="1282334"/>
            <a:ext cx="5299287" cy="1853719"/>
          </a:xfrm>
          <a:prstGeom prst="roundRect">
            <a:avLst>
              <a:gd name="adj" fmla="val 10639"/>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5" name="Picture 4"/>
          <p:cNvPicPr>
            <a:picLocks noChangeAspect="1"/>
          </p:cNvPicPr>
          <p:nvPr/>
        </p:nvPicPr>
        <p:blipFill>
          <a:blip r:embed="rId3"/>
          <a:stretch>
            <a:fillRect/>
          </a:stretch>
        </p:blipFill>
        <p:spPr>
          <a:xfrm>
            <a:off x="5427539" y="3234245"/>
            <a:ext cx="5282461" cy="1337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421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30" name="Title 1"/>
          <p:cNvSpPr txBox="1">
            <a:spLocks/>
          </p:cNvSpPr>
          <p:nvPr/>
        </p:nvSpPr>
        <p:spPr>
          <a:xfrm>
            <a:off x="259200" y="82326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fontAlgn="auto">
              <a:spcAft>
                <a:spcPts val="0"/>
              </a:spcAft>
            </a:pPr>
            <a:r>
              <a:rPr lang="en-US" sz="1800">
                <a:solidFill>
                  <a:srgbClr val="00B050"/>
                </a:solidFill>
              </a:rPr>
              <a:t>The GUI set up the </a:t>
            </a:r>
            <a:r>
              <a:rPr lang="en-US" sz="1800" smtClean="0">
                <a:solidFill>
                  <a:srgbClr val="00B050"/>
                </a:solidFill>
              </a:rPr>
              <a:t>values </a:t>
            </a:r>
            <a:r>
              <a:rPr lang="en-US" sz="1800">
                <a:solidFill>
                  <a:srgbClr val="00B050"/>
                </a:solidFill>
              </a:rPr>
              <a:t>to enable and disable supported function</a:t>
            </a:r>
          </a:p>
        </p:txBody>
      </p:sp>
      <p:sp>
        <p:nvSpPr>
          <p:cNvPr id="6" name="Slide Number Placeholder 3"/>
          <p:cNvSpPr>
            <a:spLocks noGrp="1"/>
          </p:cNvSpPr>
          <p:nvPr>
            <p:ph type="sldNum" sz="quarter" idx="12"/>
          </p:nvPr>
        </p:nvSpPr>
        <p:spPr>
          <a:xfrm>
            <a:off x="266700" y="5628640"/>
            <a:ext cx="288290" cy="410210"/>
          </a:xfrm>
        </p:spPr>
        <p:txBody>
          <a:bodyPr/>
          <a:lstStyle/>
          <a:p>
            <a:fld id="{4898AEC0-503E-4FA4-859C-D0F72D6E3F79}" type="slidenum">
              <a:rPr lang="en-US" noProof="1" smtClean="0"/>
              <a:pPr/>
              <a:t>21</a:t>
            </a:fld>
            <a:endParaRPr lang="en-US" noProof="1"/>
          </a:p>
        </p:txBody>
      </p:sp>
      <p:sp>
        <p:nvSpPr>
          <p:cNvPr id="35" name="Rounded Rectangle 34"/>
          <p:cNvSpPr/>
          <p:nvPr/>
        </p:nvSpPr>
        <p:spPr>
          <a:xfrm>
            <a:off x="266700" y="1282335"/>
            <a:ext cx="5054056" cy="4082146"/>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373483" y="1387319"/>
            <a:ext cx="4904317" cy="38823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smtClean="0">
                <a:ln>
                  <a:noFill/>
                </a:ln>
                <a:solidFill>
                  <a:srgbClr val="00B050"/>
                </a:solidFill>
                <a:effectLst/>
                <a:uLnTx/>
                <a:uFillTx/>
              </a:rPr>
              <a:t>There</a:t>
            </a:r>
            <a:r>
              <a:rPr kumimoji="0" lang="en-US" sz="1800" b="0" i="0" u="none" strike="noStrike" kern="0" cap="none" spc="0" normalizeH="0" noProof="0" smtClean="0">
                <a:ln>
                  <a:noFill/>
                </a:ln>
                <a:solidFill>
                  <a:srgbClr val="00B050"/>
                </a:solidFill>
                <a:effectLst/>
                <a:uLnTx/>
                <a:uFillTx/>
              </a:rPr>
              <a:t> are 5 scenarios to enable or disable the function.</a:t>
            </a:r>
          </a:p>
          <a:p>
            <a:pPr marL="342900" marR="0" indent="-342900" defTabSz="914400" eaLnBrk="1" fontAlgn="auto" latinLnBrk="0" hangingPunct="1">
              <a:spcBef>
                <a:spcPts val="500"/>
              </a:spcBef>
              <a:spcAft>
                <a:spcPts val="0"/>
              </a:spcAft>
              <a:buClrTx/>
              <a:buSzTx/>
              <a:buAutoNum type="arabicPeriod"/>
              <a:tabLst/>
            </a:pPr>
            <a:r>
              <a:rPr lang="en-US" sz="1400" kern="0" smtClean="0">
                <a:solidFill>
                  <a:schemeClr val="bg1"/>
                </a:solidFill>
              </a:rPr>
              <a:t>Set up a specific value for the respective signal.</a:t>
            </a:r>
          </a:p>
          <a:p>
            <a:pPr marL="342900" marR="0" indent="-342900" defTabSz="914400" eaLnBrk="1" fontAlgn="auto" latinLnBrk="0" hangingPunct="1">
              <a:spcBef>
                <a:spcPts val="500"/>
              </a:spcBef>
              <a:spcAft>
                <a:spcPts val="0"/>
              </a:spcAft>
              <a:buClrTx/>
              <a:buSzTx/>
              <a:buAutoNum type="arabicPeriod"/>
              <a:tabLst/>
            </a:pPr>
            <a:r>
              <a:rPr kumimoji="0" lang="en-US" sz="1400" b="0" i="0" u="none" strike="noStrike" kern="0" cap="none" spc="0" normalizeH="0" baseline="0" noProof="0" smtClean="0">
                <a:ln>
                  <a:noFill/>
                </a:ln>
                <a:solidFill>
                  <a:schemeClr val="bg1"/>
                </a:solidFill>
                <a:effectLst/>
                <a:uLnTx/>
                <a:uFillTx/>
              </a:rPr>
              <a:t>Create a event button for the respective</a:t>
            </a:r>
            <a:r>
              <a:rPr kumimoji="0" lang="en-US" sz="1400" b="0" i="0" u="none" strike="noStrike" kern="0" cap="none" spc="0" normalizeH="0" noProof="0" smtClean="0">
                <a:ln>
                  <a:noFill/>
                </a:ln>
                <a:solidFill>
                  <a:schemeClr val="bg1"/>
                </a:solidFill>
                <a:effectLst/>
                <a:uLnTx/>
                <a:uFillTx/>
              </a:rPr>
              <a:t> signal.</a:t>
            </a:r>
          </a:p>
          <a:p>
            <a:pPr marL="342900" marR="0" indent="-342900" defTabSz="914400" eaLnBrk="1" fontAlgn="auto" latinLnBrk="0" hangingPunct="1">
              <a:spcBef>
                <a:spcPts val="500"/>
              </a:spcBef>
              <a:spcAft>
                <a:spcPts val="0"/>
              </a:spcAft>
              <a:buClrTx/>
              <a:buSzTx/>
              <a:buAutoNum type="arabicPeriod"/>
              <a:tabLst/>
            </a:pPr>
            <a:r>
              <a:rPr lang="en-US" sz="1400" kern="0" noProof="0" smtClean="0">
                <a:solidFill>
                  <a:schemeClr val="bg1"/>
                </a:solidFill>
              </a:rPr>
              <a:t>Write a string by service 2E</a:t>
            </a:r>
          </a:p>
          <a:p>
            <a:pPr marL="342900" marR="0" indent="-342900" defTabSz="914400" eaLnBrk="1" fontAlgn="auto" latinLnBrk="0" hangingPunct="1">
              <a:spcBef>
                <a:spcPts val="500"/>
              </a:spcBef>
              <a:spcAft>
                <a:spcPts val="0"/>
              </a:spcAft>
              <a:buClrTx/>
              <a:buSzTx/>
              <a:buAutoNum type="arabicPeriod"/>
              <a:tabLst/>
            </a:pPr>
            <a:r>
              <a:rPr lang="en-US" sz="1400" kern="0" noProof="0" smtClean="0">
                <a:solidFill>
                  <a:schemeClr val="accent5">
                    <a:lumMod val="40000"/>
                    <a:lumOff val="60000"/>
                  </a:schemeClr>
                </a:solidFill>
              </a:rPr>
              <a:t>Combine 3&amp;1</a:t>
            </a:r>
          </a:p>
          <a:p>
            <a:pPr marL="342900" marR="0" indent="-342900" defTabSz="914400" eaLnBrk="1" fontAlgn="auto" latinLnBrk="0" hangingPunct="1">
              <a:spcBef>
                <a:spcPts val="500"/>
              </a:spcBef>
              <a:spcAft>
                <a:spcPts val="0"/>
              </a:spcAft>
              <a:buClrTx/>
              <a:buSzTx/>
              <a:buAutoNum type="arabicPeriod"/>
              <a:tabLst/>
            </a:pPr>
            <a:r>
              <a:rPr kumimoji="0" lang="en-US" sz="1400" b="0" i="0" u="none" strike="noStrike" kern="0" cap="none" spc="0" normalizeH="0" baseline="0" smtClean="0">
                <a:ln>
                  <a:noFill/>
                </a:ln>
                <a:solidFill>
                  <a:schemeClr val="bg1"/>
                </a:solidFill>
                <a:effectLst/>
                <a:uLnTx/>
                <a:uFillTx/>
              </a:rPr>
              <a:t>Combine</a:t>
            </a:r>
            <a:r>
              <a:rPr kumimoji="0" lang="en-US" sz="1400" b="0" i="0" u="none" strike="noStrike" kern="0" cap="none" spc="0" normalizeH="0" smtClean="0">
                <a:ln>
                  <a:noFill/>
                </a:ln>
                <a:solidFill>
                  <a:schemeClr val="bg1"/>
                </a:solidFill>
                <a:effectLst/>
                <a:uLnTx/>
                <a:uFillTx/>
              </a:rPr>
              <a:t> 3&amp;2</a:t>
            </a:r>
          </a:p>
          <a:p>
            <a:pPr marR="0" defTabSz="914400" eaLnBrk="1" fontAlgn="auto" latinLnBrk="0" hangingPunct="1">
              <a:spcBef>
                <a:spcPts val="500"/>
              </a:spcBef>
              <a:spcAft>
                <a:spcPts val="0"/>
              </a:spcAft>
              <a:buClrTx/>
              <a:buSzTx/>
              <a:tabLst/>
            </a:pPr>
            <a:endParaRPr kumimoji="0" lang="en-US" sz="1400" b="0" i="0" u="none" strike="noStrike" kern="0" cap="none" spc="0" normalizeH="0" smtClean="0">
              <a:ln>
                <a:noFill/>
              </a:ln>
              <a:solidFill>
                <a:schemeClr val="accent5">
                  <a:lumMod val="40000"/>
                  <a:lumOff val="60000"/>
                </a:schemeClr>
              </a:solidFill>
              <a:effectLst/>
              <a:uLnTx/>
              <a:uFillTx/>
            </a:endParaRPr>
          </a:p>
          <a:p>
            <a:pPr fontAlgn="auto">
              <a:lnSpc>
                <a:spcPts val="2300"/>
              </a:lnSpc>
              <a:spcBef>
                <a:spcPts val="500"/>
              </a:spcBef>
              <a:spcAft>
                <a:spcPts val="0"/>
              </a:spcAft>
            </a:pPr>
            <a:r>
              <a:rPr lang="en-US" sz="1600" kern="0">
                <a:solidFill>
                  <a:srgbClr val="00B050"/>
                </a:solidFill>
              </a:rPr>
              <a:t>There are </a:t>
            </a:r>
            <a:r>
              <a:rPr lang="en-US" sz="1600" kern="0" smtClean="0">
                <a:solidFill>
                  <a:srgbClr val="00B050"/>
                </a:solidFill>
              </a:rPr>
              <a:t>3 modes (3 check boxs)</a:t>
            </a:r>
          </a:p>
          <a:p>
            <a:pPr marL="285750" indent="-285750" fontAlgn="auto">
              <a:spcBef>
                <a:spcPts val="500"/>
              </a:spcBef>
              <a:spcAft>
                <a:spcPts val="0"/>
              </a:spcAft>
              <a:buFontTx/>
              <a:buChar char="-"/>
            </a:pPr>
            <a:r>
              <a:rPr lang="en-US" sz="1400" kern="0" smtClean="0">
                <a:solidFill>
                  <a:schemeClr val="accent5">
                    <a:lumMod val="40000"/>
                    <a:lumOff val="60000"/>
                  </a:schemeClr>
                </a:solidFill>
              </a:rPr>
              <a:t>Normal</a:t>
            </a:r>
          </a:p>
          <a:p>
            <a:pPr marL="285750" indent="-285750" fontAlgn="auto">
              <a:spcBef>
                <a:spcPts val="500"/>
              </a:spcBef>
              <a:spcAft>
                <a:spcPts val="0"/>
              </a:spcAft>
              <a:buFontTx/>
              <a:buChar char="-"/>
            </a:pPr>
            <a:r>
              <a:rPr lang="en-US" sz="1400" kern="0" smtClean="0">
                <a:solidFill>
                  <a:schemeClr val="bg1"/>
                </a:solidFill>
              </a:rPr>
              <a:t>Event</a:t>
            </a:r>
            <a:r>
              <a:rPr lang="en-US" sz="1400" kern="0" smtClean="0">
                <a:solidFill>
                  <a:schemeClr val="bg1">
                    <a:lumMod val="85000"/>
                  </a:schemeClr>
                </a:solidFill>
              </a:rPr>
              <a:t> </a:t>
            </a:r>
          </a:p>
          <a:p>
            <a:pPr marL="285750" indent="-285750" fontAlgn="auto">
              <a:spcBef>
                <a:spcPts val="500"/>
              </a:spcBef>
              <a:spcAft>
                <a:spcPts val="0"/>
              </a:spcAft>
              <a:buFontTx/>
              <a:buChar char="-"/>
            </a:pPr>
            <a:r>
              <a:rPr lang="en-US" sz="1400" kern="0" smtClean="0">
                <a:solidFill>
                  <a:schemeClr val="accent5">
                    <a:lumMod val="40000"/>
                    <a:lumOff val="60000"/>
                  </a:schemeClr>
                </a:solidFill>
              </a:rPr>
              <a:t>String</a:t>
            </a:r>
            <a:endParaRPr lang="en-US" sz="1400" kern="0">
              <a:solidFill>
                <a:schemeClr val="accent5">
                  <a:lumMod val="40000"/>
                  <a:lumOff val="60000"/>
                </a:schemeClr>
              </a:solidFill>
            </a:endParaRPr>
          </a:p>
          <a:p>
            <a:pPr marR="0" defTabSz="914400" eaLnBrk="1" fontAlgn="auto" latinLnBrk="0" hangingPunct="1">
              <a:lnSpc>
                <a:spcPts val="2300"/>
              </a:lnSpc>
              <a:spcBef>
                <a:spcPts val="500"/>
              </a:spcBef>
              <a:spcAft>
                <a:spcPts val="0"/>
              </a:spcAft>
              <a:buClrTx/>
              <a:buSzTx/>
              <a:tabLst/>
            </a:pPr>
            <a:endParaRPr kumimoji="0" lang="en-US" sz="1600" b="0" i="0" u="none" strike="noStrike" kern="0" cap="none" spc="0" normalizeH="0" smtClean="0">
              <a:ln>
                <a:noFill/>
              </a:ln>
              <a:solidFill>
                <a:schemeClr val="accent5">
                  <a:lumMod val="40000"/>
                  <a:lumOff val="60000"/>
                </a:schemeClr>
              </a:solidFill>
              <a:effectLst/>
              <a:uLnTx/>
              <a:uFillTx/>
            </a:endParaRPr>
          </a:p>
          <a:p>
            <a:pPr marR="0" defTabSz="914400" eaLnBrk="1" fontAlgn="auto" latinLnBrk="0" hangingPunct="1">
              <a:lnSpc>
                <a:spcPts val="2300"/>
              </a:lnSpc>
              <a:spcBef>
                <a:spcPts val="500"/>
              </a:spcBef>
              <a:spcAft>
                <a:spcPts val="0"/>
              </a:spcAft>
              <a:buClrTx/>
              <a:buSzTx/>
              <a:tabLst/>
            </a:pPr>
            <a:endParaRPr lang="en-US" sz="1600" kern="0" noProof="0">
              <a:solidFill>
                <a:schemeClr val="accent5">
                  <a:lumMod val="40000"/>
                  <a:lumOff val="60000"/>
                </a:schemeClr>
              </a:solidFill>
            </a:endParaRPr>
          </a:p>
        </p:txBody>
      </p:sp>
      <p:sp>
        <p:nvSpPr>
          <p:cNvPr id="58" name="Rectangle 57"/>
          <p:cNvSpPr/>
          <p:nvPr/>
        </p:nvSpPr>
        <p:spPr>
          <a:xfrm>
            <a:off x="6994709" y="1872793"/>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a:solidFill>
                  <a:srgbClr val="000000"/>
                </a:solidFill>
                <a:cs typeface="Courier New" panose="02070309020205020404" pitchFamily="49" charset="0"/>
              </a:rPr>
              <a:t>Reverved_LDWOnOffReq</a:t>
            </a:r>
            <a:endParaRPr kumimoji="0" lang="en-US" sz="1000" b="0" i="0" u="none" strike="noStrike" kern="0" cap="none" spc="0" normalizeH="0" baseline="0" noProof="0" dirty="0" smtClean="0">
              <a:ln>
                <a:noFill/>
              </a:ln>
              <a:solidFill>
                <a:srgbClr val="000000"/>
              </a:solidFill>
              <a:effectLst/>
              <a:uLnTx/>
              <a:uFillTx/>
              <a:latin typeface="Bosch Office Sans"/>
            </a:endParaRPr>
          </a:p>
        </p:txBody>
      </p:sp>
      <p:sp>
        <p:nvSpPr>
          <p:cNvPr id="59" name="TextBox 58"/>
          <p:cNvSpPr txBox="1"/>
          <p:nvPr/>
        </p:nvSpPr>
        <p:spPr>
          <a:xfrm>
            <a:off x="5952294" y="1808822"/>
            <a:ext cx="92456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rgbClr val="00B050"/>
                </a:solidFill>
                <a:effectLst/>
                <a:uLnTx/>
                <a:uFillTx/>
              </a:rPr>
              <a:t>Signal</a:t>
            </a:r>
            <a:endParaRPr kumimoji="0" lang="en-US" sz="1200" b="0" i="0" u="none" strike="noStrike" kern="0" cap="none" spc="0" normalizeH="0" baseline="0" noProof="0" dirty="0" smtClean="0">
              <a:ln>
                <a:noFill/>
              </a:ln>
              <a:solidFill>
                <a:srgbClr val="00B050"/>
              </a:solidFill>
              <a:effectLst/>
              <a:uLnTx/>
              <a:uFillTx/>
            </a:endParaRPr>
          </a:p>
        </p:txBody>
      </p:sp>
      <p:sp>
        <p:nvSpPr>
          <p:cNvPr id="60" name="TextBox 59"/>
          <p:cNvSpPr txBox="1"/>
          <p:nvPr/>
        </p:nvSpPr>
        <p:spPr>
          <a:xfrm>
            <a:off x="5952294" y="2026414"/>
            <a:ext cx="133731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Enable string</a:t>
            </a:r>
            <a:endParaRPr kumimoji="0" lang="en-US" sz="1200" b="0" i="0" u="none" strike="noStrike" kern="0" cap="none" spc="0" normalizeH="0" baseline="0" noProof="0" dirty="0" smtClean="0">
              <a:ln>
                <a:noFill/>
              </a:ln>
              <a:solidFill>
                <a:srgbClr val="00B050"/>
              </a:solidFill>
              <a:effectLst/>
              <a:uLnTx/>
              <a:uFillTx/>
            </a:endParaRPr>
          </a:p>
        </p:txBody>
      </p:sp>
      <p:sp>
        <p:nvSpPr>
          <p:cNvPr id="61" name="Rectangle 60"/>
          <p:cNvSpPr/>
          <p:nvPr/>
        </p:nvSpPr>
        <p:spPr>
          <a:xfrm>
            <a:off x="6994707" y="2103470"/>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a:solidFill>
                  <a:srgbClr val="000000"/>
                </a:solidFill>
              </a:rPr>
              <a:t>2e01013f00</a:t>
            </a:r>
            <a:endParaRPr kumimoji="0" lang="en-US" sz="1000" b="0" i="0" u="none" strike="noStrike" kern="0" cap="none" spc="0" normalizeH="0" baseline="0" noProof="0" dirty="0" smtClean="0">
              <a:ln>
                <a:noFill/>
              </a:ln>
              <a:solidFill>
                <a:srgbClr val="000000"/>
              </a:solidFill>
              <a:effectLst/>
              <a:uLnTx/>
              <a:uFillTx/>
              <a:latin typeface="Bosch Office Sans"/>
            </a:endParaRPr>
          </a:p>
        </p:txBody>
      </p:sp>
      <p:sp>
        <p:nvSpPr>
          <p:cNvPr id="62" name="TextBox 61"/>
          <p:cNvSpPr txBox="1"/>
          <p:nvPr/>
        </p:nvSpPr>
        <p:spPr>
          <a:xfrm>
            <a:off x="5952294" y="2261104"/>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Disable </a:t>
            </a:r>
            <a:r>
              <a:rPr lang="en-US" sz="1200" kern="0">
                <a:solidFill>
                  <a:srgbClr val="00B050"/>
                </a:solidFill>
              </a:rPr>
              <a:t>string</a:t>
            </a:r>
            <a:endParaRPr lang="en-US" sz="1200" kern="0" dirty="0">
              <a:solidFill>
                <a:srgbClr val="00B050"/>
              </a:solidFill>
            </a:endParaRPr>
          </a:p>
        </p:txBody>
      </p:sp>
      <p:sp>
        <p:nvSpPr>
          <p:cNvPr id="63" name="Rectangle 62"/>
          <p:cNvSpPr/>
          <p:nvPr/>
        </p:nvSpPr>
        <p:spPr>
          <a:xfrm>
            <a:off x="6994707" y="2335464"/>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a:solidFill>
                  <a:srgbClr val="000000"/>
                </a:solidFill>
              </a:rPr>
              <a:t>2e01010000</a:t>
            </a:r>
            <a:endParaRPr kumimoji="0" lang="en-US" sz="1000" b="0" i="0" u="none" strike="noStrike" kern="0" cap="none" spc="0" normalizeH="0" baseline="0" noProof="0" dirty="0" smtClean="0">
              <a:ln>
                <a:noFill/>
              </a:ln>
              <a:solidFill>
                <a:srgbClr val="000000"/>
              </a:solidFill>
              <a:effectLst/>
              <a:uLnTx/>
              <a:uFillTx/>
              <a:latin typeface="Bosch Office Sans"/>
            </a:endParaRPr>
          </a:p>
        </p:txBody>
      </p:sp>
      <p:sp>
        <p:nvSpPr>
          <p:cNvPr id="64" name="TextBox 63"/>
          <p:cNvSpPr txBox="1"/>
          <p:nvPr/>
        </p:nvSpPr>
        <p:spPr>
          <a:xfrm>
            <a:off x="6176365" y="1477821"/>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Normal</a:t>
            </a:r>
            <a:endParaRPr kumimoji="0" lang="en-US" sz="1050" b="0" i="0" u="none" strike="noStrike" kern="0" cap="none" spc="0" normalizeH="0" baseline="0" noProof="0" dirty="0" smtClean="0">
              <a:ln>
                <a:noFill/>
              </a:ln>
              <a:solidFill>
                <a:schemeClr val="accent5">
                  <a:lumMod val="20000"/>
                  <a:lumOff val="80000"/>
                </a:schemeClr>
              </a:solidFill>
              <a:effectLst/>
              <a:uLnTx/>
              <a:uFillTx/>
            </a:endParaRPr>
          </a:p>
        </p:txBody>
      </p:sp>
      <p:sp>
        <p:nvSpPr>
          <p:cNvPr id="65" name="TextBox 64"/>
          <p:cNvSpPr txBox="1"/>
          <p:nvPr/>
        </p:nvSpPr>
        <p:spPr>
          <a:xfrm>
            <a:off x="7087398" y="1477821"/>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Event</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sp>
        <p:nvSpPr>
          <p:cNvPr id="66" name="Rounded Rectangle 65"/>
          <p:cNvSpPr/>
          <p:nvPr/>
        </p:nvSpPr>
        <p:spPr>
          <a:xfrm>
            <a:off x="6901534" y="1559694"/>
            <a:ext cx="140885" cy="135790"/>
          </a:xfrm>
          <a:prstGeom prst="roundRect">
            <a:avLst/>
          </a:prstGeom>
          <a:noFill/>
          <a:ln w="28575" cap="flat" cmpd="sng" algn="ctr">
            <a:solidFill>
              <a:srgbClr val="FFC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7" name="TextBox 66"/>
          <p:cNvSpPr txBox="1"/>
          <p:nvPr/>
        </p:nvSpPr>
        <p:spPr>
          <a:xfrm>
            <a:off x="7845978" y="1477821"/>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String</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pic>
        <p:nvPicPr>
          <p:cNvPr id="68" name="Picture 6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952294" y="1540092"/>
            <a:ext cx="165546" cy="165546"/>
          </a:xfrm>
          <a:prstGeom prst="rect">
            <a:avLst/>
          </a:prstGeom>
        </p:spPr>
      </p:pic>
      <p:sp>
        <p:nvSpPr>
          <p:cNvPr id="69" name="TextBox 68"/>
          <p:cNvSpPr txBox="1"/>
          <p:nvPr/>
        </p:nvSpPr>
        <p:spPr>
          <a:xfrm>
            <a:off x="5952294" y="2489978"/>
            <a:ext cx="133731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a:solidFill>
                  <a:srgbClr val="00B050"/>
                </a:solidFill>
              </a:rPr>
              <a:t>Enable value</a:t>
            </a:r>
            <a:endParaRPr lang="en-US" sz="1200" kern="0" dirty="0">
              <a:solidFill>
                <a:srgbClr val="00B050"/>
              </a:solidFill>
            </a:endParaRPr>
          </a:p>
        </p:txBody>
      </p:sp>
      <p:sp>
        <p:nvSpPr>
          <p:cNvPr id="70" name="Rectangle 69"/>
          <p:cNvSpPr/>
          <p:nvPr/>
        </p:nvSpPr>
        <p:spPr>
          <a:xfrm>
            <a:off x="6994707" y="2571676"/>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latin typeface="Bosch Office Sans"/>
                <a:ea typeface="+mn-ea"/>
                <a:cs typeface="+mn-cs"/>
              </a:rPr>
              <a:t>1</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1" name="TextBox 70"/>
          <p:cNvSpPr txBox="1"/>
          <p:nvPr/>
        </p:nvSpPr>
        <p:spPr>
          <a:xfrm>
            <a:off x="5952294" y="2729968"/>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a:solidFill>
                  <a:srgbClr val="00B050"/>
                </a:solidFill>
              </a:rPr>
              <a:t>Disable value</a:t>
            </a:r>
            <a:endParaRPr lang="en-US" sz="1200" kern="0" dirty="0">
              <a:solidFill>
                <a:srgbClr val="00B050"/>
              </a:solidFill>
            </a:endParaRPr>
          </a:p>
        </p:txBody>
      </p:sp>
      <p:sp>
        <p:nvSpPr>
          <p:cNvPr id="72" name="Rectangle 71"/>
          <p:cNvSpPr/>
          <p:nvPr/>
        </p:nvSpPr>
        <p:spPr>
          <a:xfrm>
            <a:off x="6994707" y="2807683"/>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latin typeface="Bosch Office Sans"/>
                <a:ea typeface="+mn-ea"/>
                <a:cs typeface="+mn-cs"/>
              </a:rPr>
              <a:t>0</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73" name="Picture 7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57943" y="1549295"/>
            <a:ext cx="165546" cy="165546"/>
          </a:xfrm>
          <a:prstGeom prst="rect">
            <a:avLst/>
          </a:prstGeom>
        </p:spPr>
      </p:pic>
      <p:sp>
        <p:nvSpPr>
          <p:cNvPr id="80" name="Rounded Rectangle 79"/>
          <p:cNvSpPr/>
          <p:nvPr/>
        </p:nvSpPr>
        <p:spPr>
          <a:xfrm>
            <a:off x="5410713" y="1282334"/>
            <a:ext cx="5299287" cy="1853719"/>
          </a:xfrm>
          <a:prstGeom prst="roundRect">
            <a:avLst>
              <a:gd name="adj" fmla="val 10639"/>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4" name="Picture 3"/>
          <p:cNvPicPr>
            <a:picLocks noChangeAspect="1"/>
          </p:cNvPicPr>
          <p:nvPr/>
        </p:nvPicPr>
        <p:blipFill>
          <a:blip r:embed="rId3"/>
          <a:stretch>
            <a:fillRect/>
          </a:stretch>
        </p:blipFill>
        <p:spPr>
          <a:xfrm>
            <a:off x="5427539" y="3213109"/>
            <a:ext cx="5282461" cy="1549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9998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30" name="Title 1"/>
          <p:cNvSpPr txBox="1">
            <a:spLocks/>
          </p:cNvSpPr>
          <p:nvPr/>
        </p:nvSpPr>
        <p:spPr>
          <a:xfrm>
            <a:off x="259200" y="823260"/>
            <a:ext cx="10450800" cy="388800"/>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baseline="0">
                <a:solidFill>
                  <a:schemeClr val="accent1"/>
                </a:solidFill>
                <a:latin typeface="+mj-lt"/>
                <a:ea typeface="+mj-ea"/>
                <a:cs typeface="+mj-cs"/>
              </a:defRPr>
            </a:lvl1pPr>
          </a:lstStyle>
          <a:p>
            <a:pPr fontAlgn="auto">
              <a:spcAft>
                <a:spcPts val="0"/>
              </a:spcAft>
            </a:pPr>
            <a:r>
              <a:rPr lang="en-US" sz="1800">
                <a:solidFill>
                  <a:srgbClr val="00B050"/>
                </a:solidFill>
              </a:rPr>
              <a:t>The GUI set up the </a:t>
            </a:r>
            <a:r>
              <a:rPr lang="en-US" sz="1800" smtClean="0">
                <a:solidFill>
                  <a:srgbClr val="00B050"/>
                </a:solidFill>
              </a:rPr>
              <a:t>values </a:t>
            </a:r>
            <a:r>
              <a:rPr lang="en-US" sz="1800">
                <a:solidFill>
                  <a:srgbClr val="00B050"/>
                </a:solidFill>
              </a:rPr>
              <a:t>to enable and disable supported function</a:t>
            </a:r>
          </a:p>
        </p:txBody>
      </p:sp>
      <p:sp>
        <p:nvSpPr>
          <p:cNvPr id="6" name="Slide Number Placeholder 3"/>
          <p:cNvSpPr>
            <a:spLocks noGrp="1"/>
          </p:cNvSpPr>
          <p:nvPr>
            <p:ph type="sldNum" sz="quarter" idx="12"/>
          </p:nvPr>
        </p:nvSpPr>
        <p:spPr>
          <a:xfrm>
            <a:off x="266700" y="5628640"/>
            <a:ext cx="288290" cy="410210"/>
          </a:xfrm>
        </p:spPr>
        <p:txBody>
          <a:bodyPr/>
          <a:lstStyle/>
          <a:p>
            <a:fld id="{4898AEC0-503E-4FA4-859C-D0F72D6E3F79}" type="slidenum">
              <a:rPr lang="en-US" noProof="1" smtClean="0"/>
              <a:pPr/>
              <a:t>22</a:t>
            </a:fld>
            <a:endParaRPr lang="en-US" noProof="1"/>
          </a:p>
        </p:txBody>
      </p:sp>
      <p:sp>
        <p:nvSpPr>
          <p:cNvPr id="28" name="Rectangle 27"/>
          <p:cNvSpPr/>
          <p:nvPr/>
        </p:nvSpPr>
        <p:spPr>
          <a:xfrm>
            <a:off x="7080625" y="1876734"/>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a:solidFill>
                  <a:srgbClr val="000000"/>
                </a:solidFill>
                <a:cs typeface="Courier New" panose="02070309020205020404" pitchFamily="49" charset="0"/>
              </a:rPr>
              <a:t>Reverved_LDWOnOffReq</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9" name="TextBox 28"/>
          <p:cNvSpPr txBox="1"/>
          <p:nvPr/>
        </p:nvSpPr>
        <p:spPr>
          <a:xfrm>
            <a:off x="5952294" y="1808822"/>
            <a:ext cx="92456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rgbClr val="00B050"/>
                </a:solidFill>
                <a:effectLst/>
                <a:uLnTx/>
                <a:uFillTx/>
              </a:rPr>
              <a:t>Signal</a:t>
            </a:r>
            <a:endParaRPr kumimoji="0" lang="en-US" sz="1200" b="0" i="0" u="none" strike="noStrike" kern="0" cap="none" spc="0" normalizeH="0" baseline="0" noProof="0" dirty="0" smtClean="0">
              <a:ln>
                <a:noFill/>
              </a:ln>
              <a:solidFill>
                <a:srgbClr val="00B050"/>
              </a:solidFill>
              <a:effectLst/>
              <a:uLnTx/>
              <a:uFillTx/>
            </a:endParaRPr>
          </a:p>
        </p:txBody>
      </p:sp>
      <p:sp>
        <p:nvSpPr>
          <p:cNvPr id="34" name="TextBox 33"/>
          <p:cNvSpPr txBox="1"/>
          <p:nvPr/>
        </p:nvSpPr>
        <p:spPr>
          <a:xfrm>
            <a:off x="5952294" y="2026414"/>
            <a:ext cx="133731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Enable string</a:t>
            </a:r>
            <a:endParaRPr kumimoji="0" lang="en-US" sz="1200" b="0" i="0" u="none" strike="noStrike" kern="0" cap="none" spc="0" normalizeH="0" baseline="0" noProof="0" dirty="0" smtClean="0">
              <a:ln>
                <a:noFill/>
              </a:ln>
              <a:solidFill>
                <a:srgbClr val="00B050"/>
              </a:solidFill>
              <a:effectLst/>
              <a:uLnTx/>
              <a:uFillTx/>
            </a:endParaRPr>
          </a:p>
        </p:txBody>
      </p:sp>
      <p:sp>
        <p:nvSpPr>
          <p:cNvPr id="35" name="Rounded Rectangle 34"/>
          <p:cNvSpPr/>
          <p:nvPr/>
        </p:nvSpPr>
        <p:spPr>
          <a:xfrm>
            <a:off x="266700" y="1282335"/>
            <a:ext cx="5054056" cy="4082146"/>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373483" y="1387319"/>
            <a:ext cx="4904317" cy="388233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smtClean="0">
                <a:ln>
                  <a:noFill/>
                </a:ln>
                <a:solidFill>
                  <a:srgbClr val="00B050"/>
                </a:solidFill>
                <a:effectLst/>
                <a:uLnTx/>
                <a:uFillTx/>
              </a:rPr>
              <a:t>There</a:t>
            </a:r>
            <a:r>
              <a:rPr kumimoji="0" lang="en-US" sz="1800" b="0" i="0" u="none" strike="noStrike" kern="0" cap="none" spc="0" normalizeH="0" noProof="0" smtClean="0">
                <a:ln>
                  <a:noFill/>
                </a:ln>
                <a:solidFill>
                  <a:srgbClr val="00B050"/>
                </a:solidFill>
                <a:effectLst/>
                <a:uLnTx/>
                <a:uFillTx/>
              </a:rPr>
              <a:t> are 5 scenarios to enable or disable the function.</a:t>
            </a:r>
          </a:p>
          <a:p>
            <a:pPr marL="342900" marR="0" indent="-342900" defTabSz="914400" eaLnBrk="1" fontAlgn="auto" latinLnBrk="0" hangingPunct="1">
              <a:spcBef>
                <a:spcPts val="500"/>
              </a:spcBef>
              <a:spcAft>
                <a:spcPts val="0"/>
              </a:spcAft>
              <a:buClrTx/>
              <a:buSzTx/>
              <a:buAutoNum type="arabicPeriod"/>
              <a:tabLst/>
            </a:pPr>
            <a:r>
              <a:rPr lang="en-US" sz="1400" kern="0" smtClean="0">
                <a:solidFill>
                  <a:schemeClr val="bg1"/>
                </a:solidFill>
              </a:rPr>
              <a:t>Set up a specific value for the respective signal.</a:t>
            </a:r>
          </a:p>
          <a:p>
            <a:pPr marL="342900" marR="0" indent="-342900" defTabSz="914400" eaLnBrk="1" fontAlgn="auto" latinLnBrk="0" hangingPunct="1">
              <a:spcBef>
                <a:spcPts val="500"/>
              </a:spcBef>
              <a:spcAft>
                <a:spcPts val="0"/>
              </a:spcAft>
              <a:buClrTx/>
              <a:buSzTx/>
              <a:buAutoNum type="arabicPeriod"/>
              <a:tabLst/>
            </a:pPr>
            <a:r>
              <a:rPr kumimoji="0" lang="en-US" sz="1400" b="0" i="0" u="none" strike="noStrike" kern="0" cap="none" spc="0" normalizeH="0" baseline="0" noProof="0" smtClean="0">
                <a:ln>
                  <a:noFill/>
                </a:ln>
                <a:solidFill>
                  <a:schemeClr val="bg1"/>
                </a:solidFill>
                <a:effectLst/>
                <a:uLnTx/>
                <a:uFillTx/>
              </a:rPr>
              <a:t>Create a event button for the respective</a:t>
            </a:r>
            <a:r>
              <a:rPr kumimoji="0" lang="en-US" sz="1400" b="0" i="0" u="none" strike="noStrike" kern="0" cap="none" spc="0" normalizeH="0" noProof="0" smtClean="0">
                <a:ln>
                  <a:noFill/>
                </a:ln>
                <a:solidFill>
                  <a:schemeClr val="bg1"/>
                </a:solidFill>
                <a:effectLst/>
                <a:uLnTx/>
                <a:uFillTx/>
              </a:rPr>
              <a:t> signal.</a:t>
            </a:r>
          </a:p>
          <a:p>
            <a:pPr marL="342900" marR="0" indent="-342900" defTabSz="914400" eaLnBrk="1" fontAlgn="auto" latinLnBrk="0" hangingPunct="1">
              <a:spcBef>
                <a:spcPts val="500"/>
              </a:spcBef>
              <a:spcAft>
                <a:spcPts val="0"/>
              </a:spcAft>
              <a:buClrTx/>
              <a:buSzTx/>
              <a:buAutoNum type="arabicPeriod"/>
              <a:tabLst/>
            </a:pPr>
            <a:r>
              <a:rPr lang="en-US" sz="1400" kern="0" noProof="0" smtClean="0">
                <a:solidFill>
                  <a:schemeClr val="bg1"/>
                </a:solidFill>
              </a:rPr>
              <a:t>Write a string by service 2E</a:t>
            </a:r>
          </a:p>
          <a:p>
            <a:pPr marL="342900" marR="0" indent="-342900" defTabSz="914400" eaLnBrk="1" fontAlgn="auto" latinLnBrk="0" hangingPunct="1">
              <a:spcBef>
                <a:spcPts val="500"/>
              </a:spcBef>
              <a:spcAft>
                <a:spcPts val="0"/>
              </a:spcAft>
              <a:buClrTx/>
              <a:buSzTx/>
              <a:buAutoNum type="arabicPeriod"/>
              <a:tabLst/>
            </a:pPr>
            <a:r>
              <a:rPr lang="en-US" sz="1400" kern="0" noProof="0" smtClean="0">
                <a:solidFill>
                  <a:schemeClr val="bg1"/>
                </a:solidFill>
              </a:rPr>
              <a:t>Combine 3&amp;1</a:t>
            </a:r>
          </a:p>
          <a:p>
            <a:pPr marL="342900" marR="0" indent="-342900" defTabSz="914400" eaLnBrk="1" fontAlgn="auto" latinLnBrk="0" hangingPunct="1">
              <a:spcBef>
                <a:spcPts val="500"/>
              </a:spcBef>
              <a:spcAft>
                <a:spcPts val="0"/>
              </a:spcAft>
              <a:buClrTx/>
              <a:buSzTx/>
              <a:buAutoNum type="arabicPeriod"/>
              <a:tabLst/>
            </a:pPr>
            <a:r>
              <a:rPr kumimoji="0" lang="en-US" sz="1400" b="0" i="0" u="none" strike="noStrike" kern="0" cap="none" spc="0" normalizeH="0" baseline="0" smtClean="0">
                <a:ln>
                  <a:noFill/>
                </a:ln>
                <a:solidFill>
                  <a:schemeClr val="accent5">
                    <a:lumMod val="40000"/>
                    <a:lumOff val="60000"/>
                  </a:schemeClr>
                </a:solidFill>
                <a:effectLst/>
                <a:uLnTx/>
                <a:uFillTx/>
              </a:rPr>
              <a:t>Combine</a:t>
            </a:r>
            <a:r>
              <a:rPr kumimoji="0" lang="en-US" sz="1400" b="0" i="0" u="none" strike="noStrike" kern="0" cap="none" spc="0" normalizeH="0" smtClean="0">
                <a:ln>
                  <a:noFill/>
                </a:ln>
                <a:solidFill>
                  <a:schemeClr val="accent5">
                    <a:lumMod val="40000"/>
                    <a:lumOff val="60000"/>
                  </a:schemeClr>
                </a:solidFill>
                <a:effectLst/>
                <a:uLnTx/>
                <a:uFillTx/>
              </a:rPr>
              <a:t> 3&amp;2</a:t>
            </a:r>
          </a:p>
          <a:p>
            <a:pPr marR="0" defTabSz="914400" eaLnBrk="1" fontAlgn="auto" latinLnBrk="0" hangingPunct="1">
              <a:spcBef>
                <a:spcPts val="500"/>
              </a:spcBef>
              <a:spcAft>
                <a:spcPts val="0"/>
              </a:spcAft>
              <a:buClrTx/>
              <a:buSzTx/>
              <a:tabLst/>
            </a:pPr>
            <a:endParaRPr kumimoji="0" lang="en-US" sz="1400" b="0" i="0" u="none" strike="noStrike" kern="0" cap="none" spc="0" normalizeH="0" smtClean="0">
              <a:ln>
                <a:noFill/>
              </a:ln>
              <a:solidFill>
                <a:schemeClr val="accent5">
                  <a:lumMod val="40000"/>
                  <a:lumOff val="60000"/>
                </a:schemeClr>
              </a:solidFill>
              <a:effectLst/>
              <a:uLnTx/>
              <a:uFillTx/>
            </a:endParaRPr>
          </a:p>
          <a:p>
            <a:pPr fontAlgn="auto">
              <a:lnSpc>
                <a:spcPts val="2300"/>
              </a:lnSpc>
              <a:spcBef>
                <a:spcPts val="500"/>
              </a:spcBef>
              <a:spcAft>
                <a:spcPts val="0"/>
              </a:spcAft>
            </a:pPr>
            <a:r>
              <a:rPr lang="en-US" sz="1600" kern="0">
                <a:solidFill>
                  <a:srgbClr val="00B050"/>
                </a:solidFill>
              </a:rPr>
              <a:t>There are </a:t>
            </a:r>
            <a:r>
              <a:rPr lang="en-US" sz="1600" kern="0" smtClean="0">
                <a:solidFill>
                  <a:srgbClr val="00B050"/>
                </a:solidFill>
              </a:rPr>
              <a:t>3 modes (3 check boxs)</a:t>
            </a:r>
          </a:p>
          <a:p>
            <a:pPr marL="285750" indent="-285750" fontAlgn="auto">
              <a:spcBef>
                <a:spcPts val="500"/>
              </a:spcBef>
              <a:spcAft>
                <a:spcPts val="0"/>
              </a:spcAft>
              <a:buFontTx/>
              <a:buChar char="-"/>
            </a:pPr>
            <a:r>
              <a:rPr lang="en-US" sz="1400" kern="0" smtClean="0">
                <a:solidFill>
                  <a:schemeClr val="bg1"/>
                </a:solidFill>
              </a:rPr>
              <a:t>Normal</a:t>
            </a:r>
          </a:p>
          <a:p>
            <a:pPr marL="285750" indent="-285750" fontAlgn="auto">
              <a:spcBef>
                <a:spcPts val="500"/>
              </a:spcBef>
              <a:spcAft>
                <a:spcPts val="0"/>
              </a:spcAft>
              <a:buFontTx/>
              <a:buChar char="-"/>
            </a:pPr>
            <a:r>
              <a:rPr lang="en-US" sz="1400" kern="0" smtClean="0">
                <a:solidFill>
                  <a:schemeClr val="accent5">
                    <a:lumMod val="40000"/>
                    <a:lumOff val="60000"/>
                  </a:schemeClr>
                </a:solidFill>
              </a:rPr>
              <a:t>Event</a:t>
            </a:r>
            <a:r>
              <a:rPr lang="en-US" sz="1400" kern="0" smtClean="0">
                <a:solidFill>
                  <a:schemeClr val="bg1">
                    <a:lumMod val="85000"/>
                  </a:schemeClr>
                </a:solidFill>
              </a:rPr>
              <a:t> </a:t>
            </a:r>
          </a:p>
          <a:p>
            <a:pPr marL="285750" indent="-285750" fontAlgn="auto">
              <a:spcBef>
                <a:spcPts val="500"/>
              </a:spcBef>
              <a:spcAft>
                <a:spcPts val="0"/>
              </a:spcAft>
              <a:buFontTx/>
              <a:buChar char="-"/>
            </a:pPr>
            <a:r>
              <a:rPr lang="en-US" sz="1400" kern="0" smtClean="0">
                <a:solidFill>
                  <a:schemeClr val="accent5">
                    <a:lumMod val="40000"/>
                    <a:lumOff val="60000"/>
                  </a:schemeClr>
                </a:solidFill>
              </a:rPr>
              <a:t>String</a:t>
            </a:r>
            <a:endParaRPr lang="en-US" sz="1400" kern="0">
              <a:solidFill>
                <a:schemeClr val="accent5">
                  <a:lumMod val="40000"/>
                  <a:lumOff val="60000"/>
                </a:schemeClr>
              </a:solidFill>
            </a:endParaRPr>
          </a:p>
          <a:p>
            <a:pPr marR="0" defTabSz="914400" eaLnBrk="1" fontAlgn="auto" latinLnBrk="0" hangingPunct="1">
              <a:lnSpc>
                <a:spcPts val="2300"/>
              </a:lnSpc>
              <a:spcBef>
                <a:spcPts val="500"/>
              </a:spcBef>
              <a:spcAft>
                <a:spcPts val="0"/>
              </a:spcAft>
              <a:buClrTx/>
              <a:buSzTx/>
              <a:tabLst/>
            </a:pPr>
            <a:endParaRPr kumimoji="0" lang="en-US" sz="1600" b="0" i="0" u="none" strike="noStrike" kern="0" cap="none" spc="0" normalizeH="0" smtClean="0">
              <a:ln>
                <a:noFill/>
              </a:ln>
              <a:solidFill>
                <a:schemeClr val="accent5">
                  <a:lumMod val="40000"/>
                  <a:lumOff val="60000"/>
                </a:schemeClr>
              </a:solidFill>
              <a:effectLst/>
              <a:uLnTx/>
              <a:uFillTx/>
            </a:endParaRPr>
          </a:p>
          <a:p>
            <a:pPr marR="0" defTabSz="914400" eaLnBrk="1" fontAlgn="auto" latinLnBrk="0" hangingPunct="1">
              <a:lnSpc>
                <a:spcPts val="2300"/>
              </a:lnSpc>
              <a:spcBef>
                <a:spcPts val="500"/>
              </a:spcBef>
              <a:spcAft>
                <a:spcPts val="0"/>
              </a:spcAft>
              <a:buClrTx/>
              <a:buSzTx/>
              <a:tabLst/>
            </a:pPr>
            <a:endParaRPr lang="en-US" sz="1600" kern="0" noProof="0">
              <a:solidFill>
                <a:schemeClr val="accent5">
                  <a:lumMod val="40000"/>
                  <a:lumOff val="60000"/>
                </a:schemeClr>
              </a:solidFill>
            </a:endParaRPr>
          </a:p>
        </p:txBody>
      </p:sp>
      <p:sp>
        <p:nvSpPr>
          <p:cNvPr id="36" name="Rectangle 35"/>
          <p:cNvSpPr/>
          <p:nvPr/>
        </p:nvSpPr>
        <p:spPr>
          <a:xfrm>
            <a:off x="7080623" y="2107411"/>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a:solidFill>
                  <a:srgbClr val="000000"/>
                </a:solidFill>
              </a:rPr>
              <a:t>2e01013f00</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7" name="TextBox 36"/>
          <p:cNvSpPr txBox="1"/>
          <p:nvPr/>
        </p:nvSpPr>
        <p:spPr>
          <a:xfrm>
            <a:off x="5952294" y="2261104"/>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Disable </a:t>
            </a:r>
            <a:r>
              <a:rPr lang="en-US" sz="1200" kern="0">
                <a:solidFill>
                  <a:srgbClr val="00B050"/>
                </a:solidFill>
              </a:rPr>
              <a:t>string</a:t>
            </a:r>
            <a:endParaRPr lang="en-US" sz="1200" kern="0" dirty="0">
              <a:solidFill>
                <a:srgbClr val="00B050"/>
              </a:solidFill>
            </a:endParaRPr>
          </a:p>
        </p:txBody>
      </p:sp>
      <p:sp>
        <p:nvSpPr>
          <p:cNvPr id="38" name="Rectangle 37"/>
          <p:cNvSpPr/>
          <p:nvPr/>
        </p:nvSpPr>
        <p:spPr>
          <a:xfrm>
            <a:off x="7080623" y="2339405"/>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smtClean="0">
                <a:solidFill>
                  <a:srgbClr val="000000"/>
                </a:solidFill>
              </a:rPr>
              <a:t>2e01010000</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0" name="TextBox 39"/>
          <p:cNvSpPr txBox="1"/>
          <p:nvPr/>
        </p:nvSpPr>
        <p:spPr>
          <a:xfrm>
            <a:off x="6176365" y="1477821"/>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Normal</a:t>
            </a:r>
            <a:endParaRPr kumimoji="0" lang="en-US" sz="1050" b="0" i="0" u="none" strike="noStrike" kern="0" cap="none" spc="0" normalizeH="0" baseline="0" noProof="0" dirty="0" smtClean="0">
              <a:ln>
                <a:noFill/>
              </a:ln>
              <a:solidFill>
                <a:schemeClr val="accent5">
                  <a:lumMod val="20000"/>
                  <a:lumOff val="80000"/>
                </a:schemeClr>
              </a:solidFill>
              <a:effectLst/>
              <a:uLnTx/>
              <a:uFillTx/>
            </a:endParaRPr>
          </a:p>
        </p:txBody>
      </p:sp>
      <p:sp>
        <p:nvSpPr>
          <p:cNvPr id="41" name="TextBox 40"/>
          <p:cNvSpPr txBox="1"/>
          <p:nvPr/>
        </p:nvSpPr>
        <p:spPr>
          <a:xfrm>
            <a:off x="7087398" y="1477821"/>
            <a:ext cx="425922"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Event</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sp>
        <p:nvSpPr>
          <p:cNvPr id="42" name="Rounded Rectangle 41"/>
          <p:cNvSpPr/>
          <p:nvPr/>
        </p:nvSpPr>
        <p:spPr>
          <a:xfrm>
            <a:off x="5945523" y="1568832"/>
            <a:ext cx="140885" cy="135790"/>
          </a:xfrm>
          <a:prstGeom prst="roundRect">
            <a:avLst/>
          </a:prstGeom>
          <a:noFill/>
          <a:ln w="28575" cap="flat" cmpd="sng" algn="ctr">
            <a:solidFill>
              <a:srgbClr val="FFC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3" name="TextBox 42"/>
          <p:cNvSpPr txBox="1"/>
          <p:nvPr/>
        </p:nvSpPr>
        <p:spPr>
          <a:xfrm>
            <a:off x="7845978" y="1477821"/>
            <a:ext cx="852508" cy="255905"/>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200" b="0" i="0" u="none" strike="noStrike" kern="0" cap="none" spc="0" normalizeH="0" baseline="0" noProof="0" smtClean="0">
                <a:ln>
                  <a:noFill/>
                </a:ln>
                <a:solidFill>
                  <a:schemeClr val="accent5">
                    <a:lumMod val="20000"/>
                    <a:lumOff val="80000"/>
                  </a:schemeClr>
                </a:solidFill>
                <a:effectLst/>
                <a:uLnTx/>
                <a:uFillTx/>
              </a:rPr>
              <a:t>String</a:t>
            </a:r>
            <a:endParaRPr kumimoji="0" lang="en-US" sz="1200" b="0" i="0" u="none" strike="noStrike" kern="0" cap="none" spc="0" normalizeH="0" baseline="0" noProof="0" dirty="0" smtClean="0">
              <a:ln>
                <a:noFill/>
              </a:ln>
              <a:solidFill>
                <a:schemeClr val="accent5">
                  <a:lumMod val="20000"/>
                  <a:lumOff val="80000"/>
                </a:schemeClr>
              </a:solidFill>
              <a:effectLst/>
              <a:uLnTx/>
              <a:uFillTx/>
            </a:endParaRPr>
          </a:p>
        </p:txBody>
      </p:sp>
      <p:pic>
        <p:nvPicPr>
          <p:cNvPr id="20" name="Picture 1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43815" y="1546320"/>
            <a:ext cx="165546" cy="165546"/>
          </a:xfrm>
          <a:prstGeom prst="rect">
            <a:avLst/>
          </a:prstGeom>
        </p:spPr>
      </p:pic>
      <p:sp>
        <p:nvSpPr>
          <p:cNvPr id="26" name="TextBox 25"/>
          <p:cNvSpPr txBox="1"/>
          <p:nvPr/>
        </p:nvSpPr>
        <p:spPr>
          <a:xfrm>
            <a:off x="5952294" y="2489978"/>
            <a:ext cx="133731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High level</a:t>
            </a:r>
            <a:endParaRPr kumimoji="0" lang="en-US" sz="1200" b="0" i="0" u="none" strike="noStrike" kern="0" cap="none" spc="0" normalizeH="0" baseline="0" noProof="0" dirty="0" smtClean="0">
              <a:ln>
                <a:noFill/>
              </a:ln>
              <a:solidFill>
                <a:srgbClr val="00B050"/>
              </a:solidFill>
              <a:effectLst/>
              <a:uLnTx/>
              <a:uFillTx/>
            </a:endParaRPr>
          </a:p>
        </p:txBody>
      </p:sp>
      <p:sp>
        <p:nvSpPr>
          <p:cNvPr id="31" name="Rectangle 30"/>
          <p:cNvSpPr/>
          <p:nvPr/>
        </p:nvSpPr>
        <p:spPr>
          <a:xfrm>
            <a:off x="7080623" y="2575617"/>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latin typeface="Bosch Office Sans"/>
                <a:ea typeface="+mn-ea"/>
                <a:cs typeface="+mn-cs"/>
              </a:rPr>
              <a:t>3</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2" name="TextBox 31"/>
          <p:cNvSpPr txBox="1"/>
          <p:nvPr/>
        </p:nvSpPr>
        <p:spPr>
          <a:xfrm>
            <a:off x="5952294" y="2729968"/>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Low level</a:t>
            </a:r>
            <a:endParaRPr kumimoji="0" lang="en-US" sz="1200" b="0" i="0" u="none" strike="noStrike" kern="0" cap="none" spc="0" normalizeH="0" baseline="0" noProof="0" dirty="0" smtClean="0">
              <a:ln>
                <a:noFill/>
              </a:ln>
              <a:solidFill>
                <a:srgbClr val="00B050"/>
              </a:solidFill>
              <a:effectLst/>
              <a:uLnTx/>
              <a:uFillTx/>
            </a:endParaRPr>
          </a:p>
        </p:txBody>
      </p:sp>
      <p:sp>
        <p:nvSpPr>
          <p:cNvPr id="33" name="Rectangle 32"/>
          <p:cNvSpPr/>
          <p:nvPr/>
        </p:nvSpPr>
        <p:spPr>
          <a:xfrm>
            <a:off x="7080623" y="2811624"/>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latin typeface="Bosch Office Sans"/>
                <a:ea typeface="+mn-ea"/>
                <a:cs typeface="+mn-cs"/>
              </a:rPr>
              <a:t>0</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39" name="Picture 3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863327" y="1546320"/>
            <a:ext cx="165546" cy="165546"/>
          </a:xfrm>
          <a:prstGeom prst="rect">
            <a:avLst/>
          </a:prstGeom>
        </p:spPr>
      </p:pic>
      <p:sp>
        <p:nvSpPr>
          <p:cNvPr id="61" name="Rounded Rectangle 60"/>
          <p:cNvSpPr/>
          <p:nvPr/>
        </p:nvSpPr>
        <p:spPr>
          <a:xfrm>
            <a:off x="5410713" y="1282334"/>
            <a:ext cx="5299287" cy="2512426"/>
          </a:xfrm>
          <a:prstGeom prst="roundRect">
            <a:avLst>
              <a:gd name="adj" fmla="val 10639"/>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62" name="Picture 61"/>
          <p:cNvPicPr>
            <a:picLocks noChangeAspect="1"/>
          </p:cNvPicPr>
          <p:nvPr/>
        </p:nvPicPr>
        <p:blipFill>
          <a:blip r:embed="rId3"/>
          <a:stretch>
            <a:fillRect/>
          </a:stretch>
        </p:blipFill>
        <p:spPr>
          <a:xfrm>
            <a:off x="5410713" y="3860626"/>
            <a:ext cx="5299287" cy="1532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3" name="TextBox 62"/>
          <p:cNvSpPr txBox="1"/>
          <p:nvPr/>
        </p:nvSpPr>
        <p:spPr>
          <a:xfrm>
            <a:off x="5945523" y="2972914"/>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noProof="0" smtClean="0">
                <a:solidFill>
                  <a:srgbClr val="00B050"/>
                </a:solidFill>
              </a:rPr>
              <a:t>Press counter</a:t>
            </a:r>
            <a:endParaRPr kumimoji="0" lang="en-US" sz="1200" b="0" i="0" u="none" strike="noStrike" kern="0" cap="none" spc="0" normalizeH="0" baseline="0" noProof="0" dirty="0" smtClean="0">
              <a:ln>
                <a:noFill/>
              </a:ln>
              <a:solidFill>
                <a:srgbClr val="00B050"/>
              </a:solidFill>
              <a:effectLst/>
              <a:uLnTx/>
              <a:uFillTx/>
            </a:endParaRPr>
          </a:p>
        </p:txBody>
      </p:sp>
      <p:sp>
        <p:nvSpPr>
          <p:cNvPr id="64" name="Rectangle 63"/>
          <p:cNvSpPr/>
          <p:nvPr/>
        </p:nvSpPr>
        <p:spPr>
          <a:xfrm>
            <a:off x="7080625" y="3057304"/>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a:solidFill>
                  <a:srgbClr val="000000"/>
                </a:solidFill>
                <a:latin typeface="Bosch Office Sans"/>
              </a:rPr>
              <a:t>1</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5" name="TextBox 64"/>
          <p:cNvSpPr txBox="1"/>
          <p:nvPr/>
        </p:nvSpPr>
        <p:spPr>
          <a:xfrm>
            <a:off x="5945523" y="3197388"/>
            <a:ext cx="1337310"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noProof="0" smtClean="0">
                <a:solidFill>
                  <a:srgbClr val="00B050"/>
                </a:solidFill>
              </a:rPr>
              <a:t>Enable duration</a:t>
            </a:r>
            <a:endParaRPr kumimoji="0" lang="en-US" sz="1200" b="0" i="0" u="none" strike="noStrike" kern="0" cap="none" spc="0" normalizeH="0" baseline="0" noProof="0" dirty="0" smtClean="0">
              <a:ln>
                <a:noFill/>
              </a:ln>
              <a:solidFill>
                <a:srgbClr val="00B050"/>
              </a:solidFill>
              <a:effectLst/>
              <a:uLnTx/>
              <a:uFillTx/>
            </a:endParaRPr>
          </a:p>
        </p:txBody>
      </p:sp>
      <p:sp>
        <p:nvSpPr>
          <p:cNvPr id="66" name="Rectangle 65"/>
          <p:cNvSpPr/>
          <p:nvPr/>
        </p:nvSpPr>
        <p:spPr>
          <a:xfrm>
            <a:off x="7080625" y="3285899"/>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smtClean="0">
                <a:ln>
                  <a:noFill/>
                </a:ln>
                <a:solidFill>
                  <a:srgbClr val="000000"/>
                </a:solidFill>
                <a:effectLst/>
                <a:uLnTx/>
                <a:uFillTx/>
                <a:latin typeface="Bosch Office Sans"/>
                <a:ea typeface="+mn-ea"/>
                <a:cs typeface="+mn-cs"/>
              </a:rPr>
              <a:t>300</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7" name="TextBox 66"/>
          <p:cNvSpPr txBox="1"/>
          <p:nvPr/>
        </p:nvSpPr>
        <p:spPr>
          <a:xfrm>
            <a:off x="5945523" y="3437378"/>
            <a:ext cx="1498572"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200" kern="0" smtClean="0">
                <a:solidFill>
                  <a:srgbClr val="00B050"/>
                </a:solidFill>
              </a:rPr>
              <a:t>Disable duration</a:t>
            </a:r>
            <a:endParaRPr kumimoji="0" lang="en-US" sz="1200" b="0" i="0" u="none" strike="noStrike" kern="0" cap="none" spc="0" normalizeH="0" baseline="0" noProof="0" dirty="0" smtClean="0">
              <a:ln>
                <a:noFill/>
              </a:ln>
              <a:solidFill>
                <a:srgbClr val="00B050"/>
              </a:solidFill>
              <a:effectLst/>
              <a:uLnTx/>
              <a:uFillTx/>
            </a:endParaRPr>
          </a:p>
        </p:txBody>
      </p:sp>
      <p:sp>
        <p:nvSpPr>
          <p:cNvPr id="68" name="Rectangle 67"/>
          <p:cNvSpPr/>
          <p:nvPr/>
        </p:nvSpPr>
        <p:spPr>
          <a:xfrm>
            <a:off x="7080625" y="3521906"/>
            <a:ext cx="2276448" cy="199055"/>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000" kern="0" smtClean="0">
                <a:solidFill>
                  <a:srgbClr val="000000"/>
                </a:solidFill>
                <a:latin typeface="Bosch Office Sans"/>
              </a:rPr>
              <a:t>300</a:t>
            </a:r>
            <a:endParaRPr kumimoji="0" lang="en-US" sz="10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4103752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The end</a:t>
            </a:r>
            <a:endParaRPr lang="en-US"/>
          </a:p>
        </p:txBody>
      </p:sp>
    </p:spTree>
    <p:extLst>
      <p:ext uri="{BB962C8B-B14F-4D97-AF65-F5344CB8AC3E}">
        <p14:creationId xmlns:p14="http://schemas.microsoft.com/office/powerpoint/2010/main" val="98817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a:solidFill>
                  <a:schemeClr val="bg1">
                    <a:lumMod val="75000"/>
                  </a:schemeClr>
                </a:solidFill>
              </a:rPr>
              <a:t>1</a:t>
            </a:r>
            <a:r>
              <a:rPr lang="en-US" sz="3600" smtClean="0">
                <a:solidFill>
                  <a:schemeClr val="bg1">
                    <a:lumMod val="75000"/>
                  </a:schemeClr>
                </a:solidFill>
              </a:rPr>
              <a:t>. INTRODUCTION</a:t>
            </a:r>
            <a:endParaRPr lang="en-US" sz="3600">
              <a:solidFill>
                <a:schemeClr val="bg1">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8" name="Title 1"/>
          <p:cNvSpPr>
            <a:spLocks noGrp="1"/>
          </p:cNvSpPr>
          <p:nvPr>
            <p:ph type="title"/>
          </p:nvPr>
        </p:nvSpPr>
        <p:spPr>
          <a:xfrm>
            <a:off x="259200" y="823260"/>
            <a:ext cx="10450800" cy="388800"/>
          </a:xfrm>
        </p:spPr>
        <p:txBody>
          <a:bodyPr/>
          <a:lstStyle/>
          <a:p>
            <a:r>
              <a:rPr lang="en-US" sz="1800" smtClean="0">
                <a:solidFill>
                  <a:srgbClr val="00B050"/>
                </a:solidFill>
              </a:rPr>
              <a:t>IDEA </a:t>
            </a:r>
            <a:endParaRPr lang="en-US" sz="1800">
              <a:solidFill>
                <a:srgbClr val="00B050"/>
              </a:solidFill>
            </a:endParaRPr>
          </a:p>
        </p:txBody>
      </p:sp>
      <p:sp>
        <p:nvSpPr>
          <p:cNvPr id="7" name="Rectangle 6"/>
          <p:cNvSpPr/>
          <p:nvPr/>
        </p:nvSpPr>
        <p:spPr>
          <a:xfrm>
            <a:off x="996420" y="1466335"/>
            <a:ext cx="9022080" cy="533400"/>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2000" kern="0" smtClean="0">
                <a:solidFill>
                  <a:schemeClr val="bg1"/>
                </a:solidFill>
                <a:latin typeface="Bosch Office Sans"/>
              </a:rPr>
              <a:t>Reduce efforts when performing the function test</a:t>
            </a:r>
            <a:endParaRPr kumimoji="0" lang="en-US" sz="2000" b="0" i="0" u="none" strike="noStrike" kern="0" cap="none" spc="0" normalizeH="0" baseline="0" noProof="0" smtClean="0">
              <a:ln>
                <a:noFill/>
              </a:ln>
              <a:solidFill>
                <a:schemeClr val="bg1"/>
              </a:solidFill>
              <a:effectLst/>
              <a:uLnTx/>
              <a:uFillTx/>
              <a:latin typeface="Bosch Office Sans"/>
            </a:endParaRPr>
          </a:p>
        </p:txBody>
      </p:sp>
      <p:sp>
        <p:nvSpPr>
          <p:cNvPr id="12" name="Rectangle 11"/>
          <p:cNvSpPr/>
          <p:nvPr/>
        </p:nvSpPr>
        <p:spPr>
          <a:xfrm>
            <a:off x="996420" y="2189755"/>
            <a:ext cx="9022080" cy="533400"/>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2000" kern="0" noProof="0" smtClean="0">
                <a:solidFill>
                  <a:schemeClr val="bg1"/>
                </a:solidFill>
                <a:latin typeface="Bosch Office Sans"/>
              </a:rPr>
              <a:t>FT need </a:t>
            </a:r>
            <a:r>
              <a:rPr lang="en-US" sz="2000" kern="0" smtClean="0">
                <a:solidFill>
                  <a:schemeClr val="bg1"/>
                </a:solidFill>
                <a:latin typeface="Bosch Office Sans"/>
              </a:rPr>
              <a:t>full-fill all </a:t>
            </a:r>
            <a:r>
              <a:rPr lang="en-US" sz="2000" kern="0" noProof="0" smtClean="0">
                <a:solidFill>
                  <a:schemeClr val="bg1"/>
                </a:solidFill>
                <a:latin typeface="Bosch Office Sans"/>
              </a:rPr>
              <a:t>precondition before the testing, the tool will do that</a:t>
            </a:r>
            <a:endParaRPr kumimoji="0" lang="en-US" sz="2000" b="0" i="0" u="none" strike="noStrike" kern="0" cap="none" spc="0" normalizeH="0" baseline="0" noProof="0" smtClean="0">
              <a:ln>
                <a:noFill/>
              </a:ln>
              <a:solidFill>
                <a:schemeClr val="bg1"/>
              </a:solidFill>
              <a:effectLst/>
              <a:uLnTx/>
              <a:uFillTx/>
              <a:latin typeface="Bosch Office Sans"/>
            </a:endParaRPr>
          </a:p>
        </p:txBody>
      </p:sp>
      <p:sp>
        <p:nvSpPr>
          <p:cNvPr id="13" name="Rectangle 12"/>
          <p:cNvSpPr/>
          <p:nvPr/>
        </p:nvSpPr>
        <p:spPr>
          <a:xfrm>
            <a:off x="996420" y="3636595"/>
            <a:ext cx="9022080" cy="533400"/>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2000" kern="0" noProof="0" smtClean="0">
                <a:solidFill>
                  <a:schemeClr val="bg1"/>
                </a:solidFill>
                <a:latin typeface="Bosch Office Sans"/>
              </a:rPr>
              <a:t>Automatically creating the script to enable and disable all supported functions</a:t>
            </a:r>
            <a:endParaRPr kumimoji="0" lang="en-US" sz="2000" b="0" i="0" u="none" strike="noStrike" kern="0" cap="none" spc="0" normalizeH="0" baseline="0" noProof="0" smtClean="0">
              <a:ln>
                <a:noFill/>
              </a:ln>
              <a:solidFill>
                <a:schemeClr val="bg1"/>
              </a:solidFill>
              <a:effectLst/>
              <a:uLnTx/>
              <a:uFillTx/>
              <a:latin typeface="Bosch Office Sans"/>
            </a:endParaRPr>
          </a:p>
        </p:txBody>
      </p:sp>
      <p:sp>
        <p:nvSpPr>
          <p:cNvPr id="14" name="Rectangle 13"/>
          <p:cNvSpPr/>
          <p:nvPr/>
        </p:nvSpPr>
        <p:spPr>
          <a:xfrm>
            <a:off x="996420" y="2913175"/>
            <a:ext cx="9022080" cy="533400"/>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2000" kern="0" noProof="0" smtClean="0">
                <a:solidFill>
                  <a:schemeClr val="bg1"/>
                </a:solidFill>
                <a:latin typeface="Bosch Office Sans"/>
              </a:rPr>
              <a:t>Automatically creating the script to set up all the necessary speed value </a:t>
            </a:r>
            <a:endParaRPr kumimoji="0" lang="en-US" sz="2000" b="0" i="0" u="none" strike="noStrike" kern="0" cap="none" spc="0" normalizeH="0" baseline="0" noProof="0" smtClean="0">
              <a:ln>
                <a:noFill/>
              </a:ln>
              <a:solidFill>
                <a:schemeClr val="bg1"/>
              </a:solidFill>
              <a:effectLst/>
              <a:uLnTx/>
              <a:uFillTx/>
              <a:latin typeface="Bosch Office Sans"/>
            </a:endParaRPr>
          </a:p>
        </p:txBody>
      </p:sp>
    </p:spTree>
    <p:extLst>
      <p:ext uri="{BB962C8B-B14F-4D97-AF65-F5344CB8AC3E}">
        <p14:creationId xmlns:p14="http://schemas.microsoft.com/office/powerpoint/2010/main" val="82318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2</a:t>
            </a:r>
            <a:r>
              <a:rPr lang="en-US" sz="3200" dirty="0" smtClean="0">
                <a:solidFill>
                  <a:schemeClr val="bg1">
                    <a:lumMod val="75000"/>
                  </a:schemeClr>
                </a:solidFill>
              </a:rPr>
              <a:t>. </a:t>
            </a:r>
            <a:r>
              <a:rPr lang="en-US" sz="3600" dirty="0" smtClean="0">
                <a:solidFill>
                  <a:schemeClr val="bg1">
                    <a:lumMod val="75000"/>
                  </a:schemeClr>
                </a:solidFill>
              </a:rPr>
              <a:t>ARCHITECTURE</a:t>
            </a:r>
            <a:endParaRPr lang="en-US" sz="3200"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Rectangle 4"/>
          <p:cNvSpPr/>
          <p:nvPr/>
        </p:nvSpPr>
        <p:spPr>
          <a:xfrm>
            <a:off x="698114" y="1773025"/>
            <a:ext cx="1473587" cy="531085"/>
          </a:xfrm>
          <a:prstGeom prst="rect">
            <a:avLst/>
          </a:prstGeom>
          <a:solidFill>
            <a:schemeClr val="accent4"/>
          </a:solidFill>
          <a:ln>
            <a:solidFill>
              <a:schemeClr val="accent4"/>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smtClean="0">
                <a:solidFill>
                  <a:schemeClr val="accent5">
                    <a:lumMod val="20000"/>
                    <a:lumOff val="80000"/>
                  </a:schemeClr>
                </a:solidFill>
              </a:rPr>
              <a:t>DBC</a:t>
            </a:r>
            <a:endParaRPr lang="en-US" sz="2000">
              <a:solidFill>
                <a:schemeClr val="accent5">
                  <a:lumMod val="20000"/>
                  <a:lumOff val="80000"/>
                </a:schemeClr>
              </a:solidFill>
            </a:endParaRPr>
          </a:p>
        </p:txBody>
      </p:sp>
      <p:sp>
        <p:nvSpPr>
          <p:cNvPr id="6" name="Rectangle 5"/>
          <p:cNvSpPr/>
          <p:nvPr/>
        </p:nvSpPr>
        <p:spPr>
          <a:xfrm>
            <a:off x="698114" y="2816167"/>
            <a:ext cx="1473587" cy="531085"/>
          </a:xfrm>
          <a:prstGeom prst="rect">
            <a:avLst/>
          </a:prstGeom>
          <a:solidFill>
            <a:schemeClr val="accent4"/>
          </a:solidFill>
          <a:ln>
            <a:solidFill>
              <a:schemeClr val="accent4"/>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smtClean="0">
                <a:solidFill>
                  <a:schemeClr val="accent5">
                    <a:lumMod val="20000"/>
                    <a:lumOff val="80000"/>
                  </a:schemeClr>
                </a:solidFill>
              </a:rPr>
              <a:t>Excel</a:t>
            </a:r>
          </a:p>
        </p:txBody>
      </p:sp>
      <p:sp>
        <p:nvSpPr>
          <p:cNvPr id="7" name="Rectangle 6"/>
          <p:cNvSpPr/>
          <p:nvPr/>
        </p:nvSpPr>
        <p:spPr>
          <a:xfrm>
            <a:off x="9172825" y="3060920"/>
            <a:ext cx="1473587" cy="531085"/>
          </a:xfrm>
          <a:prstGeom prst="rect">
            <a:avLst/>
          </a:prstGeom>
          <a:solidFill>
            <a:schemeClr val="accent4"/>
          </a:solidFill>
          <a:ln>
            <a:solidFill>
              <a:schemeClr val="accent4"/>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smtClean="0">
                <a:solidFill>
                  <a:schemeClr val="accent5">
                    <a:lumMod val="20000"/>
                    <a:lumOff val="80000"/>
                  </a:schemeClr>
                </a:solidFill>
              </a:rPr>
              <a:t>.xml</a:t>
            </a:r>
          </a:p>
        </p:txBody>
      </p:sp>
      <p:sp>
        <p:nvSpPr>
          <p:cNvPr id="8" name="Rounded Rectangle 7"/>
          <p:cNvSpPr/>
          <p:nvPr/>
        </p:nvSpPr>
        <p:spPr>
          <a:xfrm>
            <a:off x="4351020" y="1422125"/>
            <a:ext cx="3731338" cy="3808674"/>
          </a:xfrm>
          <a:prstGeom prst="roundRect">
            <a:avLst>
              <a:gd name="adj" fmla="val 11607"/>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000">
              <a:solidFill>
                <a:srgbClr val="00B0F0"/>
              </a:solidFill>
            </a:endParaRPr>
          </a:p>
        </p:txBody>
      </p:sp>
      <p:sp>
        <p:nvSpPr>
          <p:cNvPr id="9" name="Rectangle 8"/>
          <p:cNvSpPr/>
          <p:nvPr/>
        </p:nvSpPr>
        <p:spPr>
          <a:xfrm>
            <a:off x="698114" y="4472277"/>
            <a:ext cx="1473587" cy="531085"/>
          </a:xfrm>
          <a:prstGeom prst="rect">
            <a:avLst/>
          </a:prstGeom>
          <a:solidFill>
            <a:schemeClr val="accent4"/>
          </a:solidFill>
          <a:ln>
            <a:solidFill>
              <a:schemeClr val="accent4"/>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smtClean="0">
                <a:solidFill>
                  <a:schemeClr val="accent5">
                    <a:lumMod val="20000"/>
                    <a:lumOff val="80000"/>
                  </a:schemeClr>
                </a:solidFill>
              </a:rPr>
              <a:t>DOORS</a:t>
            </a:r>
          </a:p>
        </p:txBody>
      </p:sp>
      <p:cxnSp>
        <p:nvCxnSpPr>
          <p:cNvPr id="15" name="Straight Arrow Connector 14"/>
          <p:cNvCxnSpPr>
            <a:stCxn id="5" idx="2"/>
            <a:endCxn id="6" idx="0"/>
          </p:cNvCxnSpPr>
          <p:nvPr/>
        </p:nvCxnSpPr>
        <p:spPr>
          <a:xfrm>
            <a:off x="1434908" y="2304110"/>
            <a:ext cx="0" cy="512057"/>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a:endCxn id="7" idx="1"/>
          </p:cNvCxnSpPr>
          <p:nvPr/>
        </p:nvCxnSpPr>
        <p:spPr>
          <a:xfrm>
            <a:off x="8082358" y="3326462"/>
            <a:ext cx="1090467" cy="1"/>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16985" y="2406426"/>
            <a:ext cx="830580" cy="27870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400" i="1" kern="0" noProof="0" smtClean="0">
                <a:solidFill>
                  <a:srgbClr val="00B050"/>
                </a:solidFill>
              </a:rPr>
              <a:t>export</a:t>
            </a:r>
            <a:endParaRPr kumimoji="0" lang="en-US" sz="1800" b="0" i="1" strike="noStrike" kern="0" cap="none" spc="0" normalizeH="0" baseline="0" noProof="0" smtClean="0">
              <a:ln>
                <a:noFill/>
              </a:ln>
              <a:solidFill>
                <a:srgbClr val="00B050"/>
              </a:solidFill>
              <a:effectLst/>
              <a:uLnTx/>
              <a:uFillTx/>
            </a:endParaRPr>
          </a:p>
        </p:txBody>
      </p:sp>
      <p:sp>
        <p:nvSpPr>
          <p:cNvPr id="26" name="TextBox 25"/>
          <p:cNvSpPr txBox="1"/>
          <p:nvPr/>
        </p:nvSpPr>
        <p:spPr>
          <a:xfrm>
            <a:off x="2287751" y="4399332"/>
            <a:ext cx="1933326" cy="27870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400" i="1" kern="0" noProof="0" smtClean="0">
                <a:solidFill>
                  <a:srgbClr val="00B050"/>
                </a:solidFill>
              </a:rPr>
              <a:t>User collect information and input in the tool</a:t>
            </a:r>
            <a:endParaRPr kumimoji="0" lang="en-US" sz="1800" b="0" i="1" strike="noStrike" kern="0" cap="none" spc="0" normalizeH="0" baseline="0" noProof="0" smtClean="0">
              <a:ln>
                <a:noFill/>
              </a:ln>
              <a:solidFill>
                <a:srgbClr val="00B050"/>
              </a:solidFill>
              <a:effectLst/>
              <a:uLnTx/>
              <a:uFillTx/>
            </a:endParaRPr>
          </a:p>
        </p:txBody>
      </p:sp>
      <p:sp>
        <p:nvSpPr>
          <p:cNvPr id="40" name="TextBox 39"/>
          <p:cNvSpPr txBox="1"/>
          <p:nvPr/>
        </p:nvSpPr>
        <p:spPr>
          <a:xfrm>
            <a:off x="2287751" y="2757477"/>
            <a:ext cx="2121689" cy="27870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400" i="1" kern="0" noProof="0" smtClean="0">
                <a:solidFill>
                  <a:srgbClr val="00B050"/>
                </a:solidFill>
              </a:rPr>
              <a:t>The tool detect necessary informations in the excel</a:t>
            </a:r>
            <a:endParaRPr kumimoji="0" lang="en-US" sz="1800" b="0" i="1" strike="noStrike" kern="0" cap="none" spc="0" normalizeH="0" baseline="0" noProof="0" smtClean="0">
              <a:ln>
                <a:noFill/>
              </a:ln>
              <a:solidFill>
                <a:srgbClr val="00B050"/>
              </a:solidFill>
              <a:effectLst/>
              <a:uLnTx/>
              <a:uFillTx/>
            </a:endParaRPr>
          </a:p>
        </p:txBody>
      </p:sp>
      <p:cxnSp>
        <p:nvCxnSpPr>
          <p:cNvPr id="50" name="Straight Arrow Connector 49"/>
          <p:cNvCxnSpPr>
            <a:stCxn id="6" idx="3"/>
          </p:cNvCxnSpPr>
          <p:nvPr/>
        </p:nvCxnSpPr>
        <p:spPr>
          <a:xfrm flipV="1">
            <a:off x="2171701" y="3081709"/>
            <a:ext cx="2179319" cy="1"/>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2171701" y="4737819"/>
            <a:ext cx="2179319" cy="1"/>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212301" y="2998966"/>
            <a:ext cx="830580" cy="278707"/>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400" i="1" kern="0" noProof="0" smtClean="0">
                <a:solidFill>
                  <a:srgbClr val="00B050"/>
                </a:solidFill>
              </a:rPr>
              <a:t>generate</a:t>
            </a:r>
            <a:endParaRPr kumimoji="0" lang="en-US" sz="1800" b="0" i="1" strike="noStrike" kern="0" cap="none" spc="0" normalizeH="0" baseline="0" noProof="0" smtClean="0">
              <a:ln>
                <a:noFill/>
              </a:ln>
              <a:solidFill>
                <a:srgbClr val="00B050"/>
              </a:solidFill>
              <a:effectLst/>
              <a:uLnTx/>
              <a:uFillTx/>
            </a:endParaRPr>
          </a:p>
        </p:txBody>
      </p:sp>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792" y="1834641"/>
            <a:ext cx="2983642" cy="2983642"/>
          </a:xfrm>
          <a:prstGeom prst="rect">
            <a:avLst/>
          </a:prstGeom>
        </p:spPr>
      </p:pic>
    </p:spTree>
    <p:extLst>
      <p:ext uri="{BB962C8B-B14F-4D97-AF65-F5344CB8AC3E}">
        <p14:creationId xmlns:p14="http://schemas.microsoft.com/office/powerpoint/2010/main" val="114157185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3. DATAFLOW STRUCTURE</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5</a:t>
            </a:fld>
            <a:endParaRPr lang="en-US" noProof="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656" y="803285"/>
            <a:ext cx="4094829" cy="4703139"/>
          </a:xfrm>
          <a:prstGeom prst="rect">
            <a:avLst/>
          </a:prstGeom>
        </p:spPr>
      </p:pic>
    </p:spTree>
    <p:extLst>
      <p:ext uri="{BB962C8B-B14F-4D97-AF65-F5344CB8AC3E}">
        <p14:creationId xmlns:p14="http://schemas.microsoft.com/office/powerpoint/2010/main" val="41373165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4. PLATFORM</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6</a:t>
            </a:fld>
            <a:endParaRPr lang="en-US" noProof="1"/>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444200"/>
            <a:ext cx="2682240" cy="268224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760" y="1369190"/>
            <a:ext cx="2832260" cy="2832260"/>
          </a:xfrm>
          <a:prstGeom prst="rect">
            <a:avLst/>
          </a:prstGeom>
        </p:spPr>
      </p:pic>
      <p:pic>
        <p:nvPicPr>
          <p:cNvPr id="11" name="Picture 1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925720" y="2211200"/>
            <a:ext cx="1117760" cy="1117760"/>
          </a:xfrm>
          <a:prstGeom prst="rect">
            <a:avLst/>
          </a:prstGeom>
        </p:spPr>
      </p:pic>
    </p:spTree>
    <p:extLst>
      <p:ext uri="{BB962C8B-B14F-4D97-AF65-F5344CB8AC3E}">
        <p14:creationId xmlns:p14="http://schemas.microsoft.com/office/powerpoint/2010/main" val="342440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8" name="Title 1"/>
          <p:cNvSpPr>
            <a:spLocks noGrp="1"/>
          </p:cNvSpPr>
          <p:nvPr>
            <p:ph type="title"/>
          </p:nvPr>
        </p:nvSpPr>
        <p:spPr>
          <a:xfrm>
            <a:off x="259200" y="823260"/>
            <a:ext cx="10450800" cy="388800"/>
          </a:xfrm>
        </p:spPr>
        <p:txBody>
          <a:bodyPr/>
          <a:lstStyle/>
          <a:p>
            <a:r>
              <a:rPr lang="en-US" sz="1800" smtClean="0">
                <a:solidFill>
                  <a:srgbClr val="00B050"/>
                </a:solidFill>
              </a:rPr>
              <a:t>The GUI must have some text box to input the project name</a:t>
            </a:r>
            <a:endParaRPr lang="en-US" sz="1800">
              <a:solidFill>
                <a:srgbClr val="00B050"/>
              </a:solidFill>
            </a:endParaRPr>
          </a:p>
        </p:txBody>
      </p:sp>
      <p:sp>
        <p:nvSpPr>
          <p:cNvPr id="16" name="Rounded Rectangle 15"/>
          <p:cNvSpPr/>
          <p:nvPr/>
        </p:nvSpPr>
        <p:spPr>
          <a:xfrm>
            <a:off x="259200" y="1387320"/>
            <a:ext cx="3294534" cy="2140019"/>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Rectangle 16"/>
          <p:cNvSpPr/>
          <p:nvPr/>
        </p:nvSpPr>
        <p:spPr>
          <a:xfrm>
            <a:off x="1936086" y="1678323"/>
            <a:ext cx="982218"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600" kern="0" smtClean="0">
                <a:solidFill>
                  <a:srgbClr val="000000"/>
                </a:solidFill>
                <a:latin typeface="Courier New" panose="02070309020205020404" pitchFamily="49" charset="0"/>
                <a:cs typeface="Courier New" panose="02070309020205020404" pitchFamily="49" charset="0"/>
              </a:rPr>
              <a:t>CHERY</a:t>
            </a:r>
            <a:endParaRPr kumimoji="0" lang="en-US" sz="16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8" name="TextBox 17"/>
          <p:cNvSpPr txBox="1"/>
          <p:nvPr/>
        </p:nvSpPr>
        <p:spPr>
          <a:xfrm>
            <a:off x="801759" y="1679833"/>
            <a:ext cx="923174"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smtClean="0">
                <a:solidFill>
                  <a:srgbClr val="00B050"/>
                </a:solidFill>
              </a:rPr>
              <a:t>Project</a:t>
            </a:r>
            <a:endParaRPr kumimoji="0" lang="en-US" sz="1800" b="0" i="0" u="none" strike="noStrike" kern="0" cap="none" spc="0" normalizeH="0" baseline="0" noProof="0" dirty="0" smtClean="0">
              <a:ln>
                <a:noFill/>
              </a:ln>
              <a:solidFill>
                <a:srgbClr val="00B050"/>
              </a:solidFill>
              <a:effectLst/>
              <a:uLnTx/>
              <a:uFillTx/>
            </a:endParaRPr>
          </a:p>
        </p:txBody>
      </p:sp>
      <p:sp>
        <p:nvSpPr>
          <p:cNvPr id="11" name="Rectangle 10"/>
          <p:cNvSpPr/>
          <p:nvPr/>
        </p:nvSpPr>
        <p:spPr>
          <a:xfrm>
            <a:off x="1936086" y="2066124"/>
            <a:ext cx="982218"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smtClean="0">
                <a:ln>
                  <a:noFill/>
                </a:ln>
                <a:solidFill>
                  <a:srgbClr val="000000"/>
                </a:solidFill>
                <a:effectLst/>
                <a:uLnTx/>
                <a:uFillTx/>
                <a:latin typeface="Courier New" panose="02070309020205020404" pitchFamily="49" charset="0"/>
                <a:cs typeface="Courier New" panose="02070309020205020404" pitchFamily="49" charset="0"/>
              </a:rPr>
              <a:t>T1D</a:t>
            </a:r>
            <a:endParaRPr kumimoji="0" lang="en-US" sz="16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2" name="TextBox 11"/>
          <p:cNvSpPr txBox="1"/>
          <p:nvPr/>
        </p:nvSpPr>
        <p:spPr>
          <a:xfrm>
            <a:off x="801759" y="2067634"/>
            <a:ext cx="923174"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smtClean="0">
                <a:solidFill>
                  <a:srgbClr val="00B050"/>
                </a:solidFill>
              </a:rPr>
              <a:t>Variant</a:t>
            </a:r>
            <a:endParaRPr kumimoji="0" lang="en-US" sz="1800" b="0" i="0" u="none" strike="noStrike" kern="0" cap="none" spc="0" normalizeH="0" baseline="0" noProof="0" dirty="0" smtClean="0">
              <a:ln>
                <a:noFill/>
              </a:ln>
              <a:solidFill>
                <a:srgbClr val="00B050"/>
              </a:solidFill>
              <a:effectLst/>
              <a:uLnTx/>
              <a:uFillTx/>
            </a:endParaRPr>
          </a:p>
        </p:txBody>
      </p:sp>
      <p:sp>
        <p:nvSpPr>
          <p:cNvPr id="13" name="Rectangle 12"/>
          <p:cNvSpPr/>
          <p:nvPr/>
        </p:nvSpPr>
        <p:spPr>
          <a:xfrm>
            <a:off x="1936086" y="2463307"/>
            <a:ext cx="982218"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smtClean="0">
                <a:ln>
                  <a:noFill/>
                </a:ln>
                <a:solidFill>
                  <a:srgbClr val="000000"/>
                </a:solidFill>
                <a:effectLst/>
                <a:uLnTx/>
                <a:uFillTx/>
                <a:latin typeface="Courier New" panose="02070309020205020404" pitchFamily="49" charset="0"/>
                <a:cs typeface="Courier New" panose="02070309020205020404" pitchFamily="49" charset="0"/>
              </a:rPr>
              <a:t>R4.0</a:t>
            </a:r>
            <a:endParaRPr kumimoji="0" lang="en-US" sz="16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4" name="TextBox 13"/>
          <p:cNvSpPr txBox="1"/>
          <p:nvPr/>
        </p:nvSpPr>
        <p:spPr>
          <a:xfrm>
            <a:off x="801759" y="2464817"/>
            <a:ext cx="923174"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smtClean="0">
                <a:solidFill>
                  <a:srgbClr val="00B050"/>
                </a:solidFill>
              </a:rPr>
              <a:t>Release</a:t>
            </a:r>
            <a:endParaRPr kumimoji="0" lang="en-US" sz="1800" b="0" i="0" u="none" strike="noStrike" kern="0" cap="none" spc="0" normalizeH="0" baseline="0" noProof="0" dirty="0" smtClean="0">
              <a:ln>
                <a:noFill/>
              </a:ln>
              <a:solidFill>
                <a:srgbClr val="00B050"/>
              </a:solidFill>
              <a:effectLst/>
              <a:uLnTx/>
              <a:uFillTx/>
            </a:endParaRPr>
          </a:p>
        </p:txBody>
      </p:sp>
      <p:sp>
        <p:nvSpPr>
          <p:cNvPr id="15" name="Rectangle 14"/>
          <p:cNvSpPr/>
          <p:nvPr/>
        </p:nvSpPr>
        <p:spPr>
          <a:xfrm>
            <a:off x="1936086" y="2862365"/>
            <a:ext cx="982218"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smtClean="0">
                <a:ln>
                  <a:noFill/>
                </a:ln>
                <a:solidFill>
                  <a:srgbClr val="000000"/>
                </a:solidFill>
                <a:effectLst/>
                <a:uLnTx/>
                <a:uFillTx/>
                <a:latin typeface="Courier New" panose="02070309020205020404" pitchFamily="49" charset="0"/>
                <a:cs typeface="Courier New" panose="02070309020205020404" pitchFamily="49" charset="0"/>
              </a:rPr>
              <a:t>RC02</a:t>
            </a:r>
            <a:endParaRPr kumimoji="0" lang="en-US" sz="16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20" name="TextBox 19"/>
          <p:cNvSpPr txBox="1"/>
          <p:nvPr/>
        </p:nvSpPr>
        <p:spPr>
          <a:xfrm>
            <a:off x="801759" y="2863875"/>
            <a:ext cx="923174"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smtClean="0">
                <a:solidFill>
                  <a:srgbClr val="00B050"/>
                </a:solidFill>
              </a:rPr>
              <a:t>Version</a:t>
            </a:r>
            <a:endParaRPr kumimoji="0" lang="en-US" sz="1800" b="0" i="0" u="none" strike="noStrike" kern="0" cap="none" spc="0" normalizeH="0" baseline="0" noProof="0" dirty="0" smtClean="0">
              <a:ln>
                <a:noFill/>
              </a:ln>
              <a:solidFill>
                <a:srgbClr val="00B050"/>
              </a:solidFill>
              <a:effectLst/>
              <a:uLnTx/>
              <a:uFillTx/>
            </a:endParaRPr>
          </a:p>
        </p:txBody>
      </p:sp>
      <p:pic>
        <p:nvPicPr>
          <p:cNvPr id="4" name="Picture 3"/>
          <p:cNvPicPr>
            <a:picLocks noChangeAspect="1"/>
          </p:cNvPicPr>
          <p:nvPr/>
        </p:nvPicPr>
        <p:blipFill rotWithShape="1">
          <a:blip r:embed="rId2"/>
          <a:srcRect l="11" t="-2061" r="4225" b="-522"/>
          <a:stretch/>
        </p:blipFill>
        <p:spPr>
          <a:xfrm>
            <a:off x="259200" y="3702599"/>
            <a:ext cx="10362996" cy="11569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7163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a:t>
            </a:r>
            <a:r>
              <a:rPr lang="en-US" sz="3600" dirty="0">
                <a:solidFill>
                  <a:schemeClr val="bg1">
                    <a:lumMod val="75000"/>
                  </a:schemeClr>
                </a:solidFill>
              </a:rPr>
              <a:t>SPECIFICATION</a:t>
            </a:r>
          </a:p>
        </p:txBody>
      </p:sp>
      <p:sp>
        <p:nvSpPr>
          <p:cNvPr id="8" name="Title 1"/>
          <p:cNvSpPr>
            <a:spLocks noGrp="1"/>
          </p:cNvSpPr>
          <p:nvPr>
            <p:ph type="title"/>
          </p:nvPr>
        </p:nvSpPr>
        <p:spPr>
          <a:xfrm>
            <a:off x="259200" y="823260"/>
            <a:ext cx="10450800" cy="388800"/>
          </a:xfrm>
        </p:spPr>
        <p:txBody>
          <a:bodyPr/>
          <a:lstStyle/>
          <a:p>
            <a:r>
              <a:rPr lang="en-US" sz="1800" smtClean="0">
                <a:solidFill>
                  <a:srgbClr val="00B050"/>
                </a:solidFill>
              </a:rPr>
              <a:t>The GUI must have some dialog box to add the “rx_messages.xlsx” and “mapped_rx_signals.xlsx” </a:t>
            </a:r>
            <a:endParaRPr lang="en-US" sz="1800">
              <a:solidFill>
                <a:srgbClr val="00B050"/>
              </a:solidFill>
            </a:endParaRPr>
          </a:p>
        </p:txBody>
      </p:sp>
      <p:sp>
        <p:nvSpPr>
          <p:cNvPr id="16" name="Rounded Rectangle 15"/>
          <p:cNvSpPr/>
          <p:nvPr/>
        </p:nvSpPr>
        <p:spPr>
          <a:xfrm>
            <a:off x="1494442" y="2030928"/>
            <a:ext cx="7958611" cy="2140019"/>
          </a:xfrm>
          <a:prstGeom prst="roundRect">
            <a:avLst>
              <a:gd name="adj" fmla="val 4792"/>
            </a:avLst>
          </a:prstGeom>
          <a:noFill/>
          <a:ln w="9525" cap="flat" cmpd="sng" algn="ctr">
            <a:solidFill>
              <a:schemeClr val="bg1">
                <a:lumMod val="75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7" name="Rectangle 16"/>
          <p:cNvSpPr/>
          <p:nvPr/>
        </p:nvSpPr>
        <p:spPr>
          <a:xfrm>
            <a:off x="4194216" y="2667745"/>
            <a:ext cx="3486185"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smtClean="0">
                <a:ln>
                  <a:noFill/>
                </a:ln>
                <a:solidFill>
                  <a:srgbClr val="000000"/>
                </a:solidFill>
                <a:effectLst/>
                <a:uLnTx/>
                <a:uFillTx/>
                <a:latin typeface="Courier New" panose="02070309020205020404" pitchFamily="49" charset="0"/>
                <a:cs typeface="Courier New" panose="02070309020205020404" pitchFamily="49" charset="0"/>
              </a:rPr>
              <a:t>../rx_messages.xlsx</a:t>
            </a:r>
            <a:endParaRPr kumimoji="0" lang="en-US" sz="16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8" name="TextBox 17"/>
          <p:cNvSpPr txBox="1"/>
          <p:nvPr/>
        </p:nvSpPr>
        <p:spPr>
          <a:xfrm>
            <a:off x="2037002" y="2662934"/>
            <a:ext cx="1614656"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smtClean="0">
                <a:solidFill>
                  <a:srgbClr val="00B050"/>
                </a:solidFill>
              </a:rPr>
              <a:t>rx_message</a:t>
            </a:r>
            <a:endParaRPr kumimoji="0" lang="en-US" sz="1800" b="0" i="0" u="none" strike="noStrike" kern="0" cap="none" spc="0" normalizeH="0" baseline="0" noProof="0" dirty="0" smtClean="0">
              <a:ln>
                <a:noFill/>
              </a:ln>
              <a:solidFill>
                <a:srgbClr val="00B050"/>
              </a:solidFill>
              <a:effectLst/>
              <a:uLnTx/>
              <a:uFillTx/>
            </a:endParaRPr>
          </a:p>
        </p:txBody>
      </p:sp>
      <p:sp>
        <p:nvSpPr>
          <p:cNvPr id="19" name="Rectangle 18"/>
          <p:cNvSpPr/>
          <p:nvPr/>
        </p:nvSpPr>
        <p:spPr>
          <a:xfrm>
            <a:off x="4194216" y="3238136"/>
            <a:ext cx="3486185" cy="355600"/>
          </a:xfrm>
          <a:prstGeom prst="rect">
            <a:avLst/>
          </a:prstGeom>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0" i="0" u="none" strike="noStrike" kern="0" cap="none" spc="0" normalizeH="0" baseline="0" noProof="0" smtClean="0">
                <a:ln>
                  <a:noFill/>
                </a:ln>
                <a:solidFill>
                  <a:srgbClr val="000000"/>
                </a:solidFill>
                <a:effectLst/>
                <a:uLnTx/>
                <a:uFillTx/>
                <a:latin typeface="Courier New" panose="02070309020205020404" pitchFamily="49" charset="0"/>
                <a:cs typeface="Courier New" panose="02070309020205020404" pitchFamily="49" charset="0"/>
              </a:rPr>
              <a:t>../mapped_rx_signals.xlsx</a:t>
            </a:r>
            <a:endParaRPr kumimoji="0" lang="en-US" sz="16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21" name="TextBox 20"/>
          <p:cNvSpPr txBox="1"/>
          <p:nvPr/>
        </p:nvSpPr>
        <p:spPr>
          <a:xfrm>
            <a:off x="2033387" y="3269943"/>
            <a:ext cx="2393185" cy="35409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a:solidFill>
                  <a:srgbClr val="00B050"/>
                </a:solidFill>
              </a:rPr>
              <a:t>m</a:t>
            </a:r>
            <a:r>
              <a:rPr kumimoji="0" lang="en-US" sz="1800" b="0" i="0" u="none" strike="noStrike" kern="0" cap="none" spc="0" normalizeH="0" baseline="0" noProof="0" smtClean="0">
                <a:ln>
                  <a:noFill/>
                </a:ln>
                <a:solidFill>
                  <a:srgbClr val="00B050"/>
                </a:solidFill>
                <a:effectLst/>
                <a:uLnTx/>
                <a:uFillTx/>
              </a:rPr>
              <a:t>apped_rx_signals</a:t>
            </a:r>
            <a:endParaRPr kumimoji="0" lang="en-US" sz="1800" b="0" i="0" u="none" strike="noStrike" kern="0" cap="none" spc="0" normalizeH="0" baseline="0" noProof="0" dirty="0" smtClean="0">
              <a:ln>
                <a:noFill/>
              </a:ln>
              <a:solidFill>
                <a:srgbClr val="00B050"/>
              </a:solidFill>
              <a:effectLst/>
              <a:uLnTx/>
              <a:uFillTx/>
            </a:endParaRPr>
          </a:p>
        </p:txBody>
      </p:sp>
      <p:sp>
        <p:nvSpPr>
          <p:cNvPr id="2" name="Rectangle 1"/>
          <p:cNvSpPr/>
          <p:nvPr/>
        </p:nvSpPr>
        <p:spPr>
          <a:xfrm>
            <a:off x="7789824" y="2662934"/>
            <a:ext cx="1028132" cy="354090"/>
          </a:xfrm>
          <a:prstGeom prst="rect">
            <a:avLst/>
          </a:prstGeom>
          <a:solidFill>
            <a:schemeClr val="accent2"/>
          </a:solidFill>
          <a:ln>
            <a:noFill/>
          </a:ln>
          <a:effectLst>
            <a:innerShdw blurRad="152400" dist="76200" dir="11280000">
              <a:prstClr val="black">
                <a:alpha val="80000"/>
              </a:prstClr>
            </a:innerShdw>
          </a:effectLst>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bg1"/>
                </a:solidFill>
                <a:effectLst/>
                <a:uLnTx/>
                <a:uFillTx/>
                <a:latin typeface="Bosch Office Sans"/>
                <a:ea typeface="+mn-ea"/>
                <a:cs typeface="+mn-cs"/>
              </a:rPr>
              <a:t>Browse</a:t>
            </a:r>
            <a:endParaRPr kumimoji="0" lang="en-US" sz="18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25" name="Rectangle 24"/>
          <p:cNvSpPr/>
          <p:nvPr/>
        </p:nvSpPr>
        <p:spPr>
          <a:xfrm>
            <a:off x="7789824" y="3238136"/>
            <a:ext cx="1028132" cy="354090"/>
          </a:xfrm>
          <a:prstGeom prst="rect">
            <a:avLst/>
          </a:prstGeom>
          <a:solidFill>
            <a:schemeClr val="accent2"/>
          </a:solidFill>
          <a:ln>
            <a:noFill/>
          </a:ln>
          <a:effectLst>
            <a:innerShdw blurRad="152400" dist="76200" dir="11280000">
              <a:prstClr val="black">
                <a:alpha val="80000"/>
              </a:prstClr>
            </a:innerShdw>
          </a:effectLst>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smtClean="0">
                <a:ln>
                  <a:noFill/>
                </a:ln>
                <a:solidFill>
                  <a:schemeClr val="bg1"/>
                </a:solidFill>
                <a:effectLst/>
                <a:uLnTx/>
                <a:uFillTx/>
                <a:latin typeface="Bosch Office Sans"/>
                <a:ea typeface="+mn-ea"/>
                <a:cs typeface="+mn-cs"/>
              </a:rPr>
              <a:t>Browse</a:t>
            </a:r>
            <a:endParaRPr kumimoji="0" lang="en-US" sz="1800" b="0" i="0" u="none" strike="noStrike" kern="0" cap="none" spc="0" normalizeH="0" baseline="0" noProof="0" dirty="0" smtClean="0">
              <a:ln>
                <a:noFill/>
              </a:ln>
              <a:solidFill>
                <a:schemeClr val="bg1"/>
              </a:solidFill>
              <a:effectLst/>
              <a:uLnTx/>
              <a:uFillTx/>
              <a:latin typeface="Bosch Office Sans"/>
              <a:ea typeface="+mn-ea"/>
              <a:cs typeface="+mn-cs"/>
            </a:endParaRPr>
          </a:p>
        </p:txBody>
      </p:sp>
    </p:spTree>
    <p:extLst>
      <p:ext uri="{BB962C8B-B14F-4D97-AF65-F5344CB8AC3E}">
        <p14:creationId xmlns:p14="http://schemas.microsoft.com/office/powerpoint/2010/main" val="303017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sz="3600" dirty="0">
                <a:solidFill>
                  <a:schemeClr val="bg1">
                    <a:lumMod val="75000"/>
                  </a:schemeClr>
                </a:solidFill>
              </a:rPr>
              <a:t>5</a:t>
            </a:r>
            <a:r>
              <a:rPr lang="en-US" sz="3600" dirty="0" smtClean="0">
                <a:solidFill>
                  <a:schemeClr val="bg1">
                    <a:lumMod val="75000"/>
                  </a:schemeClr>
                </a:solidFill>
              </a:rPr>
              <a:t>. SPECIFICATION</a:t>
            </a:r>
            <a:endParaRPr lang="en-US" sz="3600" dirty="0">
              <a:solidFill>
                <a:schemeClr val="bg1">
                  <a:lumMod val="75000"/>
                </a:schemeClr>
              </a:solidFill>
            </a:endParaRP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8" name="Title 1"/>
          <p:cNvSpPr>
            <a:spLocks noGrp="1"/>
          </p:cNvSpPr>
          <p:nvPr>
            <p:ph type="title"/>
          </p:nvPr>
        </p:nvSpPr>
        <p:spPr>
          <a:xfrm>
            <a:off x="259200" y="823260"/>
            <a:ext cx="10450800" cy="388800"/>
          </a:xfrm>
        </p:spPr>
        <p:txBody>
          <a:bodyPr/>
          <a:lstStyle/>
          <a:p>
            <a:r>
              <a:rPr lang="en-US" sz="1800" smtClean="0">
                <a:solidFill>
                  <a:srgbClr val="00B050"/>
                </a:solidFill>
              </a:rPr>
              <a:t>Mandatory information need to be collected in the “mapped_rx_signals.xlsx”</a:t>
            </a:r>
            <a:endParaRPr lang="en-US" sz="1800">
              <a:solidFill>
                <a:srgbClr val="00B050"/>
              </a:solidFill>
            </a:endParaRPr>
          </a:p>
        </p:txBody>
      </p:sp>
      <p:pic>
        <p:nvPicPr>
          <p:cNvPr id="5" name="Picture 4"/>
          <p:cNvPicPr>
            <a:picLocks noChangeAspect="1"/>
          </p:cNvPicPr>
          <p:nvPr/>
        </p:nvPicPr>
        <p:blipFill rotWithShape="1">
          <a:blip r:embed="rId2"/>
          <a:srcRect l="17305"/>
          <a:stretch/>
        </p:blipFill>
        <p:spPr>
          <a:xfrm>
            <a:off x="354451" y="3390900"/>
            <a:ext cx="10355549" cy="2019300"/>
          </a:xfrm>
          <a:prstGeom prst="roundRect">
            <a:avLst>
              <a:gd name="adj" fmla="val 5952"/>
            </a:avLst>
          </a:prstGeom>
          <a:solidFill>
            <a:srgbClr val="FFFFFF">
              <a:shade val="85000"/>
            </a:srgbClr>
          </a:solidFill>
          <a:ln>
            <a:noFill/>
          </a:ln>
          <a:effectLst>
            <a:reflection blurRad="12700" stA="38000" endPos="28000" dist="5000" dir="5400000" sy="-100000" algn="bl" rotWithShape="0"/>
          </a:effectLst>
        </p:spPr>
      </p:pic>
      <p:sp>
        <p:nvSpPr>
          <p:cNvPr id="10" name="Rectangle 9"/>
          <p:cNvSpPr/>
          <p:nvPr/>
        </p:nvSpPr>
        <p:spPr>
          <a:xfrm>
            <a:off x="354451" y="1494891"/>
            <a:ext cx="1602000" cy="537725"/>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b="0" i="0" u="none" strike="noStrike" kern="0" cap="none" spc="0" normalizeH="0" baseline="0" noProof="0" smtClean="0">
                <a:ln>
                  <a:noFill/>
                </a:ln>
                <a:solidFill>
                  <a:schemeClr val="bg1"/>
                </a:solidFill>
                <a:effectLst/>
                <a:uLnTx/>
                <a:uFillTx/>
                <a:latin typeface="Bosch Office Sans"/>
              </a:rPr>
              <a:t>Signal name</a:t>
            </a:r>
          </a:p>
        </p:txBody>
      </p:sp>
      <p:sp>
        <p:nvSpPr>
          <p:cNvPr id="11" name="Rectangle 10"/>
          <p:cNvSpPr/>
          <p:nvPr/>
        </p:nvSpPr>
        <p:spPr>
          <a:xfrm>
            <a:off x="2417505" y="1494891"/>
            <a:ext cx="1602000" cy="537725"/>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b="0" i="0" u="none" strike="noStrike" kern="0" cap="none" spc="0" normalizeH="0" baseline="0" noProof="0" smtClean="0">
                <a:ln>
                  <a:noFill/>
                </a:ln>
                <a:solidFill>
                  <a:schemeClr val="bg1"/>
                </a:solidFill>
                <a:effectLst/>
                <a:uLnTx/>
                <a:uFillTx/>
                <a:latin typeface="Bosch Office Sans"/>
              </a:rPr>
              <a:t>Message name</a:t>
            </a:r>
          </a:p>
        </p:txBody>
      </p:sp>
      <p:sp>
        <p:nvSpPr>
          <p:cNvPr id="14" name="Rectangle 13"/>
          <p:cNvSpPr/>
          <p:nvPr/>
        </p:nvSpPr>
        <p:spPr>
          <a:xfrm>
            <a:off x="6543613" y="1494891"/>
            <a:ext cx="1602000" cy="537725"/>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Factor</a:t>
            </a:r>
            <a:endParaRPr kumimoji="0" lang="en-US" b="0" i="0" u="none" strike="noStrike" kern="0" cap="none" spc="0" normalizeH="0" baseline="0" noProof="0" smtClean="0">
              <a:ln>
                <a:noFill/>
              </a:ln>
              <a:solidFill>
                <a:schemeClr val="bg1"/>
              </a:solidFill>
              <a:effectLst/>
              <a:uLnTx/>
              <a:uFillTx/>
              <a:latin typeface="Bosch Office Sans"/>
            </a:endParaRPr>
          </a:p>
        </p:txBody>
      </p:sp>
      <p:sp>
        <p:nvSpPr>
          <p:cNvPr id="15" name="Rectangle 14"/>
          <p:cNvSpPr/>
          <p:nvPr/>
        </p:nvSpPr>
        <p:spPr>
          <a:xfrm>
            <a:off x="8606667" y="1501263"/>
            <a:ext cx="1602000" cy="537725"/>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Offset</a:t>
            </a:r>
            <a:endParaRPr kumimoji="0" lang="en-US" b="0" i="0" u="none" strike="noStrike" kern="0" cap="none" spc="0" normalizeH="0" baseline="0" noProof="0" smtClean="0">
              <a:ln>
                <a:noFill/>
              </a:ln>
              <a:solidFill>
                <a:schemeClr val="bg1"/>
              </a:solidFill>
              <a:effectLst/>
              <a:uLnTx/>
              <a:uFillTx/>
              <a:latin typeface="Bosch Office Sans"/>
            </a:endParaRPr>
          </a:p>
        </p:txBody>
      </p:sp>
      <p:sp>
        <p:nvSpPr>
          <p:cNvPr id="23" name="Rectangle 22"/>
          <p:cNvSpPr/>
          <p:nvPr/>
        </p:nvSpPr>
        <p:spPr>
          <a:xfrm>
            <a:off x="4480559" y="1494891"/>
            <a:ext cx="1602000" cy="537725"/>
          </a:xfrm>
          <a:prstGeom prst="rect">
            <a:avLst/>
          </a:prstGeom>
          <a:solidFill>
            <a:schemeClr val="accent4"/>
          </a:solidFill>
          <a:ln w="9525" cap="flat" cmpd="sng" algn="ctr">
            <a:solidFill>
              <a:schemeClr val="accent4"/>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kern="0" smtClean="0">
                <a:solidFill>
                  <a:schemeClr val="bg1"/>
                </a:solidFill>
                <a:latin typeface="Bosch Office Sans"/>
              </a:rPr>
              <a:t>Initial value</a:t>
            </a:r>
            <a:endParaRPr kumimoji="0" lang="en-US" b="0" i="0" u="none" strike="noStrike" kern="0" cap="none" spc="0" normalizeH="0" baseline="0" noProof="0" smtClean="0">
              <a:ln>
                <a:noFill/>
              </a:ln>
              <a:solidFill>
                <a:schemeClr val="bg1"/>
              </a:solidFill>
              <a:effectLst/>
              <a:uLnTx/>
              <a:uFillTx/>
              <a:latin typeface="Bosch Office Sans"/>
            </a:endParaRPr>
          </a:p>
        </p:txBody>
      </p:sp>
      <p:cxnSp>
        <p:nvCxnSpPr>
          <p:cNvPr id="26" name="Straight Arrow Connector 25"/>
          <p:cNvCxnSpPr>
            <a:stCxn id="23" idx="2"/>
          </p:cNvCxnSpPr>
          <p:nvPr/>
        </p:nvCxnSpPr>
        <p:spPr>
          <a:xfrm>
            <a:off x="5281559" y="2032616"/>
            <a:ext cx="1416421" cy="1594504"/>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2"/>
          </p:cNvCxnSpPr>
          <p:nvPr/>
        </p:nvCxnSpPr>
        <p:spPr>
          <a:xfrm>
            <a:off x="7344613" y="2032616"/>
            <a:ext cx="0" cy="1594504"/>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2"/>
          </p:cNvCxnSpPr>
          <p:nvPr/>
        </p:nvCxnSpPr>
        <p:spPr>
          <a:xfrm flipH="1">
            <a:off x="8016240" y="2038988"/>
            <a:ext cx="1391427" cy="1588132"/>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1155451" y="2032616"/>
            <a:ext cx="10160" cy="1750692"/>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208345" y="2038988"/>
            <a:ext cx="10160" cy="1750692"/>
          </a:xfrm>
          <a:prstGeom prst="straightConnector1">
            <a:avLst/>
          </a:prstGeom>
          <a:ln w="2857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4141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themeOverride>
</file>

<file path=ppt/theme/themeOverride2.xml><?xml version="1.0" encoding="utf-8"?>
<a:themeOverride xmlns:a="http://schemas.openxmlformats.org/drawingml/2006/main">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RBVH/EDA23</OrgInhalt>
      <Wert>RBVH/EDA23</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Vietnam Company Limited 2020. All rights reserved, also regarding any disposal, exploitation, reproduction, editing, distribution, as well as in the event of applications for industrial property rights.</OrgInhalt>
      <Wert>© Robert Bosch Engineering and Business Solutions Vietnam Company Limited 2020.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2020-07-28</OrgInhalt>
      <Wert>2020-07-28</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h98e0ad50dc148a5ba9da4e154c91daf xmlns="2ee662a1-9d81-44b4-a94b-7a5c140911e5">
      <Terms xmlns="http://schemas.microsoft.com/office/infopath/2007/PartnerControls"/>
    </h98e0ad50dc148a5ba9da4e154c91daf>
    <TaxCatchAll xmlns="2ee662a1-9d81-44b4-a94b-7a5c140911e5"/>
    <Historicalrelevance xmlns="2ee662a1-9d81-44b4-a94b-7a5c140911e5">No</Historicalrelevance>
    <Conversation-Topic xmlns="bca0bc44-19d1-4824-98a4-321de56310bf" xsi:nil="true"/>
    <RB_DMS_ORIG_NAME xmlns="http://schemas.microsoft.com/sharepoint/v3" xsi:nil="true"/>
    <RB_DMS_SAP_METADATA xmlns="http://schemas.microsoft.com/sharepoint/v3" xsi:nil="true"/>
    <Received xmlns="bca0bc44-19d1-4824-98a4-321de56310bf" xsi:nil="true"/>
    <Importance xmlns="bca0bc44-19d1-4824-98a4-321de56310bf" xsi:nil="true"/>
    <MessageClass xmlns="bca0bc44-19d1-4824-98a4-321de56310bf" xsi:nil="true"/>
    <ASC xmlns="2ee662a1-9d81-44b4-a94b-7a5c140911e5">1</ASC>
    <Conversation-Index xmlns="bca0bc44-19d1-4824-98a4-321de56310bf" xsi:nil="true"/>
    <ArchivingPeriod xmlns="2ee662a1-9d81-44b4-a94b-7a5c140911e5">infinite</ArchivingPeriod>
    <IconOverlay xmlns="http://schemas.microsoft.com/sharepoint/v4" xsi:nil="true"/>
    <Bcc xmlns="bca0bc44-19d1-4824-98a4-321de56310bf" xsi:nil="true"/>
    <Sensitivity xmlns="bca0bc44-19d1-4824-98a4-321de56310bf" xsi:nil="true"/>
    <CSC xmlns="2ee662a1-9d81-44b4-a94b-7a5c140911e5">1</CSC>
    <To xmlns="bca0bc44-19d1-4824-98a4-321de56310bf" xsi:nil="true"/>
    <RB_DMS_KM_GUID xmlns="http://schemas.microsoft.com/sharepoint/v3" xsi:nil="true"/>
    <RB_DMS_ORIG_RID xmlns="http://schemas.microsoft.com/sharepoint/v3" xsi:nil="true"/>
    <Reply-To xmlns="bca0bc44-19d1-4824-98a4-321de56310bf" xsi:nil="true"/>
    <In-Reply-To xmlns="bca0bc44-19d1-4824-98a4-321de56310bf" xsi:nil="true"/>
    <MailPreviewData xmlns="bca0bc44-19d1-4824-98a4-321de56310bf" xsi:nil="true"/>
    <Safeguarding xmlns="2ee662a1-9d81-44b4-a94b-7a5c140911e5">No</Safeguarding>
    <Date1 xmlns="bca0bc44-19d1-4824-98a4-321de56310bf" xsi:nil="true"/>
    <Attachment xmlns="bca0bc44-19d1-4824-98a4-321de56310bf">true</Attachment>
    <References xmlns="bca0bc44-19d1-4824-98a4-321de56310bf" xsi:nil="true"/>
    <Cc xmlns="bca0bc44-19d1-4824-98a4-321de56310bf" xsi:nil="true"/>
    <Message-ID xmlns="bca0bc44-19d1-4824-98a4-321de56310bf" xsi:nil="true"/>
    <ISC xmlns="2ee662a1-9d81-44b4-a94b-7a5c140911e5">1</ISC>
    <OriginalSubject xmlns="bca0bc44-19d1-4824-98a4-321de56310bf" xsi:nil="true"/>
    <RB_DMS_MIG_REMARKS xmlns="http://schemas.microsoft.com/sharepoint/v3" xsi:nil="true"/>
    <From1 xmlns="bca0bc44-19d1-4824-98a4-321de56310bf" xsi:nil="true"/>
    <_dlc_DocId xmlns="2ee662a1-9d81-44b4-a94b-7a5c140911e5">P12S107895-204039173-2586</_dlc_DocId>
    <_dlc_DocIdUrl xmlns="2ee662a1-9d81-44b4-a94b-7a5c140911e5">
      <Url>https://sites.inside-share2.bosch.com/sites/107895/_layouts/15/DocIdRedir.aspx?ID=P12S107895-204039173-2586</Url>
      <Description>P12S107895-204039173-2586</Description>
    </_dlc_DocIdUrl>
  </documentManagement>
</p:properties>
</file>

<file path=customXml/item5.xml><?xml version="1.0" encoding="utf-8"?>
<ct:contentTypeSchema xmlns:ct="http://schemas.microsoft.com/office/2006/metadata/contentType" xmlns:ma="http://schemas.microsoft.com/office/2006/metadata/properties/metaAttributes" ct:_="" ma:_="" ma:contentTypeName="ILMBoschDocument" ma:contentTypeID="0x01010045CCCDF9FE4F19488EADD2AD2C446DDD0100D77E5188680AA9449F3F044AEE605DAE" ma:contentTypeVersion="33" ma:contentTypeDescription="Bosch Document Content Type for ILM" ma:contentTypeScope="" ma:versionID="d2e0e99a4af3e4580d669b9beb1593bf">
  <xsd:schema xmlns:xsd="http://www.w3.org/2001/XMLSchema" xmlns:xs="http://www.w3.org/2001/XMLSchema" xmlns:p="http://schemas.microsoft.com/office/2006/metadata/properties" xmlns:ns1="http://schemas.microsoft.com/sharepoint/v3" xmlns:ns2="2ee662a1-9d81-44b4-a94b-7a5c140911e5" xmlns:ns3="http://schemas.microsoft.com/sharepoint/v4" xmlns:ns4="bca0bc44-19d1-4824-98a4-321de56310bf" targetNamespace="http://schemas.microsoft.com/office/2006/metadata/properties" ma:root="true" ma:fieldsID="7168fc22b07e90113c4521b14e953ca4" ns1:_="" ns2:_="" ns3:_="" ns4:_="">
    <xsd:import namespace="http://schemas.microsoft.com/sharepoint/v3"/>
    <xsd:import namespace="2ee662a1-9d81-44b4-a94b-7a5c140911e5"/>
    <xsd:import namespace="http://schemas.microsoft.com/sharepoint/v4"/>
    <xsd:import namespace="bca0bc44-19d1-4824-98a4-321de56310bf"/>
    <xsd:element name="properties">
      <xsd:complexType>
        <xsd:sequence>
          <xsd:element name="documentManagement">
            <xsd:complexType>
              <xsd:all>
                <xsd:element ref="ns2:_dlc_DocId" minOccurs="0"/>
                <xsd:element ref="ns2:_dlc_DocIdUrl" minOccurs="0"/>
                <xsd:element ref="ns2:_dlc_DocIdPersistId" minOccurs="0"/>
                <xsd:element ref="ns2:h98e0ad50dc148a5ba9da4e154c91daf" minOccurs="0"/>
                <xsd:element ref="ns2:TaxCatchAll" minOccurs="0"/>
                <xsd:element ref="ns2:TaxCatchAllLabel" minOccurs="0"/>
                <xsd:element ref="ns2:CSC"/>
                <xsd:element ref="ns2:ASC"/>
                <xsd:element ref="ns2:ISC"/>
                <xsd:element ref="ns2:ArchivingPeriod"/>
                <xsd:element ref="ns2:Safeguarding"/>
                <xsd:element ref="ns2:Historicalrelevance"/>
                <xsd:element ref="ns2:IlmBasedOn" minOccurs="0"/>
                <xsd:element ref="ns2:LockedStatus" minOccurs="0"/>
                <xsd:element ref="ns2:LockedBy" minOccurs="0"/>
                <xsd:element ref="ns2:ILMItemType" minOccurs="0"/>
                <xsd:element ref="ns2:ILMCreationRevision" minOccurs="0"/>
                <xsd:element ref="ns2:Revisions" minOccurs="0"/>
                <xsd:element ref="ns1:RB_DMS_KM_GUID" minOccurs="0"/>
                <xsd:element ref="ns1:RB_DMS_ORIG_NAME" minOccurs="0"/>
                <xsd:element ref="ns1:RB_DMS_ORIG_RID" minOccurs="0"/>
                <xsd:element ref="ns1:RB_DMS_MIG_REMARKS" minOccurs="0"/>
                <xsd:element ref="ns1:RB_DMS_SAP_METADATA" minOccurs="0"/>
                <xsd:element ref="ns3:IconOverlay" minOccurs="0"/>
                <xsd:element ref="ns1:_vti_ItemDeclaredRecord" minOccurs="0"/>
                <xsd:element ref="ns1:_vti_ItemHoldRecordStatus" minOccurs="0"/>
                <xsd:element ref="ns4:OriginalSubject" minOccurs="0"/>
                <xsd:element ref="ns4:From1" minOccurs="0"/>
                <xsd:element ref="ns4:Cc" minOccurs="0"/>
                <xsd:element ref="ns4:Bcc" minOccurs="0"/>
                <xsd:element ref="ns4:Conversation-Topic" minOccurs="0"/>
                <xsd:element ref="ns4:Date1" minOccurs="0"/>
                <xsd:element ref="ns4:Reply-To" minOccurs="0"/>
                <xsd:element ref="ns4:To" minOccurs="0"/>
                <xsd:element ref="ns4:Received" minOccurs="0"/>
                <xsd:element ref="ns4:Attachment" minOccurs="0"/>
                <xsd:element ref="ns4:Sensitivity" minOccurs="0"/>
                <xsd:element ref="ns4:Importance" minOccurs="0"/>
                <xsd:element ref="ns4:In-Reply-To" minOccurs="0"/>
                <xsd:element ref="ns4:References" minOccurs="0"/>
                <xsd:element ref="ns4:Conversation-Index" minOccurs="0"/>
                <xsd:element ref="ns4:MailPreviewData" minOccurs="0"/>
                <xsd:element ref="ns4:MessageClass" minOccurs="0"/>
                <xsd:element ref="ns4:Message-ID" minOccurs="0"/>
                <xsd:element ref="ns1:RB_DMS_MIG_HISTORY_FILE_GU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B_DMS_KM_GUID" ma:index="27" nillable="true" ma:displayName="Old GUID" ma:internalName="RB_DMS_KM_GUID" ma:readOnly="false">
      <xsd:simpleType>
        <xsd:restriction base="dms:Text"/>
      </xsd:simpleType>
    </xsd:element>
    <xsd:element name="RB_DMS_ORIG_NAME" ma:index="28" nillable="true" ma:displayName="Original Name" ma:internalName="RB_DMS_ORIG_NAME" ma:readOnly="false">
      <xsd:simpleType>
        <xsd:restriction base="dms:Note"/>
      </xsd:simpleType>
    </xsd:element>
    <xsd:element name="RB_DMS_ORIG_RID" ma:index="29" nillable="true" ma:displayName="Original RID" ma:internalName="RB_DMS_ORIG_RID" ma:readOnly="false">
      <xsd:simpleType>
        <xsd:restriction base="dms:Note"/>
      </xsd:simpleType>
    </xsd:element>
    <xsd:element name="RB_DMS_MIG_REMARKS" ma:index="30" nillable="true" ma:displayName="Migration Remarks" ma:internalName="RB_DMS_MIG_REMARKS" ma:readOnly="false">
      <xsd:simpleType>
        <xsd:restriction base="dms:Note"/>
      </xsd:simpleType>
    </xsd:element>
    <xsd:element name="RB_DMS_SAP_METADATA" ma:index="31" nillable="true" ma:displayName="ILM Metadata" ma:internalName="RB_DMS_SAP_METADATA" ma:readOnly="false">
      <xsd:simpleType>
        <xsd:restriction base="dms:Note"/>
      </xsd:simpleType>
    </xsd:element>
    <xsd:element name="_vti_ItemDeclaredRecord" ma:index="33" nillable="true" ma:displayName="Declared Record" ma:hidden="true" ma:internalName="_vti_ItemDeclaredRecord" ma:readOnly="true">
      <xsd:simpleType>
        <xsd:restriction base="dms:DateTime"/>
      </xsd:simpleType>
    </xsd:element>
    <xsd:element name="_vti_ItemHoldRecordStatus" ma:index="34" nillable="true" ma:displayName="Hold and Record Status" ma:decimals="0" ma:description="" ma:hidden="true" ma:indexed="true" ma:internalName="_vti_ItemHoldRecordStatus" ma:readOnly="true">
      <xsd:simpleType>
        <xsd:restriction base="dms:Unknown"/>
      </xsd:simpleType>
    </xsd:element>
    <xsd:element name="RB_DMS_MIG_HISTORY_FILE_GUID" ma:index="53" nillable="true" ma:displayName="History File GUID" ma:internalName="RB_DMS_MIG_HISTORY_FILE_GUID"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e662a1-9d81-44b4-a94b-7a5c140911e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98e0ad50dc148a5ba9da4e154c91daf" ma:index="11" nillable="true" ma:taxonomy="true" ma:internalName="h98e0ad50dc148a5ba9da4e154c91daf" ma:taxonomyFieldName="DMSKeywords" ma:displayName="Keywords" ma:fieldId="{198e0ad5-0dc1-48a5-ba9d-a4e154c91daf}" ma:sspId="b81b984e-7d9a-4f77-a40b-67f8485df2c3" ma:termSetId="822ba27f-0dfa-43e7-a3c2-6f92de2daf0e" ma:anchorId="00000000-0000-0000-0000-000000000000" ma:open="true" ma:isKeyword="false">
      <xsd:complexType>
        <xsd:sequence>
          <xsd:element ref="pc:Terms" minOccurs="0" maxOccurs="1"/>
        </xsd:sequence>
      </xsd:complexType>
    </xsd:element>
    <xsd:element name="TaxCatchAll" ma:index="12" nillable="true" ma:displayName="Taxonomy Catch All Column" ma:hidden="true" ma:list="{899a1435-ed17-40de-8cf5-97413225441a}" ma:internalName="TaxCatchAll" ma:showField="CatchAllData" ma:web="2ee662a1-9d81-44b4-a94b-7a5c140911e5">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899a1435-ed17-40de-8cf5-97413225441a}" ma:internalName="TaxCatchAllLabel" ma:readOnly="true" ma:showField="CatchAllDataLabel" ma:web="2ee662a1-9d81-44b4-a94b-7a5c140911e5">
      <xsd:complexType>
        <xsd:complexContent>
          <xsd:extension base="dms:MultiChoiceLookup">
            <xsd:sequence>
              <xsd:element name="Value" type="dms:Lookup" maxOccurs="unbounded" minOccurs="0" nillable="true"/>
            </xsd:sequence>
          </xsd:extension>
        </xsd:complexContent>
      </xsd:complexType>
    </xsd:element>
    <xsd:element name="CSC" ma:index="15" ma:displayName="C-SC" ma:default="1" ma:description="Security Class for Confidentiality" ma:format="Dropdown" ma:indexed="true" ma:internalName="CSC" ma:readOnly="false">
      <xsd:simpleType>
        <xsd:restriction base="dms:Choice">
          <xsd:enumeration value="0"/>
          <xsd:enumeration value="1"/>
          <xsd:enumeration value="2"/>
          <xsd:enumeration value="3"/>
        </xsd:restriction>
      </xsd:simpleType>
    </xsd:element>
    <xsd:element name="ASC" ma:index="16" ma:displayName="A-SC" ma:default="1" ma:description="Security Class for Availability" ma:format="Dropdown" ma:indexed="true" ma:internalName="ASC" ma:readOnly="false">
      <xsd:simpleType>
        <xsd:restriction base="dms:Choice">
          <xsd:enumeration value="0"/>
          <xsd:enumeration value="1"/>
          <xsd:enumeration value="2"/>
          <xsd:enumeration value="3"/>
        </xsd:restriction>
      </xsd:simpleType>
    </xsd:element>
    <xsd:element name="ISC" ma:index="17" ma:displayName="I-SC" ma:default="1" ma:description="Security Class for Integrity" ma:format="Dropdown" ma:hidden="true" ma:internalName="ISC" ma:readOnly="false">
      <xsd:simpleType>
        <xsd:restriction base="dms:Choice">
          <xsd:enumeration value="0"/>
          <xsd:enumeration value="1"/>
          <xsd:enumeration value="2"/>
          <xsd:enumeration value="3"/>
        </xsd:restriction>
      </xsd:simpleType>
    </xsd:element>
    <xsd:element name="ArchivingPeriod" ma:index="18" ma:displayName="Archiving Period (in years)" ma:description="File will be deleted from the archive after end of the archiving" ma:format="Dropdown" ma:indexed="true" ma:internalName="ArchivingPeriod" ma:readOnly="false">
      <xsd:simpleType>
        <xsd:union memberTypes="dms:Text">
          <xsd:simpleType>
            <xsd:restriction base="dms:Choice">
              <xsd:enumeration value="1"/>
              <xsd:enumeration value="3"/>
              <xsd:enumeration value="6"/>
              <xsd:enumeration value="10"/>
              <xsd:enumeration value="15"/>
              <xsd:enumeration value="35"/>
              <xsd:enumeration value="Delete when archiving"/>
              <xsd:enumeration value="infinite"/>
            </xsd:restriction>
          </xsd:simpleType>
        </xsd:union>
      </xsd:simpleType>
    </xsd:element>
    <xsd:element name="Safeguarding" ma:index="19" ma:displayName="Safeguarding" ma:default="No" ma:description="Special safeguarding requirements" ma:format="Dropdown" ma:hidden="true" ma:internalName="Safeguarding" ma:readOnly="false">
      <xsd:simpleType>
        <xsd:restriction base="dms:Choice">
          <xsd:enumeration value="Yes"/>
          <xsd:enumeration value="No"/>
        </xsd:restriction>
      </xsd:simpleType>
    </xsd:element>
    <xsd:element name="Historicalrelevance" ma:index="20" ma:displayName="Historical relevance" ma:default="No" ma:description="Handover to C/CCH" ma:format="Dropdown" ma:internalName="Historicalrelevance" ma:readOnly="false">
      <xsd:simpleType>
        <xsd:restriction base="dms:Choice">
          <xsd:enumeration value="Yes"/>
          <xsd:enumeration value="No"/>
        </xsd:restriction>
      </xsd:simpleType>
    </xsd:element>
    <xsd:element name="IlmBasedOn" ma:index="21" nillable="true" ma:displayName="Based on" ma:internalName="IlmBasedOn" ma:readOnly="true">
      <xsd:simpleType>
        <xsd:restriction base="dms:Text"/>
      </xsd:simpleType>
    </xsd:element>
    <xsd:element name="LockedStatus" ma:index="22" nillable="true" ma:displayName="Locked Status" ma:default="Unlocked" ma:internalName="LockedStatus" ma:readOnly="true">
      <xsd:simpleType>
        <xsd:restriction base="dms:Text"/>
      </xsd:simpleType>
    </xsd:element>
    <xsd:element name="LockedBy" ma:index="23" nillable="true" ma:displayName="Locked By" ma:internalName="Locked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LMItemType" ma:index="24" nillable="true" ma:displayName="ILMItemType" ma:default="ConceptualItem" ma:internalName="ILMItemType" ma:readOnly="true">
      <xsd:simpleType>
        <xsd:restriction base="dms:Text"/>
      </xsd:simpleType>
    </xsd:element>
    <xsd:element name="ILMCreationRevision" ma:index="25" nillable="true" ma:displayName="Creating Revision" ma:internalName="ILMCreationRevision" ma:readOnly="true">
      <xsd:simpleType>
        <xsd:restriction base="dms:Boolean"/>
      </xsd:simpleType>
    </xsd:element>
    <xsd:element name="Revisions" ma:index="26" nillable="true" ma:displayName="Revision set" ma:internalName="Revisions"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2"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a0bc44-19d1-4824-98a4-321de56310bf" elementFormDefault="qualified">
    <xsd:import namespace="http://schemas.microsoft.com/office/2006/documentManagement/types"/>
    <xsd:import namespace="http://schemas.microsoft.com/office/infopath/2007/PartnerControls"/>
    <xsd:element name="OriginalSubject" ma:index="35" nillable="true" ma:displayName="OriginalSubject" ma:internalName="OriginalSubject">
      <xsd:simpleType>
        <xsd:restriction base="dms:Text">
          <xsd:maxLength value="255"/>
        </xsd:restriction>
      </xsd:simpleType>
    </xsd:element>
    <xsd:element name="From1" ma:index="36" nillable="true" ma:displayName="From" ma:internalName="From1">
      <xsd:simpleType>
        <xsd:restriction base="dms:Text">
          <xsd:maxLength value="255"/>
        </xsd:restriction>
      </xsd:simpleType>
    </xsd:element>
    <xsd:element name="Cc" ma:index="37" nillable="true" ma:displayName="Cc" ma:internalName="Cc">
      <xsd:simpleType>
        <xsd:restriction base="dms:Note">
          <xsd:maxLength value="255"/>
        </xsd:restriction>
      </xsd:simpleType>
    </xsd:element>
    <xsd:element name="Bcc" ma:index="38" nillable="true" ma:displayName="Bcc" ma:internalName="Bcc">
      <xsd:simpleType>
        <xsd:restriction base="dms:Note">
          <xsd:maxLength value="255"/>
        </xsd:restriction>
      </xsd:simpleType>
    </xsd:element>
    <xsd:element name="Conversation-Topic" ma:index="39" nillable="true" ma:displayName="Conversation-Topic" ma:internalName="Conversation_x002d_Topic">
      <xsd:simpleType>
        <xsd:restriction base="dms:Text">
          <xsd:maxLength value="255"/>
        </xsd:restriction>
      </xsd:simpleType>
    </xsd:element>
    <xsd:element name="Date1" ma:index="40" nillable="true" ma:displayName="Date" ma:format="DateOnly" ma:internalName="Date1">
      <xsd:simpleType>
        <xsd:restriction base="dms:DateTime"/>
      </xsd:simpleType>
    </xsd:element>
    <xsd:element name="Reply-To" ma:index="41" nillable="true" ma:displayName="Reply-To" ma:internalName="Reply_x002d_To">
      <xsd:simpleType>
        <xsd:restriction base="dms:Text">
          <xsd:maxLength value="255"/>
        </xsd:restriction>
      </xsd:simpleType>
    </xsd:element>
    <xsd:element name="To" ma:index="42" nillable="true" ma:displayName="To" ma:internalName="To">
      <xsd:simpleType>
        <xsd:restriction base="dms:Note">
          <xsd:maxLength value="255"/>
        </xsd:restriction>
      </xsd:simpleType>
    </xsd:element>
    <xsd:element name="Received" ma:index="43" nillable="true" ma:displayName="Received" ma:internalName="Received">
      <xsd:simpleType>
        <xsd:restriction base="dms:Text">
          <xsd:maxLength value="255"/>
        </xsd:restriction>
      </xsd:simpleType>
    </xsd:element>
    <xsd:element name="Attachment" ma:index="44" nillable="true" ma:displayName="Attachment" ma:default="1" ma:internalName="Attachment">
      <xsd:simpleType>
        <xsd:restriction base="dms:Boolean"/>
      </xsd:simpleType>
    </xsd:element>
    <xsd:element name="Sensitivity" ma:index="45" nillable="true" ma:displayName="Sensitivity" ma:internalName="Sensitivity">
      <xsd:simpleType>
        <xsd:restriction base="dms:Text">
          <xsd:maxLength value="255"/>
        </xsd:restriction>
      </xsd:simpleType>
    </xsd:element>
    <xsd:element name="Importance" ma:index="46" nillable="true" ma:displayName="Importance" ma:internalName="Importance">
      <xsd:simpleType>
        <xsd:restriction base="dms:Text">
          <xsd:maxLength value="255"/>
        </xsd:restriction>
      </xsd:simpleType>
    </xsd:element>
    <xsd:element name="In-Reply-To" ma:index="47" nillable="true" ma:displayName="In-Reply-To" ma:internalName="In_x002d_Reply_x002d_To">
      <xsd:simpleType>
        <xsd:restriction base="dms:Text">
          <xsd:maxLength value="255"/>
        </xsd:restriction>
      </xsd:simpleType>
    </xsd:element>
    <xsd:element name="References" ma:index="48" nillable="true" ma:displayName="References" ma:internalName="References">
      <xsd:simpleType>
        <xsd:restriction base="dms:Text">
          <xsd:maxLength value="255"/>
        </xsd:restriction>
      </xsd:simpleType>
    </xsd:element>
    <xsd:element name="Conversation-Index" ma:index="49" nillable="true" ma:displayName="Conversation-Index" ma:internalName="Conversation_x002d_Index" ma:readOnly="false">
      <xsd:simpleType>
        <xsd:restriction base="dms:Text">
          <xsd:maxLength value="255"/>
        </xsd:restriction>
      </xsd:simpleType>
    </xsd:element>
    <xsd:element name="MailPreviewData" ma:index="50" nillable="true" ma:displayName="MailPreviewData" ma:internalName="MailPreviewData" ma:readOnly="false">
      <xsd:simpleType>
        <xsd:restriction base="dms:Note"/>
      </xsd:simpleType>
    </xsd:element>
    <xsd:element name="MessageClass" ma:index="51" nillable="true" ma:displayName="MessageClass" ma:internalName="MessageClass" ma:readOnly="false">
      <xsd:simpleType>
        <xsd:restriction base="dms:Text">
          <xsd:maxLength value="255"/>
        </xsd:restriction>
      </xsd:simpleType>
    </xsd:element>
    <xsd:element name="Message-ID" ma:index="52" nillable="true" ma:displayName="Message-ID" ma:internalName="Message_x002d_ID"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E11ED50E-4AAF-4FCA-81EF-59875B6FB0C3}">
  <ds:schemaRefs>
    <ds:schemaRef ds:uri="http://schemas.microsoft.com/sharepoint/events"/>
  </ds:schemaRefs>
</ds:datastoreItem>
</file>

<file path=customXml/itemProps3.xml><?xml version="1.0" encoding="utf-8"?>
<ds:datastoreItem xmlns:ds="http://schemas.openxmlformats.org/officeDocument/2006/customXml" ds:itemID="{0C62F4C9-6E2C-4BD7-8E57-2F61DC7F4641}">
  <ds:schemaRefs>
    <ds:schemaRef ds:uri="http://schemas.microsoft.com/sharepoint/v3/contenttype/forms"/>
  </ds:schemaRefs>
</ds:datastoreItem>
</file>

<file path=customXml/itemProps4.xml><?xml version="1.0" encoding="utf-8"?>
<ds:datastoreItem xmlns:ds="http://schemas.openxmlformats.org/officeDocument/2006/customXml" ds:itemID="{F0A38179-AB81-4675-901F-CDB968764B14}">
  <ds:schemaRefs>
    <ds:schemaRef ds:uri="http://schemas.microsoft.com/office/2006/metadata/properties"/>
    <ds:schemaRef ds:uri="http://schemas.microsoft.com/office/infopath/2007/PartnerControls"/>
    <ds:schemaRef ds:uri="2ee662a1-9d81-44b4-a94b-7a5c140911e5"/>
    <ds:schemaRef ds:uri="bca0bc44-19d1-4824-98a4-321de56310bf"/>
    <ds:schemaRef ds:uri="http://schemas.microsoft.com/sharepoint/v3"/>
    <ds:schemaRef ds:uri="http://schemas.microsoft.com/sharepoint/v4"/>
  </ds:schemaRefs>
</ds:datastoreItem>
</file>

<file path=customXml/itemProps5.xml><?xml version="1.0" encoding="utf-8"?>
<ds:datastoreItem xmlns:ds="http://schemas.openxmlformats.org/officeDocument/2006/customXml" ds:itemID="{94B994EB-BE9D-4DB4-9623-6C7079AEDE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ee662a1-9d81-44b4-a94b-7a5c140911e5"/>
    <ds:schemaRef ds:uri="http://schemas.microsoft.com/sharepoint/v4"/>
    <ds:schemaRef ds:uri="bca0bc44-19d1-4824-98a4-321de56310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
  <TotalTime>0</TotalTime>
  <Words>1093</Words>
  <Application>Microsoft Office PowerPoint</Application>
  <PresentationFormat>Custom</PresentationFormat>
  <Paragraphs>293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Bosch Office Sans</vt:lpstr>
      <vt:lpstr>Calibri</vt:lpstr>
      <vt:lpstr>Courier New</vt:lpstr>
      <vt:lpstr>Wingdings</vt:lpstr>
      <vt:lpstr>Wingdings 3</vt:lpstr>
      <vt:lpstr>Bosch NG</vt:lpstr>
      <vt:lpstr>FT TESTCASE GENERATION TOOL </vt:lpstr>
      <vt:lpstr>PowerPoint Presentation</vt:lpstr>
      <vt:lpstr>IDEA </vt:lpstr>
      <vt:lpstr>PowerPoint Presentation</vt:lpstr>
      <vt:lpstr>PowerPoint Presentation</vt:lpstr>
      <vt:lpstr>PowerPoint Presentation</vt:lpstr>
      <vt:lpstr>The GUI must have some text box to input the project name</vt:lpstr>
      <vt:lpstr>The GUI must have some dialog box to add the “rx_messages.xlsx” and “mapped_rx_signals.xlsx” </vt:lpstr>
      <vt:lpstr>Mandatory information need to be collected in the “mapped_rx_signals.xlsx”</vt:lpstr>
      <vt:lpstr>Mandatory information need to be collected in the “rx_messages.xlsx” </vt:lpstr>
      <vt:lpstr>How to handle the signal name, message name and transmitter to match with database ?</vt:lpstr>
      <vt:lpstr>How to handle the value of signal?</vt:lpstr>
      <vt:lpstr>All mandatory precondition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 TESTCASE GENERATION TOOL</dc:title>
  <dc:creator>Nguyen Thanh Cong (RBVH/EDA23)</dc:creator>
  <cp:lastModifiedBy>FIXED-TERM Ha Tien Tai (RBVH/EDA23)</cp:lastModifiedBy>
  <cp:revision>337</cp:revision>
  <dcterms:created xsi:type="dcterms:W3CDTF">2020-07-28T08:15:07Z</dcterms:created>
  <dcterms:modified xsi:type="dcterms:W3CDTF">2020-08-27T08:06:40Z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0x01010045CCCDF9FE4F19488EADD2AD2C446DDD0100D77E5188680AA9449F3F044AEE605DAE</vt:lpwstr>
  </property>
  <property fmtid="{D5CDD505-2E9C-101B-9397-08002B2CF9AE}" pid="9" name="_dlc_DocIdItemGuid">
    <vt:lpwstr>d904ed25-bab3-47e7-b368-e624916686d8</vt:lpwstr>
  </property>
  <property fmtid="{D5CDD505-2E9C-101B-9397-08002B2CF9AE}" pid="10" name="DMSKeywords">
    <vt:lpwstr/>
  </property>
</Properties>
</file>