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6" r:id="rId2"/>
    <p:sldId id="267" r:id="rId3"/>
    <p:sldId id="268" r:id="rId4"/>
    <p:sldId id="275" r:id="rId5"/>
    <p:sldId id="276" r:id="rId6"/>
    <p:sldId id="277" r:id="rId7"/>
    <p:sldId id="280" r:id="rId8"/>
    <p:sldId id="281" r:id="rId9"/>
    <p:sldId id="279" r:id="rId10"/>
    <p:sldId id="278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62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3D51EE-9D22-464B-BCD4-C3E10083534C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0919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9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21468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en-US" altLang="ko-KR" baseline="0" dirty="0" smtClean="0"/>
              <a:t> main() : return</a:t>
            </a:r>
            <a:r>
              <a:rPr lang="ko-KR" altLang="en-US" baseline="0" dirty="0" smtClean="0"/>
              <a:t> 값이 없음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main() : return </a:t>
            </a:r>
            <a:r>
              <a:rPr lang="ko-KR" altLang="en-US" baseline="0" dirty="0" smtClean="0"/>
              <a:t>값을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구현해주어야 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68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17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77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3645667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1  </a:t>
            </a:r>
            <a:br>
              <a:rPr lang="en-US" altLang="en-US" smtClean="0"/>
            </a:br>
            <a:r>
              <a:rPr lang="en-US" altLang="en-US" smtClean="0"/>
              <a:t>C/C++</a:t>
            </a:r>
            <a:r>
              <a:rPr lang="ko-KR" altLang="en-US" smtClean="0"/>
              <a:t> 세계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자료형의 크기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086" r="622"/>
          <a:stretch/>
        </p:blipFill>
        <p:spPr>
          <a:xfrm>
            <a:off x="2526990" y="1315274"/>
            <a:ext cx="6038986" cy="38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4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변수와 상수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5005027"/>
          </a:xfrm>
        </p:spPr>
        <p:txBody>
          <a:bodyPr/>
          <a:lstStyle/>
          <a:p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변수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-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상수의 값을 기억시키기 위한 기억장소를 말한다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즉 프로그램이 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  실행되는 동안 변하는 값을 기억할 수 있는 공간이며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데이터를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저장하기 위해 메모리에 부여된 이름을 말한다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-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변수는 값을 기억시키면 이전의 값은 지워지고 항상 새로운 값만 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기억된다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그러나 누적시키면 이전 값에 새로운 값이 더해져서 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기억 된다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변수의 선언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-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자료형 변수명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- char mun;     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문자형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</a:t>
            </a: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-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char name[16];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배열형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 - int num;        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정수형</a:t>
            </a:r>
            <a:endParaRPr lang="en-US" altLang="ko-KR" sz="18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en-US" altLang="ko-KR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    - double silsu;       </a:t>
            </a:r>
            <a:r>
              <a:rPr lang="ko-KR" altLang="en-US" sz="18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실수형</a:t>
            </a:r>
            <a:endParaRPr lang="ko-KR" altLang="en-US" sz="18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26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435280" cy="4357687"/>
          </a:xfrm>
        </p:spPr>
        <p:txBody>
          <a:bodyPr/>
          <a:lstStyle/>
          <a:p>
            <a:r>
              <a:rPr lang="ko-KR" altLang="en-US" sz="2000" smtClean="0"/>
              <a:t>상수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      - </a:t>
            </a:r>
            <a:r>
              <a:rPr lang="ko-KR" altLang="en-US" sz="2000" smtClean="0"/>
              <a:t>상수란 고유한 의미나 크기를 가지고 있는 변할 수 없는 값을 말한다</a:t>
            </a:r>
            <a:r>
              <a:rPr lang="en-US" altLang="ko-KR" sz="2000" smtClean="0"/>
              <a:t>.</a:t>
            </a:r>
          </a:p>
          <a:p>
            <a:pPr marL="0" indent="0">
              <a:buNone/>
            </a:pPr>
            <a:r>
              <a:rPr lang="en-US" altLang="ko-KR" sz="2000" smtClean="0"/>
              <a:t>      - C++ </a:t>
            </a:r>
            <a:r>
              <a:rPr lang="ko-KR" altLang="en-US" sz="2000" smtClean="0"/>
              <a:t>에서는 </a:t>
            </a:r>
            <a:r>
              <a:rPr lang="en-US" altLang="ko-KR" sz="2000" smtClean="0"/>
              <a:t>const </a:t>
            </a:r>
            <a:r>
              <a:rPr lang="ko-KR" altLang="en-US" sz="2000" smtClean="0"/>
              <a:t>키워드를 이요하고 </a:t>
            </a:r>
            <a:r>
              <a:rPr lang="en-US" altLang="ko-KR" sz="2000" smtClean="0"/>
              <a:t>C</a:t>
            </a:r>
            <a:r>
              <a:rPr lang="ko-KR" altLang="en-US" sz="2000" smtClean="0"/>
              <a:t>에서는 생략한다</a:t>
            </a:r>
            <a:r>
              <a:rPr lang="en-US" altLang="ko-KR" sz="2000" smtClean="0"/>
              <a:t>.</a:t>
            </a:r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형식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- const </a:t>
            </a:r>
            <a:r>
              <a:rPr lang="ko-KR" altLang="en-US" sz="2000" smtClean="0"/>
              <a:t>데이터형 변수명 </a:t>
            </a:r>
            <a:r>
              <a:rPr lang="en-US" altLang="ko-KR" sz="2000" smtClean="0"/>
              <a:t>= </a:t>
            </a:r>
            <a:r>
              <a:rPr lang="ko-KR" altLang="en-US" sz="2000" smtClean="0"/>
              <a:t>값</a:t>
            </a:r>
            <a:r>
              <a:rPr lang="en-US" altLang="ko-KR" sz="2000" smtClean="0"/>
              <a:t>; const float PI=3.14159;    C++</a:t>
            </a:r>
            <a:r>
              <a:rPr lang="ko-KR" altLang="en-US" sz="2000" smtClean="0"/>
              <a:t>언어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- </a:t>
            </a:r>
            <a:r>
              <a:rPr lang="ko-KR" altLang="en-US" sz="2000" smtClean="0"/>
              <a:t>데이터형 변수명 </a:t>
            </a:r>
            <a:r>
              <a:rPr lang="en-US" altLang="ko-KR" sz="2000" smtClean="0"/>
              <a:t>= </a:t>
            </a:r>
            <a:r>
              <a:rPr lang="ko-KR" altLang="en-US" sz="2000" smtClean="0"/>
              <a:t>값</a:t>
            </a:r>
            <a:r>
              <a:rPr lang="en-US" altLang="ko-KR" sz="2000" smtClean="0"/>
              <a:t>;           float PI=3.14159;             C</a:t>
            </a:r>
            <a:r>
              <a:rPr lang="ko-KR" altLang="en-US" sz="2000" smtClean="0"/>
              <a:t>언어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 smtClean="0"/>
              <a:t>문자형 상수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      - \n : </a:t>
            </a:r>
            <a:r>
              <a:rPr lang="ko-KR" altLang="en-US" sz="2000" smtClean="0"/>
              <a:t>커서 다음 라인으로 이동</a:t>
            </a:r>
            <a:r>
              <a:rPr lang="en-US" altLang="ko-KR" sz="2000"/>
              <a:t>;</a:t>
            </a:r>
            <a:endParaRPr lang="en-US" altLang="ko-KR" sz="200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변수와 상수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09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아스키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[Ascii]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코드 값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8" y="2096852"/>
            <a:ext cx="8050790" cy="609908"/>
          </a:xfrm>
        </p:spPr>
      </p:pic>
      <p:sp>
        <p:nvSpPr>
          <p:cNvPr id="4" name="TextBox 3"/>
          <p:cNvSpPr txBox="1"/>
          <p:nvPr/>
        </p:nvSpPr>
        <p:spPr>
          <a:xfrm>
            <a:off x="3595744" y="3718758"/>
            <a:ext cx="2672591" cy="2557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Ctrl + F5 :</a:t>
            </a:r>
            <a:r>
              <a:rPr lang="ko-KR" altLang="en-US" dirty="0">
                <a:solidFill>
                  <a:srgbClr val="FFFF00"/>
                </a:solidFill>
              </a:rPr>
              <a:t>실행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rgbClr val="FFFF00"/>
                </a:solidFill>
              </a:rPr>
              <a:t>F9 : </a:t>
            </a:r>
            <a:r>
              <a:rPr lang="ko-KR" altLang="en-US" dirty="0">
                <a:solidFill>
                  <a:srgbClr val="FFFF00"/>
                </a:solidFill>
              </a:rPr>
              <a:t>디버그 설정 </a:t>
            </a:r>
            <a:r>
              <a:rPr lang="en-US" altLang="ko-KR" dirty="0">
                <a:solidFill>
                  <a:srgbClr val="FFFF00"/>
                </a:solidFill>
              </a:rPr>
              <a:t>/ </a:t>
            </a:r>
            <a:r>
              <a:rPr lang="ko-KR" altLang="en-US" dirty="0">
                <a:solidFill>
                  <a:srgbClr val="FFFF00"/>
                </a:solidFill>
              </a:rPr>
              <a:t>해제</a:t>
            </a:r>
            <a:endParaRPr lang="en-US" altLang="ko-KR" dirty="0">
              <a:solidFill>
                <a:srgbClr val="FFFF00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solidFill>
                  <a:srgbClr val="FFFF00"/>
                </a:solidFill>
              </a:rPr>
              <a:t>F5 : </a:t>
            </a:r>
            <a:r>
              <a:rPr lang="ko-KR" altLang="en-US" dirty="0" smtClean="0">
                <a:solidFill>
                  <a:srgbClr val="FFFF00"/>
                </a:solidFill>
              </a:rPr>
              <a:t>디버그 </a:t>
            </a:r>
            <a:r>
              <a:rPr lang="ko-KR" altLang="en-US" dirty="0">
                <a:solidFill>
                  <a:srgbClr val="FFFF00"/>
                </a:solidFill>
              </a:rPr>
              <a:t>시작</a:t>
            </a:r>
            <a:endParaRPr lang="en-US" altLang="ko-KR" dirty="0">
              <a:solidFill>
                <a:srgbClr val="FFFF00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solidFill>
                  <a:srgbClr val="FFFF00"/>
                </a:solidFill>
              </a:rPr>
              <a:t>F11 : </a:t>
            </a:r>
            <a:r>
              <a:rPr lang="ko-KR" altLang="en-US" dirty="0" err="1">
                <a:solidFill>
                  <a:srgbClr val="FFFF00"/>
                </a:solidFill>
              </a:rPr>
              <a:t>한줄씩</a:t>
            </a:r>
            <a:r>
              <a:rPr lang="ko-KR" altLang="en-US" dirty="0">
                <a:solidFill>
                  <a:srgbClr val="FFFF00"/>
                </a:solidFill>
              </a:rPr>
              <a:t> 실행</a:t>
            </a:r>
            <a:endParaRPr lang="en-US" altLang="ko-KR" dirty="0">
              <a:solidFill>
                <a:srgbClr val="FFFF00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solidFill>
                  <a:srgbClr val="FFFF00"/>
                </a:solidFill>
              </a:rPr>
              <a:t>SHIFT + F11 : </a:t>
            </a:r>
            <a:r>
              <a:rPr lang="ko-KR" altLang="en-US" dirty="0">
                <a:solidFill>
                  <a:srgbClr val="FFFF00"/>
                </a:solidFill>
              </a:rPr>
              <a:t>실행 종료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 smtClean="0">
                <a:solidFill>
                  <a:srgbClr val="FFFF00"/>
                </a:solidFill>
              </a:rPr>
              <a:t>주석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en-US" altLang="ko-KR" dirty="0">
                <a:solidFill>
                  <a:srgbClr val="FFFF00"/>
                </a:solidFill>
              </a:rPr>
              <a:t>Ctrl + k</a:t>
            </a:r>
            <a:r>
              <a:rPr lang="en-US" altLang="ko-KR" dirty="0" smtClean="0">
                <a:solidFill>
                  <a:srgbClr val="FFFF00"/>
                </a:solidFill>
              </a:rPr>
              <a:t> + c</a:t>
            </a:r>
          </a:p>
          <a:p>
            <a:r>
              <a:rPr lang="ko-KR" altLang="en-US" dirty="0" smtClean="0">
                <a:solidFill>
                  <a:srgbClr val="FFFF00"/>
                </a:solidFill>
              </a:rPr>
              <a:t>주석해제 </a:t>
            </a:r>
            <a:r>
              <a:rPr lang="en-US" altLang="ko-KR" dirty="0" smtClean="0">
                <a:solidFill>
                  <a:srgbClr val="FFFF00"/>
                </a:solidFill>
              </a:rPr>
              <a:t>:  </a:t>
            </a:r>
            <a:r>
              <a:rPr lang="en-US" altLang="ko-KR" dirty="0">
                <a:solidFill>
                  <a:srgbClr val="FFFF00"/>
                </a:solidFill>
              </a:rPr>
              <a:t>Ctrl + k + </a:t>
            </a:r>
            <a:r>
              <a:rPr lang="en-US" altLang="ko-KR" dirty="0" smtClean="0">
                <a:solidFill>
                  <a:srgbClr val="FFFF00"/>
                </a:solidFill>
              </a:rPr>
              <a:t>u</a:t>
            </a:r>
            <a:endParaRPr lang="en-US" altLang="ko-KR" dirty="0">
              <a:solidFill>
                <a:srgbClr val="FFFF00"/>
              </a:solidFill>
            </a:endParaRPr>
          </a:p>
          <a:p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619672" y="2924944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Vitual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Studoi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단축키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73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467544" y="1531710"/>
            <a:ext cx="321470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char M, N;</a:t>
            </a:r>
          </a:p>
          <a:p>
            <a:pPr marL="0" indent="0">
              <a:buNone/>
            </a:pPr>
            <a:r>
              <a:rPr lang="en-US" altLang="ko-KR" sz="2000" dirty="0"/>
              <a:t>M = 'B';</a:t>
            </a:r>
          </a:p>
          <a:p>
            <a:pPr marL="0" indent="0">
              <a:buNone/>
            </a:pPr>
            <a:r>
              <a:rPr lang="en-US" altLang="ko-KR" sz="2000" dirty="0"/>
              <a:t>N = 'e';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("%c\n", M);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("%c\n", N);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968044" y="1484312"/>
            <a:ext cx="3214700" cy="4825008"/>
          </a:xfrm>
        </p:spPr>
        <p:txBody>
          <a:bodyPr/>
          <a:lstStyle/>
          <a:p>
            <a:r>
              <a:rPr lang="en-US" altLang="ko-KR" sz="2000"/>
              <a:t>#include &lt;stdio.h&gt;</a:t>
            </a:r>
          </a:p>
          <a:p>
            <a:pPr marL="0" indent="0">
              <a:buNone/>
            </a:pPr>
            <a:r>
              <a:rPr lang="en-US" altLang="ko-KR" sz="2000"/>
              <a:t>void main()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char H, S;</a:t>
            </a:r>
          </a:p>
          <a:p>
            <a:pPr marL="0" indent="0">
              <a:buNone/>
            </a:pPr>
            <a:r>
              <a:rPr lang="en-US" altLang="ko-KR" sz="2000"/>
              <a:t>H = 65;</a:t>
            </a:r>
          </a:p>
          <a:p>
            <a:pPr marL="0" indent="0">
              <a:buNone/>
            </a:pPr>
            <a:r>
              <a:rPr lang="en-US" altLang="ko-KR" sz="2000"/>
              <a:t>S = 97;</a:t>
            </a:r>
          </a:p>
          <a:p>
            <a:pPr marL="0" indent="0">
              <a:buNone/>
            </a:pPr>
            <a:r>
              <a:rPr lang="en-US" altLang="ko-KR" sz="2000"/>
              <a:t>printf("%c\n", H);</a:t>
            </a:r>
          </a:p>
          <a:p>
            <a:pPr marL="0" indent="0">
              <a:buNone/>
            </a:pPr>
            <a:r>
              <a:rPr lang="en-US" altLang="ko-KR" sz="2000"/>
              <a:t>printf("%c\n", S);</a:t>
            </a:r>
          </a:p>
          <a:p>
            <a:pPr marL="0" indent="0">
              <a:buNone/>
            </a:pPr>
            <a:r>
              <a:rPr lang="en-US" altLang="ko-KR" sz="2000"/>
              <a:t>H = 'z';</a:t>
            </a:r>
          </a:p>
          <a:p>
            <a:pPr marL="0" indent="0">
              <a:buNone/>
            </a:pPr>
            <a:r>
              <a:rPr lang="en-US" altLang="ko-KR" sz="2000"/>
              <a:t>S = 'Z';</a:t>
            </a:r>
          </a:p>
          <a:p>
            <a:pPr marL="0" indent="0">
              <a:buNone/>
            </a:pPr>
            <a:r>
              <a:rPr lang="en-US" altLang="ko-KR" sz="2000"/>
              <a:t>printf("%d\n", H);</a:t>
            </a:r>
          </a:p>
          <a:p>
            <a:pPr marL="0" indent="0">
              <a:buNone/>
            </a:pPr>
            <a:r>
              <a:rPr lang="en-US" altLang="ko-KR" sz="2000"/>
              <a:t>printf("%d\n", S);</a:t>
            </a:r>
          </a:p>
          <a:p>
            <a:pPr marL="0" indent="0">
              <a:buNone/>
            </a:pPr>
            <a:r>
              <a:rPr lang="en-US" altLang="ko-KR" sz="2000"/>
              <a:t>}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1624520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float S, W;</a:t>
            </a:r>
          </a:p>
          <a:p>
            <a:pPr marL="0" indent="0">
              <a:buNone/>
            </a:pPr>
            <a:r>
              <a:rPr lang="en-US" altLang="ko-KR" sz="2000" dirty="0"/>
              <a:t>S = 32.4;</a:t>
            </a:r>
          </a:p>
          <a:p>
            <a:pPr marL="0" indent="0">
              <a:buNone/>
            </a:pPr>
            <a:r>
              <a:rPr lang="en-US" altLang="ko-KR" sz="2000" dirty="0"/>
              <a:t>W = </a:t>
            </a:r>
            <a:r>
              <a:rPr lang="en-US" altLang="ko-KR" sz="2000" dirty="0" smtClean="0"/>
              <a:t>2137483647.5;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("%f\</a:t>
            </a:r>
            <a:r>
              <a:rPr lang="en-US" altLang="ko-KR" sz="2000" dirty="0" err="1"/>
              <a:t>n%f</a:t>
            </a:r>
            <a:r>
              <a:rPr lang="en-US" altLang="ko-KR" sz="2000" dirty="0"/>
              <a:t>\n", S, W);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752999"/>
          </a:xfrm>
        </p:spPr>
        <p:txBody>
          <a:bodyPr/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circum</a:t>
            </a:r>
            <a:r>
              <a:rPr lang="en-US" altLang="ko-KR" sz="2000" dirty="0"/>
              <a:t>, area;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float PI = 3.141592;</a:t>
            </a:r>
          </a:p>
          <a:p>
            <a:pPr marL="0" indent="0">
              <a:buNone/>
            </a:pPr>
            <a:r>
              <a:rPr lang="en-US" altLang="ko-KR" sz="2000" dirty="0"/>
              <a:t>float radius = 25;</a:t>
            </a:r>
          </a:p>
          <a:p>
            <a:pPr marL="0" indent="0">
              <a:buNone/>
            </a:pPr>
            <a:r>
              <a:rPr lang="en-US" altLang="ko-KR" sz="2000" dirty="0"/>
              <a:t>area = PI*radius*radius;</a:t>
            </a:r>
          </a:p>
          <a:p>
            <a:pPr marL="0" indent="0">
              <a:buNone/>
            </a:pPr>
            <a:r>
              <a:rPr lang="en-US" altLang="ko-KR" sz="2000" dirty="0" err="1"/>
              <a:t>circum</a:t>
            </a:r>
            <a:r>
              <a:rPr lang="en-US" altLang="ko-KR" sz="2000" dirty="0"/>
              <a:t> = 2 * PI*radius;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("Area of circle is %f\n", area);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Circum</a:t>
            </a:r>
            <a:r>
              <a:rPr lang="en-US" altLang="ko-KR" sz="2000" dirty="0"/>
              <a:t> of circle is %f\n", </a:t>
            </a:r>
            <a:r>
              <a:rPr lang="en-US" altLang="ko-KR" sz="2000" dirty="0" err="1"/>
              <a:t>circum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3066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i,j;float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k;char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i = 100; </a:t>
            </a:r>
          </a:p>
          <a:p>
            <a:pPr marL="0" indent="0">
              <a:buNone/>
            </a:pPr>
            <a:r>
              <a:rPr lang="en-US" altLang="ko-KR" sz="2000" dirty="0"/>
              <a:t>j = 200; </a:t>
            </a:r>
          </a:p>
          <a:p>
            <a:pPr marL="0" indent="0">
              <a:buNone/>
            </a:pPr>
            <a:r>
              <a:rPr lang="en-US" altLang="ko-KR" sz="2000" dirty="0"/>
              <a:t>k = 12.345; </a:t>
            </a:r>
          </a:p>
          <a:p>
            <a:pPr marL="0" indent="0">
              <a:buNone/>
            </a:pPr>
            <a:r>
              <a:rPr lang="en-US" altLang="ko-KR" sz="2000" dirty="0" err="1"/>
              <a:t>ch</a:t>
            </a:r>
            <a:r>
              <a:rPr lang="en-US" altLang="ko-KR" sz="2000" dirty="0"/>
              <a:t> = 'A';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("%d %d\n", i, i + j); </a:t>
            </a:r>
          </a:p>
          <a:p>
            <a:pPr marL="0" indent="0">
              <a:buNone/>
            </a:pPr>
            <a:r>
              <a:rPr lang="en-US" altLang="ko-KR" sz="2000" dirty="0" err="1"/>
              <a:t>printf</a:t>
            </a:r>
            <a:r>
              <a:rPr lang="en-US" altLang="ko-KR" sz="2000" dirty="0"/>
              <a:t>("%f\n", k); </a:t>
            </a:r>
          </a:p>
          <a:p>
            <a:pPr marL="0" indent="0">
              <a:buNone/>
            </a:pPr>
            <a:r>
              <a:rPr lang="pt-BR" altLang="ko-KR" sz="2000" dirty="0"/>
              <a:t>printf("%c %d\n", ch, ch);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void main()</a:t>
            </a:r>
          </a:p>
          <a:p>
            <a:pPr marL="0" indent="0">
              <a:buNone/>
            </a:pPr>
            <a:r>
              <a:rPr lang="en-US" altLang="ko-KR" sz="2000" dirty="0"/>
              <a:t>{ </a:t>
            </a:r>
          </a:p>
          <a:p>
            <a:pPr marL="0" indent="0">
              <a:buNone/>
            </a:pPr>
            <a:r>
              <a:rPr lang="en-US" altLang="ko-KR" sz="2000" dirty="0"/>
              <a:t>char k, b, s; </a:t>
            </a:r>
          </a:p>
          <a:p>
            <a:pPr marL="0" indent="0">
              <a:buNone/>
            </a:pPr>
            <a:r>
              <a:rPr lang="en-US" altLang="ko-KR" sz="2000" dirty="0"/>
              <a:t>k = 'k'; </a:t>
            </a:r>
          </a:p>
          <a:p>
            <a:pPr marL="0" indent="0">
              <a:buNone/>
            </a:pPr>
            <a:r>
              <a:rPr lang="en-US" altLang="ko-KR" sz="2000" dirty="0"/>
              <a:t>b = 66; </a:t>
            </a:r>
          </a:p>
          <a:p>
            <a:pPr marL="0" indent="0">
              <a:buNone/>
            </a:pPr>
            <a:r>
              <a:rPr lang="en-US" altLang="ko-KR" sz="2000" dirty="0"/>
              <a:t>s = 's'; </a:t>
            </a:r>
          </a:p>
          <a:p>
            <a:pPr marL="0" indent="0">
              <a:buNone/>
            </a:pPr>
            <a:r>
              <a:rPr lang="pt-BR" altLang="ko-KR" sz="2000" dirty="0"/>
              <a:t>printf("%c%c%c\n", k, b, s); </a:t>
            </a:r>
          </a:p>
          <a:p>
            <a:pPr marL="0" indent="0">
              <a:buNone/>
            </a:pPr>
            <a:r>
              <a:rPr lang="pt-BR" altLang="ko-KR" sz="2000" dirty="0"/>
              <a:t>printf("%d%d%d\n", k, b, s); 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842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C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언어의 표준입출력 함수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67744" y="2637135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출력 서식을 이용한 자릿수 지정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변환 문자의 종류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7813179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언어의 표준입출력 함수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57783"/>
              </p:ext>
            </p:extLst>
          </p:nvPr>
        </p:nvGraphicFramePr>
        <p:xfrm>
          <a:off x="457200" y="1484310"/>
          <a:ext cx="8291512" cy="316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520280"/>
                <a:gridCol w="1836204"/>
                <a:gridCol w="2052476"/>
              </a:tblGrid>
              <a:tr h="63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형식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 콘솔입출력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 파일입출력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시스템입출력함수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63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 데이터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getchar(), putchar(), putch()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getc(), putc() 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63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문자열 데이터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fgets(), fputs()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gets(), puts()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63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형식화 데이터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Scanf_s(), printf()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fscanf(), fprintf() 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63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구조체 데이터</a:t>
                      </a:r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fread(), fwrite()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read(), write()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08004" y="537321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화면을 멈추고 입력받음 </a:t>
            </a:r>
            <a:r>
              <a:rPr lang="en-US" altLang="ko-KR" smtClean="0"/>
              <a:t>: _getch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26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latin typeface="HY동녘B" panose="02030600000101010101" pitchFamily="18" charset="-127"/>
                <a:ea typeface="HY동녘B" panose="02030600000101010101" pitchFamily="18" charset="-127"/>
              </a:rPr>
              <a:t>출력 서식을 이용한 자릿수 지정</a:t>
            </a:r>
            <a:endParaRPr lang="ko-KR" altLang="en-US" sz="36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52570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1) %</a:t>
            </a:r>
            <a:r>
              <a:rPr lang="ko-KR" altLang="en-US" sz="1800" dirty="0" err="1" smtClean="0"/>
              <a:t>자릿</a:t>
            </a:r>
            <a:r>
              <a:rPr lang="ko-KR" altLang="en-US" sz="1800" dirty="0" smtClean="0"/>
              <a:t> 수</a:t>
            </a:r>
            <a:r>
              <a:rPr lang="en-US" altLang="ko-KR" sz="1800" dirty="0" smtClean="0"/>
              <a:t>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(“%5d”,55);               // 5</a:t>
            </a:r>
            <a:r>
              <a:rPr lang="ko-KR" altLang="en-US" sz="1800" dirty="0" smtClean="0"/>
              <a:t>자리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확보 후 뒤에서부터 출력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2) %0</a:t>
            </a:r>
            <a:r>
              <a:rPr lang="ko-KR" altLang="en-US" sz="1800" dirty="0" err="1" smtClean="0"/>
              <a:t>자릿</a:t>
            </a:r>
            <a:r>
              <a:rPr lang="ko-KR" altLang="en-US" sz="1800" dirty="0" smtClean="0"/>
              <a:t> 수</a:t>
            </a:r>
            <a:r>
              <a:rPr lang="en-US" altLang="ko-KR" sz="1800" dirty="0" smtClean="0"/>
              <a:t>d                          // </a:t>
            </a:r>
            <a:r>
              <a:rPr lang="ko-KR" altLang="en-US" sz="1800" dirty="0" smtClean="0"/>
              <a:t>남은 부분은 전부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채워진다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(“%05d”,55); </a:t>
            </a:r>
          </a:p>
          <a:p>
            <a:pPr marL="0" indent="0"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3) %-</a:t>
            </a:r>
            <a:r>
              <a:rPr lang="ko-KR" altLang="en-US" sz="1800" dirty="0" err="1" smtClean="0"/>
              <a:t>자릿</a:t>
            </a:r>
            <a:r>
              <a:rPr lang="ko-KR" altLang="en-US" sz="1800" dirty="0" smtClean="0"/>
              <a:t> 수</a:t>
            </a:r>
            <a:r>
              <a:rPr lang="en-US" altLang="ko-KR" sz="1800" dirty="0" smtClean="0"/>
              <a:t>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(“%-5d”, 55);             // 5</a:t>
            </a:r>
            <a:r>
              <a:rPr lang="ko-KR" altLang="en-US" sz="1800" dirty="0" smtClean="0"/>
              <a:t>자리 확보 후 앞에서부터 출력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4) %d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(“%3d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”, 55);       // 5</a:t>
            </a:r>
            <a:r>
              <a:rPr lang="ko-KR" altLang="en-US" sz="1800" dirty="0" smtClean="0"/>
              <a:t>자리 확보 후 뒤에서부터 출력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23336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91" y="3501008"/>
            <a:ext cx="23431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47" y="4713771"/>
            <a:ext cx="231457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3" y="6093296"/>
            <a:ext cx="23336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5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C/C</a:t>
            </a:r>
            <a:r>
              <a:rPr lang="en-US" altLang="ko-KR" smtClean="0"/>
              <a:t>++ </a:t>
            </a:r>
            <a:r>
              <a:rPr lang="ko-KR" altLang="en-US" smtClean="0"/>
              <a:t>소개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언어를 배우는 이유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언어의 장</a:t>
            </a: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변환 문자의 종류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76772"/>
            <a:ext cx="757083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3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313"/>
            <a:ext cx="3826768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/>
              <a:t># include &lt;stdio.h&gt;</a:t>
            </a:r>
          </a:p>
          <a:p>
            <a:pPr marL="0" indent="0">
              <a:buNone/>
            </a:pPr>
            <a:r>
              <a:rPr lang="en-US" altLang="ko-KR" sz="1800"/>
              <a:t>void main()</a:t>
            </a:r>
          </a:p>
          <a:p>
            <a:pPr marL="0" indent="0">
              <a:buNone/>
            </a:pPr>
            <a:r>
              <a:rPr lang="en-US" altLang="ko-KR" sz="1800"/>
              <a:t>{</a:t>
            </a:r>
          </a:p>
          <a:p>
            <a:pPr marL="0" indent="0">
              <a:buNone/>
            </a:pPr>
            <a:r>
              <a:rPr lang="en-US" altLang="ko-KR" sz="1800"/>
              <a:t>printf("%8f\n", 3.141592);</a:t>
            </a:r>
          </a:p>
          <a:p>
            <a:pPr marL="0" indent="0">
              <a:buNone/>
            </a:pPr>
            <a:r>
              <a:rPr lang="en-US" altLang="ko-KR" sz="1800"/>
              <a:t>printf("%-8f\n", 3.141592);</a:t>
            </a:r>
          </a:p>
          <a:p>
            <a:pPr marL="0" indent="0">
              <a:buNone/>
            </a:pPr>
            <a:r>
              <a:rPr lang="en-US" altLang="ko-KR" sz="1800"/>
              <a:t>printf("%8.3f\n", 3.141592);</a:t>
            </a:r>
          </a:p>
          <a:p>
            <a:pPr marL="0" indent="0">
              <a:buNone/>
            </a:pPr>
            <a:r>
              <a:rPr lang="en-US" altLang="ko-KR" sz="1800" smtClean="0"/>
              <a:t>}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 b="1" smtClean="0">
                <a:solidFill>
                  <a:srgbClr val="FFFF00"/>
                </a:solidFill>
              </a:rPr>
              <a:t>결과    </a:t>
            </a:r>
            <a:r>
              <a:rPr lang="en-US" altLang="ko-KR" sz="1800" b="1" smtClean="0">
                <a:solidFill>
                  <a:srgbClr val="FFFF00"/>
                </a:solidFill>
              </a:rPr>
              <a:t>3.141592</a:t>
            </a:r>
          </a:p>
          <a:p>
            <a:pPr marL="0" indent="0">
              <a:buNone/>
            </a:pPr>
            <a:r>
              <a:rPr lang="en-US" altLang="ko-KR" sz="1800" b="1">
                <a:solidFill>
                  <a:srgbClr val="FFFF00"/>
                </a:solidFill>
              </a:rPr>
              <a:t> </a:t>
            </a:r>
            <a:r>
              <a:rPr lang="en-US" altLang="ko-KR" sz="1800" b="1" smtClean="0">
                <a:solidFill>
                  <a:srgbClr val="FFFF00"/>
                </a:solidFill>
              </a:rPr>
              <a:t>          3.141592</a:t>
            </a:r>
          </a:p>
          <a:p>
            <a:pPr marL="0" indent="0">
              <a:buNone/>
            </a:pPr>
            <a:r>
              <a:rPr lang="en-US" altLang="ko-KR" sz="1800" b="1">
                <a:solidFill>
                  <a:srgbClr val="FFFF00"/>
                </a:solidFill>
              </a:rPr>
              <a:t> </a:t>
            </a:r>
            <a:r>
              <a:rPr lang="en-US" altLang="ko-KR" sz="1800" b="1" smtClean="0">
                <a:solidFill>
                  <a:srgbClr val="FFFF00"/>
                </a:solidFill>
              </a:rPr>
              <a:t>                3.142</a:t>
            </a:r>
            <a:endParaRPr lang="ko-KR" altLang="en-US" sz="1800" b="1">
              <a:solidFill>
                <a:srgbClr val="FFFF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4776" y="1421061"/>
            <a:ext cx="3826768" cy="26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/>
              <a:t># include &lt;stdio.h&gt;</a:t>
            </a:r>
          </a:p>
          <a:p>
            <a:pPr marL="0" indent="0">
              <a:buNone/>
            </a:pPr>
            <a:r>
              <a:rPr lang="en-US" altLang="ko-KR" sz="1800"/>
              <a:t>void main()</a:t>
            </a:r>
          </a:p>
          <a:p>
            <a:pPr marL="0" indent="0">
              <a:buNone/>
            </a:pPr>
            <a:r>
              <a:rPr lang="en-US" altLang="ko-KR" sz="1800"/>
              <a:t>{</a:t>
            </a:r>
          </a:p>
          <a:p>
            <a:pPr marL="0" indent="0">
              <a:buNone/>
            </a:pPr>
            <a:r>
              <a:rPr lang="en-US" altLang="ko-KR" sz="1800"/>
              <a:t>char ch = 'A';</a:t>
            </a:r>
          </a:p>
          <a:p>
            <a:pPr marL="0" indent="0">
              <a:buNone/>
            </a:pPr>
            <a:r>
              <a:rPr lang="en-US" altLang="ko-KR" sz="1800"/>
              <a:t>printf("character = %c, ASCII = %d\n", ch, ch);</a:t>
            </a:r>
          </a:p>
          <a:p>
            <a:pPr marL="0" indent="0">
              <a:buNone/>
            </a:pPr>
            <a:r>
              <a:rPr lang="en-US" altLang="ko-KR" sz="1800" smtClean="0"/>
              <a:t>}</a:t>
            </a:r>
          </a:p>
          <a:p>
            <a:pPr marL="0" indent="0">
              <a:buNone/>
            </a:pPr>
            <a:r>
              <a:rPr lang="ko-KR" altLang="en-US" sz="1800" smtClean="0">
                <a:solidFill>
                  <a:srgbClr val="FFFF00"/>
                </a:solidFill>
              </a:rPr>
              <a:t>결과  </a:t>
            </a:r>
            <a:r>
              <a:rPr lang="en-US" altLang="ko-KR" sz="1800" smtClean="0">
                <a:solidFill>
                  <a:srgbClr val="FFFF00"/>
                </a:solidFill>
              </a:rPr>
              <a:t>character = A, ASCII = 65</a:t>
            </a:r>
            <a:endParaRPr lang="ko-KR" altLang="en-US" sz="1800">
              <a:solidFill>
                <a:srgbClr val="FFFF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34310" y="4113076"/>
            <a:ext cx="3826768" cy="239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/>
              <a:t># include &lt;stdio.h&gt;</a:t>
            </a:r>
          </a:p>
          <a:p>
            <a:pPr marL="0" indent="0">
              <a:buNone/>
            </a:pPr>
            <a:r>
              <a:rPr lang="en-US" altLang="ko-KR" sz="1800"/>
              <a:t>void main()</a:t>
            </a:r>
          </a:p>
          <a:p>
            <a:pPr marL="0" indent="0">
              <a:buNone/>
            </a:pPr>
            <a:r>
              <a:rPr lang="en-US" altLang="ko-KR" sz="1800"/>
              <a:t>{</a:t>
            </a:r>
          </a:p>
          <a:p>
            <a:pPr marL="0" indent="0">
              <a:buNone/>
            </a:pPr>
            <a:r>
              <a:rPr lang="en-US" altLang="ko-KR" sz="1800"/>
              <a:t>char week[7] = "Monday";</a:t>
            </a:r>
          </a:p>
          <a:p>
            <a:pPr marL="0" indent="0">
              <a:buNone/>
            </a:pPr>
            <a:r>
              <a:rPr lang="en-US" altLang="ko-KR" sz="1800"/>
              <a:t>printf("Today is %s\n", week);</a:t>
            </a:r>
          </a:p>
          <a:p>
            <a:pPr marL="0" indent="0">
              <a:buNone/>
            </a:pPr>
            <a:r>
              <a:rPr lang="en-US" altLang="ko-KR" sz="1800" smtClean="0"/>
              <a:t>}</a:t>
            </a:r>
          </a:p>
          <a:p>
            <a:pPr marL="0" indent="0">
              <a:buNone/>
            </a:pPr>
            <a:r>
              <a:rPr lang="ko-KR" altLang="en-US" sz="1800" smtClean="0">
                <a:solidFill>
                  <a:srgbClr val="FFFF00"/>
                </a:solidFill>
              </a:rPr>
              <a:t>결과  </a:t>
            </a:r>
            <a:r>
              <a:rPr lang="en-US" altLang="ko-KR" sz="1800" smtClean="0">
                <a:solidFill>
                  <a:srgbClr val="FFFF00"/>
                </a:solidFill>
              </a:rPr>
              <a:t>Today is Monday</a:t>
            </a:r>
            <a:endParaRPr lang="en-US" altLang="ko-KR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85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 과제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다음과 같이 출력 되도록 출력 서식을 지정해 보시오</a:t>
            </a:r>
            <a:endParaRPr lang="en-US" altLang="ko-KR" sz="280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123456789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12 25 31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8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10 25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003160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The end</a:t>
            </a:r>
            <a:endParaRPr lang="ko-KR" altLang="en-US" sz="2800">
              <a:solidFill>
                <a:srgbClr val="FFFF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394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과제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국어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영어</a:t>
            </a:r>
            <a:r>
              <a:rPr lang="en-US" altLang="ko-KR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점수를 입력받아서 총점을 계산해 보시오</a:t>
            </a:r>
            <a:endParaRPr lang="en-US" altLang="ko-KR" sz="280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40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결과 </a:t>
            </a:r>
            <a:r>
              <a:rPr lang="en-US" altLang="ko-KR" sz="240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국어점수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80</a:t>
            </a:r>
          </a:p>
          <a:p>
            <a:pPr marL="457200" lvl="1" indent="0">
              <a:buNone/>
            </a:pPr>
            <a:r>
              <a:rPr lang="en-US" altLang="ko-KR" sz="240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        </a:t>
            </a:r>
            <a:r>
              <a:rPr lang="ko-KR" altLang="en-US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영어점수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80</a:t>
            </a:r>
          </a:p>
          <a:p>
            <a:pPr marL="457200" lvl="1" indent="0">
              <a:buNone/>
            </a:pPr>
            <a:r>
              <a:rPr lang="en-US" altLang="ko-KR" sz="240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        </a:t>
            </a:r>
            <a:r>
              <a:rPr lang="ko-KR" altLang="en-US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총점은 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160</a:t>
            </a:r>
            <a:r>
              <a:rPr lang="ko-KR" altLang="en-US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점 입니다</a:t>
            </a:r>
            <a:r>
              <a:rPr lang="en-US" altLang="ko-KR" sz="2400" smtClean="0">
                <a:solidFill>
                  <a:srgbClr val="FFFF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ko-KR" altLang="en-US" sz="280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318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 과제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밑변과 높이를 입력 받아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정삼각형의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넓이와 둘레를 구하시오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72916"/>
            <a:ext cx="50321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</a:t>
            </a:r>
            <a:r>
              <a:rPr lang="en-US" altLang="ko-KR" dirty="0" err="1"/>
              <a:t>scanf_s</a:t>
            </a:r>
            <a:r>
              <a:rPr lang="en-US" altLang="ko-KR" dirty="0"/>
              <a:t> : double(lf), </a:t>
            </a:r>
            <a:r>
              <a:rPr lang="en-US" altLang="ko-KR" dirty="0" err="1"/>
              <a:t>float:f</a:t>
            </a:r>
            <a:r>
              <a:rPr lang="en-US" altLang="ko-KR" dirty="0"/>
              <a:t>, </a:t>
            </a:r>
            <a:r>
              <a:rPr lang="en-US" altLang="ko-KR" dirty="0" err="1"/>
              <a:t>int:d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:s*/</a:t>
            </a: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en-US" altLang="ko-KR" dirty="0" smtClean="0"/>
              <a:t> </a:t>
            </a:r>
            <a:r>
              <a:rPr lang="en-US" altLang="ko-KR" dirty="0" err="1"/>
              <a:t>mit</a:t>
            </a:r>
            <a:r>
              <a:rPr lang="en-US" altLang="ko-KR" dirty="0"/>
              <a:t>, </a:t>
            </a:r>
            <a:r>
              <a:rPr lang="en-US" altLang="ko-KR" dirty="0" err="1"/>
              <a:t>dol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double s;</a:t>
            </a:r>
          </a:p>
          <a:p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밑변을 입력 하세요 </a:t>
            </a:r>
            <a:r>
              <a:rPr lang="en-US" altLang="ko-KR" dirty="0"/>
              <a:t>: ");</a:t>
            </a:r>
            <a:endParaRPr lang="ko-KR" altLang="en-US" dirty="0"/>
          </a:p>
          <a:p>
            <a:r>
              <a:rPr lang="en-US" altLang="ko-KR" dirty="0" err="1"/>
              <a:t>scanf_s</a:t>
            </a:r>
            <a:r>
              <a:rPr lang="en-US" altLang="ko-KR" dirty="0"/>
              <a:t>("%d", &amp;</a:t>
            </a:r>
            <a:r>
              <a:rPr lang="en-US" altLang="ko-KR" dirty="0" err="1"/>
              <a:t>mit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s=(</a:t>
            </a:r>
            <a:r>
              <a:rPr lang="en-US" altLang="ko-KR" dirty="0" err="1"/>
              <a:t>sqrt</a:t>
            </a:r>
            <a:r>
              <a:rPr lang="en-US" altLang="ko-KR" dirty="0"/>
              <a:t>(3) / 4)*</a:t>
            </a:r>
            <a:r>
              <a:rPr lang="en-US" altLang="ko-KR" dirty="0" err="1"/>
              <a:t>mit</a:t>
            </a:r>
            <a:r>
              <a:rPr lang="en-US" altLang="ko-KR" dirty="0"/>
              <a:t>*</a:t>
            </a:r>
            <a:r>
              <a:rPr lang="en-US" altLang="ko-KR" dirty="0" err="1"/>
              <a:t>mit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dol</a:t>
            </a:r>
            <a:r>
              <a:rPr lang="en-US" altLang="ko-KR" dirty="0"/>
              <a:t> = </a:t>
            </a:r>
            <a:r>
              <a:rPr lang="en-US" altLang="ko-KR" dirty="0" err="1"/>
              <a:t>mit</a:t>
            </a:r>
            <a:r>
              <a:rPr lang="en-US" altLang="ko-KR" dirty="0"/>
              <a:t> * 3;</a:t>
            </a:r>
          </a:p>
          <a:p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정삼각형의 넓이는 </a:t>
            </a:r>
            <a:r>
              <a:rPr lang="en-US" altLang="ko-KR" dirty="0"/>
              <a:t>: %6.2f\n", s);</a:t>
            </a:r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정삼각형의 둘레는 </a:t>
            </a:r>
            <a:r>
              <a:rPr lang="en-US" altLang="ko-KR" dirty="0"/>
              <a:t>: %d\n", </a:t>
            </a:r>
            <a:r>
              <a:rPr lang="en-US" altLang="ko-KR" dirty="0" err="1"/>
              <a:t>dol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489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 과제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5005027"/>
          </a:xfrm>
        </p:spPr>
        <p:txBody>
          <a:bodyPr/>
          <a:lstStyle/>
          <a:p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가로 세로를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SCANF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로 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입력받아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사각형의 넓이를 구하시오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SCANF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로 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이름를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입력받아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출력하시오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{ 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w,h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;</a:t>
            </a:r>
          </a:p>
          <a:p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Printf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사각형의 가로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세로 길이를 입력하세요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: “);</a:t>
            </a:r>
          </a:p>
          <a:p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Scanf_s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(“%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d,%d”,&amp;w,&amp;h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);</a:t>
            </a:r>
          </a:p>
          <a:p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Printf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사각형 넓이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=%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d”,w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*h);</a:t>
            </a:r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Char 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irum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[10];</a:t>
            </a:r>
          </a:p>
          <a:p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Scanf_s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(“%s\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n,%s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\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n,%s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\n”, 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sizeof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irum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));</a:t>
            </a:r>
          </a:p>
          <a:p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Printf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성명 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: %s\n”, </a:t>
            </a:r>
            <a:r>
              <a:rPr lang="en-US" altLang="ko-KR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irum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7989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7645" y="260350"/>
            <a:ext cx="7560840" cy="792163"/>
          </a:xfrm>
        </p:spPr>
        <p:txBody>
          <a:bodyPr/>
          <a:lstStyle/>
          <a:p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문자</a:t>
            </a:r>
            <a:r>
              <a:rPr lang="ko-KR" altLang="en-US" sz="2800" b="1" dirty="0" err="1">
                <a:solidFill>
                  <a:schemeClr val="tx2">
                    <a:lumMod val="75000"/>
                  </a:schemeClr>
                </a:solidFill>
              </a:rPr>
              <a:t>열</a:t>
            </a:r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를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정수로</a:t>
            </a: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tx2">
                    <a:lumMod val="75000"/>
                  </a:schemeClr>
                </a:solidFill>
              </a:rPr>
              <a:t>atoi</a:t>
            </a: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정수를 문자열로 변환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</a:rPr>
              <a:t>atoi</a:t>
            </a:r>
            <a:endParaRPr lang="en-US" altLang="ko-KR" sz="2000" dirty="0" smtClean="0"/>
          </a:p>
          <a:p>
            <a:r>
              <a:rPr lang="en-US" altLang="ko-KR" sz="1800" dirty="0" smtClean="0"/>
              <a:t>double </a:t>
            </a:r>
            <a:r>
              <a:rPr lang="en-US" altLang="ko-KR" sz="1800" dirty="0" err="1"/>
              <a:t>atof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char*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> //</a:t>
            </a:r>
            <a:r>
              <a:rPr lang="ko-KR" altLang="en-US" sz="1800" dirty="0" smtClean="0"/>
              <a:t>문자열을 배정도형으로 변환</a:t>
            </a:r>
            <a:endParaRPr lang="en-US" altLang="ko-KR" sz="1800" dirty="0" smtClean="0"/>
          </a:p>
          <a:p>
            <a:r>
              <a:rPr lang="en-US" altLang="ko-KR" sz="1800" dirty="0" smtClean="0"/>
              <a:t>long </a:t>
            </a:r>
            <a:r>
              <a:rPr lang="en-US" altLang="ko-KR" sz="1800" dirty="0" err="1"/>
              <a:t>atol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char*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long</a:t>
            </a:r>
            <a:r>
              <a:rPr lang="ko-KR" altLang="en-US" sz="1800" dirty="0" smtClean="0"/>
              <a:t>형으로 변환</a:t>
            </a:r>
            <a:endParaRPr lang="en-US" altLang="ko-KR" sz="1800" dirty="0" smtClean="0"/>
          </a:p>
          <a:p>
            <a:r>
              <a:rPr lang="en-US" altLang="ko-KR" sz="1800" dirty="0" smtClean="0"/>
              <a:t>long </a:t>
            </a:r>
            <a:r>
              <a:rPr lang="en-US" altLang="ko-KR" sz="1800" dirty="0" err="1"/>
              <a:t>long</a:t>
            </a:r>
            <a:r>
              <a:rPr lang="en-US" altLang="ko-KR" sz="1800" dirty="0"/>
              <a:t> atoll (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char*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> //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long </a:t>
            </a:r>
            <a:r>
              <a:rPr lang="en-US" altLang="ko-KR" sz="1800" dirty="0" err="1" smtClean="0"/>
              <a:t>long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형으로 변환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tx2">
                    <a:lumMod val="75000"/>
                  </a:schemeClr>
                </a:solidFill>
              </a:rPr>
              <a:t>itoa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altLang="ko-KR" sz="2000" dirty="0" err="1" smtClean="0"/>
              <a:t>itoa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, char * </a:t>
            </a:r>
            <a:r>
              <a:rPr lang="en-US" altLang="ko-KR" sz="2000" dirty="0" err="1"/>
              <a:t>buf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radix)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변환할 </a:t>
            </a:r>
            <a:r>
              <a:rPr lang="ko-KR" altLang="en-US" sz="2000" dirty="0" smtClean="0"/>
              <a:t>정수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변환받을</a:t>
            </a:r>
            <a:r>
              <a:rPr lang="ko-KR" altLang="en-US" sz="2000" dirty="0"/>
              <a:t> 문자열을 저장할 문자열 </a:t>
            </a:r>
            <a:r>
              <a:rPr lang="ko-KR" altLang="en-US" sz="2000" dirty="0" smtClean="0"/>
              <a:t>변수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변환할 진수 </a:t>
            </a:r>
            <a:r>
              <a:rPr lang="en-US" altLang="ko-KR" sz="2000" dirty="0"/>
              <a:t>(10</a:t>
            </a:r>
            <a:r>
              <a:rPr lang="ko-KR" altLang="en-US" sz="2000" dirty="0"/>
              <a:t>을 입력하면 </a:t>
            </a:r>
            <a:r>
              <a:rPr lang="en-US" altLang="ko-KR" sz="2000" dirty="0"/>
              <a:t>10</a:t>
            </a:r>
            <a:r>
              <a:rPr lang="ko-KR" altLang="en-US" sz="2000" dirty="0"/>
              <a:t>진수</a:t>
            </a:r>
            <a:r>
              <a:rPr lang="en-US" altLang="ko-KR" sz="2000" dirty="0"/>
              <a:t>, 2</a:t>
            </a:r>
            <a:r>
              <a:rPr lang="ko-KR" altLang="en-US" sz="2000" dirty="0"/>
              <a:t>를 입력하면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)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2">
                    <a:lumMod val="75000"/>
                  </a:schemeClr>
                </a:solidFill>
              </a:rPr>
              <a:t>ftoa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존재하지 않음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0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{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= 5;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double </a:t>
            </a:r>
            <a:r>
              <a:rPr lang="en-US" altLang="ko-KR" sz="1600" dirty="0"/>
              <a:t>b = 5.5;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char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[10] = "1000";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char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[10] = {0,};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printf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a+str</a:t>
            </a:r>
            <a:r>
              <a:rPr lang="en-US" altLang="ko-KR" sz="1600" dirty="0"/>
              <a:t> = %d\n", a +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)); //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정수형 변환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printf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b+str</a:t>
            </a:r>
            <a:r>
              <a:rPr lang="en-US" altLang="ko-KR" sz="1600" dirty="0"/>
              <a:t> = %.2lf\n", b + </a:t>
            </a:r>
            <a:r>
              <a:rPr lang="en-US" altLang="ko-KR" sz="1600" dirty="0" err="1"/>
              <a:t>atof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)); //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변환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strcat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itoa</a:t>
            </a:r>
            <a:r>
              <a:rPr lang="en-US" altLang="ko-KR" sz="1600" dirty="0"/>
              <a:t>(a,tmp,10)); //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문자열 변환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_</a:t>
            </a:r>
            <a:r>
              <a:rPr lang="en-US" altLang="ko-KR" sz="1600" dirty="0" err="1"/>
              <a:t>itoa_s</a:t>
            </a:r>
            <a:r>
              <a:rPr lang="en-US" altLang="ko-KR" sz="1600" dirty="0"/>
              <a:t>(a,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10); //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문자열 변환 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문자로 변환된 </a:t>
            </a:r>
            <a:r>
              <a:rPr lang="en-US" altLang="ko-KR" sz="1600" dirty="0"/>
              <a:t>a+3 : %c\n",a+3);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printf</a:t>
            </a:r>
            <a:r>
              <a:rPr lang="en-US" altLang="ko-KR" sz="1600" dirty="0"/>
              <a:t>("%s\n",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); return 0; }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553236"/>
            <a:ext cx="2751820" cy="11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1139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C++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의 소개</a:t>
            </a:r>
            <a:endParaRPr lang="en-US" altLang="en-US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7967228" cy="4357687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언어는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1972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년 미국 벨 연구소의 데니스 리치가 설계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, DeC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사의 소형 컴퓨터</a:t>
            </a:r>
            <a:endParaRPr lang="en-US" altLang="ko-KR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PDP-11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상에 최초로 탑재 되었다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운영체제 시스템으로 유명한 유닉스도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90%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이상이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언어로 제작되었다</a:t>
            </a:r>
            <a:endParaRPr lang="en-US" altLang="ko-KR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eaLnBrk="1" hangingPunct="1"/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</a:t>
            </a:r>
            <a:r>
              <a:rPr lang="en-US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원래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OS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등의 시스템 기술 언어로서의 성격을 갖고 있었으나 그 우수한 기능이 알려지게 되면서 현재는 프로그램 언어로서 널리 쓰여지고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특히 마이크로 컴퓨터의 보급에 따라 많은 기종에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가 이식되어 지금은 전문가뿐 아니라 일반 사용자에게도 널리 보급되어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en-US" altLang="en-US" sz="200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C/C++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언어를 배우는 이유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291264" cy="4357687"/>
          </a:xfrm>
        </p:spPr>
        <p:txBody>
          <a:bodyPr/>
          <a:lstStyle/>
          <a:p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이전에는 빠른 실행 속도를 요구하는 프로그램은 어셈블리어로 개발되어 왔으나 현재는 그 대부분이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로 대치되었다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</a:p>
          <a:p>
            <a:endParaRPr lang="en-US" altLang="ko-KR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어셈블리어는 전체 프로그램 중에서 고속의 실행 속도가 필요한 모듈에만 부분적으로 이용되고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물론 어셈블리어는 앞으로도 계속 사용되겠지만 생산성면에서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의 우위는 확고부동하다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4357687"/>
          </a:xfrm>
        </p:spPr>
        <p:txBody>
          <a:bodyPr/>
          <a:lstStyle/>
          <a:p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또한 지금은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언어의 기능을 강화한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가 더 많이 쓰이고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윈도우용 응용프로그램을 개발하기 위한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Visual C++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등의 툴도 있는데 이러한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를 사용할 때도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 대한 지식이 필요하다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언어가 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 대한 지식을 전제로 한 언어이기 때문이다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또한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정보 처리 기사 시험의 대상 언어로도 지정되면서 그 중요성은 차츰 커지고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C/C++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언어를 배우는 이유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4357687"/>
          </a:xfrm>
        </p:spPr>
        <p:txBody>
          <a:bodyPr/>
          <a:lstStyle/>
          <a:p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언어는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Algol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언어를 기원으로 하고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Pascal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도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Algol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에서 발전한 것이기 때문에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와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Pascal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은 비슷한 구조로 되어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그러나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Pascal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은 교육용 언어로서 언어의 완전성을 추구하는 데 반해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실무용 언어로서 실무 개발자가 이용하기 쉽도록 언어의 기능성을 중요시 한다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 결과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강력하기는 하지만 작은 실수를 용납하지 않는 언어가 되었다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그러나</a:t>
            </a:r>
            <a:r>
              <a:rPr lang="en-US" altLang="ko-KR" sz="200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근대적인 구조화 프로그램의 개념을 구현하고 어셈블리어에 가까운 상세한 기술을 가능하게 하는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언어는 현재 컴퓨터 업계의 주요 언어로서의 지위를 차지 하고 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C/C++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언어의 장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단점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4357687"/>
          </a:xfrm>
        </p:spPr>
        <p:txBody>
          <a:bodyPr/>
          <a:lstStyle/>
          <a:p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언어의 장점은 순차 지향적이라 프로그래머가 코딩 하기가 상당히 쉽고 문법 또한 까다롭지 않습니다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하지만 문제점은 코딩 하기는 편한데 추후 유지 보수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즉 업그레이드 혹은 에러 수정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)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등이 까다로운 반면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코딩하기는 까다롭고 유지 보수가 편리 하도록 고안된 언어입니다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그것이 바로 객체 지향적인 방식이죠 물론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에서도 코딩을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언어처럼 순차지향적으로 할 수는 있습니다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하지만 그렇다면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에 장점을 살리지 못하게 됩니다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C/C++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언어의 장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단점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256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4357687"/>
          </a:xfrm>
        </p:spPr>
        <p:txBody>
          <a:bodyPr/>
          <a:lstStyle/>
          <a:p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간단한 코딩을 한다면 오히려 순차 지향이 즉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언어가 더욱 더 편리하겠지만 아주 큰 프로젝트나 프로그램을 짠다면 객체 지향 언어가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(C++) 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유지 보수가 훨씬 용이하기 때문에 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언어를 사용하는 것입니다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VISUAL C++</a:t>
            </a:r>
            <a:r>
              <a:rPr lang="ko-KR" altLang="en-US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는 윈도우를 제작한 회사에서 만들었기 때문에 윈도우용 응용프로그램을 짜는데 편리하게 되있습니다</a:t>
            </a:r>
            <a:r>
              <a:rPr lang="en-US" altLang="ko-KR" sz="200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C/C++ 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언어의 장</a:t>
            </a:r>
            <a:r>
              <a:rPr lang="en-US" altLang="ko-KR" smtClean="0"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r>
              <a:rPr lang="ko-KR" altLang="en-US" smtClean="0">
                <a:latin typeface="HY동녘B" panose="02030600000101010101" pitchFamily="18" charset="-127"/>
                <a:ea typeface="HY동녘B" panose="02030600000101010101" pitchFamily="18" charset="-127"/>
              </a:rPr>
              <a:t>단점</a:t>
            </a:r>
            <a:endParaRPr lang="ko-KR" altLang="en-US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644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자료형의</a:t>
            </a: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종류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자료형의 크기와 범위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상수와 변수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67744" y="432659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257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1575</Words>
  <Application>Microsoft Office PowerPoint</Application>
  <PresentationFormat>화면 슬라이드 쇼(4:3)</PresentationFormat>
  <Paragraphs>266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HY동녘B</vt:lpstr>
      <vt:lpstr>MD개성체</vt:lpstr>
      <vt:lpstr>굴림</vt:lpstr>
      <vt:lpstr>맑은 고딕</vt:lpstr>
      <vt:lpstr>Arial</vt:lpstr>
      <vt:lpstr>Wingdings</vt:lpstr>
      <vt:lpstr>Default Design</vt:lpstr>
      <vt:lpstr>Chapter 1   C/C++ 세계</vt:lpstr>
      <vt:lpstr>목  차</vt:lpstr>
      <vt:lpstr>C++의 소개</vt:lpstr>
      <vt:lpstr>C/C++ 언어를 배우는 이유</vt:lpstr>
      <vt:lpstr>C/C++ 언어를 배우는 이유</vt:lpstr>
      <vt:lpstr>C/C++ 언어의 장.단점</vt:lpstr>
      <vt:lpstr>C/C++ 언어의 장.단점</vt:lpstr>
      <vt:lpstr>C/C++ 언어의 장.단점</vt:lpstr>
      <vt:lpstr>목  차</vt:lpstr>
      <vt:lpstr>자료형의 크기</vt:lpstr>
      <vt:lpstr>변수와 상수</vt:lpstr>
      <vt:lpstr>변수와 상수</vt:lpstr>
      <vt:lpstr>아스키[Ascii] 코드 값</vt:lpstr>
      <vt:lpstr>실습</vt:lpstr>
      <vt:lpstr>PowerPoint 프레젠테이션</vt:lpstr>
      <vt:lpstr>PowerPoint 프레젠테이션</vt:lpstr>
      <vt:lpstr>목  차</vt:lpstr>
      <vt:lpstr>C언어의 표준입출력 함수</vt:lpstr>
      <vt:lpstr>출력 서식을 이용한 자릿수 지정</vt:lpstr>
      <vt:lpstr>변환 문자의 종류</vt:lpstr>
      <vt:lpstr>실습</vt:lpstr>
      <vt:lpstr>실습 과제 </vt:lpstr>
      <vt:lpstr>실습 과제</vt:lpstr>
      <vt:lpstr>실습 과제</vt:lpstr>
      <vt:lpstr>실습 과제</vt:lpstr>
      <vt:lpstr>문자열를 정수로(atoi) &amp; 정수를 문자열로 변환</vt:lpstr>
      <vt:lpstr>실습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100</cp:revision>
  <dcterms:created xsi:type="dcterms:W3CDTF">2005-03-15T10:04:38Z</dcterms:created>
  <dcterms:modified xsi:type="dcterms:W3CDTF">2020-05-15T00:27:38Z</dcterms:modified>
</cp:coreProperties>
</file>