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6" r:id="rId2"/>
    <p:sldId id="267" r:id="rId3"/>
    <p:sldId id="275" r:id="rId4"/>
    <p:sldId id="276" r:id="rId5"/>
    <p:sldId id="277" r:id="rId6"/>
    <p:sldId id="299" r:id="rId7"/>
    <p:sldId id="295" r:id="rId8"/>
    <p:sldId id="297" r:id="rId9"/>
    <p:sldId id="296" r:id="rId10"/>
    <p:sldId id="298" r:id="rId11"/>
    <p:sldId id="278" r:id="rId12"/>
    <p:sldId id="279" r:id="rId13"/>
    <p:sldId id="280" r:id="rId14"/>
    <p:sldId id="281" r:id="rId15"/>
    <p:sldId id="289" r:id="rId16"/>
    <p:sldId id="282" r:id="rId17"/>
    <p:sldId id="284" r:id="rId18"/>
    <p:sldId id="283" r:id="rId19"/>
    <p:sldId id="285" r:id="rId20"/>
    <p:sldId id="290" r:id="rId21"/>
    <p:sldId id="291" r:id="rId22"/>
    <p:sldId id="292" r:id="rId23"/>
    <p:sldId id="293" r:id="rId24"/>
    <p:sldId id="294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3080"/>
    <a:srgbClr val="3399FF"/>
    <a:srgbClr val="333399"/>
    <a:srgbClr val="FFCC66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42" autoAdjust="0"/>
  </p:normalViewPr>
  <p:slideViewPr>
    <p:cSldViewPr>
      <p:cViewPr varScale="1">
        <p:scale>
          <a:sx n="108" d="100"/>
          <a:sy n="108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217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구조체는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값타입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이라는것과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클래스는 참조타입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이라는 점에서 차이점이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구조체를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사용하는이유는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클래스 사용시에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참조로인한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시간적 비용적 낭비를 없애기 위해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구조체는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값타입이기에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직접적으로 메모리에 접근하므로 낭비를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막을수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c#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에서는 크기가 작고 단순한 함수들을 포함하는 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컬러 들과 같은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그래픽요소등을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구조체로 정의해두었다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또한 구조체와 클래스의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다른점은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구조체는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상속자체가 불가능하다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값타입의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메모리구조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값타입의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경우 메모리가 자동으로 생성되는 이유는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내부에서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연사자를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자동으로 호출하기 때문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알고보면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값타입도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연사자로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메모리를 생성하지만 그 행위는 묵시적으로 일어난다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라는 구문은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 = new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와 같이 해석된다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결론적으로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값타입과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참조타입은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둘다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연산자를 이용해서 메모리를 생성한다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010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921-9564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3793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031-905-1463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281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597666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19 </a:t>
            </a:r>
            <a:br>
              <a:rPr lang="en-US" altLang="en-US" dirty="0" smtClean="0"/>
            </a:b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(class)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latin typeface="HY동녘B" panose="02030600000101010101" pitchFamily="18" charset="-127"/>
                <a:ea typeface="HY동녘B" panose="02030600000101010101" pitchFamily="18" charset="-127"/>
              </a:rPr>
              <a:t>구조체 예시</a:t>
            </a:r>
            <a:r>
              <a:rPr lang="en-US" altLang="ko-KR" sz="3600" smtClean="0">
                <a:latin typeface="HY동녘B" panose="02030600000101010101" pitchFamily="18" charset="-127"/>
                <a:ea typeface="HY동녘B" panose="02030600000101010101" pitchFamily="18" charset="-127"/>
              </a:rPr>
              <a:t>2-4(</a:t>
            </a:r>
            <a:r>
              <a:rPr lang="ko-KR" altLang="en-US" sz="3600" smtClean="0">
                <a:latin typeface="HY동녘B" panose="02030600000101010101" pitchFamily="18" charset="-127"/>
                <a:ea typeface="HY동녘B" panose="02030600000101010101" pitchFamily="18" charset="-127"/>
              </a:rPr>
              <a:t>구조체 함수</a:t>
            </a:r>
            <a:r>
              <a:rPr lang="en-US" altLang="ko-KR" sz="360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611560" y="1520788"/>
            <a:ext cx="7451079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#include&lt;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struct</a:t>
            </a:r>
            <a:r>
              <a:rPr lang="en-US" altLang="ko-KR" sz="1000" dirty="0"/>
              <a:t> student</a:t>
            </a:r>
          </a:p>
          <a:p>
            <a:r>
              <a:rPr lang="en-US" altLang="ko-KR" sz="1000" dirty="0"/>
              <a:t>//</a:t>
            </a:r>
            <a:r>
              <a:rPr lang="ko-KR" altLang="en-US" sz="1000" dirty="0"/>
              <a:t>구조체 멤버 변수 지정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char </a:t>
            </a:r>
            <a:r>
              <a:rPr lang="en-US" altLang="ko-KR" sz="1000" dirty="0" err="1"/>
              <a:t>classnumber</a:t>
            </a:r>
            <a:r>
              <a:rPr lang="en-US" altLang="ko-KR" sz="1000" dirty="0"/>
              <a:t>[20];</a:t>
            </a:r>
          </a:p>
          <a:p>
            <a:r>
              <a:rPr lang="en-US" altLang="ko-KR" sz="1000" dirty="0"/>
              <a:t>char name[20];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grade;</a:t>
            </a:r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stu_avg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b);</a:t>
            </a:r>
          </a:p>
          <a:p>
            <a:r>
              <a:rPr lang="en-US" altLang="ko-KR" sz="1000" dirty="0"/>
              <a:t>};</a:t>
            </a:r>
          </a:p>
          <a:p>
            <a:r>
              <a:rPr lang="en-US" altLang="ko-KR" sz="1000" dirty="0"/>
              <a:t>void student::</a:t>
            </a:r>
            <a:r>
              <a:rPr lang="en-US" altLang="ko-KR" sz="1000" dirty="0" err="1"/>
              <a:t>stu_avg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b) // student </a:t>
            </a:r>
            <a:r>
              <a:rPr lang="ko-KR" altLang="en-US" sz="1000" dirty="0"/>
              <a:t>구조체 소속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double c = (a + b) / 2.0;</a:t>
            </a:r>
          </a:p>
          <a:p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평균</a:t>
            </a:r>
            <a:r>
              <a:rPr lang="en-US" altLang="ko-KR" sz="1000" dirty="0"/>
              <a:t>;  "</a:t>
            </a:r>
            <a:r>
              <a:rPr lang="ko-KR" altLang="en-US" sz="1000" dirty="0"/>
              <a:t> </a:t>
            </a:r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/>
              <a:t>c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student st1 = { "1</a:t>
            </a:r>
            <a:r>
              <a:rPr lang="ko-KR" altLang="en-US" sz="1000" dirty="0"/>
              <a:t>반</a:t>
            </a:r>
            <a:r>
              <a:rPr lang="en-US" altLang="ko-KR" sz="1000" dirty="0"/>
              <a:t>", "</a:t>
            </a:r>
            <a:r>
              <a:rPr lang="ko-KR" altLang="en-US" sz="1000" dirty="0"/>
              <a:t>최규리</a:t>
            </a:r>
            <a:r>
              <a:rPr lang="en-US" altLang="ko-KR" sz="1000" dirty="0"/>
              <a:t>", 95 };</a:t>
            </a:r>
          </a:p>
          <a:p>
            <a:r>
              <a:rPr lang="en-US" altLang="ko-KR" sz="1000" dirty="0"/>
              <a:t>student st2 = { "2</a:t>
            </a:r>
            <a:r>
              <a:rPr lang="ko-KR" altLang="en-US" sz="1000" dirty="0"/>
              <a:t>반</a:t>
            </a:r>
            <a:r>
              <a:rPr lang="en-US" altLang="ko-KR" sz="1000" dirty="0"/>
              <a:t>", "</a:t>
            </a:r>
            <a:r>
              <a:rPr lang="ko-KR" altLang="en-US" sz="1000" dirty="0"/>
              <a:t>홍길동</a:t>
            </a:r>
            <a:r>
              <a:rPr lang="en-US" altLang="ko-KR" sz="1000" dirty="0"/>
              <a:t>", 53 };</a:t>
            </a:r>
          </a:p>
          <a:p>
            <a:r>
              <a:rPr lang="en-US" altLang="ko-KR" sz="1000" dirty="0" err="1"/>
              <a:t>cout</a:t>
            </a:r>
            <a:r>
              <a:rPr lang="en-US" altLang="ko-KR" sz="1000" dirty="0"/>
              <a:t> &lt;&lt; "st1</a:t>
            </a:r>
            <a:r>
              <a:rPr lang="ko-KR" altLang="en-US" sz="1000" dirty="0"/>
              <a:t>의 정보 </a:t>
            </a:r>
            <a:r>
              <a:rPr lang="en-US" altLang="ko-KR" sz="1000" dirty="0"/>
              <a:t>: "</a:t>
            </a:r>
            <a:r>
              <a:rPr lang="ko-KR" altLang="en-US" sz="1000" dirty="0"/>
              <a:t> </a:t>
            </a:r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/>
              <a:t>"class -  " &lt;&lt; st1.classnumber &lt;&lt; "  /name - " &lt;&lt; st1.name &lt;&lt; "  /grade - " &lt;&lt; st1.grade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cout</a:t>
            </a:r>
            <a:r>
              <a:rPr lang="en-US" altLang="ko-KR" sz="1000" dirty="0"/>
              <a:t> &lt;&lt; "st2</a:t>
            </a:r>
            <a:r>
              <a:rPr lang="ko-KR" altLang="en-US" sz="1000" dirty="0"/>
              <a:t>의 정보 </a:t>
            </a:r>
            <a:r>
              <a:rPr lang="en-US" altLang="ko-KR" sz="1000" dirty="0"/>
              <a:t>: "</a:t>
            </a:r>
            <a:r>
              <a:rPr lang="ko-KR" altLang="en-US" sz="1000" dirty="0"/>
              <a:t> </a:t>
            </a:r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/>
              <a:t>"class -  " &lt;&lt; st2.classnumber &lt;&lt; "  /name - " &lt;&lt; st2.name &lt;&lt; " /grade - " &lt;&lt; st2.grade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st1.stu_avg(st1.grade, st2.grade);</a:t>
            </a:r>
          </a:p>
          <a:p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466244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객체 개요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043608" y="1376772"/>
            <a:ext cx="3276364" cy="4428492"/>
          </a:xfrm>
          <a:prstGeom prst="roundRect">
            <a:avLst/>
          </a:prstGeom>
          <a:solidFill>
            <a:srgbClr val="3399FF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회원 클래스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멤버 변수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나이 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직업 </a:t>
            </a:r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15" y="3112847"/>
            <a:ext cx="1873060" cy="59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810" y="3834755"/>
            <a:ext cx="1872207" cy="5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810" y="4525770"/>
            <a:ext cx="1881904" cy="54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31840" y="3753036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멤버함수</a:t>
            </a:r>
            <a:endParaRPr lang="en-US" altLang="ko-KR" dirty="0" smtClean="0"/>
          </a:p>
          <a:p>
            <a:r>
              <a:rPr lang="en-US" dirty="0" smtClean="0"/>
              <a:t>=</a:t>
            </a:r>
            <a:r>
              <a:rPr lang="ko-KR" altLang="en-US" dirty="0" smtClean="0"/>
              <a:t>동작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1376772"/>
            <a:ext cx="333136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1600" dirty="0" smtClean="0"/>
              <a:t>회원정보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데이터 필드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eaLnBrk="1" hangingPunct="1"/>
            <a:r>
              <a:rPr lang="ko-KR" altLang="en-US" sz="1600" dirty="0"/>
              <a:t>이름 </a:t>
            </a:r>
            <a:r>
              <a:rPr lang="en-US" altLang="ko-KR" sz="1600" dirty="0"/>
              <a:t>: </a:t>
            </a:r>
            <a:r>
              <a:rPr lang="ko-KR" altLang="en-US" sz="1600" dirty="0"/>
              <a:t>김영수</a:t>
            </a:r>
            <a:r>
              <a:rPr lang="en-US" altLang="ko-KR" sz="1600" dirty="0"/>
              <a:t>, </a:t>
            </a:r>
            <a:r>
              <a:rPr lang="ko-KR" altLang="en-US" sz="1600" dirty="0"/>
              <a:t>나이</a:t>
            </a:r>
            <a:r>
              <a:rPr lang="en-US" altLang="ko-KR" sz="1600" dirty="0"/>
              <a:t>:30,</a:t>
            </a:r>
            <a:r>
              <a:rPr lang="ko-KR" altLang="en-US" sz="1600" dirty="0"/>
              <a:t>직업</a:t>
            </a:r>
            <a:r>
              <a:rPr lang="en-US" altLang="ko-KR" sz="1600" dirty="0"/>
              <a:t>:</a:t>
            </a:r>
            <a:r>
              <a:rPr lang="ko-KR" altLang="en-US" sz="1600" dirty="0"/>
              <a:t>회사원</a:t>
            </a:r>
            <a:endParaRPr lang="en-US" altLang="ko-KR" sz="1600" dirty="0"/>
          </a:p>
          <a:p>
            <a:pPr eaLnBrk="1" hangingPunct="1"/>
            <a:r>
              <a:rPr lang="ko-KR" altLang="en-US" sz="1600" dirty="0"/>
              <a:t>이름 </a:t>
            </a:r>
            <a:r>
              <a:rPr lang="en-US" altLang="ko-KR" sz="1600" dirty="0"/>
              <a:t>: </a:t>
            </a:r>
            <a:r>
              <a:rPr lang="ko-KR" altLang="en-US" sz="1600" dirty="0"/>
              <a:t>곽나영</a:t>
            </a:r>
            <a:r>
              <a:rPr lang="en-US" altLang="ko-KR" sz="1600" dirty="0"/>
              <a:t>, </a:t>
            </a:r>
            <a:r>
              <a:rPr lang="ko-KR" altLang="en-US" sz="1600" dirty="0"/>
              <a:t>나이</a:t>
            </a:r>
            <a:r>
              <a:rPr lang="en-US" altLang="ko-KR" sz="1600" dirty="0"/>
              <a:t>:28,</a:t>
            </a:r>
            <a:r>
              <a:rPr lang="ko-KR" altLang="en-US" sz="1600" dirty="0"/>
              <a:t>직업</a:t>
            </a:r>
            <a:r>
              <a:rPr lang="en-US" altLang="ko-KR" sz="1600" dirty="0"/>
              <a:t>:</a:t>
            </a:r>
            <a:r>
              <a:rPr lang="ko-KR" altLang="en-US" sz="1600" dirty="0"/>
              <a:t>자영업</a:t>
            </a:r>
            <a:endParaRPr lang="en-US" altLang="ko-KR" sz="1600" dirty="0"/>
          </a:p>
          <a:p>
            <a:pPr eaLnBrk="1" hangingPunct="1"/>
            <a:r>
              <a:rPr lang="ko-KR" altLang="en-US" sz="1600" dirty="0"/>
              <a:t>이름 </a:t>
            </a:r>
            <a:r>
              <a:rPr lang="en-US" altLang="ko-KR" sz="1600" dirty="0"/>
              <a:t>: </a:t>
            </a:r>
            <a:r>
              <a:rPr lang="ko-KR" altLang="en-US" sz="1600" dirty="0"/>
              <a:t>홍지영</a:t>
            </a:r>
            <a:r>
              <a:rPr lang="en-US" altLang="ko-KR" sz="1600" dirty="0"/>
              <a:t>, </a:t>
            </a:r>
            <a:r>
              <a:rPr lang="ko-KR" altLang="en-US" sz="1600" dirty="0"/>
              <a:t>나이</a:t>
            </a:r>
            <a:r>
              <a:rPr lang="en-US" altLang="ko-KR" sz="1600" dirty="0"/>
              <a:t>:32,</a:t>
            </a:r>
            <a:r>
              <a:rPr lang="ko-KR" altLang="en-US" sz="1600" dirty="0"/>
              <a:t>직업</a:t>
            </a:r>
            <a:r>
              <a:rPr lang="en-US" altLang="ko-KR" sz="1600" dirty="0"/>
              <a:t>:</a:t>
            </a:r>
            <a:r>
              <a:rPr lang="ko-KR" altLang="en-US" sz="1600" dirty="0"/>
              <a:t>회사원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8044" y="2595942"/>
            <a:ext cx="136127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동작정보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행위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출근을 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일을한</a:t>
            </a:r>
            <a:r>
              <a:rPr lang="ko-KR" altLang="en-US" sz="1400" dirty="0" err="1"/>
              <a:t>다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3591018"/>
            <a:ext cx="3888432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객체생성방법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;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회원 </a:t>
            </a:r>
            <a:r>
              <a:rPr lang="en-US" altLang="ko-KR" dirty="0" smtClean="0">
                <a:sym typeface="Wingdings" panose="05000000000000000000" pitchFamily="2" charset="2"/>
              </a:rPr>
              <a:t>people;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5390" y="4604165"/>
            <a:ext cx="3888432" cy="954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객체</a:t>
            </a:r>
            <a:r>
              <a:rPr lang="en-US" altLang="ko-KR" sz="1400" dirty="0" smtClean="0">
                <a:solidFill>
                  <a:srgbClr val="FFFF00"/>
                </a:solidFill>
              </a:rPr>
              <a:t>(object) - people</a:t>
            </a: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멤버변수 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구성하는 데이터 항목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멤버함수 </a:t>
            </a:r>
            <a:r>
              <a:rPr lang="en-US" altLang="ko-KR" sz="1400" dirty="0" smtClean="0"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ym typeface="Wingdings" panose="05000000000000000000" pitchFamily="2" charset="2"/>
              </a:rPr>
              <a:t>해당 객체가 수행해야 하는 특정한 동작을 의미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5805264"/>
            <a:ext cx="25266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People.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김영수</a:t>
            </a:r>
            <a:r>
              <a:rPr lang="en-US" altLang="ko-KR" dirty="0" smtClean="0"/>
              <a:t>’;</a:t>
            </a:r>
          </a:p>
          <a:p>
            <a:r>
              <a:rPr lang="en-US" dirty="0" smtClean="0"/>
              <a:t>People.</a:t>
            </a:r>
            <a:r>
              <a:rPr lang="ko-KR" altLang="en-US" dirty="0" smtClean="0"/>
              <a:t>출퇴근</a:t>
            </a:r>
            <a:r>
              <a:rPr lang="en-US" altLang="ko-KR" dirty="0" smtClean="0"/>
              <a:t>();</a:t>
            </a:r>
            <a:endParaRPr lang="en-US" dirty="0"/>
          </a:p>
        </p:txBody>
      </p:sp>
      <p:sp>
        <p:nvSpPr>
          <p:cNvPr id="16" name="오른쪽 화살표 15"/>
          <p:cNvSpPr/>
          <p:nvPr/>
        </p:nvSpPr>
        <p:spPr bwMode="auto">
          <a:xfrm>
            <a:off x="4860032" y="5805264"/>
            <a:ext cx="612068" cy="54006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66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4313"/>
            <a:ext cx="8291513" cy="3672879"/>
          </a:xfrm>
        </p:spPr>
        <p:txBody>
          <a:bodyPr vert="horz"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실제 업무에 필요한 데이터 내용을 추상화시킨 일종의 작업처리 </a:t>
            </a:r>
            <a:r>
              <a:rPr lang="ko-KR" altLang="en-US" sz="1600" dirty="0" err="1" smtClean="0"/>
              <a:t>설계표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/>
              <a:t>구</a:t>
            </a:r>
            <a:r>
              <a:rPr lang="ko-KR" altLang="en-US" sz="1600" dirty="0" smtClean="0"/>
              <a:t>조체에서 보다 확장된 개념으로 멤버변수와 이들 값에 대한 멤버함수의 기능이 강화됨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클래스를 기반으로 하여 객체의 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상속작업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정보은폐 등의 기능을 수행</a:t>
            </a:r>
            <a:endParaRPr lang="en-US" sz="16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클래스 개요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827584" y="3032956"/>
            <a:ext cx="2268252" cy="2988332"/>
          </a:xfrm>
          <a:prstGeom prst="roundRect">
            <a:avLst/>
          </a:prstGeom>
          <a:solidFill>
            <a:srgbClr val="3399FF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형식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ko-KR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클래스명</a:t>
            </a:r>
            <a:endParaRPr lang="en-US" altLang="ko-K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접근한정자</a:t>
            </a:r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멤버 변수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접근한정자</a:t>
            </a:r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멤버함수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166911" y="3019466"/>
            <a:ext cx="2088232" cy="1669673"/>
          </a:xfrm>
          <a:prstGeom prst="roundRect">
            <a:avLst/>
          </a:prstGeom>
          <a:solidFill>
            <a:srgbClr val="333399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lass car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carname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[20];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carbirth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carcolor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680012" y="4905163"/>
            <a:ext cx="3062030" cy="1669673"/>
          </a:xfrm>
          <a:prstGeom prst="roundRect">
            <a:avLst/>
          </a:prstGeom>
          <a:solidFill>
            <a:srgbClr val="333399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oid birthday()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&lt;&lt;“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자동차연식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”&lt;&lt;</a:t>
            </a:r>
            <a:r>
              <a:rPr kumimoji="0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carbirth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구부러진 연결선 8"/>
          <p:cNvCxnSpPr/>
          <p:nvPr/>
        </p:nvCxnSpPr>
        <p:spPr bwMode="auto">
          <a:xfrm flipV="1">
            <a:off x="2591780" y="3969060"/>
            <a:ext cx="2268252" cy="252028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구부러진 연결선 9"/>
          <p:cNvCxnSpPr/>
          <p:nvPr/>
        </p:nvCxnSpPr>
        <p:spPr bwMode="auto">
          <a:xfrm>
            <a:off x="2411760" y="5337212"/>
            <a:ext cx="2088232" cy="402787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86095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접근 한정자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78670"/>
              </p:ext>
            </p:extLst>
          </p:nvPr>
        </p:nvGraphicFramePr>
        <p:xfrm>
          <a:off x="395536" y="2060848"/>
          <a:ext cx="8280920" cy="177997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43944"/>
                <a:gridCol w="6536976"/>
              </a:tblGrid>
              <a:tr h="44499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접근한정자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4499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모든 코드에서 사용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</a:tr>
              <a:tr h="44499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선언된 클래스 내부에서만 사용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</a:tr>
              <a:tr h="44499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클래스를 정의하는 클래스와 해당 클래스로부터 파생된 클래스에서만 사용가능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1129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객체의 생성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인스턴스화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9612" y="1376772"/>
            <a:ext cx="56685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클래스를 이용하여 생성한 객체를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메모리에 할당됨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4678190" y="3075816"/>
            <a:ext cx="1044116" cy="43204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car1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380312" y="2859792"/>
            <a:ext cx="1044116" cy="43204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car4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5209180" y="4473116"/>
            <a:ext cx="1044116" cy="43204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car2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7180468" y="4473116"/>
            <a:ext cx="1044116" cy="43204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car3</a:t>
            </a:r>
          </a:p>
        </p:txBody>
      </p:sp>
      <p:sp>
        <p:nvSpPr>
          <p:cNvPr id="10" name="타원 9"/>
          <p:cNvSpPr/>
          <p:nvPr/>
        </p:nvSpPr>
        <p:spPr bwMode="auto">
          <a:xfrm>
            <a:off x="6012160" y="3507864"/>
            <a:ext cx="1368152" cy="605212"/>
          </a:xfrm>
          <a:prstGeom prst="ellipse">
            <a:avLst/>
          </a:prstGeom>
          <a:solidFill>
            <a:schemeClr val="accent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Car_info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solidFill>
                  <a:srgbClr val="000000"/>
                </a:solidFill>
              </a:rPr>
              <a:t>클래</a:t>
            </a:r>
            <a:r>
              <a:rPr lang="ko-KR" altLang="en-US" sz="1200" dirty="0">
                <a:solidFill>
                  <a:srgbClr val="000000"/>
                </a:solidFill>
              </a:rPr>
              <a:t>스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12" name="직선 연결선 11"/>
          <p:cNvCxnSpPr>
            <a:stCxn id="6" idx="3"/>
            <a:endCxn id="10" idx="1"/>
          </p:cNvCxnSpPr>
          <p:nvPr/>
        </p:nvCxnSpPr>
        <p:spPr bwMode="auto">
          <a:xfrm>
            <a:off x="5722306" y="3291840"/>
            <a:ext cx="490215" cy="304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연결선 13"/>
          <p:cNvCxnSpPr>
            <a:stCxn id="8" idx="0"/>
            <a:endCxn id="10" idx="3"/>
          </p:cNvCxnSpPr>
          <p:nvPr/>
        </p:nvCxnSpPr>
        <p:spPr bwMode="auto">
          <a:xfrm flipV="1">
            <a:off x="5731238" y="4024445"/>
            <a:ext cx="481283" cy="4486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연결선 15"/>
          <p:cNvCxnSpPr>
            <a:stCxn id="7" idx="1"/>
            <a:endCxn id="10" idx="7"/>
          </p:cNvCxnSpPr>
          <p:nvPr/>
        </p:nvCxnSpPr>
        <p:spPr bwMode="auto">
          <a:xfrm flipH="1">
            <a:off x="7179951" y="3075816"/>
            <a:ext cx="200361" cy="5206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>
            <a:stCxn id="9" idx="0"/>
            <a:endCxn id="10" idx="5"/>
          </p:cNvCxnSpPr>
          <p:nvPr/>
        </p:nvCxnSpPr>
        <p:spPr bwMode="auto">
          <a:xfrm flipH="1" flipV="1">
            <a:off x="7179951" y="4024445"/>
            <a:ext cx="522575" cy="4486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57632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700808"/>
            <a:ext cx="37084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cstring</a:t>
            </a:r>
            <a:r>
              <a:rPr lang="en-US" dirty="0"/>
              <a:t>&gt;</a:t>
            </a:r>
          </a:p>
          <a:p>
            <a:r>
              <a:rPr lang="en-US" dirty="0"/>
              <a:t>#include&lt;string&gt;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altLang="ko-KR" dirty="0"/>
              <a:t>//</a:t>
            </a:r>
            <a:r>
              <a:rPr lang="ko-KR" altLang="en-US" dirty="0" smtClean="0"/>
              <a:t>클</a:t>
            </a:r>
            <a:r>
              <a:rPr lang="ko-KR" altLang="en-US" dirty="0"/>
              <a:t>래</a:t>
            </a:r>
            <a:r>
              <a:rPr lang="ko-KR" altLang="en-US" dirty="0" smtClean="0"/>
              <a:t>스 </a:t>
            </a:r>
            <a:r>
              <a:rPr lang="ko-KR" altLang="en-US" dirty="0"/>
              <a:t>선언</a:t>
            </a:r>
          </a:p>
          <a:p>
            <a:r>
              <a:rPr lang="en-US" dirty="0"/>
              <a:t>class </a:t>
            </a:r>
            <a:r>
              <a:rPr lang="en-US" dirty="0" err="1"/>
              <a:t>car_info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멤버 변수 선언</a:t>
            </a:r>
          </a:p>
          <a:p>
            <a:r>
              <a:rPr lang="en-US" altLang="ko-KR" dirty="0"/>
              <a:t>public: </a:t>
            </a:r>
            <a:r>
              <a:rPr lang="en-US" altLang="ko-KR" dirty="0" smtClean="0"/>
              <a:t>//</a:t>
            </a:r>
            <a:r>
              <a:rPr lang="ko-KR" altLang="en-US" dirty="0" smtClean="0"/>
              <a:t>공통모듈 </a:t>
            </a:r>
            <a:r>
              <a:rPr lang="ko-KR" altLang="en-US" dirty="0" err="1"/>
              <a:t>클레스</a:t>
            </a:r>
            <a:r>
              <a:rPr lang="ko-KR" altLang="en-US" dirty="0"/>
              <a:t> 내에서 가동</a:t>
            </a:r>
          </a:p>
          <a:p>
            <a:r>
              <a:rPr lang="en-US" dirty="0"/>
              <a:t>char </a:t>
            </a:r>
            <a:r>
              <a:rPr lang="en-US" dirty="0" err="1"/>
              <a:t>car_name</a:t>
            </a:r>
            <a:r>
              <a:rPr lang="en-US" dirty="0"/>
              <a:t>[30];</a:t>
            </a:r>
          </a:p>
          <a:p>
            <a:r>
              <a:rPr lang="en-US" dirty="0"/>
              <a:t>char </a:t>
            </a:r>
            <a:r>
              <a:rPr lang="en-US" dirty="0" err="1"/>
              <a:t>car_num</a:t>
            </a:r>
            <a:r>
              <a:rPr lang="en-US" dirty="0"/>
              <a:t>[12];</a:t>
            </a:r>
          </a:p>
          <a:p>
            <a:r>
              <a:rPr lang="en-US" dirty="0" err="1"/>
              <a:t>int</a:t>
            </a:r>
            <a:r>
              <a:rPr lang="en-US" dirty="0"/>
              <a:t> distance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8004" y="1700807"/>
            <a:ext cx="37084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 err="1"/>
              <a:t>메소드</a:t>
            </a:r>
            <a:r>
              <a:rPr lang="ko-KR" altLang="en-US" dirty="0"/>
              <a:t> 선언 공통모듈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void </a:t>
            </a:r>
            <a:r>
              <a:rPr lang="en-US" dirty="0" err="1"/>
              <a:t>st_msg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 (distance &gt;= 80000)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 err="1"/>
              <a:t>car_num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는 타이밍벨트 교체대상입니다</a:t>
            </a:r>
            <a:r>
              <a:rPr lang="en-US" altLang="ko-KR" dirty="0"/>
              <a:t>.\n";</a:t>
            </a:r>
          </a:p>
          <a:p>
            <a:r>
              <a:rPr lang="en-US" dirty="0"/>
              <a:t>else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 err="1"/>
              <a:t>car_num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는 소모품 교체대상이 아닙니다</a:t>
            </a:r>
            <a:r>
              <a:rPr lang="en-US" altLang="ko-KR" dirty="0"/>
              <a:t>.\n";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};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클래스작성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작업과 호출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0911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5472608" cy="468052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 err="1"/>
              <a:t>car_info</a:t>
            </a:r>
            <a:r>
              <a:rPr lang="en-US" sz="2400" dirty="0"/>
              <a:t> car1; //car1 </a:t>
            </a:r>
            <a:r>
              <a:rPr lang="ko-KR" altLang="en-US" sz="2400" dirty="0"/>
              <a:t>객체 선언</a:t>
            </a:r>
          </a:p>
          <a:p>
            <a:pPr marL="0" indent="0">
              <a:buNone/>
            </a:pPr>
            <a:r>
              <a:rPr lang="en-US" sz="2400" dirty="0" err="1"/>
              <a:t>strcpy_s</a:t>
            </a:r>
            <a:r>
              <a:rPr lang="en-US" sz="2400" dirty="0"/>
              <a:t>(car1.car_name,"</a:t>
            </a:r>
            <a:r>
              <a:rPr lang="ko-KR" altLang="en-US" sz="2400" dirty="0" err="1"/>
              <a:t>라세티</a:t>
            </a:r>
            <a:r>
              <a:rPr lang="en-US" altLang="ko-KR" sz="2400" dirty="0"/>
              <a:t>");</a:t>
            </a:r>
          </a:p>
          <a:p>
            <a:pPr marL="0" indent="0">
              <a:buNone/>
            </a:pPr>
            <a:r>
              <a:rPr lang="en-US" sz="2400" dirty="0" err="1"/>
              <a:t>strcpy_s</a:t>
            </a:r>
            <a:r>
              <a:rPr lang="en-US" sz="2400" dirty="0"/>
              <a:t>(car1.car_num,"35</a:t>
            </a:r>
            <a:r>
              <a:rPr lang="ko-KR" altLang="en-US" sz="2400" dirty="0"/>
              <a:t>너</a:t>
            </a:r>
            <a:r>
              <a:rPr lang="en-US" altLang="ko-KR" sz="2400" dirty="0"/>
              <a:t>6908");</a:t>
            </a:r>
          </a:p>
          <a:p>
            <a:pPr marL="0" indent="0">
              <a:buNone/>
            </a:pPr>
            <a:r>
              <a:rPr lang="en-US" sz="2400" dirty="0"/>
              <a:t>car1.distance=83000;</a:t>
            </a:r>
          </a:p>
          <a:p>
            <a:pPr marL="0" indent="0">
              <a:buNone/>
            </a:pPr>
            <a:r>
              <a:rPr lang="en-US" altLang="ko-KR" sz="2400" dirty="0"/>
              <a:t>//</a:t>
            </a:r>
            <a:r>
              <a:rPr lang="ko-KR" altLang="en-US" sz="2400" dirty="0" err="1"/>
              <a:t>클레스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호출</a:t>
            </a:r>
            <a:r>
              <a:rPr lang="en-US" altLang="ko-KR" sz="2400" dirty="0"/>
              <a:t>(</a:t>
            </a:r>
            <a:r>
              <a:rPr lang="ko-KR" altLang="en-US" sz="2400" dirty="0"/>
              <a:t>함수 호출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indent="0">
              <a:buNone/>
            </a:pPr>
            <a:r>
              <a:rPr lang="en-US" sz="2400" dirty="0"/>
              <a:t>car1.st_msg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1727684" y="260648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객체의 생성과 </a:t>
            </a:r>
            <a:r>
              <a:rPr lang="ko-KR" altLang="en-US" sz="36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사용예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084168" y="2276872"/>
            <a:ext cx="2268252" cy="2988332"/>
          </a:xfrm>
          <a:prstGeom prst="roundRect">
            <a:avLst/>
          </a:prstGeom>
          <a:solidFill>
            <a:srgbClr val="3399FF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메모리 </a:t>
            </a:r>
            <a:r>
              <a:rPr lang="ko-KR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공간</a:t>
            </a:r>
            <a:endParaRPr lang="en-US" altLang="ko-K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6840252" y="2888940"/>
            <a:ext cx="1368152" cy="1224136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라새티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</a:rPr>
              <a:t>35</a:t>
            </a:r>
            <a:r>
              <a:rPr lang="ko-KR" altLang="en-US" sz="1400" dirty="0" smtClean="0">
                <a:solidFill>
                  <a:srgbClr val="000000"/>
                </a:solidFill>
              </a:rPr>
              <a:t>너</a:t>
            </a:r>
            <a:r>
              <a:rPr lang="en-US" altLang="ko-KR" sz="1400" dirty="0" smtClean="0">
                <a:solidFill>
                  <a:srgbClr val="000000"/>
                </a:solidFill>
              </a:rPr>
              <a:t>6908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5165415" y="3068960"/>
            <a:ext cx="2052879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5040052" y="3501008"/>
            <a:ext cx="2052228" cy="1440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>
            <a:endCxn id="2" idx="0"/>
          </p:cNvCxnSpPr>
          <p:nvPr/>
        </p:nvCxnSpPr>
        <p:spPr bwMode="auto">
          <a:xfrm>
            <a:off x="4680012" y="2636912"/>
            <a:ext cx="2844316" cy="2520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/>
          <p:cNvSpPr/>
          <p:nvPr/>
        </p:nvSpPr>
        <p:spPr bwMode="auto">
          <a:xfrm>
            <a:off x="7092280" y="3969060"/>
            <a:ext cx="1008112" cy="46805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공간할당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038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484313"/>
            <a:ext cx="3970783" cy="457297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#include "</a:t>
            </a:r>
            <a:r>
              <a:rPr lang="en-US" sz="1400" dirty="0" err="1"/>
              <a:t>stdafx.h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#include&lt;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#include&lt;</a:t>
            </a:r>
            <a:r>
              <a:rPr lang="en-US" sz="1400" dirty="0" err="1"/>
              <a:t>cstring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#include&lt;string&gt;</a:t>
            </a:r>
          </a:p>
          <a:p>
            <a:pPr marL="0" indent="0">
              <a:buNone/>
            </a:pPr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 err="1"/>
              <a:t>클레스</a:t>
            </a:r>
            <a:r>
              <a:rPr lang="ko-KR" altLang="en-US" sz="1400" dirty="0"/>
              <a:t> 선언</a:t>
            </a:r>
          </a:p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car_info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멤버 변수 선언</a:t>
            </a:r>
          </a:p>
          <a:p>
            <a:pPr marL="0" indent="0">
              <a:buNone/>
            </a:pPr>
            <a:r>
              <a:rPr lang="en-US" altLang="ko-KR" sz="1400" dirty="0"/>
              <a:t>public</a:t>
            </a:r>
            <a:r>
              <a:rPr lang="en-US" altLang="ko-KR" sz="1400"/>
              <a:t>: </a:t>
            </a:r>
            <a:r>
              <a:rPr lang="en-US" altLang="ko-KR" sz="1400" smtClean="0"/>
              <a:t>//private </a:t>
            </a:r>
            <a:r>
              <a:rPr lang="ko-KR" altLang="en-US" sz="1400" smtClean="0"/>
              <a:t>은닉형 </a:t>
            </a:r>
            <a:r>
              <a:rPr lang="ko-KR" altLang="en-US" sz="1400" dirty="0" err="1"/>
              <a:t>클레스</a:t>
            </a:r>
            <a:r>
              <a:rPr lang="ko-KR" altLang="en-US" sz="1400" dirty="0"/>
              <a:t> 내에서 가동</a:t>
            </a:r>
          </a:p>
          <a:p>
            <a:pPr marL="0" indent="0">
              <a:buNone/>
            </a:pPr>
            <a:r>
              <a:rPr lang="en-US" sz="1400" dirty="0"/>
              <a:t>char </a:t>
            </a:r>
            <a:r>
              <a:rPr lang="en-US" sz="1400" dirty="0" err="1"/>
              <a:t>car_name</a:t>
            </a:r>
            <a:r>
              <a:rPr lang="en-US" sz="1400" dirty="0"/>
              <a:t>[30];</a:t>
            </a:r>
          </a:p>
          <a:p>
            <a:pPr marL="0" indent="0">
              <a:buNone/>
            </a:pPr>
            <a:r>
              <a:rPr lang="en-US" sz="1400" dirty="0"/>
              <a:t>char </a:t>
            </a:r>
            <a:r>
              <a:rPr lang="en-US" sz="1400" dirty="0" err="1"/>
              <a:t>car_num</a:t>
            </a:r>
            <a:r>
              <a:rPr lang="en-US" sz="1400" dirty="0"/>
              <a:t>[12];</a:t>
            </a:r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distance;</a:t>
            </a:r>
          </a:p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선언 </a:t>
            </a:r>
            <a:r>
              <a:rPr lang="ko-KR" altLang="en-US" sz="1400" dirty="0" smtClean="0"/>
              <a:t>공통모듈</a:t>
            </a:r>
            <a:endParaRPr lang="ko-KR" altLang="en-US" sz="1400" dirty="0"/>
          </a:p>
        </p:txBody>
      </p:sp>
      <p:sp>
        <p:nvSpPr>
          <p:cNvPr id="4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클래스 활용 예시 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4644008" y="1520788"/>
            <a:ext cx="3970783" cy="457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public:</a:t>
            </a:r>
          </a:p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st_msg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if (distance &gt;= 80000)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car_num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는 타이밍벨트 교체대상입니다</a:t>
            </a:r>
            <a:r>
              <a:rPr lang="en-US" altLang="ko-KR" sz="1400" dirty="0"/>
              <a:t>.\n";</a:t>
            </a:r>
          </a:p>
          <a:p>
            <a:pPr marL="0" indent="0">
              <a:buNone/>
            </a:pPr>
            <a:r>
              <a:rPr lang="en-US" sz="1400" dirty="0"/>
              <a:t>else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car_num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는 소모품 교체대상이 아닙니다</a:t>
            </a:r>
            <a:r>
              <a:rPr lang="en-US" altLang="ko-KR" sz="1400" dirty="0"/>
              <a:t>.\n";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1970020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7524" y="1736812"/>
            <a:ext cx="4510844" cy="4357687"/>
          </a:xfrm>
        </p:spPr>
        <p:txBody>
          <a:bodyPr vert="horz"/>
          <a:lstStyle/>
          <a:p>
            <a:pPr marL="0" indent="0">
              <a:buNone/>
            </a:pPr>
            <a:r>
              <a:rPr lang="en-US" sz="1600" dirty="0"/>
              <a:t>void </a:t>
            </a:r>
            <a:r>
              <a:rPr lang="en-US" sz="1600" dirty="0" err="1"/>
              <a:t>car_reg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if (</a:t>
            </a:r>
            <a:r>
              <a:rPr lang="en-US" sz="1600" dirty="0" err="1"/>
              <a:t>atol</a:t>
            </a:r>
            <a:r>
              <a:rPr lang="en-US" sz="1600" dirty="0"/>
              <a:t>(</a:t>
            </a:r>
            <a:r>
              <a:rPr lang="en-US" sz="1600" dirty="0" err="1"/>
              <a:t>car_num</a:t>
            </a:r>
            <a:r>
              <a:rPr lang="en-US" sz="1600" dirty="0"/>
              <a:t>) &gt;= 1 &amp;&amp; </a:t>
            </a:r>
            <a:r>
              <a:rPr lang="en-US" sz="1600" dirty="0" err="1"/>
              <a:t>atol</a:t>
            </a:r>
            <a:r>
              <a:rPr lang="en-US" sz="1600" dirty="0"/>
              <a:t>(</a:t>
            </a:r>
            <a:r>
              <a:rPr lang="en-US" sz="1600" dirty="0" err="1"/>
              <a:t>car_num</a:t>
            </a:r>
            <a:r>
              <a:rPr lang="en-US" sz="1600" dirty="0"/>
              <a:t>)&lt;=16) //</a:t>
            </a:r>
            <a:r>
              <a:rPr lang="en-US" sz="1600" err="1"/>
              <a:t>atol</a:t>
            </a:r>
            <a:r>
              <a:rPr lang="en-US" sz="1600"/>
              <a:t> </a:t>
            </a:r>
            <a:r>
              <a:rPr lang="ko-KR" altLang="en-US" sz="1600" smtClean="0"/>
              <a:t>문자열를 정수로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 </a:t>
            </a:r>
            <a:r>
              <a:rPr lang="en-US" altLang="ko-KR" sz="1600" dirty="0"/>
              <a:t>"</a:t>
            </a:r>
            <a:r>
              <a:rPr lang="ko-KR" altLang="en-US" sz="1600" dirty="0"/>
              <a:t>서울등록차량 입니다</a:t>
            </a:r>
            <a:r>
              <a:rPr lang="en-US" altLang="ko-KR" sz="1600" dirty="0"/>
              <a:t>."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else if (</a:t>
            </a:r>
            <a:r>
              <a:rPr lang="en-US" sz="1600" dirty="0" err="1"/>
              <a:t>atol</a:t>
            </a:r>
            <a:r>
              <a:rPr lang="en-US" sz="1600" dirty="0"/>
              <a:t>(</a:t>
            </a:r>
            <a:r>
              <a:rPr lang="en-US" sz="1600" dirty="0" err="1"/>
              <a:t>car_num</a:t>
            </a:r>
            <a:r>
              <a:rPr lang="en-US" sz="1600" dirty="0"/>
              <a:t>) &gt;= 34 &amp;&amp; </a:t>
            </a:r>
            <a:r>
              <a:rPr lang="en-US" sz="1600" dirty="0" err="1"/>
              <a:t>atol</a:t>
            </a:r>
            <a:r>
              <a:rPr lang="en-US" sz="1600" dirty="0"/>
              <a:t>(</a:t>
            </a:r>
            <a:r>
              <a:rPr lang="en-US" sz="1600" dirty="0" err="1"/>
              <a:t>car_num</a:t>
            </a:r>
            <a:r>
              <a:rPr lang="en-US" sz="1600" dirty="0"/>
              <a:t>) &lt;= 49)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경기등록차량 입니다</a:t>
            </a:r>
            <a:r>
              <a:rPr lang="en-US" altLang="ko-KR" sz="1600" dirty="0"/>
              <a:t>."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smtClean="0"/>
              <a:t>};</a:t>
            </a:r>
            <a:endParaRPr lang="en-US" sz="1600" dirty="0"/>
          </a:p>
        </p:txBody>
      </p:sp>
      <p:sp>
        <p:nvSpPr>
          <p:cNvPr id="5" name="세로 텍스트 개체 틀 2"/>
          <p:cNvSpPr txBox="1">
            <a:spLocks/>
          </p:cNvSpPr>
          <p:nvPr/>
        </p:nvSpPr>
        <p:spPr bwMode="auto">
          <a:xfrm>
            <a:off x="4752020" y="1592796"/>
            <a:ext cx="4248472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//car1 </a:t>
            </a:r>
            <a:r>
              <a:rPr lang="ko-KR" altLang="en-US" sz="1600" dirty="0"/>
              <a:t>객체 선언 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(</a:t>
            </a:r>
            <a:r>
              <a:rPr lang="en-US" altLang="ko-KR" sz="1600" dirty="0" err="1" smtClean="0"/>
              <a:t>st_msg</a:t>
            </a:r>
            <a:r>
              <a:rPr lang="en-US" altLang="ko-KR" sz="1600" dirty="0"/>
              <a:t>)</a:t>
            </a:r>
            <a:r>
              <a:rPr lang="ko-KR" altLang="en-US" sz="1600" dirty="0"/>
              <a:t>에 적용</a:t>
            </a:r>
          </a:p>
          <a:p>
            <a:pPr marL="0" indent="0">
              <a:buNone/>
            </a:pPr>
            <a:r>
              <a:rPr lang="en-US" altLang="ko-KR" sz="1600" dirty="0"/>
              <a:t>//car2 </a:t>
            </a:r>
            <a:r>
              <a:rPr lang="ko-KR" altLang="en-US" sz="1600" dirty="0"/>
              <a:t>객체 추가 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car_reg</a:t>
            </a:r>
            <a:r>
              <a:rPr lang="en-US" altLang="ko-KR" sz="1600" dirty="0"/>
              <a:t>)</a:t>
            </a:r>
            <a:r>
              <a:rPr lang="ko-KR" altLang="en-US" sz="1600" dirty="0"/>
              <a:t>에 적용</a:t>
            </a:r>
          </a:p>
          <a:p>
            <a:pPr marL="0" indent="0">
              <a:buNone/>
            </a:pPr>
            <a:r>
              <a:rPr lang="en-US" sz="1600" dirty="0" err="1"/>
              <a:t>car_info</a:t>
            </a:r>
            <a:r>
              <a:rPr lang="en-US" sz="1600" dirty="0"/>
              <a:t> car2; </a:t>
            </a:r>
          </a:p>
          <a:p>
            <a:pPr marL="0" indent="0">
              <a:buNone/>
            </a:pPr>
            <a:r>
              <a:rPr lang="en-US" sz="1600" dirty="0"/>
              <a:t>string </a:t>
            </a:r>
            <a:r>
              <a:rPr lang="en-US" sz="1600" dirty="0" err="1"/>
              <a:t>str</a:t>
            </a:r>
            <a:r>
              <a:rPr lang="en-US" sz="1600" dirty="0"/>
              <a:t>; //</a:t>
            </a:r>
            <a:r>
              <a:rPr lang="ko-KR" altLang="en-US" sz="1600" dirty="0"/>
              <a:t>변수 선언</a:t>
            </a:r>
          </a:p>
          <a:p>
            <a:pPr marL="0" indent="0">
              <a:buNone/>
            </a:pPr>
            <a:r>
              <a:rPr lang="en-US" altLang="ko-KR" sz="1600" dirty="0"/>
              <a:t>//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 = "35</a:t>
            </a:r>
            <a:r>
              <a:rPr lang="ko-KR" altLang="en-US" sz="1600" dirty="0"/>
              <a:t>머</a:t>
            </a:r>
            <a:r>
              <a:rPr lang="en-US" altLang="ko-KR" sz="1600" dirty="0"/>
              <a:t>0810";//</a:t>
            </a:r>
            <a:r>
              <a:rPr lang="ko-KR" altLang="en-US" sz="1600" dirty="0"/>
              <a:t>변수에 </a:t>
            </a:r>
            <a:r>
              <a:rPr lang="ko-KR" altLang="en-US" sz="1600"/>
              <a:t>데이터 배</a:t>
            </a:r>
            <a:r>
              <a:rPr lang="ko-KR" altLang="en-US" sz="1600" smtClean="0"/>
              <a:t>치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차량 번호를 입력하세요 </a:t>
            </a:r>
            <a:r>
              <a:rPr lang="en-US" altLang="ko-KR" sz="1600" dirty="0"/>
              <a:t>; ";</a:t>
            </a:r>
          </a:p>
          <a:p>
            <a:pPr marL="0" indent="0">
              <a:buNone/>
            </a:pPr>
            <a:r>
              <a:rPr lang="en-US" sz="1600" dirty="0" err="1"/>
              <a:t>cin</a:t>
            </a:r>
            <a:r>
              <a:rPr lang="en-US" sz="1600" dirty="0"/>
              <a:t> &gt;&gt; </a:t>
            </a:r>
            <a:r>
              <a:rPr lang="en-US" sz="1600" dirty="0" err="1"/>
              <a:t>str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err="1"/>
              <a:t>strcpy_s</a:t>
            </a:r>
            <a:r>
              <a:rPr lang="en-US" sz="1600" dirty="0"/>
              <a:t>(car2.car_num, </a:t>
            </a:r>
            <a:r>
              <a:rPr lang="en-US" sz="1600" dirty="0" err="1"/>
              <a:t>str.substr</a:t>
            </a:r>
            <a:r>
              <a:rPr lang="en-US" sz="1600" dirty="0"/>
              <a:t>(0.2).</a:t>
            </a:r>
            <a:r>
              <a:rPr lang="en-US" sz="1600" err="1"/>
              <a:t>c_str</a:t>
            </a:r>
            <a:r>
              <a:rPr lang="en-US" sz="1600" smtClean="0"/>
              <a:t>());//</a:t>
            </a:r>
            <a:r>
              <a:rPr lang="ko-KR" altLang="en-US" sz="1600" smtClean="0"/>
              <a:t>문자열을 문자로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car2.car_reg();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95417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1520" y="1231553"/>
            <a:ext cx="3132348" cy="4357687"/>
          </a:xfrm>
        </p:spPr>
        <p:txBody>
          <a:bodyPr vert="horz"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#include&lt;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#include&lt;</a:t>
            </a:r>
            <a:r>
              <a:rPr lang="en-US" sz="1600" dirty="0" err="1"/>
              <a:t>cstring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#include&lt;string&gt;</a:t>
            </a:r>
          </a:p>
          <a:p>
            <a:pPr marL="0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car_info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char </a:t>
            </a:r>
            <a:r>
              <a:rPr lang="en-US" sz="1600" dirty="0" err="1"/>
              <a:t>car_name</a:t>
            </a:r>
            <a:r>
              <a:rPr lang="en-US" sz="1600" dirty="0"/>
              <a:t>[30];</a:t>
            </a:r>
          </a:p>
          <a:p>
            <a:pPr marL="0" indent="0">
              <a:buNone/>
            </a:pPr>
            <a:r>
              <a:rPr lang="en-US" sz="1600" dirty="0"/>
              <a:t>char </a:t>
            </a:r>
            <a:r>
              <a:rPr lang="en-US" sz="1600" dirty="0" err="1"/>
              <a:t>car_num</a:t>
            </a:r>
            <a:r>
              <a:rPr lang="en-US" sz="1600" dirty="0"/>
              <a:t>[12];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distance;</a:t>
            </a:r>
          </a:p>
          <a:p>
            <a:pPr marL="0" indent="0">
              <a:buNone/>
            </a:pPr>
            <a:r>
              <a:rPr lang="en-US" sz="1600" dirty="0"/>
              <a:t>public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4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클래스 예시 종합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세로 텍스트 개체 틀 2"/>
          <p:cNvSpPr txBox="1">
            <a:spLocks/>
          </p:cNvSpPr>
          <p:nvPr/>
        </p:nvSpPr>
        <p:spPr bwMode="auto">
          <a:xfrm>
            <a:off x="2663788" y="1448780"/>
            <a:ext cx="3132348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void </a:t>
            </a:r>
            <a:r>
              <a:rPr lang="en-US" sz="1200" dirty="0" err="1"/>
              <a:t>st_msg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if (distance &gt;= 80000)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car_num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는 타이밍벨트 교체대상입니다</a:t>
            </a:r>
            <a:r>
              <a:rPr lang="en-US" altLang="ko-KR" sz="1200" dirty="0"/>
              <a:t>.\n";</a:t>
            </a:r>
          </a:p>
          <a:p>
            <a:pPr marL="0" indent="0">
              <a:buNone/>
            </a:pPr>
            <a:r>
              <a:rPr lang="en-US" sz="1200" dirty="0"/>
              <a:t>else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car_num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는 소모품 교체대상이 아닙니다</a:t>
            </a:r>
            <a:r>
              <a:rPr lang="en-US" altLang="ko-KR" sz="1200" dirty="0"/>
              <a:t>.\n";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car_reg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r>
              <a:rPr lang="en-US" altLang="ko-KR" sz="1200" dirty="0"/>
              <a:t>if (</a:t>
            </a:r>
            <a:r>
              <a:rPr lang="en-US" altLang="ko-KR" sz="1200" dirty="0" err="1"/>
              <a:t>atol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car_num</a:t>
            </a:r>
            <a:r>
              <a:rPr lang="en-US" altLang="ko-KR" sz="1200" dirty="0"/>
              <a:t>) &gt;= 1 &amp;&amp; </a:t>
            </a:r>
            <a:r>
              <a:rPr lang="en-US" altLang="ko-KR" sz="1200" dirty="0" err="1"/>
              <a:t>atol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car_num</a:t>
            </a:r>
            <a:r>
              <a:rPr lang="en-US" altLang="ko-KR" sz="1200" dirty="0"/>
              <a:t>) &lt;= 69)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승용차 입니다</a:t>
            </a:r>
            <a:r>
              <a:rPr lang="en-US" altLang="ko-KR" sz="1200" dirty="0"/>
              <a:t>.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else if (</a:t>
            </a:r>
            <a:r>
              <a:rPr lang="en-US" altLang="ko-KR" sz="1200" dirty="0" err="1"/>
              <a:t>atol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car_num</a:t>
            </a:r>
            <a:r>
              <a:rPr lang="en-US" altLang="ko-KR" sz="1200" dirty="0"/>
              <a:t>) &gt;= 70 &amp;&amp; </a:t>
            </a:r>
            <a:r>
              <a:rPr lang="en-US" altLang="ko-KR" sz="1200" dirty="0" err="1"/>
              <a:t>atol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car_num</a:t>
            </a:r>
            <a:r>
              <a:rPr lang="en-US" altLang="ko-KR" sz="1200" dirty="0"/>
              <a:t>) &lt;= 79)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승합차 입니다</a:t>
            </a:r>
            <a:r>
              <a:rPr lang="en-US" altLang="ko-KR" sz="1200" dirty="0"/>
              <a:t>.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else if (</a:t>
            </a:r>
            <a:r>
              <a:rPr lang="en-US" altLang="ko-KR" sz="1200" dirty="0" err="1"/>
              <a:t>atol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car_num</a:t>
            </a:r>
            <a:r>
              <a:rPr lang="en-US" altLang="ko-KR" sz="1200" dirty="0"/>
              <a:t>) &gt;= 80 &amp;&amp; </a:t>
            </a:r>
            <a:r>
              <a:rPr lang="en-US" altLang="ko-KR" sz="1200" dirty="0" err="1"/>
              <a:t>atol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car_num</a:t>
            </a:r>
            <a:r>
              <a:rPr lang="en-US" altLang="ko-KR" sz="1200" dirty="0"/>
              <a:t>) &lt;= 97)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화물차 입니다</a:t>
            </a:r>
            <a:r>
              <a:rPr lang="en-US" altLang="ko-KR" sz="1200" dirty="0"/>
              <a:t>.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else if (</a:t>
            </a:r>
            <a:r>
              <a:rPr lang="en-US" altLang="ko-KR" sz="1200" dirty="0" err="1"/>
              <a:t>atol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car_num</a:t>
            </a:r>
            <a:r>
              <a:rPr lang="en-US" altLang="ko-KR" sz="1200" dirty="0"/>
              <a:t>) &gt;= 98 &amp;&amp; </a:t>
            </a:r>
            <a:r>
              <a:rPr lang="en-US" altLang="ko-KR" sz="1200" dirty="0" err="1"/>
              <a:t>atol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car_num</a:t>
            </a:r>
            <a:r>
              <a:rPr lang="en-US" altLang="ko-KR" sz="1200" dirty="0"/>
              <a:t>) &lt;= 99)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 err="1"/>
              <a:t>특수차</a:t>
            </a:r>
            <a:r>
              <a:rPr lang="ko-KR" altLang="en-US" sz="1200" dirty="0"/>
              <a:t> 입니다</a:t>
            </a:r>
            <a:r>
              <a:rPr lang="en-US" altLang="ko-KR" sz="1200" dirty="0"/>
              <a:t>.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  <a:r>
              <a:rPr lang="en-US" sz="1200" dirty="0" smtClean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};</a:t>
            </a:r>
            <a:endParaRPr lang="en-US" sz="1200" dirty="0"/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 bwMode="auto">
          <a:xfrm>
            <a:off x="6016000" y="1448779"/>
            <a:ext cx="3132348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car_info</a:t>
            </a:r>
            <a:r>
              <a:rPr lang="en-US" altLang="ko-KR" sz="1400" dirty="0"/>
              <a:t> car1; //car1 </a:t>
            </a:r>
            <a:r>
              <a:rPr lang="ko-KR" altLang="en-US" sz="1400" dirty="0"/>
              <a:t>객체 선언</a:t>
            </a:r>
          </a:p>
          <a:p>
            <a:pPr marL="0" indent="0">
              <a:buNone/>
            </a:pPr>
            <a:r>
              <a:rPr lang="en-US" altLang="ko-KR" sz="1400" dirty="0" err="1"/>
              <a:t>car_info</a:t>
            </a:r>
            <a:r>
              <a:rPr lang="en-US" altLang="ko-KR" sz="1400" dirty="0"/>
              <a:t> car2;</a:t>
            </a:r>
          </a:p>
          <a:p>
            <a:pPr marL="0" indent="0">
              <a:buNone/>
            </a:pPr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 //</a:t>
            </a:r>
            <a:r>
              <a:rPr lang="ko-KR" altLang="en-US" sz="1400" dirty="0"/>
              <a:t>변수 선언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차량 번호를 입력하세요 </a:t>
            </a:r>
            <a:r>
              <a:rPr lang="en-US" altLang="ko-KR" sz="1400" dirty="0"/>
              <a:t>: ";</a:t>
            </a:r>
          </a:p>
          <a:p>
            <a:pPr marL="0" indent="0">
              <a:buNone/>
            </a:pPr>
            <a:r>
              <a:rPr lang="en-US" altLang="ko-KR" sz="1400" dirty="0" err="1"/>
              <a:t>cin</a:t>
            </a:r>
            <a:r>
              <a:rPr lang="en-US" altLang="ko-KR" sz="1400" dirty="0"/>
              <a:t> &gt;&gt;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en-US" altLang="ko-KR" sz="1400" dirty="0" err="1"/>
              <a:t>str</a:t>
            </a:r>
            <a:r>
              <a:rPr lang="ko-KR" altLang="en-US" sz="1400" dirty="0" err="1"/>
              <a:t>변수방에서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자리까지만 읽어옴</a:t>
            </a:r>
          </a:p>
          <a:p>
            <a:pPr marL="0" indent="0">
              <a:buNone/>
            </a:pPr>
            <a:r>
              <a:rPr lang="en-US" altLang="ko-KR" sz="1400" dirty="0" err="1"/>
              <a:t>strcpy_s</a:t>
            </a:r>
            <a:r>
              <a:rPr lang="en-US" altLang="ko-KR" sz="1400" dirty="0"/>
              <a:t>(car2.car_num, </a:t>
            </a:r>
            <a:r>
              <a:rPr lang="en-US" altLang="ko-KR" sz="1400" dirty="0" err="1"/>
              <a:t>str.substr</a:t>
            </a:r>
            <a:r>
              <a:rPr lang="en-US" altLang="ko-KR" sz="1400" dirty="0"/>
              <a:t>(0, 2).</a:t>
            </a:r>
            <a:r>
              <a:rPr lang="en-US" altLang="ko-KR" sz="1400" dirty="0" err="1"/>
              <a:t>c_str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en-US" altLang="ko-KR" sz="1400" dirty="0" err="1"/>
              <a:t>str</a:t>
            </a:r>
            <a:r>
              <a:rPr lang="ko-KR" altLang="en-US" sz="1400" dirty="0" err="1"/>
              <a:t>변수방</a:t>
            </a:r>
            <a:r>
              <a:rPr lang="ko-KR" altLang="en-US" sz="1400" dirty="0"/>
              <a:t> 전체를 다 읽어옴</a:t>
            </a:r>
          </a:p>
          <a:p>
            <a:pPr marL="0" indent="0">
              <a:buNone/>
            </a:pPr>
            <a:r>
              <a:rPr lang="en-US" altLang="ko-KR" sz="1400" dirty="0" err="1"/>
              <a:t>strcpy_s</a:t>
            </a:r>
            <a:r>
              <a:rPr lang="en-US" altLang="ko-KR" sz="1400" dirty="0"/>
              <a:t>(car1.car_num, </a:t>
            </a:r>
            <a:r>
              <a:rPr lang="en-US" altLang="ko-KR" sz="1400" dirty="0" err="1"/>
              <a:t>str.c_str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주행 거리를 입력하세요 </a:t>
            </a:r>
            <a:r>
              <a:rPr lang="en-US" altLang="ko-KR" sz="1400" dirty="0"/>
              <a:t>: ";</a:t>
            </a:r>
          </a:p>
          <a:p>
            <a:pPr marL="0" indent="0">
              <a:buNone/>
            </a:pPr>
            <a:r>
              <a:rPr lang="en-US" altLang="ko-KR" sz="1400" dirty="0" err="1"/>
              <a:t>cin</a:t>
            </a:r>
            <a:r>
              <a:rPr lang="en-US" altLang="ko-KR" sz="1400" dirty="0"/>
              <a:t> &gt;&gt; car1.distance;</a:t>
            </a:r>
            <a:r>
              <a:rPr lang="en-US" altLang="ko-KR" sz="1400" dirty="0" smtClean="0"/>
              <a:t>car1.st_msg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car2.car_reg();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98232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655460" y="216886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객체지향개요와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C++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구조체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1655460" y="3036391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클래스 생성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class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655460" y="3942778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클래스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분리와 구현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99592" y="1232756"/>
            <a:ext cx="7525344" cy="1152128"/>
          </a:xfrm>
          <a:ln w="28575">
            <a:solidFill>
              <a:srgbClr val="FFFF00"/>
            </a:solidFill>
          </a:ln>
        </p:spPr>
        <p:txBody>
          <a:bodyPr vert="horz"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정의된 클래스를 여러 프로그램에서 사용할 수 있도록 하기 위해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클래스의 선언부분과 구현부분을 독립시킴</a:t>
            </a:r>
            <a:endParaRPr lang="en-US" altLang="ko-KR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클래스 선언 </a:t>
            </a:r>
            <a:r>
              <a:rPr lang="en-US" altLang="ko-KR" sz="1400" dirty="0"/>
              <a:t>-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클래스의 멤버변수와 멤버함수 원형을 기술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헤더파일에서 기술</a:t>
            </a:r>
            <a:r>
              <a:rPr lang="en-US" altLang="ko-KR" sz="1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클래스 구현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해당 멤버함수를 정의</a:t>
            </a:r>
            <a:r>
              <a:rPr lang="en-US" altLang="ko-KR" sz="1400" dirty="0" smtClean="0"/>
              <a:t>(C++</a:t>
            </a:r>
            <a:r>
              <a:rPr lang="ko-KR" altLang="en-US" sz="1400" dirty="0" smtClean="0"/>
              <a:t>에서 기술</a:t>
            </a:r>
            <a:r>
              <a:rPr lang="en-US" altLang="ko-KR" sz="1400" dirty="0" smtClean="0"/>
              <a:t>)</a:t>
            </a:r>
            <a:endParaRPr lang="en-US" sz="1400" dirty="0"/>
          </a:p>
        </p:txBody>
      </p:sp>
      <p:sp>
        <p:nvSpPr>
          <p:cNvPr id="4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클래스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분리와 구현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683568" y="2689448"/>
            <a:ext cx="2124236" cy="3672408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85293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.h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3222268"/>
            <a:ext cx="1224136" cy="52322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</a:t>
            </a:r>
            <a:r>
              <a:rPr lang="ko-KR" altLang="en-US" sz="1400" dirty="0" smtClean="0"/>
              <a:t>회원</a:t>
            </a:r>
            <a:endParaRPr lang="en-US" altLang="ko-KR" sz="1400" dirty="0" smtClean="0"/>
          </a:p>
          <a:p>
            <a:r>
              <a:rPr lang="en-US" sz="1400" dirty="0"/>
              <a:t>{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3717032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접근자</a:t>
            </a:r>
            <a:r>
              <a:rPr lang="en-US" altLang="ko-KR" sz="1400" dirty="0" smtClean="0"/>
              <a:t>: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827584" y="4086364"/>
            <a:ext cx="841897" cy="60277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이름</a:t>
            </a:r>
            <a:r>
              <a:rPr kumimoji="0" lang="en-US" altLang="ko-K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/>
              <a:t>나이</a:t>
            </a:r>
            <a:r>
              <a:rPr lang="en-US" altLang="ko-KR" sz="1100" dirty="0" smtClean="0"/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직업</a:t>
            </a:r>
            <a:r>
              <a:rPr kumimoji="0" lang="en-US" altLang="ko-K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473534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접근자</a:t>
            </a:r>
            <a:r>
              <a:rPr lang="en-US" altLang="ko-KR" sz="1400" dirty="0" smtClean="0"/>
              <a:t>: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827584" y="5043121"/>
            <a:ext cx="772969" cy="258087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출퇴근 </a:t>
            </a:r>
            <a:r>
              <a:rPr kumimoji="0" lang="en-US" altLang="ko-K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827584" y="5319216"/>
            <a:ext cx="772969" cy="258087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근무 </a:t>
            </a:r>
            <a:r>
              <a:rPr kumimoji="0" lang="en-US" altLang="ko-K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826678" y="5610149"/>
            <a:ext cx="772969" cy="339131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};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55576" y="6242688"/>
            <a:ext cx="1980220" cy="238336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컴파일러가 참조하는 부분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059832" y="2689448"/>
            <a:ext cx="2124236" cy="314066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3848" y="285293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3848" y="3222268"/>
            <a:ext cx="1908212" cy="30777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#include “</a:t>
            </a:r>
            <a:r>
              <a:rPr lang="ko-KR" altLang="en-US" sz="1400" dirty="0" smtClean="0"/>
              <a:t>회원</a:t>
            </a:r>
            <a:r>
              <a:rPr lang="en-US" altLang="ko-KR" sz="1400" dirty="0" smtClean="0"/>
              <a:t>.h”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3573016"/>
            <a:ext cx="147027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</a:t>
            </a:r>
            <a:r>
              <a:rPr lang="en-US" altLang="ko-KR" sz="1600" dirty="0" smtClean="0"/>
              <a:t>::</a:t>
            </a:r>
            <a:r>
              <a:rPr lang="ko-KR" altLang="en-US" sz="1600" dirty="0" smtClean="0"/>
              <a:t>출퇴근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ko-KR" altLang="en-US" sz="1600" dirty="0" smtClean="0"/>
              <a:t>내용기술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ko-KR" altLang="en-US" sz="1600" dirty="0" smtClean="0"/>
              <a:t>회원</a:t>
            </a:r>
            <a:r>
              <a:rPr lang="en-US" altLang="ko-KR" sz="1600" dirty="0" smtClean="0"/>
              <a:t>::</a:t>
            </a:r>
            <a:r>
              <a:rPr lang="ko-KR" altLang="en-US" sz="1600" dirty="0" smtClean="0"/>
              <a:t>근무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ko-KR" altLang="en-US" sz="1600" dirty="0" smtClean="0"/>
              <a:t>내용기술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}</a:t>
            </a:r>
            <a:endParaRPr lang="en-US" altLang="ko-KR" sz="1600" dirty="0" smtClean="0"/>
          </a:p>
        </p:txBody>
      </p:sp>
      <p:sp>
        <p:nvSpPr>
          <p:cNvPr id="25" name="직사각형 24"/>
          <p:cNvSpPr/>
          <p:nvPr/>
        </p:nvSpPr>
        <p:spPr bwMode="auto">
          <a:xfrm>
            <a:off x="3479485" y="5710944"/>
            <a:ext cx="1980220" cy="77008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해당 동작이 실행되는 부분으로 링크가 관여하는 부분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048164" y="2639050"/>
            <a:ext cx="2124236" cy="1886602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92180" y="2689448"/>
            <a:ext cx="16498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회원관리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cpp</a:t>
            </a:r>
            <a:endParaRPr lang="en-US" sz="1400" dirty="0" smtClean="0"/>
          </a:p>
          <a:p>
            <a:r>
              <a:rPr lang="en-US" sz="1400" dirty="0" smtClean="0"/>
              <a:t>#include “</a:t>
            </a:r>
            <a:r>
              <a:rPr lang="ko-KR" altLang="en-US" sz="1400" dirty="0" smtClean="0"/>
              <a:t>회원</a:t>
            </a:r>
            <a:r>
              <a:rPr lang="en-US" altLang="ko-KR" sz="1400" dirty="0" smtClean="0"/>
              <a:t>.h”</a:t>
            </a:r>
          </a:p>
          <a:p>
            <a:endParaRPr lang="en-US" sz="1400" dirty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r>
              <a:rPr lang="en-US" sz="1400" dirty="0" smtClean="0"/>
              <a:t>{</a:t>
            </a:r>
          </a:p>
          <a:p>
            <a:r>
              <a:rPr lang="ko-KR" altLang="en-US" sz="1400" dirty="0" smtClean="0"/>
              <a:t>회원</a:t>
            </a:r>
            <a:r>
              <a:rPr lang="en-US" sz="1400" dirty="0" smtClean="0"/>
              <a:t> a;</a:t>
            </a:r>
          </a:p>
          <a:p>
            <a:r>
              <a:rPr lang="en-US" sz="1400" dirty="0" smtClean="0"/>
              <a:t>a.</a:t>
            </a:r>
            <a:r>
              <a:rPr lang="ko-KR" altLang="en-US" sz="1400" dirty="0" smtClean="0"/>
              <a:t>출퇴근</a:t>
            </a:r>
            <a:r>
              <a:rPr lang="en-US" altLang="ko-KR" sz="1400" dirty="0" smtClean="0"/>
              <a:t>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6516216" y="4767643"/>
            <a:ext cx="2124236" cy="1886602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0232" y="4818041"/>
            <a:ext cx="16498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</a:t>
            </a:r>
            <a:r>
              <a:rPr lang="en-US" sz="1400" dirty="0" smtClean="0"/>
              <a:t> </a:t>
            </a:r>
            <a:r>
              <a:rPr lang="ko-KR" altLang="en-US" sz="1400" dirty="0" smtClean="0"/>
              <a:t>메인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cpp</a:t>
            </a:r>
            <a:endParaRPr lang="en-US" sz="1400" dirty="0" smtClean="0"/>
          </a:p>
          <a:p>
            <a:r>
              <a:rPr lang="en-US" sz="1400" dirty="0" smtClean="0"/>
              <a:t>#include “</a:t>
            </a:r>
            <a:r>
              <a:rPr lang="ko-KR" altLang="en-US" sz="1400" dirty="0" smtClean="0"/>
              <a:t>회원</a:t>
            </a:r>
            <a:r>
              <a:rPr lang="en-US" altLang="ko-KR" sz="1400" dirty="0" smtClean="0"/>
              <a:t>.h”</a:t>
            </a:r>
          </a:p>
          <a:p>
            <a:endParaRPr lang="en-US" sz="1400" dirty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r>
              <a:rPr lang="en-US" sz="1400" dirty="0" smtClean="0"/>
              <a:t>{</a:t>
            </a:r>
          </a:p>
          <a:p>
            <a:r>
              <a:rPr lang="ko-KR" altLang="en-US" sz="1400" dirty="0" smtClean="0"/>
              <a:t>회원</a:t>
            </a:r>
            <a:r>
              <a:rPr lang="en-US" sz="1400" dirty="0" smtClean="0"/>
              <a:t> b;</a:t>
            </a:r>
          </a:p>
          <a:p>
            <a:r>
              <a:rPr lang="en-US" sz="1400" dirty="0"/>
              <a:t>b</a:t>
            </a:r>
            <a:r>
              <a:rPr lang="en-US" sz="1400" dirty="0" smtClean="0"/>
              <a:t>.</a:t>
            </a:r>
            <a:r>
              <a:rPr lang="ko-KR" altLang="en-US" sz="1400" dirty="0" smtClean="0"/>
              <a:t>근</a:t>
            </a:r>
            <a:r>
              <a:rPr lang="ko-KR" altLang="en-US" sz="1400" dirty="0"/>
              <a:t>무</a:t>
            </a:r>
            <a:r>
              <a:rPr lang="en-US" altLang="ko-KR" sz="1400" dirty="0" smtClean="0"/>
              <a:t>();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31" name="직선 화살표 연결선 30"/>
          <p:cNvCxnSpPr/>
          <p:nvPr/>
        </p:nvCxnSpPr>
        <p:spPr bwMode="auto">
          <a:xfrm flipH="1" flipV="1">
            <a:off x="4674122" y="3745488"/>
            <a:ext cx="1518059" cy="125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화살표 연결선 32"/>
          <p:cNvCxnSpPr/>
          <p:nvPr/>
        </p:nvCxnSpPr>
        <p:spPr bwMode="auto">
          <a:xfrm flipH="1" flipV="1">
            <a:off x="4469595" y="4735344"/>
            <a:ext cx="2190637" cy="15073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39105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71700" y="1386064"/>
            <a:ext cx="3132348" cy="3780421"/>
          </a:xfrm>
        </p:spPr>
        <p:txBody>
          <a:bodyPr vert="horz"/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</a:rPr>
              <a:t>Weightmanage.h</a:t>
            </a:r>
            <a:r>
              <a:rPr lang="en-US" sz="1800" b="1" dirty="0" smtClean="0">
                <a:solidFill>
                  <a:srgbClr val="000000"/>
                </a:solidFill>
              </a:rPr>
              <a:t>(</a:t>
            </a:r>
            <a:r>
              <a:rPr lang="ko-KR" altLang="en-US" sz="1800" b="1" dirty="0" smtClean="0">
                <a:solidFill>
                  <a:srgbClr val="000000"/>
                </a:solidFill>
              </a:rPr>
              <a:t>헤더구현</a:t>
            </a:r>
            <a:r>
              <a:rPr lang="en-US" sz="1800" b="1" dirty="0" smtClean="0">
                <a:solidFill>
                  <a:srgbClr val="000000"/>
                </a:solidFill>
              </a:rPr>
              <a:t>)</a:t>
            </a:r>
            <a:endParaRPr lang="en-US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cstring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math.h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weight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private :</a:t>
            </a:r>
          </a:p>
          <a:p>
            <a:pPr marL="0" indent="0">
              <a:buNone/>
            </a:pPr>
            <a:r>
              <a:rPr lang="en-US" sz="1600" dirty="0"/>
              <a:t>char </a:t>
            </a:r>
            <a:r>
              <a:rPr lang="en-US" sz="1600" dirty="0" err="1"/>
              <a:t>customer_irum</a:t>
            </a:r>
            <a:r>
              <a:rPr lang="en-US" sz="1600" dirty="0"/>
              <a:t>[20]; // </a:t>
            </a:r>
            <a:r>
              <a:rPr lang="ko-KR" altLang="en-US" sz="1600" dirty="0"/>
              <a:t>이름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customer_height</a:t>
            </a:r>
            <a:r>
              <a:rPr lang="en-US" sz="1600" dirty="0"/>
              <a:t>; // </a:t>
            </a:r>
            <a:r>
              <a:rPr lang="ko-KR" altLang="en-US" sz="1600" dirty="0" smtClean="0"/>
              <a:t>신장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customer_weight</a:t>
            </a:r>
            <a:r>
              <a:rPr lang="en-US" sz="1600" dirty="0"/>
              <a:t>; // </a:t>
            </a:r>
            <a:r>
              <a:rPr lang="ko-KR" altLang="en-US" sz="1600" dirty="0"/>
              <a:t>몸무게</a:t>
            </a:r>
          </a:p>
          <a:p>
            <a:pPr marL="0" indent="0">
              <a:buNone/>
            </a:pPr>
            <a:r>
              <a:rPr lang="en-US" altLang="ko-KR" sz="1600" dirty="0"/>
              <a:t>double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customer_opt</a:t>
            </a:r>
            <a:r>
              <a:rPr lang="en-US" altLang="ko-KR" sz="1600" dirty="0"/>
              <a:t>; // </a:t>
            </a:r>
            <a:r>
              <a:rPr lang="ko-KR" altLang="en-US" sz="1600" dirty="0"/>
              <a:t>적정체중에서 현재 체중을 비교하여 얼만큼 초과인지 미달인지 수치를 저장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gender</a:t>
            </a:r>
            <a:r>
              <a:rPr lang="en-US" sz="1600" dirty="0" smtClean="0"/>
              <a:t>;</a:t>
            </a:r>
            <a:endParaRPr lang="en-US" sz="1600" dirty="0"/>
          </a:p>
        </p:txBody>
      </p:sp>
      <p:sp>
        <p:nvSpPr>
          <p:cNvPr id="4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클래스의 선언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 bwMode="auto">
          <a:xfrm>
            <a:off x="5580112" y="1772816"/>
            <a:ext cx="3132348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public :</a:t>
            </a:r>
          </a:p>
          <a:p>
            <a:pPr marL="0" indent="0">
              <a:buNone/>
            </a:pPr>
            <a:r>
              <a:rPr lang="en-US" sz="1600" dirty="0"/>
              <a:t>void </a:t>
            </a:r>
            <a:r>
              <a:rPr lang="en-US" sz="1600" dirty="0" err="1"/>
              <a:t>calc_stweight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h, </a:t>
            </a:r>
            <a:r>
              <a:rPr lang="en-US" sz="1600" dirty="0" err="1"/>
              <a:t>int</a:t>
            </a:r>
            <a:r>
              <a:rPr lang="en-US" sz="1600" dirty="0"/>
              <a:t> w);</a:t>
            </a:r>
          </a:p>
          <a:p>
            <a:pPr marL="0" indent="0">
              <a:buNone/>
            </a:pPr>
            <a:r>
              <a:rPr lang="en-US" sz="1600" dirty="0"/>
              <a:t>void </a:t>
            </a:r>
            <a:r>
              <a:rPr lang="en-US" sz="1600" dirty="0" err="1"/>
              <a:t>calc_info</a:t>
            </a:r>
            <a:r>
              <a:rPr lang="en-US" sz="1600" dirty="0"/>
              <a:t>(char *</a:t>
            </a:r>
            <a:r>
              <a:rPr lang="en-US" sz="1600" dirty="0" err="1"/>
              <a:t>irum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a);</a:t>
            </a:r>
          </a:p>
          <a:p>
            <a:pPr marL="0" indent="0">
              <a:buNone/>
            </a:pPr>
            <a:r>
              <a:rPr lang="en-US" sz="1600" dirty="0"/>
              <a:t>void print();</a:t>
            </a:r>
          </a:p>
          <a:p>
            <a:pPr marL="0" indent="0">
              <a:buNone/>
            </a:pPr>
            <a:r>
              <a:rPr lang="en-US" altLang="ko-KR" sz="1600" dirty="0"/>
              <a:t>// inline</a:t>
            </a:r>
            <a:r>
              <a:rPr lang="ko-KR" altLang="en-US" sz="1600" dirty="0"/>
              <a:t>함수를 사용할 때는 기술을 이곳에 한다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691680" y="1016732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헤더파일을 추가하여 클래스를 선언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06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smtClean="0">
                <a:latin typeface="HY동녘B" panose="02030600000101010101" pitchFamily="18" charset="-127"/>
                <a:ea typeface="HY동녘B" panose="02030600000101010101" pitchFamily="18" charset="-127"/>
              </a:rPr>
              <a:t>클래스의 선언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세로 텍스트 개체 틀 2"/>
          <p:cNvSpPr txBox="1">
            <a:spLocks/>
          </p:cNvSpPr>
          <p:nvPr/>
        </p:nvSpPr>
        <p:spPr bwMode="auto">
          <a:xfrm>
            <a:off x="256242" y="1230704"/>
            <a:ext cx="3960440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Calc_info.cpp (</a:t>
            </a:r>
            <a:r>
              <a:rPr lang="ko-KR" altLang="en-US" sz="1800" dirty="0" smtClean="0">
                <a:solidFill>
                  <a:srgbClr val="000000"/>
                </a:solidFill>
              </a:rPr>
              <a:t>함수구현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 smtClean="0"/>
              <a:t>#</a:t>
            </a:r>
            <a:r>
              <a:rPr lang="en-US" sz="1400" dirty="0"/>
              <a:t>include "</a:t>
            </a:r>
            <a:r>
              <a:rPr lang="en-US" sz="1400" dirty="0" err="1"/>
              <a:t>stdafx.h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#include "</a:t>
            </a:r>
            <a:r>
              <a:rPr lang="en-US" sz="1400" dirty="0" err="1"/>
              <a:t>weightmanage.h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void weight::</a:t>
            </a:r>
            <a:r>
              <a:rPr lang="en-US" sz="1400" dirty="0" err="1"/>
              <a:t>calc_info</a:t>
            </a:r>
            <a:r>
              <a:rPr lang="en-US" sz="1400" dirty="0"/>
              <a:t>(char *</a:t>
            </a:r>
            <a:r>
              <a:rPr lang="en-US" sz="1400" dirty="0" err="1"/>
              <a:t>irum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a)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고객 정보 중 이름과 성별 </a:t>
            </a:r>
            <a:r>
              <a:rPr lang="ko-KR" altLang="en-US" sz="1400" dirty="0" err="1"/>
              <a:t>세팅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받아온 이름을 클래스의 멤버변수에 대입한다</a:t>
            </a:r>
          </a:p>
          <a:p>
            <a:pPr marL="0" indent="0">
              <a:buNone/>
            </a:pPr>
            <a:r>
              <a:rPr lang="en-US" sz="1400" dirty="0" err="1"/>
              <a:t>strcpy_s</a:t>
            </a:r>
            <a:r>
              <a:rPr lang="en-US" sz="1400" dirty="0"/>
              <a:t>(</a:t>
            </a:r>
            <a:r>
              <a:rPr lang="en-US" sz="1400" dirty="0" err="1"/>
              <a:t>customer_irum</a:t>
            </a:r>
            <a:r>
              <a:rPr lang="en-US" sz="1400" dirty="0"/>
              <a:t>, </a:t>
            </a:r>
            <a:r>
              <a:rPr lang="en-US" sz="1400" dirty="0" err="1"/>
              <a:t>irum</a:t>
            </a:r>
            <a:r>
              <a:rPr lang="en-US" sz="1400" dirty="0"/>
              <a:t>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// </a:t>
            </a:r>
            <a:r>
              <a:rPr lang="ko-KR" altLang="en-US" sz="1400" dirty="0"/>
              <a:t>배열이므로 </a:t>
            </a:r>
            <a:r>
              <a:rPr lang="en-US" sz="1400" dirty="0" err="1"/>
              <a:t>strcpy</a:t>
            </a:r>
            <a:r>
              <a:rPr lang="en-US" sz="1400" dirty="0"/>
              <a:t> </a:t>
            </a:r>
            <a:r>
              <a:rPr lang="ko-KR" altLang="en-US" sz="1400" dirty="0"/>
              <a:t>사용</a:t>
            </a:r>
            <a:r>
              <a:rPr lang="en-US" altLang="ko-KR" sz="1400" dirty="0"/>
              <a:t>, "="</a:t>
            </a:r>
            <a:r>
              <a:rPr lang="ko-KR" altLang="en-US" sz="1400" dirty="0"/>
              <a:t>은 못씀</a:t>
            </a:r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 err="1"/>
              <a:t>젠더를</a:t>
            </a:r>
            <a:r>
              <a:rPr lang="ko-KR" altLang="en-US" sz="1400" dirty="0"/>
              <a:t> 클래스의 멤버변수에 대입한다</a:t>
            </a:r>
          </a:p>
          <a:p>
            <a:pPr marL="0" indent="0">
              <a:buNone/>
            </a:pPr>
            <a:r>
              <a:rPr lang="en-US" sz="1400" dirty="0"/>
              <a:t>gender = a;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8" name="세로 텍스트 개체 틀 2"/>
          <p:cNvSpPr txBox="1">
            <a:spLocks/>
          </p:cNvSpPr>
          <p:nvPr/>
        </p:nvSpPr>
        <p:spPr bwMode="auto">
          <a:xfrm>
            <a:off x="4216682" y="1160748"/>
            <a:ext cx="4680520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void weight::</a:t>
            </a:r>
            <a:r>
              <a:rPr lang="en-US" sz="1400" dirty="0" err="1"/>
              <a:t>calc_stweight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h, </a:t>
            </a:r>
            <a:r>
              <a:rPr lang="en-US" sz="1400" dirty="0" err="1"/>
              <a:t>int</a:t>
            </a:r>
            <a:r>
              <a:rPr lang="en-US" sz="1400" dirty="0"/>
              <a:t> w)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고객 정보 중 신장과 체중 </a:t>
            </a:r>
            <a:r>
              <a:rPr lang="ko-KR" altLang="en-US" sz="1400" dirty="0" err="1"/>
              <a:t>세팅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성별에 따라 적정체중을 구하고 현재 체중과 적정체중과의 차이 계산</a:t>
            </a:r>
          </a:p>
          <a:p>
            <a:pPr marL="0" indent="0">
              <a:buNone/>
            </a:pPr>
            <a:r>
              <a:rPr lang="en-US" sz="1400" dirty="0" err="1"/>
              <a:t>customer_height</a:t>
            </a:r>
            <a:r>
              <a:rPr lang="en-US" sz="1400" dirty="0"/>
              <a:t> = h;</a:t>
            </a:r>
          </a:p>
          <a:p>
            <a:pPr marL="0" indent="0">
              <a:buNone/>
            </a:pPr>
            <a:r>
              <a:rPr lang="en-US" sz="1400" dirty="0" err="1"/>
              <a:t>customer_weight</a:t>
            </a:r>
            <a:r>
              <a:rPr lang="en-US" sz="1400" dirty="0"/>
              <a:t> = w;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altLang="ko-KR" sz="1400" dirty="0"/>
              <a:t>double</a:t>
            </a:r>
            <a:r>
              <a:rPr lang="ko-KR" altLang="en-US" sz="1400" dirty="0"/>
              <a:t> </a:t>
            </a:r>
            <a:r>
              <a:rPr lang="en-US" altLang="ko-KR" sz="1400" dirty="0"/>
              <a:t>s = 0; // </a:t>
            </a:r>
            <a:r>
              <a:rPr lang="ko-KR" altLang="en-US" sz="1400" dirty="0"/>
              <a:t>적정체중 저장할 변수 선언 및 초기화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적정 체중 구하기</a:t>
            </a:r>
          </a:p>
          <a:p>
            <a:pPr marL="0" indent="0">
              <a:buNone/>
            </a:pPr>
            <a:r>
              <a:rPr lang="en-US" sz="1400" dirty="0"/>
              <a:t>if (gender == 1)// </a:t>
            </a:r>
            <a:r>
              <a:rPr lang="ko-KR" altLang="en-US" sz="1400" dirty="0"/>
              <a:t>남자이면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s = (</a:t>
            </a:r>
            <a:r>
              <a:rPr lang="en-US" sz="1400" dirty="0" err="1"/>
              <a:t>customer_height</a:t>
            </a:r>
            <a:r>
              <a:rPr lang="en-US" sz="1400" dirty="0"/>
              <a:t> - 100) *0.9; // </a:t>
            </a:r>
            <a:r>
              <a:rPr lang="ko-KR" altLang="en-US" sz="1400" dirty="0"/>
              <a:t>적정체중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else // </a:t>
            </a:r>
            <a:r>
              <a:rPr lang="ko-KR" altLang="en-US" sz="1400" dirty="0"/>
              <a:t>여자이면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s = (</a:t>
            </a:r>
            <a:r>
              <a:rPr lang="en-US" sz="1400" dirty="0" err="1"/>
              <a:t>customer_height</a:t>
            </a:r>
            <a:r>
              <a:rPr lang="en-US" sz="1400" dirty="0"/>
              <a:t> - 110) * 0.9; // </a:t>
            </a:r>
            <a:r>
              <a:rPr lang="ko-KR" altLang="en-US" sz="1400" dirty="0"/>
              <a:t>적정체중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 err="1"/>
              <a:t>customer_opt</a:t>
            </a:r>
            <a:r>
              <a:rPr lang="en-US" sz="1400" dirty="0"/>
              <a:t> = </a:t>
            </a:r>
            <a:r>
              <a:rPr lang="en-US" sz="1400" dirty="0" err="1"/>
              <a:t>customer_weight</a:t>
            </a:r>
            <a:r>
              <a:rPr lang="en-US" sz="1400" dirty="0"/>
              <a:t> - s; // </a:t>
            </a:r>
            <a:r>
              <a:rPr lang="ko-KR" altLang="en-US" sz="1400" dirty="0"/>
              <a:t>현재체중</a:t>
            </a:r>
            <a:r>
              <a:rPr lang="en-US" altLang="ko-KR" sz="1400" dirty="0"/>
              <a:t>-</a:t>
            </a:r>
            <a:r>
              <a:rPr lang="ko-KR" altLang="en-US" sz="1400" dirty="0"/>
              <a:t>적정체중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70348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클래스의 선언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세로 텍스트 개체 틀 2"/>
          <p:cNvSpPr txBox="1">
            <a:spLocks/>
          </p:cNvSpPr>
          <p:nvPr/>
        </p:nvSpPr>
        <p:spPr bwMode="auto">
          <a:xfrm>
            <a:off x="3059832" y="944724"/>
            <a:ext cx="5472608" cy="576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main.cpp (main</a:t>
            </a:r>
            <a:r>
              <a:rPr lang="ko-KR" altLang="en-US" sz="1800" dirty="0" smtClean="0">
                <a:solidFill>
                  <a:srgbClr val="000000"/>
                </a:solidFill>
              </a:rPr>
              <a:t>구현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#include "</a:t>
            </a:r>
            <a:r>
              <a:rPr lang="en-US" sz="1600" dirty="0" err="1"/>
              <a:t>stdafx.h</a:t>
            </a:r>
            <a:r>
              <a:rPr lang="en-US" sz="1600" dirty="0"/>
              <a:t>"</a:t>
            </a:r>
          </a:p>
          <a:p>
            <a:pPr marL="0" indent="0">
              <a:buNone/>
            </a:pPr>
            <a:r>
              <a:rPr lang="en-US" sz="1600" dirty="0"/>
              <a:t>#include "</a:t>
            </a:r>
            <a:r>
              <a:rPr lang="en-US" sz="1600" dirty="0" err="1"/>
              <a:t>weightmanage.h</a:t>
            </a:r>
            <a:r>
              <a:rPr lang="en-US" sz="1600" dirty="0"/>
              <a:t>"</a:t>
            </a:r>
          </a:p>
          <a:p>
            <a:pPr marL="0" indent="0">
              <a:buNone/>
            </a:pPr>
            <a:r>
              <a:rPr lang="en-US" sz="1600" dirty="0"/>
              <a:t>#include&lt;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weight</a:t>
            </a:r>
            <a:r>
              <a:rPr lang="ko-KR" altLang="en-US" sz="1600" dirty="0"/>
              <a:t> </a:t>
            </a:r>
            <a:r>
              <a:rPr lang="en-US" altLang="ko-KR" sz="1600" dirty="0" err="1"/>
              <a:t>wa</a:t>
            </a:r>
            <a:r>
              <a:rPr lang="en-US" altLang="ko-KR" sz="1600" dirty="0"/>
              <a:t>;//</a:t>
            </a:r>
            <a:r>
              <a:rPr lang="ko-KR" altLang="en-US" sz="1600" dirty="0" err="1"/>
              <a:t>클레스와</a:t>
            </a:r>
            <a:r>
              <a:rPr lang="ko-KR" altLang="en-US" sz="1600" dirty="0"/>
              <a:t> 객체</a:t>
            </a:r>
          </a:p>
          <a:p>
            <a:pPr marL="0" indent="0">
              <a:buNone/>
            </a:pPr>
            <a:r>
              <a:rPr lang="en-US" sz="1600" dirty="0"/>
              <a:t>char </a:t>
            </a:r>
            <a:r>
              <a:rPr lang="en-US" sz="1600" dirty="0" err="1"/>
              <a:t>irum</a:t>
            </a:r>
            <a:r>
              <a:rPr lang="en-US" sz="1600" dirty="0"/>
              <a:t>[20];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b;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고객명과 성별을 입력</a:t>
            </a:r>
            <a:r>
              <a:rPr lang="en-US" altLang="ko-KR" sz="1600" dirty="0"/>
              <a:t>(1.</a:t>
            </a:r>
            <a:r>
              <a:rPr lang="ko-KR" altLang="en-US" sz="1600" dirty="0"/>
              <a:t>남</a:t>
            </a:r>
            <a:r>
              <a:rPr lang="en-US" altLang="ko-KR" sz="1600" dirty="0"/>
              <a:t>,2</a:t>
            </a:r>
            <a:r>
              <a:rPr lang="ko-KR" altLang="en-US" sz="1600" dirty="0"/>
              <a:t>여</a:t>
            </a:r>
            <a:r>
              <a:rPr lang="en-US" altLang="ko-KR" sz="1600" dirty="0"/>
              <a:t>)\n";</a:t>
            </a:r>
          </a:p>
          <a:p>
            <a:pPr marL="0" indent="0">
              <a:buNone/>
            </a:pPr>
            <a:r>
              <a:rPr lang="en-US" sz="1600" dirty="0" err="1"/>
              <a:t>cin</a:t>
            </a:r>
            <a:r>
              <a:rPr lang="en-US" sz="1600" dirty="0"/>
              <a:t> &gt;&gt; </a:t>
            </a:r>
            <a:r>
              <a:rPr lang="en-US" sz="1600" dirty="0" err="1"/>
              <a:t>irum</a:t>
            </a:r>
            <a:r>
              <a:rPr lang="en-US" sz="1600" dirty="0"/>
              <a:t> &gt;&gt; b;</a:t>
            </a:r>
          </a:p>
          <a:p>
            <a:pPr marL="0" indent="0">
              <a:buNone/>
            </a:pPr>
            <a:r>
              <a:rPr lang="en-US" altLang="ko-KR" sz="1600" dirty="0" err="1"/>
              <a:t>wa.calc_info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irum</a:t>
            </a:r>
            <a:r>
              <a:rPr lang="en-US" altLang="ko-KR" sz="1600" dirty="0"/>
              <a:t>, b); //</a:t>
            </a:r>
            <a:r>
              <a:rPr lang="ko-KR" altLang="en-US" sz="1600" dirty="0"/>
              <a:t>객체 </a:t>
            </a:r>
            <a:r>
              <a:rPr lang="en-US" altLang="ko-KR" sz="1600" dirty="0" err="1"/>
              <a:t>wa</a:t>
            </a:r>
            <a:r>
              <a:rPr lang="ko-KR" altLang="en-US" sz="1600" dirty="0"/>
              <a:t>에서 함수 호출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h, w;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신장과 체중을 입력</a:t>
            </a:r>
            <a:r>
              <a:rPr lang="en-US" altLang="ko-KR" sz="1600" dirty="0"/>
              <a:t>\n";</a:t>
            </a:r>
          </a:p>
          <a:p>
            <a:pPr marL="0" indent="0">
              <a:buNone/>
            </a:pPr>
            <a:r>
              <a:rPr lang="en-US" sz="1600" dirty="0" err="1"/>
              <a:t>cin</a:t>
            </a:r>
            <a:r>
              <a:rPr lang="en-US" sz="1600" dirty="0"/>
              <a:t> &gt;&gt; h &gt;&gt; w;</a:t>
            </a:r>
          </a:p>
          <a:p>
            <a:pPr marL="0" indent="0">
              <a:buNone/>
            </a:pPr>
            <a:r>
              <a:rPr lang="en-US" altLang="ko-KR" sz="1600" dirty="0" err="1"/>
              <a:t>wa.calc_stweight</a:t>
            </a:r>
            <a:r>
              <a:rPr lang="en-US" altLang="ko-KR" sz="1600" dirty="0"/>
              <a:t>(h, w); //</a:t>
            </a:r>
            <a:r>
              <a:rPr lang="ko-KR" altLang="en-US" sz="1600" dirty="0"/>
              <a:t>객체 </a:t>
            </a:r>
            <a:r>
              <a:rPr lang="en-US" altLang="ko-KR" sz="1600" dirty="0" err="1"/>
              <a:t>wa</a:t>
            </a:r>
            <a:r>
              <a:rPr lang="ko-KR" altLang="en-US" sz="1600" dirty="0"/>
              <a:t>에서 함수 호출</a:t>
            </a:r>
          </a:p>
          <a:p>
            <a:pPr marL="0" indent="0">
              <a:buNone/>
            </a:pPr>
            <a:r>
              <a:rPr lang="en-US" sz="1600" dirty="0" err="1"/>
              <a:t>wa.print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993814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클래스의 선언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세로 텍스트 개체 틀 2"/>
          <p:cNvSpPr txBox="1">
            <a:spLocks/>
          </p:cNvSpPr>
          <p:nvPr/>
        </p:nvSpPr>
        <p:spPr bwMode="auto">
          <a:xfrm>
            <a:off x="125287" y="1952836"/>
            <a:ext cx="9002408" cy="576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print.cpp (</a:t>
            </a:r>
            <a:r>
              <a:rPr lang="ko-KR" altLang="en-US" sz="1600" dirty="0" smtClean="0">
                <a:solidFill>
                  <a:srgbClr val="000000"/>
                </a:solidFill>
              </a:rPr>
              <a:t>출력구현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/>
              <a:t>#include "</a:t>
            </a:r>
            <a:r>
              <a:rPr lang="en-US" sz="1400" dirty="0" err="1"/>
              <a:t>stdafx.h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#include "</a:t>
            </a:r>
            <a:r>
              <a:rPr lang="en-US" sz="1400" dirty="0" err="1"/>
              <a:t>weightmanage.h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void weight::print()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성  명 </a:t>
            </a:r>
            <a:r>
              <a:rPr lang="en-US" altLang="ko-KR" sz="1400" dirty="0"/>
              <a:t>: "&lt;&lt;</a:t>
            </a:r>
            <a:r>
              <a:rPr lang="en-US" altLang="ko-KR" sz="1400" dirty="0" err="1"/>
              <a:t>customer_irum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성  별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((gender==1 || gender==3) ? "</a:t>
            </a:r>
            <a:r>
              <a:rPr lang="ko-KR" altLang="en-US" sz="1400" dirty="0"/>
              <a:t>남자</a:t>
            </a:r>
            <a:r>
              <a:rPr lang="en-US" altLang="ko-KR" sz="1400" dirty="0"/>
              <a:t>":"</a:t>
            </a:r>
            <a:r>
              <a:rPr lang="ko-KR" altLang="en-US" sz="1400" dirty="0"/>
              <a:t>여자</a:t>
            </a:r>
            <a:r>
              <a:rPr lang="en-US" altLang="ko-KR" sz="1400" dirty="0"/>
              <a:t>") 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당신의 키와 몸무게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customer_height</a:t>
            </a:r>
            <a:r>
              <a:rPr lang="en-US" altLang="ko-KR" sz="1400" dirty="0"/>
              <a:t> &lt;&lt; ",\t" &lt;&lt; </a:t>
            </a:r>
            <a:r>
              <a:rPr lang="en-US" altLang="ko-KR" sz="1400" dirty="0" err="1"/>
              <a:t>customer_weight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당신의 몸무게는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abs(</a:t>
            </a:r>
            <a:r>
              <a:rPr lang="en-US" altLang="ko-KR" sz="1400" dirty="0" err="1"/>
              <a:t>customer_opt</a:t>
            </a:r>
            <a:r>
              <a:rPr lang="en-US" altLang="ko-KR" sz="1400" dirty="0"/>
              <a:t>) &lt;&lt; "Kg " &lt;&lt; (</a:t>
            </a:r>
            <a:r>
              <a:rPr lang="en-US" altLang="ko-KR" sz="1400" dirty="0" err="1"/>
              <a:t>customer_opt</a:t>
            </a:r>
            <a:r>
              <a:rPr lang="en-US" altLang="ko-KR" sz="1400" dirty="0"/>
              <a:t>&gt;=0 ?"</a:t>
            </a:r>
            <a:r>
              <a:rPr lang="ko-KR" altLang="en-US" sz="1400" dirty="0"/>
              <a:t>초과</a:t>
            </a:r>
            <a:r>
              <a:rPr lang="en-US" altLang="ko-KR" sz="1400" dirty="0"/>
              <a:t>":"</a:t>
            </a:r>
            <a:r>
              <a:rPr lang="ko-KR" altLang="en-US" sz="1400" dirty="0"/>
              <a:t>미달</a:t>
            </a:r>
            <a:r>
              <a:rPr lang="en-US" altLang="ko-KR" sz="1400" dirty="0"/>
              <a:t>") 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314313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객체지향 개요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818" y="1448780"/>
            <a:ext cx="82809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객체지향 프로그래밍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oop</a:t>
            </a:r>
            <a:r>
              <a:rPr lang="en-US" altLang="ko-KR" sz="1400" dirty="0" smtClean="0"/>
              <a:t>)-</a:t>
            </a:r>
            <a:r>
              <a:rPr lang="ko-KR" altLang="en-US" sz="1400" dirty="0" smtClean="0"/>
              <a:t>기존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구조적 프로그래밍의 한계성을 극복하기 위한 프로그램방법</a:t>
            </a:r>
            <a:endParaRPr lang="en-US" altLang="ko-KR" sz="1400" dirty="0" smtClean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객체</a:t>
            </a:r>
            <a:r>
              <a:rPr lang="en-US" altLang="ko-KR" sz="1400" dirty="0" smtClean="0"/>
              <a:t>(object)-</a:t>
            </a:r>
            <a:r>
              <a:rPr lang="ko-KR" altLang="en-US" sz="1400" dirty="0" smtClean="0"/>
              <a:t>프로그램에 의해 표현하고자 하는 여러 비슷한 작업을 </a:t>
            </a:r>
            <a:r>
              <a:rPr lang="ko-KR" altLang="en-US" sz="1400" dirty="0" err="1" smtClean="0"/>
              <a:t>처리하기위한</a:t>
            </a:r>
            <a:r>
              <a:rPr lang="ko-KR" altLang="en-US" sz="1400" dirty="0" smtClean="0"/>
              <a:t> 도구</a:t>
            </a:r>
            <a:endParaRPr lang="en-US" altLang="ko-KR" sz="1400" dirty="0" smtClean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객체생성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클래스를 통해 객체가 생성됨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객체지향 프로그래밍 특징</a:t>
            </a:r>
            <a:endParaRPr lang="en-US" altLang="ko-KR" sz="1400" dirty="0" smtClean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효과적 프로그램 운영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객체를 사용하여 데이터 값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과 그에 따르는 동작들을 모두 밀착하여 포함하므로 대규모 프로젝트 개발에 </a:t>
            </a:r>
            <a:r>
              <a:rPr lang="ko-KR" altLang="en-US" sz="1400" dirty="0" err="1" smtClean="0"/>
              <a:t>유연성있게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접금할</a:t>
            </a:r>
            <a:r>
              <a:rPr lang="ko-KR" altLang="en-US" sz="1400" dirty="0" smtClean="0"/>
              <a:t> 수 있음</a:t>
            </a:r>
            <a:endParaRPr lang="en-US" altLang="ko-KR" sz="1400" dirty="0" smtClean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캡슐화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유효한 메시지만을 객체에 접근하도록 함으로써 정보은닉을 제공</a:t>
            </a:r>
            <a:r>
              <a:rPr lang="en-US" altLang="ko-KR" sz="1400" dirty="0" smtClean="0"/>
              <a:t>-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접근한정자</a:t>
            </a:r>
            <a:r>
              <a:rPr lang="ko-KR" altLang="en-US" sz="1400" dirty="0" smtClean="0">
                <a:sym typeface="Wingdings" panose="05000000000000000000" pitchFamily="2" charset="2"/>
              </a:rPr>
              <a:t> 이용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ym typeface="Wingdings" panose="05000000000000000000" pitchFamily="2" charset="2"/>
              </a:rPr>
              <a:t>상속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기본의 클래스가 갖고 있는 속성과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400" dirty="0" smtClean="0">
                <a:sym typeface="Wingdings" panose="05000000000000000000" pitchFamily="2" charset="2"/>
              </a:rPr>
              <a:t> 정보를 모두 새로운 클래스에게 할당할 수 있는 기능으로 프로그램의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재사용성을</a:t>
            </a:r>
            <a:r>
              <a:rPr lang="ko-KR" altLang="en-US" sz="1400" dirty="0" smtClean="0">
                <a:sym typeface="Wingdings" panose="05000000000000000000" pitchFamily="2" charset="2"/>
              </a:rPr>
              <a:t> 높임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sym typeface="Wingdings" panose="05000000000000000000" pitchFamily="2" charset="2"/>
              </a:rPr>
              <a:t>다형성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동일한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400" dirty="0" smtClean="0">
                <a:sym typeface="Wingdings" panose="05000000000000000000" pitchFamily="2" charset="2"/>
              </a:rPr>
              <a:t> 일지라도 매개변수의 유형이나 개수에 의해 다르게 동작할 수 있는 성격을 의미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188262"/>
            <a:ext cx="3716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회원관리 프로그램 작성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서전준비자료</a:t>
            </a:r>
            <a:endParaRPr lang="en-US" sz="16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62522" y="116557"/>
            <a:ext cx="6875463" cy="792163"/>
          </a:xfrm>
        </p:spPr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객체지향 프로그래밍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683568" y="1526816"/>
            <a:ext cx="7992888" cy="1614152"/>
          </a:xfrm>
          <a:prstGeom prst="roundRect">
            <a:avLst/>
          </a:prstGeom>
          <a:solidFill>
            <a:srgbClr val="33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회원정보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이호진</a:t>
            </a:r>
            <a:r>
              <a:rPr lang="en-US" altLang="ko-KR" sz="1600" dirty="0" smtClean="0"/>
              <a:t> , </a:t>
            </a:r>
            <a:r>
              <a:rPr lang="ko-KR" altLang="en-US" sz="1600" dirty="0" smtClean="0"/>
              <a:t>나이</a:t>
            </a:r>
            <a:r>
              <a:rPr lang="en-US" altLang="ko-KR" sz="1600" dirty="0" smtClean="0"/>
              <a:t>:30, </a:t>
            </a:r>
            <a:r>
              <a:rPr lang="ko-KR" altLang="en-US" sz="1600" dirty="0" smtClean="0"/>
              <a:t>직책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팀 장</a:t>
            </a:r>
            <a:endParaRPr lang="en-US" altLang="ko-KR" sz="16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/>
              <a:t>최웅</a:t>
            </a:r>
            <a:r>
              <a:rPr lang="ko-KR" altLang="en-US" sz="1600" dirty="0"/>
              <a:t>진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나이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1600" dirty="0" smtClean="0"/>
              <a:t>30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직책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1600" dirty="0" smtClean="0"/>
              <a:t>부</a:t>
            </a:r>
            <a:r>
              <a:rPr lang="ko-KR" altLang="en-US" sz="1600" dirty="0"/>
              <a:t>장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김태영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나이</a:t>
            </a:r>
            <a:r>
              <a:rPr lang="en-US" altLang="ko-KR" sz="1600" dirty="0" smtClean="0"/>
              <a:t>:30, </a:t>
            </a:r>
            <a:r>
              <a:rPr lang="ko-KR" altLang="en-US" sz="1600" dirty="0" smtClean="0"/>
              <a:t>직책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부</a:t>
            </a:r>
            <a:r>
              <a:rPr lang="ko-KR" altLang="en-US" sz="1600" dirty="0"/>
              <a:t>장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6076" y="2344766"/>
            <a:ext cx="307007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출퇴근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버스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자가용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자전거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도보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지하철</a:t>
            </a:r>
            <a:endParaRPr lang="en-US" altLang="ko-KR" sz="1200" dirty="0" smtClean="0"/>
          </a:p>
          <a:p>
            <a:r>
              <a:rPr lang="ko-KR" altLang="en-US" sz="1200" dirty="0" smtClean="0"/>
              <a:t>급여생활자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자영업자 근무형태</a:t>
            </a:r>
            <a:endParaRPr lang="en-US" altLang="ko-KR" sz="1200" dirty="0" smtClean="0"/>
          </a:p>
          <a:p>
            <a:r>
              <a:rPr lang="ko-KR" altLang="en-US" sz="1200" dirty="0" smtClean="0"/>
              <a:t>여행</a:t>
            </a:r>
            <a:r>
              <a:rPr lang="en-US" altLang="ko-KR" sz="1200" dirty="0" smtClean="0"/>
              <a:t>/TV</a:t>
            </a:r>
            <a:r>
              <a:rPr lang="ko-KR" altLang="en-US" sz="1200" dirty="0" smtClean="0"/>
              <a:t>시청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독서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자원봉사활동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256076" y="1595228"/>
            <a:ext cx="1694695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회원의 공통적 동작</a:t>
            </a:r>
            <a:endParaRPr lang="en-US" altLang="ko-KR" sz="1400" dirty="0" smtClean="0"/>
          </a:p>
          <a:p>
            <a:r>
              <a:rPr lang="ko-KR" altLang="en-US" sz="1400" dirty="0" smtClean="0"/>
              <a:t>출근을 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일을한</a:t>
            </a:r>
            <a:r>
              <a:rPr lang="ko-KR" altLang="en-US" sz="1400" dirty="0" err="1"/>
              <a:t>다</a:t>
            </a:r>
            <a:endParaRPr 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95536" y="3638884"/>
            <a:ext cx="3812135" cy="2016224"/>
            <a:chOff x="871821" y="3708265"/>
            <a:chExt cx="3812135" cy="201622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821" y="3708265"/>
              <a:ext cx="2129020" cy="2016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그룹 6"/>
            <p:cNvGrpSpPr/>
            <p:nvPr/>
          </p:nvGrpSpPr>
          <p:grpSpPr>
            <a:xfrm>
              <a:off x="3151455" y="3775889"/>
              <a:ext cx="1532501" cy="1880975"/>
              <a:chOff x="3545175" y="3708265"/>
              <a:chExt cx="1532501" cy="1880975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5175" y="3708265"/>
                <a:ext cx="1524609" cy="5128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5870" y="4430173"/>
                <a:ext cx="1523914" cy="489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5869" y="5121188"/>
                <a:ext cx="1531807" cy="468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" name="TextBox 7"/>
          <p:cNvSpPr txBox="1"/>
          <p:nvPr/>
        </p:nvSpPr>
        <p:spPr>
          <a:xfrm>
            <a:off x="4543666" y="3739055"/>
            <a:ext cx="4216219" cy="18158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ko-KR" altLang="en-US" sz="1400" dirty="0" smtClean="0"/>
              <a:t>언어구조체에서는 멤버변수에 대해서</a:t>
            </a:r>
            <a:r>
              <a:rPr lang="ko-KR" altLang="en-US" sz="1400" dirty="0"/>
              <a:t>만</a:t>
            </a:r>
            <a:r>
              <a:rPr lang="ko-KR" altLang="en-US" sz="1400" dirty="0" smtClean="0"/>
              <a:t> 선언가능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동작관련 작업은 함수로 작성 후 필요할 때 마다</a:t>
            </a:r>
            <a:endParaRPr lang="en-US" altLang="ko-KR" sz="1400" dirty="0" smtClean="0"/>
          </a:p>
          <a:p>
            <a:r>
              <a:rPr lang="ko-KR" altLang="en-US" sz="1400" dirty="0" smtClean="0"/>
              <a:t>호출하여 사용</a:t>
            </a:r>
            <a:endParaRPr lang="en-US" altLang="ko-KR" sz="1400" dirty="0" smtClean="0"/>
          </a:p>
          <a:p>
            <a:endParaRPr lang="en-US" sz="1400" dirty="0"/>
          </a:p>
          <a:p>
            <a:r>
              <a:rPr lang="ko-KR" altLang="en-US" sz="1400" dirty="0" smtClean="0"/>
              <a:t>회원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김영수</a:t>
            </a:r>
            <a:r>
              <a:rPr lang="en-US" altLang="ko-KR" sz="1400" dirty="0" smtClean="0"/>
              <a:t>”</a:t>
            </a:r>
          </a:p>
          <a:p>
            <a:r>
              <a:rPr lang="ko-KR" altLang="en-US" sz="1400" dirty="0" smtClean="0"/>
              <a:t>회원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나이</a:t>
            </a:r>
            <a:r>
              <a:rPr lang="en-US" altLang="ko-KR" sz="1400" dirty="0" smtClean="0"/>
              <a:t>=30</a:t>
            </a:r>
          </a:p>
          <a:p>
            <a:r>
              <a:rPr lang="ko-KR" altLang="en-US" sz="1400" dirty="0" smtClean="0"/>
              <a:t>회원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직업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회사원</a:t>
            </a:r>
            <a:r>
              <a:rPr lang="en-US" altLang="ko-KR" sz="1400" dirty="0" smtClean="0"/>
              <a:t>”</a:t>
            </a:r>
          </a:p>
          <a:p>
            <a:r>
              <a:rPr lang="ko-KR" altLang="en-US" sz="1400" dirty="0" smtClean="0"/>
              <a:t>출퇴근</a:t>
            </a:r>
            <a:r>
              <a:rPr lang="en-US" altLang="ko-KR" sz="1400" dirty="0" smtClean="0"/>
              <a:t>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3369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1160748"/>
            <a:ext cx="485902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#include&lt;</a:t>
            </a:r>
            <a:r>
              <a:rPr lang="en-US" sz="1050" dirty="0" err="1"/>
              <a:t>iostream</a:t>
            </a:r>
            <a:r>
              <a:rPr lang="en-US" sz="1050" dirty="0"/>
              <a:t>&gt;</a:t>
            </a:r>
          </a:p>
          <a:p>
            <a:r>
              <a:rPr lang="en-US" sz="1050" dirty="0"/>
              <a:t>using namespace </a:t>
            </a:r>
            <a:r>
              <a:rPr lang="en-US" sz="1050" dirty="0" err="1"/>
              <a:t>std</a:t>
            </a:r>
            <a:r>
              <a:rPr lang="en-US" sz="1050" dirty="0"/>
              <a:t>;</a:t>
            </a:r>
          </a:p>
          <a:p>
            <a:r>
              <a:rPr lang="en-US" sz="1050" dirty="0" err="1"/>
              <a:t>struct</a:t>
            </a:r>
            <a:r>
              <a:rPr lang="en-US" sz="1050" dirty="0"/>
              <a:t> people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구조체 멤버 변수 지정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/>
              <a:t>char </a:t>
            </a:r>
            <a:r>
              <a:rPr lang="en-US" sz="1050" dirty="0" err="1"/>
              <a:t>irum</a:t>
            </a:r>
            <a:r>
              <a:rPr lang="en-US" sz="1050" dirty="0"/>
              <a:t>[20];</a:t>
            </a:r>
          </a:p>
          <a:p>
            <a:r>
              <a:rPr lang="en-US" sz="1050" dirty="0" err="1"/>
              <a:t>int</a:t>
            </a:r>
            <a:r>
              <a:rPr lang="en-US" sz="1050" dirty="0"/>
              <a:t> age;</a:t>
            </a:r>
          </a:p>
          <a:p>
            <a:r>
              <a:rPr lang="en-US" sz="1050" dirty="0"/>
              <a:t>char job[20];</a:t>
            </a:r>
          </a:p>
          <a:p>
            <a:r>
              <a:rPr lang="en-US" sz="1050" dirty="0" err="1"/>
              <a:t>int</a:t>
            </a:r>
            <a:r>
              <a:rPr lang="en-US" sz="1050" dirty="0"/>
              <a:t> pay;</a:t>
            </a:r>
          </a:p>
          <a:p>
            <a:r>
              <a:rPr lang="en-US" sz="1050" dirty="0"/>
              <a:t>void </a:t>
            </a:r>
            <a:r>
              <a:rPr lang="en-US" sz="1050" dirty="0" err="1"/>
              <a:t>calc_pay</a:t>
            </a:r>
            <a:r>
              <a:rPr lang="en-US" sz="1050" dirty="0"/>
              <a:t>(); //</a:t>
            </a:r>
            <a:r>
              <a:rPr lang="ko-KR" altLang="en-US" sz="1050" dirty="0"/>
              <a:t>동작 정의</a:t>
            </a:r>
            <a:r>
              <a:rPr lang="en-US" altLang="ko-KR" sz="1050" dirty="0"/>
              <a:t>(</a:t>
            </a:r>
            <a:r>
              <a:rPr lang="en-US" sz="1050" dirty="0"/>
              <a:t>behavior)</a:t>
            </a:r>
          </a:p>
          <a:p>
            <a:endParaRPr lang="en-US" sz="1050" dirty="0"/>
          </a:p>
          <a:p>
            <a:r>
              <a:rPr lang="en-US" sz="1050" dirty="0"/>
              <a:t>};</a:t>
            </a:r>
          </a:p>
          <a:p>
            <a:r>
              <a:rPr lang="en-US" altLang="ko-KR" sz="1050" dirty="0"/>
              <a:t>void people::</a:t>
            </a:r>
            <a:r>
              <a:rPr lang="en-US" altLang="ko-KR" sz="1050" dirty="0" err="1"/>
              <a:t>calc_pay</a:t>
            </a:r>
            <a:r>
              <a:rPr lang="en-US" altLang="ko-KR" sz="1050" dirty="0"/>
              <a:t>() //people </a:t>
            </a:r>
            <a:r>
              <a:rPr lang="ko-KR" altLang="en-US" sz="1050" dirty="0"/>
              <a:t>구조체 소속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pay = pay - (pay*0.033);</a:t>
            </a:r>
          </a:p>
          <a:p>
            <a:r>
              <a:rPr lang="en-US" altLang="ko-KR" sz="1050" dirty="0"/>
              <a:t>}</a:t>
            </a:r>
          </a:p>
          <a:p>
            <a:endParaRPr lang="en-US" sz="1050" dirty="0" smtClean="0"/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</a:t>
            </a:r>
            <a:r>
              <a:rPr lang="en-US" sz="1050" dirty="0"/>
              <a:t>main()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/>
              <a:t>people p = { "</a:t>
            </a:r>
            <a:r>
              <a:rPr lang="ko-KR" altLang="en-US" sz="1050" dirty="0"/>
              <a:t>홍길동</a:t>
            </a:r>
            <a:r>
              <a:rPr lang="en-US" altLang="ko-KR" sz="1050" dirty="0"/>
              <a:t>", 30, "</a:t>
            </a:r>
            <a:r>
              <a:rPr lang="ko-KR" altLang="en-US" sz="1050" dirty="0"/>
              <a:t>회사원</a:t>
            </a:r>
            <a:r>
              <a:rPr lang="en-US" altLang="ko-KR" sz="1050" dirty="0"/>
              <a:t>", 3000000 }; //</a:t>
            </a:r>
            <a:r>
              <a:rPr lang="en-US" sz="1050" dirty="0"/>
              <a:t>c</a:t>
            </a:r>
            <a:r>
              <a:rPr lang="ko-KR" altLang="en-US" sz="1050" dirty="0"/>
              <a:t>에서 </a:t>
            </a:r>
            <a:r>
              <a:rPr lang="en-US" altLang="ko-KR" sz="1050" dirty="0"/>
              <a:t>(</a:t>
            </a:r>
            <a:r>
              <a:rPr lang="en-US" sz="1050" dirty="0" err="1"/>
              <a:t>struct</a:t>
            </a:r>
            <a:r>
              <a:rPr lang="en-US" sz="1050" dirty="0"/>
              <a:t>)</a:t>
            </a:r>
            <a:r>
              <a:rPr lang="ko-KR" altLang="en-US" sz="1050" dirty="0"/>
              <a:t>생략 </a:t>
            </a:r>
            <a:r>
              <a:rPr lang="en-US" sz="1050" dirty="0"/>
              <a:t>people p</a:t>
            </a:r>
          </a:p>
          <a:p>
            <a:r>
              <a:rPr lang="en-US" altLang="ko-KR" sz="1050" dirty="0"/>
              <a:t>// </a:t>
            </a:r>
            <a:r>
              <a:rPr lang="en-US" altLang="ko-KR" sz="1050" dirty="0" err="1"/>
              <a:t>p.irum</a:t>
            </a:r>
            <a:r>
              <a:rPr lang="en-US" altLang="ko-KR" sz="1050" dirty="0"/>
              <a:t> </a:t>
            </a:r>
            <a:r>
              <a:rPr lang="en-US" altLang="ko-KR" sz="1050" dirty="0" err="1"/>
              <a:t>p.age</a:t>
            </a:r>
            <a:r>
              <a:rPr lang="en-US" altLang="ko-KR" sz="1050" dirty="0"/>
              <a:t> </a:t>
            </a:r>
            <a:r>
              <a:rPr lang="en-US" altLang="ko-KR" sz="1050" dirty="0" err="1"/>
              <a:t>p.job</a:t>
            </a:r>
            <a:r>
              <a:rPr lang="en-US" altLang="ko-KR" sz="1050" dirty="0"/>
              <a:t> </a:t>
            </a:r>
            <a:r>
              <a:rPr lang="en-US" altLang="ko-KR" sz="1050" dirty="0" err="1"/>
              <a:t>p.pay</a:t>
            </a:r>
            <a:r>
              <a:rPr lang="ko-KR" altLang="en-US" sz="1050" dirty="0"/>
              <a:t>로 사용하였음</a:t>
            </a:r>
          </a:p>
          <a:p>
            <a:r>
              <a:rPr lang="en-US" altLang="ko-KR" sz="1050" dirty="0"/>
              <a:t>people</a:t>
            </a:r>
            <a:r>
              <a:rPr lang="ko-KR" altLang="en-US" sz="1050" dirty="0"/>
              <a:t> </a:t>
            </a:r>
            <a:r>
              <a:rPr lang="en-US" altLang="ko-KR" sz="1050" dirty="0"/>
              <a:t>p2 = { "</a:t>
            </a:r>
            <a:r>
              <a:rPr lang="ko-KR" altLang="en-US" sz="1050" dirty="0"/>
              <a:t>장길산</a:t>
            </a:r>
            <a:r>
              <a:rPr lang="en-US" altLang="ko-KR" sz="1050" dirty="0"/>
              <a:t>", 40, "</a:t>
            </a:r>
            <a:r>
              <a:rPr lang="ko-KR" altLang="en-US" sz="1050" dirty="0"/>
              <a:t>회사원</a:t>
            </a:r>
            <a:r>
              <a:rPr lang="en-US" altLang="ko-KR" sz="1050" dirty="0"/>
              <a:t>", 3500000 };//</a:t>
            </a:r>
            <a:r>
              <a:rPr lang="ko-KR" altLang="en-US" sz="1050" dirty="0"/>
              <a:t>객체가 구조체 공유 </a:t>
            </a:r>
          </a:p>
          <a:p>
            <a:r>
              <a:rPr lang="en-US" sz="1050" dirty="0" err="1"/>
              <a:t>p.calc_pay</a:t>
            </a:r>
            <a:r>
              <a:rPr lang="en-US" sz="1050" dirty="0"/>
              <a:t>();</a:t>
            </a:r>
          </a:p>
          <a:p>
            <a:r>
              <a:rPr lang="en-US" sz="1050" dirty="0"/>
              <a:t>p2.calc_pay();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/>
              <a:t>성명</a:t>
            </a:r>
            <a:r>
              <a:rPr lang="en-US" altLang="ko-KR" sz="1050" dirty="0"/>
              <a:t>: 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p.irum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/>
              <a:t>나이</a:t>
            </a:r>
            <a:r>
              <a:rPr lang="en-US" altLang="ko-KR" sz="1050" dirty="0"/>
              <a:t>: 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p.age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&lt;&lt;"</a:t>
            </a:r>
            <a:r>
              <a:rPr lang="ko-KR" altLang="en-US" sz="1050" dirty="0" err="1"/>
              <a:t>실수령액</a:t>
            </a:r>
            <a:r>
              <a:rPr lang="ko-KR" altLang="en-US" sz="1050" dirty="0"/>
              <a:t> </a:t>
            </a:r>
            <a:r>
              <a:rPr lang="en-US" altLang="ko-KR" sz="1050" dirty="0"/>
              <a:t>: 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p.pay</a:t>
            </a:r>
            <a:r>
              <a:rPr lang="en-US" altLang="ko-KR" sz="1050" dirty="0"/>
              <a:t>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"----------------------"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/>
              <a:t>성명</a:t>
            </a:r>
            <a:r>
              <a:rPr lang="en-US" altLang="ko-KR" sz="1050" dirty="0"/>
              <a:t>: 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/>
              <a:t>p2.irum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/>
              <a:t>나이</a:t>
            </a:r>
            <a:r>
              <a:rPr lang="en-US" altLang="ko-KR" sz="1050" dirty="0"/>
              <a:t>: 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/>
              <a:t>p2.age&lt;&lt;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 err="1"/>
              <a:t>실수령액은</a:t>
            </a:r>
            <a:r>
              <a:rPr lang="en-US" altLang="ko-KR" sz="1050" dirty="0"/>
              <a:t>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/>
              <a:t>p2.pay &lt;&lt; </a:t>
            </a:r>
            <a:r>
              <a:rPr lang="en-US" altLang="ko-KR" sz="1050" dirty="0" err="1"/>
              <a:t>endl</a:t>
            </a:r>
            <a:r>
              <a:rPr lang="en-US" altLang="ko-KR" sz="1050" dirty="0" smtClean="0"/>
              <a:t>;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19672" y="2422"/>
            <a:ext cx="6875463" cy="792163"/>
          </a:xfrm>
        </p:spPr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구조체 예시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1509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88" y="1268760"/>
            <a:ext cx="383951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#include&lt;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#include&lt;string&gt;</a:t>
            </a:r>
          </a:p>
          <a:p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  <a:endParaRPr lang="en-US" altLang="ko-KR" sz="1100" dirty="0" smtClean="0"/>
          </a:p>
          <a:p>
            <a:r>
              <a:rPr lang="en-US" altLang="ko-KR" sz="1100" dirty="0" err="1" smtClean="0"/>
              <a:t>struct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people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private:</a:t>
            </a:r>
          </a:p>
          <a:p>
            <a:r>
              <a:rPr lang="en-US" altLang="ko-KR" sz="1100" dirty="0"/>
              <a:t>//</a:t>
            </a:r>
            <a:r>
              <a:rPr lang="ko-KR" altLang="en-US" sz="1100" dirty="0"/>
              <a:t>구조체의 멤버변수</a:t>
            </a:r>
          </a:p>
          <a:p>
            <a:r>
              <a:rPr lang="en-US" altLang="ko-KR" sz="1100" dirty="0"/>
              <a:t>string </a:t>
            </a:r>
            <a:r>
              <a:rPr lang="en-US" altLang="ko-KR" sz="1100" dirty="0" err="1"/>
              <a:t>irum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age;</a:t>
            </a:r>
          </a:p>
          <a:p>
            <a:r>
              <a:rPr lang="en-US" altLang="ko-KR" sz="1100" dirty="0"/>
              <a:t>string job;</a:t>
            </a:r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pay;</a:t>
            </a:r>
          </a:p>
          <a:p>
            <a:r>
              <a:rPr lang="en-US" altLang="ko-KR" sz="1100" dirty="0"/>
              <a:t>public:</a:t>
            </a:r>
          </a:p>
          <a:p>
            <a:r>
              <a:rPr lang="en-US" altLang="ko-KR" sz="1100" dirty="0"/>
              <a:t>//</a:t>
            </a:r>
            <a:r>
              <a:rPr lang="ko-KR" altLang="en-US" sz="1100" dirty="0"/>
              <a:t>동작정의</a:t>
            </a:r>
            <a:r>
              <a:rPr lang="en-US" altLang="ko-KR" sz="1100" dirty="0"/>
              <a:t>(behavior)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irum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age, string </a:t>
            </a:r>
            <a:r>
              <a:rPr lang="en-US" altLang="ko-KR" sz="1100" dirty="0" err="1"/>
              <a:t>job,int</a:t>
            </a:r>
            <a:r>
              <a:rPr lang="en-US" altLang="ko-KR" sz="1100" dirty="0"/>
              <a:t> pay);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calc_pay</a:t>
            </a:r>
            <a:r>
              <a:rPr lang="en-US" altLang="ko-KR" sz="1100" dirty="0"/>
              <a:t>();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};</a:t>
            </a:r>
          </a:p>
          <a:p>
            <a:r>
              <a:rPr lang="en-US" altLang="ko-KR" sz="1100" dirty="0"/>
              <a:t>void people::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irum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age, string </a:t>
            </a:r>
            <a:r>
              <a:rPr lang="en-US" altLang="ko-KR" sz="1100" dirty="0" err="1"/>
              <a:t>job,int</a:t>
            </a:r>
            <a:r>
              <a:rPr lang="en-US" altLang="ko-KR" sz="1100" dirty="0"/>
              <a:t> pay)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people::</a:t>
            </a:r>
            <a:r>
              <a:rPr lang="en-US" altLang="ko-KR" sz="1100" dirty="0" err="1"/>
              <a:t>irum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irum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people::age = age;</a:t>
            </a:r>
          </a:p>
          <a:p>
            <a:r>
              <a:rPr lang="en-US" altLang="ko-KR" sz="1100" dirty="0"/>
              <a:t>people::job = job;</a:t>
            </a:r>
          </a:p>
          <a:p>
            <a:r>
              <a:rPr lang="en-US" altLang="ko-KR" sz="1100" dirty="0"/>
              <a:t>people::pay = pay;</a:t>
            </a:r>
          </a:p>
          <a:p>
            <a:endParaRPr lang="ko-KR" altLang="en-US" sz="1100" dirty="0"/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19672" y="2422"/>
            <a:ext cx="6875463" cy="792163"/>
          </a:xfrm>
        </p:spPr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구조체 예시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(private)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1196752"/>
            <a:ext cx="364555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void people::</a:t>
            </a:r>
            <a:r>
              <a:rPr lang="en-US" altLang="ko-KR" sz="1100" dirty="0" err="1"/>
              <a:t>calc_pay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pay = pay - (pay*0.033);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성  명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irum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나  이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/>
              <a:t>age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직  무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/>
              <a:t>job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</a:t>
            </a:r>
            <a:r>
              <a:rPr lang="ko-KR" altLang="en-US" sz="1100" dirty="0"/>
              <a:t>급  여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/>
              <a:t>pay 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;//</a:t>
            </a:r>
            <a:r>
              <a:rPr lang="ko-KR" altLang="en-US" sz="1100" dirty="0"/>
              <a:t>멤버변수 호출가능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"========================="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people p;</a:t>
            </a:r>
          </a:p>
          <a:p>
            <a:r>
              <a:rPr lang="en-US" altLang="ko-KR" sz="1100" dirty="0"/>
              <a:t>people p2;</a:t>
            </a:r>
          </a:p>
          <a:p>
            <a:r>
              <a:rPr lang="en-US" altLang="ko-KR" sz="1100" dirty="0" err="1"/>
              <a:t>p.init</a:t>
            </a:r>
            <a:r>
              <a:rPr lang="en-US" altLang="ko-KR" sz="1100" dirty="0"/>
              <a:t>("</a:t>
            </a:r>
            <a:r>
              <a:rPr lang="ko-KR" altLang="en-US" sz="1100" dirty="0"/>
              <a:t>홍길동</a:t>
            </a:r>
            <a:r>
              <a:rPr lang="en-US" altLang="ko-KR" sz="1100" dirty="0"/>
              <a:t>",30,"</a:t>
            </a:r>
            <a:r>
              <a:rPr lang="ko-KR" altLang="en-US" sz="1100" dirty="0"/>
              <a:t>사원</a:t>
            </a:r>
            <a:r>
              <a:rPr lang="en-US" altLang="ko-KR" sz="1100" dirty="0"/>
              <a:t>", 3000000);</a:t>
            </a:r>
          </a:p>
          <a:p>
            <a:r>
              <a:rPr lang="en-US" altLang="ko-KR" sz="1100" dirty="0"/>
              <a:t>p2.init("</a:t>
            </a:r>
            <a:r>
              <a:rPr lang="ko-KR" altLang="en-US" sz="1100" dirty="0"/>
              <a:t>장길산</a:t>
            </a:r>
            <a:r>
              <a:rPr lang="en-US" altLang="ko-KR" sz="1100" dirty="0"/>
              <a:t>", 27, "</a:t>
            </a:r>
            <a:r>
              <a:rPr lang="ko-KR" altLang="en-US" sz="1100" dirty="0"/>
              <a:t>사원</a:t>
            </a:r>
            <a:r>
              <a:rPr lang="en-US" altLang="ko-KR" sz="1100" dirty="0"/>
              <a:t>", 2800000);</a:t>
            </a:r>
          </a:p>
          <a:p>
            <a:r>
              <a:rPr lang="en-US" altLang="ko-KR" sz="1100" dirty="0" err="1"/>
              <a:t>p.calc_pay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p2.calc_pay();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081169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736812"/>
            <a:ext cx="889698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#include&lt;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struct</a:t>
            </a:r>
            <a:r>
              <a:rPr lang="en-US" altLang="ko-KR" sz="1200" dirty="0"/>
              <a:t> student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구조체 멤버 변수 지정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char </a:t>
            </a:r>
            <a:r>
              <a:rPr lang="en-US" altLang="ko-KR" sz="1200" dirty="0" err="1"/>
              <a:t>classnumber</a:t>
            </a:r>
            <a:r>
              <a:rPr lang="en-US" altLang="ko-KR" sz="1200" dirty="0"/>
              <a:t>[20];</a:t>
            </a:r>
          </a:p>
          <a:p>
            <a:r>
              <a:rPr lang="en-US" altLang="ko-KR" sz="1200" dirty="0"/>
              <a:t>char name[20];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grade;</a:t>
            </a:r>
          </a:p>
          <a:p>
            <a:r>
              <a:rPr lang="en-US" altLang="ko-KR" sz="1200" dirty="0"/>
              <a:t>double </a:t>
            </a:r>
            <a:r>
              <a:rPr lang="en-US" altLang="ko-KR" sz="1200" dirty="0" err="1" smtClean="0"/>
              <a:t>avg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r>
              <a:rPr lang="en-US" altLang="ko-KR" sz="1200" dirty="0"/>
              <a:t>};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student st1 = { "1</a:t>
            </a:r>
            <a:r>
              <a:rPr lang="ko-KR" altLang="en-US" sz="1200" dirty="0"/>
              <a:t>반</a:t>
            </a:r>
            <a:r>
              <a:rPr lang="en-US" altLang="ko-KR" sz="1200" dirty="0"/>
              <a:t>", "</a:t>
            </a:r>
            <a:r>
              <a:rPr lang="ko-KR" altLang="en-US" sz="1200" dirty="0"/>
              <a:t>최규리</a:t>
            </a:r>
            <a:r>
              <a:rPr lang="en-US" altLang="ko-KR" sz="1200" dirty="0"/>
              <a:t>", 95 };</a:t>
            </a:r>
          </a:p>
          <a:p>
            <a:r>
              <a:rPr lang="en-US" altLang="ko-KR" sz="1200" dirty="0"/>
              <a:t>student st2 = { "2</a:t>
            </a:r>
            <a:r>
              <a:rPr lang="ko-KR" altLang="en-US" sz="1200" dirty="0"/>
              <a:t>반</a:t>
            </a:r>
            <a:r>
              <a:rPr lang="en-US" altLang="ko-KR" sz="1200" dirty="0"/>
              <a:t>", "</a:t>
            </a:r>
            <a:r>
              <a:rPr lang="ko-KR" altLang="en-US" sz="1200" dirty="0"/>
              <a:t>홍길동</a:t>
            </a:r>
            <a:r>
              <a:rPr lang="en-US" altLang="ko-KR" sz="1200" dirty="0"/>
              <a:t>", 53 };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"st1</a:t>
            </a:r>
            <a:r>
              <a:rPr lang="ko-KR" altLang="en-US" sz="1200" dirty="0"/>
              <a:t>의 정보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"class -  " &lt;&lt; st1.classnumber &lt;&lt;"  /name - "&lt;&lt; st1.name&lt;&lt;"  /grade - "&lt;&lt; st1.grade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"st2</a:t>
            </a:r>
            <a:r>
              <a:rPr lang="ko-KR" altLang="en-US" sz="1200" dirty="0"/>
              <a:t>의 정보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"class -  " &lt;&lt; st2.classnumber &lt;&lt; "  /name - " &lt;&lt; st2.name &lt;&lt; " /grade - " &lt;&lt; st2.grade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en-US" sz="12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19672" y="2422"/>
            <a:ext cx="6875463" cy="792163"/>
          </a:xfrm>
        </p:spPr>
        <p:txBody>
          <a:bodyPr/>
          <a:lstStyle/>
          <a:p>
            <a:r>
              <a:rPr lang="ko-KR" altLang="en-US" sz="3600" smtClean="0">
                <a:latin typeface="HY동녘B" panose="02030600000101010101" pitchFamily="18" charset="-127"/>
                <a:ea typeface="HY동녘B" panose="02030600000101010101" pitchFamily="18" charset="-127"/>
              </a:rPr>
              <a:t>구조체 예시</a:t>
            </a:r>
            <a:r>
              <a:rPr lang="en-US" altLang="ko-KR" sz="3600" smtClean="0">
                <a:latin typeface="HY동녘B" panose="02030600000101010101" pitchFamily="18" charset="-127"/>
                <a:ea typeface="HY동녘B" panose="02030600000101010101" pitchFamily="18" charset="-127"/>
              </a:rPr>
              <a:t>2-1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7128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anose="02030600000101010101" pitchFamily="18" charset="-127"/>
                <a:ea typeface="HY동녘B" panose="02030600000101010101" pitchFamily="18" charset="-127"/>
              </a:rPr>
              <a:t>구조체 예시</a:t>
            </a:r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2-2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741581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#include&lt;iostream&gt;</a:t>
            </a:r>
          </a:p>
          <a:p>
            <a:r>
              <a:rPr lang="en-US" altLang="ko-KR" sz="1000"/>
              <a:t>using namespace std;</a:t>
            </a:r>
          </a:p>
          <a:p>
            <a:r>
              <a:rPr lang="en-US" altLang="ko-KR" sz="1000"/>
              <a:t>struct student</a:t>
            </a:r>
          </a:p>
          <a:p>
            <a:r>
              <a:rPr lang="en-US" altLang="ko-KR" sz="1000"/>
              <a:t>//</a:t>
            </a:r>
            <a:r>
              <a:rPr lang="ko-KR" altLang="en-US" sz="1000"/>
              <a:t>구조체 멤버 변수 지정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char classnumber[20];</a:t>
            </a:r>
          </a:p>
          <a:p>
            <a:r>
              <a:rPr lang="en-US" altLang="ko-KR" sz="1000"/>
              <a:t>char name[20];</a:t>
            </a:r>
          </a:p>
          <a:p>
            <a:r>
              <a:rPr lang="en-US" altLang="ko-KR" sz="1000"/>
              <a:t>int grade;</a:t>
            </a:r>
          </a:p>
          <a:p>
            <a:r>
              <a:rPr lang="en-US" altLang="ko-KR" sz="1000" smtClean="0"/>
              <a:t>};</a:t>
            </a:r>
            <a:endParaRPr lang="en-US" altLang="ko-KR" sz="1000"/>
          </a:p>
          <a:p>
            <a:endParaRPr lang="ko-KR" altLang="en-US" sz="1000"/>
          </a:p>
          <a:p>
            <a:r>
              <a:rPr lang="en-US" altLang="ko-KR" sz="1000"/>
              <a:t>int main()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student st1 = { "1</a:t>
            </a:r>
            <a:r>
              <a:rPr lang="ko-KR" altLang="en-US" sz="1000"/>
              <a:t>반</a:t>
            </a:r>
            <a:r>
              <a:rPr lang="en-US" altLang="ko-KR" sz="1000"/>
              <a:t>", "</a:t>
            </a:r>
            <a:r>
              <a:rPr lang="ko-KR" altLang="en-US" sz="1000"/>
              <a:t>구창회</a:t>
            </a:r>
            <a:r>
              <a:rPr lang="en-US" altLang="ko-KR" sz="1000"/>
              <a:t>", 95 };</a:t>
            </a:r>
          </a:p>
          <a:p>
            <a:r>
              <a:rPr lang="en-US" altLang="ko-KR" sz="1000"/>
              <a:t>student st2 = { "2</a:t>
            </a:r>
            <a:r>
              <a:rPr lang="ko-KR" altLang="en-US" sz="1000"/>
              <a:t>반</a:t>
            </a:r>
            <a:r>
              <a:rPr lang="en-US" altLang="ko-KR" sz="1000"/>
              <a:t>", "</a:t>
            </a:r>
            <a:r>
              <a:rPr lang="ko-KR" altLang="en-US" sz="1000"/>
              <a:t>홍길동</a:t>
            </a:r>
            <a:r>
              <a:rPr lang="en-US" altLang="ko-KR" sz="1000"/>
              <a:t>", 53 };</a:t>
            </a:r>
          </a:p>
          <a:p>
            <a:endParaRPr lang="ko-KR" altLang="en-US" sz="1000"/>
          </a:p>
          <a:p>
            <a:r>
              <a:rPr lang="en-US" altLang="ko-KR" sz="1000"/>
              <a:t>cout &lt;&lt; "st1</a:t>
            </a:r>
            <a:r>
              <a:rPr lang="ko-KR" altLang="en-US" sz="1000"/>
              <a:t>의 정보 </a:t>
            </a:r>
            <a:r>
              <a:rPr lang="en-US" altLang="ko-KR" sz="1000"/>
              <a:t>: "</a:t>
            </a:r>
            <a:r>
              <a:rPr lang="ko-KR" altLang="en-US" sz="1000"/>
              <a:t> </a:t>
            </a:r>
            <a:r>
              <a:rPr lang="en-US" altLang="ko-KR" sz="1000"/>
              <a:t>&lt;&lt;</a:t>
            </a:r>
            <a:r>
              <a:rPr lang="ko-KR" altLang="en-US" sz="1000"/>
              <a:t> </a:t>
            </a:r>
            <a:r>
              <a:rPr lang="en-US" altLang="ko-KR" sz="1000"/>
              <a:t>"class -  " &lt;&lt; st1.classnumber &lt;&lt;"  /name - "&lt;&lt; st1.name&lt;&lt;"  /grade - "&lt;&lt; st1.grade &lt;&lt; endl;</a:t>
            </a:r>
          </a:p>
          <a:p>
            <a:r>
              <a:rPr lang="en-US" altLang="ko-KR" sz="1000"/>
              <a:t>cout &lt;&lt; "st2</a:t>
            </a:r>
            <a:r>
              <a:rPr lang="ko-KR" altLang="en-US" sz="1000"/>
              <a:t>의 정보 </a:t>
            </a:r>
            <a:r>
              <a:rPr lang="en-US" altLang="ko-KR" sz="1000"/>
              <a:t>: "</a:t>
            </a:r>
            <a:r>
              <a:rPr lang="ko-KR" altLang="en-US" sz="1000"/>
              <a:t> </a:t>
            </a:r>
            <a:r>
              <a:rPr lang="en-US" altLang="ko-KR" sz="1000"/>
              <a:t>&lt;&lt;</a:t>
            </a:r>
            <a:r>
              <a:rPr lang="ko-KR" altLang="en-US" sz="1000"/>
              <a:t> </a:t>
            </a:r>
            <a:r>
              <a:rPr lang="en-US" altLang="ko-KR" sz="1000"/>
              <a:t>"class -  " &lt;&lt; st2.classnumber &lt;&lt; "  /name - " &lt;&lt; st2.name &lt;&lt; " /grade - " &lt;&lt; st2.grade &lt;&lt; endl;</a:t>
            </a:r>
          </a:p>
          <a:p>
            <a:r>
              <a:rPr lang="en-US" altLang="ko-KR" sz="1000"/>
              <a:t>cout &lt;&lt; "</a:t>
            </a:r>
            <a:r>
              <a:rPr lang="ko-KR" altLang="en-US" sz="1000"/>
              <a:t>평  균 </a:t>
            </a:r>
            <a:r>
              <a:rPr lang="en-US" altLang="ko-KR" sz="1000"/>
              <a:t>: "</a:t>
            </a:r>
            <a:r>
              <a:rPr lang="ko-KR" altLang="en-US" sz="1000"/>
              <a:t> </a:t>
            </a:r>
            <a:r>
              <a:rPr lang="en-US" altLang="ko-KR" sz="1000"/>
              <a:t>&lt;&lt;</a:t>
            </a:r>
            <a:r>
              <a:rPr lang="ko-KR" altLang="en-US" sz="1000"/>
              <a:t> </a:t>
            </a:r>
            <a:r>
              <a:rPr lang="en-US" altLang="ko-KR" sz="1000"/>
              <a:t>(st1.grade + st2.grade) / 2;</a:t>
            </a:r>
          </a:p>
          <a:p>
            <a:r>
              <a:rPr lang="en-US" altLang="ko-KR" sz="1000"/>
              <a:t>cout &lt;&lt; endl;</a:t>
            </a:r>
          </a:p>
          <a:p>
            <a:r>
              <a:rPr lang="en-US" altLang="ko-KR" sz="1000"/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98550498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016732"/>
            <a:ext cx="741581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#include&lt;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struct</a:t>
            </a:r>
            <a:r>
              <a:rPr lang="en-US" altLang="ko-KR" sz="1000" dirty="0"/>
              <a:t> student</a:t>
            </a:r>
          </a:p>
          <a:p>
            <a:r>
              <a:rPr lang="en-US" altLang="ko-KR" sz="1000" dirty="0"/>
              <a:t>//</a:t>
            </a:r>
            <a:r>
              <a:rPr lang="ko-KR" altLang="en-US" sz="1000" dirty="0"/>
              <a:t>구조체 멤버 변수 지정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char </a:t>
            </a:r>
            <a:r>
              <a:rPr lang="en-US" altLang="ko-KR" sz="1000" dirty="0" err="1"/>
              <a:t>classnumber</a:t>
            </a:r>
            <a:r>
              <a:rPr lang="en-US" altLang="ko-KR" sz="1000" dirty="0"/>
              <a:t>[20];</a:t>
            </a:r>
          </a:p>
          <a:p>
            <a:r>
              <a:rPr lang="en-US" altLang="ko-KR" sz="1000" dirty="0"/>
              <a:t>char name[20];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grade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r>
              <a:rPr lang="en-US" altLang="ko-KR" sz="1000" dirty="0" smtClean="0"/>
              <a:t>};</a:t>
            </a:r>
            <a:endParaRPr lang="en-US" altLang="ko-KR" sz="1000" dirty="0"/>
          </a:p>
          <a:p>
            <a:r>
              <a:rPr lang="en-US" altLang="ko-KR" sz="1000" dirty="0"/>
              <a:t>void </a:t>
            </a:r>
            <a:r>
              <a:rPr lang="en-US" altLang="ko-KR" sz="1000" dirty="0" err="1" smtClean="0"/>
              <a:t>stu_avg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a,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b) </a:t>
            </a:r>
            <a:r>
              <a:rPr lang="en-US" altLang="ko-KR" sz="1000" dirty="0"/>
              <a:t>//people </a:t>
            </a:r>
            <a:r>
              <a:rPr lang="ko-KR" altLang="en-US" sz="1000" dirty="0"/>
              <a:t>구조체 소속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c=(</a:t>
            </a:r>
            <a:r>
              <a:rPr lang="en-US" altLang="ko-KR" sz="1000" dirty="0" err="1" smtClean="0"/>
              <a:t>a+b</a:t>
            </a:r>
            <a:r>
              <a:rPr lang="en-US" altLang="ko-KR" sz="1000" dirty="0" smtClean="0"/>
              <a:t>)/2;</a:t>
            </a:r>
          </a:p>
          <a:p>
            <a:r>
              <a:rPr lang="en-US" altLang="ko-KR" sz="1000" dirty="0" err="1" smtClean="0"/>
              <a:t>cout</a:t>
            </a:r>
            <a:r>
              <a:rPr lang="en-US" altLang="ko-KR" sz="1000" dirty="0" smtClean="0"/>
              <a:t>&lt;&lt;“</a:t>
            </a:r>
            <a:r>
              <a:rPr lang="ko-KR" altLang="en-US" sz="1000" dirty="0" smtClean="0"/>
              <a:t>평균 </a:t>
            </a:r>
            <a:r>
              <a:rPr lang="en-US" altLang="ko-KR" sz="1000" dirty="0" smtClean="0"/>
              <a:t>;  “&lt;&lt;c&lt;&lt;</a:t>
            </a:r>
            <a:r>
              <a:rPr lang="en-US" altLang="ko-KR" sz="1000" dirty="0" err="1" smtClean="0"/>
              <a:t>endl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student st1 = { "1</a:t>
            </a:r>
            <a:r>
              <a:rPr lang="ko-KR" altLang="en-US" sz="1000" dirty="0"/>
              <a:t>반</a:t>
            </a:r>
            <a:r>
              <a:rPr lang="en-US" altLang="ko-KR" sz="1000" dirty="0"/>
              <a:t>", "</a:t>
            </a:r>
            <a:r>
              <a:rPr lang="ko-KR" altLang="en-US" sz="1000" dirty="0"/>
              <a:t>최규리</a:t>
            </a:r>
            <a:r>
              <a:rPr lang="en-US" altLang="ko-KR" sz="1000" dirty="0"/>
              <a:t>", 95 };</a:t>
            </a:r>
          </a:p>
          <a:p>
            <a:r>
              <a:rPr lang="en-US" altLang="ko-KR" sz="1000" dirty="0"/>
              <a:t>student st2 = { "2</a:t>
            </a:r>
            <a:r>
              <a:rPr lang="ko-KR" altLang="en-US" sz="1000" dirty="0"/>
              <a:t>반</a:t>
            </a:r>
            <a:r>
              <a:rPr lang="en-US" altLang="ko-KR" sz="1000" dirty="0"/>
              <a:t>", "</a:t>
            </a:r>
            <a:r>
              <a:rPr lang="ko-KR" altLang="en-US" sz="1000" dirty="0"/>
              <a:t>홍길동</a:t>
            </a:r>
            <a:r>
              <a:rPr lang="en-US" altLang="ko-KR" sz="1000" dirty="0"/>
              <a:t>", 53 };</a:t>
            </a:r>
          </a:p>
          <a:p>
            <a:r>
              <a:rPr lang="en-US" altLang="ko-KR" sz="1000" dirty="0" err="1" smtClean="0"/>
              <a:t>cout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&lt;&lt; "st1</a:t>
            </a:r>
            <a:r>
              <a:rPr lang="ko-KR" altLang="en-US" sz="1000" dirty="0"/>
              <a:t>의 정보 </a:t>
            </a:r>
            <a:r>
              <a:rPr lang="en-US" altLang="ko-KR" sz="1000" dirty="0"/>
              <a:t>: "</a:t>
            </a:r>
            <a:r>
              <a:rPr lang="ko-KR" altLang="en-US" sz="1000" dirty="0"/>
              <a:t> </a:t>
            </a:r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/>
              <a:t>"class -  " &lt;&lt; st1.classnumber &lt;&lt;"  /name - "&lt;&lt; st1.name&lt;&lt;"  /grade - "&lt;&lt; st1.grade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cout</a:t>
            </a:r>
            <a:r>
              <a:rPr lang="en-US" altLang="ko-KR" sz="1000" dirty="0"/>
              <a:t> &lt;&lt; "st2</a:t>
            </a:r>
            <a:r>
              <a:rPr lang="ko-KR" altLang="en-US" sz="1000" dirty="0"/>
              <a:t>의 정보 </a:t>
            </a:r>
            <a:r>
              <a:rPr lang="en-US" altLang="ko-KR" sz="1000" dirty="0"/>
              <a:t>: "</a:t>
            </a:r>
            <a:r>
              <a:rPr lang="ko-KR" altLang="en-US" sz="1000" dirty="0"/>
              <a:t> </a:t>
            </a:r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/>
              <a:t>"class -  " &lt;&lt; st2.classnumber &lt;&lt; "  /name - " &lt;&lt; st2.name &lt;&lt; " /grade - " &lt;&lt; st2.grade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 smtClean="0"/>
              <a:t>stu_avg</a:t>
            </a:r>
            <a:r>
              <a:rPr lang="en-US" altLang="ko-KR" sz="1000" dirty="0" smtClean="0"/>
              <a:t>(st1.grade ,st2.grade);</a:t>
            </a:r>
          </a:p>
          <a:p>
            <a:r>
              <a:rPr lang="en-US" altLang="ko-KR" sz="1000" dirty="0" err="1" smtClean="0"/>
              <a:t>cout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  <a:endParaRPr lang="en-US" sz="10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19672" y="2422"/>
            <a:ext cx="6875463" cy="792163"/>
          </a:xfrm>
        </p:spPr>
        <p:txBody>
          <a:bodyPr/>
          <a:lstStyle/>
          <a:p>
            <a:r>
              <a:rPr lang="ko-KR" altLang="en-US" sz="3600" smtClean="0">
                <a:latin typeface="HY동녘B" panose="02030600000101010101" pitchFamily="18" charset="-127"/>
                <a:ea typeface="HY동녘B" panose="02030600000101010101" pitchFamily="18" charset="-127"/>
              </a:rPr>
              <a:t>구조체 예시</a:t>
            </a:r>
            <a:r>
              <a:rPr lang="en-US" altLang="ko-KR" sz="3600" smtClean="0">
                <a:latin typeface="HY동녘B" panose="02030600000101010101" pitchFamily="18" charset="-127"/>
                <a:ea typeface="HY동녘B" panose="02030600000101010101" pitchFamily="18" charset="-127"/>
              </a:rPr>
              <a:t>2-3(</a:t>
            </a:r>
            <a:r>
              <a:rPr lang="ko-KR" altLang="en-US" sz="3600" smtClean="0">
                <a:latin typeface="HY동녘B" panose="02030600000101010101" pitchFamily="18" charset="-127"/>
                <a:ea typeface="HY동녘B" panose="02030600000101010101" pitchFamily="18" charset="-127"/>
              </a:rPr>
              <a:t>일반함수</a:t>
            </a:r>
            <a:r>
              <a:rPr lang="en-US" altLang="ko-KR" sz="360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1790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</TotalTime>
  <Words>2623</Words>
  <Application>Microsoft Office PowerPoint</Application>
  <PresentationFormat>화면 슬라이드 쇼(4:3)</PresentationFormat>
  <Paragraphs>554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HY동녘B</vt:lpstr>
      <vt:lpstr>맑은 고딕</vt:lpstr>
      <vt:lpstr>Arial</vt:lpstr>
      <vt:lpstr>Wingdings</vt:lpstr>
      <vt:lpstr>Default Design</vt:lpstr>
      <vt:lpstr>Chapter 19  클래스 생성(class)</vt:lpstr>
      <vt:lpstr>목  차</vt:lpstr>
      <vt:lpstr>객체지향 개요</vt:lpstr>
      <vt:lpstr>객체지향 프로그래밍</vt:lpstr>
      <vt:lpstr>구조체 예시</vt:lpstr>
      <vt:lpstr>구조체 예시(private)</vt:lpstr>
      <vt:lpstr>구조체 예시2-1</vt:lpstr>
      <vt:lpstr>구조체 예시2-2</vt:lpstr>
      <vt:lpstr>구조체 예시2-3(일반함수)</vt:lpstr>
      <vt:lpstr>구조체 예시2-4(구조체 함수)</vt:lpstr>
      <vt:lpstr>객체 개요</vt:lpstr>
      <vt:lpstr>클래스 개요</vt:lpstr>
      <vt:lpstr>접근 한정자</vt:lpstr>
      <vt:lpstr>객체의 생성 - 인스턴스화</vt:lpstr>
      <vt:lpstr>클래스작성 작업과 호출</vt:lpstr>
      <vt:lpstr>PowerPoint 프레젠테이션</vt:lpstr>
      <vt:lpstr>클래스 활용 예시 </vt:lpstr>
      <vt:lpstr>PowerPoint 프레젠테이션</vt:lpstr>
      <vt:lpstr>클래스 예시 종합</vt:lpstr>
      <vt:lpstr>클래스 분리와 구현</vt:lpstr>
      <vt:lpstr>클래스의 선언</vt:lpstr>
      <vt:lpstr>클래스의 선언</vt:lpstr>
      <vt:lpstr>클래스의 선언</vt:lpstr>
      <vt:lpstr>클래스의 선언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304</cp:revision>
  <dcterms:created xsi:type="dcterms:W3CDTF">2005-03-15T10:04:38Z</dcterms:created>
  <dcterms:modified xsi:type="dcterms:W3CDTF">2020-06-05T03:41:27Z</dcterms:modified>
</cp:coreProperties>
</file>