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7" autoAdjust="0"/>
    <p:restoredTop sz="96982" autoAdjust="0"/>
  </p:normalViewPr>
  <p:slideViewPr>
    <p:cSldViewPr>
      <p:cViewPr varScale="1">
        <p:scale>
          <a:sx n="112" d="100"/>
          <a:sy n="112" d="100"/>
        </p:scale>
        <p:origin x="2094" y="84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26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en-US"/>
              <a:t>Click to edit Master text styles</a:t>
            </a:r>
          </a:p>
          <a:p>
            <a:pPr lvl="1">
              <a:defRPr/>
            </a:pPr>
            <a:r>
              <a:rPr lang="en-GB" altLang="en-US"/>
              <a:t>Second level</a:t>
            </a:r>
          </a:p>
          <a:p>
            <a:pPr lvl="2">
              <a:defRPr/>
            </a:pPr>
            <a:r>
              <a:rPr lang="en-GB" altLang="en-US"/>
              <a:t>Third level</a:t>
            </a:r>
          </a:p>
          <a:p>
            <a:pPr lvl="3">
              <a:defRPr/>
            </a:pPr>
            <a:r>
              <a:rPr lang="en-GB" altLang="en-US"/>
              <a:t>Fourth level</a:t>
            </a:r>
          </a:p>
          <a:p>
            <a:pPr lvl="4">
              <a:defRPr/>
            </a:pPr>
            <a:r>
              <a:rPr lang="en-GB" altLang="en-US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5288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fld id="{417BD7E5-3D56-4743-BAA2-539BD5C2EB7A}" type="slidenum">
              <a:rPr lang="en-US" altLang="en-US" b="0"/>
              <a:pPr lvl="0">
                <a:defRPr/>
              </a:pPr>
              <a:t>1</a:t>
            </a:fld>
            <a:endParaRPr lang="en-US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fld id="{B5A56DF2-B25B-45FE-907C-58C24E43C259}" type="slidenum">
              <a:rPr lang="en-US" altLang="en-US" b="0"/>
              <a:pPr lvl="0">
                <a:defRPr/>
              </a:pPr>
              <a:t>2</a:t>
            </a:fld>
            <a:endParaRPr lang="en-US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2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08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21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생성자</a:t>
            </a:r>
            <a:r>
              <a:rPr lang="en-US" altLang="ko-KR">
                <a:latin typeface="HY동녘B" panose="02030600000101010101" pitchFamily="18" charset="-127"/>
                <a:ea typeface="HY동녘B" panose="02030600000101010101" pitchFamily="18" charset="-127"/>
              </a:rPr>
              <a:t>(constructor)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1800993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ko-KR" altLang="en-US" sz="3100" b="0">
                <a:latin typeface="HY동녘B"/>
                <a:ea typeface="HY동녘B"/>
              </a:rPr>
              <a:t>객체배열분리</a:t>
            </a:r>
            <a:r>
              <a:rPr lang="en-US" altLang="ko-KR" sz="3100" b="0">
                <a:latin typeface="HY동녘B"/>
                <a:ea typeface="HY동녘B"/>
              </a:rPr>
              <a:t> </a:t>
            </a:r>
            <a:r>
              <a:rPr lang="ko-KR" altLang="en-US" sz="3100" b="0">
                <a:latin typeface="HY동녘B"/>
                <a:ea typeface="HY동녘B"/>
              </a:rPr>
              <a:t>실습</a:t>
            </a:r>
            <a:r>
              <a:rPr lang="en-US" altLang="ko-KR" sz="3100" b="0">
                <a:latin typeface="HY동녘B"/>
                <a:ea typeface="HY동녘B"/>
              </a:rPr>
              <a:t>3(</a:t>
            </a:r>
            <a:r>
              <a:rPr lang="ko-KR" altLang="en-US" sz="3100" b="0">
                <a:latin typeface="HY동녘B"/>
                <a:ea typeface="HY동녘B"/>
              </a:rPr>
              <a:t>헤더</a:t>
            </a:r>
            <a:r>
              <a:rPr lang="en-US" altLang="ko-KR" sz="3100" b="0">
                <a:latin typeface="HY동녘B"/>
                <a:ea typeface="HY동녘B"/>
              </a:rPr>
              <a:t>:sawon.h)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04" y="1340768"/>
            <a:ext cx="4694061" cy="42008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sawon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{</a:t>
            </a:r>
          </a:p>
          <a:p>
            <a:pPr lvl="0">
              <a:defRPr/>
            </a:pPr>
            <a:r>
              <a:rPr lang="en-US" altLang="ko-KR" dirty="0"/>
              <a:t>private:</a:t>
            </a:r>
          </a:p>
          <a:p>
            <a:pPr lvl="0">
              <a:defRPr/>
            </a:pPr>
            <a:r>
              <a:rPr lang="en-US" altLang="ko-KR" dirty="0"/>
              <a:t>char </a:t>
            </a:r>
            <a:r>
              <a:rPr lang="en-US" altLang="ko-KR" dirty="0" err="1"/>
              <a:t>irum</a:t>
            </a:r>
            <a:r>
              <a:rPr lang="en-US" altLang="ko-KR" dirty="0"/>
              <a:t>[20];</a:t>
            </a:r>
          </a:p>
          <a:p>
            <a:pPr lvl="0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lvl="0">
              <a:defRPr/>
            </a:pPr>
            <a:r>
              <a:rPr lang="en-US" altLang="ko-KR" dirty="0"/>
              <a:t>char part[20];</a:t>
            </a:r>
          </a:p>
          <a:p>
            <a:pPr lvl="0">
              <a:defRPr/>
            </a:pPr>
            <a:r>
              <a:rPr lang="en-US" altLang="ko-KR" dirty="0"/>
              <a:t>public:</a:t>
            </a:r>
          </a:p>
          <a:p>
            <a:pPr lvl="0">
              <a:defRPr/>
            </a:pPr>
            <a:r>
              <a:rPr lang="en-US" altLang="ko-KR" dirty="0" err="1"/>
              <a:t>sawon</a:t>
            </a:r>
            <a:r>
              <a:rPr lang="en-US" altLang="ko-KR" dirty="0"/>
              <a:t>();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~</a:t>
            </a:r>
            <a:r>
              <a:rPr lang="en-US" altLang="ko-KR" dirty="0" err="1"/>
              <a:t>sawon</a:t>
            </a:r>
            <a:r>
              <a:rPr lang="en-US" altLang="ko-KR" dirty="0"/>
              <a:t>();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void </a:t>
            </a:r>
            <a:r>
              <a:rPr lang="en-US" altLang="ko-KR" dirty="0" err="1"/>
              <a:t>set_in</a:t>
            </a:r>
            <a:r>
              <a:rPr lang="en-US" altLang="ko-KR" dirty="0"/>
              <a:t>(char*_</a:t>
            </a:r>
            <a:r>
              <a:rPr lang="en-US" altLang="ko-KR" dirty="0" err="1"/>
              <a:t>irum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_a, char*_job);</a:t>
            </a:r>
          </a:p>
          <a:p>
            <a:pPr lvl="0">
              <a:defRPr/>
            </a:pPr>
            <a:r>
              <a:rPr lang="en-US" altLang="ko-KR" dirty="0"/>
              <a:t>void </a:t>
            </a:r>
            <a:r>
              <a:rPr lang="en-US" altLang="ko-KR" dirty="0" err="1"/>
              <a:t>get_out</a:t>
            </a:r>
            <a:r>
              <a:rPr lang="en-US" altLang="ko-KR" dirty="0"/>
              <a:t>();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};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1268759"/>
            <a:ext cx="3723652" cy="52158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lvl="0">
              <a:defRPr/>
            </a:pPr>
            <a:r>
              <a:rPr lang="en-US" altLang="ko-KR" sz="1200" dirty="0"/>
              <a:t>#include&lt;</a:t>
            </a:r>
            <a:r>
              <a:rPr lang="en-US" altLang="ko-KR" sz="1200" dirty="0" err="1"/>
              <a:t>cstring</a:t>
            </a:r>
            <a:r>
              <a:rPr lang="en-US" altLang="ko-KR" sz="1200" dirty="0"/>
              <a:t>&gt;</a:t>
            </a:r>
          </a:p>
          <a:p>
            <a:pPr lvl="0">
              <a:defRPr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sawon.h</a:t>
            </a:r>
            <a:r>
              <a:rPr lang="en-US" altLang="ko-KR" sz="1200" dirty="0"/>
              <a:t>"</a:t>
            </a:r>
          </a:p>
          <a:p>
            <a:pPr lvl="0">
              <a:defRPr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lvl="0">
              <a:defRPr/>
            </a:pPr>
            <a:endParaRPr lang="ko-KR" altLang="en-US" sz="1200" dirty="0"/>
          </a:p>
          <a:p>
            <a:pPr lvl="0">
              <a:defRPr/>
            </a:pPr>
            <a:r>
              <a:rPr lang="en-US" altLang="ko-KR" sz="1200" dirty="0" err="1"/>
              <a:t>sawon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sawon</a:t>
            </a:r>
            <a:r>
              <a:rPr lang="en-US" altLang="ko-KR" sz="1200" dirty="0"/>
              <a:t>()</a:t>
            </a:r>
          </a:p>
          <a:p>
            <a:pPr lvl="0">
              <a:defRPr/>
            </a:pPr>
            <a:r>
              <a:rPr lang="en-US" altLang="ko-KR" sz="1200" dirty="0"/>
              <a:t>{</a:t>
            </a:r>
          </a:p>
          <a:p>
            <a:pPr lvl="0">
              <a:defRPr/>
            </a:pPr>
            <a:r>
              <a:rPr lang="en-US" altLang="ko-KR" sz="1200" dirty="0" err="1"/>
              <a:t>strcpy_s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irum</a:t>
            </a:r>
            <a:r>
              <a:rPr lang="en-US" altLang="ko-KR" sz="1200" dirty="0"/>
              <a:t>, "</a:t>
            </a:r>
            <a:r>
              <a:rPr lang="ko-KR" altLang="en-US" sz="1200" dirty="0"/>
              <a:t>사원</a:t>
            </a:r>
            <a:r>
              <a:rPr lang="en-US" altLang="ko-KR" sz="1200" dirty="0"/>
              <a:t>");</a:t>
            </a:r>
          </a:p>
          <a:p>
            <a:pPr lvl="0">
              <a:defRPr/>
            </a:pPr>
            <a:r>
              <a:rPr lang="en-US" altLang="ko-KR" sz="1200" dirty="0"/>
              <a:t>age = 0;</a:t>
            </a:r>
          </a:p>
          <a:p>
            <a:pPr lvl="0">
              <a:defRPr/>
            </a:pPr>
            <a:r>
              <a:rPr lang="en-US" altLang="ko-KR" sz="1200" dirty="0" err="1"/>
              <a:t>strcpy_s</a:t>
            </a:r>
            <a:r>
              <a:rPr lang="en-US" altLang="ko-KR" sz="1200" dirty="0"/>
              <a:t>(part, "</a:t>
            </a:r>
            <a:r>
              <a:rPr lang="ko-KR" altLang="en-US" sz="1200" dirty="0"/>
              <a:t>근무부서</a:t>
            </a:r>
            <a:r>
              <a:rPr lang="en-US" altLang="ko-KR" sz="1200" dirty="0"/>
              <a:t>");</a:t>
            </a:r>
          </a:p>
          <a:p>
            <a:pPr lvl="0">
              <a:defRPr/>
            </a:pPr>
            <a:r>
              <a:rPr lang="en-US" altLang="ko-KR" sz="1200" dirty="0"/>
              <a:t>}</a:t>
            </a:r>
          </a:p>
          <a:p>
            <a:pPr lvl="0">
              <a:defRPr/>
            </a:pPr>
            <a:r>
              <a:rPr lang="en-US" altLang="ko-KR" sz="1200" dirty="0" err="1"/>
              <a:t>sawon</a:t>
            </a:r>
            <a:r>
              <a:rPr lang="en-US" altLang="ko-KR" sz="1200" dirty="0"/>
              <a:t>::~</a:t>
            </a:r>
            <a:r>
              <a:rPr lang="en-US" altLang="ko-KR" sz="1200" dirty="0" err="1"/>
              <a:t>sawon</a:t>
            </a:r>
            <a:r>
              <a:rPr lang="en-US" altLang="ko-KR" sz="1200" dirty="0"/>
              <a:t>()</a:t>
            </a:r>
          </a:p>
          <a:p>
            <a:pPr lvl="0">
              <a:defRPr/>
            </a:pPr>
            <a:r>
              <a:rPr lang="en-US" altLang="ko-KR" sz="1200" dirty="0"/>
              <a:t>{</a:t>
            </a:r>
          </a:p>
          <a:p>
            <a:pPr lvl="0">
              <a:defRPr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bye~bye</a:t>
            </a:r>
            <a:r>
              <a:rPr lang="en-US" altLang="ko-KR" sz="1200" dirty="0"/>
              <a:t>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lvl="0">
              <a:defRPr/>
            </a:pPr>
            <a:r>
              <a:rPr lang="en-US" altLang="ko-KR" sz="1200" dirty="0"/>
              <a:t>}</a:t>
            </a:r>
          </a:p>
          <a:p>
            <a:pPr lvl="0">
              <a:defRPr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sawon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set_in</a:t>
            </a:r>
            <a:r>
              <a:rPr lang="en-US" altLang="ko-KR" sz="1200" dirty="0"/>
              <a:t>(char*_</a:t>
            </a:r>
            <a:r>
              <a:rPr lang="en-US" altLang="ko-KR" sz="1200" dirty="0" err="1"/>
              <a:t>irum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_a, char*_job)</a:t>
            </a:r>
          </a:p>
          <a:p>
            <a:pPr lvl="0">
              <a:defRPr/>
            </a:pPr>
            <a:r>
              <a:rPr lang="en-US" altLang="ko-KR" sz="1200" dirty="0"/>
              <a:t>{</a:t>
            </a:r>
          </a:p>
          <a:p>
            <a:pPr lvl="0">
              <a:defRPr/>
            </a:pPr>
            <a:r>
              <a:rPr lang="en-US" altLang="ko-KR" sz="1200" dirty="0" err="1"/>
              <a:t>strcpy_s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irum</a:t>
            </a:r>
            <a:r>
              <a:rPr lang="en-US" altLang="ko-KR" sz="1200" dirty="0"/>
              <a:t>, _</a:t>
            </a:r>
            <a:r>
              <a:rPr lang="en-US" altLang="ko-KR" sz="1200" dirty="0" err="1"/>
              <a:t>irum</a:t>
            </a:r>
            <a:r>
              <a:rPr lang="en-US" altLang="ko-KR" sz="1200" dirty="0"/>
              <a:t>);</a:t>
            </a:r>
          </a:p>
          <a:p>
            <a:pPr lvl="0">
              <a:defRPr/>
            </a:pPr>
            <a:r>
              <a:rPr lang="en-US" altLang="ko-KR" sz="1200" dirty="0"/>
              <a:t>age = _a;</a:t>
            </a:r>
          </a:p>
          <a:p>
            <a:pPr lvl="0">
              <a:defRPr/>
            </a:pPr>
            <a:r>
              <a:rPr lang="en-US" altLang="ko-KR" sz="1200" dirty="0" err="1"/>
              <a:t>strcpy_s</a:t>
            </a:r>
            <a:r>
              <a:rPr lang="en-US" altLang="ko-KR" sz="1200" dirty="0"/>
              <a:t>(part, _job);</a:t>
            </a:r>
          </a:p>
          <a:p>
            <a:pPr lvl="0">
              <a:defRPr/>
            </a:pPr>
            <a:r>
              <a:rPr lang="en-US" altLang="ko-KR" sz="1200" dirty="0"/>
              <a:t>}</a:t>
            </a:r>
          </a:p>
          <a:p>
            <a:pPr lvl="0">
              <a:defRPr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sawon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get_out</a:t>
            </a:r>
            <a:r>
              <a:rPr lang="en-US" altLang="ko-KR" sz="1200" dirty="0"/>
              <a:t>()</a:t>
            </a:r>
          </a:p>
          <a:p>
            <a:pPr lvl="0">
              <a:defRPr/>
            </a:pPr>
            <a:r>
              <a:rPr lang="en-US" altLang="ko-KR" sz="1200" dirty="0"/>
              <a:t>{</a:t>
            </a:r>
          </a:p>
          <a:p>
            <a:pPr lvl="0">
              <a:defRPr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사원명</a:t>
            </a:r>
            <a:r>
              <a:rPr lang="en-US" altLang="ko-KR" sz="1200" dirty="0"/>
              <a:t> 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irum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lvl="0">
              <a:defRPr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나이</a:t>
            </a:r>
            <a:r>
              <a:rPr lang="en-US" altLang="ko-KR" sz="1200" dirty="0"/>
              <a:t> 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age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lvl="0">
              <a:defRPr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근무부서</a:t>
            </a:r>
            <a:r>
              <a:rPr lang="en-US" altLang="ko-KR" sz="1200" dirty="0"/>
              <a:t> 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lvl="0">
              <a:defRPr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lvl="0">
              <a:defRPr/>
            </a:pPr>
            <a:r>
              <a:rPr lang="en-US" altLang="ko-KR" sz="1200" dirty="0"/>
              <a:t>}</a:t>
            </a:r>
          </a:p>
        </p:txBody>
      </p:sp>
      <p:sp>
        <p:nvSpPr>
          <p:cNvPr id="4" name="제목 1"/>
          <p:cNvSpPr txBox="1"/>
          <p:nvPr/>
        </p:nvSpPr>
        <p:spPr>
          <a:xfrm>
            <a:off x="1952092" y="4850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ko-KR" altLang="en-US" sz="3600" b="0">
                <a:latin typeface="HY동녘B"/>
                <a:ea typeface="HY동녘B"/>
              </a:rPr>
              <a:t>객체배열분리</a:t>
            </a:r>
            <a:r>
              <a:rPr lang="en-US" altLang="ko-KR" sz="3600" b="0">
                <a:latin typeface="HY동녘B"/>
                <a:ea typeface="HY동녘B"/>
              </a:rPr>
              <a:t> </a:t>
            </a:r>
            <a:r>
              <a:rPr lang="ko-KR" altLang="en-US" sz="3600" b="0">
                <a:latin typeface="HY동녘B"/>
                <a:ea typeface="HY동녘B"/>
              </a:rPr>
              <a:t>실습</a:t>
            </a:r>
            <a:r>
              <a:rPr lang="en-US" altLang="ko-KR" sz="3600" b="0">
                <a:latin typeface="HY동녘B"/>
                <a:ea typeface="HY동녘B"/>
              </a:rPr>
              <a:t>3(sw.cpp)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543" y="3897052"/>
            <a:ext cx="4104456" cy="1188132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sz="1200" b="1"/>
              <a:t>void sawon::set_in(char*_irum, int _a, char*_job)</a:t>
            </a:r>
          </a:p>
          <a:p>
            <a:pPr>
              <a:defRPr/>
            </a:pPr>
            <a:r>
              <a:rPr lang="en-US" sz="1200" b="1"/>
              <a:t>{</a:t>
            </a:r>
          </a:p>
          <a:p>
            <a:pPr>
              <a:defRPr/>
            </a:pPr>
            <a:r>
              <a:rPr lang="en-US" sz="1200" b="1"/>
              <a:t>	strcpy_s(this-&gt;irum, _irum);</a:t>
            </a:r>
          </a:p>
          <a:p>
            <a:pPr>
              <a:defRPr/>
            </a:pPr>
            <a:r>
              <a:rPr lang="en-US" sz="1200" b="1"/>
              <a:t>	this-&gt;age = _a;</a:t>
            </a:r>
          </a:p>
          <a:p>
            <a:pPr>
              <a:defRPr/>
            </a:pPr>
            <a:r>
              <a:rPr lang="en-US" sz="1200" b="1"/>
              <a:t>	strcpy_s(this-&gt;part, _job);</a:t>
            </a:r>
          </a:p>
          <a:p>
            <a:pPr>
              <a:defRPr/>
            </a:pPr>
            <a:r>
              <a:rPr lang="en-US" sz="1200" b="1"/>
              <a:t>}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815916" y="4509120"/>
            <a:ext cx="104466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148064" y="3429000"/>
            <a:ext cx="1188132" cy="396044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this </a:t>
            </a:r>
            <a:r>
              <a:rPr lang="ko-KR" altLang="en-US" sz="1500" b="1">
                <a:solidFill>
                  <a:srgbClr val="FF0000"/>
                </a:solidFill>
              </a:rPr>
              <a:t>적용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9732" y="1340768"/>
            <a:ext cx="4536504" cy="39703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cstring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sawon.h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sawon</a:t>
            </a:r>
            <a:r>
              <a:rPr lang="en-US" altLang="ko-KR" sz="1400" dirty="0"/>
              <a:t> s[3];</a:t>
            </a:r>
          </a:p>
          <a:p>
            <a:r>
              <a:rPr lang="en-US" altLang="ko-KR" sz="1400" dirty="0"/>
              <a:t>char </a:t>
            </a:r>
            <a:r>
              <a:rPr lang="en-US" altLang="ko-KR" sz="1400" dirty="0" err="1"/>
              <a:t>irum</a:t>
            </a:r>
            <a:r>
              <a:rPr lang="en-US" altLang="ko-KR" sz="1400" dirty="0"/>
              <a:t>[20];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r>
              <a:rPr lang="en-US" altLang="ko-KR" sz="1400" dirty="0"/>
              <a:t>char job[20];</a:t>
            </a:r>
          </a:p>
          <a:p>
            <a:r>
              <a:rPr lang="nn-NO" altLang="ko-KR" sz="1400" dirty="0"/>
              <a:t>for (int i = 0; i&lt;3; i++) 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사원명 나이 부서명을 입력하세요</a:t>
            </a:r>
            <a:r>
              <a:rPr lang="en-US" altLang="ko-KR" sz="1400" dirty="0"/>
              <a:t>\n";</a:t>
            </a:r>
          </a:p>
          <a:p>
            <a:r>
              <a:rPr lang="en-US" altLang="ko-KR" sz="1400" dirty="0" err="1"/>
              <a:t>cin</a:t>
            </a:r>
            <a:r>
              <a:rPr lang="en-US" altLang="ko-KR" sz="1400" dirty="0"/>
              <a:t> &gt;&gt; </a:t>
            </a:r>
            <a:r>
              <a:rPr lang="en-US" altLang="ko-KR" sz="1400" dirty="0" err="1"/>
              <a:t>irum</a:t>
            </a:r>
            <a:r>
              <a:rPr lang="en-US" altLang="ko-KR" sz="1400" dirty="0"/>
              <a:t> &gt;&gt; a &gt;&gt; job;</a:t>
            </a:r>
          </a:p>
          <a:p>
            <a:r>
              <a:rPr lang="en-US" altLang="ko-KR" sz="1400" dirty="0"/>
              <a:t>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set_in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irum</a:t>
            </a:r>
            <a:r>
              <a:rPr lang="en-US" altLang="ko-KR" sz="1400" dirty="0"/>
              <a:t>, a, job);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j&lt;3;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s[j].</a:t>
            </a:r>
            <a:r>
              <a:rPr lang="en-US" altLang="ko-KR" sz="1400" dirty="0" err="1"/>
              <a:t>get_out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객체배열분</a:t>
            </a:r>
            <a:r>
              <a:rPr lang="ko-KR" altLang="en-US" sz="36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리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3(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main.cpp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391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1662522" y="116557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en-US" altLang="ko-KR" sz="3600" b="0">
                <a:latin typeface="HY동녘B"/>
                <a:ea typeface="HY동녘B"/>
              </a:rPr>
              <a:t>This </a:t>
            </a:r>
            <a:r>
              <a:rPr lang="ko-KR" altLang="en-US" sz="3600" b="0">
                <a:latin typeface="HY동녘B"/>
                <a:ea typeface="HY동녘B"/>
              </a:rPr>
              <a:t>포인터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1760" y="1016732"/>
            <a:ext cx="61188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Ø"/>
              <a:defRPr/>
            </a:pPr>
            <a:r>
              <a:rPr lang="ko-KR" altLang="en-US"/>
              <a:t>객체 자기자신을 지칭할 때 사용하는 키워드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ko-KR" altLang="en-US"/>
              <a:t>내부에서 자신의 필드나 메소드에 접근할 때 </a:t>
            </a:r>
            <a:r>
              <a:rPr lang="en-US" altLang="ko-KR"/>
              <a:t>this</a:t>
            </a:r>
            <a:r>
              <a:rPr lang="ko-KR" altLang="en-US"/>
              <a:t>를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967" y="2078850"/>
            <a:ext cx="3195960" cy="1936682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131840" y="4365104"/>
            <a:ext cx="5868652" cy="198022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b="1"/>
              <a:t>void sawon::set_in(char*_irum, int _a, char*_job)</a:t>
            </a:r>
          </a:p>
          <a:p>
            <a:pPr>
              <a:defRPr/>
            </a:pPr>
            <a:r>
              <a:rPr lang="en-US" b="1"/>
              <a:t>{</a:t>
            </a:r>
          </a:p>
          <a:p>
            <a:pPr>
              <a:defRPr/>
            </a:pPr>
            <a:r>
              <a:rPr lang="en-US" b="1"/>
              <a:t>	strcpy_s(this-&gt;irum, _irum);</a:t>
            </a:r>
          </a:p>
          <a:p>
            <a:pPr>
              <a:defRPr/>
            </a:pPr>
            <a:r>
              <a:rPr lang="en-US" b="1"/>
              <a:t>	this-&gt;age = _a;</a:t>
            </a:r>
          </a:p>
          <a:p>
            <a:pPr>
              <a:defRPr/>
            </a:pPr>
            <a:r>
              <a:rPr lang="en-US" b="1"/>
              <a:t>	strcpy_s(this-&gt;part, _job);</a:t>
            </a:r>
          </a:p>
          <a:p>
            <a:pPr>
              <a:defRPr/>
            </a:pPr>
            <a:r>
              <a:rPr lang="en-US" b="1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로 말린 두루마리 모양 1"/>
          <p:cNvSpPr/>
          <p:nvPr/>
        </p:nvSpPr>
        <p:spPr bwMode="auto">
          <a:xfrm>
            <a:off x="1475656" y="206084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 객체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05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동적객체 생성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-new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141206"/>
            <a:ext cx="7303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일반</a:t>
            </a:r>
            <a:r>
              <a:rPr lang="en-US" altLang="ko-KR" sz="1400" smtClean="0"/>
              <a:t> </a:t>
            </a:r>
            <a:r>
              <a:rPr lang="ko-KR" altLang="en-US" sz="1400" smtClean="0"/>
              <a:t>객체 생성시 해당 객체는 일반 변수처럼 스택메모리에 공간할당됨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이러한 객체는 멤버함수반환</a:t>
            </a:r>
            <a:r>
              <a:rPr lang="en-US" altLang="ko-KR" sz="1400" smtClean="0"/>
              <a:t>, </a:t>
            </a:r>
            <a:r>
              <a:rPr lang="ko-KR" altLang="en-US" sz="1400" smtClean="0"/>
              <a:t>유효하지 않은 메모리영역초과시 스택에서 자동해제됨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동적객체는 스택대신 힙 영역에 메모리를 할당하고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힙은 별도의 해제가 있어야 해제됨</a:t>
            </a:r>
            <a:endParaRPr lang="ko-KR" altLang="en-US" sz="1400"/>
          </a:p>
        </p:txBody>
      </p:sp>
      <p:grpSp>
        <p:nvGrpSpPr>
          <p:cNvPr id="47" name="그룹 46"/>
          <p:cNvGrpSpPr/>
          <p:nvPr/>
        </p:nvGrpSpPr>
        <p:grpSpPr>
          <a:xfrm>
            <a:off x="1115616" y="2276872"/>
            <a:ext cx="7559539" cy="3727920"/>
            <a:chOff x="1115616" y="2276872"/>
            <a:chExt cx="7559539" cy="3727920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2636912"/>
              <a:ext cx="3132348" cy="64633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클래스 이름 </a:t>
              </a:r>
              <a:r>
                <a:rPr lang="en-US" altLang="ko-KR" smtClean="0"/>
                <a:t>*</a:t>
              </a:r>
              <a:r>
                <a:rPr lang="ko-KR" altLang="en-US" smtClean="0"/>
                <a:t>객체명</a:t>
              </a:r>
              <a:endParaRPr lang="en-US" altLang="ko-KR" smtClean="0"/>
            </a:p>
            <a:p>
              <a:r>
                <a:rPr lang="ko-KR" altLang="en-US" smtClean="0"/>
                <a:t>객체명</a:t>
              </a:r>
              <a:r>
                <a:rPr lang="en-US" altLang="ko-KR" smtClean="0"/>
                <a:t>=new </a:t>
              </a:r>
              <a:r>
                <a:rPr lang="ko-KR" altLang="en-US" smtClean="0"/>
                <a:t>클래스이름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115616" y="2276872"/>
              <a:ext cx="684076" cy="396044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형식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6096" y="2806188"/>
              <a:ext cx="3239059" cy="30777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클래스 이름 </a:t>
              </a:r>
              <a:r>
                <a:rPr lang="en-US" altLang="ko-KR" sz="1400" smtClean="0"/>
                <a:t>*</a:t>
              </a:r>
              <a:r>
                <a:rPr lang="ko-KR" altLang="en-US" sz="1400" smtClean="0"/>
                <a:t>객체명</a:t>
              </a:r>
              <a:r>
                <a:rPr lang="en-US" altLang="ko-KR" sz="1400" smtClean="0"/>
                <a:t>=new </a:t>
              </a:r>
              <a:r>
                <a:rPr lang="ko-KR" altLang="en-US" sz="1400" smtClean="0"/>
                <a:t>클래스이름</a:t>
              </a:r>
              <a:endParaRPr lang="ko-KR" altLang="en-US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15389" y="28061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또는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59632" y="3969060"/>
              <a:ext cx="2124236" cy="576064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객체포인터 </a:t>
              </a:r>
              <a:r>
                <a:rPr kumimoji="0" lang="en-US" altLang="ko-K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*obj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419872" y="3929199"/>
              <a:ext cx="576064" cy="306034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476109" y="3979458"/>
              <a:ext cx="2628292" cy="576064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904" y="4113076"/>
              <a:ext cx="590550" cy="333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0863" y="4126409"/>
              <a:ext cx="590550" cy="3333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822" y="4113076"/>
              <a:ext cx="590550" cy="3333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6496000" y="4126747"/>
              <a:ext cx="562671" cy="225025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생성자</a:t>
              </a:r>
            </a:p>
          </p:txBody>
        </p:sp>
        <p:cxnSp>
          <p:nvCxnSpPr>
            <p:cNvPr id="16" name="직선 화살표 연결선 15"/>
            <p:cNvCxnSpPr>
              <a:stCxn id="8" idx="3"/>
              <a:endCxn id="10" idx="1"/>
            </p:cNvCxnSpPr>
            <p:nvPr/>
          </p:nvCxnSpPr>
          <p:spPr bwMode="auto">
            <a:xfrm>
              <a:off x="3383868" y="4257092"/>
              <a:ext cx="2092241" cy="103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꺾인 연결선 26"/>
            <p:cNvCxnSpPr>
              <a:stCxn id="9" idx="0"/>
              <a:endCxn id="14" idx="0"/>
            </p:cNvCxnSpPr>
            <p:nvPr/>
          </p:nvCxnSpPr>
          <p:spPr bwMode="auto">
            <a:xfrm rot="16200000" flipH="1">
              <a:off x="5143846" y="2493257"/>
              <a:ext cx="197548" cy="3069432"/>
            </a:xfrm>
            <a:prstGeom prst="bentConnector3">
              <a:avLst>
                <a:gd name="adj1" fmla="val -115719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자유형 39"/>
            <p:cNvSpPr/>
            <p:nvPr/>
          </p:nvSpPr>
          <p:spPr bwMode="auto">
            <a:xfrm>
              <a:off x="2358189" y="4223978"/>
              <a:ext cx="5410520" cy="1780814"/>
            </a:xfrm>
            <a:custGeom>
              <a:avLst/>
              <a:gdLst>
                <a:gd name="connsiteX0" fmla="*/ 0 w 5410520"/>
                <a:gd name="connsiteY0" fmla="*/ 372085 h 1780814"/>
                <a:gd name="connsiteX1" fmla="*/ 3344779 w 5410520"/>
                <a:gd name="connsiteY1" fmla="*/ 1779780 h 1780814"/>
                <a:gd name="connsiteX2" fmla="*/ 5197643 w 5410520"/>
                <a:gd name="connsiteY2" fmla="*/ 179580 h 1780814"/>
                <a:gd name="connsiteX3" fmla="*/ 5293895 w 5410520"/>
                <a:gd name="connsiteY3" fmla="*/ 107390 h 178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520" h="1780814">
                  <a:moveTo>
                    <a:pt x="0" y="372085"/>
                  </a:moveTo>
                  <a:cubicBezTo>
                    <a:pt x="1239252" y="1091974"/>
                    <a:pt x="2478505" y="1811864"/>
                    <a:pt x="3344779" y="1779780"/>
                  </a:cubicBezTo>
                  <a:cubicBezTo>
                    <a:pt x="4211053" y="1747696"/>
                    <a:pt x="4872790" y="458312"/>
                    <a:pt x="5197643" y="179580"/>
                  </a:cubicBezTo>
                  <a:cubicBezTo>
                    <a:pt x="5522496" y="-99152"/>
                    <a:pt x="5408195" y="4119"/>
                    <a:pt x="5293895" y="107390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자유형 40"/>
            <p:cNvSpPr/>
            <p:nvPr/>
          </p:nvSpPr>
          <p:spPr bwMode="auto">
            <a:xfrm>
              <a:off x="7603958" y="4183630"/>
              <a:ext cx="204537" cy="280656"/>
            </a:xfrm>
            <a:custGeom>
              <a:avLst/>
              <a:gdLst>
                <a:gd name="connsiteX0" fmla="*/ 0 w 204537"/>
                <a:gd name="connsiteY0" fmla="*/ 39454 h 280656"/>
                <a:gd name="connsiteX1" fmla="*/ 156410 w 204537"/>
                <a:gd name="connsiteY1" fmla="*/ 15391 h 280656"/>
                <a:gd name="connsiteX2" fmla="*/ 168442 w 204537"/>
                <a:gd name="connsiteY2" fmla="*/ 243991 h 280656"/>
                <a:gd name="connsiteX3" fmla="*/ 204537 w 204537"/>
                <a:gd name="connsiteY3" fmla="*/ 280086 h 2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537" h="280656">
                  <a:moveTo>
                    <a:pt x="0" y="39454"/>
                  </a:moveTo>
                  <a:cubicBezTo>
                    <a:pt x="64168" y="10377"/>
                    <a:pt x="128336" y="-18699"/>
                    <a:pt x="156410" y="15391"/>
                  </a:cubicBezTo>
                  <a:cubicBezTo>
                    <a:pt x="184484" y="49481"/>
                    <a:pt x="160421" y="199875"/>
                    <a:pt x="168442" y="243991"/>
                  </a:cubicBezTo>
                  <a:cubicBezTo>
                    <a:pt x="176463" y="288107"/>
                    <a:pt x="204537" y="280086"/>
                    <a:pt x="204537" y="28008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6109" y="3392996"/>
              <a:ext cx="267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NEW</a:t>
              </a:r>
              <a:r>
                <a:rPr lang="ko-KR" altLang="en-US" sz="1200" smtClean="0"/>
                <a:t>연산자에 의해 생성자 자동호출</a:t>
              </a:r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69685" y="4628415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객체포인터 선언</a:t>
              </a:r>
              <a:endParaRPr lang="ko-KR" altLang="en-US" sz="12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41177" y="5683633"/>
              <a:ext cx="26228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객체포인터를 이용하여 멤버에 접근</a:t>
              </a:r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60591" y="4711801"/>
              <a:ext cx="1101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Obj </a:t>
              </a:r>
              <a:r>
                <a:rPr lang="ko-KR" altLang="en-US" sz="1200" smtClean="0"/>
                <a:t>객체공간</a:t>
              </a:r>
              <a:endParaRPr lang="ko-KR" altLang="en-US" sz="1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6822" y="4346135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NEW</a:t>
              </a:r>
              <a:r>
                <a:rPr lang="ko-KR" altLang="en-US" sz="1200" smtClean="0"/>
                <a:t>연산자를 이용</a:t>
              </a:r>
              <a:endParaRPr lang="en-US" altLang="ko-KR" sz="1200" smtClean="0"/>
            </a:p>
            <a:p>
              <a:r>
                <a:rPr lang="ko-KR" altLang="en-US" sz="1200" smtClean="0"/>
                <a:t>객체를 위한 메모리 할당 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781267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동적객체 해제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-delete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141206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smtClean="0"/>
              <a:t>New</a:t>
            </a:r>
            <a:r>
              <a:rPr lang="ko-KR" altLang="en-US" sz="1400" smtClean="0"/>
              <a:t>연산자로 생성한 객체 메모리 공간을 해제하고자 할 경우 사용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smtClean="0"/>
              <a:t>Delete </a:t>
            </a:r>
            <a:r>
              <a:rPr lang="ko-KR" altLang="en-US" sz="1400" smtClean="0"/>
              <a:t>연산자를 이용하여 메모리 공간 해제하므로 소멸자를 호출</a:t>
            </a:r>
            <a:endParaRPr lang="ko-KR" altLang="en-US" sz="1400"/>
          </a:p>
        </p:txBody>
      </p:sp>
      <p:grpSp>
        <p:nvGrpSpPr>
          <p:cNvPr id="47" name="그룹 46"/>
          <p:cNvGrpSpPr/>
          <p:nvPr/>
        </p:nvGrpSpPr>
        <p:grpSpPr>
          <a:xfrm>
            <a:off x="1115616" y="2276872"/>
            <a:ext cx="6988785" cy="3727920"/>
            <a:chOff x="1115616" y="2276872"/>
            <a:chExt cx="6988785" cy="3727920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2636912"/>
              <a:ext cx="1908212" cy="369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DELETE </a:t>
              </a:r>
              <a:r>
                <a:rPr lang="ko-KR" altLang="en-US" smtClean="0"/>
                <a:t>객체명</a:t>
              </a:r>
              <a:endParaRPr lang="en-US" altLang="ko-KR" smtClean="0"/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115616" y="2276872"/>
              <a:ext cx="684076" cy="396044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형식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59632" y="3969060"/>
              <a:ext cx="2124236" cy="576064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객체포인터 </a:t>
              </a:r>
              <a:r>
                <a:rPr kumimoji="0" lang="en-US" altLang="ko-K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*obj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419872" y="3929199"/>
              <a:ext cx="756084" cy="306034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476109" y="3979458"/>
              <a:ext cx="2628292" cy="576064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904" y="4113076"/>
              <a:ext cx="590550" cy="333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0863" y="4126409"/>
              <a:ext cx="590550" cy="3333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822" y="4113076"/>
              <a:ext cx="590550" cy="3333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6496000" y="4185084"/>
              <a:ext cx="562671" cy="225025"/>
            </a:xfrm>
            <a:prstGeom prst="rect">
              <a:avLst/>
            </a:prstGeom>
            <a:solidFill>
              <a:srgbClr val="FFCC66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 err="1" smtClean="0">
                  <a:solidFill>
                    <a:srgbClr val="000000"/>
                  </a:solidFill>
                </a:rPr>
                <a:t>소멸자</a:t>
              </a:r>
              <a:endParaRPr kumimoji="0" lang="ko-KR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>
              <a:stCxn id="8" idx="3"/>
              <a:endCxn id="10" idx="1"/>
            </p:cNvCxnSpPr>
            <p:nvPr/>
          </p:nvCxnSpPr>
          <p:spPr bwMode="auto">
            <a:xfrm>
              <a:off x="3383868" y="4257092"/>
              <a:ext cx="2092241" cy="103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꺾인 연결선 26"/>
            <p:cNvCxnSpPr>
              <a:stCxn id="9" idx="0"/>
              <a:endCxn id="14" idx="0"/>
            </p:cNvCxnSpPr>
            <p:nvPr/>
          </p:nvCxnSpPr>
          <p:spPr bwMode="auto">
            <a:xfrm rot="16200000" flipH="1">
              <a:off x="5159682" y="2567430"/>
              <a:ext cx="255885" cy="2979422"/>
            </a:xfrm>
            <a:prstGeom prst="bentConnector3">
              <a:avLst>
                <a:gd name="adj1" fmla="val -89337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자유형 39"/>
            <p:cNvSpPr/>
            <p:nvPr/>
          </p:nvSpPr>
          <p:spPr bwMode="auto">
            <a:xfrm>
              <a:off x="2358189" y="4223978"/>
              <a:ext cx="5410520" cy="1780814"/>
            </a:xfrm>
            <a:custGeom>
              <a:avLst/>
              <a:gdLst>
                <a:gd name="connsiteX0" fmla="*/ 0 w 5410520"/>
                <a:gd name="connsiteY0" fmla="*/ 372085 h 1780814"/>
                <a:gd name="connsiteX1" fmla="*/ 3344779 w 5410520"/>
                <a:gd name="connsiteY1" fmla="*/ 1779780 h 1780814"/>
                <a:gd name="connsiteX2" fmla="*/ 5197643 w 5410520"/>
                <a:gd name="connsiteY2" fmla="*/ 179580 h 1780814"/>
                <a:gd name="connsiteX3" fmla="*/ 5293895 w 5410520"/>
                <a:gd name="connsiteY3" fmla="*/ 107390 h 178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520" h="1780814">
                  <a:moveTo>
                    <a:pt x="0" y="372085"/>
                  </a:moveTo>
                  <a:cubicBezTo>
                    <a:pt x="1239252" y="1091974"/>
                    <a:pt x="2478505" y="1811864"/>
                    <a:pt x="3344779" y="1779780"/>
                  </a:cubicBezTo>
                  <a:cubicBezTo>
                    <a:pt x="4211053" y="1747696"/>
                    <a:pt x="4872790" y="458312"/>
                    <a:pt x="5197643" y="179580"/>
                  </a:cubicBezTo>
                  <a:cubicBezTo>
                    <a:pt x="5522496" y="-99152"/>
                    <a:pt x="5408195" y="4119"/>
                    <a:pt x="5293895" y="107390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자유형 40"/>
            <p:cNvSpPr/>
            <p:nvPr/>
          </p:nvSpPr>
          <p:spPr bwMode="auto">
            <a:xfrm>
              <a:off x="7603958" y="4183630"/>
              <a:ext cx="204537" cy="280656"/>
            </a:xfrm>
            <a:custGeom>
              <a:avLst/>
              <a:gdLst>
                <a:gd name="connsiteX0" fmla="*/ 0 w 204537"/>
                <a:gd name="connsiteY0" fmla="*/ 39454 h 280656"/>
                <a:gd name="connsiteX1" fmla="*/ 156410 w 204537"/>
                <a:gd name="connsiteY1" fmla="*/ 15391 h 280656"/>
                <a:gd name="connsiteX2" fmla="*/ 168442 w 204537"/>
                <a:gd name="connsiteY2" fmla="*/ 243991 h 280656"/>
                <a:gd name="connsiteX3" fmla="*/ 204537 w 204537"/>
                <a:gd name="connsiteY3" fmla="*/ 280086 h 2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537" h="280656">
                  <a:moveTo>
                    <a:pt x="0" y="39454"/>
                  </a:moveTo>
                  <a:cubicBezTo>
                    <a:pt x="64168" y="10377"/>
                    <a:pt x="128336" y="-18699"/>
                    <a:pt x="156410" y="15391"/>
                  </a:cubicBezTo>
                  <a:cubicBezTo>
                    <a:pt x="184484" y="49481"/>
                    <a:pt x="160421" y="199875"/>
                    <a:pt x="168442" y="243991"/>
                  </a:cubicBezTo>
                  <a:cubicBezTo>
                    <a:pt x="176463" y="288107"/>
                    <a:pt x="204537" y="280086"/>
                    <a:pt x="204537" y="28008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6109" y="3392996"/>
              <a:ext cx="2467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Delete</a:t>
              </a:r>
              <a:r>
                <a:rPr lang="ko-KR" altLang="en-US" sz="1200" smtClean="0"/>
                <a:t>연산자에 의해 생성자 소멸</a:t>
              </a:r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69685" y="4628415"/>
              <a:ext cx="1963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삭제대상 객체포인터 선언</a:t>
              </a:r>
              <a:endParaRPr lang="ko-KR" altLang="en-US" sz="12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41177" y="5683633"/>
              <a:ext cx="26228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객체포인터를 이용하여 멤버에 접근</a:t>
              </a:r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60591" y="4711801"/>
              <a:ext cx="1101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Obj </a:t>
              </a:r>
              <a:r>
                <a:rPr lang="ko-KR" altLang="en-US" sz="1200" smtClean="0"/>
                <a:t>객체공간</a:t>
              </a:r>
              <a:endParaRPr lang="ko-KR" altLang="en-US" sz="1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6822" y="4346135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DELETE </a:t>
              </a:r>
              <a:r>
                <a:rPr lang="ko-KR" altLang="en-US" sz="1200" smtClean="0"/>
                <a:t>연산자</a:t>
              </a:r>
              <a:endParaRPr lang="en-US" altLang="ko-KR" sz="1200" smtClean="0"/>
            </a:p>
            <a:p>
              <a:r>
                <a:rPr lang="ko-KR" altLang="en-US" sz="1200" smtClean="0"/>
                <a:t>메모리 해제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671651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692696"/>
            <a:ext cx="5895975" cy="2962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3988" y="3356992"/>
            <a:ext cx="3448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34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동적배열객체 할당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141206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기존 </a:t>
            </a:r>
            <a:r>
              <a:rPr lang="en-US" altLang="ko-KR" sz="1400" smtClean="0"/>
              <a:t>C</a:t>
            </a:r>
            <a:r>
              <a:rPr lang="ko-KR" altLang="en-US" sz="1400" smtClean="0"/>
              <a:t>언어의 동적할당에서는 </a:t>
            </a:r>
            <a:r>
              <a:rPr lang="en-US" altLang="ko-KR" sz="1400" smtClean="0"/>
              <a:t>malloc(), </a:t>
            </a:r>
            <a:r>
              <a:rPr lang="ko-KR" altLang="en-US" sz="1400" smtClean="0"/>
              <a:t>공간해제를 위해 </a:t>
            </a:r>
            <a:r>
              <a:rPr lang="en-US" altLang="ko-KR" sz="1400" smtClean="0"/>
              <a:t>free()</a:t>
            </a:r>
            <a:r>
              <a:rPr lang="ko-KR" altLang="en-US" sz="1400" smtClean="0"/>
              <a:t>를 사용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이 보다 더 간단한 </a:t>
            </a:r>
            <a:r>
              <a:rPr lang="en-US" altLang="ko-KR" sz="1400" smtClean="0"/>
              <a:t>new, delete</a:t>
            </a:r>
            <a:r>
              <a:rPr lang="ko-KR" altLang="en-US" sz="1400" smtClean="0"/>
              <a:t>를 이용하여 작업</a:t>
            </a:r>
            <a:endParaRPr lang="ko-KR" altLang="en-US" sz="1400"/>
          </a:p>
        </p:txBody>
      </p:sp>
      <p:grpSp>
        <p:nvGrpSpPr>
          <p:cNvPr id="19" name="그룹 18"/>
          <p:cNvGrpSpPr/>
          <p:nvPr/>
        </p:nvGrpSpPr>
        <p:grpSpPr>
          <a:xfrm>
            <a:off x="1115616" y="2276872"/>
            <a:ext cx="7760488" cy="3276363"/>
            <a:chOff x="1115616" y="2276872"/>
            <a:chExt cx="7760488" cy="327636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1819" y="3879734"/>
              <a:ext cx="4209109" cy="1673501"/>
            </a:xfrm>
            <a:prstGeom prst="rect">
              <a:avLst/>
            </a:prstGeom>
          </p:spPr>
        </p:pic>
        <p:grpSp>
          <p:nvGrpSpPr>
            <p:cNvPr id="47" name="그룹 46"/>
            <p:cNvGrpSpPr/>
            <p:nvPr/>
          </p:nvGrpSpPr>
          <p:grpSpPr>
            <a:xfrm>
              <a:off x="1115616" y="2276872"/>
              <a:ext cx="6840760" cy="1800200"/>
              <a:chOff x="1115616" y="2276872"/>
              <a:chExt cx="6840760" cy="18002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2361206" cy="64633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i</a:t>
                </a:r>
                <a:r>
                  <a:rPr lang="en-US" altLang="ko-KR" smtClean="0"/>
                  <a:t>nt *a=new int;</a:t>
                </a:r>
              </a:p>
              <a:p>
                <a:r>
                  <a:rPr lang="en-US" altLang="ko-KR"/>
                  <a:t>i</a:t>
                </a:r>
                <a:r>
                  <a:rPr lang="en-US" altLang="ko-KR" smtClean="0"/>
                  <a:t>nt *b=new int[4];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115616" y="2276872"/>
                <a:ext cx="684076" cy="396044"/>
              </a:xfrm>
              <a:prstGeom prst="rect">
                <a:avLst/>
              </a:prstGeom>
              <a:solidFill>
                <a:srgbClr val="FFCC66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solidFill>
                      <a:srgbClr val="000000"/>
                    </a:solidFill>
                  </a:rPr>
                  <a:t>예제</a:t>
                </a:r>
                <a:endPara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6304849" y="3681028"/>
                <a:ext cx="1651527" cy="396044"/>
              </a:xfrm>
              <a:prstGeom prst="rect">
                <a:avLst/>
              </a:prstGeom>
              <a:solidFill>
                <a:srgbClr val="FFCC66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200" smtClean="0">
                    <a:solidFill>
                      <a:srgbClr val="000000"/>
                    </a:solidFill>
                  </a:rPr>
                  <a:t>동적배당열할 예제</a:t>
                </a:r>
                <a:endParaRPr kumimoji="0" lang="ko-KR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184068" y="2636912"/>
              <a:ext cx="369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</a:t>
              </a:r>
              <a:r>
                <a:rPr lang="en-US" altLang="ko-KR" smtClean="0"/>
                <a:t>nt *a=(int*)malloc(sizeof(int));</a:t>
              </a:r>
            </a:p>
            <a:p>
              <a:r>
                <a:rPr lang="en-US" altLang="ko-KR"/>
                <a:t>i</a:t>
              </a:r>
              <a:r>
                <a:rPr lang="en-US" altLang="ko-KR" smtClean="0"/>
                <a:t>nt *b</a:t>
              </a:r>
              <a:r>
                <a:rPr lang="en-US" altLang="ko-KR"/>
                <a:t>=(int*)malloc(sizeof(int</a:t>
              </a:r>
              <a:r>
                <a:rPr lang="en-US" altLang="ko-KR" smtClean="0"/>
                <a:t>)*4);</a:t>
              </a:r>
              <a:endParaRPr lang="en-US" altLang="ko-KR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2951820" y="2780928"/>
              <a:ext cx="22322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직선 화살표 연결선 25"/>
            <p:cNvCxnSpPr/>
            <p:nvPr/>
          </p:nvCxnSpPr>
          <p:spPr bwMode="auto">
            <a:xfrm>
              <a:off x="3095836" y="3104964"/>
              <a:ext cx="20882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145306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동적배열객체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해제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141206"/>
            <a:ext cx="4687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역시 </a:t>
            </a:r>
            <a:r>
              <a:rPr lang="en-US" altLang="ko-KR" sz="1400" smtClean="0"/>
              <a:t>new</a:t>
            </a:r>
            <a:r>
              <a:rPr lang="ko-KR" altLang="en-US" sz="1400" smtClean="0"/>
              <a:t>로 할당된 공간은 </a:t>
            </a:r>
            <a:r>
              <a:rPr lang="en-US" altLang="ko-KR" sz="1400" smtClean="0"/>
              <a:t>delete</a:t>
            </a:r>
            <a:r>
              <a:rPr lang="ko-KR" altLang="en-US" sz="1400" smtClean="0"/>
              <a:t>로 해제되어야 한다</a:t>
            </a:r>
            <a:endParaRPr lang="en-US" altLang="ko-KR" sz="140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115616" y="2276872"/>
            <a:ext cx="5112328" cy="1006371"/>
            <a:chOff x="1115616" y="2276872"/>
            <a:chExt cx="5112328" cy="1006371"/>
          </a:xfrm>
        </p:grpSpPr>
        <p:grpSp>
          <p:nvGrpSpPr>
            <p:cNvPr id="47" name="그룹 46"/>
            <p:cNvGrpSpPr/>
            <p:nvPr/>
          </p:nvGrpSpPr>
          <p:grpSpPr>
            <a:xfrm>
              <a:off x="1115616" y="2276872"/>
              <a:ext cx="2361206" cy="1006371"/>
              <a:chOff x="1115616" y="2276872"/>
              <a:chExt cx="2361206" cy="10063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2361206" cy="64633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d</a:t>
                </a:r>
                <a:r>
                  <a:rPr lang="en-US" altLang="ko-KR" smtClean="0"/>
                  <a:t>elete a;</a:t>
                </a:r>
              </a:p>
              <a:p>
                <a:r>
                  <a:rPr lang="en-US" altLang="ko-KR" smtClean="0"/>
                  <a:t>delete[ ]b;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115616" y="2276872"/>
                <a:ext cx="684076" cy="396044"/>
              </a:xfrm>
              <a:prstGeom prst="rect">
                <a:avLst/>
              </a:prstGeom>
              <a:solidFill>
                <a:srgbClr val="FFCC66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solidFill>
                      <a:srgbClr val="000000"/>
                    </a:solidFill>
                  </a:rPr>
                  <a:t>예제</a:t>
                </a:r>
                <a:endPara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184068" y="2636912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</a:t>
              </a:r>
              <a:r>
                <a:rPr lang="en-US" altLang="ko-KR" smtClean="0"/>
                <a:t>ree (a);</a:t>
              </a:r>
            </a:p>
            <a:p>
              <a:r>
                <a:rPr lang="en-US" altLang="ko-KR"/>
                <a:t>free </a:t>
              </a:r>
              <a:r>
                <a:rPr lang="en-US" altLang="ko-KR" smtClean="0"/>
                <a:t>(b);</a:t>
              </a:r>
              <a:endParaRPr lang="en-US" altLang="ko-KR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2951820" y="2780928"/>
              <a:ext cx="22322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직선 화살표 연결선 25"/>
            <p:cNvCxnSpPr/>
            <p:nvPr/>
          </p:nvCxnSpPr>
          <p:spPr bwMode="auto">
            <a:xfrm>
              <a:off x="3095836" y="3104964"/>
              <a:ext cx="20882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4602" y="3962725"/>
            <a:ext cx="4752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79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92275" y="188082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생성자 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&amp; </a:t>
            </a: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소멸자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92275" y="2709143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동적객체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677534" y="3537235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객체배열 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/ </a:t>
            </a: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포인터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1807096" y="80628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ko-KR" altLang="en-US" sz="3600" b="0">
                <a:latin typeface="HY동녘B"/>
                <a:ea typeface="HY동녘B"/>
              </a:rPr>
              <a:t>동적배열객체 해제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9732" y="895299"/>
            <a:ext cx="4536504" cy="55797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lvl="0">
              <a:defRPr/>
            </a:pPr>
            <a:r>
              <a:rPr lang="en-US" altLang="ko-KR" sz="1000" dirty="0"/>
              <a:t>#include &lt;</a:t>
            </a:r>
            <a:r>
              <a:rPr lang="en-US" altLang="ko-KR" sz="1000" dirty="0" err="1"/>
              <a:t>iomanip</a:t>
            </a:r>
            <a:r>
              <a:rPr lang="en-US" altLang="ko-KR" sz="1000" dirty="0"/>
              <a:t>&gt;</a:t>
            </a:r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lvl="0">
              <a:defRPr/>
            </a:pPr>
            <a:r>
              <a:rPr lang="en-US" altLang="ko-KR" sz="1000" dirty="0"/>
              <a:t>{</a:t>
            </a:r>
          </a:p>
          <a:p>
            <a:pPr lvl="0">
              <a:defRPr/>
            </a:pPr>
            <a:r>
              <a:rPr lang="ko-KR" altLang="en-US" sz="1000" dirty="0"/>
              <a:t>   </a:t>
            </a:r>
            <a:r>
              <a:rPr lang="en-US" altLang="ko-KR" sz="1000" dirty="0"/>
              <a:t>//</a:t>
            </a:r>
            <a:r>
              <a:rPr lang="ko-KR" altLang="en-US" sz="1000" dirty="0"/>
              <a:t>주기억장치에 메모리 공간 확보</a:t>
            </a:r>
            <a:r>
              <a:rPr lang="en-US" altLang="ko-KR" sz="1000" dirty="0"/>
              <a:t>(static)</a:t>
            </a:r>
          </a:p>
          <a:p>
            <a:pPr lvl="0">
              <a:defRPr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a = 3, b = 4, c = 1;</a:t>
            </a:r>
          </a:p>
          <a:p>
            <a:pPr lvl="0"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동적 메모리 공간 확보</a:t>
            </a:r>
          </a:p>
          <a:p>
            <a:pPr lvl="0">
              <a:defRPr/>
            </a:pPr>
            <a:r>
              <a:rPr lang="en-US" altLang="ko-KR" sz="1000" dirty="0"/>
              <a:t>//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;</a:t>
            </a:r>
          </a:p>
          <a:p>
            <a:pPr lvl="0">
              <a:defRPr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**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*[a];//</a:t>
            </a:r>
            <a:r>
              <a:rPr lang="ko-KR" altLang="en-US" sz="1000" dirty="0"/>
              <a:t>행</a:t>
            </a:r>
            <a:r>
              <a:rPr lang="en-US" altLang="ko-KR" sz="1000" dirty="0"/>
              <a:t>,</a:t>
            </a:r>
            <a:r>
              <a:rPr lang="ko-KR" altLang="en-US" sz="1000" dirty="0"/>
              <a:t>열 </a:t>
            </a:r>
            <a:r>
              <a:rPr lang="ko-KR" altLang="en-US" sz="1000" dirty="0" err="1"/>
              <a:t>동적공간</a:t>
            </a:r>
            <a:r>
              <a:rPr lang="ko-KR" altLang="en-US" sz="1000" dirty="0"/>
              <a:t> 선언</a:t>
            </a:r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r>
              <a:rPr lang="nn-NO" altLang="ko-KR" sz="1000" dirty="0"/>
              <a:t>for (int i = 0; i &lt; a; i++)</a:t>
            </a:r>
          </a:p>
          <a:p>
            <a:pPr lvl="0">
              <a:defRPr/>
            </a:pPr>
            <a:r>
              <a:rPr lang="en-US" altLang="ko-KR" sz="1000" dirty="0"/>
              <a:t>{</a:t>
            </a:r>
          </a:p>
          <a:p>
            <a:pPr lvl="0">
              <a:defRPr/>
            </a:pPr>
            <a:r>
              <a:rPr lang="en-US" altLang="ko-KR" sz="1000" dirty="0" err="1"/>
              <a:t>arr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new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[b];//</a:t>
            </a:r>
            <a:r>
              <a:rPr lang="ko-KR" altLang="en-US" sz="1000" dirty="0"/>
              <a:t>행에 대한 </a:t>
            </a:r>
            <a:r>
              <a:rPr lang="ko-KR" altLang="en-US" sz="1000" dirty="0" err="1"/>
              <a:t>열공간</a:t>
            </a:r>
            <a:r>
              <a:rPr lang="ko-KR" altLang="en-US" sz="1000" dirty="0"/>
              <a:t> 할당</a:t>
            </a:r>
          </a:p>
          <a:p>
            <a:pPr lvl="0">
              <a:defRPr/>
            </a:pPr>
            <a:r>
              <a:rPr lang="en-US" altLang="ko-KR" sz="1000" dirty="0"/>
              <a:t>}</a:t>
            </a:r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r>
              <a:rPr lang="nn-NO" altLang="ko-KR" sz="1000" dirty="0"/>
              <a:t>for (int i = 0; i &lt; a; i++)</a:t>
            </a:r>
          </a:p>
          <a:p>
            <a:pPr lvl="0">
              <a:defRPr/>
            </a:pPr>
            <a:r>
              <a:rPr lang="en-US" altLang="ko-KR" sz="1000" dirty="0"/>
              <a:t>{</a:t>
            </a:r>
          </a:p>
          <a:p>
            <a:pPr lvl="0">
              <a:defRPr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0; j &lt; b; j++)</a:t>
            </a:r>
          </a:p>
          <a:p>
            <a:pPr lvl="0">
              <a:defRPr/>
            </a:pPr>
            <a:r>
              <a:rPr lang="en-US" altLang="ko-KR" sz="1000" dirty="0"/>
              <a:t>{</a:t>
            </a:r>
          </a:p>
          <a:p>
            <a:pPr lvl="0">
              <a:defRPr/>
            </a:pPr>
            <a:r>
              <a:rPr lang="en-US" altLang="ko-KR" sz="1000" dirty="0" err="1"/>
              <a:t>arr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</a:t>
            </a:r>
            <a:r>
              <a:rPr lang="en-US" altLang="ko-KR" sz="1000" dirty="0" err="1"/>
              <a:t>c++</a:t>
            </a:r>
            <a:r>
              <a:rPr lang="en-US" altLang="ko-KR" sz="1000" dirty="0"/>
              <a:t>;</a:t>
            </a:r>
          </a:p>
          <a:p>
            <a:pPr lvl="0">
              <a:defRPr/>
            </a:pP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&lt;&lt; "\t";</a:t>
            </a:r>
          </a:p>
          <a:p>
            <a:pPr lvl="0">
              <a:defRPr/>
            </a:pPr>
            <a:r>
              <a:rPr lang="en-US" altLang="ko-KR" sz="1000" dirty="0"/>
              <a:t>}</a:t>
            </a:r>
          </a:p>
          <a:p>
            <a:pPr lvl="0">
              <a:defRPr/>
            </a:pP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lvl="0">
              <a:defRPr/>
            </a:pPr>
            <a:r>
              <a:rPr lang="en-US" altLang="ko-KR" sz="1000" dirty="0"/>
              <a:t>}</a:t>
            </a:r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공간 반납</a:t>
            </a:r>
          </a:p>
          <a:p>
            <a:pPr lvl="0">
              <a:defRPr/>
            </a:pPr>
            <a:r>
              <a:rPr lang="nn-NO" altLang="ko-KR" sz="1000" dirty="0"/>
              <a:t>for (int i = 0; i &lt; a; i++)</a:t>
            </a:r>
          </a:p>
          <a:p>
            <a:pPr lvl="0">
              <a:defRPr/>
            </a:pPr>
            <a:r>
              <a:rPr lang="en-US" altLang="ko-KR" sz="1000" dirty="0"/>
              <a:t>{</a:t>
            </a:r>
          </a:p>
          <a:p>
            <a:pPr lvl="0">
              <a:defRPr/>
            </a:pPr>
            <a:r>
              <a:rPr lang="en-US" altLang="ko-KR" sz="1000" dirty="0"/>
              <a:t>delete[]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];//</a:t>
            </a:r>
            <a:r>
              <a:rPr lang="ko-KR" altLang="en-US" sz="1000" dirty="0"/>
              <a:t>행에 대한 열 소멸</a:t>
            </a:r>
          </a:p>
          <a:p>
            <a:pPr lvl="0">
              <a:defRPr/>
            </a:pPr>
            <a:r>
              <a:rPr lang="en-US" altLang="ko-KR" sz="1000" dirty="0"/>
              <a:t>}</a:t>
            </a:r>
          </a:p>
          <a:p>
            <a:pPr lvl="0">
              <a:defRPr/>
            </a:pPr>
            <a:r>
              <a:rPr lang="en-US" altLang="ko-KR" sz="1000" dirty="0"/>
              <a:t>delete[]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;//</a:t>
            </a:r>
            <a:r>
              <a:rPr lang="ko-KR" altLang="en-US" sz="1000" dirty="0"/>
              <a:t>행 소멸</a:t>
            </a:r>
          </a:p>
          <a:p>
            <a:pPr lvl="0">
              <a:defRPr/>
            </a:pPr>
            <a:r>
              <a:rPr lang="en-US" altLang="ko-KR" sz="1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객제배열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/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포인터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26538" y="1268760"/>
            <a:ext cx="8765943" cy="3964598"/>
            <a:chOff x="126538" y="1268760"/>
            <a:chExt cx="8765943" cy="3964598"/>
          </a:xfrm>
        </p:grpSpPr>
        <p:grpSp>
          <p:nvGrpSpPr>
            <p:cNvPr id="47" name="그룹 46"/>
            <p:cNvGrpSpPr/>
            <p:nvPr/>
          </p:nvGrpSpPr>
          <p:grpSpPr>
            <a:xfrm>
              <a:off x="143508" y="2312876"/>
              <a:ext cx="4248472" cy="745392"/>
              <a:chOff x="1115616" y="2260852"/>
              <a:chExt cx="4178759" cy="74539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4178759" cy="3693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클래스</a:t>
                </a:r>
                <a:r>
                  <a:rPr lang="en-US" altLang="ko-KR" smtClean="0"/>
                  <a:t> </a:t>
                </a:r>
                <a:r>
                  <a:rPr lang="ko-KR" altLang="en-US" smtClean="0"/>
                  <a:t>이름 </a:t>
                </a:r>
                <a:r>
                  <a:rPr lang="en-US" altLang="ko-KR" smtClean="0"/>
                  <a:t>*</a:t>
                </a:r>
                <a:r>
                  <a:rPr lang="ko-KR" altLang="en-US" smtClean="0"/>
                  <a:t>객체명</a:t>
                </a:r>
                <a:r>
                  <a:rPr lang="en-US" altLang="ko-KR" smtClean="0"/>
                  <a:t>=new </a:t>
                </a:r>
                <a:r>
                  <a:rPr lang="ko-KR" altLang="en-US" smtClean="0"/>
                  <a:t>클래스이름</a:t>
                </a:r>
                <a:r>
                  <a:rPr lang="en-US" altLang="ko-KR" smtClean="0"/>
                  <a:t>[ 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130191" y="2260852"/>
                <a:ext cx="1862324" cy="396044"/>
              </a:xfrm>
              <a:prstGeom prst="rect">
                <a:avLst/>
              </a:prstGeom>
              <a:solidFill>
                <a:srgbClr val="FFCC66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50" smtClean="0">
                    <a:solidFill>
                      <a:srgbClr val="000000"/>
                    </a:solidFill>
                  </a:rPr>
                  <a:t>형식</a:t>
                </a:r>
                <a:r>
                  <a:rPr lang="en-US" altLang="ko-KR" sz="1050">
                    <a:solidFill>
                      <a:srgbClr val="000000"/>
                    </a:solidFill>
                  </a:rPr>
                  <a:t>2</a:t>
                </a:r>
                <a:r>
                  <a:rPr lang="en-US" altLang="ko-KR" sz="1050" smtClean="0">
                    <a:solidFill>
                      <a:srgbClr val="000000"/>
                    </a:solidFill>
                  </a:rPr>
                  <a:t>:</a:t>
                </a:r>
                <a:r>
                  <a:rPr lang="ko-KR" altLang="en-US" sz="1050" smtClean="0">
                    <a:solidFill>
                      <a:srgbClr val="000000"/>
                    </a:solidFill>
                  </a:rPr>
                  <a:t>동적할당의 객체배열</a:t>
                </a:r>
                <a:endParaRPr kumimoji="0" lang="ko-KR" altLang="en-US" sz="105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26538" y="1268760"/>
              <a:ext cx="8765943" cy="3600400"/>
              <a:chOff x="249007" y="2260852"/>
              <a:chExt cx="8622104" cy="3600400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1115616" y="2260852"/>
                <a:ext cx="6799338" cy="3600400"/>
                <a:chOff x="1115616" y="2260852"/>
                <a:chExt cx="6799338" cy="360040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115616" y="2636912"/>
                  <a:ext cx="3024576" cy="369332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클래스</a:t>
                  </a:r>
                  <a:r>
                    <a:rPr lang="en-US" altLang="ko-KR" smtClean="0"/>
                    <a:t> </a:t>
                  </a:r>
                  <a:r>
                    <a:rPr lang="ko-KR" altLang="en-US" smtClean="0"/>
                    <a:t>이름 객체배열명</a:t>
                  </a:r>
                  <a:r>
                    <a:rPr lang="en-US" altLang="ko-KR" smtClean="0"/>
                    <a:t>[ ]</a:t>
                  </a:r>
                </a:p>
              </p:txBody>
            </p:sp>
            <p:sp>
              <p:nvSpPr>
                <p:cNvPr id="20" name="직사각형 19"/>
                <p:cNvSpPr/>
                <p:nvPr/>
              </p:nvSpPr>
              <p:spPr bwMode="auto">
                <a:xfrm>
                  <a:off x="1130192" y="2260852"/>
                  <a:ext cx="1173556" cy="396044"/>
                </a:xfrm>
                <a:prstGeom prst="rect">
                  <a:avLst/>
                </a:prstGeom>
                <a:solidFill>
                  <a:srgbClr val="FFCC66"/>
                </a:solidFill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형식</a:t>
                  </a:r>
                  <a:r>
                    <a:rPr lang="en-US" altLang="ko-KR" sz="1050" smtClean="0">
                      <a:solidFill>
                        <a:srgbClr val="000000"/>
                      </a:solidFill>
                    </a:rPr>
                    <a:t>1:</a:t>
                  </a: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객체배열</a:t>
                  </a:r>
                  <a:endParaRPr kumimoji="0" lang="ko-KR" altLang="en-US" sz="105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 bwMode="auto">
                <a:xfrm>
                  <a:off x="3517874" y="4909128"/>
                  <a:ext cx="1173556" cy="396044"/>
                </a:xfrm>
                <a:prstGeom prst="rect">
                  <a:avLst/>
                </a:prstGeom>
                <a:solidFill>
                  <a:srgbClr val="FFCC66"/>
                </a:solidFill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50" smtClean="0">
                      <a:solidFill>
                        <a:srgbClr val="000000"/>
                      </a:solidFill>
                    </a:rPr>
                    <a:t>Sawon </a:t>
                  </a: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클래스</a:t>
                  </a:r>
                  <a:endParaRPr kumimoji="0" lang="ko-KR" altLang="en-US" sz="105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 bwMode="auto">
                <a:xfrm>
                  <a:off x="5666658" y="5104496"/>
                  <a:ext cx="2248296" cy="756756"/>
                </a:xfrm>
                <a:prstGeom prst="rect">
                  <a:avLst/>
                </a:prstGeom>
                <a:solidFill>
                  <a:srgbClr val="FFCC66"/>
                </a:solidFill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사원명</a:t>
                  </a:r>
                  <a:r>
                    <a:rPr lang="en-US" altLang="ko-KR" sz="1050" smtClean="0">
                      <a:solidFill>
                        <a:srgbClr val="000000"/>
                      </a:solidFill>
                    </a:rPr>
                    <a:t>(irum)=“</a:t>
                  </a: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사원</a:t>
                  </a:r>
                  <a:r>
                    <a:rPr lang="en-US" altLang="ko-KR" sz="1050" smtClean="0">
                      <a:solidFill>
                        <a:srgbClr val="000000"/>
                      </a:solidFill>
                    </a:rPr>
                    <a:t>“</a:t>
                  </a: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05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</a:rPr>
                    <a:t>나이</a:t>
                  </a:r>
                  <a:r>
                    <a:rPr kumimoji="0" lang="en-US" altLang="ko-KR" sz="105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</a:rPr>
                    <a:t>(age)=0</a:t>
                  </a: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근무부서</a:t>
                  </a:r>
                  <a:r>
                    <a:rPr lang="en-US" altLang="ko-KR" sz="1050" smtClean="0">
                      <a:solidFill>
                        <a:srgbClr val="000000"/>
                      </a:solidFill>
                    </a:rPr>
                    <a:t>(part)=“</a:t>
                  </a: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근무부서</a:t>
                  </a:r>
                  <a:r>
                    <a:rPr lang="en-US" altLang="ko-KR" sz="1050" smtClean="0">
                      <a:solidFill>
                        <a:srgbClr val="000000"/>
                      </a:solidFill>
                    </a:rPr>
                    <a:t>”</a:t>
                  </a:r>
                  <a:r>
                    <a:rPr lang="ko-KR" altLang="en-US" sz="1050" smtClean="0">
                      <a:solidFill>
                        <a:srgbClr val="000000"/>
                      </a:solidFill>
                    </a:rPr>
                    <a:t>로 셋팅</a:t>
                  </a:r>
                  <a:endParaRPr kumimoji="0" lang="ko-KR" altLang="en-US" sz="105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986567" y="3727269"/>
                <a:ext cx="36870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Sample arrptr=new sample[10];</a:t>
                </a:r>
              </a:p>
              <a:p>
                <a:r>
                  <a:rPr lang="en-US" altLang="ko-KR" sz="1100" smtClean="0"/>
                  <a:t>10</a:t>
                </a:r>
                <a:r>
                  <a:rPr lang="ko-KR" altLang="en-US" sz="1100" smtClean="0"/>
                  <a:t>개의 </a:t>
                </a:r>
                <a:r>
                  <a:rPr lang="en-US" altLang="ko-KR" sz="1100" smtClean="0"/>
                  <a:t>sample</a:t>
                </a:r>
                <a:r>
                  <a:rPr lang="ko-KR" altLang="en-US" sz="1100" smtClean="0"/>
                  <a:t>객체가 모여서 배열구성</a:t>
                </a:r>
                <a:endParaRPr lang="en-US" altLang="ko-KR" sz="1100" smtClean="0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4283968" y="2780928"/>
                <a:ext cx="9001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직선 화살표 연결선 20"/>
              <p:cNvCxnSpPr/>
              <p:nvPr/>
            </p:nvCxnSpPr>
            <p:spPr bwMode="auto">
              <a:xfrm>
                <a:off x="4444458" y="3845028"/>
                <a:ext cx="60202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5184068" y="2674188"/>
                <a:ext cx="36870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Sample arr[10] : 10</a:t>
                </a:r>
                <a:r>
                  <a:rPr lang="ko-KR" altLang="en-US" sz="1100" smtClean="0"/>
                  <a:t>개의 </a:t>
                </a:r>
                <a:r>
                  <a:rPr lang="en-US" altLang="ko-KR" sz="1100" smtClean="0"/>
                  <a:t>sample </a:t>
                </a:r>
                <a:r>
                  <a:rPr lang="ko-KR" altLang="en-US" sz="1100" smtClean="0"/>
                  <a:t>객체배열</a:t>
                </a:r>
                <a:r>
                  <a:rPr lang="en-US" altLang="ko-KR" sz="1100" smtClean="0"/>
                  <a:t> </a:t>
                </a:r>
                <a:r>
                  <a:rPr lang="ko-KR" altLang="en-US" sz="1100" smtClean="0"/>
                  <a:t>선언</a:t>
                </a:r>
                <a:endParaRPr lang="en-US" altLang="ko-KR" sz="1100" smtClean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9007" y="4164072"/>
                <a:ext cx="45495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mtClean="0"/>
                  <a:t>배열 선언을 해도 생성자는 호출</a:t>
                </a:r>
                <a:r>
                  <a:rPr lang="en-US" altLang="ko-KR" sz="1100" smtClean="0"/>
                  <a:t>, </a:t>
                </a:r>
                <a:r>
                  <a:rPr lang="ko-KR" altLang="en-US" sz="1100" smtClean="0"/>
                  <a:t>단</a:t>
                </a:r>
                <a:r>
                  <a:rPr lang="en-US" altLang="ko-KR" sz="1100" smtClean="0"/>
                  <a:t>, </a:t>
                </a:r>
                <a:r>
                  <a:rPr lang="ko-KR" altLang="en-US" sz="1100" smtClean="0"/>
                  <a:t>인자를 생성자로 넘길 수 없습니다</a:t>
                </a:r>
                <a:r>
                  <a:rPr lang="en-US" altLang="ko-KR" sz="1100" smtClean="0"/>
                  <a:t>.</a:t>
                </a:r>
              </a:p>
            </p:txBody>
          </p:sp>
        </p:grpSp>
        <p:cxnSp>
          <p:nvCxnSpPr>
            <p:cNvPr id="11" name="직선 화살표 연결선 10"/>
            <p:cNvCxnSpPr>
              <a:stCxn id="24" idx="3"/>
              <a:endCxn id="25" idx="1"/>
            </p:cNvCxnSpPr>
            <p:nvPr/>
          </p:nvCxnSpPr>
          <p:spPr bwMode="auto">
            <a:xfrm>
              <a:off x="4643072" y="4115058"/>
              <a:ext cx="991497" cy="3757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직선 화살표 연결선 26"/>
            <p:cNvCxnSpPr/>
            <p:nvPr/>
          </p:nvCxnSpPr>
          <p:spPr bwMode="auto">
            <a:xfrm>
              <a:off x="4257137" y="4321446"/>
              <a:ext cx="531266" cy="5318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/>
            <p:cNvCxnSpPr/>
            <p:nvPr/>
          </p:nvCxnSpPr>
          <p:spPr bwMode="auto">
            <a:xfrm flipH="1">
              <a:off x="3950724" y="4356448"/>
              <a:ext cx="2039" cy="5402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직선 화살표 연결선 29"/>
            <p:cNvCxnSpPr/>
            <p:nvPr/>
          </p:nvCxnSpPr>
          <p:spPr bwMode="auto">
            <a:xfrm flipH="1">
              <a:off x="3264047" y="4369177"/>
              <a:ext cx="382303" cy="5625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2606548" y="4951104"/>
              <a:ext cx="10054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000000"/>
                  </a:solidFill>
                </a:rPr>
                <a:t>사원명</a:t>
              </a:r>
              <a:r>
                <a:rPr lang="en-US" altLang="ko-KR" sz="1100">
                  <a:solidFill>
                    <a:srgbClr val="000000"/>
                  </a:solidFill>
                </a:rPr>
                <a:t>(irum</a:t>
              </a:r>
              <a:r>
                <a:rPr lang="en-US" altLang="ko-KR" sz="1100" smtClean="0">
                  <a:solidFill>
                    <a:srgbClr val="000000"/>
                  </a:solidFill>
                </a:rPr>
                <a:t>)</a:t>
              </a:r>
              <a:endParaRPr lang="en-US" altLang="ko-KR" sz="110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9936" y="4971748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000000"/>
                  </a:solidFill>
                </a:rPr>
                <a:t>나이</a:t>
              </a:r>
              <a:r>
                <a:rPr lang="en-US" altLang="ko-KR" sz="1100">
                  <a:solidFill>
                    <a:srgbClr val="000000"/>
                  </a:solidFill>
                </a:rPr>
                <a:t>(age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85339" y="4943636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000000"/>
                  </a:solidFill>
                </a:rPr>
                <a:t>근무부서</a:t>
              </a:r>
              <a:r>
                <a:rPr lang="en-US" altLang="ko-KR" sz="1100">
                  <a:solidFill>
                    <a:srgbClr val="000000"/>
                  </a:solidFill>
                </a:rPr>
                <a:t>(</a:t>
              </a:r>
              <a:r>
                <a:rPr lang="en-US" altLang="ko-KR" sz="1100" smtClean="0">
                  <a:solidFill>
                    <a:srgbClr val="000000"/>
                  </a:solidFill>
                </a:rPr>
                <a:t>part)</a:t>
              </a:r>
              <a:endParaRPr lang="en-US" altLang="ko-KR" sz="110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3256" y="4356448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접근한정자 </a:t>
              </a:r>
              <a:r>
                <a:rPr lang="en-US" altLang="ko-KR" smtClean="0"/>
                <a:t>:private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9892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 객체 할당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헤더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604" y="1340768"/>
            <a:ext cx="3762568" cy="45243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 weight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char </a:t>
            </a:r>
            <a:r>
              <a:rPr lang="en-US" dirty="0" err="1"/>
              <a:t>customer_irum</a:t>
            </a:r>
            <a:r>
              <a:rPr lang="en-US" dirty="0"/>
              <a:t>[20];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customer_height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customer_weight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customer_opt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gender;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weight();</a:t>
            </a:r>
          </a:p>
          <a:p>
            <a:r>
              <a:rPr lang="en-US" dirty="0"/>
              <a:t>//weight(char*</a:t>
            </a:r>
            <a:r>
              <a:rPr lang="en-US" dirty="0" err="1"/>
              <a:t>irum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age);</a:t>
            </a:r>
          </a:p>
          <a:p>
            <a:r>
              <a:rPr lang="en-US" dirty="0"/>
              <a:t>~weight();</a:t>
            </a:r>
          </a:p>
          <a:p>
            <a:r>
              <a:rPr lang="en-US" dirty="0"/>
              <a:t>void </a:t>
            </a:r>
            <a:r>
              <a:rPr lang="en-US" dirty="0" err="1"/>
              <a:t>calc_stweight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j);</a:t>
            </a:r>
          </a:p>
          <a:p>
            <a:r>
              <a:rPr lang="en-US" dirty="0"/>
              <a:t>//void </a:t>
            </a:r>
            <a:r>
              <a:rPr lang="en-US" dirty="0" err="1"/>
              <a:t>calc_info</a:t>
            </a:r>
            <a:r>
              <a:rPr lang="en-US" dirty="0"/>
              <a:t>(char*</a:t>
            </a:r>
            <a:r>
              <a:rPr lang="en-US" dirty="0" err="1"/>
              <a:t>irum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a);</a:t>
            </a:r>
          </a:p>
          <a:p>
            <a:r>
              <a:rPr lang="en-US" dirty="0"/>
              <a:t>void </a:t>
            </a:r>
            <a:r>
              <a:rPr lang="en-US" dirty="0" err="1"/>
              <a:t>prnt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07091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>
                <a:latin typeface="HY동녘B" panose="02030600000101010101" pitchFamily="18" charset="-127"/>
                <a:ea typeface="HY동녘B" panose="02030600000101010101" pitchFamily="18" charset="-127"/>
              </a:rPr>
              <a:t>동적 객체 할당</a:t>
            </a:r>
            <a:r>
              <a:rPr lang="en-US" altLang="ko-KR" sz="3600" b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cpp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268759"/>
            <a:ext cx="3139001" cy="35394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#include "</a:t>
            </a:r>
            <a:r>
              <a:rPr lang="en-US" sz="1400" dirty="0" err="1"/>
              <a:t>weightmanage.h</a:t>
            </a:r>
            <a:r>
              <a:rPr lang="en-US" sz="1400" dirty="0"/>
              <a:t>"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cstring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/>
              <a:t>weight::weight()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strcpy_s</a:t>
            </a:r>
            <a:r>
              <a:rPr lang="en-US" sz="1400" dirty="0"/>
              <a:t>(</a:t>
            </a:r>
            <a:r>
              <a:rPr lang="en-US" sz="1400" dirty="0" err="1"/>
              <a:t>customer_irum</a:t>
            </a:r>
            <a:r>
              <a:rPr lang="en-US" sz="1400" dirty="0"/>
              <a:t>, "guest");</a:t>
            </a:r>
          </a:p>
          <a:p>
            <a:r>
              <a:rPr lang="en-US" sz="1400" dirty="0" err="1"/>
              <a:t>customer_height</a:t>
            </a:r>
            <a:r>
              <a:rPr lang="en-US" sz="1400" dirty="0"/>
              <a:t> = 0;</a:t>
            </a:r>
          </a:p>
          <a:p>
            <a:r>
              <a:rPr lang="en-US" sz="1400" dirty="0" err="1"/>
              <a:t>customer_weight</a:t>
            </a:r>
            <a:r>
              <a:rPr lang="en-US" sz="1400" dirty="0"/>
              <a:t> = 0;</a:t>
            </a:r>
          </a:p>
          <a:p>
            <a:r>
              <a:rPr lang="en-US" sz="1400" dirty="0" err="1"/>
              <a:t>customer_opt</a:t>
            </a:r>
            <a:r>
              <a:rPr lang="en-US" sz="1400" dirty="0"/>
              <a:t> = 0;</a:t>
            </a:r>
          </a:p>
          <a:p>
            <a:r>
              <a:rPr lang="en-US" sz="1400" dirty="0"/>
              <a:t>gender = 2;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smtClean="0"/>
              <a:t>weight</a:t>
            </a:r>
            <a:r>
              <a:rPr lang="en-US" sz="1400" dirty="0"/>
              <a:t>::~weight()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"thank you~~\n";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259349"/>
            <a:ext cx="4716524" cy="46782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weight::</a:t>
            </a:r>
            <a:r>
              <a:rPr lang="en-US" sz="1400" dirty="0" err="1"/>
              <a:t>calc_stweight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j)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double s = 0;</a:t>
            </a:r>
          </a:p>
          <a:p>
            <a:r>
              <a:rPr lang="en-US" sz="1400" dirty="0"/>
              <a:t>if (gender == 1)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s = (</a:t>
            </a:r>
            <a:r>
              <a:rPr lang="en-US" sz="1400" dirty="0" err="1"/>
              <a:t>i</a:t>
            </a:r>
            <a:r>
              <a:rPr lang="en-US" sz="1400" dirty="0"/>
              <a:t> - 100)*0.9;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 if (gender == 2)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s = (</a:t>
            </a:r>
            <a:r>
              <a:rPr lang="en-US" sz="1400" dirty="0" err="1"/>
              <a:t>i</a:t>
            </a:r>
            <a:r>
              <a:rPr lang="en-US" sz="1400" dirty="0"/>
              <a:t> - 110)*0.9;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customer_opt</a:t>
            </a:r>
            <a:r>
              <a:rPr lang="en-US" sz="1400" dirty="0"/>
              <a:t> = j - s;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weight::</a:t>
            </a:r>
            <a:r>
              <a:rPr lang="en-US" sz="1400" dirty="0" err="1"/>
              <a:t>prnt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고객명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sz="1400" dirty="0" err="1"/>
              <a:t>customer_irum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(gender == 1 ? "</a:t>
            </a:r>
            <a:r>
              <a:rPr lang="ko-KR" altLang="en-US" sz="1400" dirty="0"/>
              <a:t>남자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: "</a:t>
            </a:r>
            <a:r>
              <a:rPr lang="ko-KR" altLang="en-US" sz="1400" dirty="0"/>
              <a:t>여자</a:t>
            </a:r>
            <a:r>
              <a:rPr lang="en-US" altLang="ko-KR" sz="1400" dirty="0"/>
              <a:t>") &lt;&lt;</a:t>
            </a:r>
            <a:r>
              <a:rPr lang="ko-KR" altLang="en-US" sz="1400" dirty="0"/>
              <a:t>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customer_opt</a:t>
            </a:r>
            <a:r>
              <a:rPr lang="en-US" sz="1400" dirty="0"/>
              <a:t> &lt;&lt; (</a:t>
            </a:r>
            <a:r>
              <a:rPr lang="en-US" sz="1400" dirty="0" err="1"/>
              <a:t>customer_opt</a:t>
            </a:r>
            <a:r>
              <a:rPr lang="en-US" sz="1400" dirty="0"/>
              <a:t>&gt;0 ? "</a:t>
            </a:r>
            <a:r>
              <a:rPr lang="ko-KR" altLang="en-US" sz="1400" dirty="0"/>
              <a:t>초과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: "</a:t>
            </a:r>
            <a:r>
              <a:rPr lang="ko-KR" altLang="en-US" sz="1400" dirty="0"/>
              <a:t>미달</a:t>
            </a:r>
            <a:r>
              <a:rPr lang="en-US" altLang="ko-KR" sz="1400" dirty="0"/>
              <a:t>") &lt;&lt;</a:t>
            </a:r>
            <a:r>
              <a:rPr lang="ko-KR" altLang="en-US" sz="1400" dirty="0"/>
              <a:t>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7879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>
                <a:latin typeface="HY동녘B" panose="02030600000101010101" pitchFamily="18" charset="-127"/>
                <a:ea typeface="HY동녘B" panose="02030600000101010101" pitchFamily="18" charset="-127"/>
              </a:rPr>
              <a:t>동적 객체 할당</a:t>
            </a:r>
            <a:r>
              <a:rPr lang="en-US" altLang="ko-KR" sz="3600" b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3600" b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main)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520788"/>
            <a:ext cx="5136342" cy="310854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weightmanage.h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weight *</a:t>
            </a:r>
            <a:r>
              <a:rPr lang="en-US" altLang="ko-KR" sz="1400" dirty="0" err="1"/>
              <a:t>wman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wman</a:t>
            </a:r>
            <a:r>
              <a:rPr lang="en-US" altLang="ko-KR" sz="1400" dirty="0"/>
              <a:t> = new weight;//</a:t>
            </a:r>
            <a:r>
              <a:rPr lang="ko-KR" altLang="en-US" sz="1400" dirty="0" err="1"/>
              <a:t>동적객체</a:t>
            </a:r>
            <a:r>
              <a:rPr lang="ko-KR" altLang="en-US" sz="1400" dirty="0"/>
              <a:t> 생성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h, w;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신장과 체중을 입력</a:t>
            </a:r>
            <a:r>
              <a:rPr lang="en-US" altLang="ko-KR" sz="1400" dirty="0"/>
              <a:t>\n";</a:t>
            </a:r>
          </a:p>
          <a:p>
            <a:r>
              <a:rPr lang="en-US" altLang="ko-KR" sz="1400" dirty="0" err="1"/>
              <a:t>cin</a:t>
            </a:r>
            <a:r>
              <a:rPr lang="en-US" altLang="ko-KR" sz="1400" dirty="0"/>
              <a:t> &gt;&gt; h &gt;&gt; w;</a:t>
            </a:r>
          </a:p>
          <a:p>
            <a:r>
              <a:rPr lang="en-US" altLang="ko-KR" sz="1400" dirty="0" err="1"/>
              <a:t>wman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calc_stweight</a:t>
            </a:r>
            <a:r>
              <a:rPr lang="en-US" altLang="ko-KR" sz="1400" dirty="0"/>
              <a:t>(h, w); //</a:t>
            </a:r>
            <a:r>
              <a:rPr lang="ko-KR" altLang="en-US" sz="1400" dirty="0"/>
              <a:t>포인터 </a:t>
            </a:r>
            <a:r>
              <a:rPr lang="ko-KR" altLang="en-US" sz="1400" dirty="0" err="1"/>
              <a:t>생성자이므로</a:t>
            </a:r>
            <a:r>
              <a:rPr lang="ko-KR" altLang="en-US" sz="1400" dirty="0"/>
              <a:t> 포인터화</a:t>
            </a:r>
          </a:p>
          <a:p>
            <a:r>
              <a:rPr lang="en-US" altLang="ko-KR" sz="1400" dirty="0" err="1"/>
              <a:t>wman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prnt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delete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wman</a:t>
            </a:r>
            <a:r>
              <a:rPr lang="en-US" altLang="ko-KR" sz="1400" dirty="0"/>
              <a:t>;//</a:t>
            </a:r>
            <a:r>
              <a:rPr lang="ko-KR" altLang="en-US" sz="1400" dirty="0"/>
              <a:t>동적 메모리 해제</a:t>
            </a:r>
            <a:r>
              <a:rPr lang="en-US" altLang="ko-KR" sz="1400" dirty="0"/>
              <a:t>-&gt;</a:t>
            </a:r>
            <a:r>
              <a:rPr lang="ko-KR" altLang="en-US" sz="1400" dirty="0" err="1"/>
              <a:t>소멸자</a:t>
            </a:r>
            <a:r>
              <a:rPr lang="ko-KR" altLang="en-US" sz="1400" dirty="0"/>
              <a:t> 호출</a:t>
            </a:r>
          </a:p>
          <a:p>
            <a:r>
              <a:rPr lang="en-US" altLang="ko-KR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9413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동적배열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/2</a:t>
            </a:r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차원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124819"/>
            <a:ext cx="5161991" cy="54784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#include "</a:t>
            </a:r>
            <a:r>
              <a:rPr lang="en-US" sz="1400" dirty="0" err="1"/>
              <a:t>stdafx.h</a:t>
            </a:r>
            <a:r>
              <a:rPr lang="en-US" sz="1400" dirty="0"/>
              <a:t>"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a = 3, b = 4, c = 0;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**</a:t>
            </a:r>
            <a:r>
              <a:rPr lang="en-US" sz="1400" dirty="0" err="1"/>
              <a:t>arr</a:t>
            </a:r>
            <a:r>
              <a:rPr lang="en-US" sz="1400" dirty="0"/>
              <a:t> = new </a:t>
            </a:r>
            <a:r>
              <a:rPr lang="en-US" sz="1400" dirty="0" err="1"/>
              <a:t>int</a:t>
            </a:r>
            <a:r>
              <a:rPr lang="en-US" sz="1400" dirty="0"/>
              <a:t> *[a];//</a:t>
            </a:r>
            <a:r>
              <a:rPr lang="en-US" sz="1400" dirty="0" err="1"/>
              <a:t>int</a:t>
            </a:r>
            <a:r>
              <a:rPr lang="en-US" sz="1400" dirty="0"/>
              <a:t> 4byte</a:t>
            </a:r>
            <a:r>
              <a:rPr lang="en-US" sz="1400"/>
              <a:t>, </a:t>
            </a:r>
            <a:r>
              <a:rPr lang="ko-KR" altLang="en-US" sz="1400" smtClean="0"/>
              <a:t>행에 </a:t>
            </a:r>
            <a:r>
              <a:rPr lang="ko-KR" altLang="en-US" sz="1400"/>
              <a:t>동적 메모리 할당</a:t>
            </a:r>
            <a:endParaRPr lang="en-US" sz="1400" dirty="0"/>
          </a:p>
          <a:p>
            <a:r>
              <a:rPr lang="en-US" altLang="ko-KR" sz="1400" dirty="0"/>
              <a:t>//*[a] </a:t>
            </a:r>
            <a:r>
              <a:rPr lang="ko-KR" altLang="en-US" sz="1400" dirty="0"/>
              <a:t>이차원 배열의 포인터 표현</a:t>
            </a:r>
            <a:r>
              <a:rPr lang="en-US" altLang="ko-KR" sz="1400" dirty="0"/>
              <a:t>.</a:t>
            </a:r>
            <a:r>
              <a:rPr lang="ko-KR" altLang="en-US" sz="1400" dirty="0"/>
              <a:t>행</a:t>
            </a:r>
            <a:r>
              <a:rPr lang="en-US" altLang="ko-KR" sz="1400" dirty="0"/>
              <a:t>,</a:t>
            </a:r>
            <a:r>
              <a:rPr lang="ko-KR" altLang="en-US" sz="1400" dirty="0"/>
              <a:t>열 이므로 이중 포인터**</a:t>
            </a:r>
          </a:p>
          <a:p>
            <a:r>
              <a:rPr lang="en-US" altLang="ko-KR" sz="1400" dirty="0"/>
              <a:t>//new</a:t>
            </a:r>
            <a:r>
              <a:rPr lang="ko-KR" altLang="en-US" sz="1400" dirty="0"/>
              <a:t>는 메모리 할당 반납이 어려운 단점이 있음</a:t>
            </a:r>
          </a:p>
          <a:p>
            <a:r>
              <a:rPr lang="nn-NO" sz="1400" dirty="0"/>
              <a:t>for (int i = 0; i &lt; a;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new </a:t>
            </a:r>
            <a:r>
              <a:rPr lang="en-US" sz="1400" dirty="0" err="1"/>
              <a:t>int</a:t>
            </a:r>
            <a:r>
              <a:rPr lang="en-US" sz="1400" dirty="0"/>
              <a:t>[b];//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]=*[a].</a:t>
            </a:r>
            <a:r>
              <a:rPr lang="en-US" sz="1400" dirty="0" err="1"/>
              <a:t>i</a:t>
            </a:r>
            <a:r>
              <a:rPr lang="ko-KR" altLang="en-US" sz="1400" dirty="0"/>
              <a:t>번째 행에 대하여 </a:t>
            </a:r>
            <a:r>
              <a:rPr lang="en-US" sz="1400" dirty="0"/>
              <a:t>b</a:t>
            </a:r>
            <a:r>
              <a:rPr lang="ko-KR" altLang="en-US" sz="1400" dirty="0"/>
              <a:t>열만큼 할당</a:t>
            </a:r>
          </a:p>
          <a:p>
            <a:r>
              <a:rPr lang="en-US" sz="1400" dirty="0"/>
              <a:t>}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확보된 이차원 배열에 </a:t>
            </a:r>
            <a:r>
              <a:rPr lang="ko-KR" altLang="en-US" sz="1400" dirty="0" err="1"/>
              <a:t>값할당</a:t>
            </a:r>
            <a:endParaRPr lang="ko-KR" altLang="en-US" sz="1400" dirty="0"/>
          </a:p>
          <a:p>
            <a:r>
              <a:rPr lang="nn-NO" sz="1400" dirty="0"/>
              <a:t>for (int i = 0; i &lt; a;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for (</a:t>
            </a:r>
            <a:r>
              <a:rPr lang="en-US" sz="1400" dirty="0" err="1"/>
              <a:t>int</a:t>
            </a:r>
            <a:r>
              <a:rPr lang="en-US" sz="1400" dirty="0"/>
              <a:t> j = 0; j &lt; b;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 </a:t>
            </a:r>
            <a:r>
              <a:rPr lang="en-US" sz="1400" dirty="0" err="1"/>
              <a:t>c++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&lt;&lt; "\t";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65867" y="1135751"/>
            <a:ext cx="2592288" cy="1600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//</a:t>
            </a:r>
            <a:r>
              <a:rPr lang="ko-KR" altLang="en-US" sz="1400"/>
              <a:t>주기억장치 공간 반납</a:t>
            </a:r>
            <a:r>
              <a:rPr lang="en-US" altLang="ko-KR" sz="1400"/>
              <a:t>(</a:t>
            </a:r>
            <a:r>
              <a:rPr lang="ko-KR" altLang="en-US" sz="1400"/>
              <a:t>해제</a:t>
            </a:r>
            <a:r>
              <a:rPr lang="en-US" altLang="ko-KR" sz="1400"/>
              <a:t>)</a:t>
            </a:r>
            <a:endParaRPr lang="nn-NO" sz="1400" smtClean="0"/>
          </a:p>
          <a:p>
            <a:r>
              <a:rPr lang="nn-NO" sz="1400" smtClean="0"/>
              <a:t>for </a:t>
            </a:r>
            <a:r>
              <a:rPr lang="nn-NO" sz="1400" dirty="0"/>
              <a:t>(int i = 0; i&lt;a;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delete[]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];//</a:t>
            </a:r>
            <a:r>
              <a:rPr lang="ko-KR" altLang="en-US" sz="1400" dirty="0" err="1"/>
              <a:t>열공간</a:t>
            </a:r>
            <a:r>
              <a:rPr lang="ko-KR" altLang="en-US" sz="1400" dirty="0"/>
              <a:t> 제거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delete[]</a:t>
            </a:r>
            <a:r>
              <a:rPr lang="en-US" sz="1400" dirty="0" err="1"/>
              <a:t>arr</a:t>
            </a:r>
            <a:r>
              <a:rPr lang="en-US" sz="1400" dirty="0"/>
              <a:t>;//</a:t>
            </a:r>
            <a:r>
              <a:rPr lang="ko-KR" altLang="en-US" sz="1400" dirty="0" err="1"/>
              <a:t>행공간</a:t>
            </a:r>
            <a:r>
              <a:rPr lang="ko-KR" altLang="en-US" sz="1400" dirty="0"/>
              <a:t> 제거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0771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2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객제포인터</a:t>
            </a:r>
            <a:r>
              <a:rPr lang="en-US" altLang="ko-KR" sz="32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2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2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이니셜 </a:t>
            </a:r>
            <a:r>
              <a:rPr lang="ko-KR" altLang="en-US" sz="32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라이져</a:t>
            </a:r>
            <a:r>
              <a:rPr lang="en-US" altLang="ko-KR" sz="32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2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579" y="1012384"/>
            <a:ext cx="4499950" cy="57554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#include&lt;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sawon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char </a:t>
            </a:r>
            <a:r>
              <a:rPr lang="en-US" sz="1400" dirty="0" err="1"/>
              <a:t>irum</a:t>
            </a:r>
            <a:r>
              <a:rPr lang="en-US" sz="1400" dirty="0"/>
              <a:t>[20];</a:t>
            </a:r>
          </a:p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onst</a:t>
            </a:r>
            <a:r>
              <a:rPr lang="ko-KR" alt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age;</a:t>
            </a:r>
          </a:p>
          <a:p>
            <a:r>
              <a:rPr lang="en-US" sz="1400" dirty="0"/>
              <a:t>char part[20];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 err="1"/>
              <a:t>sawon</a:t>
            </a:r>
            <a:r>
              <a:rPr lang="en-US" sz="1400" dirty="0"/>
              <a:t>(char*_</a:t>
            </a:r>
            <a:r>
              <a:rPr lang="en-US" sz="1400" dirty="0" err="1"/>
              <a:t>irum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_age, char*_part) :age(_age)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strcpy_s</a:t>
            </a:r>
            <a:r>
              <a:rPr lang="en-US" sz="1400" dirty="0"/>
              <a:t>(</a:t>
            </a:r>
            <a:r>
              <a:rPr lang="en-US" sz="1400" dirty="0" err="1"/>
              <a:t>irum</a:t>
            </a:r>
            <a:r>
              <a:rPr lang="en-US" sz="1400" dirty="0"/>
              <a:t>, _</a:t>
            </a:r>
            <a:r>
              <a:rPr lang="en-US" sz="1400" dirty="0" err="1"/>
              <a:t>irum</a:t>
            </a:r>
            <a:r>
              <a:rPr lang="en-US" sz="1400" dirty="0" smtClean="0"/>
              <a:t>);</a:t>
            </a:r>
          </a:p>
          <a:p>
            <a:r>
              <a:rPr lang="en-US" altLang="ko-KR" sz="1400" dirty="0"/>
              <a:t>//age = _age;</a:t>
            </a:r>
            <a:endParaRPr lang="en-US" sz="1400" dirty="0"/>
          </a:p>
          <a:p>
            <a:r>
              <a:rPr lang="en-US" sz="1400" dirty="0" err="1"/>
              <a:t>strcpy_s</a:t>
            </a:r>
            <a:r>
              <a:rPr lang="en-US" sz="1400" dirty="0"/>
              <a:t>(part, _part);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~</a:t>
            </a:r>
            <a:r>
              <a:rPr lang="en-US" sz="1400" dirty="0" err="1"/>
              <a:t>sawon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bye~bye</a:t>
            </a:r>
            <a:r>
              <a:rPr lang="en-US" sz="1400" dirty="0"/>
              <a:t>~"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get_out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사원명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sz="1400" dirty="0" err="1"/>
              <a:t>irum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나이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sz="1400" dirty="0"/>
              <a:t>age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근무부서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sz="1400" dirty="0"/>
              <a:t>part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516" y="1664804"/>
            <a:ext cx="3717405" cy="2677656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olidFill>
                  <a:srgbClr val="000000"/>
                </a:solidFill>
              </a:rPr>
              <a:t>멤버이니셜라이저는</a:t>
            </a:r>
            <a:r>
              <a:rPr lang="ko-KR" altLang="en-US" sz="1400" dirty="0" smtClean="0">
                <a:solidFill>
                  <a:srgbClr val="00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생성자보다</a:t>
            </a:r>
            <a:r>
              <a:rPr lang="ko-KR" altLang="en-US" sz="1400" dirty="0" smtClean="0">
                <a:solidFill>
                  <a:srgbClr val="000000"/>
                </a:solidFill>
              </a:rPr>
              <a:t> 먼저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</a:rPr>
              <a:t>호출된다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0000"/>
                </a:solidFill>
              </a:rPr>
              <a:t>객체가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인스턴스화</a:t>
            </a:r>
            <a:r>
              <a:rPr lang="ko-KR" altLang="en-US" sz="1400" dirty="0" smtClean="0">
                <a:solidFill>
                  <a:srgbClr val="00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될때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</a:rPr>
              <a:t>즉 메모리에 잡힐 때</a:t>
            </a:r>
            <a:r>
              <a:rPr lang="en-US" altLang="ko-KR" sz="1400" dirty="0" smtClean="0">
                <a:solidFill>
                  <a:srgbClr val="000000"/>
                </a:solidFill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</a:rPr>
              <a:t>초기화를 해주는 것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000000"/>
                </a:solidFill>
              </a:rPr>
              <a:t>Const</a:t>
            </a:r>
            <a:r>
              <a:rPr lang="ko-KR" altLang="en-US" sz="1400" dirty="0">
                <a:solidFill>
                  <a:srgbClr val="000000"/>
                </a:solidFill>
              </a:rPr>
              <a:t>나 </a:t>
            </a:r>
            <a:r>
              <a:rPr lang="ko-KR" altLang="en-US" sz="1400" dirty="0" err="1">
                <a:solidFill>
                  <a:srgbClr val="000000"/>
                </a:solidFill>
              </a:rPr>
              <a:t>레퍼런스가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</a:rPr>
              <a:t>인스턴스화</a:t>
            </a:r>
            <a:r>
              <a:rPr lang="ko-KR" altLang="en-US" sz="1400" dirty="0">
                <a:solidFill>
                  <a:srgbClr val="000000"/>
                </a:solidFill>
              </a:rPr>
              <a:t> 될 때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사용</a:t>
            </a:r>
            <a:endParaRPr lang="en-US" altLang="ko-KR" sz="1400" dirty="0">
              <a:solidFill>
                <a:srgbClr val="000000"/>
              </a:solidFill>
            </a:endParaRPr>
          </a:p>
          <a:p>
            <a:endParaRPr lang="en-US" altLang="ko-KR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0000"/>
                </a:solidFill>
              </a:rPr>
              <a:t>부모로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부터</a:t>
            </a:r>
            <a:r>
              <a:rPr lang="ko-KR" altLang="en-US" sz="1400" dirty="0" smtClean="0">
                <a:solidFill>
                  <a:srgbClr val="000000"/>
                </a:solidFill>
              </a:rPr>
              <a:t> 상속받은 변수 강제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초기화시</a:t>
            </a:r>
            <a:r>
              <a:rPr lang="ko-KR" altLang="en-US" sz="1400" dirty="0" smtClean="0">
                <a:solidFill>
                  <a:srgbClr val="000000"/>
                </a:solidFill>
              </a:rPr>
              <a:t>  사용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986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28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객제포인터</a:t>
            </a:r>
            <a:r>
              <a:rPr lang="en-US" altLang="ko-KR" sz="28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2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28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8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이니셜 </a:t>
            </a:r>
            <a:r>
              <a:rPr lang="ko-KR" altLang="en-US" sz="28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라이져</a:t>
            </a:r>
            <a:r>
              <a:rPr lang="en-US" altLang="ko-KR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)-main</a:t>
            </a:r>
            <a:endParaRPr lang="ko-KR" altLang="en-US" sz="28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884" y="1196752"/>
            <a:ext cx="4421403" cy="42780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altLang="ko-KR" sz="1600" dirty="0"/>
              <a:t>{//</a:t>
            </a:r>
            <a:r>
              <a:rPr lang="ko-KR" altLang="en-US" sz="1600" dirty="0"/>
              <a:t>객체 포인터 배열</a:t>
            </a:r>
          </a:p>
          <a:p>
            <a:r>
              <a:rPr lang="en-US" altLang="ko-KR" sz="1600" dirty="0" err="1"/>
              <a:t>sawon</a:t>
            </a:r>
            <a:r>
              <a:rPr lang="ko-KR" altLang="en-US" sz="1600" dirty="0"/>
              <a:t> *</a:t>
            </a:r>
            <a:r>
              <a:rPr lang="en-US" altLang="ko-KR" sz="1600" dirty="0"/>
              <a:t>s[3]; //</a:t>
            </a:r>
            <a:r>
              <a:rPr lang="ko-KR" altLang="en-US" sz="1600" dirty="0"/>
              <a:t>객체배열의 주소 참조</a:t>
            </a:r>
          </a:p>
          <a:p>
            <a:r>
              <a:rPr lang="en-US" sz="1600" dirty="0"/>
              <a:t>char </a:t>
            </a:r>
            <a:r>
              <a:rPr lang="en-US" sz="1600" dirty="0" err="1"/>
              <a:t>irum</a:t>
            </a:r>
            <a:r>
              <a:rPr lang="en-US" sz="1600" dirty="0"/>
              <a:t>[20];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age;</a:t>
            </a:r>
          </a:p>
          <a:p>
            <a:r>
              <a:rPr lang="en-US" sz="1600" dirty="0"/>
              <a:t>char part[20</a:t>
            </a:r>
            <a:r>
              <a:rPr lang="en-US" sz="1600" dirty="0" smtClean="0"/>
              <a:t>];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사원명 나이 부서명을 입력하세요</a:t>
            </a:r>
            <a:r>
              <a:rPr lang="en-US" altLang="ko-KR" sz="1600" dirty="0"/>
              <a:t>\n</a:t>
            </a:r>
            <a:r>
              <a:rPr lang="en-US" altLang="ko-KR" sz="1600" dirty="0" smtClean="0"/>
              <a:t>";</a:t>
            </a:r>
            <a:endParaRPr lang="en-US" sz="1600" dirty="0"/>
          </a:p>
          <a:p>
            <a:r>
              <a:rPr lang="nn-NO" sz="1600" dirty="0"/>
              <a:t>for (int i = 0; i&lt;3; i++){</a:t>
            </a:r>
          </a:p>
          <a:p>
            <a:r>
              <a:rPr lang="en-US" sz="1600" dirty="0" err="1" smtClean="0"/>
              <a:t>cin</a:t>
            </a:r>
            <a:r>
              <a:rPr lang="en-US" sz="1600" dirty="0" smtClean="0"/>
              <a:t> </a:t>
            </a:r>
            <a:r>
              <a:rPr lang="en-US" sz="1600" dirty="0"/>
              <a:t>&gt;&gt; </a:t>
            </a:r>
            <a:r>
              <a:rPr lang="en-US" sz="1600" dirty="0" err="1"/>
              <a:t>irum</a:t>
            </a:r>
            <a:r>
              <a:rPr lang="en-US" sz="1600" dirty="0"/>
              <a:t> &gt;&gt; age &gt;&gt; part;</a:t>
            </a:r>
          </a:p>
          <a:p>
            <a:r>
              <a:rPr lang="en-US" altLang="ko-KR" sz="1600" dirty="0"/>
              <a:t>//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내용을 저장</a:t>
            </a:r>
          </a:p>
          <a:p>
            <a:r>
              <a:rPr lang="en-US" sz="1600" dirty="0"/>
              <a:t>s[</a:t>
            </a:r>
            <a:r>
              <a:rPr lang="en-US" sz="1600" dirty="0" err="1"/>
              <a:t>i</a:t>
            </a:r>
            <a:r>
              <a:rPr lang="en-US" sz="1600" dirty="0"/>
              <a:t>] = new </a:t>
            </a:r>
            <a:r>
              <a:rPr lang="en-US" sz="1600" dirty="0" err="1"/>
              <a:t>sawon</a:t>
            </a:r>
            <a:r>
              <a:rPr lang="en-US" sz="1600" dirty="0"/>
              <a:t>(</a:t>
            </a:r>
            <a:r>
              <a:rPr lang="en-US" sz="1600" dirty="0" err="1"/>
              <a:t>irum</a:t>
            </a:r>
            <a:r>
              <a:rPr lang="en-US" sz="1600" dirty="0"/>
              <a:t>, age, part);//</a:t>
            </a:r>
            <a:r>
              <a:rPr lang="ko-KR" altLang="en-US" sz="1600" dirty="0" err="1"/>
              <a:t>동적객체</a:t>
            </a:r>
            <a:endParaRPr lang="ko-KR" alt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j = 0; j&lt;3;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/>
              <a:t>s[j]-&gt;</a:t>
            </a:r>
            <a:r>
              <a:rPr lang="en-US" sz="1600" dirty="0" err="1"/>
              <a:t>get_out</a:t>
            </a:r>
            <a:r>
              <a:rPr lang="en-US" sz="1600" dirty="0"/>
              <a:t>();</a:t>
            </a:r>
          </a:p>
          <a:p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j = 0; j&lt;3;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/>
              <a:t>delete s[j];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122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생성자</a:t>
            </a:r>
            <a:r>
              <a:rPr lang="en-US" altLang="ko-KR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(constructor)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2275" y="1052513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/>
              <a:t>객체 생성시 객체에 대한 초기화 작업을 수행하는 기능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객체 인스턴스시 자동으로 맨 처음 호출되는 메소드를 의미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1401" y="1844676"/>
            <a:ext cx="8141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/>
              <a:t>특징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생성자의 이름은 클래스의 이름과 동일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일반 멤버함수와 동일하게 동작하며 리턴값이 없음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객체에서 사용할 변수나 또 다른 객체 생성에 사용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생성자가 없는 클래스에 대해 컴파일러는 기본 생성자를 생성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개발자에 의한 생성자 기술시 컴파일러는 기본 생성자를 생성하지 않음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683568" y="3933056"/>
            <a:ext cx="294183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</a:rPr>
              <a:t>Class </a:t>
            </a:r>
            <a:r>
              <a:rPr lang="ko-KR" altLang="en-US" smtClean="0">
                <a:solidFill>
                  <a:srgbClr val="000000"/>
                </a:solidFill>
              </a:rPr>
              <a:t>클래스 이름</a:t>
            </a:r>
            <a:endParaRPr lang="en-US" altLang="ko-KR" smtClean="0">
              <a:solidFill>
                <a:srgbClr val="000000"/>
              </a:solidFill>
            </a:endParaRPr>
          </a:p>
          <a:p>
            <a:r>
              <a:rPr lang="en-US" altLang="ko-KR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ko-KR" smtClean="0">
                <a:solidFill>
                  <a:srgbClr val="000000"/>
                </a:solidFill>
              </a:rPr>
              <a:t>Public:</a:t>
            </a:r>
          </a:p>
          <a:p>
            <a:r>
              <a:rPr lang="ko-KR" altLang="en-US" smtClean="0">
                <a:solidFill>
                  <a:srgbClr val="000000"/>
                </a:solidFill>
              </a:rPr>
              <a:t>클래스 이름</a:t>
            </a:r>
            <a:r>
              <a:rPr lang="en-US" altLang="ko-KR" smtClean="0">
                <a:solidFill>
                  <a:srgbClr val="000000"/>
                </a:solidFill>
              </a:rPr>
              <a:t>(</a:t>
            </a:r>
            <a:r>
              <a:rPr lang="ko-KR" altLang="en-US" smtClean="0">
                <a:solidFill>
                  <a:srgbClr val="000000"/>
                </a:solidFill>
              </a:rPr>
              <a:t>매개변수목록</a:t>
            </a:r>
            <a:r>
              <a:rPr lang="en-US" altLang="ko-KR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ko-KR" smtClean="0">
                <a:solidFill>
                  <a:srgbClr val="000000"/>
                </a:solidFill>
              </a:rPr>
              <a:t>//</a:t>
            </a:r>
            <a:r>
              <a:rPr lang="ko-KR" altLang="en-US" smtClean="0">
                <a:solidFill>
                  <a:srgbClr val="000000"/>
                </a:solidFill>
              </a:rPr>
              <a:t>내용기술</a:t>
            </a:r>
            <a:r>
              <a:rPr lang="en-US" altLang="ko-KR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ko-KR">
                <a:solidFill>
                  <a:srgbClr val="000000"/>
                </a:solidFill>
              </a:rPr>
              <a:t>}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4717886"/>
            <a:ext cx="134186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0000"/>
                </a:solidFill>
              </a:rPr>
              <a:t>생성자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3" name="직선 화살표 연결선 32"/>
          <p:cNvCxnSpPr>
            <a:endCxn id="15" idx="1"/>
          </p:cNvCxnSpPr>
          <p:nvPr/>
        </p:nvCxnSpPr>
        <p:spPr bwMode="auto">
          <a:xfrm>
            <a:off x="3625399" y="4902552"/>
            <a:ext cx="44254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기본 생성자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1580" y="1448780"/>
            <a:ext cx="4068763" cy="302480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400" dirty="0"/>
              <a:t>construct.cpp </a:t>
            </a:r>
            <a:r>
              <a:rPr lang="ko-KR" altLang="en-US" sz="1400" dirty="0"/>
              <a:t>에 구현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stdafx.h</a:t>
            </a:r>
            <a:r>
              <a:rPr lang="en-US" altLang="ko-KR" sz="1400" dirty="0"/>
              <a:t>"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weightmanage.h</a:t>
            </a:r>
            <a:r>
              <a:rPr lang="en-US" altLang="ko-KR" sz="1400" dirty="0"/>
              <a:t>"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en-US" altLang="ko-KR" sz="1400" dirty="0"/>
              <a:t>weight::weight()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{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strcpy_s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customer_irum</a:t>
            </a:r>
            <a:r>
              <a:rPr lang="en-US" altLang="ko-KR" sz="1400" dirty="0"/>
              <a:t>, " Customer"); // </a:t>
            </a:r>
            <a:r>
              <a:rPr lang="ko-KR" altLang="en-US" sz="1400" dirty="0"/>
              <a:t>이름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gender = 1;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customer_height</a:t>
            </a:r>
            <a:r>
              <a:rPr lang="en-US" altLang="ko-KR" sz="1400" dirty="0"/>
              <a:t> = 0;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customer_weight</a:t>
            </a:r>
            <a:r>
              <a:rPr lang="en-US" altLang="ko-KR" sz="1400" dirty="0"/>
              <a:t> = 0;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customer_opt</a:t>
            </a:r>
            <a:r>
              <a:rPr lang="en-US" altLang="ko-KR" sz="1400" dirty="0"/>
              <a:t> = 0.0;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}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/>
              <a:t>Tip:</a:t>
            </a:r>
            <a:r>
              <a:rPr lang="ko-KR" altLang="en-US" sz="1400" dirty="0"/>
              <a:t>헤더에 </a:t>
            </a:r>
            <a:r>
              <a:rPr lang="ko-KR" altLang="en-US" sz="1400" dirty="0" err="1"/>
              <a:t>선언후</a:t>
            </a:r>
            <a:r>
              <a:rPr lang="ko-KR" altLang="en-US" sz="1400" dirty="0"/>
              <a:t> 사용</a:t>
            </a:r>
          </a:p>
          <a:p>
            <a:pPr marL="0" indent="0">
              <a:buNone/>
              <a:defRPr/>
            </a:pPr>
            <a:endParaRPr lang="ko-KR" altLang="en-US" sz="14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860032" y="1412776"/>
            <a:ext cx="4068763" cy="21242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400"/>
              <a:t>main.cpp </a:t>
            </a:r>
            <a:r>
              <a:rPr lang="ko-KR" altLang="en-US" sz="1400"/>
              <a:t>에 구현</a:t>
            </a:r>
          </a:p>
          <a:p>
            <a:pPr marL="0" indent="0">
              <a:buNone/>
              <a:defRPr/>
            </a:pPr>
            <a:r>
              <a:rPr lang="en-US" altLang="ko-KR" sz="1400"/>
              <a:t>weight man; //weight man=weight()</a:t>
            </a:r>
          </a:p>
          <a:p>
            <a:pPr marL="0" indent="0">
              <a:buNone/>
              <a:defRPr/>
            </a:pPr>
            <a:r>
              <a:rPr lang="en-US" altLang="ko-KR" sz="1400"/>
              <a:t>int h, w;</a:t>
            </a:r>
          </a:p>
          <a:p>
            <a:pPr marL="0" indent="0">
              <a:buNone/>
              <a:defRPr/>
            </a:pPr>
            <a:r>
              <a:rPr lang="en-US" altLang="ko-KR" sz="1400"/>
              <a:t>cout &lt;&lt;</a:t>
            </a:r>
            <a:r>
              <a:rPr lang="ko-KR" altLang="en-US" sz="1400"/>
              <a:t> </a:t>
            </a:r>
            <a:r>
              <a:rPr lang="en-US" altLang="ko-KR" sz="1400"/>
              <a:t>"</a:t>
            </a:r>
            <a:r>
              <a:rPr lang="ko-KR" altLang="en-US" sz="1400"/>
              <a:t>남성분의 신장과 체중을 입력하세요</a:t>
            </a:r>
            <a:r>
              <a:rPr lang="en-US" altLang="ko-KR" sz="1400"/>
              <a:t>\n";</a:t>
            </a:r>
          </a:p>
          <a:p>
            <a:pPr marL="0" indent="0">
              <a:buNone/>
              <a:defRPr/>
            </a:pPr>
            <a:r>
              <a:rPr lang="en-US" altLang="ko-KR" sz="1400"/>
              <a:t>cin &gt;&gt; h &gt;&gt; w;</a:t>
            </a:r>
          </a:p>
          <a:p>
            <a:pPr marL="0" indent="0">
              <a:buNone/>
              <a:defRPr/>
            </a:pPr>
            <a:r>
              <a:rPr lang="en-US" altLang="ko-KR" sz="1400"/>
              <a:t>man.calc_stweight(h, w);</a:t>
            </a:r>
          </a:p>
          <a:p>
            <a:pPr marL="0" indent="0">
              <a:buNone/>
              <a:defRPr/>
            </a:pPr>
            <a:r>
              <a:rPr lang="en-US" altLang="ko-KR" sz="1400"/>
              <a:t>man.print();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584684"/>
            <a:ext cx="5004556" cy="295232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989324"/>
            <a:ext cx="3638550" cy="10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4257092"/>
            <a:ext cx="3664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앞서 만든 </a:t>
            </a:r>
            <a:r>
              <a:rPr lang="en-US" altLang="ko-KR" sz="1400" dirty="0" smtClean="0"/>
              <a:t>Weight</a:t>
            </a:r>
            <a:r>
              <a:rPr lang="ko-KR" altLang="en-US" sz="1400" dirty="0" smtClean="0"/>
              <a:t>클래스에 대해</a:t>
            </a:r>
            <a:endParaRPr lang="en-US" altLang="ko-KR" sz="1400" dirty="0" smtClean="0"/>
          </a:p>
          <a:p>
            <a:r>
              <a:rPr lang="ko-KR" altLang="en-US" sz="1400" dirty="0" smtClean="0"/>
              <a:t>새로운 프로그램에서 </a:t>
            </a:r>
            <a:r>
              <a:rPr lang="en-US" altLang="ko-KR" sz="1400" dirty="0" smtClean="0"/>
              <a:t>man</a:t>
            </a:r>
            <a:r>
              <a:rPr lang="ko-KR" altLang="en-US" sz="1400" dirty="0" smtClean="0"/>
              <a:t>객체를 생성</a:t>
            </a:r>
            <a:endParaRPr lang="en-US" altLang="ko-KR" sz="1400" dirty="0" smtClean="0"/>
          </a:p>
          <a:p>
            <a:r>
              <a:rPr lang="ko-KR" altLang="en-US" sz="1400" dirty="0" smtClean="0"/>
              <a:t>이때 신장과  체중만을 입력할 경우</a:t>
            </a:r>
            <a:endParaRPr lang="en-US" altLang="ko-KR" sz="1400" dirty="0" smtClean="0"/>
          </a:p>
          <a:p>
            <a:r>
              <a:rPr lang="ko-KR" altLang="en-US" sz="1400" dirty="0" smtClean="0"/>
              <a:t>고객명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성별에 대해 </a:t>
            </a:r>
            <a:r>
              <a:rPr lang="ko-KR" altLang="en-US" sz="1400" dirty="0" err="1" smtClean="0"/>
              <a:t>입력받은</a:t>
            </a:r>
            <a:r>
              <a:rPr lang="ko-KR" altLang="en-US" sz="1400" dirty="0" smtClean="0"/>
              <a:t> 값이 없으므로</a:t>
            </a:r>
            <a:endParaRPr lang="en-US" altLang="ko-KR" sz="1400" dirty="0" smtClean="0"/>
          </a:p>
          <a:p>
            <a:r>
              <a:rPr lang="ko-KR" altLang="en-US" sz="1400" dirty="0" smtClean="0"/>
              <a:t>부정확한 결과가 표시됨을 알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8547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799692" y="1159324"/>
            <a:ext cx="7045223" cy="5546039"/>
            <a:chOff x="1799692" y="969876"/>
            <a:chExt cx="7045223" cy="5546039"/>
          </a:xfrm>
        </p:grpSpPr>
        <p:sp>
          <p:nvSpPr>
            <p:cNvPr id="2" name="TextBox 1"/>
            <p:cNvSpPr txBox="1"/>
            <p:nvPr/>
          </p:nvSpPr>
          <p:spPr>
            <a:xfrm>
              <a:off x="1799692" y="969876"/>
              <a:ext cx="4073422" cy="43537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#include "stdafx.h"</a:t>
              </a:r>
            </a:p>
            <a:p>
              <a:pPr lvl="0">
                <a:defRPr/>
              </a:pPr>
              <a:r>
                <a:rPr lang="en-US" altLang="ko-KR" sz="1400"/>
                <a:t>#include "weightmanage.h"</a:t>
              </a:r>
            </a:p>
            <a:p>
              <a:pPr lvl="0">
                <a:defRPr/>
              </a:pPr>
              <a:endParaRPr lang="ko-KR" altLang="en-US" sz="1400"/>
            </a:p>
            <a:p>
              <a:pPr lvl="0">
                <a:defRPr/>
              </a:pPr>
              <a:r>
                <a:rPr lang="en-US" altLang="ko-KR" sz="1400"/>
                <a:t>weight::weight()</a:t>
              </a:r>
            </a:p>
            <a:p>
              <a:pPr lvl="0">
                <a:defRPr/>
              </a:pPr>
              <a:r>
                <a:rPr lang="en-US" altLang="ko-KR" sz="1400"/>
                <a:t>{</a:t>
              </a:r>
            </a:p>
            <a:p>
              <a:pPr lvl="0">
                <a:defRPr/>
              </a:pPr>
              <a:r>
                <a:rPr lang="en-US" altLang="ko-KR" sz="1400"/>
                <a:t>strcpy_s(customer_irum, " Customer"); // </a:t>
              </a:r>
              <a:r>
                <a:rPr lang="ko-KR" altLang="en-US" sz="1400"/>
                <a:t>이름</a:t>
              </a:r>
            </a:p>
            <a:p>
              <a:pPr lvl="0">
                <a:defRPr/>
              </a:pPr>
              <a:r>
                <a:rPr lang="en-US" altLang="ko-KR" sz="1400"/>
                <a:t>gender = 1;</a:t>
              </a:r>
            </a:p>
            <a:p>
              <a:pPr lvl="0">
                <a:defRPr/>
              </a:pPr>
              <a:r>
                <a:rPr lang="en-US" altLang="ko-KR" sz="1400"/>
                <a:t>customer_height = 0;</a:t>
              </a:r>
            </a:p>
            <a:p>
              <a:pPr lvl="0">
                <a:defRPr/>
              </a:pPr>
              <a:r>
                <a:rPr lang="en-US" altLang="ko-KR" sz="1400"/>
                <a:t>customer_weight = 0;</a:t>
              </a:r>
            </a:p>
            <a:p>
              <a:pPr lvl="0">
                <a:defRPr/>
              </a:pPr>
              <a:r>
                <a:rPr lang="en-US" altLang="ko-KR" sz="1400"/>
                <a:t>customer_opt = 0.0;</a:t>
              </a:r>
            </a:p>
            <a:p>
              <a:pPr lvl="0">
                <a:defRPr/>
              </a:pPr>
              <a:r>
                <a:rPr lang="en-US" altLang="ko-KR" sz="1400"/>
                <a:t>}</a:t>
              </a:r>
            </a:p>
            <a:p>
              <a:pPr lvl="0">
                <a:defRPr/>
              </a:pPr>
              <a:endParaRPr lang="ko-KR" altLang="en-US" sz="1400"/>
            </a:p>
            <a:p>
              <a:pPr lvl="0">
                <a:defRPr/>
              </a:pPr>
              <a:r>
                <a:rPr lang="en-US" altLang="ko-KR" sz="1400"/>
                <a:t>weight::weight(char *irum, int gen)</a:t>
              </a:r>
            </a:p>
            <a:p>
              <a:pPr lvl="0">
                <a:defRPr/>
              </a:pPr>
              <a:r>
                <a:rPr lang="en-US" altLang="ko-KR" sz="1400"/>
                <a:t>{</a:t>
              </a:r>
            </a:p>
            <a:p>
              <a:pPr lvl="0">
                <a:defRPr/>
              </a:pPr>
              <a:r>
                <a:rPr lang="en-US" altLang="ko-KR" sz="1400"/>
                <a:t>strcpy_s(customer_irum, irum); // </a:t>
              </a:r>
              <a:r>
                <a:rPr lang="ko-KR" altLang="en-US" sz="1400"/>
                <a:t>이름</a:t>
              </a:r>
            </a:p>
            <a:p>
              <a:pPr lvl="0">
                <a:defRPr/>
              </a:pPr>
              <a:r>
                <a:rPr lang="en-US" altLang="ko-KR" sz="1400"/>
                <a:t>gender = gen;</a:t>
              </a:r>
            </a:p>
            <a:p>
              <a:pPr lvl="0">
                <a:defRPr/>
              </a:pPr>
              <a:r>
                <a:rPr lang="en-US" altLang="ko-KR" sz="1400"/>
                <a:t>customer_height = 0;</a:t>
              </a:r>
            </a:p>
            <a:p>
              <a:pPr lvl="0">
                <a:defRPr/>
              </a:pPr>
              <a:r>
                <a:rPr lang="en-US" altLang="ko-KR" sz="1400"/>
                <a:t>customer_weight = 0;</a:t>
              </a:r>
            </a:p>
            <a:p>
              <a:pPr lvl="0">
                <a:defRPr/>
              </a:pPr>
              <a:r>
                <a:rPr lang="en-US" altLang="ko-KR" sz="1400"/>
                <a:t>customer_opt = 0.0;</a:t>
              </a:r>
            </a:p>
            <a:p>
              <a:pPr lvl="0">
                <a:defRPr/>
              </a:pPr>
              <a:r>
                <a:rPr lang="en-US" altLang="ko-KR" sz="1400"/>
                <a:t>}</a:t>
              </a:r>
              <a:endParaRPr lang="ko-KR" altLang="en-US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94087" y="980382"/>
              <a:ext cx="3793653" cy="44751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000000"/>
                  </a:solidFill>
                </a:rPr>
                <a:t>생성자도 일반 멤버함수처럼 오버로딩이 가능하므로</a:t>
              </a:r>
              <a:r>
                <a:rPr lang="en-US" altLang="ko-KR" sz="1200">
                  <a:solidFill>
                    <a:srgbClr val="000000"/>
                  </a:solidFill>
                </a:rPr>
                <a:t>, </a:t>
              </a:r>
            </a:p>
            <a:p>
              <a:pPr lvl="0">
                <a:defRPr/>
              </a:pPr>
              <a:r>
                <a:rPr lang="ko-KR" altLang="en-US" sz="1200">
                  <a:solidFill>
                    <a:srgbClr val="000000"/>
                  </a:solidFill>
                </a:rPr>
                <a:t>여러 형태의 생성자를 기술할 수 있습니다</a:t>
              </a:r>
              <a:r>
                <a:rPr lang="en-US" altLang="ko-KR" sz="1200">
                  <a:solidFill>
                    <a:srgbClr val="000000"/>
                  </a:solidFill>
                </a:rPr>
                <a:t>.</a:t>
              </a:r>
              <a:endParaRPr lang="ko-KR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3968" y="2304621"/>
              <a:ext cx="4560947" cy="44725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000000"/>
                  </a:solidFill>
                </a:rPr>
                <a:t>신장과 체중만 입력했음에도 생성자에서 지정한 초기값이 결과에</a:t>
              </a:r>
            </a:p>
            <a:p>
              <a:pPr lvl="0">
                <a:defRPr/>
              </a:pPr>
              <a:r>
                <a:rPr lang="ko-KR" altLang="en-US" sz="1200">
                  <a:solidFill>
                    <a:srgbClr val="000000"/>
                  </a:solidFill>
                </a:rPr>
                <a:t>그대로 반영됨을 알 수 있습니다</a:t>
              </a:r>
              <a:r>
                <a:rPr lang="en-US" altLang="ko-KR" sz="1200">
                  <a:solidFill>
                    <a:srgbClr val="000000"/>
                  </a:solidFill>
                </a:rPr>
                <a:t>.</a:t>
              </a:r>
              <a:endParaRPr lang="ko-KR" altLang="en-US" sz="1200">
                <a:solidFill>
                  <a:srgbClr val="000000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139951" y="4192030"/>
              <a:ext cx="4559557" cy="2323885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 rot="16200000" flipH="1">
              <a:off x="3509170" y="3184834"/>
              <a:ext cx="2197668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9" name="직선 화살표 연결선 8"/>
            <p:cNvCxnSpPr/>
            <p:nvPr/>
          </p:nvCxnSpPr>
          <p:spPr>
            <a:xfrm rot="16200000" flipH="1">
              <a:off x="2384045" y="2779789"/>
              <a:ext cx="2377688" cy="16381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>
            <a:xfrm rot="16200000" flipH="1">
              <a:off x="3461593" y="4721433"/>
              <a:ext cx="2072297" cy="1485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3" name="직선 화살표 연결선 12"/>
            <p:cNvCxnSpPr/>
            <p:nvPr/>
          </p:nvCxnSpPr>
          <p:spPr>
            <a:xfrm rot="16200000" flipH="1">
              <a:off x="3279191" y="4214995"/>
              <a:ext cx="1954258" cy="991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tailEnd type="triangle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1907704" y="882325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construct.cpp</a:t>
            </a:r>
          </a:p>
        </p:txBody>
      </p:sp>
      <p:sp>
        <p:nvSpPr>
          <p:cNvPr id="12" name="제목 1"/>
          <p:cNvSpPr txBox="1"/>
          <p:nvPr/>
        </p:nvSpPr>
        <p:spPr>
          <a:xfrm>
            <a:off x="1696643" y="158343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r>
              <a:rPr lang="ko-KR" altLang="en-US" b="0"/>
              <a:t>생성자의 다형성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/>
          <p:nvPr/>
        </p:nvSpPr>
        <p:spPr>
          <a:xfrm>
            <a:off x="1979712" y="944724"/>
            <a:ext cx="5544616" cy="30248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400" b="0" dirty="0"/>
              <a:t>main.cpp </a:t>
            </a:r>
            <a:r>
              <a:rPr lang="ko-KR" altLang="en-US" sz="1400" b="0" dirty="0"/>
              <a:t>에 구현</a:t>
            </a:r>
          </a:p>
          <a:p>
            <a:pPr marL="0" indent="0">
              <a:buNone/>
              <a:defRPr/>
            </a:pPr>
            <a:r>
              <a:rPr lang="en-US" altLang="ko-KR" sz="1400" b="0" dirty="0"/>
              <a:t>#include "</a:t>
            </a:r>
            <a:r>
              <a:rPr lang="en-US" altLang="ko-KR" sz="1400" b="0" dirty="0" err="1"/>
              <a:t>stdafx.h</a:t>
            </a:r>
            <a:r>
              <a:rPr lang="en-US" altLang="ko-KR" sz="1400" b="0" dirty="0"/>
              <a:t>"</a:t>
            </a:r>
          </a:p>
          <a:p>
            <a:pPr marL="0" indent="0">
              <a:buNone/>
              <a:defRPr/>
            </a:pPr>
            <a:r>
              <a:rPr lang="en-US" altLang="ko-KR" sz="1400" b="0" dirty="0"/>
              <a:t>#include "</a:t>
            </a:r>
            <a:r>
              <a:rPr lang="en-US" altLang="ko-KR" sz="1400" b="0" dirty="0" err="1"/>
              <a:t>weightmanage.h</a:t>
            </a:r>
            <a:r>
              <a:rPr lang="en-US" altLang="ko-KR" sz="1400" b="0" dirty="0"/>
              <a:t>"</a:t>
            </a:r>
          </a:p>
          <a:p>
            <a:pPr marL="0" indent="0">
              <a:buNone/>
              <a:defRPr/>
            </a:pPr>
            <a:endParaRPr lang="ko-KR" altLang="en-US" sz="1400" b="0" dirty="0"/>
          </a:p>
          <a:p>
            <a:pPr marL="0" indent="0">
              <a:buNone/>
              <a:defRPr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{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weight man; //weight man=weight()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h, w;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남성분의 신장과 체중을 입력하세요</a:t>
            </a:r>
            <a:r>
              <a:rPr lang="en-US" altLang="ko-KR" sz="1400" dirty="0"/>
              <a:t>\n";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cin</a:t>
            </a:r>
            <a:r>
              <a:rPr lang="en-US" altLang="ko-KR" sz="1400" dirty="0"/>
              <a:t> &gt;&gt; h &gt;&gt; w;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man.calc_stweight</a:t>
            </a:r>
            <a:r>
              <a:rPr lang="en-US" altLang="ko-KR" sz="1400" dirty="0"/>
              <a:t>(h, w);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man.prnt</a:t>
            </a:r>
            <a:r>
              <a:rPr lang="en-US" altLang="ko-KR" sz="1400" dirty="0"/>
              <a:t>();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&lt;&lt;”------------------------------------------------”&lt;&lt;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en-US" altLang="ko-KR" sz="1400" dirty="0"/>
              <a:t>weight </a:t>
            </a:r>
            <a:r>
              <a:rPr lang="en-US" altLang="ko-KR" sz="1400" dirty="0" err="1"/>
              <a:t>wman</a:t>
            </a:r>
            <a:r>
              <a:rPr lang="en-US" altLang="ko-KR" sz="1400" dirty="0"/>
              <a:t>("Guest", 0); //weight </a:t>
            </a:r>
            <a:r>
              <a:rPr lang="en-US" altLang="ko-KR" sz="1400" dirty="0" err="1" smtClean="0"/>
              <a:t>wman</a:t>
            </a:r>
            <a:r>
              <a:rPr lang="en-US" altLang="ko-KR" sz="1400" dirty="0" smtClean="0"/>
              <a:t>=weight(char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irum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gen)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H, W;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여성분의 신장과 체중을 입력하세요</a:t>
            </a:r>
            <a:r>
              <a:rPr lang="en-US" altLang="ko-KR" sz="1400" dirty="0"/>
              <a:t>\n";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cin</a:t>
            </a:r>
            <a:r>
              <a:rPr lang="en-US" altLang="ko-KR" sz="1400" dirty="0"/>
              <a:t> &gt;&gt; H &gt;&gt; W;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wman.calc_stweight</a:t>
            </a:r>
            <a:r>
              <a:rPr lang="en-US" altLang="ko-KR" sz="1400" dirty="0"/>
              <a:t>(H, W);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wman.prnt</a:t>
            </a:r>
            <a:r>
              <a:rPr lang="en-US" altLang="ko-KR" sz="1400" dirty="0"/>
              <a:t>();</a:t>
            </a:r>
          </a:p>
          <a:p>
            <a:pPr marL="0" indent="0">
              <a:buNone/>
              <a:defRPr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"------------------------------------------------"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  <a:defRPr/>
            </a:pPr>
            <a:r>
              <a:rPr lang="en-US" altLang="ko-KR" sz="1400" b="0" dirty="0"/>
              <a:t>}</a:t>
            </a:r>
            <a:endParaRPr lang="ko-KR" altLang="en-US" sz="14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62522" y="116557"/>
            <a:ext cx="6875463" cy="792163"/>
          </a:xfrm>
        </p:spPr>
        <p:txBody>
          <a:bodyPr/>
          <a:lstStyle/>
          <a:p>
            <a:pPr lvl="0">
              <a:defRPr/>
            </a:pPr>
            <a:r>
              <a:rPr lang="ko-KR" altLang="en-US" sz="3600">
                <a:latin typeface="HY동녘B"/>
                <a:ea typeface="HY동녘B"/>
              </a:rPr>
              <a:t>소멸자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7724" y="908720"/>
            <a:ext cx="5490366" cy="1461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Ø"/>
              <a:defRPr/>
            </a:pPr>
            <a:r>
              <a:rPr lang="ko-KR" altLang="en-US"/>
              <a:t>특징</a:t>
            </a:r>
            <a:r>
              <a:rPr lang="en-US" altLang="ko-KR"/>
              <a:t>(</a:t>
            </a:r>
            <a:r>
              <a:rPr lang="ko-KR" altLang="en-US"/>
              <a:t>객체 소멸을 수행</a:t>
            </a:r>
            <a:r>
              <a:rPr lang="en-US" altLang="ko-KR"/>
              <a:t>)</a:t>
            </a:r>
          </a:p>
          <a:p>
            <a:pPr marL="742950" lvl="1" indent="-285750">
              <a:buFont typeface="Wingdings"/>
              <a:buChar char="ü"/>
              <a:defRPr/>
            </a:pPr>
            <a:r>
              <a:rPr lang="ko-KR" altLang="en-US"/>
              <a:t>소멸자의 이름은 클래스이름 앞에 </a:t>
            </a:r>
            <a:r>
              <a:rPr lang="en-US" altLang="ko-KR"/>
              <a:t>“~”</a:t>
            </a:r>
            <a:r>
              <a:rPr lang="ko-KR" altLang="en-US"/>
              <a:t>를 붙임</a:t>
            </a:r>
          </a:p>
          <a:p>
            <a:pPr marL="742950" lvl="1" indent="-285750">
              <a:buFont typeface="Wingdings"/>
              <a:buChar char="ü"/>
              <a:defRPr/>
            </a:pPr>
            <a:r>
              <a:rPr lang="ko-KR" altLang="en-US"/>
              <a:t>소멸자는 한정자</a:t>
            </a:r>
            <a:r>
              <a:rPr lang="en-US" altLang="ko-KR"/>
              <a:t>, </a:t>
            </a:r>
            <a:r>
              <a:rPr lang="ko-KR" altLang="en-US"/>
              <a:t>매개변수가 없음</a:t>
            </a:r>
          </a:p>
          <a:p>
            <a:pPr marL="742950" lvl="1" indent="-285750">
              <a:buFont typeface="Wingdings"/>
              <a:buChar char="ü"/>
              <a:defRPr/>
            </a:pPr>
            <a:r>
              <a:rPr lang="ko-KR" altLang="en-US"/>
              <a:t>오버로딩</a:t>
            </a:r>
            <a:r>
              <a:rPr lang="en-US" altLang="ko-KR"/>
              <a:t>, </a:t>
            </a:r>
            <a:r>
              <a:rPr lang="ko-KR" altLang="en-US"/>
              <a:t>직접호출 기능이 없음</a:t>
            </a:r>
          </a:p>
          <a:p>
            <a:pPr marL="742950" lvl="1" indent="-285750">
              <a:buFont typeface="Wingdings"/>
              <a:buChar char="ü"/>
              <a:defRPr/>
            </a:pPr>
            <a:r>
              <a:rPr lang="ko-KR" altLang="en-US"/>
              <a:t>객체의 역할이 마루리될 때 자동으로 호출</a:t>
            </a:r>
            <a:endParaRPr lang="en-US" altLang="ko-KR"/>
          </a:p>
        </p:txBody>
      </p:sp>
      <p:grpSp>
        <p:nvGrpSpPr>
          <p:cNvPr id="11" name="그룹 10"/>
          <p:cNvGrpSpPr/>
          <p:nvPr/>
        </p:nvGrpSpPr>
        <p:grpSpPr>
          <a:xfrm>
            <a:off x="755576" y="2636912"/>
            <a:ext cx="7992888" cy="3978038"/>
            <a:chOff x="755576" y="2636912"/>
            <a:chExt cx="7992888" cy="3978038"/>
          </a:xfrm>
        </p:grpSpPr>
        <p:sp>
          <p:nvSpPr>
            <p:cNvPr id="17" name="TextBox 16"/>
            <p:cNvSpPr txBox="1"/>
            <p:nvPr/>
          </p:nvSpPr>
          <p:spPr>
            <a:xfrm>
              <a:off x="755576" y="2636912"/>
              <a:ext cx="1640914" cy="11521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rgbClr val="000000"/>
                  </a:solidFill>
                </a:rPr>
                <a:t>Class </a:t>
              </a:r>
              <a:r>
                <a:rPr lang="ko-KR" altLang="en-US" sz="1400">
                  <a:solidFill>
                    <a:srgbClr val="000000"/>
                  </a:solidFill>
                </a:rPr>
                <a:t>클래스 이름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000000"/>
                  </a:solidFill>
                </a:rPr>
                <a:t>{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rgbClr val="000000"/>
                  </a:solidFill>
                </a:rPr>
                <a:t>접근한정자</a:t>
              </a:r>
              <a:r>
                <a:rPr lang="en-US" altLang="ko-KR" sz="1400">
                  <a:solidFill>
                    <a:srgbClr val="000000"/>
                  </a:solidFill>
                </a:rPr>
                <a:t>: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000000"/>
                  </a:solidFill>
                </a:rPr>
                <a:t> ~</a:t>
              </a:r>
              <a:r>
                <a:rPr lang="ko-KR" altLang="en-US" sz="1400">
                  <a:solidFill>
                    <a:srgbClr val="000000"/>
                  </a:solidFill>
                </a:rPr>
                <a:t>클래스 이름</a:t>
              </a:r>
              <a:r>
                <a:rPr lang="en-US" altLang="ko-KR" sz="1400">
                  <a:solidFill>
                    <a:srgbClr val="000000"/>
                  </a:solidFill>
                </a:rPr>
                <a:t>()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000000"/>
                  </a:solidFill>
                </a:rPr>
                <a:t>}</a:t>
              </a:r>
              <a:endParaRPr lang="ko-KR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5776" y="3284984"/>
              <a:ext cx="1341863" cy="29451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rgbClr val="000000"/>
                  </a:solidFill>
                </a:rPr>
                <a:t>소멸자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2231740" y="3429000"/>
              <a:ext cx="324036" cy="98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tailEnd type="triangle"/>
            </a:ln>
            <a:effectLst/>
          </p:spPr>
        </p:cxn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4280" b="6990"/>
            <a:stretch>
              <a:fillRect/>
            </a:stretch>
          </p:blipFill>
          <p:spPr>
            <a:xfrm>
              <a:off x="4283968" y="2816932"/>
              <a:ext cx="4464496" cy="162017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28739" y="4761148"/>
              <a:ext cx="5419725" cy="7905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6516216" y="2745506"/>
              <a:ext cx="2222811" cy="3234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1100">
                  <a:solidFill>
                    <a:srgbClr val="000000"/>
                  </a:solidFill>
                </a:rPr>
                <a:t>헤더 클래스에 소멸자 선언</a:t>
              </a:r>
              <a:endParaRPr lang="ko-KR" altLang="en-US" sz="11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34871" y="4761148"/>
              <a:ext cx="1404156" cy="2880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1100">
                  <a:solidFill>
                    <a:srgbClr val="000000"/>
                  </a:solidFill>
                </a:rPr>
                <a:t>메인에 소멸자 구현</a:t>
              </a:r>
              <a:endParaRPr kumimoji="0" lang="ko-KR" altLang="en-US" sz="1100" b="1" i="0" u="none" strike="noStrike" cap="none" normalizeH="0" baseline="0">
                <a:solidFill>
                  <a:srgbClr val="000000"/>
                </a:solidFill>
                <a:effectLst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l="1570"/>
            <a:stretch>
              <a:fillRect/>
            </a:stretch>
          </p:blipFill>
          <p:spPr>
            <a:xfrm>
              <a:off x="2231740" y="5748175"/>
              <a:ext cx="4525684" cy="866775"/>
            </a:xfrm>
            <a:prstGeom prst="rect">
              <a:avLst/>
            </a:prstGeom>
          </p:spPr>
        </p:pic>
        <p:cxnSp>
          <p:nvCxnSpPr>
            <p:cNvPr id="8" name="구부러진 연결선 7"/>
            <p:cNvCxnSpPr/>
            <p:nvPr/>
          </p:nvCxnSpPr>
          <p:spPr>
            <a:xfrm rot="10800000" flipV="1">
              <a:off x="4968044" y="5343562"/>
              <a:ext cx="1554522" cy="71373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340768"/>
            <a:ext cx="355578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#include&lt;</a:t>
            </a:r>
            <a:r>
              <a:rPr lang="en-US" sz="1400" dirty="0" err="1"/>
              <a:t>cstring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sawon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char </a:t>
            </a:r>
            <a:r>
              <a:rPr lang="en-US" sz="1400" dirty="0" err="1"/>
              <a:t>irum</a:t>
            </a:r>
            <a:r>
              <a:rPr lang="en-US" sz="1400" dirty="0"/>
              <a:t>[20];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age;</a:t>
            </a:r>
          </a:p>
          <a:p>
            <a:r>
              <a:rPr lang="en-US" sz="1400" dirty="0"/>
              <a:t>char part[20];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 err="1"/>
              <a:t>sawon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  <a:r>
              <a:rPr lang="en-US" sz="1400" dirty="0" err="1"/>
              <a:t>strcpy_s</a:t>
            </a:r>
            <a:r>
              <a:rPr lang="en-US" sz="1400" dirty="0"/>
              <a:t>(</a:t>
            </a:r>
            <a:r>
              <a:rPr lang="en-US" sz="1400" dirty="0" err="1"/>
              <a:t>irum</a:t>
            </a:r>
            <a:r>
              <a:rPr lang="en-US" sz="1400" dirty="0"/>
              <a:t>,"</a:t>
            </a:r>
            <a:r>
              <a:rPr lang="ko-KR" altLang="en-US" sz="1400" dirty="0"/>
              <a:t>사원</a:t>
            </a:r>
            <a:r>
              <a:rPr lang="en-US" altLang="ko-KR" sz="1400" dirty="0"/>
              <a:t>");</a:t>
            </a:r>
          </a:p>
          <a:p>
            <a:r>
              <a:rPr lang="en-US" sz="1400" dirty="0"/>
              <a:t> age=0;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strcpy_s</a:t>
            </a:r>
            <a:r>
              <a:rPr lang="en-US" sz="1400" dirty="0"/>
              <a:t>(part,"</a:t>
            </a:r>
            <a:r>
              <a:rPr lang="ko-KR" altLang="en-US" sz="1400" dirty="0"/>
              <a:t>근무부서</a:t>
            </a:r>
            <a:r>
              <a:rPr lang="en-US" altLang="ko-KR" sz="1400" dirty="0"/>
              <a:t>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~</a:t>
            </a:r>
            <a:r>
              <a:rPr lang="en-US" sz="1400" dirty="0" err="1"/>
              <a:t>sawon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  <a:r>
              <a:rPr lang="en-US" sz="1400" dirty="0" err="1"/>
              <a:t>cout</a:t>
            </a:r>
            <a:r>
              <a:rPr lang="en-US" sz="1400" dirty="0"/>
              <a:t>&lt;&lt;"</a:t>
            </a:r>
            <a:r>
              <a:rPr lang="en-US" sz="1400" dirty="0" err="1"/>
              <a:t>bye~bye</a:t>
            </a:r>
            <a:r>
              <a:rPr lang="en-US" sz="1400" dirty="0"/>
              <a:t>~"&lt;&lt;</a:t>
            </a:r>
            <a:r>
              <a:rPr lang="en-US" sz="1400" dirty="0" err="1"/>
              <a:t>endl</a:t>
            </a:r>
            <a:r>
              <a:rPr lang="en-US" sz="1400" dirty="0"/>
              <a:t>;}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set_in</a:t>
            </a:r>
            <a:r>
              <a:rPr lang="en-US" sz="1400" dirty="0"/>
              <a:t>(char*_</a:t>
            </a:r>
            <a:r>
              <a:rPr lang="en-US" sz="1400" dirty="0" err="1"/>
              <a:t>irum,int</a:t>
            </a:r>
            <a:r>
              <a:rPr lang="en-US" sz="1400" dirty="0"/>
              <a:t> _</a:t>
            </a:r>
            <a:r>
              <a:rPr lang="en-US" sz="1400" dirty="0" err="1"/>
              <a:t>a,char</a:t>
            </a:r>
            <a:r>
              <a:rPr lang="en-US" sz="1400" dirty="0"/>
              <a:t>*_job)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strcpy_s</a:t>
            </a:r>
            <a:r>
              <a:rPr lang="en-US" sz="1400" dirty="0"/>
              <a:t>(</a:t>
            </a:r>
            <a:r>
              <a:rPr lang="en-US" sz="1400" dirty="0" err="1"/>
              <a:t>irum</a:t>
            </a:r>
            <a:r>
              <a:rPr lang="en-US" sz="1400" dirty="0"/>
              <a:t>,_</a:t>
            </a:r>
            <a:r>
              <a:rPr lang="en-US" sz="1400" dirty="0" err="1"/>
              <a:t>irum</a:t>
            </a:r>
            <a:r>
              <a:rPr lang="en-US" sz="1400" dirty="0"/>
              <a:t>);</a:t>
            </a:r>
          </a:p>
          <a:p>
            <a:r>
              <a:rPr lang="en-US" sz="1400" dirty="0"/>
              <a:t>age=_a;</a:t>
            </a:r>
          </a:p>
          <a:p>
            <a:r>
              <a:rPr lang="en-US" sz="1400" dirty="0" err="1"/>
              <a:t>strcpy_s</a:t>
            </a:r>
            <a:r>
              <a:rPr lang="en-US" sz="1400" dirty="0"/>
              <a:t>(</a:t>
            </a:r>
            <a:r>
              <a:rPr lang="en-US" sz="1400" dirty="0" err="1"/>
              <a:t>part,_job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946976" y="1129468"/>
            <a:ext cx="37753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get_out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</a:t>
            </a:r>
            <a:r>
              <a:rPr lang="ko-KR" altLang="en-US" sz="1400" dirty="0"/>
              <a:t>사원명</a:t>
            </a:r>
            <a:r>
              <a:rPr lang="en-US" altLang="ko-KR" sz="1400" dirty="0"/>
              <a:t>"&lt;&lt;</a:t>
            </a:r>
            <a:r>
              <a:rPr lang="en-US" sz="1400" dirty="0" err="1"/>
              <a:t>irum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</a:t>
            </a:r>
            <a:r>
              <a:rPr lang="ko-KR" altLang="en-US" sz="1400" dirty="0"/>
              <a:t>나이</a:t>
            </a:r>
            <a:r>
              <a:rPr lang="en-US" altLang="ko-KR" sz="1400" dirty="0"/>
              <a:t>"&lt;&lt;</a:t>
            </a:r>
            <a:r>
              <a:rPr lang="en-US" sz="1400" dirty="0"/>
              <a:t>age&lt;&lt;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&lt;&lt;"</a:t>
            </a:r>
            <a:r>
              <a:rPr lang="ko-KR" altLang="en-US" sz="1400" dirty="0"/>
              <a:t>근무부서</a:t>
            </a:r>
            <a:r>
              <a:rPr lang="en-US" altLang="ko-KR" sz="1400" dirty="0"/>
              <a:t>"&lt;&lt;</a:t>
            </a:r>
            <a:r>
              <a:rPr lang="en-US" sz="1400" dirty="0"/>
              <a:t>part&lt;&lt;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sawon</a:t>
            </a:r>
            <a:r>
              <a:rPr lang="en-US" sz="1400" dirty="0"/>
              <a:t> s[3];</a:t>
            </a:r>
          </a:p>
          <a:p>
            <a:r>
              <a:rPr lang="en-US" sz="1400" dirty="0"/>
              <a:t>char </a:t>
            </a:r>
            <a:r>
              <a:rPr lang="en-US" sz="1400" dirty="0" err="1"/>
              <a:t>irum</a:t>
            </a:r>
            <a:r>
              <a:rPr lang="en-US" sz="1400" dirty="0"/>
              <a:t>[20];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a;</a:t>
            </a:r>
          </a:p>
          <a:p>
            <a:r>
              <a:rPr lang="en-US" sz="1400" dirty="0"/>
              <a:t>char job[20];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=0;i&lt;3;i++){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&lt;&lt;"</a:t>
            </a:r>
            <a:r>
              <a:rPr lang="ko-KR" altLang="en-US" sz="1400" dirty="0"/>
              <a:t>사원명 나이 부서명을 입력하세요</a:t>
            </a:r>
            <a:r>
              <a:rPr lang="en-US" altLang="ko-KR" sz="1400" dirty="0"/>
              <a:t>\n";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&gt;&gt;</a:t>
            </a:r>
            <a:r>
              <a:rPr lang="en-US" sz="1400" dirty="0" err="1"/>
              <a:t>irum</a:t>
            </a:r>
            <a:r>
              <a:rPr lang="en-US" sz="1400" dirty="0"/>
              <a:t>&gt;&gt;a&gt;&gt;job;</a:t>
            </a:r>
          </a:p>
          <a:p>
            <a:r>
              <a:rPr lang="en-US" sz="1400" dirty="0"/>
              <a:t>    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set_in</a:t>
            </a:r>
            <a:r>
              <a:rPr lang="en-US" sz="1400" dirty="0"/>
              <a:t>(</a:t>
            </a:r>
            <a:r>
              <a:rPr lang="en-US" sz="1400" dirty="0" err="1"/>
              <a:t>irum,a,job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j=0;j&lt;3;j++)</a:t>
            </a:r>
          </a:p>
          <a:p>
            <a:r>
              <a:rPr lang="en-US" sz="1400" dirty="0"/>
              <a:t>s[j].</a:t>
            </a:r>
            <a:r>
              <a:rPr lang="en-US" sz="1400" dirty="0" err="1"/>
              <a:t>get_out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9692" y="332656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객제배열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3383868" y="4689140"/>
            <a:ext cx="162018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78283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en-US" sz="1800" b="1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en-US" sz="1800" b="1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2192</Words>
  <Application>Microsoft Office PowerPoint</Application>
  <PresentationFormat>화면 슬라이드 쇼(4:3)</PresentationFormat>
  <Paragraphs>500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HY동녘B</vt:lpstr>
      <vt:lpstr>맑은 고딕</vt:lpstr>
      <vt:lpstr>Arial</vt:lpstr>
      <vt:lpstr>Wingdings</vt:lpstr>
      <vt:lpstr>Default Design</vt:lpstr>
      <vt:lpstr>Chapter 21  클래스 생성자(constructor)</vt:lpstr>
      <vt:lpstr>목  차</vt:lpstr>
      <vt:lpstr>생성자(constructor)</vt:lpstr>
      <vt:lpstr>기본 생성자 활용</vt:lpstr>
      <vt:lpstr>PowerPoint 프레젠테이션</vt:lpstr>
      <vt:lpstr>PowerPoint 프레젠테이션</vt:lpstr>
      <vt:lpstr>PowerPoint 프레젠테이션</vt:lpstr>
      <vt:lpstr>소멸자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Presentation Magazine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332</cp:revision>
  <dcterms:created xsi:type="dcterms:W3CDTF">2005-03-15T10:04:38Z</dcterms:created>
  <dcterms:modified xsi:type="dcterms:W3CDTF">2020-06-08T02:44:05Z</dcterms:modified>
  <cp:version>1000.0000.01</cp:version>
</cp:coreProperties>
</file>