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87" autoAdjust="0"/>
    <p:restoredTop sz="86982" autoAdjust="0"/>
  </p:normalViewPr>
  <p:slideViewPr>
    <p:cSldViewPr>
      <p:cViewPr varScale="1">
        <p:scale>
          <a:sx n="68" d="100"/>
          <a:sy n="68" d="100"/>
        </p:scale>
        <p:origin x="2028" y="54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48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en-US"/>
              <a:t>Click to edit Master text styles</a:t>
            </a:r>
          </a:p>
          <a:p>
            <a:pPr lvl="1">
              <a:defRPr/>
            </a:pPr>
            <a:r>
              <a:rPr lang="en-GB" altLang="en-US"/>
              <a:t>Second level</a:t>
            </a:r>
          </a:p>
          <a:p>
            <a:pPr lvl="2">
              <a:defRPr/>
            </a:pPr>
            <a:r>
              <a:rPr lang="en-GB" altLang="en-US"/>
              <a:t>Third level</a:t>
            </a:r>
          </a:p>
          <a:p>
            <a:pPr lvl="3">
              <a:defRPr/>
            </a:pPr>
            <a:r>
              <a:rPr lang="en-GB" altLang="en-US"/>
              <a:t>Fourth level</a:t>
            </a:r>
          </a:p>
          <a:p>
            <a:pPr lvl="4">
              <a:defRPr/>
            </a:pPr>
            <a:r>
              <a:rPr lang="en-GB" altLang="en-US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7174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ksowk87&amp;amp;logNo=15016382034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fld id="{417BD7E5-3D56-4743-BAA2-539BD5C2EB7A}" type="slidenum">
              <a:rPr lang="en-US" altLang="en-US" b="0"/>
              <a:pPr lvl="0">
                <a:defRPr/>
              </a:pPr>
              <a:t>1</a:t>
            </a:fld>
            <a:endParaRPr lang="en-US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hlinkClick r:id="rId3"/>
              </a:rPr>
              <a:t>http://blog.naver.com/PostView.nhn?blogId=ksowk87&amp;logNo=150163820341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747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>
              <a:defRPr/>
            </a:pPr>
            <a:fld id="{B5A56DF2-B25B-45FE-907C-58C24E43C259}" type="slidenum">
              <a:rPr lang="en-US" altLang="en-US" b="0"/>
              <a:pPr lvl="0">
                <a:defRPr/>
              </a:pPr>
              <a:t>2</a:t>
            </a:fld>
            <a:endParaRPr lang="en-US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0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제품의 고유번호가 변경되지 않도록 해야함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고유번호를 저장하는 </a:t>
            </a:r>
            <a:r>
              <a:rPr lang="en-US" altLang="ko-KR"/>
              <a:t>p_id</a:t>
            </a:r>
            <a:r>
              <a:rPr lang="ko-KR" altLang="en-US"/>
              <a:t>멤버변수를 상수화 시킴</a:t>
            </a:r>
            <a:r>
              <a:rPr lang="en-US" altLang="ko-KR"/>
              <a:t>(const</a:t>
            </a:r>
            <a:r>
              <a:rPr lang="ko-KR" altLang="en-US"/>
              <a:t>라는 예약어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25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84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en-US" sz="90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25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62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48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240868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22 </a:t>
            </a:r>
            <a:br>
              <a:rPr lang="en-US" altLang="en-US" dirty="0" smtClean="0"/>
            </a:br>
            <a:r>
              <a:rPr lang="en-US" altLang="en-US" dirty="0" err="1" smtClean="0"/>
              <a:t>Const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ko-KR" altLang="en-US" dirty="0" smtClean="0"/>
              <a:t>멤버변수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멤버함수의상수화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92275" y="2204864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멤버변수 상수화</a:t>
            </a: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692275" y="36090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멤버함수 상수화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멤버 변수의 상수화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0220" y="1412776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err="1" smtClean="0">
                <a:solidFill>
                  <a:srgbClr val="FFFF00"/>
                </a:solidFill>
              </a:rPr>
              <a:t>메소드</a:t>
            </a:r>
            <a:r>
              <a:rPr lang="ko-KR" altLang="en-US" sz="1400" dirty="0" smtClean="0">
                <a:solidFill>
                  <a:srgbClr val="FFFF00"/>
                </a:solidFill>
              </a:rPr>
              <a:t> 안에서 값이 </a:t>
            </a:r>
            <a:r>
              <a:rPr lang="ko-KR" altLang="en-US" sz="1400" dirty="0" err="1" smtClean="0">
                <a:solidFill>
                  <a:srgbClr val="FFFF00"/>
                </a:solidFill>
              </a:rPr>
              <a:t>변경될수</a:t>
            </a:r>
            <a:r>
              <a:rPr lang="ko-KR" altLang="en-US" sz="1400" dirty="0" smtClean="0">
                <a:solidFill>
                  <a:srgbClr val="FFFF00"/>
                </a:solidFill>
              </a:rPr>
              <a:t> 있으므로 </a:t>
            </a:r>
            <a:r>
              <a:rPr lang="en-US" altLang="ko-KR" sz="1400" dirty="0" smtClean="0">
                <a:solidFill>
                  <a:srgbClr val="FFFF00"/>
                </a:solidFill>
              </a:rPr>
              <a:t>main</a:t>
            </a:r>
            <a:r>
              <a:rPr lang="ko-KR" altLang="en-US" sz="1400" dirty="0" smtClean="0">
                <a:solidFill>
                  <a:srgbClr val="FFFF00"/>
                </a:solidFill>
              </a:rPr>
              <a:t>으로</a:t>
            </a:r>
            <a:r>
              <a:rPr lang="en-US" altLang="ko-KR" sz="1400" dirty="0" smtClean="0">
                <a:solidFill>
                  <a:srgbClr val="FFFF00"/>
                </a:solidFill>
              </a:rPr>
              <a:t>  </a:t>
            </a:r>
            <a:br>
              <a:rPr lang="en-US" altLang="ko-KR" sz="1400" dirty="0" smtClean="0">
                <a:solidFill>
                  <a:srgbClr val="FFFF00"/>
                </a:solidFill>
              </a:rPr>
            </a:br>
            <a:r>
              <a:rPr lang="ko-KR" altLang="en-US" sz="1400" dirty="0" smtClean="0">
                <a:solidFill>
                  <a:srgbClr val="FFFF00"/>
                </a:solidFill>
              </a:rPr>
              <a:t>부터 넘겨 받은 값이 </a:t>
            </a:r>
            <a:r>
              <a:rPr lang="ko-KR" altLang="en-US" sz="1400" dirty="0" err="1" smtClean="0">
                <a:solidFill>
                  <a:srgbClr val="FFFF00"/>
                </a:solidFill>
              </a:rPr>
              <a:t>변조될수</a:t>
            </a:r>
            <a:r>
              <a:rPr lang="ko-KR" altLang="en-US" sz="1400" dirty="0" smtClean="0">
                <a:solidFill>
                  <a:srgbClr val="FFFF00"/>
                </a:solidFill>
              </a:rPr>
              <a:t> 있음</a:t>
            </a:r>
            <a:endParaRPr lang="en-US" altLang="ko-KR" sz="1400" dirty="0" smtClean="0">
              <a:solidFill>
                <a:srgbClr val="FFFF00"/>
              </a:solidFill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3887924" y="3429149"/>
            <a:ext cx="490343" cy="385728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564" y="2097001"/>
            <a:ext cx="309732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/>
              <a:t>Product(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pin_num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p_id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pin_num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print_info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제품고유번호</a:t>
            </a:r>
            <a:r>
              <a:rPr lang="en-US" altLang="ko-KR" sz="1200" dirty="0"/>
              <a:t>:"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p_id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p_id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Product p1(3127);</a:t>
            </a:r>
          </a:p>
          <a:p>
            <a:r>
              <a:rPr lang="en-US" altLang="ko-KR" sz="1200" dirty="0"/>
              <a:t>p1.print_info();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644007" y="2203076"/>
            <a:ext cx="3741125" cy="3204170"/>
            <a:chOff x="4644007" y="3499071"/>
            <a:chExt cx="3741125" cy="320417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7" y="3499071"/>
              <a:ext cx="3741125" cy="3204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타원 12"/>
            <p:cNvSpPr/>
            <p:nvPr/>
          </p:nvSpPr>
          <p:spPr bwMode="auto">
            <a:xfrm>
              <a:off x="5328084" y="4473116"/>
              <a:ext cx="972108" cy="252028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 bwMode="auto">
            <a:xfrm flipH="1" flipV="1">
              <a:off x="5814138" y="4725144"/>
              <a:ext cx="882098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구름 모양 설명선 19"/>
            <p:cNvSpPr/>
            <p:nvPr/>
          </p:nvSpPr>
          <p:spPr bwMode="auto">
            <a:xfrm>
              <a:off x="6876256" y="5517232"/>
              <a:ext cx="1152128" cy="504056"/>
            </a:xfrm>
            <a:prstGeom prst="cloudCallout">
              <a:avLst>
                <a:gd name="adj1" fmla="val -60516"/>
                <a:gd name="adj2" fmla="val -4432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100" b="1" i="0" u="none" strike="noStrike" cap="none" normalizeH="0" baseline="0" smtClean="0">
                  <a:ln>
                    <a:noFill/>
                  </a:ln>
                  <a:solidFill>
                    <a:srgbClr val="463F83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변조가능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47564" y="1677899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rgbClr val="FFFF00"/>
                </a:solidFill>
              </a:rPr>
              <a:t>정상적인 코딩</a:t>
            </a:r>
            <a:endParaRPr lang="en-US" altLang="ko-KR" sz="1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899121" y="2000419"/>
            <a:ext cx="3945235" cy="3262694"/>
            <a:chOff x="4499992" y="3379728"/>
            <a:chExt cx="3945235" cy="3262694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379728"/>
              <a:ext cx="3945235" cy="3262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타원 18"/>
            <p:cNvSpPr/>
            <p:nvPr/>
          </p:nvSpPr>
          <p:spPr bwMode="auto">
            <a:xfrm>
              <a:off x="4860032" y="5110872"/>
              <a:ext cx="468052" cy="2263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 bwMode="auto">
            <a:xfrm flipH="1" flipV="1">
              <a:off x="5220072" y="5330068"/>
              <a:ext cx="1631921" cy="540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구름 모양 설명선 20"/>
            <p:cNvSpPr/>
            <p:nvPr/>
          </p:nvSpPr>
          <p:spPr bwMode="auto">
            <a:xfrm>
              <a:off x="7128284" y="5517232"/>
              <a:ext cx="1188132" cy="468052"/>
            </a:xfrm>
            <a:prstGeom prst="cloudCallout">
              <a:avLst>
                <a:gd name="adj1" fmla="val -104445"/>
                <a:gd name="adj2" fmla="val -16866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100" b="1" i="0" u="none" strike="noStrike" cap="none" normalizeH="0" baseline="0" smtClean="0">
                  <a:ln>
                    <a:noFill/>
                  </a:ln>
                  <a:solidFill>
                    <a:srgbClr val="463F83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에러발생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3708" y="1326535"/>
            <a:ext cx="5521063" cy="33855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멤버변수값이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변경되는 것을 막기 위해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사용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36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3728" y="1304764"/>
            <a:ext cx="5544616" cy="5027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#include&lt;iostream&gt;</a:t>
            </a:r>
          </a:p>
          <a:p>
            <a:pPr lvl="0">
              <a:defRPr/>
            </a:pPr>
            <a:r>
              <a:rPr lang="en-US" altLang="ko-KR"/>
              <a:t>using namespace std;</a:t>
            </a:r>
          </a:p>
          <a:p>
            <a:pPr lvl="0">
              <a:defRPr/>
            </a:pPr>
            <a:r>
              <a:rPr lang="en-US" altLang="ko-KR"/>
              <a:t>class Product {</a:t>
            </a:r>
          </a:p>
          <a:p>
            <a:pPr lvl="0">
              <a:defRPr/>
            </a:pPr>
            <a:r>
              <a:rPr lang="en-US" altLang="ko-KR"/>
              <a:t>public:</a:t>
            </a:r>
          </a:p>
          <a:p>
            <a:pPr lvl="0">
              <a:defRPr/>
            </a:pPr>
            <a:r>
              <a:rPr lang="en-US" altLang="ko-KR"/>
              <a:t>Product(int pin_num):p_id(pin_num) { }</a:t>
            </a:r>
          </a:p>
          <a:p>
            <a:pPr lvl="0">
              <a:defRPr/>
            </a:pPr>
            <a:r>
              <a:rPr lang="en-US" altLang="ko-KR"/>
              <a:t>void print_info() {</a:t>
            </a:r>
          </a:p>
          <a:p>
            <a:pPr lvl="0">
              <a:defRPr/>
            </a:pPr>
            <a:r>
              <a:rPr lang="en-US" altLang="ko-KR"/>
              <a:t>//p_id = 1000;</a:t>
            </a:r>
          </a:p>
          <a:p>
            <a:pPr lvl="0">
              <a:defRPr/>
            </a:pPr>
            <a:r>
              <a:rPr lang="en-US" altLang="ko-KR"/>
              <a:t>cout &lt;&lt;</a:t>
            </a:r>
            <a:r>
              <a:rPr lang="ko-KR" altLang="en-US"/>
              <a:t> </a:t>
            </a:r>
            <a:r>
              <a:rPr lang="en-US" altLang="ko-KR"/>
              <a:t>"</a:t>
            </a:r>
            <a:r>
              <a:rPr lang="ko-KR" altLang="en-US"/>
              <a:t>제품고유번호</a:t>
            </a:r>
            <a:r>
              <a:rPr lang="en-US" altLang="ko-KR"/>
              <a:t>:"</a:t>
            </a:r>
            <a:r>
              <a:rPr lang="ko-KR" altLang="en-US"/>
              <a:t> </a:t>
            </a:r>
            <a:r>
              <a:rPr lang="en-US" altLang="ko-KR"/>
              <a:t>&lt;&lt;</a:t>
            </a:r>
            <a:r>
              <a:rPr lang="ko-KR" altLang="en-US"/>
              <a:t> </a:t>
            </a:r>
            <a:r>
              <a:rPr lang="en-US" altLang="ko-KR"/>
              <a:t>p_id &lt;&lt;</a:t>
            </a:r>
            <a:r>
              <a:rPr lang="ko-KR" altLang="en-US"/>
              <a:t> </a:t>
            </a:r>
            <a:r>
              <a:rPr lang="en-US" altLang="ko-KR"/>
              <a:t>endl;</a:t>
            </a:r>
          </a:p>
          <a:p>
            <a:pPr lvl="0">
              <a:defRPr/>
            </a:pPr>
            <a:r>
              <a:rPr lang="en-US" altLang="ko-KR"/>
              <a:t>}</a:t>
            </a:r>
          </a:p>
          <a:p>
            <a:pPr lvl="0">
              <a:defRPr/>
            </a:pPr>
            <a:r>
              <a:rPr lang="en-US" altLang="ko-KR"/>
              <a:t>private:</a:t>
            </a:r>
          </a:p>
          <a:p>
            <a:pPr lvl="0">
              <a:defRPr/>
            </a:pPr>
            <a:r>
              <a:rPr lang="en-US" altLang="ko-KR"/>
              <a:t>const int p_id;</a:t>
            </a:r>
          </a:p>
          <a:p>
            <a:pPr lvl="0">
              <a:defRPr/>
            </a:pPr>
            <a:r>
              <a:rPr lang="en-US" altLang="ko-KR"/>
              <a:t>};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int main()</a:t>
            </a:r>
          </a:p>
          <a:p>
            <a:pPr lvl="0">
              <a:defRPr/>
            </a:pPr>
            <a:r>
              <a:rPr lang="en-US" altLang="ko-KR"/>
              <a:t>{</a:t>
            </a:r>
          </a:p>
          <a:p>
            <a:pPr lvl="0">
              <a:defRPr/>
            </a:pPr>
            <a:r>
              <a:rPr lang="en-US" altLang="ko-KR"/>
              <a:t>Product p1(3127);</a:t>
            </a:r>
          </a:p>
          <a:p>
            <a:pPr lvl="0">
              <a:defRPr/>
            </a:pPr>
            <a:r>
              <a:rPr lang="en-US" altLang="ko-KR"/>
              <a:t>p1.print_info();</a:t>
            </a:r>
          </a:p>
          <a:p>
            <a:pPr lvl="0">
              <a:defRPr/>
            </a:pP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3668" y="401759"/>
            <a:ext cx="7270772" cy="815536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742950" lvl="1" indent="-285750">
              <a:buFont typeface="Wingdings"/>
              <a:buChar char="ü"/>
              <a:defRPr/>
            </a:pPr>
            <a:r>
              <a:rPr lang="ko-KR" altLang="en-US" sz="1600"/>
              <a:t>초기화 리스트</a:t>
            </a:r>
            <a:r>
              <a:rPr lang="en-US" altLang="ko-KR" sz="1600"/>
              <a:t>(Initialize) - </a:t>
            </a:r>
            <a:r>
              <a:rPr lang="ko-KR" altLang="en-US" sz="1600"/>
              <a:t>상수 멤버를 갖는 클래스의 생성자에서 사용</a:t>
            </a:r>
          </a:p>
          <a:p>
            <a:pPr lvl="1">
              <a:defRPr/>
            </a:pPr>
            <a:r>
              <a:rPr lang="en-US" altLang="ko-KR" sz="1600">
                <a:sym typeface="Wingdings"/>
              </a:rPr>
              <a:t>   </a:t>
            </a:r>
            <a:r>
              <a:rPr lang="ko-KR" altLang="en-US" sz="1600">
                <a:sym typeface="Wingdings"/>
              </a:rPr>
              <a:t>문 법  </a:t>
            </a:r>
            <a:r>
              <a:rPr lang="en-US" altLang="ko-KR" sz="1600">
                <a:sym typeface="Wingdings"/>
              </a:rPr>
              <a:t>-  </a:t>
            </a:r>
            <a:r>
              <a:rPr lang="ko-KR" altLang="en-US" sz="1600">
                <a:sym typeface="Wingdings"/>
              </a:rPr>
              <a:t>생성자</a:t>
            </a:r>
            <a:r>
              <a:rPr lang="en-US" altLang="ko-KR" sz="1600">
                <a:sym typeface="Wingdings"/>
              </a:rPr>
              <a:t>(</a:t>
            </a:r>
            <a:r>
              <a:rPr lang="ko-KR" altLang="en-US" sz="1600">
                <a:sym typeface="Wingdings"/>
              </a:rPr>
              <a:t>인수</a:t>
            </a:r>
            <a:r>
              <a:rPr lang="en-US" altLang="ko-KR" sz="1600">
                <a:sym typeface="Wingdings"/>
              </a:rPr>
              <a:t>):</a:t>
            </a:r>
            <a:r>
              <a:rPr lang="ko-KR" altLang="en-US" sz="1600">
                <a:sym typeface="Wingdings"/>
              </a:rPr>
              <a:t>멤버상수</a:t>
            </a:r>
            <a:r>
              <a:rPr lang="en-US" altLang="ko-KR" sz="1600">
                <a:sym typeface="Wingdings"/>
              </a:rPr>
              <a:t>(</a:t>
            </a:r>
            <a:r>
              <a:rPr lang="ko-KR" altLang="en-US" sz="1600">
                <a:sym typeface="Wingdings"/>
              </a:rPr>
              <a:t>인수</a:t>
            </a:r>
            <a:r>
              <a:rPr lang="en-US" altLang="ko-KR" sz="1600">
                <a:sym typeface="Wingdings"/>
              </a:rPr>
              <a:t>)</a:t>
            </a:r>
          </a:p>
          <a:p>
            <a:pPr lvl="1">
              <a:defRPr/>
            </a:pPr>
            <a:r>
              <a:rPr lang="en-US" altLang="ko-KR" sz="1600">
                <a:sym typeface="Wingdings"/>
              </a:rPr>
              <a:t>      </a:t>
            </a:r>
            <a:r>
              <a:rPr lang="ko-KR" altLang="en-US" sz="1400">
                <a:solidFill>
                  <a:srgbClr val="BB0000"/>
                </a:solidFill>
                <a:sym typeface="Wingdings"/>
              </a:rPr>
              <a:t>멤버상수값을 정해진 인수값으로 초기화 하겠다는 의미</a:t>
            </a:r>
            <a:endParaRPr lang="en-US" altLang="ko-KR" sz="1400">
              <a:solidFill>
                <a:srgbClr val="BB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멤버 함수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메소드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의 상수화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1242267"/>
            <a:ext cx="7484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클래스의 멤버변수에  접근은  가능하지만  변경작업은  허용하지  않는  </a:t>
            </a:r>
            <a:r>
              <a:rPr lang="ko-KR" altLang="en-US" sz="1600" dirty="0" err="1" smtClean="0"/>
              <a:t>메소드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1808820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 smtClean="0">
                <a:solidFill>
                  <a:srgbClr val="FFFF00"/>
                </a:solidFill>
              </a:rPr>
              <a:t>Const</a:t>
            </a:r>
            <a:r>
              <a:rPr lang="ko-KR" altLang="en-US" sz="1600" dirty="0" smtClean="0">
                <a:solidFill>
                  <a:srgbClr val="FFFF00"/>
                </a:solidFill>
              </a:rPr>
              <a:t>없는 코딩</a:t>
            </a:r>
            <a:endParaRPr lang="en-US" altLang="ko-KR" sz="16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198" y="2147374"/>
            <a:ext cx="4128053" cy="452431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Dataprocess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err="1"/>
              <a:t>Dataprocess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digit1 = 10;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getData_info</a:t>
            </a:r>
            <a:r>
              <a:rPr lang="en-US" altLang="ko-KR" sz="1200" dirty="0"/>
              <a:t>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setData_info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digit1;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Dataprocess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getData_info</a:t>
            </a:r>
            <a:r>
              <a:rPr lang="en-US" altLang="ko-KR" sz="1200" dirty="0"/>
              <a:t>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return digit1;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Dataprocess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setData_info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digit1 = a;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Dataprocess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dsample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dsample.setData_info</a:t>
            </a:r>
            <a:r>
              <a:rPr lang="en-US" altLang="ko-KR" sz="1200" dirty="0"/>
              <a:t>(5);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계산결과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dsample.getData_info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36435" y="2168860"/>
            <a:ext cx="4128053" cy="452431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Dataprocess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err="1"/>
              <a:t>Dataprocess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digit1 = 10;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getData_info</a:t>
            </a:r>
            <a:r>
              <a:rPr lang="en-US" altLang="ko-KR" sz="1200" dirty="0"/>
              <a:t>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setData_info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digit1;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Dataprocess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getData_info</a:t>
            </a:r>
            <a:r>
              <a:rPr lang="en-US" altLang="ko-KR" sz="1200" dirty="0"/>
              <a:t>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return digit1;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Dataprocess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setData_info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digit1 = </a:t>
            </a:r>
            <a:r>
              <a:rPr lang="en-US" altLang="ko-KR" sz="1200" dirty="0" smtClean="0"/>
              <a:t>10;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Dataprocess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dsample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dsample.setData_info</a:t>
            </a:r>
            <a:r>
              <a:rPr lang="en-US" altLang="ko-KR" sz="1200" dirty="0"/>
              <a:t>(5);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계산결과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dsample.getData_info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 bwMode="auto">
          <a:xfrm>
            <a:off x="4836435" y="5121188"/>
            <a:ext cx="995705" cy="21602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H="1">
            <a:off x="5832140" y="3681028"/>
            <a:ext cx="1620180" cy="14401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구름 모양 설명선 21"/>
          <p:cNvSpPr/>
          <p:nvPr/>
        </p:nvSpPr>
        <p:spPr bwMode="auto">
          <a:xfrm>
            <a:off x="7632340" y="3465004"/>
            <a:ext cx="1256049" cy="432048"/>
          </a:xfrm>
          <a:prstGeom prst="cloudCallout">
            <a:avLst>
              <a:gd name="adj1" fmla="val -67748"/>
              <a:gd name="adj2" fmla="val 135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변조가능</a:t>
            </a: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4533251" y="4077072"/>
            <a:ext cx="303184" cy="324036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746699" y="4401108"/>
            <a:ext cx="493153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 bwMode="auto">
          <a:xfrm flipH="1">
            <a:off x="2993276" y="3897052"/>
            <a:ext cx="246576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구름 모양 설명선 28"/>
          <p:cNvSpPr/>
          <p:nvPr/>
        </p:nvSpPr>
        <p:spPr bwMode="auto">
          <a:xfrm>
            <a:off x="2159732" y="2312876"/>
            <a:ext cx="2052228" cy="720080"/>
          </a:xfrm>
          <a:prstGeom prst="cloudCallout">
            <a:avLst>
              <a:gd name="adj1" fmla="val 4131"/>
              <a:gd name="adj2" fmla="val 17302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읽어오기만 하므로 </a:t>
            </a:r>
            <a:r>
              <a:rPr lang="en-US" altLang="ko-KR" sz="1050" dirty="0" err="1" smtClean="0"/>
              <a:t>const</a:t>
            </a:r>
            <a:r>
              <a:rPr lang="ko-KR" altLang="en-US" sz="1050" dirty="0" smtClean="0"/>
              <a:t>시 </a:t>
            </a:r>
            <a:r>
              <a:rPr lang="en-US" altLang="ko-KR" sz="1050" dirty="0" smtClean="0"/>
              <a:t>error</a:t>
            </a:r>
            <a:r>
              <a:rPr lang="ko-KR" altLang="en-US" sz="1050" dirty="0" smtClean="0"/>
              <a:t>없</a:t>
            </a:r>
            <a:r>
              <a:rPr lang="ko-KR" altLang="en-US" sz="1050" dirty="0"/>
              <a:t>음</a:t>
            </a:r>
            <a:endParaRPr kumimoji="0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053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멤버 함수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메소드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의 상수화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2082186"/>
            <a:ext cx="4066101" cy="39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 flipH="1" flipV="1">
            <a:off x="4355976" y="4545124"/>
            <a:ext cx="1584176" cy="4680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4" y="5013176"/>
            <a:ext cx="2883621" cy="146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31182" y="1052513"/>
            <a:ext cx="6869210" cy="73866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bg2"/>
                </a:solidFill>
              </a:rPr>
              <a:t>digit1</a:t>
            </a:r>
            <a:r>
              <a:rPr lang="ko-KR" altLang="en-US" sz="1400" dirty="0" smtClean="0">
                <a:solidFill>
                  <a:schemeClr val="bg2"/>
                </a:solidFill>
              </a:rPr>
              <a:t>의 멤버변수 값을 변경할 수 없음</a:t>
            </a:r>
            <a:endParaRPr lang="en-US" altLang="ko-KR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2"/>
                </a:solidFill>
              </a:rPr>
              <a:t>일반  변수지만  내부에서  수정할   수  없음</a:t>
            </a:r>
            <a:endParaRPr lang="en-US" altLang="ko-KR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bg2"/>
                </a:solidFill>
              </a:rPr>
              <a:t>생성자에서만</a:t>
            </a:r>
            <a:r>
              <a:rPr lang="ko-KR" altLang="en-US" sz="1400" dirty="0" smtClean="0">
                <a:solidFill>
                  <a:schemeClr val="bg2"/>
                </a:solidFill>
              </a:rPr>
              <a:t>  초기화를  통하여   변경가능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283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18864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28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Const</a:t>
            </a:r>
            <a:r>
              <a:rPr lang="ko-KR" altLang="en-US" sz="28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메소드에서</a:t>
            </a:r>
            <a:r>
              <a:rPr lang="ko-KR" altLang="en-US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en-US" altLang="ko-KR" sz="28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Const</a:t>
            </a:r>
            <a:r>
              <a:rPr lang="ko-KR" altLang="en-US" sz="28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메소드</a:t>
            </a:r>
            <a:r>
              <a:rPr lang="ko-KR" altLang="en-US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호출</a:t>
            </a:r>
            <a:endParaRPr lang="ko-KR" altLang="en-US" sz="28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7936" y="1852367"/>
            <a:ext cx="7785569" cy="4708981"/>
            <a:chOff x="387936" y="1232755"/>
            <a:chExt cx="7785569" cy="4708981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36" y="1232755"/>
              <a:ext cx="3896032" cy="470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004048" y="1232755"/>
              <a:ext cx="3169457" cy="4708981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#include&lt;</a:t>
              </a:r>
              <a:r>
                <a:rPr lang="en-US" altLang="ko-KR" sz="1200" dirty="0" err="1"/>
                <a:t>iostream</a:t>
              </a:r>
              <a:r>
                <a:rPr lang="en-US" altLang="ko-KR" sz="1200" dirty="0"/>
                <a:t>&gt;</a:t>
              </a:r>
            </a:p>
            <a:p>
              <a:r>
                <a:rPr lang="en-US" altLang="ko-KR" sz="1200" dirty="0"/>
                <a:t>using namespace </a:t>
              </a:r>
              <a:r>
                <a:rPr lang="en-US" altLang="ko-KR" sz="1200" dirty="0" err="1"/>
                <a:t>std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class </a:t>
              </a:r>
              <a:r>
                <a:rPr lang="en-US" altLang="ko-KR" sz="1200" dirty="0" err="1"/>
                <a:t>Dataprocess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public:</a:t>
              </a:r>
            </a:p>
            <a:p>
              <a:r>
                <a:rPr lang="en-US" altLang="ko-KR" sz="1200" dirty="0" err="1"/>
                <a:t>Dataprocess</a:t>
              </a:r>
              <a:r>
                <a:rPr lang="en-US" altLang="ko-KR" sz="1200" dirty="0"/>
                <a:t>() {</a:t>
              </a:r>
            </a:p>
            <a:p>
              <a:r>
                <a:rPr lang="en-US" altLang="ko-KR" sz="1200" dirty="0"/>
                <a:t>digit1 = 10;</a:t>
              </a:r>
            </a:p>
            <a:p>
              <a:r>
                <a:rPr lang="en-US" altLang="ko-KR" sz="1200" dirty="0"/>
                <a:t>}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getData_info</a:t>
              </a:r>
              <a:r>
                <a:rPr lang="en-US" altLang="ko-KR" sz="1200" dirty="0"/>
                <a:t>() </a:t>
              </a:r>
              <a:r>
                <a:rPr lang="en-US" altLang="ko-KR" sz="1200" dirty="0" err="1"/>
                <a:t>const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void </a:t>
              </a:r>
              <a:r>
                <a:rPr lang="en-US" altLang="ko-KR" sz="1200" dirty="0" err="1"/>
                <a:t>setData_info</a:t>
              </a:r>
              <a:r>
                <a:rPr lang="en-US" altLang="ko-KR" sz="1200" dirty="0"/>
                <a:t>() </a:t>
              </a:r>
              <a:r>
                <a:rPr lang="en-US" altLang="ko-KR" sz="1200" dirty="0" err="1"/>
                <a:t>const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private: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digit1;</a:t>
              </a:r>
            </a:p>
            <a:p>
              <a:r>
                <a:rPr lang="en-US" altLang="ko-KR" sz="1200" dirty="0"/>
                <a:t>};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Dataprocess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getData_info</a:t>
              </a:r>
              <a:r>
                <a:rPr lang="en-US" altLang="ko-KR" sz="1200" dirty="0"/>
                <a:t>() </a:t>
              </a:r>
              <a:r>
                <a:rPr lang="en-US" altLang="ko-KR" sz="1200" dirty="0" err="1"/>
                <a:t>const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 err="1"/>
                <a:t>setData_info</a:t>
              </a:r>
              <a:r>
                <a:rPr lang="en-US" altLang="ko-KR" sz="1200" dirty="0"/>
                <a:t>();</a:t>
              </a:r>
            </a:p>
            <a:p>
              <a:r>
                <a:rPr lang="en-US" altLang="ko-KR" sz="1200" dirty="0"/>
                <a:t>return digit1;</a:t>
              </a:r>
            </a:p>
            <a:p>
              <a:r>
                <a:rPr lang="en-US" altLang="ko-KR" sz="1200" dirty="0"/>
                <a:t>}</a:t>
              </a:r>
            </a:p>
            <a:p>
              <a:r>
                <a:rPr lang="en-US" altLang="ko-KR" sz="1200" dirty="0"/>
                <a:t>void </a:t>
              </a:r>
              <a:r>
                <a:rPr lang="en-US" altLang="ko-KR" sz="1200" dirty="0" err="1"/>
                <a:t>Dataprocess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setData_info</a:t>
              </a:r>
              <a:r>
                <a:rPr lang="en-US" altLang="ko-KR" sz="1200" dirty="0"/>
                <a:t>() </a:t>
              </a:r>
              <a:r>
                <a:rPr lang="en-US" altLang="ko-KR" sz="1200" dirty="0" err="1"/>
                <a:t>const</a:t>
              </a:r>
              <a:r>
                <a:rPr lang="en-US" altLang="ko-KR" sz="1200" dirty="0"/>
                <a:t>{</a:t>
              </a:r>
            </a:p>
            <a:p>
              <a:endParaRPr lang="ko-KR" altLang="en-US" sz="1200" dirty="0"/>
            </a:p>
            <a:p>
              <a:r>
                <a:rPr lang="en-US" altLang="ko-KR" sz="1200" dirty="0" err="1"/>
                <a:t>cout</a:t>
              </a:r>
              <a:r>
                <a:rPr lang="en-US" altLang="ko-KR" sz="1200" dirty="0"/>
                <a:t> &lt;&lt; "digit1 </a:t>
              </a:r>
              <a:r>
                <a:rPr lang="ko-KR" altLang="en-US" sz="1200" dirty="0"/>
                <a:t>출력결과</a:t>
              </a:r>
              <a:r>
                <a:rPr lang="en-US" altLang="ko-KR" sz="1200" dirty="0"/>
                <a:t>"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&lt;&lt;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endl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}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main()</a:t>
              </a:r>
            </a:p>
            <a:p>
              <a:r>
                <a:rPr lang="en-US" altLang="ko-KR" sz="1200" dirty="0"/>
                <a:t>{</a:t>
              </a:r>
            </a:p>
            <a:p>
              <a:r>
                <a:rPr lang="en-US" altLang="ko-KR" sz="1200" dirty="0" err="1"/>
                <a:t>Dataprocess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dsample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 err="1"/>
                <a:t>cout</a:t>
              </a:r>
              <a:r>
                <a:rPr lang="en-US" altLang="ko-KR" sz="1200" dirty="0"/>
                <a:t> </a:t>
              </a:r>
              <a:r>
                <a:rPr lang="ko-KR" altLang="en-US" sz="1200" dirty="0" smtClean="0"/>
                <a:t> </a:t>
              </a:r>
              <a:r>
                <a:rPr lang="en-US" altLang="ko-KR" sz="1200" dirty="0"/>
                <a:t>&lt;&lt;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dsample.getData_info</a:t>
              </a:r>
              <a:r>
                <a:rPr lang="en-US" altLang="ko-KR" sz="1200" dirty="0"/>
                <a:t>();</a:t>
              </a:r>
            </a:p>
            <a:p>
              <a:r>
                <a:rPr lang="en-US" altLang="ko-KR" sz="1200" dirty="0"/>
                <a:t>}</a:t>
              </a:r>
              <a:endParaRPr lang="en-US" sz="1200" dirty="0"/>
            </a:p>
          </p:txBody>
        </p:sp>
        <p:sp>
          <p:nvSpPr>
            <p:cNvPr id="4" name="오른쪽 화살표 3"/>
            <p:cNvSpPr/>
            <p:nvPr/>
          </p:nvSpPr>
          <p:spPr bwMode="auto">
            <a:xfrm>
              <a:off x="4382918" y="3284984"/>
              <a:ext cx="441110" cy="521162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755576" y="4365104"/>
              <a:ext cx="900100" cy="18002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4847" y="1304764"/>
            <a:ext cx="6869210" cy="30777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2"/>
                </a:solidFill>
              </a:rPr>
              <a:t>상수 </a:t>
            </a:r>
            <a:r>
              <a:rPr lang="ko-KR" altLang="en-US" sz="1400" dirty="0" err="1" smtClean="0">
                <a:solidFill>
                  <a:schemeClr val="bg2"/>
                </a:solidFill>
              </a:rPr>
              <a:t>메소드에서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 </a:t>
            </a:r>
            <a:r>
              <a:rPr lang="ko-KR" altLang="en-US" sz="1400" dirty="0" smtClean="0">
                <a:solidFill>
                  <a:schemeClr val="bg2"/>
                </a:solidFill>
              </a:rPr>
              <a:t>일반 </a:t>
            </a:r>
            <a:r>
              <a:rPr lang="ko-KR" altLang="en-US" sz="1400" dirty="0" err="1" smtClean="0">
                <a:solidFill>
                  <a:schemeClr val="bg2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bg2"/>
                </a:solidFill>
              </a:rPr>
              <a:t> 호출 은  보안성의   문제로   불가능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64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en-US" sz="1800" b="1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en-US" sz="1800" b="1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497</Words>
  <Application>Microsoft Office PowerPoint</Application>
  <PresentationFormat>화면 슬라이드 쇼(4:3)</PresentationFormat>
  <Paragraphs>144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HY동녘B</vt:lpstr>
      <vt:lpstr>맑은 고딕</vt:lpstr>
      <vt:lpstr>Arial</vt:lpstr>
      <vt:lpstr>Wingdings</vt:lpstr>
      <vt:lpstr>Default Design</vt:lpstr>
      <vt:lpstr>Chapter 22  Const 멤버변수, 멤버함수의상수화</vt:lpstr>
      <vt:lpstr>목  차</vt:lpstr>
      <vt:lpstr>멤버 변수의 상수화</vt:lpstr>
      <vt:lpstr>Const 구현시 Error 발생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Presentation Magazine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329</cp:revision>
  <dcterms:created xsi:type="dcterms:W3CDTF">2005-03-15T10:04:38Z</dcterms:created>
  <dcterms:modified xsi:type="dcterms:W3CDTF">2020-06-09T00:27:24Z</dcterms:modified>
  <cp:version>1000.0000.01</cp:version>
</cp:coreProperties>
</file>