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7" r:id="rId3"/>
    <p:sldId id="275" r:id="rId4"/>
    <p:sldId id="276" r:id="rId5"/>
    <p:sldId id="277" r:id="rId6"/>
    <p:sldId id="27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0000"/>
    <a:srgbClr val="BB0000"/>
    <a:srgbClr val="463F83"/>
    <a:srgbClr val="363080"/>
    <a:srgbClr val="3399FF"/>
    <a:srgbClr val="333399"/>
    <a:srgbClr val="5850A5"/>
    <a:srgbClr val="34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87" autoAdjust="0"/>
    <p:restoredTop sz="81797" autoAdjust="0"/>
  </p:normalViewPr>
  <p:slideViewPr>
    <p:cSldViewPr>
      <p:cViewPr>
        <p:scale>
          <a:sx n="110" d="100"/>
          <a:sy n="110" d="100"/>
        </p:scale>
        <p:origin x="-966" y="-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ko-KR" altLang="en-US" dirty="0" smtClean="0"/>
              <a:t>은 정수형 </a:t>
            </a:r>
            <a:r>
              <a:rPr lang="ko-KR" altLang="en-US" dirty="0" err="1" smtClean="0"/>
              <a:t>상수값을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열거함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에서부터 존재했던 전통적인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의 문제점을 </a:t>
            </a:r>
            <a:r>
              <a:rPr lang="en-US" altLang="ko-KR" dirty="0" smtClean="0"/>
              <a:t>c version</a:t>
            </a:r>
            <a:r>
              <a:rPr lang="en-US" altLang="ko-KR" baseline="0" dirty="0" smtClean="0"/>
              <a:t> 11</a:t>
            </a:r>
            <a:r>
              <a:rPr lang="ko-KR" altLang="en-US" baseline="0" dirty="0" smtClean="0"/>
              <a:t>에서 보완하여 개선됨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define </a:t>
            </a:r>
            <a:r>
              <a:rPr lang="ko-KR" altLang="en-US" baseline="0" dirty="0" smtClean="0"/>
              <a:t>정의와 비슷한 기능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725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864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23 </a:t>
            </a:r>
            <a:br>
              <a:rPr lang="en-US" altLang="en-US" dirty="0" smtClean="0"/>
            </a:br>
            <a:r>
              <a:rPr lang="en-US" altLang="en-US" dirty="0" err="1" smtClean="0"/>
              <a:t>enum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class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18864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8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e</a:t>
            </a:r>
            <a:r>
              <a:rPr lang="en-US" altLang="ko-KR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num</a:t>
            </a:r>
            <a:r>
              <a:rPr lang="en-US" altLang="ko-KR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class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활용</a:t>
            </a:r>
            <a:endParaRPr lang="ko-KR" altLang="en-US" sz="28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9664" y="1412776"/>
            <a:ext cx="2113079" cy="415498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include"string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enum</a:t>
            </a:r>
            <a:r>
              <a:rPr lang="en-US" altLang="ko-KR" sz="1200" dirty="0"/>
              <a:t> test {</a:t>
            </a:r>
            <a:r>
              <a:rPr lang="en-US" altLang="ko-KR" sz="1200" dirty="0" err="1"/>
              <a:t>kor,eng,mat</a:t>
            </a:r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class info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setinfo</a:t>
            </a:r>
            <a:r>
              <a:rPr lang="en-US" altLang="ko-KR" sz="1200" dirty="0"/>
              <a:t>(test 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jum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switch (t) {</a:t>
            </a:r>
          </a:p>
          <a:p>
            <a:r>
              <a:rPr lang="en-US" altLang="ko-KR" sz="1200" dirty="0"/>
              <a:t>    case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subject = "</a:t>
            </a:r>
            <a:r>
              <a:rPr lang="ko-KR" altLang="en-US" sz="1200" dirty="0"/>
              <a:t>국어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break;</a:t>
            </a:r>
          </a:p>
          <a:p>
            <a:r>
              <a:rPr lang="en-US" altLang="ko-KR" sz="1200" dirty="0"/>
              <a:t>case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subject = "</a:t>
            </a:r>
            <a:r>
              <a:rPr lang="ko-KR" altLang="en-US" sz="1200" dirty="0"/>
              <a:t>영어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break;</a:t>
            </a:r>
          </a:p>
          <a:p>
            <a:r>
              <a:rPr lang="en-US" altLang="ko-KR" sz="1200" dirty="0"/>
              <a:t>case mat:</a:t>
            </a:r>
          </a:p>
          <a:p>
            <a:r>
              <a:rPr lang="en-US" altLang="ko-KR" sz="1200" dirty="0"/>
              <a:t>subject = "</a:t>
            </a:r>
            <a:r>
              <a:rPr lang="ko-KR" altLang="en-US" sz="1200" dirty="0"/>
              <a:t>수학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jumsu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jum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29826" y="1406416"/>
            <a:ext cx="2815194" cy="415498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void 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과목명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subject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점수</a:t>
            </a:r>
            <a:r>
              <a:rPr lang="en-US" altLang="ko-KR" sz="1200" dirty="0"/>
              <a:t>="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jumsu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과목이름 </a:t>
            </a:r>
            <a:r>
              <a:rPr lang="en-US" altLang="ko-KR" sz="1200" dirty="0"/>
              <a:t>,</a:t>
            </a:r>
            <a:r>
              <a:rPr lang="ko-KR" altLang="en-US" sz="1200" dirty="0"/>
              <a:t>점수를 기억</a:t>
            </a:r>
          </a:p>
          <a:p>
            <a:r>
              <a:rPr lang="en-US" altLang="ko-KR" sz="1200" dirty="0"/>
              <a:t>string subject;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jumsu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info middle[3];</a:t>
            </a:r>
          </a:p>
          <a:p>
            <a:r>
              <a:rPr lang="en-US" altLang="ko-KR" sz="1200" dirty="0"/>
              <a:t>middle[0].</a:t>
            </a:r>
            <a:r>
              <a:rPr lang="en-US" altLang="ko-KR" sz="1200" dirty="0" err="1"/>
              <a:t>setinfo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, 60);</a:t>
            </a:r>
          </a:p>
          <a:p>
            <a:r>
              <a:rPr lang="en-US" altLang="ko-KR" sz="1200" dirty="0"/>
              <a:t>middle[1].</a:t>
            </a:r>
            <a:r>
              <a:rPr lang="en-US" altLang="ko-KR" sz="1200" dirty="0" err="1"/>
              <a:t>setinfo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, 88);</a:t>
            </a:r>
          </a:p>
          <a:p>
            <a:r>
              <a:rPr lang="en-US" altLang="ko-KR" sz="1200" dirty="0"/>
              <a:t>middle[2].</a:t>
            </a:r>
            <a:r>
              <a:rPr lang="en-US" altLang="ko-KR" sz="1200" dirty="0" err="1"/>
              <a:t>setinfo</a:t>
            </a:r>
            <a:r>
              <a:rPr lang="en-US" altLang="ko-KR" sz="1200" dirty="0"/>
              <a:t>(mat, 90);</a:t>
            </a:r>
          </a:p>
          <a:p>
            <a:r>
              <a:rPr lang="en-US" altLang="ko-KR" sz="1200" dirty="0"/>
              <a:t>middle[0].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middle[1].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middle[2].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3789040"/>
            <a:ext cx="2160240" cy="73866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nfo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middle;//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객체생성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iddle.setinfo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(kor,60);</a:t>
            </a:r>
          </a:p>
          <a:p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iddle.getinfo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endCxn id="4" idx="1"/>
          </p:cNvCxnSpPr>
          <p:nvPr/>
        </p:nvCxnSpPr>
        <p:spPr bwMode="auto">
          <a:xfrm flipV="1">
            <a:off x="5904148" y="4158372"/>
            <a:ext cx="900100" cy="61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2067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916" y="368660"/>
            <a:ext cx="295305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&lt;string&gt;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enum</a:t>
            </a:r>
            <a:r>
              <a:rPr lang="en-US" altLang="ko-KR" sz="1200" dirty="0"/>
              <a:t> test{J=1,C_,P};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class info {</a:t>
            </a:r>
          </a:p>
          <a:p>
            <a:r>
              <a:rPr lang="en-US" altLang="ko-KR" sz="1200" dirty="0"/>
              <a:t>private :</a:t>
            </a:r>
          </a:p>
          <a:p>
            <a:r>
              <a:rPr lang="en-US" altLang="ko-KR" sz="1200" dirty="0"/>
              <a:t>string subject;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jumsu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public :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과목명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subject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점수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jumsu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setinfo</a:t>
            </a:r>
            <a:r>
              <a:rPr lang="en-US" altLang="ko-KR" sz="1200" dirty="0"/>
              <a:t>(test 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jum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switch (t)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case J:</a:t>
            </a:r>
          </a:p>
          <a:p>
            <a:r>
              <a:rPr lang="en-US" altLang="ko-KR" sz="1200" dirty="0"/>
              <a:t>subject = "JAVA";</a:t>
            </a:r>
          </a:p>
          <a:p>
            <a:r>
              <a:rPr lang="en-US" altLang="ko-KR" sz="1200" dirty="0"/>
              <a:t>break;</a:t>
            </a:r>
          </a:p>
          <a:p>
            <a:r>
              <a:rPr lang="en-US" altLang="ko-KR" sz="1200" dirty="0"/>
              <a:t>case C_:</a:t>
            </a:r>
          </a:p>
          <a:p>
            <a:r>
              <a:rPr lang="en-US" altLang="ko-KR" sz="1200" dirty="0"/>
              <a:t>subject = "C++";</a:t>
            </a:r>
          </a:p>
          <a:p>
            <a:r>
              <a:rPr lang="en-US" altLang="ko-KR" sz="1200" dirty="0"/>
              <a:t>break;</a:t>
            </a:r>
          </a:p>
          <a:p>
            <a:r>
              <a:rPr lang="en-US" altLang="ko-KR" sz="1200" dirty="0"/>
              <a:t>case P:</a:t>
            </a:r>
          </a:p>
          <a:p>
            <a:r>
              <a:rPr lang="en-US" altLang="ko-KR" sz="1200" dirty="0"/>
              <a:t>subject = "Python";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jumsu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jum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68044" y="692696"/>
            <a:ext cx="301877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100" dirty="0"/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info</a:t>
            </a:r>
            <a:r>
              <a:rPr lang="ko-KR" altLang="en-US" sz="1100" dirty="0"/>
              <a:t> </a:t>
            </a:r>
            <a:r>
              <a:rPr lang="en-US" altLang="ko-KR" sz="1100" dirty="0"/>
              <a:t>middle[3];//</a:t>
            </a:r>
            <a:r>
              <a:rPr lang="ko-KR" altLang="en-US" sz="1100" dirty="0"/>
              <a:t>객체의 배열화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num</a:t>
            </a:r>
            <a:r>
              <a:rPr lang="en-US" altLang="ko-KR" sz="1100" dirty="0"/>
              <a:t>;//</a:t>
            </a:r>
            <a:r>
              <a:rPr lang="en-US" altLang="ko-KR" sz="1100" dirty="0" err="1"/>
              <a:t>enum</a:t>
            </a:r>
            <a:r>
              <a:rPr lang="en-US" altLang="ko-KR" sz="1100" dirty="0"/>
              <a:t> test</a:t>
            </a:r>
            <a:r>
              <a:rPr lang="ko-KR" altLang="en-US" sz="1100" dirty="0"/>
              <a:t>의 인덱스번호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j;</a:t>
            </a:r>
          </a:p>
          <a:p>
            <a:r>
              <a:rPr lang="en-US" altLang="ko-KR" sz="1100" dirty="0"/>
              <a:t>test t;</a:t>
            </a:r>
          </a:p>
          <a:p>
            <a:r>
              <a:rPr lang="fr-FR" altLang="ko-KR" sz="1100" dirty="0"/>
              <a:t>cout &lt;&lt; "1.JAVA, 2.C_, 3.Python" &lt;&lt; endl;</a:t>
            </a:r>
          </a:p>
          <a:p>
            <a:endParaRPr lang="ko-KR" altLang="en-US" sz="1100" dirty="0"/>
          </a:p>
          <a:p>
            <a:r>
              <a:rPr lang="nn-NO" altLang="ko-KR" sz="1100" dirty="0"/>
              <a:t>for (int i = 0; i &lt; 3; i++)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err="1"/>
              <a:t>cin</a:t>
            </a:r>
            <a:r>
              <a:rPr lang="en-US" altLang="ko-KR" sz="1100" dirty="0"/>
              <a:t> &gt;&gt; </a:t>
            </a:r>
            <a:r>
              <a:rPr lang="en-US" altLang="ko-KR" sz="1100" dirty="0" err="1"/>
              <a:t>num</a:t>
            </a:r>
            <a:r>
              <a:rPr lang="en-US" altLang="ko-KR" sz="1100" dirty="0"/>
              <a:t>&gt;&gt;j;</a:t>
            </a:r>
          </a:p>
          <a:p>
            <a:r>
              <a:rPr lang="en-US" altLang="ko-KR" sz="1100" dirty="0"/>
              <a:t>middle[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setinfo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static_cast</a:t>
            </a:r>
            <a:r>
              <a:rPr lang="en-US" altLang="ko-KR" sz="1100" dirty="0"/>
              <a:t>&lt;test&gt;(</a:t>
            </a:r>
            <a:r>
              <a:rPr lang="en-US" altLang="ko-KR" sz="1100" dirty="0" err="1"/>
              <a:t>num</a:t>
            </a:r>
            <a:r>
              <a:rPr lang="en-US" altLang="ko-KR" sz="1100" dirty="0"/>
              <a:t>),j);</a:t>
            </a:r>
          </a:p>
          <a:p>
            <a:r>
              <a:rPr lang="en-US" altLang="ko-KR" sz="1100" dirty="0"/>
              <a:t>}</a:t>
            </a:r>
          </a:p>
          <a:p>
            <a:r>
              <a:rPr lang="nn-NO" altLang="ko-KR" sz="1100" dirty="0"/>
              <a:t>for (int i = 0; i &lt; 3; i++)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middle[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getinfo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620277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52736"/>
            <a:ext cx="30963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enum</a:t>
            </a:r>
            <a:r>
              <a:rPr lang="en-US" altLang="ko-KR" sz="1100" dirty="0"/>
              <a:t> test {</a:t>
            </a:r>
          </a:p>
          <a:p>
            <a:r>
              <a:rPr lang="en-US" altLang="ko-KR" sz="1100" dirty="0"/>
              <a:t>JAVA, C, Python, ERROR</a:t>
            </a:r>
          </a:p>
          <a:p>
            <a:r>
              <a:rPr lang="en-US" altLang="ko-KR" sz="1100" dirty="0"/>
              <a:t>};</a:t>
            </a:r>
          </a:p>
          <a:p>
            <a:endParaRPr lang="ko-KR" altLang="en-US" sz="1100" dirty="0"/>
          </a:p>
          <a:p>
            <a:r>
              <a:rPr lang="en-US" altLang="ko-KR" sz="1100" dirty="0"/>
              <a:t>class info {</a:t>
            </a:r>
          </a:p>
          <a:p>
            <a:r>
              <a:rPr lang="en-US" altLang="ko-KR" sz="1100" dirty="0"/>
              <a:t>private:</a:t>
            </a:r>
          </a:p>
          <a:p>
            <a:r>
              <a:rPr lang="en-US" altLang="ko-KR" sz="1100" dirty="0"/>
              <a:t>string subject;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score;</a:t>
            </a:r>
          </a:p>
          <a:p>
            <a:endParaRPr lang="ko-KR" altLang="en-US" sz="1100" dirty="0"/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getInfo</a:t>
            </a:r>
            <a:r>
              <a:rPr lang="en-US" altLang="ko-KR" sz="1100" dirty="0"/>
              <a:t>() 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"---------------------"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과목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subject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점수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score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319972" y="1021177"/>
            <a:ext cx="3890809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setInfo</a:t>
            </a:r>
            <a:r>
              <a:rPr lang="en-US" altLang="ko-KR" sz="1100" dirty="0"/>
              <a:t>(test _t,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_score) {</a:t>
            </a:r>
          </a:p>
          <a:p>
            <a:r>
              <a:rPr lang="en-US" altLang="ko-KR" sz="1100" dirty="0"/>
              <a:t>switch (_t) {</a:t>
            </a:r>
          </a:p>
          <a:p>
            <a:r>
              <a:rPr lang="en-US" altLang="ko-KR" sz="1100" dirty="0"/>
              <a:t>case JAVA:</a:t>
            </a:r>
          </a:p>
          <a:p>
            <a:r>
              <a:rPr lang="en-US" altLang="ko-KR" sz="1100" dirty="0"/>
              <a:t>subject = "JAVA";</a:t>
            </a:r>
          </a:p>
          <a:p>
            <a:r>
              <a:rPr lang="en-US" altLang="ko-KR" sz="1100" dirty="0"/>
              <a:t>break;</a:t>
            </a:r>
          </a:p>
          <a:p>
            <a:r>
              <a:rPr lang="en-US" altLang="ko-KR" sz="1100" dirty="0"/>
              <a:t>case C:</a:t>
            </a:r>
          </a:p>
          <a:p>
            <a:r>
              <a:rPr lang="en-US" altLang="ko-KR" sz="1100" dirty="0"/>
              <a:t>subject = "C";</a:t>
            </a:r>
          </a:p>
          <a:p>
            <a:r>
              <a:rPr lang="en-US" altLang="ko-KR" sz="1100" dirty="0"/>
              <a:t>break;</a:t>
            </a:r>
          </a:p>
          <a:p>
            <a:r>
              <a:rPr lang="en-US" altLang="ko-KR" sz="1100" dirty="0"/>
              <a:t>case Python:</a:t>
            </a:r>
          </a:p>
          <a:p>
            <a:r>
              <a:rPr lang="en-US" altLang="ko-KR" sz="1100" dirty="0"/>
              <a:t>subject = "Python";</a:t>
            </a:r>
          </a:p>
          <a:p>
            <a:r>
              <a:rPr lang="en-US" altLang="ko-KR" sz="1100" dirty="0"/>
              <a:t>break;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score = _score;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test change(string s) {</a:t>
            </a:r>
          </a:p>
          <a:p>
            <a:r>
              <a:rPr lang="en-US" altLang="ko-KR" sz="1100" dirty="0"/>
              <a:t>if (!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("java") || 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("JAVA"))</a:t>
            </a:r>
          </a:p>
          <a:p>
            <a:r>
              <a:rPr lang="en-US" altLang="ko-KR" sz="1100" dirty="0"/>
              <a:t>return JAVA;</a:t>
            </a:r>
          </a:p>
          <a:p>
            <a:r>
              <a:rPr lang="en-US" altLang="ko-KR" sz="1100" dirty="0"/>
              <a:t>else if (!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("c") || 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("C"))</a:t>
            </a:r>
          </a:p>
          <a:p>
            <a:r>
              <a:rPr lang="en-US" altLang="ko-KR" sz="1100" dirty="0"/>
              <a:t>return C;</a:t>
            </a:r>
          </a:p>
          <a:p>
            <a:r>
              <a:rPr lang="en-US" altLang="ko-KR" sz="1100" dirty="0"/>
              <a:t>else if (!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("Python") || 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("PYTHON") </a:t>
            </a:r>
            <a:endParaRPr lang="en-US" altLang="ko-KR" sz="1100" dirty="0" smtClean="0"/>
          </a:p>
          <a:p>
            <a:r>
              <a:rPr lang="en-US" altLang="ko-KR" sz="1100" dirty="0" smtClean="0"/>
              <a:t>|| </a:t>
            </a:r>
            <a:r>
              <a:rPr lang="en-US" altLang="ko-KR" sz="1100" dirty="0"/>
              <a:t>!</a:t>
            </a:r>
            <a:r>
              <a:rPr lang="en-US" altLang="ko-KR" sz="1100" dirty="0" err="1"/>
              <a:t>s.compare</a:t>
            </a:r>
            <a:r>
              <a:rPr lang="en-US" altLang="ko-KR" sz="1100" dirty="0"/>
              <a:t>("python"))</a:t>
            </a:r>
          </a:p>
          <a:p>
            <a:r>
              <a:rPr lang="en-US" altLang="ko-KR" sz="1100" dirty="0"/>
              <a:t>return Python;</a:t>
            </a:r>
          </a:p>
          <a:p>
            <a:r>
              <a:rPr lang="en-US" altLang="ko-KR" sz="1100" dirty="0"/>
              <a:t>else</a:t>
            </a:r>
          </a:p>
          <a:p>
            <a:r>
              <a:rPr lang="en-US" altLang="ko-KR" sz="1100" dirty="0"/>
              <a:t>return ERROR;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};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564320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740" y="584684"/>
            <a:ext cx="3621504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void main() {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info middle[3];</a:t>
            </a:r>
          </a:p>
          <a:p>
            <a:endParaRPr lang="ko-KR" altLang="en-US" sz="1100" dirty="0"/>
          </a:p>
          <a:p>
            <a:r>
              <a:rPr lang="en-US" altLang="ko-KR" sz="1100" dirty="0"/>
              <a:t>string s;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score;</a:t>
            </a:r>
          </a:p>
          <a:p>
            <a:r>
              <a:rPr lang="en-US" altLang="ko-KR" sz="1100" dirty="0"/>
              <a:t>test t;</a:t>
            </a:r>
          </a:p>
          <a:p>
            <a:endParaRPr lang="ko-KR" altLang="en-US" sz="1100" dirty="0"/>
          </a:p>
          <a:p>
            <a:r>
              <a:rPr lang="nn-NO" altLang="ko-KR" sz="1100" dirty="0"/>
              <a:t>for (int i = 0; i &lt; 3; i++) 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+ 1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번째 학생의 과목</a:t>
            </a:r>
            <a:r>
              <a:rPr lang="en-US" altLang="ko-KR" sz="1100" dirty="0"/>
              <a:t>/</a:t>
            </a:r>
            <a:r>
              <a:rPr lang="ko-KR" altLang="en-US" sz="1100" dirty="0"/>
              <a:t>점수 입력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 err="1"/>
              <a:t>cin</a:t>
            </a:r>
            <a:r>
              <a:rPr lang="en-US" altLang="ko-KR" sz="1100" dirty="0"/>
              <a:t> &gt;&gt; s &gt;&gt; score;</a:t>
            </a:r>
          </a:p>
          <a:p>
            <a:r>
              <a:rPr lang="en-US" altLang="ko-KR" sz="1100" dirty="0"/>
              <a:t>t = middle[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].change(s);</a:t>
            </a:r>
          </a:p>
          <a:p>
            <a:r>
              <a:rPr lang="en-US" altLang="ko-KR" sz="1100" dirty="0"/>
              <a:t>middle[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setInfo</a:t>
            </a:r>
            <a:r>
              <a:rPr lang="en-US" altLang="ko-KR" sz="1100" dirty="0"/>
              <a:t>(t, score);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nn-NO" altLang="ko-KR" sz="1100" dirty="0"/>
              <a:t>for (int i = 0; i &lt; 3; i++) {</a:t>
            </a:r>
          </a:p>
          <a:p>
            <a:r>
              <a:rPr lang="en-US" altLang="ko-KR" sz="1100" dirty="0"/>
              <a:t>middle[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</a:t>
            </a:r>
            <a:r>
              <a:rPr lang="en-US" altLang="ko-KR" sz="1100" dirty="0" err="1"/>
              <a:t>getInfo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361671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92275" y="220486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enum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92275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enum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class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enum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8193" y="889556"/>
            <a:ext cx="7601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err="1" smtClean="0">
                <a:solidFill>
                  <a:srgbClr val="FFFF00"/>
                </a:solidFill>
              </a:rPr>
              <a:t>열거형</a:t>
            </a:r>
            <a:r>
              <a:rPr lang="en-US" altLang="ko-KR" sz="1400" dirty="0" smtClean="0">
                <a:solidFill>
                  <a:srgbClr val="FFFF00"/>
                </a:solidFill>
              </a:rPr>
              <a:t>(enumeration) </a:t>
            </a:r>
            <a:r>
              <a:rPr lang="ko-KR" altLang="en-US" sz="1400" dirty="0" smtClean="0">
                <a:solidFill>
                  <a:srgbClr val="FFFF00"/>
                </a:solidFill>
              </a:rPr>
              <a:t>이름 있는 정수형 상수들을  열거하여 새롭게  만들어진  사용자  정의</a:t>
            </a:r>
            <a:r>
              <a:rPr lang="en-US" altLang="ko-KR" sz="1400" dirty="0" smtClean="0">
                <a:solidFill>
                  <a:srgbClr val="FFFF00"/>
                </a:solidFill>
              </a:rPr>
              <a:t/>
            </a:r>
            <a:br>
              <a:rPr lang="en-US" altLang="ko-KR" sz="1400" dirty="0" smtClean="0">
                <a:solidFill>
                  <a:srgbClr val="FFFF00"/>
                </a:solidFill>
              </a:rPr>
            </a:br>
            <a:r>
              <a:rPr lang="ko-KR" altLang="en-US" sz="1400" dirty="0" err="1" smtClean="0">
                <a:solidFill>
                  <a:srgbClr val="FFFF00"/>
                </a:solidFill>
              </a:rPr>
              <a:t>데이터형</a:t>
            </a:r>
            <a:r>
              <a:rPr lang="ko-KR" altLang="en-US" sz="1400" dirty="0" smtClean="0">
                <a:solidFill>
                  <a:srgbClr val="FFFF00"/>
                </a:solidFill>
              </a:rPr>
              <a:t>  열거할  목록의  값은  프로그래머가  임의의  지정</a:t>
            </a:r>
            <a:r>
              <a:rPr lang="en-US" altLang="ko-KR" sz="1400" dirty="0">
                <a:solidFill>
                  <a:srgbClr val="FFFF00"/>
                </a:solidFill>
              </a:rPr>
              <a:t/>
            </a:r>
            <a:br>
              <a:rPr lang="en-US" altLang="ko-KR" sz="1400" dirty="0">
                <a:solidFill>
                  <a:srgbClr val="FFFF00"/>
                </a:solidFill>
              </a:rPr>
            </a:br>
            <a:r>
              <a:rPr lang="en-US" altLang="ko-KR" sz="1400" dirty="0" smtClean="0">
                <a:solidFill>
                  <a:srgbClr val="FFFF00"/>
                </a:solidFill>
              </a:rPr>
              <a:t>(</a:t>
            </a:r>
            <a:r>
              <a:rPr lang="ko-KR" altLang="en-US" sz="1400" dirty="0" smtClean="0">
                <a:solidFill>
                  <a:srgbClr val="FFFF00"/>
                </a:solidFill>
              </a:rPr>
              <a:t>미지정시 컴파일러가  </a:t>
            </a:r>
            <a:r>
              <a:rPr lang="en-US" altLang="ko-KR" sz="1400" dirty="0" smtClean="0">
                <a:solidFill>
                  <a:srgbClr val="FFFF00"/>
                </a:solidFill>
              </a:rPr>
              <a:t>0</a:t>
            </a:r>
            <a:r>
              <a:rPr lang="ko-KR" altLang="en-US" sz="1400" dirty="0" smtClean="0">
                <a:solidFill>
                  <a:srgbClr val="FFFF00"/>
                </a:solidFill>
              </a:rPr>
              <a:t>부터  차례로  지정</a:t>
            </a:r>
            <a:r>
              <a:rPr lang="en-US" altLang="ko-KR" sz="1400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880" y="3351024"/>
            <a:ext cx="54088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enum</a:t>
            </a:r>
            <a:r>
              <a:rPr lang="en-US" altLang="ko-KR" sz="1400" dirty="0"/>
              <a:t> colors { black, </a:t>
            </a:r>
            <a:r>
              <a:rPr lang="en-US" altLang="ko-KR" sz="1400" dirty="0" err="1"/>
              <a:t>white,red,green,yellow</a:t>
            </a:r>
            <a:r>
              <a:rPr lang="en-US" altLang="ko-KR" sz="1400" dirty="0"/>
              <a:t> };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colors </a:t>
            </a:r>
            <a:r>
              <a:rPr lang="en-US" altLang="ko-KR" sz="1400" dirty="0" err="1"/>
              <a:t>mycolor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mycolor</a:t>
            </a:r>
            <a:r>
              <a:rPr lang="en-US" altLang="ko-KR" sz="1400" dirty="0"/>
              <a:t> = yellow;</a:t>
            </a:r>
          </a:p>
          <a:p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char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*</a:t>
            </a:r>
            <a:r>
              <a:rPr lang="en-US" altLang="ko-KR" sz="1400" dirty="0"/>
              <a:t>meaning[] = { "</a:t>
            </a:r>
            <a:r>
              <a:rPr lang="ko-KR" altLang="en-US" sz="1400" dirty="0"/>
              <a:t>어둠</a:t>
            </a:r>
            <a:r>
              <a:rPr lang="en-US" altLang="ko-KR" sz="1400" dirty="0"/>
              <a:t>","</a:t>
            </a:r>
            <a:r>
              <a:rPr lang="ko-KR" altLang="en-US" sz="1400" dirty="0"/>
              <a:t>평화</a:t>
            </a:r>
            <a:r>
              <a:rPr lang="en-US" altLang="ko-KR" sz="1400" dirty="0"/>
              <a:t>","</a:t>
            </a:r>
            <a:r>
              <a:rPr lang="ko-KR" altLang="en-US" sz="1400" dirty="0"/>
              <a:t>정열</a:t>
            </a:r>
            <a:r>
              <a:rPr lang="en-US" altLang="ko-KR" sz="1400" dirty="0"/>
              <a:t>","</a:t>
            </a:r>
            <a:r>
              <a:rPr lang="ko-KR" altLang="en-US" sz="1400" dirty="0"/>
              <a:t>생명</a:t>
            </a:r>
            <a:r>
              <a:rPr lang="en-US" altLang="ko-KR" sz="1400" dirty="0"/>
              <a:t>","</a:t>
            </a:r>
            <a:r>
              <a:rPr lang="ko-KR" altLang="en-US" sz="1400" dirty="0"/>
              <a:t>순수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};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선택한 색상의 </a:t>
            </a:r>
            <a:r>
              <a:rPr lang="ko-KR" altLang="en-US" sz="1400" dirty="0" smtClean="0"/>
              <a:t>의미 </a:t>
            </a:r>
            <a:r>
              <a:rPr lang="en-US" altLang="ko-KR" sz="1400" dirty="0" smtClean="0"/>
              <a:t>: "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meaning[</a:t>
            </a:r>
            <a:r>
              <a:rPr lang="en-US" altLang="ko-KR" sz="1400" dirty="0" err="1"/>
              <a:t>mycolor</a:t>
            </a:r>
            <a:r>
              <a:rPr lang="en-US" altLang="ko-KR" sz="1400" dirty="0"/>
              <a:t>]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7" y="1844824"/>
            <a:ext cx="4295465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문법</a:t>
            </a:r>
            <a:r>
              <a:rPr lang="en-US" altLang="ko-KR" dirty="0" smtClean="0">
                <a:solidFill>
                  <a:schemeClr val="bg2"/>
                </a:solidFill>
              </a:rPr>
              <a:t>: </a:t>
            </a:r>
            <a:r>
              <a:rPr lang="en-US" altLang="ko-KR" dirty="0" err="1" smtClean="0">
                <a:solidFill>
                  <a:schemeClr val="bg2"/>
                </a:solidFill>
              </a:rPr>
              <a:t>enum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식별자명  </a:t>
            </a:r>
            <a:r>
              <a:rPr lang="en-US" altLang="ko-KR" dirty="0" smtClean="0">
                <a:solidFill>
                  <a:schemeClr val="bg2"/>
                </a:solidFill>
              </a:rPr>
              <a:t>{</a:t>
            </a:r>
            <a:r>
              <a:rPr lang="ko-KR" altLang="en-US" dirty="0" smtClean="0">
                <a:solidFill>
                  <a:schemeClr val="bg2"/>
                </a:solidFill>
              </a:rPr>
              <a:t>열거할 목록</a:t>
            </a:r>
            <a:r>
              <a:rPr lang="en-US" altLang="ko-KR" dirty="0" smtClean="0">
                <a:solidFill>
                  <a:schemeClr val="bg2"/>
                </a:solidFill>
              </a:rPr>
              <a:t>}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9892" y="2529768"/>
            <a:ext cx="3312368" cy="6463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내부적으로</a:t>
            </a:r>
            <a:r>
              <a:rPr lang="en-US" altLang="ko-KR" sz="1200" dirty="0" smtClean="0"/>
              <a:t> colors</a:t>
            </a:r>
            <a:r>
              <a:rPr lang="ko-KR" altLang="en-US" sz="1200" dirty="0" smtClean="0"/>
              <a:t>의 상수들은 </a:t>
            </a:r>
            <a:endParaRPr lang="en-US" altLang="ko-KR" sz="1200" dirty="0" smtClean="0"/>
          </a:p>
          <a:p>
            <a:r>
              <a:rPr lang="en-US" altLang="ko-KR" sz="1200" dirty="0" smtClean="0"/>
              <a:t>Black=0, white=1, red=2, green=3,yellow=4</a:t>
            </a:r>
            <a:r>
              <a:rPr lang="ko-KR" altLang="en-US" sz="1200" dirty="0" smtClean="0"/>
              <a:t>와 같은 값들을 갖고 있음</a:t>
            </a:r>
            <a:endParaRPr lang="ko-KR" alt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44" y="5697252"/>
            <a:ext cx="33051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43708" y="1326535"/>
            <a:ext cx="6384953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C++ 11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버젼이전의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의 문제점은 형 변환이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안된다는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것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실습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열거형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city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데이터형식을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shrt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로 지정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(2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바이트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Metro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데이터 형식은 기본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형식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(4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바이트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708" y="2420888"/>
            <a:ext cx="5472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city:short</a:t>
            </a:r>
            <a:r>
              <a:rPr lang="en-US" altLang="ko-KR" dirty="0"/>
              <a:t> { </a:t>
            </a:r>
            <a:r>
              <a:rPr lang="en-US" altLang="ko-KR" dirty="0" err="1"/>
              <a:t>c_seoul,c_pusan,c_tokyo,c_osaka,c_newyotk</a:t>
            </a:r>
            <a:r>
              <a:rPr lang="en-US" altLang="ko-KR" dirty="0"/>
              <a:t> };</a:t>
            </a:r>
          </a:p>
          <a:p>
            <a:r>
              <a:rPr lang="en-US" altLang="ko-KR" dirty="0" err="1"/>
              <a:t>enum</a:t>
            </a:r>
            <a:r>
              <a:rPr lang="en-US" altLang="ko-KR" dirty="0"/>
              <a:t> metro { </a:t>
            </a:r>
            <a:r>
              <a:rPr lang="en-US" altLang="ko-KR" dirty="0" err="1"/>
              <a:t>m_seoul</a:t>
            </a:r>
            <a:r>
              <a:rPr lang="en-US" altLang="ko-KR" dirty="0"/>
              <a:t> = 10, </a:t>
            </a:r>
            <a:r>
              <a:rPr lang="en-US" altLang="ko-KR" dirty="0" err="1"/>
              <a:t>m_tokyo</a:t>
            </a:r>
            <a:r>
              <a:rPr lang="en-US" altLang="ko-KR" dirty="0"/>
              <a:t> = 0xffffff, </a:t>
            </a:r>
            <a:r>
              <a:rPr lang="en-US" altLang="ko-KR" dirty="0" err="1"/>
              <a:t>m_newyork</a:t>
            </a:r>
            <a:r>
              <a:rPr lang="en-US" altLang="ko-KR" dirty="0"/>
              <a:t> = 1234560 };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metro m = </a:t>
            </a:r>
            <a:r>
              <a:rPr lang="en-US" altLang="ko-KR" dirty="0" err="1"/>
              <a:t>m_tokyo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compresult</a:t>
            </a:r>
            <a:r>
              <a:rPr lang="en-US" altLang="ko-KR" dirty="0"/>
              <a:t> = (m &gt;= </a:t>
            </a:r>
            <a:r>
              <a:rPr lang="en-US" altLang="ko-KR" dirty="0" err="1"/>
              <a:t>c_pusan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비교결과 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compresult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구름 모양 설명선 11"/>
          <p:cNvSpPr/>
          <p:nvPr/>
        </p:nvSpPr>
        <p:spPr bwMode="auto">
          <a:xfrm>
            <a:off x="6012160" y="4149080"/>
            <a:ext cx="2520280" cy="1116124"/>
          </a:xfrm>
          <a:prstGeom prst="cloudCallout">
            <a:avLst>
              <a:gd name="adj1" fmla="val -102937"/>
              <a:gd name="adj2" fmla="val 44864"/>
            </a:avLst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형변환이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가능하여 비교가 됨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즉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지만 자동으로 </a:t>
            </a:r>
            <a:r>
              <a:rPr kumimoji="0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형으로 변환이 됨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68" y="1556792"/>
            <a:ext cx="554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nn-NO" altLang="ko-KR" dirty="0"/>
              <a:t>enum middle_subject { kor, eng, mat };</a:t>
            </a:r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high_subject</a:t>
            </a:r>
            <a:r>
              <a:rPr lang="en-US" altLang="ko-KR" dirty="0"/>
              <a:t> { </a:t>
            </a:r>
            <a:r>
              <a:rPr lang="en-US" altLang="ko-KR" dirty="0" err="1"/>
              <a:t>kor</a:t>
            </a:r>
            <a:r>
              <a:rPr lang="en-US" altLang="ko-KR" dirty="0"/>
              <a:t>, </a:t>
            </a:r>
            <a:r>
              <a:rPr lang="en-US" altLang="ko-KR" dirty="0" err="1"/>
              <a:t>eng</a:t>
            </a:r>
            <a:r>
              <a:rPr lang="en-US" altLang="ko-KR" dirty="0"/>
              <a:t>, mat };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middle_subject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ms</a:t>
            </a:r>
            <a:r>
              <a:rPr lang="en-US" altLang="ko-KR" dirty="0"/>
              <a:t> = </a:t>
            </a:r>
            <a:r>
              <a:rPr lang="en-US" altLang="ko-KR" dirty="0" err="1"/>
              <a:t>kor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"1</a:t>
            </a:r>
            <a:r>
              <a:rPr lang="ko-KR" altLang="en-US" dirty="0" err="1"/>
              <a:t>번학생과목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516" y="4730306"/>
            <a:ext cx="8276625" cy="30777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rgbClr val="000000"/>
                </a:solidFill>
              </a:rPr>
              <a:t>상수명을</a:t>
            </a:r>
            <a:r>
              <a:rPr lang="ko-KR" altLang="en-US" sz="1400" dirty="0" smtClean="0">
                <a:solidFill>
                  <a:srgbClr val="000000"/>
                </a:solidFill>
              </a:rPr>
              <a:t>   서로  다른  이름으로  지정하면  에러는  사라짐  그러나 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가독성</a:t>
            </a:r>
            <a:r>
              <a:rPr lang="ko-KR" altLang="en-US" sz="1400" dirty="0" smtClean="0">
                <a:solidFill>
                  <a:srgbClr val="000000"/>
                </a:solidFill>
              </a:rPr>
              <a:t>  측면에서  번거로움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3204356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27" y="5409220"/>
            <a:ext cx="61150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47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중복 상수화의 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Error 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솔루션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0655" y="1052513"/>
            <a:ext cx="4987263" cy="58477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00"/>
                </a:solidFill>
              </a:rPr>
              <a:t>namespace</a:t>
            </a:r>
            <a:r>
              <a:rPr lang="ko-KR" altLang="en-US" sz="1600" dirty="0" smtClean="0">
                <a:solidFill>
                  <a:srgbClr val="000000"/>
                </a:solidFill>
              </a:rPr>
              <a:t>를 이용하여  범위를 명확히 정의하면 </a:t>
            </a:r>
            <a:r>
              <a:rPr lang="en-US" altLang="ko-KR" sz="1600" dirty="0" smtClean="0">
                <a:solidFill>
                  <a:srgbClr val="000000"/>
                </a:solidFill>
              </a:rPr>
              <a:t/>
            </a:r>
            <a:br>
              <a:rPr lang="en-US" altLang="ko-KR" sz="1600" dirty="0" smtClean="0">
                <a:solidFill>
                  <a:srgbClr val="000000"/>
                </a:solidFill>
              </a:rPr>
            </a:br>
            <a:r>
              <a:rPr lang="ko-KR" altLang="en-US" sz="1600" dirty="0" smtClean="0">
                <a:solidFill>
                  <a:srgbClr val="000000"/>
                </a:solidFill>
              </a:rPr>
              <a:t>중복된 상수명의 </a:t>
            </a:r>
            <a:r>
              <a:rPr lang="en-US" altLang="ko-KR" sz="1600" dirty="0" smtClean="0">
                <a:solidFill>
                  <a:srgbClr val="000000"/>
                </a:solidFill>
              </a:rPr>
              <a:t>Error</a:t>
            </a:r>
            <a:r>
              <a:rPr lang="ko-KR" altLang="en-US" sz="1600" dirty="0" smtClean="0">
                <a:solidFill>
                  <a:srgbClr val="000000"/>
                </a:solidFill>
              </a:rPr>
              <a:t>를 해결할 수 있다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0655" y="1765037"/>
            <a:ext cx="3021981" cy="369331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namespace middle {</a:t>
            </a:r>
          </a:p>
          <a:p>
            <a:r>
              <a:rPr lang="nn-NO" altLang="ko-KR" sz="1200" dirty="0"/>
              <a:t>enum subject { kor, eng, mat };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namespace high {</a:t>
            </a:r>
          </a:p>
          <a:p>
            <a:r>
              <a:rPr lang="nn-NO" altLang="ko-KR" sz="1200" dirty="0"/>
              <a:t>enum subject { kor, eng, mat };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middle::subject 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high::subject </a:t>
            </a:r>
            <a:r>
              <a:rPr lang="en-US" altLang="ko-KR" sz="1200" dirty="0" err="1"/>
              <a:t>hs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ms</a:t>
            </a:r>
            <a:r>
              <a:rPr lang="en-US" altLang="ko-KR" sz="1200" dirty="0"/>
              <a:t> = middle::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hs</a:t>
            </a:r>
            <a:r>
              <a:rPr lang="en-US" altLang="ko-KR" sz="1200" dirty="0"/>
              <a:t> = high::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"1</a:t>
            </a:r>
            <a:r>
              <a:rPr lang="ko-KR" altLang="en-US" sz="1200" dirty="0" err="1"/>
              <a:t>번학생과목</a:t>
            </a:r>
            <a:r>
              <a:rPr lang="ko-KR" altLang="en-US" sz="1200" dirty="0"/>
              <a:t>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"2</a:t>
            </a:r>
            <a:r>
              <a:rPr lang="ko-KR" altLang="en-US" sz="1200" dirty="0" err="1"/>
              <a:t>번학생과목</a:t>
            </a:r>
            <a:r>
              <a:rPr lang="ko-KR" altLang="en-US" sz="1200" dirty="0"/>
              <a:t>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hs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77" y="5697252"/>
            <a:ext cx="39338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53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36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enum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class 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1182" y="1321023"/>
            <a:ext cx="7336556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bg2"/>
                </a:solidFill>
              </a:rPr>
              <a:t>e</a:t>
            </a:r>
            <a:r>
              <a:rPr lang="en-US" altLang="ko-KR" sz="1400" dirty="0" err="1" smtClean="0">
                <a:solidFill>
                  <a:schemeClr val="bg2"/>
                </a:solidFill>
              </a:rPr>
              <a:t>num</a:t>
            </a:r>
            <a:r>
              <a:rPr lang="ko-KR" altLang="en-US" sz="1400" dirty="0" smtClean="0">
                <a:solidFill>
                  <a:schemeClr val="bg2"/>
                </a:solidFill>
              </a:rPr>
              <a:t>의  </a:t>
            </a:r>
            <a:r>
              <a:rPr lang="ko-KR" altLang="en-US" sz="1400" dirty="0" err="1" smtClean="0">
                <a:solidFill>
                  <a:schemeClr val="bg2"/>
                </a:solidFill>
              </a:rPr>
              <a:t>여러가지</a:t>
            </a:r>
            <a:r>
              <a:rPr lang="ko-KR" altLang="en-US" sz="1400" dirty="0" smtClean="0">
                <a:solidFill>
                  <a:schemeClr val="bg2"/>
                </a:solidFill>
              </a:rPr>
              <a:t> 문제점을  해결하기 위하여  명확한  범위를 가진  </a:t>
            </a:r>
            <a:r>
              <a:rPr lang="en-US" altLang="ko-KR" sz="1400" dirty="0" err="1" smtClean="0">
                <a:solidFill>
                  <a:schemeClr val="bg2"/>
                </a:solidFill>
              </a:rPr>
              <a:t>enum</a:t>
            </a:r>
            <a:r>
              <a:rPr lang="en-US" altLang="ko-KR" sz="1400" dirty="0" smtClean="0">
                <a:solidFill>
                  <a:schemeClr val="bg2"/>
                </a:solidFill>
              </a:rPr>
              <a:t> class </a:t>
            </a:r>
            <a:r>
              <a:rPr lang="ko-KR" altLang="en-US" sz="1400" dirty="0" smtClean="0">
                <a:solidFill>
                  <a:schemeClr val="bg2"/>
                </a:solidFill>
              </a:rPr>
              <a:t>등장</a:t>
            </a:r>
            <a:endParaRPr lang="en-US" altLang="ko-KR" sz="1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2"/>
                </a:solidFill>
              </a:rPr>
              <a:t>문법  </a:t>
            </a:r>
            <a:r>
              <a:rPr lang="en-US" altLang="ko-KR" sz="1400" dirty="0" smtClean="0">
                <a:solidFill>
                  <a:schemeClr val="bg2"/>
                </a:solidFill>
              </a:rPr>
              <a:t>:  </a:t>
            </a:r>
            <a:r>
              <a:rPr lang="ko-KR" altLang="en-US" sz="1400" dirty="0" err="1" smtClean="0">
                <a:solidFill>
                  <a:schemeClr val="bg2"/>
                </a:solidFill>
              </a:rPr>
              <a:t>범위명</a:t>
            </a:r>
            <a:r>
              <a:rPr lang="en-US" altLang="ko-KR" sz="1400" dirty="0" smtClean="0">
                <a:solidFill>
                  <a:schemeClr val="bg2"/>
                </a:solidFill>
              </a:rPr>
              <a:t>::</a:t>
            </a:r>
            <a:r>
              <a:rPr lang="ko-KR" altLang="en-US" sz="1400" dirty="0" err="1" smtClean="0">
                <a:solidFill>
                  <a:schemeClr val="bg2"/>
                </a:solidFill>
              </a:rPr>
              <a:t>상수명</a:t>
            </a:r>
            <a:r>
              <a:rPr lang="en-US" altLang="ko-KR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82" y="1988840"/>
            <a:ext cx="5897102" cy="221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91880" y="4401108"/>
            <a:ext cx="56925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class subject{</a:t>
            </a:r>
            <a:r>
              <a:rPr lang="en-US" altLang="ko-KR" dirty="0" err="1"/>
              <a:t>kor</a:t>
            </a:r>
            <a:r>
              <a:rPr lang="en-US" altLang="ko-KR" dirty="0"/>
              <a:t>=10,eng=1000,mat=10000};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subject s = subject::</a:t>
            </a:r>
            <a:r>
              <a:rPr lang="en-US" altLang="ko-KR" dirty="0" err="1"/>
              <a:t>kor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283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18864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8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e</a:t>
            </a:r>
            <a:r>
              <a:rPr lang="en-US" altLang="ko-KR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num</a:t>
            </a:r>
            <a:r>
              <a:rPr lang="en-US" altLang="ko-KR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class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 </a:t>
            </a:r>
            <a:r>
              <a:rPr lang="en-US" altLang="ko-KR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type 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변환</a:t>
            </a:r>
            <a:endParaRPr lang="ko-KR" altLang="en-US" sz="28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140" y="3717032"/>
            <a:ext cx="8412517" cy="28623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class </a:t>
            </a:r>
            <a:r>
              <a:rPr lang="en-US" altLang="ko-KR" dirty="0" err="1"/>
              <a:t>subject:short</a:t>
            </a:r>
            <a:r>
              <a:rPr lang="en-US" altLang="ko-KR" dirty="0"/>
              <a:t>{ </a:t>
            </a:r>
            <a:r>
              <a:rPr lang="en-US" altLang="ko-KR" dirty="0" err="1"/>
              <a:t>kor</a:t>
            </a:r>
            <a:r>
              <a:rPr lang="en-US" altLang="ko-KR" dirty="0"/>
              <a:t> = 10, </a:t>
            </a:r>
            <a:r>
              <a:rPr lang="en-US" altLang="ko-KR" dirty="0" err="1"/>
              <a:t>eng</a:t>
            </a:r>
            <a:r>
              <a:rPr lang="en-US" altLang="ko-KR" dirty="0"/>
              <a:t> = 1000, mat = 10000 };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 </a:t>
            </a:r>
            <a:r>
              <a:rPr lang="en-US" altLang="ko-KR" dirty="0"/>
              <a:t>subject::</a:t>
            </a:r>
            <a:r>
              <a:rPr lang="en-US" altLang="ko-KR" dirty="0" err="1"/>
              <a:t>kor</a:t>
            </a:r>
            <a:r>
              <a:rPr lang="en-US" altLang="ko-KR" dirty="0" smtClean="0"/>
              <a:t>; </a:t>
            </a:r>
            <a:r>
              <a:rPr lang="en-US" altLang="ko-KR" dirty="0" smtClean="0">
                <a:sym typeface="Wingdings" pitchFamily="2" charset="2"/>
              </a:rPr>
              <a:t> Error </a:t>
            </a:r>
            <a:r>
              <a:rPr lang="ko-KR" altLang="en-US" dirty="0" smtClean="0">
                <a:sym typeface="Wingdings" pitchFamily="2" charset="2"/>
              </a:rPr>
              <a:t>발생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a = </a:t>
            </a:r>
            <a:r>
              <a:rPr lang="en-US" altLang="ko-KR" dirty="0" err="1"/>
              <a:t>static_cast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&gt;(subject::</a:t>
            </a:r>
            <a:r>
              <a:rPr lang="en-US" altLang="ko-KR" dirty="0" err="1"/>
              <a:t>kor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= "</a:t>
            </a:r>
            <a:r>
              <a:rPr lang="ko-KR" altLang="en-US" dirty="0" smtClean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smtClean="0"/>
              <a:t>a&lt;&lt;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4847" y="1304764"/>
            <a:ext cx="6869210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2"/>
                </a:solidFill>
              </a:rPr>
              <a:t>묵시적  </a:t>
            </a:r>
            <a:r>
              <a:rPr lang="en-US" altLang="ko-KR" sz="1400" dirty="0" err="1" smtClean="0">
                <a:solidFill>
                  <a:schemeClr val="bg2"/>
                </a:solidFill>
              </a:rPr>
              <a:t>int</a:t>
            </a:r>
            <a:r>
              <a:rPr lang="en-US" altLang="ko-KR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</a:rPr>
              <a:t>형 변환문제 </a:t>
            </a:r>
            <a:r>
              <a:rPr lang="ko-KR" altLang="en-US" sz="1400" dirty="0" err="1" smtClean="0">
                <a:solidFill>
                  <a:schemeClr val="bg2"/>
                </a:solidFill>
              </a:rPr>
              <a:t>해결를</a:t>
            </a:r>
            <a:r>
              <a:rPr lang="ko-KR" altLang="en-US" sz="1400" dirty="0" smtClean="0">
                <a:solidFill>
                  <a:schemeClr val="bg2"/>
                </a:solidFill>
              </a:rPr>
              <a:t>  해주어야 함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9" y="1810686"/>
            <a:ext cx="5355829" cy="176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5697252"/>
            <a:ext cx="1627369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t>형 변환을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시켜줘야함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638398" y="5835751"/>
            <a:ext cx="5096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5264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99692" y="18864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8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e</a:t>
            </a:r>
            <a:r>
              <a:rPr lang="en-US" altLang="ko-KR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num</a:t>
            </a:r>
            <a:r>
              <a:rPr lang="en-US" altLang="ko-KR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class</a:t>
            </a:r>
            <a:r>
              <a:rPr lang="ko-KR" altLang="en-US" sz="28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</a:t>
            </a:r>
            <a:r>
              <a:rPr lang="ko-KR" altLang="en-US" sz="2800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프로토타입</a:t>
            </a:r>
            <a:endParaRPr lang="ko-KR" altLang="en-US" sz="28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792714"/>
            <a:ext cx="2146550" cy="304698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enum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class sample :char;</a:t>
            </a:r>
            <a:endParaRPr lang="ko-KR" altLang="en-US" sz="1200" dirty="0"/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set_sample</a:t>
            </a:r>
            <a:r>
              <a:rPr lang="en-US" altLang="ko-KR" sz="1200" dirty="0" smtClean="0"/>
              <a:t>(sample s)</a:t>
            </a:r>
          </a:p>
          <a:p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Enum</a:t>
            </a:r>
            <a:r>
              <a:rPr lang="en-US" altLang="ko-KR" sz="1200" dirty="0" smtClean="0"/>
              <a:t> class sample : char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small=‘S’;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midium</a:t>
            </a:r>
            <a:r>
              <a:rPr lang="en-US" altLang="ko-KR" sz="1200" dirty="0" smtClean="0"/>
              <a:t>=‘M’;</a:t>
            </a:r>
          </a:p>
          <a:p>
            <a:r>
              <a:rPr lang="en-US" altLang="ko-KR" sz="1200" dirty="0" smtClean="0"/>
              <a:t>Large=‘L’;</a:t>
            </a:r>
            <a:endParaRPr lang="en-US" altLang="ko-KR" sz="1200" dirty="0"/>
          </a:p>
          <a:p>
            <a:r>
              <a:rPr lang="en-US" altLang="ko-KR" sz="1200" dirty="0" smtClean="0"/>
              <a:t>};</a:t>
            </a:r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592796"/>
            <a:ext cx="2226892" cy="276999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선언 후 실행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전방선언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4059" y="2276872"/>
            <a:ext cx="1972015" cy="276999"/>
          </a:xfrm>
          <a:prstGeom prst="rect">
            <a:avLst/>
          </a:prstGeom>
          <a:solidFill>
            <a:srgbClr val="FFCC66"/>
          </a:solidFill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열거형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이름과 형식만 선언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1900" y="4005064"/>
            <a:ext cx="171393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나중에  정의할 수 있음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67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</TotalTime>
  <Words>1184</Words>
  <Application>Microsoft Office PowerPoint</Application>
  <PresentationFormat>화면 슬라이드 쇼(4:3)</PresentationFormat>
  <Paragraphs>290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Default Design</vt:lpstr>
      <vt:lpstr>Chapter 23  enum과 enum class</vt:lpstr>
      <vt:lpstr>목  차</vt:lpstr>
      <vt:lpstr>enum</vt:lpstr>
      <vt:lpstr>Enum의 형변환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346</cp:revision>
  <dcterms:created xsi:type="dcterms:W3CDTF">2005-03-15T10:04:38Z</dcterms:created>
  <dcterms:modified xsi:type="dcterms:W3CDTF">2020-06-08T06:39:23Z</dcterms:modified>
</cp:coreProperties>
</file>