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6" r:id="rId2"/>
    <p:sldId id="267" r:id="rId3"/>
    <p:sldId id="275" r:id="rId4"/>
    <p:sldId id="276" r:id="rId5"/>
    <p:sldId id="277" r:id="rId6"/>
    <p:sldId id="299" r:id="rId7"/>
    <p:sldId id="300" r:id="rId8"/>
    <p:sldId id="302" r:id="rId9"/>
    <p:sldId id="278" r:id="rId10"/>
    <p:sldId id="301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000000"/>
    <a:srgbClr val="BB0000"/>
    <a:srgbClr val="463F83"/>
    <a:srgbClr val="363080"/>
    <a:srgbClr val="3399FF"/>
    <a:srgbClr val="333399"/>
    <a:srgbClr val="5850A5"/>
    <a:srgbClr val="342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87" autoAdjust="0"/>
    <p:restoredTop sz="96695" autoAdjust="0"/>
  </p:normalViewPr>
  <p:slideViewPr>
    <p:cSldViewPr>
      <p:cViewPr varScale="1">
        <p:scale>
          <a:sx n="125" d="100"/>
          <a:sy n="125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187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1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7BD7E5-3D56-4743-BAA2-539BD5C2EB7A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4420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4703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700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7255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3018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28640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28640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2864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608" y="2132856"/>
            <a:ext cx="7056784" cy="1655762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Chapter 24 </a:t>
            </a:r>
            <a:br>
              <a:rPr lang="en-US" altLang="en-US" dirty="0" smtClean="0"/>
            </a:br>
            <a:r>
              <a:rPr lang="ko-KR" altLang="en-US" dirty="0" smtClean="0"/>
              <a:t>복사</a:t>
            </a:r>
            <a:r>
              <a:rPr lang="en-US" altLang="en-US" dirty="0" smtClean="0"/>
              <a:t> </a:t>
            </a:r>
            <a:r>
              <a:rPr lang="ko-KR" altLang="en-US" dirty="0" err="1" smtClean="0"/>
              <a:t>생성자</a:t>
            </a:r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1692275" y="260350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깊은 복사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1370559"/>
            <a:ext cx="2696572" cy="544764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#include&lt;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endParaRPr lang="ko-KR" altLang="en-US" sz="1000" dirty="0"/>
          </a:p>
          <a:p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class Dog {</a:t>
            </a:r>
          </a:p>
          <a:p>
            <a:r>
              <a:rPr lang="en-US" altLang="ko-KR" sz="1000" dirty="0"/>
              <a:t>public:</a:t>
            </a:r>
          </a:p>
          <a:p>
            <a:r>
              <a:rPr lang="en-US" altLang="ko-KR" sz="1000" dirty="0"/>
              <a:t>Dog() {</a:t>
            </a:r>
          </a:p>
          <a:p>
            <a:r>
              <a:rPr lang="en-US" altLang="ko-KR" sz="1000" dirty="0" err="1"/>
              <a:t>irum</a:t>
            </a:r>
            <a:r>
              <a:rPr lang="en-US" altLang="ko-KR" sz="1000" dirty="0"/>
              <a:t> = new char[30];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/>
              <a:t>//</a:t>
            </a:r>
            <a:r>
              <a:rPr lang="ko-KR" altLang="en-US" sz="1000" dirty="0"/>
              <a:t>복사 </a:t>
            </a:r>
            <a:r>
              <a:rPr lang="ko-KR" altLang="en-US" sz="1000" dirty="0" err="1"/>
              <a:t>생성자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선언</a:t>
            </a:r>
            <a:endParaRPr lang="en-US" altLang="ko-KR" sz="1000" dirty="0"/>
          </a:p>
          <a:p>
            <a:r>
              <a:rPr lang="en-US" altLang="ko-KR" sz="1000" dirty="0"/>
              <a:t>Dog(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Dog &amp;</a:t>
            </a:r>
            <a:r>
              <a:rPr lang="en-US" altLang="ko-KR" sz="1000" dirty="0" err="1"/>
              <a:t>ourdog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~Dog() { delete[]</a:t>
            </a:r>
            <a:r>
              <a:rPr lang="en-US" altLang="ko-KR" sz="1000" dirty="0" err="1"/>
              <a:t>irum</a:t>
            </a:r>
            <a:r>
              <a:rPr lang="en-US" altLang="ko-KR" sz="1000" dirty="0"/>
              <a:t>; }</a:t>
            </a:r>
          </a:p>
          <a:p>
            <a:r>
              <a:rPr lang="en-US" altLang="ko-KR" sz="1000" dirty="0"/>
              <a:t>void </a:t>
            </a:r>
            <a:r>
              <a:rPr lang="en-US" altLang="ko-KR" sz="1000" dirty="0" err="1"/>
              <a:t>setinfo</a:t>
            </a:r>
            <a:r>
              <a:rPr lang="en-US" altLang="ko-KR" sz="1000" dirty="0"/>
              <a:t>(char *kind) {</a:t>
            </a:r>
          </a:p>
          <a:p>
            <a:r>
              <a:rPr lang="en-US" altLang="ko-KR" sz="1000" dirty="0" err="1"/>
              <a:t>strcpy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irum</a:t>
            </a:r>
            <a:r>
              <a:rPr lang="en-US" altLang="ko-KR" sz="1000" dirty="0"/>
              <a:t>, kind);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void </a:t>
            </a:r>
            <a:r>
              <a:rPr lang="en-US" altLang="ko-KR" sz="1000" dirty="0" err="1"/>
              <a:t>getinfo</a:t>
            </a:r>
            <a:r>
              <a:rPr lang="en-US" altLang="ko-KR" sz="1000" dirty="0"/>
              <a:t>() {</a:t>
            </a:r>
          </a:p>
          <a:p>
            <a:r>
              <a:rPr lang="en-US" altLang="ko-KR" sz="1000" dirty="0" err="1"/>
              <a:t>cout</a:t>
            </a:r>
            <a:r>
              <a:rPr lang="en-US" altLang="ko-KR" sz="1000" dirty="0"/>
              <a:t> &lt;&lt; "</a:t>
            </a:r>
            <a:r>
              <a:rPr lang="ko-KR" altLang="en-US" sz="1000" dirty="0"/>
              <a:t>품종</a:t>
            </a:r>
            <a:r>
              <a:rPr lang="en-US" altLang="ko-KR" sz="1000" dirty="0"/>
              <a:t>:"</a:t>
            </a:r>
            <a:r>
              <a:rPr lang="ko-KR" altLang="en-US" sz="1000" dirty="0"/>
              <a:t> </a:t>
            </a:r>
            <a:r>
              <a:rPr lang="en-US" altLang="ko-KR" sz="1000" dirty="0"/>
              <a:t>&lt;&lt;</a:t>
            </a:r>
            <a:r>
              <a:rPr lang="ko-KR" altLang="en-US" sz="1000" dirty="0"/>
              <a:t> </a:t>
            </a:r>
            <a:r>
              <a:rPr lang="en-US" altLang="ko-KR" sz="1000" dirty="0" err="1"/>
              <a:t>irum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private:</a:t>
            </a:r>
          </a:p>
          <a:p>
            <a:r>
              <a:rPr lang="en-US" altLang="ko-KR" sz="1000" dirty="0"/>
              <a:t>char *</a:t>
            </a:r>
            <a:r>
              <a:rPr lang="en-US" altLang="ko-KR" sz="1000" dirty="0" err="1"/>
              <a:t>irum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 smtClean="0"/>
              <a:t>};</a:t>
            </a:r>
          </a:p>
          <a:p>
            <a:r>
              <a:rPr lang="en-US" altLang="ko-KR" sz="1000" dirty="0"/>
              <a:t>//</a:t>
            </a:r>
            <a:r>
              <a:rPr lang="ko-KR" altLang="en-US" sz="1000" dirty="0"/>
              <a:t>복사 </a:t>
            </a:r>
            <a:r>
              <a:rPr lang="ko-KR" altLang="en-US" sz="1000" dirty="0" err="1"/>
              <a:t>생성자</a:t>
            </a:r>
            <a:r>
              <a:rPr lang="ko-KR" altLang="en-US" sz="1000" dirty="0"/>
              <a:t> 구현</a:t>
            </a:r>
            <a:endParaRPr lang="en-US" altLang="ko-KR" sz="1000" dirty="0"/>
          </a:p>
          <a:p>
            <a:r>
              <a:rPr lang="en-US" altLang="ko-KR" sz="1000" dirty="0"/>
              <a:t>Dog::Dog(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Dog &amp;</a:t>
            </a:r>
            <a:r>
              <a:rPr lang="en-US" altLang="ko-KR" sz="1000" dirty="0" err="1"/>
              <a:t>ourdog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 err="1"/>
              <a:t>irum</a:t>
            </a:r>
            <a:r>
              <a:rPr lang="en-US" altLang="ko-KR" sz="1000" dirty="0"/>
              <a:t> = new char[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ourdog.irum</a:t>
            </a:r>
            <a:r>
              <a:rPr lang="en-US" altLang="ko-KR" sz="1000" dirty="0"/>
              <a:t>) + 1];</a:t>
            </a:r>
          </a:p>
          <a:p>
            <a:r>
              <a:rPr lang="en-US" altLang="ko-KR" sz="1000" dirty="0" err="1"/>
              <a:t>strcpy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irum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ourdog.irum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main()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Dog *</a:t>
            </a:r>
            <a:r>
              <a:rPr lang="en-US" altLang="ko-KR" sz="1000" dirty="0" err="1"/>
              <a:t>mydog</a:t>
            </a:r>
            <a:r>
              <a:rPr lang="en-US" altLang="ko-KR" sz="1000" dirty="0"/>
              <a:t> = new Dog;</a:t>
            </a:r>
          </a:p>
          <a:p>
            <a:r>
              <a:rPr lang="en-US" altLang="ko-KR" sz="1000" dirty="0" err="1"/>
              <a:t>mydog</a:t>
            </a:r>
            <a:r>
              <a:rPr lang="en-US" altLang="ko-KR" sz="1000" dirty="0"/>
              <a:t>-&gt;</a:t>
            </a:r>
            <a:r>
              <a:rPr lang="en-US" altLang="ko-KR" sz="1000" dirty="0" err="1"/>
              <a:t>setinfo</a:t>
            </a:r>
            <a:r>
              <a:rPr lang="en-US" altLang="ko-KR" sz="1000" dirty="0" smtClean="0"/>
              <a:t>(＂</a:t>
            </a:r>
            <a:r>
              <a:rPr lang="ko-KR" altLang="en-US" sz="1000" dirty="0" err="1" smtClean="0"/>
              <a:t>시바이</a:t>
            </a:r>
            <a:r>
              <a:rPr lang="ko-KR" altLang="en-US" sz="1000" dirty="0" err="1"/>
              <a:t>누</a:t>
            </a:r>
            <a:r>
              <a:rPr lang="en-US" altLang="ko-KR" sz="1000" dirty="0" smtClean="0"/>
              <a:t>");</a:t>
            </a:r>
            <a:endParaRPr lang="en-US" altLang="ko-KR" sz="1000" dirty="0"/>
          </a:p>
          <a:p>
            <a:r>
              <a:rPr lang="en-US" altLang="ko-KR" sz="1000" dirty="0"/>
              <a:t>Dog *</a:t>
            </a:r>
            <a:r>
              <a:rPr lang="en-US" altLang="ko-KR" sz="1000" dirty="0" err="1"/>
              <a:t>yourdog</a:t>
            </a:r>
            <a:r>
              <a:rPr lang="en-US" altLang="ko-KR" sz="1000" dirty="0"/>
              <a:t> = new Dog(*</a:t>
            </a:r>
            <a:r>
              <a:rPr lang="en-US" altLang="ko-KR" sz="1000" dirty="0" err="1"/>
              <a:t>mydog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 err="1"/>
              <a:t>yourdog</a:t>
            </a:r>
            <a:r>
              <a:rPr lang="en-US" altLang="ko-KR" sz="1000" dirty="0"/>
              <a:t>-&gt;</a:t>
            </a:r>
            <a:r>
              <a:rPr lang="en-US" altLang="ko-KR" sz="1000" dirty="0" err="1"/>
              <a:t>getinfo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delete </a:t>
            </a:r>
            <a:r>
              <a:rPr lang="en-US" altLang="ko-KR" sz="1000" dirty="0" err="1"/>
              <a:t>mydog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delete </a:t>
            </a:r>
            <a:r>
              <a:rPr lang="en-US" altLang="ko-KR" sz="1000" dirty="0" err="1"/>
              <a:t>yourdog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2" name="오른쪽 화살표 1"/>
          <p:cNvSpPr/>
          <p:nvPr/>
        </p:nvSpPr>
        <p:spPr bwMode="auto">
          <a:xfrm>
            <a:off x="4680012" y="3681028"/>
            <a:ext cx="774585" cy="530717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627838" y="3212753"/>
            <a:ext cx="2724582" cy="1332371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복사생성자</a:t>
            </a: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정의</a:t>
            </a:r>
            <a:endParaRPr kumimoji="0" lang="en-US" altLang="ko-KR" sz="1400" b="1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ydog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 같은 메모리공간을 확보하고 멤버변수에 </a:t>
            </a:r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mydog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가리키는 내용을 복사</a:t>
            </a:r>
          </a:p>
        </p:txBody>
      </p:sp>
    </p:spTree>
    <p:extLst>
      <p:ext uri="{BB962C8B-B14F-4D97-AF65-F5344CB8AC3E}">
        <p14:creationId xmlns:p14="http://schemas.microsoft.com/office/powerpoint/2010/main" val="360553298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1692275" y="2204864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얕은 복사 </a:t>
            </a:r>
            <a:r>
              <a:rPr kumimoji="0" lang="ko-KR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생성자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가로로 말린 두루마리 모양 3"/>
          <p:cNvSpPr/>
          <p:nvPr/>
        </p:nvSpPr>
        <p:spPr bwMode="auto">
          <a:xfrm>
            <a:off x="1692275" y="3609020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깊은 복사 </a:t>
            </a:r>
            <a:r>
              <a:rPr lang="ko-KR" altLang="en-US" sz="28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생성자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복사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생성자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27684" y="2118923"/>
            <a:ext cx="2304256" cy="3276364"/>
            <a:chOff x="827584" y="1232756"/>
            <a:chExt cx="2304256" cy="3276364"/>
          </a:xfrm>
        </p:grpSpPr>
        <p:sp>
          <p:nvSpPr>
            <p:cNvPr id="3" name="모서리가 둥근 직사각형 2"/>
            <p:cNvSpPr/>
            <p:nvPr/>
          </p:nvSpPr>
          <p:spPr bwMode="auto">
            <a:xfrm>
              <a:off x="827584" y="1484784"/>
              <a:ext cx="2304256" cy="3024336"/>
            </a:xfrm>
            <a:prstGeom prst="roundRect">
              <a:avLst/>
            </a:prstGeom>
            <a:noFill/>
            <a:ln w="190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43607" y="1844824"/>
              <a:ext cx="1872209" cy="923330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2"/>
                  </a:solidFill>
                </a:rPr>
                <a:t>멤버함수</a:t>
              </a:r>
              <a:endParaRPr lang="en-US" altLang="ko-KR" dirty="0" smtClean="0">
                <a:solidFill>
                  <a:schemeClr val="bg2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bg2"/>
                  </a:solidFill>
                </a:rPr>
                <a:t>cat(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품종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나이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bg2"/>
                  </a:solidFill>
                </a:rPr>
                <a:t>get()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3606" y="3140968"/>
              <a:ext cx="1872209" cy="923330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2"/>
                  </a:solidFill>
                </a:rPr>
                <a:t>멤버변수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 </a:t>
              </a:r>
            </a:p>
            <a:p>
              <a:pPr algn="ctr"/>
              <a:r>
                <a:rPr lang="en-US" altLang="ko-KR" dirty="0" smtClean="0">
                  <a:solidFill>
                    <a:schemeClr val="bg2"/>
                  </a:solidFill>
                </a:rPr>
                <a:t>char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품종</a:t>
              </a:r>
              <a:endParaRPr lang="en-US" altLang="ko-KR" dirty="0" smtClean="0">
                <a:solidFill>
                  <a:schemeClr val="bg2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bg2"/>
                  </a:solidFill>
                </a:rPr>
                <a:t>int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나이 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187624" y="1232756"/>
              <a:ext cx="1440160" cy="46805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Class - cat</a:t>
              </a:r>
              <a:endPara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왼쪽 화살표 6"/>
          <p:cNvSpPr/>
          <p:nvPr/>
        </p:nvSpPr>
        <p:spPr bwMode="auto">
          <a:xfrm>
            <a:off x="4499992" y="3469073"/>
            <a:ext cx="612068" cy="558062"/>
          </a:xfrm>
          <a:prstGeom prst="leftArrow">
            <a:avLst/>
          </a:prstGeom>
          <a:solidFill>
            <a:srgbClr val="FFC000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256076" y="3577085"/>
            <a:ext cx="2484276" cy="306034"/>
          </a:xfrm>
          <a:prstGeom prst="rect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 </a:t>
            </a:r>
            <a:r>
              <a:rPr kumimoji="0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mycat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페르시안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”,5)</a:t>
            </a: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7684" y="1196752"/>
            <a:ext cx="4987263" cy="58477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solidFill>
                  <a:srgbClr val="000000"/>
                </a:solidFill>
              </a:rPr>
              <a:t>namespace</a:t>
            </a:r>
            <a:r>
              <a:rPr lang="ko-KR" altLang="en-US" sz="1600" dirty="0" smtClean="0">
                <a:solidFill>
                  <a:srgbClr val="000000"/>
                </a:solidFill>
              </a:rPr>
              <a:t>를 이용하여  범위를 명확히 정의하면 </a:t>
            </a:r>
            <a:r>
              <a:rPr lang="en-US" altLang="ko-KR" sz="1600" dirty="0" smtClean="0">
                <a:solidFill>
                  <a:srgbClr val="000000"/>
                </a:solidFill>
              </a:rPr>
              <a:t/>
            </a:r>
            <a:br>
              <a:rPr lang="en-US" altLang="ko-KR" sz="1600" dirty="0" smtClean="0">
                <a:solidFill>
                  <a:srgbClr val="000000"/>
                </a:solidFill>
              </a:rPr>
            </a:br>
            <a:r>
              <a:rPr lang="ko-KR" altLang="en-US" sz="1600" dirty="0" smtClean="0">
                <a:solidFill>
                  <a:srgbClr val="000000"/>
                </a:solidFill>
              </a:rPr>
              <a:t>중복된 상수명의 </a:t>
            </a:r>
            <a:r>
              <a:rPr lang="en-US" altLang="ko-KR" sz="1600" dirty="0" smtClean="0">
                <a:solidFill>
                  <a:srgbClr val="000000"/>
                </a:solidFill>
              </a:rPr>
              <a:t>Error</a:t>
            </a:r>
            <a:r>
              <a:rPr lang="ko-KR" altLang="en-US" sz="1600" dirty="0" smtClean="0">
                <a:solidFill>
                  <a:srgbClr val="000000"/>
                </a:solidFill>
              </a:rPr>
              <a:t>를 해결할 수 있다</a:t>
            </a:r>
            <a:r>
              <a:rPr lang="en-US" altLang="ko-KR" sz="1600" dirty="0" smtClean="0">
                <a:solidFill>
                  <a:srgbClr val="000000"/>
                </a:solidFill>
              </a:rPr>
              <a:t>.</a:t>
            </a:r>
            <a:r>
              <a:rPr lang="ko-KR" altLang="en-US" sz="1600" dirty="0" smtClean="0">
                <a:solidFill>
                  <a:srgbClr val="000000"/>
                </a:solidFill>
              </a:rPr>
              <a:t> 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021" y="4092961"/>
            <a:ext cx="1030109" cy="126092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구름 모양 설명선 9"/>
          <p:cNvSpPr/>
          <p:nvPr/>
        </p:nvSpPr>
        <p:spPr bwMode="auto">
          <a:xfrm>
            <a:off x="5256077" y="5229200"/>
            <a:ext cx="3600400" cy="1188132"/>
          </a:xfrm>
          <a:prstGeom prst="cloudCallout">
            <a:avLst>
              <a:gd name="adj1" fmla="val -37961"/>
              <a:gd name="adj2" fmla="val -91144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 smtClean="0">
                <a:solidFill>
                  <a:srgbClr val="FFFF00"/>
                </a:solidFill>
              </a:rPr>
              <a:t>나도 </a:t>
            </a:r>
            <a:r>
              <a:rPr lang="en-US" altLang="ko-KR" sz="1600" dirty="0" err="1" smtClean="0">
                <a:solidFill>
                  <a:srgbClr val="FFFF00"/>
                </a:solidFill>
              </a:rPr>
              <a:t>mycat</a:t>
            </a:r>
            <a:r>
              <a:rPr lang="ko-KR" altLang="en-US" sz="1600" dirty="0" smtClean="0">
                <a:solidFill>
                  <a:srgbClr val="FFFF00"/>
                </a:solidFill>
              </a:rPr>
              <a:t>처럼 똑 같이 만들어줘</a:t>
            </a:r>
            <a:endParaRPr lang="en-US" altLang="ko-KR" sz="160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>
                <a:solidFill>
                  <a:srgbClr val="FFFF00"/>
                </a:solidFill>
              </a:rPr>
              <a:t>cat </a:t>
            </a:r>
            <a:r>
              <a:rPr lang="en-US" altLang="ko-KR" sz="1600" dirty="0" err="1" smtClean="0">
                <a:solidFill>
                  <a:srgbClr val="FFFF00"/>
                </a:solidFill>
              </a:rPr>
              <a:t>yourcat</a:t>
            </a:r>
            <a:r>
              <a:rPr lang="en-US" altLang="ko-KR" sz="1600" dirty="0" smtClean="0">
                <a:solidFill>
                  <a:srgbClr val="FFFF00"/>
                </a:solidFill>
              </a:rPr>
              <a:t>=</a:t>
            </a:r>
            <a:r>
              <a:rPr lang="en-US" altLang="ko-KR" sz="1600" dirty="0" err="1" smtClean="0">
                <a:solidFill>
                  <a:srgbClr val="FFFF00"/>
                </a:solidFill>
              </a:rPr>
              <a:t>mycat</a:t>
            </a:r>
            <a:endParaRPr lang="en-US" altLang="ko-KR" sz="160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600" dirty="0" smtClean="0">
                <a:solidFill>
                  <a:srgbClr val="FFFF00"/>
                </a:solidFill>
              </a:rPr>
              <a:t>cat  </a:t>
            </a:r>
            <a:r>
              <a:rPr lang="en-US" altLang="ko-KR" sz="1600" dirty="0" err="1" smtClean="0">
                <a:solidFill>
                  <a:srgbClr val="FFFF00"/>
                </a:solidFill>
              </a:rPr>
              <a:t>yourcat</a:t>
            </a:r>
            <a:r>
              <a:rPr lang="en-US" altLang="ko-KR" sz="1600" dirty="0" smtClean="0">
                <a:solidFill>
                  <a:srgbClr val="FFFF00"/>
                </a:solidFill>
              </a:rPr>
              <a:t>(</a:t>
            </a:r>
            <a:r>
              <a:rPr lang="en-US" altLang="ko-KR" sz="1600" dirty="0" err="1" smtClean="0">
                <a:solidFill>
                  <a:srgbClr val="FFFF00"/>
                </a:solidFill>
              </a:rPr>
              <a:t>mycat</a:t>
            </a:r>
            <a:r>
              <a:rPr lang="en-US" altLang="ko-KR" sz="1600" dirty="0" smtClean="0">
                <a:solidFill>
                  <a:srgbClr val="FFFF00"/>
                </a:solidFill>
              </a:rPr>
              <a:t>) </a:t>
            </a: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74698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특징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23528" y="1797208"/>
            <a:ext cx="8552341" cy="2308324"/>
            <a:chOff x="1007604" y="1326535"/>
            <a:chExt cx="8552341" cy="1467700"/>
          </a:xfrm>
        </p:grpSpPr>
        <p:sp>
          <p:nvSpPr>
            <p:cNvPr id="23" name="TextBox 22"/>
            <p:cNvSpPr txBox="1"/>
            <p:nvPr/>
          </p:nvSpPr>
          <p:spPr>
            <a:xfrm>
              <a:off x="1007604" y="1326535"/>
              <a:ext cx="8552341" cy="14677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none" rtlCol="0">
              <a:spAutoFit/>
            </a:bodyPr>
            <a:lstStyle/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</a:rPr>
                <a:t>객체를 생성할 때 이미 생성된 객체와 동일한 내용으로 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</a:rPr>
                <a:t>초기화 하고자 할 경우 사용</a:t>
              </a:r>
              <a:endParaRPr lang="en-US" altLang="ko-KR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endParaRPr lang="en-US" altLang="ko-KR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endParaRPr lang="en-US" altLang="ko-KR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</a:rPr>
                <a:t>기존 객체와 같은 타입의 이름을 인수로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</a:rPr>
                <a:t>전달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</a:rPr>
                <a:t>인수는 참조자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  <a:t>(&amp;)</a:t>
              </a:r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</a:rPr>
                <a:t>로 전달하고 앞에 </a:t>
              </a:r>
              <a:r>
                <a:rPr lang="en-US" altLang="ko-KR" dirty="0" err="1" smtClean="0">
                  <a:solidFill>
                    <a:schemeClr val="bg1">
                      <a:lumMod val="50000"/>
                    </a:schemeClr>
                  </a:solidFill>
                </a:rPr>
                <a:t>const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</a:rPr>
                <a:t>선언 </a:t>
              </a:r>
              <a:endParaRPr lang="en-US" altLang="ko-KR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</a:rPr>
                <a:t>만일 </a:t>
              </a:r>
              <a:r>
                <a:rPr lang="ko-KR" altLang="en-US" dirty="0" err="1" smtClean="0">
                  <a:solidFill>
                    <a:schemeClr val="bg1">
                      <a:lumMod val="50000"/>
                    </a:schemeClr>
                  </a:solidFill>
                </a:rPr>
                <a:t>복사생성자를</a:t>
              </a:r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</a:rPr>
                <a:t> 지정하지 </a:t>
              </a:r>
              <a:r>
                <a:rPr lang="ko-KR" altLang="en-US" dirty="0" err="1" smtClean="0">
                  <a:solidFill>
                    <a:schemeClr val="bg1">
                      <a:lumMod val="50000"/>
                    </a:schemeClr>
                  </a:solidFill>
                </a:rPr>
                <a:t>않을경우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디폴트복사 생성자가 자동으로 생성</a:t>
              </a:r>
              <a:endParaRPr lang="en-US" altLang="ko-KR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 bwMode="auto">
            <a:xfrm>
              <a:off x="1691680" y="1774567"/>
              <a:ext cx="4716524" cy="297602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i="0" u="none" strike="noStrike" cap="none" normalizeH="0" baseline="0" dirty="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형식 </a:t>
              </a:r>
              <a:r>
                <a:rPr kumimoji="0" lang="en-US" altLang="ko-KR" i="0" u="none" strike="noStrike" cap="none" normalizeH="0" baseline="0" dirty="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– class </a:t>
              </a:r>
              <a:r>
                <a:rPr kumimoji="0" lang="ko-KR" altLang="en-US" i="0" u="none" strike="noStrike" cap="none" normalizeH="0" baseline="0" dirty="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이름</a:t>
              </a:r>
              <a:r>
                <a:rPr kumimoji="0" lang="en-US" altLang="ko-KR" i="0" u="none" strike="noStrike" cap="none" normalizeH="0" baseline="0" dirty="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kumimoji="0" lang="en-US" altLang="ko-KR" i="0" u="none" strike="noStrike" cap="none" normalizeH="0" baseline="0" dirty="0" err="1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const</a:t>
              </a:r>
              <a:r>
                <a:rPr kumimoji="0" lang="en-US" altLang="ko-KR" i="0" u="none" strike="noStrike" cap="none" normalizeH="0" baseline="0" dirty="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ko-KR" altLang="en-US" i="0" u="none" strike="noStrike" cap="none" normalizeH="0" baseline="0" dirty="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클래스이름 </a:t>
              </a:r>
              <a:r>
                <a:rPr kumimoji="0" lang="en-US" altLang="ko-KR" i="0" u="none" strike="noStrike" cap="none" normalizeH="0" baseline="0" dirty="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kumimoji="0" lang="ko-KR" altLang="en-US" i="0" u="none" strike="noStrike" cap="none" normalizeH="0" baseline="0" dirty="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인수</a:t>
              </a:r>
              <a:r>
                <a:rPr kumimoji="0" lang="en-US" altLang="ko-KR" i="0" u="none" strike="noStrike" cap="none" normalizeH="0" baseline="0" dirty="0" smtClean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kumimoji="0" lang="ko-KR" altLang="en-US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3369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11660" y="440668"/>
            <a:ext cx="356439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#include&lt;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#include "string"</a:t>
            </a:r>
          </a:p>
          <a:p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class cat {</a:t>
            </a:r>
          </a:p>
          <a:p>
            <a:r>
              <a:rPr lang="en-US" altLang="ko-KR" sz="1200" dirty="0"/>
              <a:t>public:</a:t>
            </a:r>
          </a:p>
          <a:p>
            <a:r>
              <a:rPr lang="en-US" altLang="ko-KR" sz="1200" dirty="0"/>
              <a:t>cat(string k,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a) </a:t>
            </a:r>
          </a:p>
          <a:p>
            <a:r>
              <a:rPr lang="en-US" altLang="ko-KR" sz="1200" dirty="0"/>
              <a:t>{ </a:t>
            </a:r>
          </a:p>
          <a:p>
            <a:r>
              <a:rPr lang="en-US" altLang="ko-KR" sz="1200" dirty="0"/>
              <a:t>kind = k; </a:t>
            </a:r>
          </a:p>
          <a:p>
            <a:r>
              <a:rPr lang="en-US" altLang="ko-KR" sz="1200" dirty="0"/>
              <a:t>age = a; }</a:t>
            </a:r>
          </a:p>
          <a:p>
            <a:r>
              <a:rPr lang="en-US" altLang="ko-KR" sz="1200" dirty="0"/>
              <a:t>cat(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cat &amp;mc)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kind=</a:t>
            </a:r>
            <a:r>
              <a:rPr lang="en-US" altLang="ko-KR" sz="1200" dirty="0" err="1"/>
              <a:t>mc.kind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age=</a:t>
            </a:r>
            <a:r>
              <a:rPr lang="en-US" altLang="ko-KR" sz="1200" dirty="0" err="1"/>
              <a:t>mc.age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getinfo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고양이 품종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/>
              <a:t>kind &lt;&lt;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&lt;&lt;"</a:t>
            </a:r>
            <a:r>
              <a:rPr lang="ko-KR" altLang="en-US" sz="1200" dirty="0"/>
              <a:t>나이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/>
              <a:t>age&lt;&lt;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private:</a:t>
            </a:r>
          </a:p>
          <a:p>
            <a:r>
              <a:rPr lang="en-US" altLang="ko-KR" sz="1200" dirty="0"/>
              <a:t>string kind;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age;</a:t>
            </a:r>
          </a:p>
          <a:p>
            <a:r>
              <a:rPr lang="en-US" altLang="ko-KR" sz="1200" dirty="0"/>
              <a:t>};</a:t>
            </a:r>
          </a:p>
          <a:p>
            <a:r>
              <a:rPr lang="en-US" altLang="ko-KR" sz="1200" dirty="0"/>
              <a:t>//cat::cat(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cat &amp;mc)</a:t>
            </a:r>
          </a:p>
          <a:p>
            <a:r>
              <a:rPr lang="en-US" altLang="ko-KR" sz="1200" dirty="0"/>
              <a:t>//{</a:t>
            </a:r>
            <a:endParaRPr lang="ko-KR" altLang="en-US" sz="1200" dirty="0"/>
          </a:p>
          <a:p>
            <a:r>
              <a:rPr lang="en-US" altLang="ko-KR" sz="1200" dirty="0"/>
              <a:t>//this-&gt;kind = </a:t>
            </a:r>
            <a:r>
              <a:rPr lang="en-US" altLang="ko-KR" sz="1200" dirty="0" err="1"/>
              <a:t>mc.kind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//this-&gt;age = </a:t>
            </a:r>
            <a:r>
              <a:rPr lang="en-US" altLang="ko-KR" sz="1200" dirty="0" err="1"/>
              <a:t>mc.age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//}</a:t>
            </a:r>
            <a:endParaRPr lang="ko-KR" altLang="en-US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cat </a:t>
            </a:r>
            <a:r>
              <a:rPr lang="en-US" altLang="ko-KR" sz="1200" dirty="0" err="1"/>
              <a:t>mycat</a:t>
            </a:r>
            <a:r>
              <a:rPr lang="en-US" altLang="ko-KR" sz="1200" dirty="0"/>
              <a:t>("</a:t>
            </a:r>
            <a:r>
              <a:rPr lang="ko-KR" altLang="en-US" sz="1200" dirty="0"/>
              <a:t>페르시안</a:t>
            </a:r>
            <a:r>
              <a:rPr lang="en-US" altLang="ko-KR" sz="1200" dirty="0"/>
              <a:t>", 5);</a:t>
            </a:r>
          </a:p>
          <a:p>
            <a:r>
              <a:rPr lang="en-US" altLang="ko-KR" sz="1200" dirty="0"/>
              <a:t>cat </a:t>
            </a:r>
            <a:r>
              <a:rPr lang="en-US" altLang="ko-KR" sz="1200" dirty="0" err="1"/>
              <a:t>yourcat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mycat</a:t>
            </a:r>
            <a:r>
              <a:rPr lang="en-US" altLang="ko-KR" sz="1200" dirty="0"/>
              <a:t>); //cat </a:t>
            </a:r>
            <a:r>
              <a:rPr lang="en-US" altLang="ko-KR" sz="1200" dirty="0" err="1"/>
              <a:t>yourcat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mycat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yourcat.getinfo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256076" y="332656"/>
            <a:ext cx="356439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#include&lt;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#include "string"</a:t>
            </a:r>
          </a:p>
          <a:p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class cat {</a:t>
            </a:r>
          </a:p>
          <a:p>
            <a:r>
              <a:rPr lang="en-US" altLang="ko-KR" sz="1200" dirty="0"/>
              <a:t>public:</a:t>
            </a:r>
          </a:p>
          <a:p>
            <a:r>
              <a:rPr lang="en-US" altLang="ko-KR" sz="1200" dirty="0" smtClean="0"/>
              <a:t>cat(string k,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a) </a:t>
            </a:r>
          </a:p>
          <a:p>
            <a:r>
              <a:rPr lang="en-US" altLang="ko-KR" sz="1200" dirty="0" smtClean="0"/>
              <a:t>{ </a:t>
            </a:r>
          </a:p>
          <a:p>
            <a:r>
              <a:rPr lang="en-US" altLang="ko-KR" sz="1200" dirty="0" smtClean="0"/>
              <a:t>kind = k; </a:t>
            </a:r>
          </a:p>
          <a:p>
            <a:r>
              <a:rPr lang="en-US" altLang="ko-KR" sz="1200" dirty="0" smtClean="0"/>
              <a:t>age = a; }</a:t>
            </a:r>
          </a:p>
          <a:p>
            <a:r>
              <a:rPr lang="en-US" altLang="ko-KR" sz="1200" dirty="0">
                <a:solidFill>
                  <a:srgbClr val="FFFF00"/>
                </a:solidFill>
              </a:rPr>
              <a:t>/*cat(</a:t>
            </a:r>
            <a:r>
              <a:rPr lang="en-US" altLang="ko-KR" sz="1200" dirty="0" err="1">
                <a:solidFill>
                  <a:srgbClr val="FFFF00"/>
                </a:solidFill>
              </a:rPr>
              <a:t>const</a:t>
            </a:r>
            <a:r>
              <a:rPr lang="en-US" altLang="ko-KR" sz="1200" dirty="0">
                <a:solidFill>
                  <a:srgbClr val="FFFF00"/>
                </a:solidFill>
              </a:rPr>
              <a:t> cat &amp;mc)</a:t>
            </a:r>
          </a:p>
          <a:p>
            <a:r>
              <a:rPr lang="en-US" altLang="ko-KR" sz="1200" dirty="0">
                <a:solidFill>
                  <a:srgbClr val="FFFF00"/>
                </a:solidFill>
              </a:rPr>
              <a:t>{</a:t>
            </a:r>
            <a:endParaRPr lang="ko-KR" altLang="en-US" sz="1200" dirty="0">
              <a:solidFill>
                <a:srgbClr val="FFFF00"/>
              </a:solidFill>
            </a:endParaRPr>
          </a:p>
          <a:p>
            <a:r>
              <a:rPr lang="en-US" altLang="ko-KR" sz="1200" dirty="0">
                <a:solidFill>
                  <a:srgbClr val="FFFF00"/>
                </a:solidFill>
              </a:rPr>
              <a:t> kind=</a:t>
            </a:r>
            <a:r>
              <a:rPr lang="en-US" altLang="ko-KR" sz="1200" dirty="0" err="1">
                <a:solidFill>
                  <a:srgbClr val="FFFF00"/>
                </a:solidFill>
              </a:rPr>
              <a:t>mc.kind</a:t>
            </a:r>
            <a:r>
              <a:rPr lang="en-US" altLang="ko-KR" sz="1200" dirty="0">
                <a:solidFill>
                  <a:srgbClr val="FFFF00"/>
                </a:solidFill>
              </a:rPr>
              <a:t>;</a:t>
            </a:r>
          </a:p>
          <a:p>
            <a:r>
              <a:rPr lang="en-US" altLang="ko-KR" sz="1200" dirty="0">
                <a:solidFill>
                  <a:srgbClr val="FFFF00"/>
                </a:solidFill>
              </a:rPr>
              <a:t> age=</a:t>
            </a:r>
            <a:r>
              <a:rPr lang="en-US" altLang="ko-KR" sz="1200" dirty="0" err="1">
                <a:solidFill>
                  <a:srgbClr val="FFFF00"/>
                </a:solidFill>
              </a:rPr>
              <a:t>mc.age</a:t>
            </a:r>
            <a:r>
              <a:rPr lang="en-US" altLang="ko-KR" sz="1200" dirty="0">
                <a:solidFill>
                  <a:srgbClr val="FFFF00"/>
                </a:solidFill>
              </a:rPr>
              <a:t>;</a:t>
            </a:r>
          </a:p>
          <a:p>
            <a:r>
              <a:rPr lang="en-US" altLang="ko-KR" sz="1200" dirty="0" smtClean="0">
                <a:solidFill>
                  <a:srgbClr val="FFFF00"/>
                </a:solidFill>
              </a:rPr>
              <a:t>}*/</a:t>
            </a:r>
          </a:p>
          <a:p>
            <a:r>
              <a:rPr lang="en-US" altLang="ko-KR" sz="1200" dirty="0" err="1" smtClean="0"/>
              <a:t>getinfo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고양이 품종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/>
              <a:t>kind &lt;&lt;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&lt;&lt;"</a:t>
            </a:r>
            <a:r>
              <a:rPr lang="ko-KR" altLang="en-US" sz="1200" dirty="0"/>
              <a:t>나이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/>
              <a:t>age&lt;&lt;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private:</a:t>
            </a:r>
          </a:p>
          <a:p>
            <a:r>
              <a:rPr lang="en-US" altLang="ko-KR" sz="1200" dirty="0"/>
              <a:t>string kind;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age;</a:t>
            </a:r>
          </a:p>
          <a:p>
            <a:r>
              <a:rPr lang="en-US" altLang="ko-KR" sz="1200" dirty="0"/>
              <a:t>};</a:t>
            </a:r>
          </a:p>
          <a:p>
            <a:r>
              <a:rPr lang="en-US" altLang="ko-KR" sz="1200" dirty="0"/>
              <a:t>//cat::cat(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cat &amp;mc)</a:t>
            </a:r>
          </a:p>
          <a:p>
            <a:r>
              <a:rPr lang="en-US" altLang="ko-KR" sz="1200" dirty="0"/>
              <a:t>//{</a:t>
            </a:r>
            <a:endParaRPr lang="ko-KR" altLang="en-US" sz="1200" dirty="0"/>
          </a:p>
          <a:p>
            <a:r>
              <a:rPr lang="en-US" altLang="ko-KR" sz="1200" dirty="0"/>
              <a:t>//this-&gt;kind = </a:t>
            </a:r>
            <a:r>
              <a:rPr lang="en-US" altLang="ko-KR" sz="1200" dirty="0" err="1"/>
              <a:t>mc.kind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//this-&gt;age = </a:t>
            </a:r>
            <a:r>
              <a:rPr lang="en-US" altLang="ko-KR" sz="1200" dirty="0" err="1"/>
              <a:t>mc.age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//}</a:t>
            </a:r>
            <a:endParaRPr lang="ko-KR" altLang="en-US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cat </a:t>
            </a:r>
            <a:r>
              <a:rPr lang="en-US" altLang="ko-KR" sz="1200" dirty="0" err="1"/>
              <a:t>mycat</a:t>
            </a:r>
            <a:r>
              <a:rPr lang="en-US" altLang="ko-KR" sz="1200" dirty="0"/>
              <a:t>("</a:t>
            </a:r>
            <a:r>
              <a:rPr lang="ko-KR" altLang="en-US" sz="1200" dirty="0"/>
              <a:t>페르시안</a:t>
            </a:r>
            <a:r>
              <a:rPr lang="en-US" altLang="ko-KR" sz="1200" dirty="0"/>
              <a:t>", 5);</a:t>
            </a:r>
          </a:p>
          <a:p>
            <a:r>
              <a:rPr lang="en-US" altLang="ko-KR" sz="1200" dirty="0"/>
              <a:t>cat </a:t>
            </a:r>
            <a:r>
              <a:rPr lang="en-US" altLang="ko-KR" sz="1200" dirty="0" err="1"/>
              <a:t>yourcat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mycat</a:t>
            </a:r>
            <a:r>
              <a:rPr lang="en-US" altLang="ko-KR" sz="1200" dirty="0"/>
              <a:t>); //cat </a:t>
            </a:r>
            <a:r>
              <a:rPr lang="en-US" altLang="ko-KR" sz="1200" dirty="0" err="1"/>
              <a:t>yourcat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mycat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yourcat.getinfo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구름 모양 설명선 8"/>
          <p:cNvSpPr/>
          <p:nvPr/>
        </p:nvSpPr>
        <p:spPr bwMode="auto">
          <a:xfrm>
            <a:off x="6516216" y="1268760"/>
            <a:ext cx="2484276" cy="767549"/>
          </a:xfrm>
          <a:prstGeom prst="cloudCallout">
            <a:avLst>
              <a:gd name="adj1" fmla="val -49719"/>
              <a:gd name="adj2" fmla="val 10410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</a:rPr>
              <a:t>디폴트 복사 </a:t>
            </a:r>
            <a:r>
              <a:rPr kumimoji="0" lang="ko-KR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</a:rPr>
              <a:t>생성자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</a:rPr>
              <a:t> 자동실행</a:t>
            </a:r>
          </a:p>
        </p:txBody>
      </p:sp>
    </p:spTree>
    <p:extLst>
      <p:ext uri="{BB962C8B-B14F-4D97-AF65-F5344CB8AC3E}">
        <p14:creationId xmlns:p14="http://schemas.microsoft.com/office/powerpoint/2010/main" val="26785478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1692275" y="260350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얕은</a:t>
            </a:r>
            <a:r>
              <a:rPr lang="en-US" altLang="ko-KR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복</a:t>
            </a:r>
            <a:r>
              <a:rPr lang="ko-KR" altLang="en-US" sz="36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2191" y="6269833"/>
            <a:ext cx="5062604" cy="307777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포인터를 이용한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연산시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이렇게 참조작업이 이루어짐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431285" y="2780447"/>
            <a:ext cx="2448272" cy="1381117"/>
            <a:chOff x="5926192" y="2996952"/>
            <a:chExt cx="2354220" cy="1188132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5926192" y="2996952"/>
              <a:ext cx="806048" cy="324036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myptr</a:t>
              </a:r>
              <a:endPara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5926192" y="3861048"/>
              <a:ext cx="1130084" cy="324036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yourptr</a:t>
              </a:r>
              <a:endPara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7388094" y="3185710"/>
              <a:ext cx="892318" cy="495317"/>
            </a:xfrm>
            <a:prstGeom prst="rect">
              <a:avLst/>
            </a:prstGeom>
            <a:solidFill>
              <a:srgbClr val="FFCC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</a:rPr>
                <a:t>*</a:t>
              </a:r>
              <a:r>
                <a:rPr lang="en-US" altLang="ko-KR" sz="1400" dirty="0" err="1" smtClean="0">
                  <a:solidFill>
                    <a:schemeClr val="bg1">
                      <a:lumMod val="50000"/>
                    </a:schemeClr>
                  </a:solidFill>
                </a:rPr>
                <a:t>myptr</a:t>
              </a:r>
              <a:endParaRPr lang="en-US" altLang="ko-KR" sz="14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100</a:t>
              </a:r>
              <a:endPara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11" name="꺾인 연결선 10"/>
            <p:cNvCxnSpPr>
              <a:stCxn id="4" idx="3"/>
            </p:cNvCxnSpPr>
            <p:nvPr/>
          </p:nvCxnSpPr>
          <p:spPr bwMode="auto">
            <a:xfrm>
              <a:off x="6732240" y="3158970"/>
              <a:ext cx="576064" cy="274398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꺾인 연결선 12"/>
            <p:cNvCxnSpPr>
              <a:stCxn id="8" idx="3"/>
              <a:endCxn id="10" idx="2"/>
            </p:cNvCxnSpPr>
            <p:nvPr/>
          </p:nvCxnSpPr>
          <p:spPr bwMode="auto">
            <a:xfrm flipV="1">
              <a:off x="7056276" y="3681027"/>
              <a:ext cx="777977" cy="342039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" name="TextBox 13"/>
          <p:cNvSpPr txBox="1"/>
          <p:nvPr/>
        </p:nvSpPr>
        <p:spPr>
          <a:xfrm>
            <a:off x="323528" y="1899407"/>
            <a:ext cx="2659702" cy="452431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en-US" altLang="ko-KR" dirty="0"/>
              <a:t>include&lt;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  <a:p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*</a:t>
            </a:r>
            <a:r>
              <a:rPr lang="en-US" altLang="ko-KR" dirty="0" err="1" smtClean="0"/>
              <a:t>myptr</a:t>
            </a:r>
            <a:r>
              <a:rPr lang="en-US" altLang="ko-KR" dirty="0" smtClean="0"/>
              <a:t>, *</a:t>
            </a:r>
            <a:r>
              <a:rPr lang="en-US" altLang="ko-KR" dirty="0" err="1" smtClean="0"/>
              <a:t>yourptr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/>
              <a:t>m</a:t>
            </a:r>
            <a:r>
              <a:rPr lang="en-US" altLang="ko-KR" dirty="0" err="1" smtClean="0"/>
              <a:t>yptr</a:t>
            </a:r>
            <a:r>
              <a:rPr lang="en-US" altLang="ko-KR" dirty="0" smtClean="0"/>
              <a:t>=new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*</a:t>
            </a:r>
            <a:r>
              <a:rPr lang="en-US" altLang="ko-KR" dirty="0" err="1" smtClean="0"/>
              <a:t>myptr</a:t>
            </a:r>
            <a:r>
              <a:rPr lang="en-US" altLang="ko-KR" dirty="0" smtClean="0"/>
              <a:t>=100;</a:t>
            </a:r>
          </a:p>
          <a:p>
            <a:r>
              <a:rPr lang="en-US" altLang="ko-KR" dirty="0" err="1"/>
              <a:t>y</a:t>
            </a:r>
            <a:r>
              <a:rPr lang="en-US" altLang="ko-KR" dirty="0" err="1" smtClean="0"/>
              <a:t>ourptr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myptr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err="1"/>
              <a:t>c</a:t>
            </a:r>
            <a:r>
              <a:rPr lang="en-US" altLang="ko-KR" dirty="0" err="1" smtClean="0"/>
              <a:t>out</a:t>
            </a:r>
            <a:r>
              <a:rPr lang="en-US" altLang="ko-KR" dirty="0" smtClean="0"/>
              <a:t>&lt;&lt;*</a:t>
            </a:r>
            <a:r>
              <a:rPr lang="en-US" altLang="ko-KR" dirty="0" err="1" smtClean="0"/>
              <a:t>myptr</a:t>
            </a:r>
            <a:r>
              <a:rPr lang="en-US" altLang="ko-KR" dirty="0" smtClean="0"/>
              <a:t>&lt;&lt;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 smtClean="0"/>
              <a:t>&lt;&lt;*</a:t>
            </a:r>
            <a:r>
              <a:rPr lang="en-US" altLang="ko-KR" dirty="0" err="1" smtClean="0"/>
              <a:t>yourptr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59832" y="1893814"/>
            <a:ext cx="4273927" cy="452431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#include&lt;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  <a:p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*</a:t>
            </a:r>
            <a:r>
              <a:rPr lang="en-US" altLang="ko-KR" dirty="0" err="1"/>
              <a:t>myptr</a:t>
            </a:r>
            <a:r>
              <a:rPr lang="en-US" altLang="ko-KR" dirty="0"/>
              <a:t>, *</a:t>
            </a:r>
            <a:r>
              <a:rPr lang="en-US" altLang="ko-KR" dirty="0" err="1"/>
              <a:t>yourptr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myptr</a:t>
            </a:r>
            <a:r>
              <a:rPr lang="en-US" altLang="ko-KR" dirty="0"/>
              <a:t> = new </a:t>
            </a:r>
            <a:r>
              <a:rPr lang="en-US" altLang="ko-KR" dirty="0" err="1"/>
              <a:t>int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*</a:t>
            </a:r>
            <a:r>
              <a:rPr lang="en-US" altLang="ko-KR" dirty="0" err="1"/>
              <a:t>myptr</a:t>
            </a:r>
            <a:r>
              <a:rPr lang="en-US" altLang="ko-KR" dirty="0"/>
              <a:t> = 100;</a:t>
            </a:r>
          </a:p>
          <a:p>
            <a:r>
              <a:rPr lang="en-US" altLang="ko-KR" dirty="0" err="1"/>
              <a:t>yourptr</a:t>
            </a:r>
            <a:r>
              <a:rPr lang="en-US" altLang="ko-KR" dirty="0"/>
              <a:t> = </a:t>
            </a:r>
            <a:r>
              <a:rPr lang="en-US" altLang="ko-KR" dirty="0" err="1"/>
              <a:t>myptr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</a:t>
            </a:r>
            <a:r>
              <a:rPr lang="ko-KR" altLang="en-US" dirty="0" err="1"/>
              <a:t>수정전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*</a:t>
            </a:r>
            <a:r>
              <a:rPr lang="en-US" altLang="ko-KR" dirty="0" err="1"/>
              <a:t>myptr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</a:t>
            </a:r>
            <a:r>
              <a:rPr lang="ko-KR" altLang="en-US" dirty="0" err="1"/>
              <a:t>수정전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*</a:t>
            </a:r>
            <a:r>
              <a:rPr lang="en-US" altLang="ko-KR" dirty="0" err="1"/>
              <a:t>yourptr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*</a:t>
            </a:r>
            <a:r>
              <a:rPr lang="en-US" altLang="ko-KR" dirty="0" err="1"/>
              <a:t>yourptr</a:t>
            </a:r>
            <a:r>
              <a:rPr lang="en-US" altLang="ko-KR" dirty="0"/>
              <a:t> = 200;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</a:t>
            </a:r>
            <a:r>
              <a:rPr lang="ko-KR" altLang="en-US" dirty="0" err="1"/>
              <a:t>수정후</a:t>
            </a:r>
            <a:r>
              <a:rPr lang="ko-KR" altLang="en-US" dirty="0"/>
              <a:t> </a:t>
            </a:r>
            <a:r>
              <a:rPr lang="en-US" altLang="ko-KR" dirty="0"/>
              <a:t>"&lt;&lt;</a:t>
            </a:r>
            <a:r>
              <a:rPr lang="ko-KR" altLang="en-US" dirty="0"/>
              <a:t>*</a:t>
            </a:r>
            <a:r>
              <a:rPr lang="en-US" altLang="ko-KR" dirty="0" err="1"/>
              <a:t>myptr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</a:t>
            </a:r>
            <a:r>
              <a:rPr lang="ko-KR" altLang="en-US" dirty="0" err="1"/>
              <a:t>수정후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*</a:t>
            </a:r>
            <a:r>
              <a:rPr lang="en-US" altLang="ko-KR" dirty="0" err="1"/>
              <a:t>yourptr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42102" y="1052513"/>
            <a:ext cx="8101898" cy="58477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rgbClr val="000000"/>
                </a:solidFill>
              </a:rPr>
              <a:t>얕은 복사 </a:t>
            </a:r>
            <a:r>
              <a:rPr lang="en-US" altLang="ko-KR" sz="1600" dirty="0" smtClean="0">
                <a:solidFill>
                  <a:srgbClr val="000000"/>
                </a:solidFill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</a:rPr>
              <a:t>복사를 하면 실제로 메모리 할당이 </a:t>
            </a:r>
            <a:r>
              <a:rPr lang="ko-KR" altLang="en-US" sz="1600" dirty="0" err="1" smtClean="0">
                <a:solidFill>
                  <a:srgbClr val="000000"/>
                </a:solidFill>
              </a:rPr>
              <a:t>되지않고</a:t>
            </a:r>
            <a:r>
              <a:rPr lang="ko-KR" altLang="en-US" sz="1600" dirty="0" smtClean="0">
                <a:solidFill>
                  <a:srgbClr val="000000"/>
                </a:solidFill>
              </a:rPr>
              <a:t> 포인터만 복사되는 것을 의미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rgbClr val="000000"/>
                </a:solidFill>
              </a:rPr>
              <a:t>깊은 복사 </a:t>
            </a:r>
            <a:r>
              <a:rPr lang="en-US" altLang="ko-KR" sz="1600" dirty="0" smtClean="0">
                <a:solidFill>
                  <a:srgbClr val="000000"/>
                </a:solidFill>
              </a:rPr>
              <a:t>: </a:t>
            </a:r>
            <a:r>
              <a:rPr lang="ko-KR" altLang="en-US" sz="1600" dirty="0" err="1" smtClean="0">
                <a:solidFill>
                  <a:srgbClr val="000000"/>
                </a:solidFill>
              </a:rPr>
              <a:t>복사시</a:t>
            </a:r>
            <a:r>
              <a:rPr lang="ko-KR" altLang="en-US" sz="1600" dirty="0" smtClean="0">
                <a:solidFill>
                  <a:srgbClr val="000000"/>
                </a:solidFill>
              </a:rPr>
              <a:t> 실제로 </a:t>
            </a:r>
            <a:r>
              <a:rPr lang="ko-KR" altLang="en-US" sz="1600" dirty="0">
                <a:solidFill>
                  <a:srgbClr val="000000"/>
                </a:solidFill>
              </a:rPr>
              <a:t>메모리 할당이 </a:t>
            </a:r>
            <a:r>
              <a:rPr lang="ko-KR" altLang="en-US" sz="1600" dirty="0" smtClean="0">
                <a:solidFill>
                  <a:srgbClr val="000000"/>
                </a:solidFill>
              </a:rPr>
              <a:t>되고  </a:t>
            </a:r>
            <a:r>
              <a:rPr lang="ko-KR" altLang="en-US" sz="1600" dirty="0" err="1" smtClean="0">
                <a:solidFill>
                  <a:srgbClr val="000000"/>
                </a:solidFill>
              </a:rPr>
              <a:t>두개의</a:t>
            </a:r>
            <a:r>
              <a:rPr lang="ko-KR" altLang="en-US" sz="1600" dirty="0" smtClean="0">
                <a:solidFill>
                  <a:srgbClr val="000000"/>
                </a:solidFill>
              </a:rPr>
              <a:t> 값이 생성되는 것을 의미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p:cxnSp>
        <p:nvCxnSpPr>
          <p:cNvPr id="21" name="직선 화살표 연결선 20"/>
          <p:cNvCxnSpPr>
            <a:stCxn id="6" idx="1"/>
          </p:cNvCxnSpPr>
          <p:nvPr/>
        </p:nvCxnSpPr>
        <p:spPr bwMode="auto">
          <a:xfrm flipH="1" flipV="1">
            <a:off x="2231740" y="5877272"/>
            <a:ext cx="1120451" cy="5464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178283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6879" y="1700808"/>
            <a:ext cx="3816423" cy="332398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#include&lt;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endParaRPr lang="ko-KR" altLang="en-US" sz="1400" dirty="0"/>
          </a:p>
          <a:p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myptr</a:t>
            </a:r>
            <a:r>
              <a:rPr lang="en-US" altLang="ko-KR" sz="1400" dirty="0"/>
              <a:t>, *</a:t>
            </a:r>
            <a:r>
              <a:rPr lang="en-US" altLang="ko-KR" sz="1400" dirty="0" err="1"/>
              <a:t>yourptr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myptr</a:t>
            </a:r>
            <a:r>
              <a:rPr lang="en-US" altLang="ko-KR" sz="1400" dirty="0"/>
              <a:t>=new </a:t>
            </a:r>
            <a:r>
              <a:rPr lang="en-US" altLang="ko-KR" sz="1400" dirty="0" err="1"/>
              <a:t>int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err="1" smtClean="0"/>
              <a:t>yourptr</a:t>
            </a:r>
            <a:r>
              <a:rPr lang="en-US" altLang="ko-KR" sz="1400" dirty="0" smtClean="0"/>
              <a:t>=new </a:t>
            </a:r>
            <a:r>
              <a:rPr lang="en-US" altLang="ko-KR" sz="1400" dirty="0" err="1"/>
              <a:t>int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r>
              <a:rPr lang="en-US" altLang="ko-KR" sz="1400" dirty="0"/>
              <a:t>*</a:t>
            </a:r>
            <a:r>
              <a:rPr lang="en-US" altLang="ko-KR" sz="1400" dirty="0" err="1"/>
              <a:t>myptr</a:t>
            </a:r>
            <a:r>
              <a:rPr lang="en-US" altLang="ko-KR" sz="1400" dirty="0"/>
              <a:t>=100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*</a:t>
            </a:r>
            <a:r>
              <a:rPr lang="en-US" altLang="ko-KR" sz="1400" dirty="0" err="1" smtClean="0"/>
              <a:t>yourptr</a:t>
            </a:r>
            <a:r>
              <a:rPr lang="en-US" altLang="ko-KR" sz="1400" dirty="0" smtClean="0"/>
              <a:t>=*</a:t>
            </a:r>
            <a:r>
              <a:rPr lang="en-US" altLang="ko-KR" sz="1400" dirty="0" err="1" smtClean="0"/>
              <a:t>myptr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&lt;&lt;*</a:t>
            </a:r>
            <a:r>
              <a:rPr lang="en-US" altLang="ko-KR" sz="1400" dirty="0" err="1"/>
              <a:t>myptr</a:t>
            </a:r>
            <a:r>
              <a:rPr lang="en-US" altLang="ko-KR" sz="1400" dirty="0"/>
              <a:t>&lt;&lt;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&lt;&lt;*</a:t>
            </a:r>
            <a:r>
              <a:rPr lang="en-US" altLang="ko-KR" sz="1400" dirty="0" err="1"/>
              <a:t>yourptr</a:t>
            </a:r>
            <a:r>
              <a:rPr lang="en-US" altLang="ko-KR" sz="1400" dirty="0"/>
              <a:t>&lt;&lt;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692275" y="260350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깊</a:t>
            </a:r>
            <a:r>
              <a:rPr lang="ko-KR" altLang="en-US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은</a:t>
            </a:r>
            <a:r>
              <a:rPr lang="en-US" altLang="ko-KR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복</a:t>
            </a:r>
            <a:r>
              <a:rPr lang="ko-KR" altLang="en-US" sz="36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7664" y="1014142"/>
            <a:ext cx="6170279" cy="307777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포인터및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동적메모리할당과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관련한 복사작업에는 깊은 복사를 이용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구름 모양 설명선 4"/>
          <p:cNvSpPr/>
          <p:nvPr/>
        </p:nvSpPr>
        <p:spPr bwMode="auto">
          <a:xfrm>
            <a:off x="3707904" y="2240868"/>
            <a:ext cx="2160240" cy="792088"/>
          </a:xfrm>
          <a:prstGeom prst="cloudCallout">
            <a:avLst>
              <a:gd name="adj1" fmla="val -84326"/>
              <a:gd name="adj2" fmla="val 15595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Myptr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이 가리키는 메모리 내용 복사</a:t>
            </a: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431285" y="2780447"/>
            <a:ext cx="2448272" cy="2124423"/>
            <a:chOff x="5926192" y="2996952"/>
            <a:chExt cx="2354220" cy="1827575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5926192" y="2996952"/>
              <a:ext cx="806048" cy="324036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myptr</a:t>
              </a:r>
              <a:endPara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5926192" y="3861048"/>
              <a:ext cx="1130084" cy="324036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>
                  <a:solidFill>
                    <a:schemeClr val="bg1">
                      <a:lumMod val="50000"/>
                    </a:schemeClr>
                  </a:solidFill>
                </a:rPr>
                <a:t>yourptr</a:t>
              </a:r>
              <a:endPara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7388094" y="3185710"/>
              <a:ext cx="892318" cy="495317"/>
            </a:xfrm>
            <a:prstGeom prst="rect">
              <a:avLst/>
            </a:prstGeom>
            <a:solidFill>
              <a:srgbClr val="FFCC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</a:rPr>
                <a:t>*</a:t>
              </a:r>
              <a:r>
                <a:rPr lang="en-US" altLang="ko-KR" sz="1400" dirty="0" err="1" smtClean="0">
                  <a:solidFill>
                    <a:schemeClr val="bg1">
                      <a:lumMod val="50000"/>
                    </a:schemeClr>
                  </a:solidFill>
                </a:rPr>
                <a:t>myptr</a:t>
              </a:r>
              <a:endParaRPr lang="en-US" altLang="ko-KR" sz="14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100</a:t>
              </a:r>
              <a:endPara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16" name="꺾인 연결선 15"/>
            <p:cNvCxnSpPr>
              <a:stCxn id="13" idx="3"/>
            </p:cNvCxnSpPr>
            <p:nvPr/>
          </p:nvCxnSpPr>
          <p:spPr bwMode="auto">
            <a:xfrm>
              <a:off x="6732240" y="3158970"/>
              <a:ext cx="576064" cy="274398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직사각형 17"/>
            <p:cNvSpPr/>
            <p:nvPr/>
          </p:nvSpPr>
          <p:spPr bwMode="auto">
            <a:xfrm>
              <a:off x="7308304" y="4329210"/>
              <a:ext cx="892318" cy="495317"/>
            </a:xfrm>
            <a:prstGeom prst="rect">
              <a:avLst/>
            </a:prstGeom>
            <a:solidFill>
              <a:srgbClr val="FFCC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</a:rPr>
                <a:t>*</a:t>
              </a:r>
              <a:r>
                <a:rPr lang="en-US" altLang="ko-KR" sz="1400" dirty="0" err="1" smtClean="0">
                  <a:solidFill>
                    <a:schemeClr val="bg1">
                      <a:lumMod val="50000"/>
                    </a:schemeClr>
                  </a:solidFill>
                </a:rPr>
                <a:t>yourptr</a:t>
              </a:r>
              <a:endParaRPr lang="en-US" altLang="ko-KR" sz="14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100</a:t>
              </a:r>
              <a:endPara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cxnSp>
        <p:nvCxnSpPr>
          <p:cNvPr id="10" name="꺾인 연결선 9"/>
          <p:cNvCxnSpPr>
            <a:stCxn id="14" idx="2"/>
            <a:endCxn id="18" idx="1"/>
          </p:cNvCxnSpPr>
          <p:nvPr/>
        </p:nvCxnSpPr>
        <p:spPr bwMode="auto">
          <a:xfrm rot="16200000" flipH="1">
            <a:off x="7216047" y="3964418"/>
            <a:ext cx="455421" cy="84971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45264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1692275" y="260350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깊은 복사와 얕은 복사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310" y="1352912"/>
            <a:ext cx="2486578" cy="397031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//</a:t>
            </a:r>
            <a:r>
              <a:rPr lang="ko-KR" altLang="en-US" sz="1200" dirty="0" err="1" smtClean="0"/>
              <a:t>깊은복사의</a:t>
            </a:r>
            <a:r>
              <a:rPr lang="ko-KR" altLang="en-US" sz="1200" dirty="0" smtClean="0"/>
              <a:t> 예</a:t>
            </a:r>
            <a:endParaRPr lang="en-US" altLang="ko-KR" sz="1200" dirty="0" smtClean="0"/>
          </a:p>
          <a:p>
            <a:r>
              <a:rPr lang="en-US" altLang="ko-KR" sz="1200" dirty="0" smtClean="0"/>
              <a:t>#</a:t>
            </a:r>
            <a:r>
              <a:rPr lang="en-US" altLang="ko-KR" sz="1200" dirty="0"/>
              <a:t>include&lt;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endParaRPr lang="ko-KR" altLang="en-US" sz="1200" dirty="0"/>
          </a:p>
          <a:p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r>
              <a:rPr lang="en-US" altLang="ko-KR" sz="1200" dirty="0"/>
              <a:t>{</a:t>
            </a:r>
            <a:endParaRPr lang="ko-KR" altLang="en-US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myptr</a:t>
            </a:r>
            <a:r>
              <a:rPr lang="en-US" altLang="ko-KR" sz="1200" dirty="0"/>
              <a:t>, *</a:t>
            </a:r>
            <a:r>
              <a:rPr lang="en-US" altLang="ko-KR" sz="1200" dirty="0" err="1"/>
              <a:t>yourptr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myptr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yourptr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*</a:t>
            </a:r>
            <a:r>
              <a:rPr lang="en-US" altLang="ko-KR" sz="1200" dirty="0" err="1"/>
              <a:t>myptr</a:t>
            </a:r>
            <a:r>
              <a:rPr lang="en-US" altLang="ko-KR" sz="1200" dirty="0"/>
              <a:t> = 100;</a:t>
            </a:r>
          </a:p>
          <a:p>
            <a:r>
              <a:rPr lang="en-US" altLang="ko-KR" sz="1200" dirty="0"/>
              <a:t>*</a:t>
            </a:r>
            <a:r>
              <a:rPr lang="en-US" altLang="ko-KR" sz="1200" dirty="0" err="1"/>
              <a:t>yourptr</a:t>
            </a:r>
            <a:r>
              <a:rPr lang="en-US" altLang="ko-KR" sz="1200" dirty="0"/>
              <a:t> = *</a:t>
            </a:r>
            <a:r>
              <a:rPr lang="en-US" altLang="ko-KR" sz="1200" dirty="0" err="1"/>
              <a:t>myptr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*</a:t>
            </a:r>
            <a:r>
              <a:rPr lang="en-US" altLang="ko-KR" sz="1200" dirty="0" err="1"/>
              <a:t>myptr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*</a:t>
            </a:r>
            <a:r>
              <a:rPr lang="en-US" altLang="ko-KR" sz="1200" dirty="0" err="1"/>
              <a:t>yourptr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*</a:t>
            </a:r>
            <a:r>
              <a:rPr lang="en-US" altLang="ko-KR" sz="1200" dirty="0" err="1"/>
              <a:t>yourptr</a:t>
            </a:r>
            <a:r>
              <a:rPr lang="en-US" altLang="ko-KR" sz="1200" dirty="0"/>
              <a:t> = 200;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후</a:t>
            </a:r>
            <a:r>
              <a:rPr lang="en-US" altLang="ko-KR" sz="1200" dirty="0"/>
              <a:t>"&lt;&lt;*</a:t>
            </a:r>
            <a:r>
              <a:rPr lang="en-US" altLang="ko-KR" sz="1200" dirty="0" err="1"/>
              <a:t>myptr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후</a:t>
            </a:r>
            <a:r>
              <a:rPr lang="en-US" altLang="ko-KR" sz="1200" dirty="0"/>
              <a:t>"&lt;&lt;*</a:t>
            </a:r>
            <a:r>
              <a:rPr lang="en-US" altLang="ko-KR" sz="1200" dirty="0" err="1"/>
              <a:t>yourptr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delete </a:t>
            </a:r>
            <a:r>
              <a:rPr lang="en-US" altLang="ko-KR" sz="1200" dirty="0" err="1"/>
              <a:t>myptr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delete </a:t>
            </a:r>
            <a:r>
              <a:rPr lang="en-US" altLang="ko-KR" sz="1200" dirty="0" err="1"/>
              <a:t>yourptr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39752" y="1378132"/>
            <a:ext cx="2300630" cy="375487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ko-KR" altLang="en-US" sz="1400" dirty="0" err="1"/>
              <a:t>얕은복사</a:t>
            </a:r>
            <a:r>
              <a:rPr lang="ko-KR" altLang="en-US" sz="1400" dirty="0"/>
              <a:t> 예</a:t>
            </a:r>
          </a:p>
          <a:p>
            <a:r>
              <a:rPr lang="en-US" altLang="ko-KR" sz="1400" dirty="0"/>
              <a:t>#include&lt;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endParaRPr lang="ko-KR" altLang="en-US" sz="1400" dirty="0"/>
          </a:p>
          <a:p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main()</a:t>
            </a:r>
          </a:p>
          <a:p>
            <a:r>
              <a:rPr lang="en-US" altLang="ko-KR" sz="1400" dirty="0"/>
              <a:t>{</a:t>
            </a:r>
            <a:endParaRPr lang="ko-KR" altLang="en-US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myptr</a:t>
            </a:r>
            <a:r>
              <a:rPr lang="en-US" altLang="ko-KR" sz="1400" dirty="0"/>
              <a:t>, *</a:t>
            </a:r>
            <a:r>
              <a:rPr lang="en-US" altLang="ko-KR" sz="1400" dirty="0" err="1"/>
              <a:t>yourptr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myptr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*</a:t>
            </a:r>
            <a:r>
              <a:rPr lang="en-US" altLang="ko-KR" sz="1400" dirty="0" err="1"/>
              <a:t>myptr</a:t>
            </a:r>
            <a:r>
              <a:rPr lang="en-US" altLang="ko-KR" sz="1400" dirty="0"/>
              <a:t> = 100;</a:t>
            </a:r>
          </a:p>
          <a:p>
            <a:r>
              <a:rPr lang="en-US" altLang="ko-KR" sz="1400" dirty="0" err="1"/>
              <a:t>yourptr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myptr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 *</a:t>
            </a:r>
            <a:r>
              <a:rPr lang="en-US" altLang="ko-KR" sz="1400" dirty="0" err="1"/>
              <a:t>myptr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 *</a:t>
            </a:r>
            <a:r>
              <a:rPr lang="en-US" altLang="ko-KR" sz="1400" dirty="0" err="1"/>
              <a:t>yourptr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delete </a:t>
            </a:r>
            <a:r>
              <a:rPr lang="en-US" altLang="ko-KR" sz="1400" dirty="0" err="1"/>
              <a:t>myptr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delete </a:t>
            </a:r>
            <a:r>
              <a:rPr lang="en-US" altLang="ko-KR" sz="1400" dirty="0" err="1"/>
              <a:t>yourptr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76951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1692275" y="260350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얕은 복사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1880828"/>
            <a:ext cx="2523448" cy="483209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//</a:t>
            </a:r>
            <a:r>
              <a:rPr lang="ko-KR" altLang="en-US" sz="1100" dirty="0"/>
              <a:t>기본복사생성자의 문제점</a:t>
            </a:r>
          </a:p>
          <a:p>
            <a:r>
              <a:rPr lang="en-US" altLang="ko-KR" sz="1100" dirty="0"/>
              <a:t>#include&lt;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endParaRPr lang="ko-KR" altLang="en-US" sz="1100" dirty="0"/>
          </a:p>
          <a:p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class Dog {</a:t>
            </a:r>
          </a:p>
          <a:p>
            <a:r>
              <a:rPr lang="en-US" altLang="ko-KR" sz="1100" dirty="0"/>
              <a:t>public:</a:t>
            </a:r>
          </a:p>
          <a:p>
            <a:r>
              <a:rPr lang="en-US" altLang="ko-KR" sz="1100" dirty="0"/>
              <a:t>Dog() {</a:t>
            </a:r>
          </a:p>
          <a:p>
            <a:r>
              <a:rPr lang="en-US" altLang="ko-KR" sz="1100" dirty="0" err="1"/>
              <a:t>irum</a:t>
            </a:r>
            <a:r>
              <a:rPr lang="en-US" altLang="ko-KR" sz="1100" dirty="0"/>
              <a:t> = new char[30];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~Dog() { delete[]</a:t>
            </a:r>
            <a:r>
              <a:rPr lang="en-US" altLang="ko-KR" sz="1100" dirty="0" err="1"/>
              <a:t>irum</a:t>
            </a:r>
            <a:r>
              <a:rPr lang="en-US" altLang="ko-KR" sz="1100" dirty="0"/>
              <a:t>; }</a:t>
            </a:r>
          </a:p>
          <a:p>
            <a:r>
              <a:rPr lang="en-US" altLang="ko-KR" sz="1100" dirty="0"/>
              <a:t>void </a:t>
            </a:r>
            <a:r>
              <a:rPr lang="en-US" altLang="ko-KR" sz="1100" dirty="0" err="1"/>
              <a:t>setinfo</a:t>
            </a:r>
            <a:r>
              <a:rPr lang="en-US" altLang="ko-KR" sz="1100" dirty="0"/>
              <a:t>(char *kind) {</a:t>
            </a:r>
          </a:p>
          <a:p>
            <a:r>
              <a:rPr lang="en-US" altLang="ko-KR" sz="1100" dirty="0" err="1"/>
              <a:t>strcpy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irum</a:t>
            </a:r>
            <a:r>
              <a:rPr lang="en-US" altLang="ko-KR" sz="1100" dirty="0"/>
              <a:t>, kind);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void </a:t>
            </a:r>
            <a:r>
              <a:rPr lang="en-US" altLang="ko-KR" sz="1100" dirty="0" err="1"/>
              <a:t>getinfo</a:t>
            </a:r>
            <a:r>
              <a:rPr lang="en-US" altLang="ko-KR" sz="1100" dirty="0"/>
              <a:t>() {</a:t>
            </a:r>
          </a:p>
          <a:p>
            <a:r>
              <a:rPr lang="en-US" altLang="ko-KR" sz="1100" dirty="0" err="1"/>
              <a:t>cout</a:t>
            </a:r>
            <a:r>
              <a:rPr lang="en-US" altLang="ko-KR" sz="1100" dirty="0"/>
              <a:t> &lt;&lt; "</a:t>
            </a:r>
            <a:r>
              <a:rPr lang="ko-KR" altLang="en-US" sz="1100" dirty="0"/>
              <a:t>품종</a:t>
            </a:r>
            <a:r>
              <a:rPr lang="en-US" altLang="ko-KR" sz="1100" dirty="0"/>
              <a:t>:"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 err="1"/>
              <a:t>irum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private:</a:t>
            </a:r>
          </a:p>
          <a:p>
            <a:r>
              <a:rPr lang="en-US" altLang="ko-KR" sz="1100" dirty="0"/>
              <a:t>char *</a:t>
            </a:r>
            <a:r>
              <a:rPr lang="en-US" altLang="ko-KR" sz="1100" dirty="0" err="1"/>
              <a:t>irum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};</a:t>
            </a:r>
          </a:p>
          <a:p>
            <a:r>
              <a:rPr lang="en-US" altLang="ko-KR" sz="1100" dirty="0" err="1"/>
              <a:t>int</a:t>
            </a:r>
            <a:r>
              <a:rPr lang="en-US" altLang="ko-KR" sz="1100" dirty="0"/>
              <a:t> main()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Dog *</a:t>
            </a:r>
            <a:r>
              <a:rPr lang="en-US" altLang="ko-KR" sz="1100" dirty="0" err="1"/>
              <a:t>mydog</a:t>
            </a:r>
            <a:r>
              <a:rPr lang="en-US" altLang="ko-KR" sz="1100" dirty="0"/>
              <a:t> = new Dog;</a:t>
            </a:r>
          </a:p>
          <a:p>
            <a:r>
              <a:rPr lang="en-US" altLang="ko-KR" sz="1100" dirty="0" err="1"/>
              <a:t>mydog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setinfo</a:t>
            </a:r>
            <a:r>
              <a:rPr lang="en-US" altLang="ko-KR" sz="1100" smtClean="0"/>
              <a:t>(“</a:t>
            </a:r>
            <a:r>
              <a:rPr lang="ko-KR" altLang="en-US" sz="1100" smtClean="0"/>
              <a:t>시바이누</a:t>
            </a:r>
            <a:r>
              <a:rPr lang="en-US" altLang="ko-KR" sz="1100" dirty="0" smtClean="0"/>
              <a:t>");</a:t>
            </a:r>
            <a:endParaRPr lang="en-US" altLang="ko-KR" sz="1100" dirty="0"/>
          </a:p>
          <a:p>
            <a:r>
              <a:rPr lang="en-US" altLang="ko-KR" sz="1100" dirty="0"/>
              <a:t>Dog *</a:t>
            </a:r>
            <a:r>
              <a:rPr lang="en-US" altLang="ko-KR" sz="1100" dirty="0" err="1"/>
              <a:t>yourdog</a:t>
            </a:r>
            <a:r>
              <a:rPr lang="en-US" altLang="ko-KR" sz="1100" dirty="0"/>
              <a:t> = new Dog(*</a:t>
            </a:r>
            <a:r>
              <a:rPr lang="en-US" altLang="ko-KR" sz="1100" dirty="0" err="1"/>
              <a:t>mydog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err="1"/>
              <a:t>yourdog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getinfo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delete </a:t>
            </a:r>
            <a:r>
              <a:rPr lang="en-US" altLang="ko-KR" sz="1100" dirty="0" err="1"/>
              <a:t>mydog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delete </a:t>
            </a:r>
            <a:r>
              <a:rPr lang="en-US" altLang="ko-KR" sz="1100" dirty="0" err="1"/>
              <a:t>yourdog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2" name="오른쪽 화살표 1"/>
          <p:cNvSpPr/>
          <p:nvPr/>
        </p:nvSpPr>
        <p:spPr bwMode="auto">
          <a:xfrm rot="2139086">
            <a:off x="4680012" y="3681028"/>
            <a:ext cx="774585" cy="530717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4860032" y="5733256"/>
            <a:ext cx="2160240" cy="216024"/>
          </a:xfrm>
          <a:prstGeom prst="roundRec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디폴트 </a:t>
            </a:r>
            <a:r>
              <a:rPr kumimoji="0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복사생성자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자동호출</a:t>
            </a:r>
          </a:p>
        </p:txBody>
      </p:sp>
      <p:cxnSp>
        <p:nvCxnSpPr>
          <p:cNvPr id="5" name="직선 화살표 연결선 4"/>
          <p:cNvCxnSpPr>
            <a:endCxn id="3" idx="1"/>
          </p:cNvCxnSpPr>
          <p:nvPr/>
        </p:nvCxnSpPr>
        <p:spPr bwMode="auto">
          <a:xfrm>
            <a:off x="4431152" y="5841268"/>
            <a:ext cx="42888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 bwMode="auto">
          <a:xfrm>
            <a:off x="1907704" y="1052513"/>
            <a:ext cx="6480720" cy="576287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디폴트 </a:t>
            </a:r>
            <a:r>
              <a:rPr kumimoji="0" lang="ko-KR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복사생성자에서는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yourdog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에 대한 별도의 메모리 공간 확보가 없고 단지 참조만 복사되므로</a:t>
            </a: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메모리 공간을 해제하면 오류 발생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4968044" y="4541982"/>
            <a:ext cx="1440160" cy="468052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6840252" y="4519913"/>
            <a:ext cx="1440160" cy="468052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31199" y="4606792"/>
            <a:ext cx="6848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/>
              <a:t>irum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84623" y="4541982"/>
            <a:ext cx="6848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/>
              <a:t>irum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5940152" y="4791458"/>
            <a:ext cx="684076" cy="32973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mydog</a:t>
            </a: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7704348" y="4776008"/>
            <a:ext cx="1008112" cy="32973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yourdog</a:t>
            </a: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941368"/>
              </p:ext>
            </p:extLst>
          </p:nvPr>
        </p:nvGraphicFramePr>
        <p:xfrm>
          <a:off x="5917634" y="3322147"/>
          <a:ext cx="26187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756"/>
                <a:gridCol w="523756"/>
                <a:gridCol w="523756"/>
                <a:gridCol w="523756"/>
                <a:gridCol w="523756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[1]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[2]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[3]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[4]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29" name="구부러진 연결선 28"/>
          <p:cNvCxnSpPr>
            <a:stCxn id="9" idx="0"/>
          </p:cNvCxnSpPr>
          <p:nvPr/>
        </p:nvCxnSpPr>
        <p:spPr bwMode="auto">
          <a:xfrm rot="5400000" flipH="1" flipV="1">
            <a:off x="5473671" y="3895481"/>
            <a:ext cx="860954" cy="432048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구부러진 연결선 30"/>
          <p:cNvCxnSpPr/>
          <p:nvPr/>
        </p:nvCxnSpPr>
        <p:spPr bwMode="auto">
          <a:xfrm rot="10800000">
            <a:off x="6282190" y="3681029"/>
            <a:ext cx="1026114" cy="838885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10530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CCCC"/>
        </a:dk1>
        <a:lt1>
          <a:srgbClr val="FFFFFF"/>
        </a:lt1>
        <a:dk2>
          <a:srgbClr val="2E6B6B"/>
        </a:dk2>
        <a:lt2>
          <a:srgbClr val="FFFFCC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5750</TotalTime>
  <Words>1011</Words>
  <Application>Microsoft Office PowerPoint</Application>
  <PresentationFormat>화면 슬라이드 쇼(4:3)</PresentationFormat>
  <Paragraphs>283</Paragraphs>
  <Slides>10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Default Design</vt:lpstr>
      <vt:lpstr>Chapter 24  복사 생성자</vt:lpstr>
      <vt:lpstr>목  차</vt:lpstr>
      <vt:lpstr>복사 생성자</vt:lpstr>
      <vt:lpstr>정의 및 특징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dw07-t</cp:lastModifiedBy>
  <cp:revision>365</cp:revision>
  <dcterms:created xsi:type="dcterms:W3CDTF">2005-03-15T10:04:38Z</dcterms:created>
  <dcterms:modified xsi:type="dcterms:W3CDTF">2019-08-23T02:18:48Z</dcterms:modified>
</cp:coreProperties>
</file>