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/>
        <a:ea typeface="+mn-ea"/>
        <a:cs typeface="Arial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/>
        <a:ea typeface="+mn-ea"/>
        <a:cs typeface="Arial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44" autoAdjust="0"/>
    <p:restoredTop sz="96695" autoAdjust="0"/>
  </p:normalViewPr>
  <p:slideViewPr>
    <p:cSldViewPr>
      <p:cViewPr varScale="1">
        <p:scale>
          <a:sx n="112" d="100"/>
          <a:sy n="112" d="100"/>
        </p:scale>
        <p:origin x="1836" y="84"/>
      </p:cViewPr>
      <p:guideLst>
        <p:guide orient="horz" pos="2159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6CCD0D22-6AC2-4DA0-A961-C26CD42C8C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0890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GB" altLang="en-US"/>
              <a:t>Click to edit Master text styles</a:t>
            </a:r>
          </a:p>
          <a:p>
            <a:pPr lvl="1">
              <a:defRPr/>
            </a:pPr>
            <a:r>
              <a:rPr lang="en-GB" altLang="en-US"/>
              <a:t>Second level</a:t>
            </a:r>
          </a:p>
          <a:p>
            <a:pPr lvl="2">
              <a:defRPr/>
            </a:pPr>
            <a:r>
              <a:rPr lang="en-GB" altLang="en-US"/>
              <a:t>Third level</a:t>
            </a:r>
          </a:p>
          <a:p>
            <a:pPr lvl="3">
              <a:defRPr/>
            </a:pPr>
            <a:r>
              <a:rPr lang="en-GB" altLang="en-US"/>
              <a:t>Fourth level</a:t>
            </a:r>
          </a:p>
          <a:p>
            <a:pPr lvl="4">
              <a:defRPr/>
            </a:pPr>
            <a:r>
              <a:rPr lang="en-GB" altLang="en-US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96230C69-93BC-4FB2-B798-06B57C3BCD2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511576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/>
                <a:cs typeface="Arial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/>
                <a:cs typeface="Arial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/>
                <a:cs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/>
                <a:cs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/>
                <a:cs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/>
                <a:cs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 lvl="0">
              <a:defRPr/>
            </a:pPr>
            <a:fld id="{417BD7E5-3D56-4743-BAA2-539BD5C2EB7A}" type="slidenum">
              <a:rPr lang="en-US" altLang="en-US" b="0"/>
              <a:pPr lvl="0">
                <a:defRPr/>
              </a:pPr>
              <a:t>1</a:t>
            </a:fld>
            <a:endParaRPr lang="en-US" altLang="en-US" b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737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5606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6340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4647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6331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73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/>
                <a:cs typeface="Arial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/>
                <a:cs typeface="Arial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/>
                <a:cs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/>
                <a:cs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/>
                <a:cs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/>
                <a:cs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 lvl="0">
              <a:defRPr/>
            </a:pPr>
            <a:fld id="{B5A56DF2-B25B-45FE-907C-58C24E43C259}" type="slidenum">
              <a:rPr lang="en-US" altLang="en-US" b="0"/>
              <a:pPr lvl="0">
                <a:defRPr/>
              </a:pPr>
              <a:t>2</a:t>
            </a:fld>
            <a:endParaRPr lang="en-US" altLang="en-US" b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038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738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7285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3859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9940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8691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7166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8980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2"/>
          <p:cNvGrpSpPr>
            <a:grpSpLocks/>
          </p:cNvGrpSpPr>
          <p:nvPr/>
        </p:nvGrpSpPr>
        <p:grpSpPr bwMode="auto">
          <a:xfrm>
            <a:off x="3959225" y="3429000"/>
            <a:ext cx="5040313" cy="2736850"/>
            <a:chOff x="136" y="2908"/>
            <a:chExt cx="2177" cy="1182"/>
          </a:xfrm>
        </p:grpSpPr>
        <p:grpSp>
          <p:nvGrpSpPr>
            <p:cNvPr id="5" name="Group 203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14" name="AutoShape 204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5" name="AutoShape 205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6" name="AutoShape 206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7" name="AutoShape 207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8" name="Group 208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12" name="AutoShape 209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3" name="AutoShape 210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9" name="Group 211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10" name="AutoShape 212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1" name="AutoShape 213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16" name="Group 178"/>
          <p:cNvGrpSpPr>
            <a:grpSpLocks/>
          </p:cNvGrpSpPr>
          <p:nvPr/>
        </p:nvGrpSpPr>
        <p:grpSpPr bwMode="auto">
          <a:xfrm flipH="1">
            <a:off x="5545138" y="80963"/>
            <a:ext cx="3455987" cy="1876425"/>
            <a:chOff x="136" y="2908"/>
            <a:chExt cx="2177" cy="1182"/>
          </a:xfrm>
        </p:grpSpPr>
        <p:grpSp>
          <p:nvGrpSpPr>
            <p:cNvPr id="17" name="Group 179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26" name="AutoShape 180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7" name="AutoShape 181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18" name="AutoShape 182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9" name="AutoShape 183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20" name="Group 184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24" name="AutoShape 185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5" name="AutoShape 186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21" name="Group 187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22" name="AutoShape 188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3" name="AutoShape 189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28" name="Group 166"/>
          <p:cNvGrpSpPr>
            <a:grpSpLocks/>
          </p:cNvGrpSpPr>
          <p:nvPr/>
        </p:nvGrpSpPr>
        <p:grpSpPr bwMode="auto">
          <a:xfrm>
            <a:off x="142875" y="4865688"/>
            <a:ext cx="3455988" cy="1876425"/>
            <a:chOff x="136" y="2908"/>
            <a:chExt cx="2177" cy="1182"/>
          </a:xfrm>
        </p:grpSpPr>
        <p:grpSp>
          <p:nvGrpSpPr>
            <p:cNvPr id="29" name="Group 167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38" name="AutoShape 168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9" name="AutoShape 169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30" name="AutoShape 170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1" name="AutoShape 171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32" name="Group 172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36" name="AutoShape 173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7" name="AutoShape 174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33" name="Group 175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34" name="AutoShape 176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5" name="AutoShape 177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40" name="Group 190"/>
          <p:cNvGrpSpPr>
            <a:grpSpLocks/>
          </p:cNvGrpSpPr>
          <p:nvPr/>
        </p:nvGrpSpPr>
        <p:grpSpPr bwMode="auto">
          <a:xfrm>
            <a:off x="142875" y="112713"/>
            <a:ext cx="3455988" cy="1876425"/>
            <a:chOff x="136" y="2908"/>
            <a:chExt cx="2177" cy="1182"/>
          </a:xfrm>
        </p:grpSpPr>
        <p:grpSp>
          <p:nvGrpSpPr>
            <p:cNvPr id="41" name="Group 191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50" name="AutoShape 192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51" name="AutoShape 193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42" name="AutoShape 194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43" name="AutoShape 195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44" name="Group 196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48" name="AutoShape 197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49" name="AutoShape 198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45" name="Group 199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46" name="AutoShape 200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47" name="AutoShape 201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68313" y="1808163"/>
            <a:ext cx="6983412" cy="16557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513138"/>
            <a:ext cx="4498975" cy="1752600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54467106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569083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260350"/>
            <a:ext cx="2071688" cy="5581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67425" cy="5581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072748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84313"/>
            <a:ext cx="8291513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601263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484313"/>
            <a:ext cx="8291513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7059676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84313"/>
            <a:ext cx="40687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3594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97527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7202409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687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529937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5483001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989388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519083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373939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5847441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5"/>
          <p:cNvGrpSpPr>
            <a:grpSpLocks/>
          </p:cNvGrpSpPr>
          <p:nvPr/>
        </p:nvGrpSpPr>
        <p:grpSpPr bwMode="auto">
          <a:xfrm>
            <a:off x="142875" y="4865688"/>
            <a:ext cx="3455988" cy="1876425"/>
            <a:chOff x="136" y="2908"/>
            <a:chExt cx="2177" cy="1182"/>
          </a:xfrm>
        </p:grpSpPr>
        <p:grpSp>
          <p:nvGrpSpPr>
            <p:cNvPr id="1035" name="Group 136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1044" name="AutoShape 137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5" name="AutoShape 138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1036" name="AutoShape 139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37" name="AutoShape 140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1038" name="Group 141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1042" name="AutoShape 142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3" name="AutoShape 143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1039" name="Group 144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1040" name="AutoShape 145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1" name="AutoShape 146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92275" y="260350"/>
            <a:ext cx="687546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7813" y="6308725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44813" y="6308725"/>
            <a:ext cx="2895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91513" cy="43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grpSp>
        <p:nvGrpSpPr>
          <p:cNvPr id="1031" name="Group 160"/>
          <p:cNvGrpSpPr>
            <a:grpSpLocks/>
          </p:cNvGrpSpPr>
          <p:nvPr/>
        </p:nvGrpSpPr>
        <p:grpSpPr bwMode="auto">
          <a:xfrm>
            <a:off x="107950" y="80963"/>
            <a:ext cx="792163" cy="1443037"/>
            <a:chOff x="998" y="3157"/>
            <a:chExt cx="499" cy="909"/>
          </a:xfrm>
        </p:grpSpPr>
        <p:sp>
          <p:nvSpPr>
            <p:cNvPr id="1033" name="AutoShape 161"/>
            <p:cNvSpPr>
              <a:spLocks noChangeArrowheads="1"/>
            </p:cNvSpPr>
            <p:nvPr/>
          </p:nvSpPr>
          <p:spPr bwMode="auto">
            <a:xfrm>
              <a:off x="998" y="3634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34" name="AutoShape 162"/>
            <p:cNvSpPr>
              <a:spLocks noChangeArrowheads="1"/>
            </p:cNvSpPr>
            <p:nvPr/>
          </p:nvSpPr>
          <p:spPr bwMode="auto">
            <a:xfrm>
              <a:off x="998" y="3157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</p:grpSp>
      <p:sp>
        <p:nvSpPr>
          <p:cNvPr id="1032" name="AutoShape 163"/>
          <p:cNvSpPr>
            <a:spLocks noChangeArrowheads="1"/>
          </p:cNvSpPr>
          <p:nvPr/>
        </p:nvSpPr>
        <p:spPr bwMode="auto">
          <a:xfrm>
            <a:off x="774700" y="479425"/>
            <a:ext cx="792163" cy="685800"/>
          </a:xfrm>
          <a:prstGeom prst="hexagon">
            <a:avLst>
              <a:gd name="adj" fmla="val 28877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accent1">
                <a:alpha val="50000"/>
              </a:schemeClr>
            </a:outerShdw>
          </a:effec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7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984268" y="6278086"/>
            <a:ext cx="1799431" cy="576064"/>
          </a:xfrm>
        </p:spPr>
        <p:txBody>
          <a:bodyPr/>
          <a:lstStyle/>
          <a:p>
            <a:pPr eaLnBrk="1" hangingPunct="1"/>
            <a:r>
              <a:rPr lang="ko-KR" altLang="en-US" smtClean="0"/>
              <a:t>최 규 리</a:t>
            </a:r>
            <a:endParaRPr lang="en-US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3608" y="2132856"/>
            <a:ext cx="7056784" cy="1655762"/>
          </a:xfrm>
        </p:spPr>
        <p:txBody>
          <a:bodyPr/>
          <a:lstStyle/>
          <a:p>
            <a:pPr algn="ctr" eaLnBrk="1" hangingPunct="1"/>
            <a:r>
              <a:rPr lang="en-US" altLang="en-US" smtClean="0"/>
              <a:t>Chapter 25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ko-KR" altLang="en-US" dirty="0" smtClean="0"/>
              <a:t>상 속</a:t>
            </a:r>
            <a:endParaRPr lang="en-US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1692275" y="188640"/>
            <a:ext cx="6875463" cy="792163"/>
          </a:xfrm>
        </p:spPr>
        <p:txBody>
          <a:bodyPr/>
          <a:lstStyle/>
          <a:p>
            <a:r>
              <a:rPr lang="ko-KR" altLang="en-US" dirty="0" smtClean="0"/>
              <a:t>상속 포인터 실습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34815" y="1016731"/>
            <a:ext cx="3005951" cy="584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#include&lt;</a:t>
            </a:r>
            <a:r>
              <a:rPr lang="en-US" altLang="ko-KR" sz="1100" dirty="0" err="1"/>
              <a:t>iostream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using namespace </a:t>
            </a:r>
            <a:r>
              <a:rPr lang="en-US" altLang="ko-KR" sz="1100" dirty="0" err="1"/>
              <a:t>std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class books {</a:t>
            </a:r>
          </a:p>
          <a:p>
            <a:r>
              <a:rPr lang="en-US" altLang="ko-KR" sz="1100" dirty="0"/>
              <a:t>public:</a:t>
            </a:r>
          </a:p>
          <a:p>
            <a:r>
              <a:rPr lang="en-US" altLang="ko-KR" sz="1100" dirty="0"/>
              <a:t>void </a:t>
            </a:r>
            <a:r>
              <a:rPr lang="en-US" altLang="ko-KR" sz="1100" dirty="0" err="1"/>
              <a:t>print_info</a:t>
            </a:r>
            <a:r>
              <a:rPr lang="en-US" altLang="ko-KR" sz="1100" dirty="0"/>
              <a:t>() {</a:t>
            </a:r>
          </a:p>
          <a:p>
            <a:r>
              <a:rPr lang="en-US" altLang="ko-KR" sz="1100" dirty="0" err="1"/>
              <a:t>cout</a:t>
            </a:r>
            <a:r>
              <a:rPr lang="en-US" altLang="ko-KR" sz="1100" dirty="0"/>
              <a:t> &lt;&lt;</a:t>
            </a:r>
            <a:r>
              <a:rPr lang="ko-KR" altLang="en-US" sz="1100" dirty="0"/>
              <a:t> </a:t>
            </a:r>
            <a:r>
              <a:rPr lang="en-US" altLang="ko-KR" sz="1100" dirty="0"/>
              <a:t>"</a:t>
            </a:r>
            <a:r>
              <a:rPr lang="ko-KR" altLang="en-US" sz="1100" dirty="0"/>
              <a:t>기본도서정보입니다</a:t>
            </a:r>
            <a:r>
              <a:rPr lang="en-US" altLang="ko-KR" sz="1100" dirty="0"/>
              <a:t>."</a:t>
            </a:r>
            <a:r>
              <a:rPr lang="ko-KR" altLang="en-US" sz="1100" dirty="0"/>
              <a:t> </a:t>
            </a:r>
            <a:r>
              <a:rPr lang="en-US" altLang="ko-KR" sz="1100" dirty="0"/>
              <a:t>&lt;&lt;</a:t>
            </a:r>
            <a:r>
              <a:rPr lang="ko-KR" altLang="en-US" sz="1100" dirty="0"/>
              <a:t>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}</a:t>
            </a:r>
          </a:p>
          <a:p>
            <a:r>
              <a:rPr lang="en-US" altLang="ko-KR" sz="1100" dirty="0"/>
              <a:t>};</a:t>
            </a:r>
          </a:p>
          <a:p>
            <a:endParaRPr lang="ko-KR" altLang="en-US" sz="1100" dirty="0"/>
          </a:p>
          <a:p>
            <a:r>
              <a:rPr lang="en-US" altLang="ko-KR" sz="1100" dirty="0"/>
              <a:t>class </a:t>
            </a:r>
            <a:r>
              <a:rPr lang="en-US" altLang="ko-KR" sz="1100" dirty="0" err="1"/>
              <a:t>cartoon_book</a:t>
            </a:r>
            <a:r>
              <a:rPr lang="en-US" altLang="ko-KR" sz="1100" dirty="0"/>
              <a:t> :public books {</a:t>
            </a:r>
          </a:p>
          <a:p>
            <a:r>
              <a:rPr lang="en-US" altLang="ko-KR" sz="1100" dirty="0"/>
              <a:t>public:</a:t>
            </a:r>
          </a:p>
          <a:p>
            <a:r>
              <a:rPr lang="en-US" altLang="ko-KR" sz="1100" dirty="0"/>
              <a:t>void </a:t>
            </a:r>
            <a:r>
              <a:rPr lang="en-US" altLang="ko-KR" sz="1100" dirty="0" err="1"/>
              <a:t>sale_info</a:t>
            </a:r>
            <a:r>
              <a:rPr lang="en-US" altLang="ko-KR" sz="1100" dirty="0"/>
              <a:t>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a) {</a:t>
            </a:r>
          </a:p>
          <a:p>
            <a:r>
              <a:rPr lang="en-US" altLang="ko-KR" sz="1100" dirty="0"/>
              <a:t>price = a;</a:t>
            </a:r>
          </a:p>
          <a:p>
            <a:r>
              <a:rPr lang="en-US" altLang="ko-KR" sz="1100" dirty="0" err="1"/>
              <a:t>cout</a:t>
            </a:r>
            <a:r>
              <a:rPr lang="en-US" altLang="ko-KR" sz="1100" dirty="0"/>
              <a:t> &lt;&lt; "</a:t>
            </a:r>
            <a:r>
              <a:rPr lang="ko-KR" altLang="en-US" sz="1100" dirty="0"/>
              <a:t>할인가</a:t>
            </a:r>
            <a:r>
              <a:rPr lang="en-US" altLang="ko-KR" sz="1100" dirty="0"/>
              <a:t>"</a:t>
            </a:r>
            <a:r>
              <a:rPr lang="ko-KR" altLang="en-US" sz="1100" dirty="0"/>
              <a:t> </a:t>
            </a:r>
            <a:r>
              <a:rPr lang="en-US" altLang="ko-KR" sz="1100" dirty="0"/>
              <a:t>&lt;&lt;</a:t>
            </a:r>
            <a:r>
              <a:rPr lang="ko-KR" altLang="en-US" sz="1100" dirty="0"/>
              <a:t> </a:t>
            </a:r>
            <a:r>
              <a:rPr lang="en-US" altLang="ko-KR" sz="1100" dirty="0"/>
              <a:t>price*0.8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}</a:t>
            </a:r>
          </a:p>
          <a:p>
            <a:r>
              <a:rPr lang="en-US" altLang="ko-KR" sz="1100" dirty="0"/>
              <a:t>private:</a:t>
            </a:r>
          </a:p>
          <a:p>
            <a:r>
              <a:rPr lang="en-US" altLang="ko-KR" sz="1100" dirty="0" err="1"/>
              <a:t>int</a:t>
            </a:r>
            <a:r>
              <a:rPr lang="en-US" altLang="ko-KR" sz="1100" dirty="0"/>
              <a:t> price;</a:t>
            </a:r>
          </a:p>
          <a:p>
            <a:r>
              <a:rPr lang="en-US" altLang="ko-KR" sz="1100" dirty="0"/>
              <a:t>};</a:t>
            </a:r>
          </a:p>
          <a:p>
            <a:r>
              <a:rPr lang="en-US" altLang="ko-KR" sz="1100" dirty="0"/>
              <a:t>class </a:t>
            </a:r>
            <a:r>
              <a:rPr lang="en-US" altLang="ko-KR" sz="1100" dirty="0" err="1"/>
              <a:t>steady_book</a:t>
            </a:r>
            <a:r>
              <a:rPr lang="en-US" altLang="ko-KR" sz="1100" dirty="0"/>
              <a:t> :public </a:t>
            </a:r>
            <a:r>
              <a:rPr lang="en-US" altLang="ko-KR" sz="1100" dirty="0" err="1"/>
              <a:t>cartoon_book</a:t>
            </a:r>
            <a:r>
              <a:rPr lang="en-US" altLang="ko-KR" sz="1100" dirty="0"/>
              <a:t> {</a:t>
            </a:r>
          </a:p>
          <a:p>
            <a:r>
              <a:rPr lang="en-US" altLang="ko-KR" sz="1100" dirty="0"/>
              <a:t>public:</a:t>
            </a:r>
          </a:p>
          <a:p>
            <a:r>
              <a:rPr lang="en-US" altLang="ko-KR" sz="1100" dirty="0"/>
              <a:t>void </a:t>
            </a:r>
            <a:r>
              <a:rPr lang="en-US" altLang="ko-KR" sz="1100" dirty="0" err="1"/>
              <a:t>notice_info</a:t>
            </a:r>
            <a:r>
              <a:rPr lang="en-US" altLang="ko-KR" sz="1100" dirty="0"/>
              <a:t>() {</a:t>
            </a:r>
          </a:p>
          <a:p>
            <a:r>
              <a:rPr lang="en-US" altLang="ko-KR" sz="1100" dirty="0" err="1"/>
              <a:t>cout</a:t>
            </a:r>
            <a:r>
              <a:rPr lang="en-US" altLang="ko-KR" sz="1100" dirty="0"/>
              <a:t> &lt;&lt;</a:t>
            </a:r>
            <a:r>
              <a:rPr lang="ko-KR" altLang="en-US" sz="1100" dirty="0"/>
              <a:t> </a:t>
            </a:r>
            <a:r>
              <a:rPr lang="en-US" altLang="ko-KR" sz="1100" dirty="0"/>
              <a:t>"</a:t>
            </a:r>
            <a:r>
              <a:rPr lang="ko-KR" altLang="en-US" sz="1100" dirty="0"/>
              <a:t>스테디셀러 한정판매</a:t>
            </a:r>
            <a:r>
              <a:rPr lang="en-US" altLang="ko-KR" sz="1100" dirty="0"/>
              <a:t>"</a:t>
            </a:r>
            <a:r>
              <a:rPr lang="ko-KR" altLang="en-US" sz="1100" dirty="0"/>
              <a:t> </a:t>
            </a:r>
            <a:r>
              <a:rPr lang="en-US" altLang="ko-KR" sz="1100" dirty="0"/>
              <a:t>&lt;&lt;</a:t>
            </a:r>
            <a:r>
              <a:rPr lang="ko-KR" altLang="en-US" sz="1100" dirty="0"/>
              <a:t>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}</a:t>
            </a:r>
          </a:p>
          <a:p>
            <a:r>
              <a:rPr lang="en-US" altLang="ko-KR" sz="1100" dirty="0"/>
              <a:t>};</a:t>
            </a:r>
          </a:p>
          <a:p>
            <a:r>
              <a:rPr lang="en-US" altLang="ko-KR" sz="1100" dirty="0" err="1"/>
              <a:t>int</a:t>
            </a:r>
            <a:r>
              <a:rPr lang="en-US" altLang="ko-KR" sz="1100" dirty="0"/>
              <a:t> main()</a:t>
            </a:r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books *</a:t>
            </a:r>
            <a:r>
              <a:rPr lang="en-US" altLang="ko-KR" sz="1100" dirty="0" err="1"/>
              <a:t>basic_book</a:t>
            </a:r>
            <a:r>
              <a:rPr lang="en-US" altLang="ko-KR" sz="1100" dirty="0"/>
              <a:t> = new books;</a:t>
            </a:r>
          </a:p>
          <a:p>
            <a:r>
              <a:rPr lang="en-US" altLang="ko-KR" sz="1100" dirty="0" err="1"/>
              <a:t>cartoon_book</a:t>
            </a:r>
            <a:r>
              <a:rPr lang="en-US" altLang="ko-KR" sz="1100" dirty="0"/>
              <a:t> *b2 = new </a:t>
            </a:r>
            <a:r>
              <a:rPr lang="en-US" altLang="ko-KR" sz="1100" dirty="0" err="1"/>
              <a:t>cartoon_book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 err="1"/>
              <a:t>steady_book</a:t>
            </a:r>
            <a:r>
              <a:rPr lang="en-US" altLang="ko-KR" sz="1100" dirty="0"/>
              <a:t> *b3 = new </a:t>
            </a:r>
            <a:r>
              <a:rPr lang="en-US" altLang="ko-KR" sz="1100" dirty="0" err="1"/>
              <a:t>steady_book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 err="1"/>
              <a:t>basic_book</a:t>
            </a:r>
            <a:r>
              <a:rPr lang="en-US" altLang="ko-KR" sz="1100" dirty="0"/>
              <a:t>-&gt;</a:t>
            </a:r>
            <a:r>
              <a:rPr lang="en-US" altLang="ko-KR" sz="1100" dirty="0" err="1"/>
              <a:t>print_info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/>
              <a:t>b2-&gt;</a:t>
            </a:r>
            <a:r>
              <a:rPr lang="en-US" altLang="ko-KR" sz="1100" dirty="0" err="1"/>
              <a:t>print_info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/>
              <a:t>b2-&gt;</a:t>
            </a:r>
            <a:r>
              <a:rPr lang="en-US" altLang="ko-KR" sz="1100" dirty="0" err="1"/>
              <a:t>sale_info</a:t>
            </a:r>
            <a:r>
              <a:rPr lang="en-US" altLang="ko-KR" sz="1100" dirty="0"/>
              <a:t>(12000</a:t>
            </a:r>
            <a:r>
              <a:rPr lang="en-US" altLang="ko-KR" sz="1100" dirty="0" smtClean="0"/>
              <a:t>);</a:t>
            </a:r>
            <a:endParaRPr lang="ko-KR" altLang="en-US" sz="1100" dirty="0"/>
          </a:p>
          <a:p>
            <a:r>
              <a:rPr lang="en-US" altLang="ko-KR" sz="1100" dirty="0"/>
              <a:t>}</a:t>
            </a:r>
            <a:endParaRPr lang="ko-KR" alt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4327010"/>
            <a:ext cx="3113353" cy="461665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0000"/>
                </a:solidFill>
              </a:rPr>
              <a:t>부모와 자식클래스의 모든 </a:t>
            </a:r>
            <a:r>
              <a:rPr lang="ko-KR" altLang="en-US" sz="1200" dirty="0" err="1" smtClean="0">
                <a:solidFill>
                  <a:srgbClr val="000000"/>
                </a:solidFill>
              </a:rPr>
              <a:t>메소드</a:t>
            </a:r>
            <a:r>
              <a:rPr lang="ko-KR" altLang="en-US" sz="1200" dirty="0" smtClean="0">
                <a:solidFill>
                  <a:srgbClr val="000000"/>
                </a:solidFill>
              </a:rPr>
              <a:t> 실행 가능</a:t>
            </a:r>
            <a:endParaRPr lang="en-US" altLang="ko-KR" sz="1200" dirty="0" smtClean="0">
              <a:solidFill>
                <a:srgbClr val="000000"/>
              </a:solidFill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</a:rPr>
              <a:t>부모는 자식 클래스에 </a:t>
            </a:r>
            <a:r>
              <a:rPr lang="ko-KR" altLang="en-US" sz="1200" dirty="0" err="1" smtClean="0">
                <a:solidFill>
                  <a:srgbClr val="000000"/>
                </a:solidFill>
              </a:rPr>
              <a:t>메소드</a:t>
            </a:r>
            <a:r>
              <a:rPr lang="ko-KR" altLang="en-US" sz="1200" dirty="0" smtClean="0">
                <a:solidFill>
                  <a:srgbClr val="000000"/>
                </a:solidFill>
              </a:rPr>
              <a:t> </a:t>
            </a:r>
            <a:r>
              <a:rPr lang="ko-KR" altLang="en-US" sz="1200" dirty="0" err="1" smtClean="0">
                <a:solidFill>
                  <a:srgbClr val="000000"/>
                </a:solidFill>
              </a:rPr>
              <a:t>사용못함</a:t>
            </a:r>
            <a:endParaRPr lang="ko-KR" altLang="en-US" sz="1200" dirty="0">
              <a:solidFill>
                <a:srgbClr val="00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 bwMode="auto">
          <a:xfrm>
            <a:off x="3023828" y="4689140"/>
            <a:ext cx="1692188" cy="108012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539552" y="5200600"/>
            <a:ext cx="3446777" cy="523220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rgbClr val="FF0000"/>
                </a:solidFill>
              </a:rPr>
              <a:t>steady_book</a:t>
            </a:r>
            <a:r>
              <a:rPr lang="en-US" altLang="ko-KR" sz="1400" dirty="0">
                <a:solidFill>
                  <a:srgbClr val="FF0000"/>
                </a:solidFill>
              </a:rPr>
              <a:t> *b3 = new </a:t>
            </a:r>
            <a:r>
              <a:rPr lang="en-US" altLang="ko-KR" sz="1400" dirty="0" err="1">
                <a:solidFill>
                  <a:srgbClr val="FF0000"/>
                </a:solidFill>
              </a:rPr>
              <a:t>cartoon_book</a:t>
            </a:r>
            <a:r>
              <a:rPr lang="en-US" altLang="ko-KR" sz="1400" dirty="0" smtClean="0">
                <a:solidFill>
                  <a:srgbClr val="FF0000"/>
                </a:solidFill>
              </a:rPr>
              <a:t>;</a:t>
            </a: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부모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참조시</a:t>
            </a:r>
            <a:r>
              <a:rPr lang="ko-KR" altLang="en-US" sz="1400" smtClean="0">
                <a:solidFill>
                  <a:srgbClr val="FF0000"/>
                </a:solidFill>
              </a:rPr>
              <a:t> 에러 발생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3695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6889" y="1232756"/>
            <a:ext cx="406713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#include&lt;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</a:rPr>
              <a:t>class </a:t>
            </a:r>
            <a:r>
              <a:rPr lang="en-US" altLang="ko-KR" sz="1200" dirty="0" err="1">
                <a:solidFill>
                  <a:schemeClr val="tx2">
                    <a:lumMod val="50000"/>
                  </a:schemeClr>
                </a:solidFill>
              </a:rPr>
              <a:t>basic_salary</a:t>
            </a:r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public:</a:t>
            </a:r>
          </a:p>
          <a:p>
            <a:r>
              <a:rPr lang="en-US" altLang="ko-KR" sz="1200" dirty="0"/>
              <a:t>long </a:t>
            </a:r>
            <a:r>
              <a:rPr lang="en-US" altLang="ko-KR" sz="1200" dirty="0" err="1"/>
              <a:t>set_money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pertime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perpay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worktime = </a:t>
            </a:r>
            <a:r>
              <a:rPr lang="en-US" altLang="ko-KR" sz="1200" dirty="0" err="1"/>
              <a:t>pertime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pay = </a:t>
            </a:r>
            <a:r>
              <a:rPr lang="en-US" altLang="ko-KR" sz="1200" dirty="0" err="1"/>
              <a:t>perpay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return worktime*pay;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private:</a:t>
            </a:r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worktime;</a:t>
            </a:r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pay;</a:t>
            </a:r>
          </a:p>
          <a:p>
            <a:r>
              <a:rPr lang="en-US" altLang="ko-KR" sz="1200" dirty="0"/>
              <a:t>};</a:t>
            </a:r>
          </a:p>
          <a:p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</a:rPr>
              <a:t>class </a:t>
            </a:r>
            <a:r>
              <a:rPr lang="en-US" altLang="ko-KR" sz="1200" dirty="0" err="1">
                <a:solidFill>
                  <a:schemeClr val="tx2">
                    <a:lumMod val="50000"/>
                  </a:schemeClr>
                </a:solidFill>
              </a:rPr>
              <a:t>holiday_salary</a:t>
            </a:r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</a:rPr>
              <a:t> :public </a:t>
            </a:r>
            <a:r>
              <a:rPr lang="en-US" altLang="ko-KR" sz="1200" dirty="0" err="1">
                <a:solidFill>
                  <a:schemeClr val="tx2">
                    <a:lumMod val="50000"/>
                  </a:schemeClr>
                </a:solidFill>
              </a:rPr>
              <a:t>basic_salary</a:t>
            </a:r>
            <a:r>
              <a:rPr lang="en-US" altLang="ko-KR" sz="1200" dirty="0"/>
              <a:t> {</a:t>
            </a:r>
          </a:p>
          <a:p>
            <a:r>
              <a:rPr lang="en-US" altLang="ko-KR" sz="1200" dirty="0"/>
              <a:t>public:</a:t>
            </a:r>
          </a:p>
          <a:p>
            <a:r>
              <a:rPr lang="en-US" altLang="ko-KR" sz="1200" dirty="0"/>
              <a:t>void </a:t>
            </a:r>
            <a:r>
              <a:rPr lang="en-US" altLang="ko-KR" sz="1200" dirty="0" err="1"/>
              <a:t>set_work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a) {</a:t>
            </a:r>
          </a:p>
          <a:p>
            <a:r>
              <a:rPr lang="en-US" altLang="ko-KR" sz="1200" dirty="0" err="1"/>
              <a:t>gubun</a:t>
            </a:r>
            <a:r>
              <a:rPr lang="en-US" altLang="ko-KR" sz="1200" dirty="0"/>
              <a:t> = a;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long </a:t>
            </a:r>
            <a:r>
              <a:rPr lang="en-US" altLang="ko-KR" sz="1200" dirty="0" err="1"/>
              <a:t>set_money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pertime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perpay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/>
              <a:t>if (</a:t>
            </a:r>
            <a:r>
              <a:rPr lang="en-US" altLang="ko-KR" sz="1200" dirty="0" err="1"/>
              <a:t>gubun</a:t>
            </a:r>
            <a:r>
              <a:rPr lang="en-US" altLang="ko-KR" sz="1200" dirty="0"/>
              <a:t> == 1)</a:t>
            </a:r>
          </a:p>
          <a:p>
            <a:r>
              <a:rPr lang="en-US" altLang="ko-KR" sz="1200" dirty="0"/>
              <a:t>return </a:t>
            </a:r>
            <a:r>
              <a:rPr lang="en-US" altLang="ko-KR" sz="1200" dirty="0" err="1"/>
              <a:t>basic_salary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set_money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pertime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perpay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else if(</a:t>
            </a:r>
            <a:r>
              <a:rPr lang="en-US" altLang="ko-KR" sz="1200" dirty="0" err="1"/>
              <a:t>gubun</a:t>
            </a:r>
            <a:r>
              <a:rPr lang="en-US" altLang="ko-KR" sz="1200" dirty="0"/>
              <a:t>==2)</a:t>
            </a:r>
          </a:p>
          <a:p>
            <a:r>
              <a:rPr lang="en-US" altLang="ko-KR" sz="1200" dirty="0"/>
              <a:t>return </a:t>
            </a:r>
            <a:r>
              <a:rPr lang="en-US" altLang="ko-KR" sz="1200" dirty="0" err="1"/>
              <a:t>basic_salary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set_money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pertime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perpay</a:t>
            </a:r>
            <a:r>
              <a:rPr lang="en-US" altLang="ko-KR" sz="1200" dirty="0"/>
              <a:t>*1.1);</a:t>
            </a:r>
          </a:p>
          <a:p>
            <a:r>
              <a:rPr lang="en-US" altLang="ko-KR" sz="1200" dirty="0" smtClean="0"/>
              <a:t>}</a:t>
            </a:r>
            <a:endParaRPr lang="ko-KR" altLang="en-US" sz="1200" dirty="0"/>
          </a:p>
          <a:p>
            <a:r>
              <a:rPr lang="en-US" altLang="ko-KR" sz="1200" dirty="0"/>
              <a:t>private:</a:t>
            </a:r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gubun</a:t>
            </a:r>
            <a:r>
              <a:rPr lang="en-US" altLang="ko-KR" sz="1200" dirty="0" smtClean="0"/>
              <a:t>;</a:t>
            </a:r>
            <a:endParaRPr lang="ko-KR" altLang="en-US" sz="1200" dirty="0"/>
          </a:p>
          <a:p>
            <a:r>
              <a:rPr lang="en-US" altLang="ko-KR" sz="1200" dirty="0" smtClean="0"/>
              <a:t>};</a:t>
            </a:r>
            <a:endParaRPr lang="en-US" altLang="ko-KR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752020" y="1231599"/>
            <a:ext cx="409919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main()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 err="1"/>
              <a:t>holiday_salary</a:t>
            </a:r>
            <a:r>
              <a:rPr lang="en-US" altLang="ko-KR" sz="1200" dirty="0"/>
              <a:t> </a:t>
            </a:r>
            <a:r>
              <a:rPr lang="en-US" altLang="ko-KR" sz="1200" dirty="0" err="1"/>
              <a:t>holiwork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wtime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wpay</a:t>
            </a:r>
            <a:r>
              <a:rPr lang="en-US" altLang="ko-KR" sz="1200" dirty="0"/>
              <a:t>, workday;</a:t>
            </a:r>
          </a:p>
          <a:p>
            <a:r>
              <a:rPr lang="en-US" altLang="ko-KR" sz="1200" dirty="0"/>
              <a:t>long </a:t>
            </a:r>
            <a:r>
              <a:rPr lang="en-US" altLang="ko-KR" sz="1200" dirty="0" err="1"/>
              <a:t>totpay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 &lt;&lt;</a:t>
            </a:r>
            <a:r>
              <a:rPr lang="ko-KR" altLang="en-US" sz="1200" dirty="0"/>
              <a:t> </a:t>
            </a:r>
            <a:r>
              <a:rPr lang="en-US" altLang="ko-KR" sz="1200" dirty="0"/>
              <a:t>"</a:t>
            </a:r>
            <a:r>
              <a:rPr lang="ko-KR" altLang="en-US" sz="1200" dirty="0"/>
              <a:t>근무형태</a:t>
            </a:r>
            <a:r>
              <a:rPr lang="en-US" altLang="ko-KR" sz="1200" dirty="0"/>
              <a:t>(1.</a:t>
            </a:r>
            <a:r>
              <a:rPr lang="ko-KR" altLang="en-US" sz="1200" dirty="0"/>
              <a:t>평일 </a:t>
            </a:r>
            <a:r>
              <a:rPr lang="en-US" altLang="ko-KR" sz="1200" dirty="0"/>
              <a:t>2.</a:t>
            </a:r>
            <a:r>
              <a:rPr lang="ko-KR" altLang="en-US" sz="1200" dirty="0"/>
              <a:t>휴일 중 선택</a:t>
            </a:r>
            <a:r>
              <a:rPr lang="en-US" altLang="ko-KR" sz="1200" dirty="0"/>
              <a:t>)";</a:t>
            </a:r>
          </a:p>
          <a:p>
            <a:r>
              <a:rPr lang="en-US" altLang="ko-KR" sz="1200" dirty="0" err="1"/>
              <a:t>cin</a:t>
            </a:r>
            <a:r>
              <a:rPr lang="en-US" altLang="ko-KR" sz="1200" dirty="0"/>
              <a:t> &gt;&gt; workday;</a:t>
            </a:r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 &lt;&lt;</a:t>
            </a:r>
            <a:r>
              <a:rPr lang="ko-KR" altLang="en-US" sz="1200" dirty="0"/>
              <a:t> </a:t>
            </a:r>
            <a:r>
              <a:rPr lang="en-US" altLang="ko-KR" sz="1200" dirty="0"/>
              <a:t>"</a:t>
            </a:r>
            <a:r>
              <a:rPr lang="ko-KR" altLang="en-US" sz="1200" dirty="0"/>
              <a:t>근무시간과 시간당 급료를 입력하세요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 err="1"/>
              <a:t>cin</a:t>
            </a:r>
            <a:r>
              <a:rPr lang="en-US" altLang="ko-KR" sz="1200" dirty="0"/>
              <a:t> &gt;&gt; </a:t>
            </a:r>
            <a:r>
              <a:rPr lang="en-US" altLang="ko-KR" sz="1200" dirty="0" err="1"/>
              <a:t>wtime</a:t>
            </a:r>
            <a:r>
              <a:rPr lang="en-US" altLang="ko-KR" sz="1200" dirty="0"/>
              <a:t> &gt;&gt; </a:t>
            </a:r>
            <a:r>
              <a:rPr lang="en-US" altLang="ko-KR" sz="1200" dirty="0" err="1"/>
              <a:t>wpay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 err="1"/>
              <a:t>holiwork.set_work</a:t>
            </a:r>
            <a:r>
              <a:rPr lang="en-US" altLang="ko-KR" sz="1200" dirty="0"/>
              <a:t>(workday);</a:t>
            </a:r>
          </a:p>
          <a:p>
            <a:r>
              <a:rPr lang="en-US" altLang="ko-KR" sz="1200" dirty="0" err="1"/>
              <a:t>totpay</a:t>
            </a:r>
            <a:r>
              <a:rPr lang="en-US" altLang="ko-KR" sz="1200" dirty="0"/>
              <a:t>=</a:t>
            </a:r>
            <a:r>
              <a:rPr lang="en-US" altLang="ko-KR" sz="1200" dirty="0" err="1"/>
              <a:t>holiwork.set_money</a:t>
            </a:r>
            <a:r>
              <a:rPr lang="en-US" altLang="ko-KR" sz="1200" dirty="0"/>
              <a:t>(</a:t>
            </a:r>
            <a:r>
              <a:rPr lang="en-US" altLang="ko-KR" sz="1200" dirty="0" err="1"/>
              <a:t>wtime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wpay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하루 총 일당</a:t>
            </a:r>
            <a:r>
              <a:rPr lang="en-US" altLang="ko-KR" sz="1200" dirty="0"/>
              <a:t>="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dirty="0" err="1"/>
              <a:t>totpay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  <a:p>
            <a:endParaRPr lang="ko-KR" altLang="en-US" sz="1200" dirty="0"/>
          </a:p>
        </p:txBody>
      </p:sp>
      <p:sp>
        <p:nvSpPr>
          <p:cNvPr id="7" name="제목 6"/>
          <p:cNvSpPr txBox="1">
            <a:spLocks/>
          </p:cNvSpPr>
          <p:nvPr/>
        </p:nvSpPr>
        <p:spPr>
          <a:xfrm>
            <a:off x="1692275" y="188640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o-KR" altLang="en-US" b="0" dirty="0" smtClean="0"/>
              <a:t>상속 </a:t>
            </a:r>
            <a:r>
              <a:rPr lang="ko-KR" altLang="en-US" b="0" dirty="0" err="1" smtClean="0"/>
              <a:t>오버라이딩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267854780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/>
          <p:nvPr/>
        </p:nvSpPr>
        <p:spPr>
          <a:xfrm>
            <a:off x="1692275" y="260350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  <a:cs typeface="Arial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  <a:cs typeface="Arial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  <a:cs typeface="Arial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  <a:cs typeface="Arial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  <a:cs typeface="Arial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  <a:cs typeface="Arial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  <a:cs typeface="Arial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 lvl="0">
              <a:defRPr/>
            </a:pPr>
            <a:r>
              <a:rPr lang="ko-KR" altLang="en-US" sz="3600">
                <a:solidFill>
                  <a:schemeClr val="tx1"/>
                </a:solidFill>
              </a:rPr>
              <a:t>자식 클래스 객체 사용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87624" y="1821009"/>
            <a:ext cx="6038041" cy="44731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/>
              <a:t>#include&lt;</a:t>
            </a:r>
            <a:r>
              <a:rPr lang="en-US" altLang="ko-KR" sz="1600" dirty="0" err="1"/>
              <a:t>iostream</a:t>
            </a:r>
            <a:r>
              <a:rPr lang="en-US" altLang="ko-KR" sz="1600" dirty="0"/>
              <a:t>&gt;</a:t>
            </a:r>
          </a:p>
          <a:p>
            <a:pPr lvl="0">
              <a:defRPr/>
            </a:pPr>
            <a:r>
              <a:rPr lang="en-US" altLang="ko-KR" sz="1600" dirty="0"/>
              <a:t>using namespace </a:t>
            </a:r>
            <a:r>
              <a:rPr lang="en-US" altLang="ko-KR" sz="1600" dirty="0" err="1"/>
              <a:t>std</a:t>
            </a:r>
            <a:r>
              <a:rPr lang="en-US" altLang="ko-KR" sz="1600" dirty="0"/>
              <a:t>;</a:t>
            </a:r>
          </a:p>
          <a:p>
            <a:pPr lvl="0">
              <a:defRPr/>
            </a:pPr>
            <a:r>
              <a:rPr lang="en-US" altLang="ko-KR" sz="1600" dirty="0"/>
              <a:t>class people {</a:t>
            </a:r>
          </a:p>
          <a:p>
            <a:pPr lvl="0">
              <a:defRPr/>
            </a:pPr>
            <a:r>
              <a:rPr lang="en-US" altLang="ko-KR" sz="1600" dirty="0"/>
              <a:t>public:</a:t>
            </a:r>
          </a:p>
          <a:p>
            <a:pPr lvl="0">
              <a:defRPr/>
            </a:pPr>
            <a:r>
              <a:rPr lang="en-US" altLang="ko-KR" sz="1600" dirty="0"/>
              <a:t>people() { 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"</a:t>
            </a:r>
            <a:r>
              <a:rPr lang="ko-KR" altLang="en-US" sz="1600" dirty="0"/>
              <a:t>일반정보실행</a:t>
            </a:r>
            <a:r>
              <a:rPr lang="en-US" altLang="ko-KR" sz="1600" dirty="0"/>
              <a:t>"</a:t>
            </a:r>
            <a:r>
              <a:rPr lang="ko-KR" altLang="en-US" sz="1600" dirty="0"/>
              <a:t> </a:t>
            </a:r>
            <a:r>
              <a:rPr lang="en-US" altLang="ko-KR" sz="1600" dirty="0"/>
              <a:t>&lt;&lt;</a:t>
            </a:r>
            <a:r>
              <a:rPr lang="ko-KR" altLang="en-US" sz="1600" dirty="0"/>
              <a:t>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 }</a:t>
            </a:r>
          </a:p>
          <a:p>
            <a:pPr lvl="0">
              <a:defRPr/>
            </a:pPr>
            <a:r>
              <a:rPr lang="en-US" altLang="ko-KR" sz="1600" dirty="0"/>
              <a:t>//</a:t>
            </a:r>
            <a:r>
              <a:rPr lang="ko-KR" altLang="en-US" sz="1600" dirty="0"/>
              <a:t>일반함수</a:t>
            </a:r>
          </a:p>
          <a:p>
            <a:pPr lvl="0">
              <a:defRPr/>
            </a:pPr>
            <a:r>
              <a:rPr lang="en-US" altLang="ko-KR" sz="1600" dirty="0"/>
              <a:t>void </a:t>
            </a:r>
            <a:r>
              <a:rPr lang="en-US" altLang="ko-KR" sz="1600" dirty="0" err="1"/>
              <a:t>set_info</a:t>
            </a:r>
            <a:r>
              <a:rPr lang="en-US" altLang="ko-KR" sz="1600" dirty="0"/>
              <a:t>() { 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"</a:t>
            </a:r>
            <a:r>
              <a:rPr lang="ko-KR" altLang="en-US" sz="1600" dirty="0"/>
              <a:t>개인정보출력</a:t>
            </a:r>
            <a:r>
              <a:rPr lang="en-US" altLang="ko-KR" sz="1600" dirty="0"/>
              <a:t>"</a:t>
            </a:r>
            <a:r>
              <a:rPr lang="ko-KR" altLang="en-US" sz="1600" dirty="0"/>
              <a:t> </a:t>
            </a:r>
            <a:r>
              <a:rPr lang="en-US" altLang="ko-KR" sz="1600" dirty="0"/>
              <a:t>&lt;&lt;</a:t>
            </a:r>
            <a:r>
              <a:rPr lang="ko-KR" altLang="en-US" sz="1600" dirty="0"/>
              <a:t>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 }</a:t>
            </a:r>
          </a:p>
          <a:p>
            <a:pPr lvl="0">
              <a:defRPr/>
            </a:pPr>
            <a:r>
              <a:rPr lang="en-US" altLang="ko-KR" sz="1600" dirty="0"/>
              <a:t>};</a:t>
            </a:r>
          </a:p>
          <a:p>
            <a:pPr lvl="0">
              <a:defRPr/>
            </a:pPr>
            <a:r>
              <a:rPr lang="en-US" altLang="ko-KR" sz="1600" dirty="0"/>
              <a:t>class child :public people {</a:t>
            </a:r>
          </a:p>
          <a:p>
            <a:pPr lvl="0">
              <a:defRPr/>
            </a:pPr>
            <a:r>
              <a:rPr lang="en-US" altLang="ko-KR" sz="1600" dirty="0"/>
              <a:t>public:</a:t>
            </a:r>
          </a:p>
          <a:p>
            <a:pPr lvl="0">
              <a:defRPr/>
            </a:pPr>
            <a:r>
              <a:rPr lang="en-US" altLang="ko-KR" sz="1600" dirty="0"/>
              <a:t>child() { 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</a:t>
            </a:r>
            <a:r>
              <a:rPr lang="ko-KR" altLang="en-US" sz="1600" dirty="0"/>
              <a:t> </a:t>
            </a:r>
            <a:r>
              <a:rPr lang="en-US" altLang="ko-KR" sz="1600" dirty="0"/>
              <a:t>"</a:t>
            </a:r>
            <a:r>
              <a:rPr lang="ko-KR" altLang="en-US" sz="1600" dirty="0"/>
              <a:t>어린이정보실행</a:t>
            </a:r>
            <a:r>
              <a:rPr lang="en-US" altLang="ko-KR" sz="1600" dirty="0"/>
              <a:t>"</a:t>
            </a:r>
            <a:r>
              <a:rPr lang="ko-KR" altLang="en-US" sz="1600" dirty="0"/>
              <a:t> </a:t>
            </a:r>
            <a:r>
              <a:rPr lang="en-US" altLang="ko-KR" sz="1600" dirty="0"/>
              <a:t>&lt;&lt;</a:t>
            </a:r>
            <a:r>
              <a:rPr lang="ko-KR" altLang="en-US" sz="1600" dirty="0"/>
              <a:t>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 }</a:t>
            </a:r>
          </a:p>
          <a:p>
            <a:pPr lvl="0">
              <a:defRPr/>
            </a:pPr>
            <a:r>
              <a:rPr lang="en-US" altLang="ko-KR" sz="1600" dirty="0"/>
              <a:t>void</a:t>
            </a:r>
            <a:r>
              <a:rPr lang="ko-KR" altLang="en-US" sz="1600" dirty="0"/>
              <a:t> </a:t>
            </a:r>
            <a:r>
              <a:rPr lang="en-US" altLang="ko-KR" sz="1600" dirty="0" err="1"/>
              <a:t>set_info</a:t>
            </a:r>
            <a:r>
              <a:rPr lang="en-US" altLang="ko-KR" sz="1600" dirty="0"/>
              <a:t>() { 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</a:t>
            </a:r>
            <a:r>
              <a:rPr lang="ko-KR" altLang="en-US" sz="1600" dirty="0"/>
              <a:t> </a:t>
            </a:r>
            <a:r>
              <a:rPr lang="en-US" altLang="ko-KR" sz="1600" dirty="0"/>
              <a:t>"14</a:t>
            </a:r>
            <a:r>
              <a:rPr lang="ko-KR" altLang="en-US" sz="1600" dirty="0" err="1"/>
              <a:t>세미만</a:t>
            </a:r>
            <a:r>
              <a:rPr lang="ko-KR" altLang="en-US" sz="1600" dirty="0"/>
              <a:t> 어린이정보출력</a:t>
            </a:r>
            <a:r>
              <a:rPr lang="en-US" altLang="ko-KR" sz="1600" dirty="0"/>
              <a:t>"</a:t>
            </a:r>
            <a:r>
              <a:rPr lang="ko-KR" altLang="en-US" sz="1600" dirty="0"/>
              <a:t> </a:t>
            </a:r>
            <a:r>
              <a:rPr lang="en-US" altLang="ko-KR" sz="1600" dirty="0"/>
              <a:t>&lt;&lt;</a:t>
            </a:r>
            <a:r>
              <a:rPr lang="ko-KR" altLang="en-US" sz="1600" dirty="0"/>
              <a:t>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 }</a:t>
            </a:r>
          </a:p>
          <a:p>
            <a:pPr lvl="0">
              <a:defRPr/>
            </a:pPr>
            <a:r>
              <a:rPr lang="en-US" altLang="ko-KR" sz="1600" dirty="0"/>
              <a:t>};</a:t>
            </a:r>
          </a:p>
          <a:p>
            <a:pPr lvl="0">
              <a:defRPr/>
            </a:pPr>
            <a:r>
              <a:rPr lang="en-US" altLang="ko-KR" sz="1600" dirty="0" err="1"/>
              <a:t>int</a:t>
            </a:r>
            <a:r>
              <a:rPr lang="en-US" altLang="ko-KR" sz="1600" dirty="0"/>
              <a:t> main()</a:t>
            </a:r>
          </a:p>
          <a:p>
            <a:pPr lvl="0">
              <a:defRPr/>
            </a:pPr>
            <a:r>
              <a:rPr lang="en-US" altLang="ko-KR" sz="1600" dirty="0"/>
              <a:t>{</a:t>
            </a:r>
          </a:p>
          <a:p>
            <a:pPr lvl="0">
              <a:defRPr/>
            </a:pPr>
            <a:r>
              <a:rPr lang="en-US" altLang="ko-KR" sz="1600" dirty="0"/>
              <a:t>child </a:t>
            </a:r>
            <a:r>
              <a:rPr lang="en-US" altLang="ko-KR" sz="1600" dirty="0" err="1"/>
              <a:t>mychild</a:t>
            </a:r>
            <a:r>
              <a:rPr lang="en-US" altLang="ko-KR" sz="1600" dirty="0"/>
              <a:t>;</a:t>
            </a:r>
          </a:p>
          <a:p>
            <a:pPr lvl="0">
              <a:defRPr/>
            </a:pPr>
            <a:r>
              <a:rPr lang="en-US" altLang="ko-KR" sz="1600" dirty="0" err="1"/>
              <a:t>mychild.set_info</a:t>
            </a:r>
            <a:r>
              <a:rPr lang="en-US" altLang="ko-KR" sz="1600" dirty="0"/>
              <a:t>();</a:t>
            </a:r>
          </a:p>
          <a:p>
            <a:pPr lvl="0">
              <a:defRPr/>
            </a:pPr>
            <a:r>
              <a:rPr lang="en-US" altLang="ko-KR" sz="16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1308991"/>
            <a:ext cx="3870374" cy="338554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>
            <a:scrgbClr r="0" g="0" b="0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rgbClr val="000000"/>
                </a:solidFill>
              </a:rPr>
              <a:t>일반함수의 자식 클래스 객체 사용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216658" y="5174546"/>
            <a:ext cx="3362722" cy="1163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r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/>
          <p:nvPr/>
        </p:nvSpPr>
        <p:spPr>
          <a:xfrm>
            <a:off x="1692275" y="260350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  <a:cs typeface="Arial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  <a:cs typeface="Arial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  <a:cs typeface="Arial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  <a:cs typeface="Arial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  <a:cs typeface="Arial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  <a:cs typeface="Arial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  <a:cs typeface="Arial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 lvl="0">
              <a:defRPr/>
            </a:pPr>
            <a:r>
              <a:rPr lang="ko-KR" altLang="en-US" sz="3600">
                <a:solidFill>
                  <a:schemeClr val="tx1"/>
                </a:solidFill>
              </a:rPr>
              <a:t>일반함수 부모 객체 활용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87624" y="1808820"/>
            <a:ext cx="6038041" cy="47234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/>
              <a:t>#include&lt;iostream&gt;</a:t>
            </a:r>
          </a:p>
          <a:p>
            <a:pPr lvl="0">
              <a:defRPr/>
            </a:pPr>
            <a:r>
              <a:rPr lang="en-US" altLang="ko-KR" sz="1600"/>
              <a:t>using namespace std;</a:t>
            </a:r>
          </a:p>
          <a:p>
            <a:pPr lvl="0">
              <a:defRPr/>
            </a:pPr>
            <a:r>
              <a:rPr lang="en-US" altLang="ko-KR" sz="1600"/>
              <a:t>class people {</a:t>
            </a:r>
          </a:p>
          <a:p>
            <a:pPr lvl="0">
              <a:defRPr/>
            </a:pPr>
            <a:r>
              <a:rPr lang="en-US" altLang="ko-KR" sz="1600"/>
              <a:t>public:</a:t>
            </a:r>
          </a:p>
          <a:p>
            <a:pPr lvl="0">
              <a:defRPr/>
            </a:pPr>
            <a:r>
              <a:rPr lang="en-US" altLang="ko-KR" sz="1600"/>
              <a:t>people() { cout &lt;&lt; "</a:t>
            </a:r>
            <a:r>
              <a:rPr lang="ko-KR" altLang="en-US" sz="1600"/>
              <a:t>일반정보실행</a:t>
            </a:r>
            <a:r>
              <a:rPr lang="en-US" altLang="ko-KR" sz="1600"/>
              <a:t>"</a:t>
            </a:r>
            <a:r>
              <a:rPr lang="ko-KR" altLang="en-US" sz="1600"/>
              <a:t> </a:t>
            </a:r>
            <a:r>
              <a:rPr lang="en-US" altLang="ko-KR" sz="1600"/>
              <a:t>&lt;&lt;</a:t>
            </a:r>
            <a:r>
              <a:rPr lang="ko-KR" altLang="en-US" sz="1600"/>
              <a:t> </a:t>
            </a:r>
            <a:r>
              <a:rPr lang="en-US" altLang="ko-KR" sz="1600"/>
              <a:t>endl; }</a:t>
            </a:r>
          </a:p>
          <a:p>
            <a:pPr lvl="0">
              <a:defRPr/>
            </a:pPr>
            <a:r>
              <a:rPr lang="en-US" altLang="ko-KR" sz="1600"/>
              <a:t>//</a:t>
            </a:r>
            <a:r>
              <a:rPr lang="ko-KR" altLang="en-US" sz="1600"/>
              <a:t>일반함수</a:t>
            </a:r>
          </a:p>
          <a:p>
            <a:pPr lvl="0">
              <a:defRPr/>
            </a:pPr>
            <a:r>
              <a:rPr lang="en-US" altLang="ko-KR" sz="1600"/>
              <a:t>void set_info() { cout &lt;&lt; "</a:t>
            </a:r>
            <a:r>
              <a:rPr lang="ko-KR" altLang="en-US" sz="1600"/>
              <a:t>개인정보출력</a:t>
            </a:r>
            <a:r>
              <a:rPr lang="en-US" altLang="ko-KR" sz="1600"/>
              <a:t>"</a:t>
            </a:r>
            <a:r>
              <a:rPr lang="ko-KR" altLang="en-US" sz="1600"/>
              <a:t> </a:t>
            </a:r>
            <a:r>
              <a:rPr lang="en-US" altLang="ko-KR" sz="1600"/>
              <a:t>&lt;&lt;</a:t>
            </a:r>
            <a:r>
              <a:rPr lang="ko-KR" altLang="en-US" sz="1600"/>
              <a:t> </a:t>
            </a:r>
            <a:r>
              <a:rPr lang="en-US" altLang="ko-KR" sz="1600"/>
              <a:t>endl; }</a:t>
            </a:r>
          </a:p>
          <a:p>
            <a:pPr lvl="0">
              <a:defRPr/>
            </a:pPr>
            <a:r>
              <a:rPr lang="en-US" altLang="ko-KR" sz="1600"/>
              <a:t>};</a:t>
            </a:r>
          </a:p>
          <a:p>
            <a:pPr lvl="0">
              <a:defRPr/>
            </a:pPr>
            <a:r>
              <a:rPr lang="en-US" altLang="ko-KR" sz="1600"/>
              <a:t>class child :public people {</a:t>
            </a:r>
          </a:p>
          <a:p>
            <a:pPr lvl="0">
              <a:defRPr/>
            </a:pPr>
            <a:r>
              <a:rPr lang="en-US" altLang="ko-KR" sz="1600"/>
              <a:t>public:</a:t>
            </a:r>
          </a:p>
          <a:p>
            <a:pPr lvl="0">
              <a:defRPr/>
            </a:pPr>
            <a:r>
              <a:rPr lang="en-US" altLang="ko-KR" sz="1600"/>
              <a:t>child() { cout &lt;&lt;</a:t>
            </a:r>
            <a:r>
              <a:rPr lang="ko-KR" altLang="en-US" sz="1600"/>
              <a:t> </a:t>
            </a:r>
            <a:r>
              <a:rPr lang="en-US" altLang="ko-KR" sz="1600"/>
              <a:t>"</a:t>
            </a:r>
            <a:r>
              <a:rPr lang="ko-KR" altLang="en-US" sz="1600"/>
              <a:t>어린이정보실행</a:t>
            </a:r>
            <a:r>
              <a:rPr lang="en-US" altLang="ko-KR" sz="1600"/>
              <a:t>"</a:t>
            </a:r>
            <a:r>
              <a:rPr lang="ko-KR" altLang="en-US" sz="1600"/>
              <a:t> </a:t>
            </a:r>
            <a:r>
              <a:rPr lang="en-US" altLang="ko-KR" sz="1600"/>
              <a:t>&lt;&lt;</a:t>
            </a:r>
            <a:r>
              <a:rPr lang="ko-KR" altLang="en-US" sz="1600"/>
              <a:t> </a:t>
            </a:r>
            <a:r>
              <a:rPr lang="en-US" altLang="ko-KR" sz="1600"/>
              <a:t>endl; }</a:t>
            </a:r>
          </a:p>
          <a:p>
            <a:pPr lvl="0">
              <a:defRPr/>
            </a:pPr>
            <a:r>
              <a:rPr lang="en-US" altLang="ko-KR" sz="1600"/>
              <a:t>void</a:t>
            </a:r>
            <a:r>
              <a:rPr lang="ko-KR" altLang="en-US" sz="1600"/>
              <a:t> </a:t>
            </a:r>
            <a:r>
              <a:rPr lang="en-US" altLang="ko-KR" sz="1600"/>
              <a:t>set_info() { cout &lt;&lt;</a:t>
            </a:r>
            <a:r>
              <a:rPr lang="ko-KR" altLang="en-US" sz="1600"/>
              <a:t> </a:t>
            </a:r>
            <a:r>
              <a:rPr lang="en-US" altLang="ko-KR" sz="1600"/>
              <a:t>"14</a:t>
            </a:r>
            <a:r>
              <a:rPr lang="ko-KR" altLang="en-US" sz="1600"/>
              <a:t>세미만 어린이정보출력</a:t>
            </a:r>
            <a:r>
              <a:rPr lang="en-US" altLang="ko-KR" sz="1600"/>
              <a:t>"</a:t>
            </a:r>
            <a:r>
              <a:rPr lang="ko-KR" altLang="en-US" sz="1600"/>
              <a:t> </a:t>
            </a:r>
            <a:r>
              <a:rPr lang="en-US" altLang="ko-KR" sz="1600"/>
              <a:t>&lt;&lt;</a:t>
            </a:r>
            <a:r>
              <a:rPr lang="ko-KR" altLang="en-US" sz="1600"/>
              <a:t> </a:t>
            </a:r>
            <a:r>
              <a:rPr lang="en-US" altLang="ko-KR" sz="1600"/>
              <a:t>endl; }</a:t>
            </a:r>
          </a:p>
          <a:p>
            <a:pPr lvl="0">
              <a:defRPr/>
            </a:pPr>
            <a:r>
              <a:rPr lang="en-US" altLang="ko-KR" sz="1600"/>
              <a:t>};</a:t>
            </a:r>
          </a:p>
          <a:p>
            <a:pPr lvl="0">
              <a:defRPr/>
            </a:pPr>
            <a:r>
              <a:rPr lang="en-US" altLang="ko-KR" sz="1600"/>
              <a:t>int main()</a:t>
            </a:r>
          </a:p>
          <a:p>
            <a:pPr lvl="0">
              <a:defRPr/>
            </a:pPr>
            <a:r>
              <a:rPr lang="en-US" altLang="ko-KR" sz="1600"/>
              <a:t>{</a:t>
            </a:r>
          </a:p>
          <a:p>
            <a:pPr lvl="0">
              <a:defRPr/>
            </a:pPr>
            <a:r>
              <a:rPr lang="en-US" altLang="ko-KR" sz="1600"/>
              <a:t>// </a:t>
            </a:r>
            <a:r>
              <a:rPr lang="ko-KR" altLang="en-US" sz="1600"/>
              <a:t>부모 클래스 메소드만 사용</a:t>
            </a:r>
          </a:p>
          <a:p>
            <a:pPr lvl="0">
              <a:defRPr/>
            </a:pPr>
            <a:r>
              <a:rPr lang="en-US" altLang="ko-KR" sz="1600"/>
              <a:t>people mypeople;</a:t>
            </a:r>
          </a:p>
          <a:p>
            <a:pPr lvl="0">
              <a:defRPr/>
            </a:pPr>
            <a:r>
              <a:rPr lang="en-US" altLang="ko-KR" sz="1600"/>
              <a:t>mypeople.set_info();</a:t>
            </a:r>
          </a:p>
          <a:p>
            <a:pPr lvl="0">
              <a:defRPr/>
            </a:pPr>
            <a:r>
              <a:rPr lang="en-US" altLang="ko-KR" sz="160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1308991"/>
            <a:ext cx="3204356" cy="338554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>
            <a:scrgbClr r="0" g="0" b="0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rgbClr val="000000"/>
                </a:solidFill>
              </a:rPr>
              <a:t>일반함수 부모 객체 활용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355976" y="5229200"/>
            <a:ext cx="4040576" cy="1008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r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1692275" y="260350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o-KR" altLang="en-US" sz="36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상속 포인트 활용</a:t>
            </a:r>
            <a:endParaRPr lang="ko-KR" altLang="en-US" sz="3600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7624" y="1808820"/>
            <a:ext cx="605806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#include&lt;</a:t>
            </a:r>
            <a:r>
              <a:rPr lang="en-US" altLang="ko-KR" sz="1600" dirty="0" err="1"/>
              <a:t>iostream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using namespace </a:t>
            </a:r>
            <a:r>
              <a:rPr lang="en-US" altLang="ko-KR" sz="1600" dirty="0" err="1"/>
              <a:t>std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class people {</a:t>
            </a:r>
          </a:p>
          <a:p>
            <a:r>
              <a:rPr lang="en-US" altLang="ko-KR" sz="1600" dirty="0"/>
              <a:t>public:</a:t>
            </a:r>
          </a:p>
          <a:p>
            <a:r>
              <a:rPr lang="en-US" altLang="ko-KR" sz="1600" dirty="0"/>
              <a:t>people() { 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"</a:t>
            </a:r>
            <a:r>
              <a:rPr lang="ko-KR" altLang="en-US" sz="1600" dirty="0"/>
              <a:t>일반정보실행</a:t>
            </a:r>
            <a:r>
              <a:rPr lang="en-US" altLang="ko-KR" sz="1600" dirty="0"/>
              <a:t>"</a:t>
            </a:r>
            <a:r>
              <a:rPr lang="ko-KR" altLang="en-US" sz="1600" dirty="0"/>
              <a:t> </a:t>
            </a:r>
            <a:r>
              <a:rPr lang="en-US" altLang="ko-KR" sz="1600" dirty="0"/>
              <a:t>&lt;&lt;</a:t>
            </a:r>
            <a:r>
              <a:rPr lang="ko-KR" altLang="en-US" sz="1600" dirty="0"/>
              <a:t>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 }</a:t>
            </a:r>
          </a:p>
          <a:p>
            <a:r>
              <a:rPr lang="en-US" altLang="ko-KR" sz="1600" dirty="0" smtClean="0"/>
              <a:t>//</a:t>
            </a:r>
            <a:r>
              <a:rPr lang="ko-KR" altLang="en-US" sz="1600" dirty="0"/>
              <a:t>일반함수</a:t>
            </a:r>
          </a:p>
          <a:p>
            <a:r>
              <a:rPr lang="en-US" altLang="ko-KR" sz="1600" dirty="0"/>
              <a:t>void </a:t>
            </a:r>
            <a:r>
              <a:rPr lang="en-US" altLang="ko-KR" sz="1600" dirty="0" err="1"/>
              <a:t>set_info</a:t>
            </a:r>
            <a:r>
              <a:rPr lang="en-US" altLang="ko-KR" sz="1600" dirty="0"/>
              <a:t>() { 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"</a:t>
            </a:r>
            <a:r>
              <a:rPr lang="ko-KR" altLang="en-US" sz="1600" dirty="0"/>
              <a:t>개인정보출력</a:t>
            </a:r>
            <a:r>
              <a:rPr lang="en-US" altLang="ko-KR" sz="1600" dirty="0"/>
              <a:t>"</a:t>
            </a:r>
            <a:r>
              <a:rPr lang="ko-KR" altLang="en-US" sz="1600" dirty="0"/>
              <a:t> </a:t>
            </a:r>
            <a:r>
              <a:rPr lang="en-US" altLang="ko-KR" sz="1600" dirty="0"/>
              <a:t>&lt;&lt;</a:t>
            </a:r>
            <a:r>
              <a:rPr lang="ko-KR" altLang="en-US" sz="1600" dirty="0"/>
              <a:t>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 }</a:t>
            </a:r>
          </a:p>
          <a:p>
            <a:r>
              <a:rPr lang="en-US" altLang="ko-KR" sz="1600" dirty="0"/>
              <a:t>};</a:t>
            </a:r>
          </a:p>
          <a:p>
            <a:r>
              <a:rPr lang="en-US" altLang="ko-KR" sz="1600" dirty="0"/>
              <a:t>class child :public people {</a:t>
            </a:r>
          </a:p>
          <a:p>
            <a:r>
              <a:rPr lang="en-US" altLang="ko-KR" sz="1600" dirty="0"/>
              <a:t>public:</a:t>
            </a:r>
          </a:p>
          <a:p>
            <a:r>
              <a:rPr lang="en-US" altLang="ko-KR" sz="1600" dirty="0"/>
              <a:t>child() { 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</a:t>
            </a:r>
            <a:r>
              <a:rPr lang="ko-KR" altLang="en-US" sz="1600" dirty="0"/>
              <a:t> </a:t>
            </a:r>
            <a:r>
              <a:rPr lang="en-US" altLang="ko-KR" sz="1600" dirty="0"/>
              <a:t>"</a:t>
            </a:r>
            <a:r>
              <a:rPr lang="ko-KR" altLang="en-US" sz="1600" dirty="0"/>
              <a:t>어린이정보실행</a:t>
            </a:r>
            <a:r>
              <a:rPr lang="en-US" altLang="ko-KR" sz="1600" dirty="0"/>
              <a:t>"</a:t>
            </a:r>
            <a:r>
              <a:rPr lang="ko-KR" altLang="en-US" sz="1600" dirty="0"/>
              <a:t> </a:t>
            </a:r>
            <a:r>
              <a:rPr lang="en-US" altLang="ko-KR" sz="1600" dirty="0"/>
              <a:t>&lt;&lt;</a:t>
            </a:r>
            <a:r>
              <a:rPr lang="ko-KR" altLang="en-US" sz="1600" dirty="0"/>
              <a:t>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 }</a:t>
            </a:r>
          </a:p>
          <a:p>
            <a:r>
              <a:rPr lang="en-US" altLang="ko-KR" sz="1600" dirty="0"/>
              <a:t>void</a:t>
            </a:r>
            <a:r>
              <a:rPr lang="ko-KR" altLang="en-US" sz="1600" dirty="0"/>
              <a:t> </a:t>
            </a:r>
            <a:r>
              <a:rPr lang="en-US" altLang="ko-KR" sz="1600" dirty="0" err="1"/>
              <a:t>set_info</a:t>
            </a:r>
            <a:r>
              <a:rPr lang="en-US" altLang="ko-KR" sz="1600" dirty="0"/>
              <a:t>() { 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</a:t>
            </a:r>
            <a:r>
              <a:rPr lang="ko-KR" altLang="en-US" sz="1600" dirty="0"/>
              <a:t> </a:t>
            </a:r>
            <a:r>
              <a:rPr lang="en-US" altLang="ko-KR" sz="1600" dirty="0"/>
              <a:t>"14</a:t>
            </a:r>
            <a:r>
              <a:rPr lang="ko-KR" altLang="en-US" sz="1600" dirty="0" err="1"/>
              <a:t>세미만</a:t>
            </a:r>
            <a:r>
              <a:rPr lang="ko-KR" altLang="en-US" sz="1600" dirty="0"/>
              <a:t> 어린이정보출력</a:t>
            </a:r>
            <a:r>
              <a:rPr lang="en-US" altLang="ko-KR" sz="1600" dirty="0"/>
              <a:t>"</a:t>
            </a:r>
            <a:r>
              <a:rPr lang="ko-KR" altLang="en-US" sz="1600" dirty="0"/>
              <a:t> </a:t>
            </a:r>
            <a:r>
              <a:rPr lang="en-US" altLang="ko-KR" sz="1600" dirty="0"/>
              <a:t>&lt;&lt;</a:t>
            </a:r>
            <a:r>
              <a:rPr lang="ko-KR" altLang="en-US" sz="1600" dirty="0"/>
              <a:t>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 }</a:t>
            </a:r>
          </a:p>
          <a:p>
            <a:r>
              <a:rPr lang="en-US" altLang="ko-KR" sz="1600" dirty="0"/>
              <a:t>};</a:t>
            </a:r>
          </a:p>
          <a:p>
            <a:r>
              <a:rPr lang="en-US" altLang="ko-KR" sz="1600" dirty="0" err="1"/>
              <a:t>int</a:t>
            </a:r>
            <a:r>
              <a:rPr lang="en-US" altLang="ko-KR" sz="1600" dirty="0"/>
              <a:t>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 smtClean="0"/>
              <a:t>people </a:t>
            </a:r>
            <a:r>
              <a:rPr lang="en-US" altLang="ko-KR" sz="1600" dirty="0"/>
              <a:t>*</a:t>
            </a:r>
            <a:r>
              <a:rPr lang="en-US" altLang="ko-KR" sz="1600" dirty="0" err="1"/>
              <a:t>mychild</a:t>
            </a:r>
            <a:r>
              <a:rPr lang="en-US" altLang="ko-KR" sz="1600" dirty="0"/>
              <a:t> = new child;</a:t>
            </a:r>
          </a:p>
          <a:p>
            <a:r>
              <a:rPr lang="en-US" altLang="ko-KR" sz="1600" dirty="0" err="1" smtClean="0"/>
              <a:t>mychild</a:t>
            </a:r>
            <a:r>
              <a:rPr lang="en-US" altLang="ko-KR" sz="1600" dirty="0" smtClean="0"/>
              <a:t>-</a:t>
            </a:r>
            <a:r>
              <a:rPr lang="en-US" altLang="ko-KR" sz="1600" dirty="0"/>
              <a:t>&gt;</a:t>
            </a:r>
            <a:r>
              <a:rPr lang="en-US" altLang="ko-KR" sz="1600" dirty="0" err="1"/>
              <a:t>set_info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 smtClean="0"/>
              <a:t>}</a:t>
            </a:r>
            <a:endParaRPr lang="en-US" altLang="ko-KR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1308991"/>
            <a:ext cx="3492388" cy="338554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0000"/>
                </a:solidFill>
              </a:rPr>
              <a:t>일반함수 포인트 객체 활용</a:t>
            </a:r>
            <a:endParaRPr lang="ko-KR" altLang="en-US" sz="1600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988" y="5229200"/>
            <a:ext cx="3708412" cy="1115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69759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1692275" y="260350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o-KR" altLang="en-US" sz="36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상속 포인트 활용</a:t>
            </a:r>
            <a:endParaRPr lang="ko-KR" altLang="en-US" sz="3600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7624" y="1808820"/>
            <a:ext cx="627287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// </a:t>
            </a:r>
            <a:r>
              <a:rPr lang="ko-KR" altLang="en-US" sz="1600" dirty="0"/>
              <a:t>부모 클래스 </a:t>
            </a:r>
            <a:r>
              <a:rPr lang="ko-KR" altLang="en-US" sz="1600" dirty="0" err="1"/>
              <a:t>메소드</a:t>
            </a:r>
            <a:endParaRPr lang="ko-KR" altLang="en-US" sz="1600" dirty="0"/>
          </a:p>
          <a:p>
            <a:r>
              <a:rPr lang="en-US" altLang="ko-KR" sz="1600" dirty="0"/>
              <a:t>people </a:t>
            </a:r>
            <a:r>
              <a:rPr lang="en-US" altLang="ko-KR" sz="1600" dirty="0" err="1"/>
              <a:t>mypeople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 err="1"/>
              <a:t>mypeople.set_info</a:t>
            </a:r>
            <a:r>
              <a:rPr lang="en-US" altLang="ko-KR" sz="1600" dirty="0"/>
              <a:t>();</a:t>
            </a:r>
          </a:p>
          <a:p>
            <a:endParaRPr lang="ko-KR" altLang="en-US" sz="1600" dirty="0"/>
          </a:p>
          <a:p>
            <a:r>
              <a:rPr lang="en-US" altLang="ko-KR" sz="1600" dirty="0"/>
              <a:t>//</a:t>
            </a:r>
            <a:r>
              <a:rPr lang="ko-KR" altLang="en-US" sz="1600" dirty="0"/>
              <a:t>포인트 객체를 활용하여 </a:t>
            </a:r>
            <a:endParaRPr lang="en-US" altLang="ko-KR" sz="1600" dirty="0" smtClean="0"/>
          </a:p>
          <a:p>
            <a:r>
              <a:rPr lang="en-US" altLang="ko-KR" sz="1600" dirty="0" smtClean="0"/>
              <a:t>people </a:t>
            </a:r>
            <a:r>
              <a:rPr lang="en-US" altLang="ko-KR" sz="1600" dirty="0"/>
              <a:t>*</a:t>
            </a:r>
            <a:r>
              <a:rPr lang="en-US" altLang="ko-KR" sz="1600" dirty="0" err="1"/>
              <a:t>mychild</a:t>
            </a:r>
            <a:r>
              <a:rPr lang="en-US" altLang="ko-KR" sz="1600" dirty="0"/>
              <a:t>=new child;</a:t>
            </a:r>
          </a:p>
          <a:p>
            <a:r>
              <a:rPr lang="en-US" altLang="ko-KR" sz="1600" dirty="0"/>
              <a:t>//</a:t>
            </a:r>
            <a:r>
              <a:rPr lang="en-US" altLang="ko-KR" sz="1600" dirty="0" err="1"/>
              <a:t>mychild</a:t>
            </a:r>
            <a:r>
              <a:rPr lang="en-US" altLang="ko-KR" sz="1600" dirty="0"/>
              <a:t>-&gt;</a:t>
            </a:r>
            <a:r>
              <a:rPr lang="en-US" altLang="ko-KR" sz="1600" dirty="0" err="1"/>
              <a:t>set_info</a:t>
            </a:r>
            <a:r>
              <a:rPr lang="en-US" altLang="ko-KR" sz="1600" dirty="0"/>
              <a:t>();</a:t>
            </a:r>
          </a:p>
          <a:p>
            <a:endParaRPr lang="ko-KR" altLang="en-US" sz="1600" dirty="0"/>
          </a:p>
          <a:p>
            <a:r>
              <a:rPr lang="en-US" altLang="ko-KR" sz="1600" dirty="0"/>
              <a:t>//</a:t>
            </a:r>
            <a:r>
              <a:rPr lang="ko-KR" altLang="en-US" sz="1600" dirty="0"/>
              <a:t>포인트 객체를 활용하여 부모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모두와</a:t>
            </a:r>
          </a:p>
          <a:p>
            <a:r>
              <a:rPr lang="en-US" altLang="ko-KR" sz="1600" dirty="0"/>
              <a:t>//</a:t>
            </a:r>
            <a:r>
              <a:rPr lang="ko-KR" altLang="en-US" sz="1600" dirty="0"/>
              <a:t>자식 클래스 </a:t>
            </a:r>
            <a:r>
              <a:rPr lang="ko-KR" altLang="en-US" sz="1600" dirty="0" err="1"/>
              <a:t>생성자까지</a:t>
            </a:r>
            <a:r>
              <a:rPr lang="ko-KR" altLang="en-US" sz="1600" dirty="0"/>
              <a:t> 실행</a:t>
            </a:r>
          </a:p>
          <a:p>
            <a:r>
              <a:rPr lang="en-US" altLang="ko-KR" sz="1600" dirty="0" smtClean="0"/>
              <a:t>people </a:t>
            </a:r>
            <a:r>
              <a:rPr lang="en-US" altLang="ko-KR" sz="1600" dirty="0"/>
              <a:t>*</a:t>
            </a:r>
            <a:r>
              <a:rPr lang="en-US" altLang="ko-KR" sz="1600" dirty="0" err="1"/>
              <a:t>mychild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child c;</a:t>
            </a:r>
          </a:p>
          <a:p>
            <a:r>
              <a:rPr lang="en-US" altLang="ko-KR" sz="1600" dirty="0" err="1"/>
              <a:t>mychild</a:t>
            </a:r>
            <a:r>
              <a:rPr lang="en-US" altLang="ko-KR" sz="1600" dirty="0"/>
              <a:t> = &amp;c;</a:t>
            </a:r>
          </a:p>
          <a:p>
            <a:r>
              <a:rPr lang="en-US" altLang="ko-KR" sz="1600" dirty="0" err="1"/>
              <a:t>mychild</a:t>
            </a:r>
            <a:r>
              <a:rPr lang="en-US" altLang="ko-KR" sz="1600" dirty="0"/>
              <a:t>-&gt;</a:t>
            </a:r>
            <a:r>
              <a:rPr lang="en-US" altLang="ko-KR" sz="1600" dirty="0" err="1"/>
              <a:t>set_info</a:t>
            </a:r>
            <a:r>
              <a:rPr lang="en-US" altLang="ko-KR" sz="1600" dirty="0" smtClean="0"/>
              <a:t>();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en-US" altLang="ko-KR" sz="1600" dirty="0"/>
              <a:t>//</a:t>
            </a:r>
            <a:r>
              <a:rPr lang="ko-KR" altLang="en-US" sz="1600" dirty="0"/>
              <a:t>부모</a:t>
            </a:r>
            <a:r>
              <a:rPr lang="en-US" altLang="ko-KR" sz="1600" dirty="0"/>
              <a:t>, </a:t>
            </a:r>
            <a:r>
              <a:rPr lang="ko-KR" altLang="en-US" sz="1600" dirty="0"/>
              <a:t>자식 클래스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모두 노출되고 </a:t>
            </a:r>
            <a:r>
              <a:rPr lang="ko-KR" altLang="en-US" sz="1600" dirty="0" smtClean="0"/>
              <a:t>자식클래스 </a:t>
            </a:r>
            <a:r>
              <a:rPr lang="ko-KR" altLang="en-US" sz="1600" dirty="0" err="1" smtClean="0"/>
              <a:t>메서드만</a:t>
            </a:r>
            <a:r>
              <a:rPr lang="ko-KR" altLang="en-US" sz="1600" smtClean="0"/>
              <a:t> 사용</a:t>
            </a:r>
            <a:endParaRPr lang="ko-KR" altLang="en-US" sz="1600" dirty="0"/>
          </a:p>
          <a:p>
            <a:r>
              <a:rPr lang="en-US" altLang="ko-KR" sz="1600" dirty="0"/>
              <a:t>//child </a:t>
            </a:r>
            <a:r>
              <a:rPr lang="en-US" altLang="ko-KR" sz="1600" dirty="0" err="1"/>
              <a:t>mychild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//</a:t>
            </a:r>
            <a:r>
              <a:rPr lang="en-US" altLang="ko-KR" sz="1600" dirty="0" err="1"/>
              <a:t>mychild.set_info</a:t>
            </a:r>
            <a:r>
              <a:rPr lang="en-US" altLang="ko-KR" sz="1600" dirty="0"/>
              <a:t>();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1308991"/>
            <a:ext cx="2376264" cy="338554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0000"/>
                </a:solidFill>
              </a:rPr>
              <a:t>객체 총 정리</a:t>
            </a:r>
            <a:endParaRPr lang="ko-KR" alt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13715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목  차</a:t>
            </a:r>
            <a:endParaRPr lang="en-US" altLang="en-US" smtClean="0"/>
          </a:p>
        </p:txBody>
      </p:sp>
      <p:sp>
        <p:nvSpPr>
          <p:cNvPr id="3" name="가로로 말린 두루마리 모양 2"/>
          <p:cNvSpPr/>
          <p:nvPr/>
        </p:nvSpPr>
        <p:spPr bwMode="auto">
          <a:xfrm>
            <a:off x="1692275" y="2204864"/>
            <a:ext cx="5817422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상속</a:t>
            </a:r>
          </a:p>
        </p:txBody>
      </p:sp>
      <p:sp>
        <p:nvSpPr>
          <p:cNvPr id="4" name="가로로 말린 두루마리 모양 3"/>
          <p:cNvSpPr/>
          <p:nvPr/>
        </p:nvSpPr>
        <p:spPr bwMode="auto">
          <a:xfrm>
            <a:off x="1692275" y="3609020"/>
            <a:ext cx="5817422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ko-KR" altLang="en-US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상속 포인트 객체</a:t>
            </a:r>
            <a:endParaRPr lang="ko-KR" altLang="en-US" sz="28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3600">
                <a:latin typeface="HY동녘B"/>
                <a:ea typeface="HY동녘B"/>
              </a:rPr>
              <a:t>상속 실습</a:t>
            </a:r>
            <a:r>
              <a:rPr lang="en-US" altLang="ko-KR" sz="3600">
                <a:latin typeface="HY동녘B"/>
                <a:ea typeface="HY동녘B"/>
              </a:rPr>
              <a:t>Ⅰ(</a:t>
            </a:r>
            <a:r>
              <a:rPr lang="ko-KR" altLang="en-US" sz="3600">
                <a:latin typeface="HY동녘B"/>
                <a:ea typeface="HY동녘B"/>
              </a:rPr>
              <a:t>실행 순서</a:t>
            </a:r>
            <a:r>
              <a:rPr lang="en-US" altLang="ko-KR" sz="3600">
                <a:latin typeface="HY동녘B"/>
                <a:ea typeface="HY동녘B"/>
              </a:rPr>
              <a:t>)</a:t>
            </a:r>
            <a:r>
              <a:rPr lang="ko-KR" altLang="en-US" sz="3600">
                <a:latin typeface="HY동녘B"/>
                <a:ea typeface="HY동녘B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43908" y="1232756"/>
            <a:ext cx="1919657" cy="52137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50" dirty="0"/>
              <a:t>//</a:t>
            </a:r>
          </a:p>
          <a:p>
            <a:pPr lvl="0">
              <a:defRPr/>
            </a:pPr>
            <a:r>
              <a:rPr lang="en-US" altLang="ko-KR" sz="1050" dirty="0"/>
              <a:t>#include "</a:t>
            </a:r>
            <a:r>
              <a:rPr lang="en-US" altLang="ko-KR" sz="1050" dirty="0" err="1"/>
              <a:t>stdafx.h</a:t>
            </a:r>
            <a:r>
              <a:rPr lang="en-US" altLang="ko-KR" sz="1050" dirty="0"/>
              <a:t>"</a:t>
            </a:r>
          </a:p>
          <a:p>
            <a:pPr lvl="0">
              <a:defRPr/>
            </a:pPr>
            <a:r>
              <a:rPr lang="en-US" altLang="ko-KR" sz="1050" dirty="0"/>
              <a:t>#include &lt;</a:t>
            </a:r>
            <a:r>
              <a:rPr lang="en-US" altLang="ko-KR" sz="1050" dirty="0" err="1"/>
              <a:t>iostream</a:t>
            </a:r>
            <a:r>
              <a:rPr lang="en-US" altLang="ko-KR" sz="1050" dirty="0"/>
              <a:t>&gt;</a:t>
            </a:r>
          </a:p>
          <a:p>
            <a:pPr lvl="0">
              <a:defRPr/>
            </a:pPr>
            <a:endParaRPr lang="ko-KR" altLang="en-US" sz="1050" dirty="0"/>
          </a:p>
          <a:p>
            <a:pPr lvl="0">
              <a:defRPr/>
            </a:pPr>
            <a:r>
              <a:rPr lang="en-US" altLang="ko-KR" sz="1050" dirty="0"/>
              <a:t>using namespace </a:t>
            </a:r>
            <a:r>
              <a:rPr lang="en-US" altLang="ko-KR" sz="1050" dirty="0" err="1"/>
              <a:t>std</a:t>
            </a:r>
            <a:r>
              <a:rPr lang="en-US" altLang="ko-KR" sz="1050" dirty="0"/>
              <a:t>;</a:t>
            </a:r>
          </a:p>
          <a:p>
            <a:pPr lvl="0">
              <a:defRPr/>
            </a:pPr>
            <a:endParaRPr lang="ko-KR" altLang="en-US" sz="1050" dirty="0"/>
          </a:p>
          <a:p>
            <a:pPr lvl="0">
              <a:defRPr/>
            </a:pPr>
            <a:r>
              <a:rPr lang="en-US" altLang="ko-KR" sz="1050" dirty="0"/>
              <a:t>class </a:t>
            </a:r>
            <a:r>
              <a:rPr lang="en-US" altLang="ko-KR" sz="1050" dirty="0" err="1"/>
              <a:t>CmyA</a:t>
            </a:r>
            <a:endParaRPr lang="en-US" altLang="ko-KR" sz="1050" dirty="0"/>
          </a:p>
          <a:p>
            <a:pPr lvl="0">
              <a:defRPr/>
            </a:pPr>
            <a:r>
              <a:rPr lang="en-US" altLang="ko-KR" sz="1050" dirty="0"/>
              <a:t>{</a:t>
            </a:r>
          </a:p>
          <a:p>
            <a:pPr lvl="0">
              <a:defRPr/>
            </a:pPr>
            <a:r>
              <a:rPr lang="en-US" altLang="ko-KR" sz="1050" dirty="0"/>
              <a:t>public:</a:t>
            </a:r>
          </a:p>
          <a:p>
            <a:pPr lvl="0">
              <a:defRPr/>
            </a:pPr>
            <a:r>
              <a:rPr lang="en-US" altLang="ko-KR" sz="1050" dirty="0" err="1"/>
              <a:t>CmyA</a:t>
            </a:r>
            <a:r>
              <a:rPr lang="en-US" altLang="ko-KR" sz="1050" dirty="0"/>
              <a:t>()</a:t>
            </a:r>
          </a:p>
          <a:p>
            <a:pPr lvl="0">
              <a:defRPr/>
            </a:pPr>
            <a:r>
              <a:rPr lang="en-US" altLang="ko-KR" sz="1050" dirty="0"/>
              <a:t>{</a:t>
            </a:r>
          </a:p>
          <a:p>
            <a:pPr lvl="0">
              <a:defRPr/>
            </a:pPr>
            <a:r>
              <a:rPr lang="en-US" altLang="ko-KR" sz="1050" dirty="0" err="1"/>
              <a:t>cout</a:t>
            </a:r>
            <a:r>
              <a:rPr lang="en-US" altLang="ko-KR" sz="1050" dirty="0"/>
              <a:t> &lt;&lt; "</a:t>
            </a:r>
            <a:r>
              <a:rPr lang="en-US" altLang="ko-KR" sz="1050" dirty="0" err="1"/>
              <a:t>CmyA</a:t>
            </a:r>
            <a:r>
              <a:rPr lang="en-US" altLang="ko-KR" sz="1050" dirty="0"/>
              <a:t>()" &lt;&lt; </a:t>
            </a:r>
            <a:r>
              <a:rPr lang="en-US" altLang="ko-KR" sz="1050" dirty="0" err="1"/>
              <a:t>endl</a:t>
            </a:r>
            <a:r>
              <a:rPr lang="en-US" altLang="ko-KR" sz="1050" dirty="0"/>
              <a:t>;</a:t>
            </a:r>
          </a:p>
          <a:p>
            <a:pPr lvl="0">
              <a:defRPr/>
            </a:pPr>
            <a:r>
              <a:rPr lang="en-US" altLang="ko-KR" sz="1050" dirty="0"/>
              <a:t>}</a:t>
            </a:r>
          </a:p>
          <a:p>
            <a:pPr lvl="0">
              <a:defRPr/>
            </a:pPr>
            <a:r>
              <a:rPr lang="en-US" altLang="ko-KR" sz="1050" dirty="0"/>
              <a:t>~</a:t>
            </a:r>
            <a:r>
              <a:rPr lang="en-US" altLang="ko-KR" sz="1050" dirty="0" err="1"/>
              <a:t>CmyA</a:t>
            </a:r>
            <a:r>
              <a:rPr lang="en-US" altLang="ko-KR" sz="1050" dirty="0"/>
              <a:t>()</a:t>
            </a:r>
          </a:p>
          <a:p>
            <a:pPr lvl="0">
              <a:defRPr/>
            </a:pPr>
            <a:r>
              <a:rPr lang="en-US" altLang="ko-KR" sz="1050" dirty="0"/>
              <a:t>{</a:t>
            </a:r>
          </a:p>
          <a:p>
            <a:pPr lvl="0">
              <a:defRPr/>
            </a:pPr>
            <a:r>
              <a:rPr lang="en-US" altLang="ko-KR" sz="1050" dirty="0" err="1"/>
              <a:t>cout</a:t>
            </a:r>
            <a:r>
              <a:rPr lang="en-US" altLang="ko-KR" sz="1050" dirty="0"/>
              <a:t> &lt;&lt; "~</a:t>
            </a:r>
            <a:r>
              <a:rPr lang="en-US" altLang="ko-KR" sz="1050" dirty="0" err="1"/>
              <a:t>CmyA</a:t>
            </a:r>
            <a:r>
              <a:rPr lang="en-US" altLang="ko-KR" sz="1050" dirty="0"/>
              <a:t>()" &lt;&lt; </a:t>
            </a:r>
            <a:r>
              <a:rPr lang="en-US" altLang="ko-KR" sz="1050" dirty="0" err="1"/>
              <a:t>endl</a:t>
            </a:r>
            <a:r>
              <a:rPr lang="en-US" altLang="ko-KR" sz="1050" dirty="0"/>
              <a:t>;</a:t>
            </a:r>
          </a:p>
          <a:p>
            <a:pPr lvl="0">
              <a:defRPr/>
            </a:pPr>
            <a:r>
              <a:rPr lang="en-US" altLang="ko-KR" sz="1050" dirty="0"/>
              <a:t>}</a:t>
            </a:r>
          </a:p>
          <a:p>
            <a:pPr lvl="0">
              <a:defRPr/>
            </a:pPr>
            <a:r>
              <a:rPr lang="en-US" altLang="ko-KR" sz="1050" dirty="0"/>
              <a:t>};</a:t>
            </a:r>
          </a:p>
          <a:p>
            <a:pPr lvl="0">
              <a:defRPr/>
            </a:pPr>
            <a:endParaRPr lang="ko-KR" altLang="en-US" sz="1050" dirty="0"/>
          </a:p>
          <a:p>
            <a:pPr lvl="0">
              <a:defRPr/>
            </a:pPr>
            <a:r>
              <a:rPr lang="en-US" altLang="ko-KR" sz="1050" dirty="0"/>
              <a:t>class </a:t>
            </a:r>
            <a:r>
              <a:rPr lang="en-US" altLang="ko-KR" sz="1050" dirty="0" err="1"/>
              <a:t>CmyB:public</a:t>
            </a:r>
            <a:r>
              <a:rPr lang="en-US" altLang="ko-KR" sz="1050" dirty="0"/>
              <a:t> </a:t>
            </a:r>
            <a:r>
              <a:rPr lang="en-US" altLang="ko-KR" sz="1050" dirty="0" err="1"/>
              <a:t>CmyA</a:t>
            </a:r>
            <a:endParaRPr lang="en-US" altLang="ko-KR" sz="1050" dirty="0"/>
          </a:p>
          <a:p>
            <a:pPr lvl="0">
              <a:defRPr/>
            </a:pPr>
            <a:r>
              <a:rPr lang="en-US" altLang="ko-KR" sz="1050" dirty="0"/>
              <a:t>{</a:t>
            </a:r>
          </a:p>
          <a:p>
            <a:pPr lvl="0">
              <a:defRPr/>
            </a:pPr>
            <a:r>
              <a:rPr lang="en-US" altLang="ko-KR" sz="1050" dirty="0"/>
              <a:t>public:</a:t>
            </a:r>
          </a:p>
          <a:p>
            <a:pPr lvl="0">
              <a:defRPr/>
            </a:pPr>
            <a:r>
              <a:rPr lang="en-US" altLang="ko-KR" sz="1050" dirty="0" err="1"/>
              <a:t>CmyB</a:t>
            </a:r>
            <a:r>
              <a:rPr lang="en-US" altLang="ko-KR" sz="1050" dirty="0"/>
              <a:t>()</a:t>
            </a:r>
          </a:p>
          <a:p>
            <a:pPr lvl="0">
              <a:defRPr/>
            </a:pPr>
            <a:r>
              <a:rPr lang="en-US" altLang="ko-KR" sz="1050" dirty="0"/>
              <a:t>{</a:t>
            </a:r>
          </a:p>
          <a:p>
            <a:pPr lvl="0">
              <a:defRPr/>
            </a:pPr>
            <a:r>
              <a:rPr lang="en-US" altLang="ko-KR" sz="1050" dirty="0" err="1"/>
              <a:t>cout</a:t>
            </a:r>
            <a:r>
              <a:rPr lang="en-US" altLang="ko-KR" sz="1050" dirty="0"/>
              <a:t> &lt;&lt; "</a:t>
            </a:r>
            <a:r>
              <a:rPr lang="en-US" altLang="ko-KR" sz="1050" dirty="0" err="1"/>
              <a:t>CmyB</a:t>
            </a:r>
            <a:r>
              <a:rPr lang="en-US" altLang="ko-KR" sz="1050" dirty="0"/>
              <a:t>()" &lt;&lt; </a:t>
            </a:r>
            <a:r>
              <a:rPr lang="en-US" altLang="ko-KR" sz="1050" dirty="0" err="1"/>
              <a:t>endl</a:t>
            </a:r>
            <a:r>
              <a:rPr lang="en-US" altLang="ko-KR" sz="1050" dirty="0"/>
              <a:t>;</a:t>
            </a:r>
          </a:p>
          <a:p>
            <a:pPr lvl="0">
              <a:defRPr/>
            </a:pPr>
            <a:r>
              <a:rPr lang="en-US" altLang="ko-KR" sz="1050" dirty="0"/>
              <a:t>}</a:t>
            </a:r>
          </a:p>
          <a:p>
            <a:pPr lvl="0">
              <a:defRPr/>
            </a:pPr>
            <a:r>
              <a:rPr lang="en-US" altLang="ko-KR" sz="1050" dirty="0"/>
              <a:t>~</a:t>
            </a:r>
            <a:r>
              <a:rPr lang="en-US" altLang="ko-KR" sz="1050" dirty="0" err="1"/>
              <a:t>CmyB</a:t>
            </a:r>
            <a:r>
              <a:rPr lang="en-US" altLang="ko-KR" sz="1050" dirty="0"/>
              <a:t>()</a:t>
            </a:r>
          </a:p>
          <a:p>
            <a:pPr lvl="0">
              <a:defRPr/>
            </a:pPr>
            <a:r>
              <a:rPr lang="en-US" altLang="ko-KR" sz="1050" dirty="0"/>
              <a:t>{</a:t>
            </a:r>
          </a:p>
          <a:p>
            <a:pPr lvl="0">
              <a:defRPr/>
            </a:pPr>
            <a:r>
              <a:rPr lang="en-US" altLang="ko-KR" sz="1050" dirty="0" err="1"/>
              <a:t>cout</a:t>
            </a:r>
            <a:r>
              <a:rPr lang="en-US" altLang="ko-KR" sz="1050" dirty="0"/>
              <a:t> &lt;&lt; "~</a:t>
            </a:r>
            <a:r>
              <a:rPr lang="en-US" altLang="ko-KR" sz="1050" dirty="0" err="1"/>
              <a:t>CmyB</a:t>
            </a:r>
            <a:r>
              <a:rPr lang="en-US" altLang="ko-KR" sz="1050" dirty="0"/>
              <a:t>()" &lt;&lt; </a:t>
            </a:r>
            <a:r>
              <a:rPr lang="en-US" altLang="ko-KR" sz="1050" dirty="0" err="1"/>
              <a:t>endl</a:t>
            </a:r>
            <a:r>
              <a:rPr lang="en-US" altLang="ko-KR" sz="1050" dirty="0"/>
              <a:t>;</a:t>
            </a:r>
          </a:p>
          <a:p>
            <a:pPr lvl="0">
              <a:defRPr/>
            </a:pPr>
            <a:r>
              <a:rPr lang="en-US" altLang="ko-KR" sz="1050" dirty="0"/>
              <a:t>}</a:t>
            </a:r>
          </a:p>
          <a:p>
            <a:pPr lvl="0">
              <a:defRPr/>
            </a:pPr>
            <a:r>
              <a:rPr lang="en-US" altLang="ko-KR" sz="1050" dirty="0"/>
              <a:t>};</a:t>
            </a:r>
          </a:p>
          <a:p>
            <a:pPr lvl="0">
              <a:defRPr/>
            </a:pPr>
            <a:endParaRPr lang="ko-KR" altLang="en-US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6084168" y="2312876"/>
            <a:ext cx="2484522" cy="34478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z="1050" dirty="0"/>
          </a:p>
          <a:p>
            <a:pPr lvl="0">
              <a:defRPr/>
            </a:pPr>
            <a:r>
              <a:rPr lang="en-US" altLang="ko-KR" sz="1050" dirty="0"/>
              <a:t>class </a:t>
            </a:r>
            <a:r>
              <a:rPr lang="en-US" altLang="ko-KR" sz="1050" dirty="0" err="1"/>
              <a:t>CmyC</a:t>
            </a:r>
            <a:r>
              <a:rPr lang="en-US" altLang="ko-KR" sz="1050" dirty="0"/>
              <a:t> :public </a:t>
            </a:r>
            <a:r>
              <a:rPr lang="en-US" altLang="ko-KR" sz="1050" dirty="0" err="1"/>
              <a:t>CmyB</a:t>
            </a:r>
            <a:endParaRPr lang="en-US" altLang="ko-KR" sz="1050" dirty="0"/>
          </a:p>
          <a:p>
            <a:pPr lvl="0">
              <a:defRPr/>
            </a:pPr>
            <a:r>
              <a:rPr lang="en-US" altLang="ko-KR" sz="1050" dirty="0"/>
              <a:t>{</a:t>
            </a:r>
          </a:p>
          <a:p>
            <a:pPr lvl="0">
              <a:defRPr/>
            </a:pPr>
            <a:r>
              <a:rPr lang="en-US" altLang="ko-KR" sz="1050" dirty="0"/>
              <a:t>public:</a:t>
            </a:r>
          </a:p>
          <a:p>
            <a:pPr lvl="0">
              <a:defRPr/>
            </a:pPr>
            <a:r>
              <a:rPr lang="en-US" altLang="ko-KR" sz="1050" dirty="0" err="1"/>
              <a:t>CmyC</a:t>
            </a:r>
            <a:r>
              <a:rPr lang="en-US" altLang="ko-KR" sz="1050" dirty="0"/>
              <a:t>()</a:t>
            </a:r>
          </a:p>
          <a:p>
            <a:pPr lvl="0">
              <a:defRPr/>
            </a:pPr>
            <a:r>
              <a:rPr lang="en-US" altLang="ko-KR" sz="1050" dirty="0"/>
              <a:t>{</a:t>
            </a:r>
          </a:p>
          <a:p>
            <a:pPr lvl="0">
              <a:defRPr/>
            </a:pPr>
            <a:r>
              <a:rPr lang="en-US" altLang="ko-KR" sz="1050" dirty="0" err="1"/>
              <a:t>cout</a:t>
            </a:r>
            <a:r>
              <a:rPr lang="en-US" altLang="ko-KR" sz="1050" dirty="0"/>
              <a:t> &lt;&lt; "</a:t>
            </a:r>
            <a:r>
              <a:rPr lang="en-US" altLang="ko-KR" sz="1050" dirty="0" err="1"/>
              <a:t>CmyC</a:t>
            </a:r>
            <a:r>
              <a:rPr lang="en-US" altLang="ko-KR" sz="1050" dirty="0"/>
              <a:t>()" &lt;&lt; </a:t>
            </a:r>
            <a:r>
              <a:rPr lang="en-US" altLang="ko-KR" sz="1050" dirty="0" err="1"/>
              <a:t>endl</a:t>
            </a:r>
            <a:r>
              <a:rPr lang="en-US" altLang="ko-KR" sz="1050" dirty="0"/>
              <a:t>;</a:t>
            </a:r>
          </a:p>
          <a:p>
            <a:pPr lvl="0">
              <a:defRPr/>
            </a:pPr>
            <a:r>
              <a:rPr lang="en-US" altLang="ko-KR" sz="1050" dirty="0"/>
              <a:t>}</a:t>
            </a:r>
          </a:p>
          <a:p>
            <a:pPr lvl="0">
              <a:defRPr/>
            </a:pPr>
            <a:r>
              <a:rPr lang="en-US" altLang="ko-KR" sz="1050" dirty="0"/>
              <a:t>~</a:t>
            </a:r>
            <a:r>
              <a:rPr lang="en-US" altLang="ko-KR" sz="1050" dirty="0" err="1"/>
              <a:t>CmyC</a:t>
            </a:r>
            <a:r>
              <a:rPr lang="en-US" altLang="ko-KR" sz="1050" dirty="0"/>
              <a:t>()</a:t>
            </a:r>
          </a:p>
          <a:p>
            <a:pPr lvl="0">
              <a:defRPr/>
            </a:pPr>
            <a:r>
              <a:rPr lang="en-US" altLang="ko-KR" sz="1050" dirty="0"/>
              <a:t>{</a:t>
            </a:r>
          </a:p>
          <a:p>
            <a:pPr lvl="0">
              <a:defRPr/>
            </a:pPr>
            <a:r>
              <a:rPr lang="en-US" altLang="ko-KR" sz="1050" dirty="0" err="1"/>
              <a:t>cout</a:t>
            </a:r>
            <a:r>
              <a:rPr lang="en-US" altLang="ko-KR" sz="1050" dirty="0"/>
              <a:t> &lt;&lt; "~</a:t>
            </a:r>
            <a:r>
              <a:rPr lang="en-US" altLang="ko-KR" sz="1050" dirty="0" err="1"/>
              <a:t>CmyC</a:t>
            </a:r>
            <a:r>
              <a:rPr lang="en-US" altLang="ko-KR" sz="1050" dirty="0"/>
              <a:t>()" &lt;&lt; </a:t>
            </a:r>
            <a:r>
              <a:rPr lang="en-US" altLang="ko-KR" sz="1050" dirty="0" err="1"/>
              <a:t>endl</a:t>
            </a:r>
            <a:r>
              <a:rPr lang="en-US" altLang="ko-KR" sz="1050" dirty="0"/>
              <a:t>;</a:t>
            </a:r>
          </a:p>
          <a:p>
            <a:pPr lvl="0">
              <a:defRPr/>
            </a:pPr>
            <a:r>
              <a:rPr lang="en-US" altLang="ko-KR" sz="1050" dirty="0"/>
              <a:t>}</a:t>
            </a:r>
          </a:p>
          <a:p>
            <a:pPr lvl="0">
              <a:defRPr/>
            </a:pPr>
            <a:r>
              <a:rPr lang="en-US" altLang="ko-KR" sz="1050" dirty="0"/>
              <a:t>};</a:t>
            </a:r>
          </a:p>
          <a:p>
            <a:pPr lvl="0">
              <a:defRPr/>
            </a:pPr>
            <a:r>
              <a:rPr lang="en-US" altLang="ko-KR" sz="1050" dirty="0" err="1"/>
              <a:t>int</a:t>
            </a:r>
            <a:r>
              <a:rPr lang="en-US" altLang="ko-KR" sz="1050" dirty="0"/>
              <a:t> _</a:t>
            </a:r>
            <a:r>
              <a:rPr lang="en-US" altLang="ko-KR" sz="1050" dirty="0" err="1"/>
              <a:t>tmain</a:t>
            </a:r>
            <a:r>
              <a:rPr lang="en-US" altLang="ko-KR" sz="1050" dirty="0"/>
              <a:t>(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</a:t>
            </a:r>
            <a:r>
              <a:rPr lang="en-US" altLang="ko-KR" sz="1050" dirty="0" err="1"/>
              <a:t>argC</a:t>
            </a:r>
            <a:r>
              <a:rPr lang="en-US" altLang="ko-KR" sz="1050" dirty="0"/>
              <a:t>, _TCHAR* </a:t>
            </a:r>
            <a:r>
              <a:rPr lang="en-US" altLang="ko-KR" sz="1050" dirty="0" err="1"/>
              <a:t>argv</a:t>
            </a:r>
            <a:r>
              <a:rPr lang="en-US" altLang="ko-KR" sz="1050" dirty="0"/>
              <a:t>[])</a:t>
            </a:r>
          </a:p>
          <a:p>
            <a:pPr lvl="0">
              <a:defRPr/>
            </a:pPr>
            <a:r>
              <a:rPr lang="en-US" altLang="ko-KR" sz="1050" dirty="0"/>
              <a:t>{</a:t>
            </a:r>
          </a:p>
          <a:p>
            <a:pPr lvl="0">
              <a:defRPr/>
            </a:pPr>
            <a:r>
              <a:rPr lang="en-US" altLang="ko-KR" sz="1050" dirty="0" err="1"/>
              <a:t>cout</a:t>
            </a:r>
            <a:r>
              <a:rPr lang="en-US" altLang="ko-KR" sz="1050" dirty="0"/>
              <a:t> &lt;&lt; "*****Begin*****" &lt;&lt; </a:t>
            </a:r>
            <a:r>
              <a:rPr lang="en-US" altLang="ko-KR" sz="1050" dirty="0" err="1"/>
              <a:t>endl</a:t>
            </a:r>
            <a:r>
              <a:rPr lang="en-US" altLang="ko-KR" sz="1050" dirty="0"/>
              <a:t>;</a:t>
            </a:r>
          </a:p>
          <a:p>
            <a:pPr lvl="0">
              <a:defRPr/>
            </a:pPr>
            <a:r>
              <a:rPr lang="en-US" altLang="ko-KR" sz="1050" dirty="0" err="1"/>
              <a:t>CmyC</a:t>
            </a:r>
            <a:r>
              <a:rPr lang="en-US" altLang="ko-KR" sz="1050" dirty="0"/>
              <a:t> data;</a:t>
            </a:r>
          </a:p>
          <a:p>
            <a:pPr lvl="0">
              <a:defRPr/>
            </a:pPr>
            <a:r>
              <a:rPr lang="en-US" altLang="ko-KR" sz="1050" dirty="0" err="1"/>
              <a:t>cout</a:t>
            </a:r>
            <a:r>
              <a:rPr lang="en-US" altLang="ko-KR" sz="1050" dirty="0"/>
              <a:t> &lt;&lt; "*****End*****" &lt;&lt; </a:t>
            </a:r>
            <a:r>
              <a:rPr lang="en-US" altLang="ko-KR" sz="1050" dirty="0" err="1"/>
              <a:t>endl</a:t>
            </a:r>
            <a:r>
              <a:rPr lang="en-US" altLang="ko-KR" sz="1050" dirty="0"/>
              <a:t>;</a:t>
            </a:r>
          </a:p>
          <a:p>
            <a:pPr lvl="0">
              <a:defRPr/>
            </a:pPr>
            <a:r>
              <a:rPr lang="en-US" altLang="ko-KR" sz="1050" dirty="0"/>
              <a:t>return 0;</a:t>
            </a:r>
          </a:p>
          <a:p>
            <a:pPr lvl="0">
              <a:defRPr/>
            </a:pPr>
            <a:r>
              <a:rPr lang="en-US" altLang="ko-KR" sz="1050" dirty="0"/>
              <a:t>}</a:t>
            </a:r>
          </a:p>
          <a:p>
            <a:pPr lvl="0">
              <a:defRPr/>
            </a:pPr>
            <a:endParaRPr lang="ko-KR" altLang="en-US" sz="10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r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3600">
                <a:latin typeface="HY동녘B"/>
                <a:ea typeface="HY동녘B"/>
              </a:rPr>
              <a:t>상속 실습</a:t>
            </a:r>
            <a:r>
              <a:rPr lang="en-US" altLang="ko-KR" sz="3600">
                <a:latin typeface="HY동녘B"/>
                <a:ea typeface="HY동녘B"/>
              </a:rPr>
              <a:t>Ⅰ(Error)</a:t>
            </a:r>
            <a:r>
              <a:rPr lang="ko-KR" altLang="en-US" sz="3600">
                <a:latin typeface="HY동녘B"/>
                <a:ea typeface="HY동녘B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1088740"/>
            <a:ext cx="1922869" cy="57006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50"/>
              <a:t>#include "stdafx.h"</a:t>
            </a:r>
          </a:p>
          <a:p>
            <a:pPr lvl="0">
              <a:defRPr/>
            </a:pPr>
            <a:r>
              <a:rPr lang="en-US" altLang="ko-KR" sz="1050"/>
              <a:t>#include &lt;iostream&gt;</a:t>
            </a:r>
          </a:p>
          <a:p>
            <a:pPr lvl="0">
              <a:defRPr/>
            </a:pPr>
            <a:endParaRPr lang="ko-KR" altLang="en-US" sz="1050"/>
          </a:p>
          <a:p>
            <a:pPr lvl="0">
              <a:defRPr/>
            </a:pPr>
            <a:r>
              <a:rPr lang="en-US" altLang="ko-KR" sz="1050"/>
              <a:t>using namespace std;</a:t>
            </a:r>
          </a:p>
          <a:p>
            <a:pPr lvl="0">
              <a:defRPr/>
            </a:pPr>
            <a:endParaRPr lang="ko-KR" altLang="en-US" sz="1050"/>
          </a:p>
          <a:p>
            <a:pPr lvl="0">
              <a:defRPr/>
            </a:pPr>
            <a:r>
              <a:rPr lang="en-US" altLang="ko-KR" sz="1050"/>
              <a:t>class CmyA</a:t>
            </a:r>
          </a:p>
          <a:p>
            <a:pPr lvl="0">
              <a:defRPr/>
            </a:pPr>
            <a:r>
              <a:rPr lang="en-US" altLang="ko-KR" sz="1050"/>
              <a:t>{</a:t>
            </a:r>
          </a:p>
          <a:p>
            <a:pPr lvl="0">
              <a:defRPr/>
            </a:pPr>
            <a:r>
              <a:rPr lang="en-US" altLang="ko-KR" sz="1050"/>
              <a:t>public:</a:t>
            </a:r>
          </a:p>
          <a:p>
            <a:pPr lvl="0">
              <a:defRPr/>
            </a:pPr>
            <a:r>
              <a:rPr lang="en-US" altLang="ko-KR" sz="1050"/>
              <a:t>CmyA()</a:t>
            </a:r>
          </a:p>
          <a:p>
            <a:pPr lvl="0">
              <a:defRPr/>
            </a:pPr>
            <a:r>
              <a:rPr lang="en-US" altLang="ko-KR" sz="1050"/>
              <a:t>{</a:t>
            </a:r>
          </a:p>
          <a:p>
            <a:pPr lvl="0">
              <a:defRPr/>
            </a:pPr>
            <a:r>
              <a:rPr lang="en-US" altLang="ko-KR" sz="1050"/>
              <a:t>cout &lt;&lt; "CmyA()" &lt;&lt; endl;</a:t>
            </a:r>
          </a:p>
          <a:p>
            <a:pPr lvl="0">
              <a:defRPr/>
            </a:pPr>
            <a:r>
              <a:rPr lang="en-US" altLang="ko-KR" sz="1050">
                <a:solidFill>
                  <a:schemeClr val="tx2">
                    <a:lumMod val="50000"/>
                  </a:schemeClr>
                </a:solidFill>
              </a:rPr>
              <a:t>m_pdata = new char[32];</a:t>
            </a:r>
          </a:p>
          <a:p>
            <a:pPr lvl="0">
              <a:defRPr/>
            </a:pPr>
            <a:r>
              <a:rPr lang="en-US" altLang="ko-KR" sz="1050"/>
              <a:t>}</a:t>
            </a:r>
          </a:p>
          <a:p>
            <a:pPr lvl="0">
              <a:defRPr/>
            </a:pPr>
            <a:r>
              <a:rPr lang="en-US" altLang="ko-KR" sz="1050"/>
              <a:t>~CmyA()</a:t>
            </a:r>
          </a:p>
          <a:p>
            <a:pPr lvl="0">
              <a:defRPr/>
            </a:pPr>
            <a:r>
              <a:rPr lang="en-US" altLang="ko-KR" sz="1050"/>
              <a:t>{</a:t>
            </a:r>
          </a:p>
          <a:p>
            <a:pPr lvl="0">
              <a:defRPr/>
            </a:pPr>
            <a:r>
              <a:rPr lang="en-US" altLang="ko-KR" sz="1050"/>
              <a:t>cout &lt;&lt; "~CmyA()" &lt;&lt; endl;</a:t>
            </a:r>
          </a:p>
          <a:p>
            <a:pPr lvl="0">
              <a:defRPr/>
            </a:pPr>
            <a:r>
              <a:rPr lang="en-US" altLang="ko-KR" sz="1050">
                <a:solidFill>
                  <a:schemeClr val="tx2">
                    <a:lumMod val="50000"/>
                  </a:schemeClr>
                </a:solidFill>
              </a:rPr>
              <a:t>delete m_pdata;</a:t>
            </a:r>
          </a:p>
          <a:p>
            <a:pPr lvl="0">
              <a:defRPr/>
            </a:pPr>
            <a:r>
              <a:rPr lang="en-US" altLang="ko-KR" sz="1050"/>
              <a:t>}</a:t>
            </a:r>
          </a:p>
          <a:p>
            <a:pPr lvl="0">
              <a:defRPr/>
            </a:pPr>
            <a:endParaRPr lang="ko-KR" altLang="en-US" sz="1050"/>
          </a:p>
          <a:p>
            <a:pPr lvl="0">
              <a:defRPr/>
            </a:pPr>
            <a:r>
              <a:rPr lang="en-US" altLang="ko-KR" sz="1050"/>
              <a:t>protected:</a:t>
            </a:r>
          </a:p>
          <a:p>
            <a:pPr lvl="0">
              <a:defRPr/>
            </a:pPr>
            <a:r>
              <a:rPr lang="en-US" altLang="ko-KR" sz="1050"/>
              <a:t>char *m_pdata;</a:t>
            </a:r>
          </a:p>
          <a:p>
            <a:pPr lvl="0">
              <a:defRPr/>
            </a:pPr>
            <a:r>
              <a:rPr lang="en-US" altLang="ko-KR" sz="1050"/>
              <a:t>};</a:t>
            </a:r>
          </a:p>
          <a:p>
            <a:pPr lvl="0">
              <a:defRPr/>
            </a:pPr>
            <a:endParaRPr lang="ko-KR" altLang="en-US" sz="1050"/>
          </a:p>
          <a:p>
            <a:pPr lvl="0">
              <a:defRPr/>
            </a:pPr>
            <a:r>
              <a:rPr lang="en-US" altLang="ko-KR" sz="1050"/>
              <a:t>class CmyB :public CmyA</a:t>
            </a:r>
          </a:p>
          <a:p>
            <a:pPr lvl="0">
              <a:defRPr/>
            </a:pPr>
            <a:r>
              <a:rPr lang="en-US" altLang="ko-KR" sz="1050"/>
              <a:t>{</a:t>
            </a:r>
          </a:p>
          <a:p>
            <a:pPr lvl="0">
              <a:defRPr/>
            </a:pPr>
            <a:r>
              <a:rPr lang="en-US" altLang="ko-KR" sz="1050"/>
              <a:t>public:</a:t>
            </a:r>
          </a:p>
          <a:p>
            <a:pPr lvl="0">
              <a:defRPr/>
            </a:pPr>
            <a:r>
              <a:rPr lang="en-US" altLang="ko-KR" sz="1050"/>
              <a:t>CmyB()</a:t>
            </a:r>
          </a:p>
          <a:p>
            <a:pPr lvl="0">
              <a:defRPr/>
            </a:pPr>
            <a:r>
              <a:rPr lang="en-US" altLang="ko-KR" sz="1050"/>
              <a:t>{</a:t>
            </a:r>
          </a:p>
          <a:p>
            <a:pPr lvl="0">
              <a:defRPr/>
            </a:pPr>
            <a:r>
              <a:rPr lang="en-US" altLang="ko-KR" sz="1050"/>
              <a:t>cout &lt;&lt; "CmyB()" &lt;&lt; endl;</a:t>
            </a:r>
          </a:p>
          <a:p>
            <a:pPr lvl="0">
              <a:defRPr/>
            </a:pPr>
            <a:r>
              <a:rPr lang="en-US" altLang="ko-KR" sz="1050"/>
              <a:t>}</a:t>
            </a:r>
          </a:p>
          <a:p>
            <a:pPr lvl="0">
              <a:defRPr/>
            </a:pPr>
            <a:r>
              <a:rPr lang="en-US" altLang="ko-KR" sz="1050"/>
              <a:t>~CmyB()</a:t>
            </a:r>
          </a:p>
          <a:p>
            <a:pPr lvl="0">
              <a:defRPr/>
            </a:pPr>
            <a:r>
              <a:rPr lang="en-US" altLang="ko-KR" sz="1050"/>
              <a:t>{</a:t>
            </a:r>
          </a:p>
          <a:p>
            <a:pPr lvl="0">
              <a:defRPr/>
            </a:pPr>
            <a:r>
              <a:rPr lang="en-US" altLang="ko-KR" sz="1050"/>
              <a:t>cout &lt;&lt; "~CmyB()" &lt;&lt; endl;</a:t>
            </a:r>
          </a:p>
          <a:p>
            <a:pPr lvl="0">
              <a:defRPr/>
            </a:pPr>
            <a:r>
              <a:rPr lang="en-US" altLang="ko-KR" sz="1050"/>
              <a:t>}</a:t>
            </a:r>
          </a:p>
          <a:p>
            <a:pPr lvl="0">
              <a:defRPr/>
            </a:pPr>
            <a:r>
              <a:rPr lang="en-US" altLang="ko-KR" sz="1050"/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9992" y="2024844"/>
            <a:ext cx="3420998" cy="408830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z="1050"/>
          </a:p>
          <a:p>
            <a:pPr lvl="0">
              <a:defRPr/>
            </a:pPr>
            <a:r>
              <a:rPr lang="en-US" altLang="ko-KR" sz="1050"/>
              <a:t>class CmyC :public CmyB</a:t>
            </a:r>
          </a:p>
          <a:p>
            <a:pPr lvl="0">
              <a:defRPr/>
            </a:pPr>
            <a:r>
              <a:rPr lang="en-US" altLang="ko-KR" sz="1050"/>
              <a:t>{</a:t>
            </a:r>
          </a:p>
          <a:p>
            <a:pPr lvl="0">
              <a:defRPr/>
            </a:pPr>
            <a:r>
              <a:rPr lang="en-US" altLang="ko-KR" sz="1050"/>
              <a:t>public:</a:t>
            </a:r>
          </a:p>
          <a:p>
            <a:pPr lvl="0">
              <a:defRPr/>
            </a:pPr>
            <a:r>
              <a:rPr lang="en-US" altLang="ko-KR" sz="1050"/>
              <a:t>CmyC()</a:t>
            </a:r>
          </a:p>
          <a:p>
            <a:pPr lvl="0">
              <a:defRPr/>
            </a:pPr>
            <a:r>
              <a:rPr lang="en-US" altLang="ko-KR" sz="1050"/>
              <a:t>{</a:t>
            </a:r>
          </a:p>
          <a:p>
            <a:pPr lvl="0">
              <a:defRPr/>
            </a:pPr>
            <a:r>
              <a:rPr lang="en-US" altLang="ko-KR" sz="1050"/>
              <a:t>cout &lt;&lt; "CmyC()" &lt;&lt; endl;</a:t>
            </a:r>
          </a:p>
          <a:p>
            <a:pPr lvl="0">
              <a:defRPr/>
            </a:pPr>
            <a:r>
              <a:rPr lang="en-US" altLang="ko-KR" sz="1050"/>
              <a:t>}</a:t>
            </a:r>
          </a:p>
          <a:p>
            <a:pPr lvl="0">
              <a:defRPr/>
            </a:pPr>
            <a:r>
              <a:rPr lang="en-US" altLang="ko-KR" sz="1050"/>
              <a:t>~CmyC()</a:t>
            </a:r>
          </a:p>
          <a:p>
            <a:pPr lvl="0">
              <a:defRPr/>
            </a:pPr>
            <a:r>
              <a:rPr lang="en-US" altLang="ko-KR" sz="1050"/>
              <a:t>{</a:t>
            </a:r>
          </a:p>
          <a:p>
            <a:pPr lvl="0">
              <a:defRPr/>
            </a:pPr>
            <a:r>
              <a:rPr lang="en-US" altLang="ko-KR" sz="1050"/>
              <a:t>cout &lt;&lt; "~CmyC()" &lt;&lt; endl;</a:t>
            </a:r>
          </a:p>
          <a:p>
            <a:pPr lvl="0">
              <a:defRPr/>
            </a:pPr>
            <a:r>
              <a:rPr lang="en-US" altLang="ko-KR" sz="1050">
                <a:solidFill>
                  <a:srgbClr val="FF0000"/>
                </a:solidFill>
              </a:rPr>
              <a:t>//</a:t>
            </a:r>
            <a:r>
              <a:rPr lang="ko-KR" altLang="en-US" sz="1050">
                <a:solidFill>
                  <a:srgbClr val="FF0000"/>
                </a:solidFill>
              </a:rPr>
              <a:t>파생 클래스에서 부모 클래스 멤버 메모리를 해제했다</a:t>
            </a:r>
          </a:p>
          <a:p>
            <a:pPr lvl="0">
              <a:defRPr/>
            </a:pPr>
            <a:r>
              <a:rPr lang="en-US" altLang="ko-KR" sz="1050">
                <a:solidFill>
                  <a:srgbClr val="FF0000"/>
                </a:solidFill>
              </a:rPr>
              <a:t>delete m_pdata;</a:t>
            </a:r>
          </a:p>
          <a:p>
            <a:pPr lvl="0">
              <a:defRPr/>
            </a:pPr>
            <a:r>
              <a:rPr lang="en-US" altLang="ko-KR" sz="1050"/>
              <a:t>}</a:t>
            </a:r>
          </a:p>
          <a:p>
            <a:pPr lvl="0">
              <a:defRPr/>
            </a:pPr>
            <a:endParaRPr lang="ko-KR" altLang="en-US" sz="1050"/>
          </a:p>
          <a:p>
            <a:pPr lvl="0">
              <a:defRPr/>
            </a:pPr>
            <a:endParaRPr lang="ko-KR" altLang="en-US" sz="1050"/>
          </a:p>
          <a:p>
            <a:pPr lvl="0">
              <a:defRPr/>
            </a:pPr>
            <a:r>
              <a:rPr lang="en-US" altLang="ko-KR" sz="1050"/>
              <a:t>};</a:t>
            </a:r>
          </a:p>
          <a:p>
            <a:pPr lvl="0">
              <a:defRPr/>
            </a:pPr>
            <a:r>
              <a:rPr lang="en-US" altLang="ko-KR" sz="1050"/>
              <a:t>int _tmain(int argC, _TCHAR* argv[])</a:t>
            </a:r>
          </a:p>
          <a:p>
            <a:pPr lvl="0">
              <a:defRPr/>
            </a:pPr>
            <a:r>
              <a:rPr lang="en-US" altLang="ko-KR" sz="1050"/>
              <a:t>{</a:t>
            </a:r>
          </a:p>
          <a:p>
            <a:pPr lvl="0">
              <a:defRPr/>
            </a:pPr>
            <a:r>
              <a:rPr lang="en-US" altLang="ko-KR" sz="1050"/>
              <a:t>cout &lt;&lt; "*****Begin*****" &lt;&lt; endl;</a:t>
            </a:r>
          </a:p>
          <a:p>
            <a:pPr lvl="0">
              <a:defRPr/>
            </a:pPr>
            <a:r>
              <a:rPr lang="en-US" altLang="ko-KR" sz="1050"/>
              <a:t>CmyC data;</a:t>
            </a:r>
          </a:p>
          <a:p>
            <a:pPr lvl="0">
              <a:defRPr/>
            </a:pPr>
            <a:r>
              <a:rPr lang="en-US" altLang="ko-KR" sz="1050"/>
              <a:t>cout &lt;&lt; "*****End*****" &lt;&lt; endl;</a:t>
            </a:r>
          </a:p>
          <a:p>
            <a:pPr lvl="0">
              <a:defRPr/>
            </a:pPr>
            <a:r>
              <a:rPr lang="en-US" altLang="ko-KR" sz="1050"/>
              <a:t>return 0;</a:t>
            </a:r>
          </a:p>
          <a:p>
            <a:pPr lvl="0">
              <a:defRPr/>
            </a:pPr>
            <a:r>
              <a:rPr lang="en-US" altLang="ko-KR" sz="1050"/>
              <a:t>}</a:t>
            </a:r>
          </a:p>
          <a:p>
            <a:pPr lvl="0">
              <a:defRPr/>
            </a:pPr>
            <a:endParaRPr lang="ko-KR" altLang="en-US" sz="1050"/>
          </a:p>
        </p:txBody>
      </p:sp>
      <p:sp>
        <p:nvSpPr>
          <p:cNvPr id="3" name="TextBox 2"/>
          <p:cNvSpPr txBox="1"/>
          <p:nvPr/>
        </p:nvSpPr>
        <p:spPr>
          <a:xfrm>
            <a:off x="7200292" y="3320988"/>
            <a:ext cx="1265090" cy="369332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>
            <a:scrgbClr r="0" g="0" b="0"/>
          </a:fontRef>
        </p:style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000000"/>
                </a:solidFill>
              </a:rPr>
              <a:t>Error </a:t>
            </a:r>
            <a:r>
              <a:rPr lang="ko-KR" altLang="en-US">
                <a:solidFill>
                  <a:srgbClr val="000000"/>
                </a:solidFill>
              </a:rPr>
              <a:t>발생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6372200" y="3505654"/>
            <a:ext cx="720080" cy="3193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tailEnd type="arrow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r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3600">
                <a:latin typeface="HY동녘B"/>
                <a:ea typeface="HY동녘B"/>
              </a:rPr>
              <a:t>상속 실습</a:t>
            </a:r>
            <a:r>
              <a:rPr lang="en-US" altLang="ko-KR" sz="3600">
                <a:latin typeface="HY동녘B"/>
                <a:ea typeface="HY동녘B"/>
              </a:rPr>
              <a:t>Ⅱ</a:t>
            </a:r>
            <a:r>
              <a:rPr lang="ko-KR" altLang="en-US" sz="3600">
                <a:latin typeface="HY동녘B"/>
                <a:ea typeface="HY동녘B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1700" y="1232756"/>
            <a:ext cx="2572665" cy="42803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z="1100" dirty="0"/>
          </a:p>
          <a:p>
            <a:pPr lvl="0">
              <a:defRPr/>
            </a:pPr>
            <a:r>
              <a:rPr lang="en-US" altLang="ko-KR" sz="1100" dirty="0"/>
              <a:t>#include "</a:t>
            </a:r>
            <a:r>
              <a:rPr lang="en-US" altLang="ko-KR" sz="1100" dirty="0" err="1"/>
              <a:t>stdafx.h</a:t>
            </a:r>
            <a:r>
              <a:rPr lang="en-US" altLang="ko-KR" sz="1100" dirty="0"/>
              <a:t>"</a:t>
            </a:r>
          </a:p>
          <a:p>
            <a:pPr lvl="0">
              <a:defRPr/>
            </a:pPr>
            <a:r>
              <a:rPr lang="en-US" altLang="ko-KR" sz="1100" dirty="0"/>
              <a:t>#include &lt;</a:t>
            </a:r>
            <a:r>
              <a:rPr lang="en-US" altLang="ko-KR" sz="1100" dirty="0" err="1"/>
              <a:t>iostream</a:t>
            </a:r>
            <a:r>
              <a:rPr lang="en-US" altLang="ko-KR" sz="1100" dirty="0"/>
              <a:t>&gt;</a:t>
            </a:r>
          </a:p>
          <a:p>
            <a:pPr lvl="0">
              <a:defRPr/>
            </a:pPr>
            <a:endParaRPr lang="ko-KR" altLang="en-US" sz="1100" dirty="0"/>
          </a:p>
          <a:p>
            <a:pPr lvl="0">
              <a:defRPr/>
            </a:pPr>
            <a:r>
              <a:rPr lang="en-US" altLang="ko-KR" sz="1100" dirty="0"/>
              <a:t>using namespace </a:t>
            </a:r>
            <a:r>
              <a:rPr lang="en-US" altLang="ko-KR" sz="1100" dirty="0" err="1"/>
              <a:t>std</a:t>
            </a:r>
            <a:r>
              <a:rPr lang="en-US" altLang="ko-KR" sz="1100" dirty="0"/>
              <a:t>;</a:t>
            </a:r>
          </a:p>
          <a:p>
            <a:pPr lvl="0">
              <a:defRPr/>
            </a:pPr>
            <a:endParaRPr lang="ko-KR" altLang="en-US" sz="1100" dirty="0"/>
          </a:p>
          <a:p>
            <a:pPr lvl="0">
              <a:defRPr/>
            </a:pPr>
            <a:r>
              <a:rPr lang="en-US" altLang="ko-KR" sz="1100" dirty="0"/>
              <a:t>class </a:t>
            </a:r>
            <a:r>
              <a:rPr lang="en-US" altLang="ko-KR" sz="1100" dirty="0" err="1"/>
              <a:t>Cmydata</a:t>
            </a:r>
            <a:endParaRPr lang="en-US" altLang="ko-KR" sz="1100" dirty="0"/>
          </a:p>
          <a:p>
            <a:pPr lvl="0">
              <a:defRPr/>
            </a:pPr>
            <a:r>
              <a:rPr lang="en-US" altLang="ko-KR" sz="1100" dirty="0"/>
              <a:t>{</a:t>
            </a:r>
          </a:p>
          <a:p>
            <a:pPr lvl="0">
              <a:defRPr/>
            </a:pPr>
            <a:r>
              <a:rPr lang="en-US" altLang="ko-KR" sz="1100" dirty="0"/>
              <a:t>public:</a:t>
            </a:r>
          </a:p>
          <a:p>
            <a:pPr lvl="0">
              <a:defRPr/>
            </a:pPr>
            <a:r>
              <a:rPr lang="en-US" altLang="ko-KR" sz="1100" dirty="0" err="1"/>
              <a:t>Cmydata</a:t>
            </a:r>
            <a:r>
              <a:rPr lang="en-US" altLang="ko-KR" sz="1100" dirty="0"/>
              <a:t>()</a:t>
            </a:r>
          </a:p>
          <a:p>
            <a:pPr lvl="0">
              <a:defRPr/>
            </a:pPr>
            <a:r>
              <a:rPr lang="en-US" altLang="ko-KR" sz="1100" dirty="0"/>
              <a:t>{</a:t>
            </a:r>
          </a:p>
          <a:p>
            <a:pPr lvl="0">
              <a:defRPr/>
            </a:pPr>
            <a:r>
              <a:rPr lang="en-US" altLang="ko-KR" sz="1100" dirty="0" err="1"/>
              <a:t>cout</a:t>
            </a:r>
            <a:r>
              <a:rPr lang="en-US" altLang="ko-KR" sz="1100" dirty="0"/>
              <a:t> &lt;&lt; "</a:t>
            </a:r>
            <a:r>
              <a:rPr lang="en-US" altLang="ko-KR" sz="1100" dirty="0" err="1"/>
              <a:t>Cmydata</a:t>
            </a:r>
            <a:r>
              <a:rPr lang="en-US" altLang="ko-KR" sz="1100" dirty="0"/>
              <a:t>()"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pPr lvl="0">
              <a:defRPr/>
            </a:pPr>
            <a:r>
              <a:rPr lang="en-US" altLang="ko-KR" sz="1100" dirty="0"/>
              <a:t>}</a:t>
            </a:r>
          </a:p>
          <a:p>
            <a:pPr lvl="0">
              <a:defRPr/>
            </a:pPr>
            <a:r>
              <a:rPr lang="en-US" altLang="ko-KR" sz="1100" dirty="0" err="1"/>
              <a:t>Cmydata</a:t>
            </a:r>
            <a:r>
              <a:rPr lang="en-US" altLang="ko-KR" sz="1100" dirty="0"/>
              <a:t>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nparam</a:t>
            </a:r>
            <a:r>
              <a:rPr lang="en-US" altLang="ko-KR" sz="1100" dirty="0"/>
              <a:t>)</a:t>
            </a:r>
          </a:p>
          <a:p>
            <a:pPr lvl="0">
              <a:defRPr/>
            </a:pPr>
            <a:r>
              <a:rPr lang="en-US" altLang="ko-KR" sz="1100" dirty="0"/>
              <a:t>{</a:t>
            </a:r>
          </a:p>
          <a:p>
            <a:pPr lvl="0">
              <a:defRPr/>
            </a:pPr>
            <a:r>
              <a:rPr lang="en-US" altLang="ko-KR" sz="1100" dirty="0" err="1"/>
              <a:t>cout</a:t>
            </a:r>
            <a:r>
              <a:rPr lang="en-US" altLang="ko-KR" sz="1100" dirty="0"/>
              <a:t> &lt;&lt; "</a:t>
            </a:r>
            <a:r>
              <a:rPr lang="en-US" altLang="ko-KR" sz="1100" dirty="0" err="1"/>
              <a:t>Cmydata</a:t>
            </a:r>
            <a:r>
              <a:rPr lang="en-US" altLang="ko-KR" sz="1100" dirty="0"/>
              <a:t>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)"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pPr lvl="0">
              <a:defRPr/>
            </a:pPr>
            <a:r>
              <a:rPr lang="en-US" altLang="ko-KR" sz="1100" dirty="0"/>
              <a:t>}</a:t>
            </a:r>
          </a:p>
          <a:p>
            <a:pPr lvl="0">
              <a:defRPr/>
            </a:pPr>
            <a:endParaRPr lang="ko-KR" altLang="en-US" sz="1100" dirty="0"/>
          </a:p>
          <a:p>
            <a:pPr lvl="0">
              <a:defRPr/>
            </a:pPr>
            <a:r>
              <a:rPr lang="en-US" altLang="ko-KR" sz="1100" dirty="0" err="1"/>
              <a:t>Cmydata</a:t>
            </a:r>
            <a:r>
              <a:rPr lang="en-US" altLang="ko-KR" sz="1100" dirty="0"/>
              <a:t>(double </a:t>
            </a:r>
            <a:r>
              <a:rPr lang="en-US" altLang="ko-KR" sz="1100" dirty="0" err="1"/>
              <a:t>dparam</a:t>
            </a:r>
            <a:r>
              <a:rPr lang="en-US" altLang="ko-KR" sz="1100" dirty="0"/>
              <a:t>)</a:t>
            </a:r>
          </a:p>
          <a:p>
            <a:pPr lvl="0">
              <a:defRPr/>
            </a:pPr>
            <a:r>
              <a:rPr lang="en-US" altLang="ko-KR" sz="1100" dirty="0"/>
              <a:t>{</a:t>
            </a:r>
          </a:p>
          <a:p>
            <a:pPr lvl="0">
              <a:defRPr/>
            </a:pPr>
            <a:r>
              <a:rPr lang="en-US" altLang="ko-KR" sz="1100" dirty="0" err="1"/>
              <a:t>cout</a:t>
            </a:r>
            <a:r>
              <a:rPr lang="en-US" altLang="ko-KR" sz="1100" dirty="0"/>
              <a:t> &lt;&lt; "</a:t>
            </a:r>
            <a:r>
              <a:rPr lang="en-US" altLang="ko-KR" sz="1100" dirty="0" err="1"/>
              <a:t>Cmydata</a:t>
            </a:r>
            <a:r>
              <a:rPr lang="en-US" altLang="ko-KR" sz="1100" dirty="0"/>
              <a:t>(double)"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pPr lvl="0">
              <a:defRPr/>
            </a:pPr>
            <a:r>
              <a:rPr lang="en-US" altLang="ko-KR" sz="1100" dirty="0"/>
              <a:t>}</a:t>
            </a:r>
          </a:p>
          <a:p>
            <a:pPr lvl="0">
              <a:defRPr/>
            </a:pPr>
            <a:endParaRPr lang="ko-KR" altLang="en-US" sz="1100" dirty="0"/>
          </a:p>
          <a:p>
            <a:pPr lvl="0">
              <a:defRPr/>
            </a:pPr>
            <a:r>
              <a:rPr lang="en-US" altLang="ko-KR" sz="1100" dirty="0"/>
              <a:t>};</a:t>
            </a:r>
          </a:p>
          <a:p>
            <a:pPr lvl="0">
              <a:defRPr/>
            </a:pPr>
            <a:endParaRPr lang="ko-KR" alt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5040052" y="1092966"/>
            <a:ext cx="4023938" cy="5458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z="1100"/>
          </a:p>
          <a:p>
            <a:pPr lvl="0">
              <a:defRPr/>
            </a:pPr>
            <a:r>
              <a:rPr lang="en-US" altLang="ko-KR" sz="1100"/>
              <a:t>class CmydataEx :public Cmydata</a:t>
            </a:r>
          </a:p>
          <a:p>
            <a:pPr lvl="0">
              <a:defRPr/>
            </a:pPr>
            <a:r>
              <a:rPr lang="en-US" altLang="ko-KR" sz="1100"/>
              <a:t>{</a:t>
            </a:r>
          </a:p>
          <a:p>
            <a:pPr lvl="0">
              <a:defRPr/>
            </a:pPr>
            <a:r>
              <a:rPr lang="en-US" altLang="ko-KR" sz="1100"/>
              <a:t>public:</a:t>
            </a:r>
          </a:p>
          <a:p>
            <a:pPr lvl="0">
              <a:defRPr/>
            </a:pPr>
            <a:r>
              <a:rPr lang="en-US" altLang="ko-KR" sz="1100"/>
              <a:t>CmydataEx()</a:t>
            </a:r>
          </a:p>
          <a:p>
            <a:pPr lvl="0">
              <a:defRPr/>
            </a:pPr>
            <a:r>
              <a:rPr lang="en-US" altLang="ko-KR" sz="1100"/>
              <a:t>{</a:t>
            </a:r>
          </a:p>
          <a:p>
            <a:pPr lvl="0">
              <a:defRPr/>
            </a:pPr>
            <a:r>
              <a:rPr lang="en-US" altLang="ko-KR" sz="1100"/>
              <a:t>cout &lt;&lt; "CmydataEx()" &lt;&lt; endl;</a:t>
            </a:r>
          </a:p>
          <a:p>
            <a:pPr lvl="0">
              <a:defRPr/>
            </a:pPr>
            <a:r>
              <a:rPr lang="en-US" altLang="ko-KR" sz="1100"/>
              <a:t>}</a:t>
            </a:r>
          </a:p>
          <a:p>
            <a:pPr lvl="0">
              <a:defRPr/>
            </a:pPr>
            <a:r>
              <a:rPr lang="en-US" altLang="ko-KR" sz="1100"/>
              <a:t>//</a:t>
            </a:r>
            <a:r>
              <a:rPr lang="ko-KR" altLang="en-US" sz="1100"/>
              <a:t>기본 생성자 </a:t>
            </a:r>
            <a:r>
              <a:rPr lang="en-US" altLang="ko-KR" sz="1100"/>
              <a:t>3</a:t>
            </a:r>
            <a:r>
              <a:rPr lang="ko-KR" altLang="en-US" sz="1100"/>
              <a:t>가지 중에서 </a:t>
            </a:r>
            <a:r>
              <a:rPr lang="en-US" altLang="ko-KR" sz="1100"/>
              <a:t>int </a:t>
            </a:r>
            <a:r>
              <a:rPr lang="ko-KR" altLang="en-US" sz="1100"/>
              <a:t>변수를 갖는 생성자를 선택한다</a:t>
            </a:r>
          </a:p>
          <a:p>
            <a:pPr lvl="0">
              <a:defRPr/>
            </a:pPr>
            <a:r>
              <a:rPr lang="en-US" altLang="ko-KR" sz="1100"/>
              <a:t>CmydataEx(int nparam):Cmydata(nparam)</a:t>
            </a:r>
          </a:p>
          <a:p>
            <a:pPr lvl="0">
              <a:defRPr/>
            </a:pPr>
            <a:r>
              <a:rPr lang="en-US" altLang="ko-KR" sz="1100"/>
              <a:t>{</a:t>
            </a:r>
          </a:p>
          <a:p>
            <a:pPr lvl="0">
              <a:defRPr/>
            </a:pPr>
            <a:r>
              <a:rPr lang="en-US" altLang="ko-KR" sz="1100"/>
              <a:t>cout &lt;&lt; "CmydataEx(int)" &lt;&lt; endl;</a:t>
            </a:r>
          </a:p>
          <a:p>
            <a:pPr lvl="0">
              <a:defRPr/>
            </a:pPr>
            <a:r>
              <a:rPr lang="en-US" altLang="ko-KR" sz="1100"/>
              <a:t>}</a:t>
            </a:r>
          </a:p>
          <a:p>
            <a:pPr lvl="0">
              <a:defRPr/>
            </a:pPr>
            <a:endParaRPr lang="ko-KR" altLang="en-US" sz="1100"/>
          </a:p>
          <a:p>
            <a:pPr lvl="0">
              <a:defRPr/>
            </a:pPr>
            <a:r>
              <a:rPr lang="en-US" altLang="ko-KR" sz="1100"/>
              <a:t>//</a:t>
            </a:r>
            <a:r>
              <a:rPr lang="ko-KR" altLang="en-US" sz="1100"/>
              <a:t>기본 생성자의 디폴트 생성자를 선택</a:t>
            </a:r>
          </a:p>
          <a:p>
            <a:pPr lvl="0">
              <a:defRPr/>
            </a:pPr>
            <a:r>
              <a:rPr lang="en-US" altLang="ko-KR" sz="1100"/>
              <a:t>CmydataEx(double dparam) :Cmydata()</a:t>
            </a:r>
          </a:p>
          <a:p>
            <a:pPr lvl="0">
              <a:defRPr/>
            </a:pPr>
            <a:r>
              <a:rPr lang="en-US" altLang="ko-KR" sz="1100"/>
              <a:t>{</a:t>
            </a:r>
          </a:p>
          <a:p>
            <a:pPr lvl="0">
              <a:defRPr/>
            </a:pPr>
            <a:r>
              <a:rPr lang="en-US" altLang="ko-KR" sz="1100"/>
              <a:t>cout &lt;&lt; "CmydataEx(double)" &lt;&lt; endl;</a:t>
            </a:r>
          </a:p>
          <a:p>
            <a:pPr lvl="0">
              <a:defRPr/>
            </a:pPr>
            <a:r>
              <a:rPr lang="en-US" altLang="ko-KR" sz="1100"/>
              <a:t>}</a:t>
            </a:r>
          </a:p>
          <a:p>
            <a:pPr lvl="0">
              <a:defRPr/>
            </a:pPr>
            <a:r>
              <a:rPr lang="en-US" altLang="ko-KR" sz="1100"/>
              <a:t>};</a:t>
            </a:r>
          </a:p>
          <a:p>
            <a:pPr lvl="0">
              <a:defRPr/>
            </a:pPr>
            <a:endParaRPr lang="ko-KR" altLang="en-US" sz="1100"/>
          </a:p>
          <a:p>
            <a:pPr lvl="0">
              <a:defRPr/>
            </a:pPr>
            <a:r>
              <a:rPr lang="en-US" altLang="ko-KR" sz="1100"/>
              <a:t>int _tmain(int argC, _TCHAR* argv[])</a:t>
            </a:r>
          </a:p>
          <a:p>
            <a:pPr lvl="0">
              <a:defRPr/>
            </a:pPr>
            <a:r>
              <a:rPr lang="en-US" altLang="ko-KR" sz="1100"/>
              <a:t>{</a:t>
            </a:r>
          </a:p>
          <a:p>
            <a:pPr lvl="0">
              <a:defRPr/>
            </a:pPr>
            <a:r>
              <a:rPr lang="en-US" altLang="ko-KR" sz="1100"/>
              <a:t>CmydataEx a;</a:t>
            </a:r>
          </a:p>
          <a:p>
            <a:pPr lvl="0">
              <a:defRPr/>
            </a:pPr>
            <a:r>
              <a:rPr lang="en-US" altLang="ko-KR" sz="1100"/>
              <a:t>cout &lt;&lt; "*********" &lt;&lt; endl;</a:t>
            </a:r>
          </a:p>
          <a:p>
            <a:pPr lvl="0">
              <a:defRPr/>
            </a:pPr>
            <a:r>
              <a:rPr lang="en-US" altLang="ko-KR" sz="1100"/>
              <a:t>CmydataEx b(5);</a:t>
            </a:r>
          </a:p>
          <a:p>
            <a:pPr lvl="0">
              <a:defRPr/>
            </a:pPr>
            <a:r>
              <a:rPr lang="en-US" altLang="ko-KR" sz="1100"/>
              <a:t>cout &lt;&lt; "*********" &lt;&lt; endl;</a:t>
            </a:r>
          </a:p>
          <a:p>
            <a:pPr lvl="0">
              <a:defRPr/>
            </a:pPr>
            <a:r>
              <a:rPr lang="en-US" altLang="ko-KR" sz="1100"/>
              <a:t>CmydataEx c(3.3);</a:t>
            </a:r>
          </a:p>
          <a:p>
            <a:pPr lvl="0">
              <a:defRPr/>
            </a:pPr>
            <a:r>
              <a:rPr lang="en-US" altLang="ko-KR" sz="1100"/>
              <a:t>cout &lt;&lt; "*********" &lt;&lt; endl;</a:t>
            </a:r>
          </a:p>
          <a:p>
            <a:pPr lvl="0">
              <a:defRPr/>
            </a:pPr>
            <a:r>
              <a:rPr lang="en-US" altLang="ko-KR" sz="1100"/>
              <a:t>return 0;</a:t>
            </a:r>
          </a:p>
          <a:p>
            <a:pPr lvl="0">
              <a:defRPr/>
            </a:pPr>
            <a:r>
              <a:rPr lang="en-US" altLang="ko-KR" sz="1100"/>
              <a:t>}</a:t>
            </a:r>
          </a:p>
          <a:p>
            <a:pPr lvl="0">
              <a:defRPr/>
            </a:pPr>
            <a:endParaRPr lang="ko-KR" altLang="en-US" sz="11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r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3600">
                <a:latin typeface="HY동녘B"/>
                <a:ea typeface="HY동녘B"/>
              </a:rPr>
              <a:t>상속 실습Ⅱ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71900" y="1088740"/>
            <a:ext cx="3849040" cy="55387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50" dirty="0"/>
              <a:t>#include&lt;</a:t>
            </a:r>
            <a:r>
              <a:rPr lang="en-US" altLang="ko-KR" sz="1050" dirty="0" err="1"/>
              <a:t>iostream</a:t>
            </a:r>
            <a:r>
              <a:rPr lang="en-US" altLang="ko-KR" sz="1050" dirty="0"/>
              <a:t>&gt;</a:t>
            </a:r>
          </a:p>
          <a:p>
            <a:pPr lvl="0">
              <a:defRPr/>
            </a:pPr>
            <a:r>
              <a:rPr lang="en-US" altLang="ko-KR" sz="1050" dirty="0"/>
              <a:t>#include&lt;</a:t>
            </a:r>
            <a:r>
              <a:rPr lang="en-US" altLang="ko-KR" sz="1050" dirty="0" err="1"/>
              <a:t>math.h</a:t>
            </a:r>
            <a:r>
              <a:rPr lang="en-US" altLang="ko-KR" sz="1050" dirty="0"/>
              <a:t>&gt;</a:t>
            </a:r>
          </a:p>
          <a:p>
            <a:pPr lvl="0">
              <a:defRPr/>
            </a:pPr>
            <a:r>
              <a:rPr lang="en-US" altLang="ko-KR" sz="1050" dirty="0"/>
              <a:t>using namespace </a:t>
            </a:r>
            <a:r>
              <a:rPr lang="en-US" altLang="ko-KR" sz="1050" dirty="0" err="1"/>
              <a:t>std</a:t>
            </a:r>
            <a:r>
              <a:rPr lang="en-US" altLang="ko-KR" sz="1050" dirty="0"/>
              <a:t>;</a:t>
            </a:r>
          </a:p>
          <a:p>
            <a:pPr lvl="0">
              <a:defRPr/>
            </a:pPr>
            <a:r>
              <a:rPr lang="en-US" altLang="ko-KR" sz="1050" dirty="0"/>
              <a:t>//</a:t>
            </a:r>
            <a:r>
              <a:rPr lang="ko-KR" altLang="en-US" sz="1050" dirty="0"/>
              <a:t>기본클래스 선언</a:t>
            </a:r>
          </a:p>
          <a:p>
            <a:pPr lvl="0">
              <a:defRPr/>
            </a:pPr>
            <a:r>
              <a:rPr lang="en-US" altLang="ko-KR" sz="1050" dirty="0"/>
              <a:t>class </a:t>
            </a:r>
            <a:r>
              <a:rPr lang="en-US" altLang="ko-KR" sz="1050" dirty="0" err="1"/>
              <a:t>circle_basic</a:t>
            </a:r>
            <a:r>
              <a:rPr lang="en-US" altLang="ko-KR" sz="1050" dirty="0"/>
              <a:t> {</a:t>
            </a:r>
          </a:p>
          <a:p>
            <a:pPr lvl="0">
              <a:defRPr/>
            </a:pPr>
            <a:r>
              <a:rPr lang="en-US" altLang="ko-KR" sz="1050" dirty="0"/>
              <a:t>public:</a:t>
            </a:r>
          </a:p>
          <a:p>
            <a:pPr lvl="0">
              <a:defRPr/>
            </a:pPr>
            <a:r>
              <a:rPr lang="en-US" altLang="ko-KR" sz="1050" dirty="0" err="1"/>
              <a:t>circle_basic</a:t>
            </a:r>
            <a:r>
              <a:rPr lang="en-US" altLang="ko-KR" sz="1050" dirty="0"/>
              <a:t>() { </a:t>
            </a:r>
            <a:r>
              <a:rPr lang="en-US" altLang="ko-KR" sz="1050" dirty="0" err="1"/>
              <a:t>cout</a:t>
            </a:r>
            <a:r>
              <a:rPr lang="en-US" altLang="ko-KR" sz="1050" dirty="0"/>
              <a:t> &lt;&lt; "</a:t>
            </a:r>
            <a:r>
              <a:rPr lang="ko-KR" altLang="en-US" sz="1050" dirty="0"/>
              <a:t>원의 기본정보설정</a:t>
            </a:r>
            <a:r>
              <a:rPr lang="en-US" altLang="ko-KR" sz="1050" dirty="0"/>
              <a:t>"</a:t>
            </a:r>
            <a:r>
              <a:rPr lang="ko-KR" altLang="en-US" sz="1050" dirty="0"/>
              <a:t> </a:t>
            </a:r>
            <a:r>
              <a:rPr lang="en-US" altLang="ko-KR" sz="1050" dirty="0"/>
              <a:t>&lt;&lt;</a:t>
            </a:r>
            <a:r>
              <a:rPr lang="ko-KR" altLang="en-US" sz="1050" dirty="0"/>
              <a:t> </a:t>
            </a:r>
            <a:r>
              <a:rPr lang="en-US" altLang="ko-KR" sz="1050" dirty="0" err="1"/>
              <a:t>endl</a:t>
            </a:r>
            <a:r>
              <a:rPr lang="en-US" altLang="ko-KR" sz="1050" dirty="0"/>
              <a:t>; }</a:t>
            </a:r>
          </a:p>
          <a:p>
            <a:pPr lvl="0">
              <a:defRPr/>
            </a:pPr>
            <a:r>
              <a:rPr lang="en-US" altLang="ko-KR" sz="1050" dirty="0"/>
              <a:t>void </a:t>
            </a:r>
            <a:r>
              <a:rPr lang="en-US" altLang="ko-KR" sz="1050" dirty="0" err="1"/>
              <a:t>circle_width</a:t>
            </a:r>
            <a:r>
              <a:rPr lang="en-US" altLang="ko-KR" sz="1050" dirty="0"/>
              <a:t>(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a) {</a:t>
            </a:r>
          </a:p>
          <a:p>
            <a:pPr lvl="0">
              <a:defRPr/>
            </a:pPr>
            <a:r>
              <a:rPr lang="en-US" altLang="ko-KR" sz="1050" dirty="0"/>
              <a:t>r = a;</a:t>
            </a:r>
          </a:p>
          <a:p>
            <a:pPr lvl="0">
              <a:defRPr/>
            </a:pPr>
            <a:r>
              <a:rPr lang="en-US" altLang="ko-KR" sz="1050" dirty="0" err="1"/>
              <a:t>cout</a:t>
            </a:r>
            <a:r>
              <a:rPr lang="en-US" altLang="ko-KR" sz="1050" dirty="0"/>
              <a:t> &lt;&lt; "</a:t>
            </a:r>
            <a:r>
              <a:rPr lang="ko-KR" altLang="en-US" sz="1050" dirty="0"/>
              <a:t>원의 넓이</a:t>
            </a:r>
            <a:r>
              <a:rPr lang="en-US" altLang="ko-KR" sz="1050" dirty="0"/>
              <a:t>="</a:t>
            </a:r>
            <a:r>
              <a:rPr lang="ko-KR" altLang="en-US" sz="1050" dirty="0"/>
              <a:t> </a:t>
            </a:r>
            <a:r>
              <a:rPr lang="en-US" altLang="ko-KR" sz="1050" dirty="0"/>
              <a:t>&lt;&lt;</a:t>
            </a:r>
            <a:r>
              <a:rPr lang="ko-KR" altLang="en-US" sz="1050" dirty="0"/>
              <a:t> </a:t>
            </a:r>
            <a:r>
              <a:rPr lang="en-US" altLang="ko-KR" sz="1050" dirty="0"/>
              <a:t>pow(r, 2)*pie &lt;&lt; </a:t>
            </a:r>
            <a:r>
              <a:rPr lang="en-US" altLang="ko-KR" sz="1050" dirty="0" err="1"/>
              <a:t>endl</a:t>
            </a:r>
            <a:r>
              <a:rPr lang="en-US" altLang="ko-KR" sz="1050" dirty="0"/>
              <a:t>;</a:t>
            </a:r>
          </a:p>
          <a:p>
            <a:pPr lvl="0">
              <a:defRPr/>
            </a:pPr>
            <a:r>
              <a:rPr lang="en-US" altLang="ko-KR" sz="1050" dirty="0"/>
              <a:t>}</a:t>
            </a:r>
          </a:p>
          <a:p>
            <a:pPr lvl="0">
              <a:defRPr/>
            </a:pPr>
            <a:r>
              <a:rPr lang="en-US" altLang="ko-KR" sz="1050" dirty="0"/>
              <a:t>protected:</a:t>
            </a:r>
          </a:p>
          <a:p>
            <a:pPr lvl="0">
              <a:defRPr/>
            </a:pPr>
            <a:r>
              <a:rPr lang="en-US" altLang="ko-KR" sz="1050" dirty="0" err="1"/>
              <a:t>int</a:t>
            </a:r>
            <a:r>
              <a:rPr lang="en-US" altLang="ko-KR" sz="1050" dirty="0"/>
              <a:t> r;</a:t>
            </a:r>
          </a:p>
          <a:p>
            <a:pPr lvl="0">
              <a:defRPr/>
            </a:pPr>
            <a:r>
              <a:rPr lang="en-US" altLang="ko-KR" sz="1050" dirty="0"/>
              <a:t>double pie = 3.141592;</a:t>
            </a:r>
          </a:p>
          <a:p>
            <a:pPr lvl="0">
              <a:defRPr/>
            </a:pPr>
            <a:r>
              <a:rPr lang="en-US" altLang="ko-KR" sz="1050" dirty="0"/>
              <a:t>};</a:t>
            </a:r>
          </a:p>
          <a:p>
            <a:pPr lvl="0">
              <a:defRPr/>
            </a:pPr>
            <a:r>
              <a:rPr lang="en-US" altLang="ko-KR" sz="1050" dirty="0"/>
              <a:t>//</a:t>
            </a:r>
            <a:r>
              <a:rPr lang="ko-KR" altLang="en-US" sz="1050" dirty="0"/>
              <a:t>파생 클래스 선언</a:t>
            </a:r>
          </a:p>
          <a:p>
            <a:pPr lvl="0">
              <a:defRPr/>
            </a:pPr>
            <a:r>
              <a:rPr lang="en-US" altLang="ko-KR" sz="1050" dirty="0"/>
              <a:t>class </a:t>
            </a:r>
            <a:r>
              <a:rPr lang="en-US" altLang="ko-KR" sz="1050" dirty="0" err="1"/>
              <a:t>circle_outside</a:t>
            </a:r>
            <a:r>
              <a:rPr lang="en-US" altLang="ko-KR" sz="1050" dirty="0"/>
              <a:t> :public </a:t>
            </a:r>
            <a:r>
              <a:rPr lang="en-US" altLang="ko-KR" sz="1050" dirty="0" err="1"/>
              <a:t>circle_basic</a:t>
            </a:r>
            <a:r>
              <a:rPr lang="en-US" altLang="ko-KR" sz="1050" dirty="0"/>
              <a:t> {</a:t>
            </a:r>
          </a:p>
          <a:p>
            <a:pPr lvl="0">
              <a:defRPr/>
            </a:pPr>
            <a:r>
              <a:rPr lang="en-US" altLang="ko-KR" sz="1050" dirty="0"/>
              <a:t>public:</a:t>
            </a:r>
          </a:p>
          <a:p>
            <a:pPr lvl="0">
              <a:defRPr/>
            </a:pPr>
            <a:r>
              <a:rPr lang="en-US" altLang="ko-KR" sz="1050" dirty="0" err="1"/>
              <a:t>circle_outside</a:t>
            </a:r>
            <a:r>
              <a:rPr lang="en-US" altLang="ko-KR" sz="1050" dirty="0"/>
              <a:t>() { </a:t>
            </a:r>
            <a:r>
              <a:rPr lang="en-US" altLang="ko-KR" sz="1050" dirty="0" err="1"/>
              <a:t>cout</a:t>
            </a:r>
            <a:r>
              <a:rPr lang="en-US" altLang="ko-KR" sz="1050" dirty="0"/>
              <a:t> &lt;&lt; "</a:t>
            </a:r>
            <a:r>
              <a:rPr lang="ko-KR" altLang="en-US" sz="1050" dirty="0"/>
              <a:t>원구에 대한 계산작업</a:t>
            </a:r>
            <a:r>
              <a:rPr lang="en-US" altLang="ko-KR" sz="1050" dirty="0"/>
              <a:t>"</a:t>
            </a:r>
            <a:r>
              <a:rPr lang="ko-KR" altLang="en-US" sz="1050" dirty="0"/>
              <a:t> </a:t>
            </a:r>
            <a:r>
              <a:rPr lang="en-US" altLang="ko-KR" sz="1050" dirty="0"/>
              <a:t>&lt;&lt;</a:t>
            </a:r>
            <a:r>
              <a:rPr lang="ko-KR" altLang="en-US" sz="1050" dirty="0"/>
              <a:t> </a:t>
            </a:r>
            <a:r>
              <a:rPr lang="en-US" altLang="ko-KR" sz="1050" dirty="0" err="1"/>
              <a:t>endl</a:t>
            </a:r>
            <a:r>
              <a:rPr lang="en-US" altLang="ko-KR" sz="1050" dirty="0"/>
              <a:t>; }</a:t>
            </a:r>
          </a:p>
          <a:p>
            <a:pPr lvl="0">
              <a:defRPr/>
            </a:pPr>
            <a:r>
              <a:rPr lang="en-US" altLang="ko-KR" sz="1050" dirty="0"/>
              <a:t>void </a:t>
            </a:r>
            <a:r>
              <a:rPr lang="en-US" altLang="ko-KR" sz="1050" dirty="0" err="1"/>
              <a:t>outside_width</a:t>
            </a:r>
            <a:r>
              <a:rPr lang="en-US" altLang="ko-KR" sz="1050" dirty="0"/>
              <a:t>() {</a:t>
            </a:r>
          </a:p>
          <a:p>
            <a:pPr lvl="0">
              <a:defRPr/>
            </a:pPr>
            <a:r>
              <a:rPr lang="en-US" altLang="ko-KR" sz="1050" dirty="0" err="1"/>
              <a:t>cout</a:t>
            </a:r>
            <a:r>
              <a:rPr lang="en-US" altLang="ko-KR" sz="1050" dirty="0"/>
              <a:t> &lt;&lt; "</a:t>
            </a:r>
            <a:r>
              <a:rPr lang="ko-KR" altLang="en-US" sz="1050" dirty="0"/>
              <a:t>원구의 겉넓이</a:t>
            </a:r>
            <a:r>
              <a:rPr lang="en-US" altLang="ko-KR" sz="1050" dirty="0"/>
              <a:t>="</a:t>
            </a:r>
            <a:r>
              <a:rPr lang="ko-KR" altLang="en-US" sz="1050" dirty="0"/>
              <a:t> </a:t>
            </a:r>
            <a:r>
              <a:rPr lang="en-US" altLang="ko-KR" sz="1050" dirty="0"/>
              <a:t>&lt;&lt;</a:t>
            </a:r>
            <a:r>
              <a:rPr lang="ko-KR" altLang="en-US" sz="1050" dirty="0"/>
              <a:t> </a:t>
            </a:r>
            <a:r>
              <a:rPr lang="en-US" altLang="ko-KR" sz="1050" dirty="0"/>
              <a:t>4 * pie*pow(r, 2) &lt;&lt; </a:t>
            </a:r>
            <a:r>
              <a:rPr lang="en-US" altLang="ko-KR" sz="1050" dirty="0" err="1"/>
              <a:t>endl</a:t>
            </a:r>
            <a:r>
              <a:rPr lang="en-US" altLang="ko-KR" sz="1050" dirty="0"/>
              <a:t>;</a:t>
            </a:r>
          </a:p>
          <a:p>
            <a:pPr lvl="0">
              <a:defRPr/>
            </a:pPr>
            <a:r>
              <a:rPr lang="en-US" altLang="ko-KR" sz="1050" dirty="0"/>
              <a:t>}</a:t>
            </a:r>
          </a:p>
          <a:p>
            <a:pPr lvl="0">
              <a:defRPr/>
            </a:pPr>
            <a:r>
              <a:rPr lang="en-US" altLang="ko-KR" sz="1050" dirty="0"/>
              <a:t>};</a:t>
            </a:r>
          </a:p>
          <a:p>
            <a:pPr lvl="0">
              <a:defRPr/>
            </a:pPr>
            <a:r>
              <a:rPr lang="en-US" altLang="ko-KR" sz="1050" dirty="0"/>
              <a:t>//</a:t>
            </a:r>
            <a:r>
              <a:rPr lang="ko-KR" altLang="en-US" sz="1050" dirty="0" err="1"/>
              <a:t>메인부분</a:t>
            </a:r>
            <a:endParaRPr lang="ko-KR" altLang="en-US" sz="1050" dirty="0"/>
          </a:p>
          <a:p>
            <a:pPr lvl="0">
              <a:defRPr/>
            </a:pPr>
            <a:r>
              <a:rPr lang="en-US" altLang="ko-KR" sz="1050" dirty="0" err="1"/>
              <a:t>int</a:t>
            </a:r>
            <a:r>
              <a:rPr lang="en-US" altLang="ko-KR" sz="1050" dirty="0"/>
              <a:t> main()</a:t>
            </a:r>
          </a:p>
          <a:p>
            <a:pPr lvl="0">
              <a:defRPr/>
            </a:pPr>
            <a:r>
              <a:rPr lang="en-US" altLang="ko-KR" sz="1050" dirty="0"/>
              <a:t>{</a:t>
            </a:r>
          </a:p>
          <a:p>
            <a:pPr lvl="0">
              <a:defRPr/>
            </a:pPr>
            <a:r>
              <a:rPr lang="en-US" altLang="ko-KR" sz="1050" dirty="0" err="1"/>
              <a:t>circle_outside</a:t>
            </a:r>
            <a:r>
              <a:rPr lang="en-US" altLang="ko-KR" sz="1050" dirty="0"/>
              <a:t> </a:t>
            </a:r>
            <a:r>
              <a:rPr lang="en-US" altLang="ko-KR" sz="1050" dirty="0" err="1"/>
              <a:t>mycircle</a:t>
            </a:r>
            <a:r>
              <a:rPr lang="en-US" altLang="ko-KR" sz="1050" dirty="0"/>
              <a:t>;</a:t>
            </a:r>
          </a:p>
          <a:p>
            <a:pPr lvl="0">
              <a:defRPr/>
            </a:pPr>
            <a:r>
              <a:rPr lang="en-US" altLang="ko-KR" sz="1050" dirty="0" err="1"/>
              <a:t>int</a:t>
            </a:r>
            <a:r>
              <a:rPr lang="en-US" altLang="ko-KR" sz="1050" dirty="0"/>
              <a:t> a;</a:t>
            </a:r>
          </a:p>
          <a:p>
            <a:pPr lvl="0">
              <a:defRPr/>
            </a:pPr>
            <a:r>
              <a:rPr lang="en-US" altLang="ko-KR" sz="1050" dirty="0" err="1"/>
              <a:t>cout</a:t>
            </a:r>
            <a:r>
              <a:rPr lang="en-US" altLang="ko-KR" sz="1050" dirty="0"/>
              <a:t> &lt;&lt;</a:t>
            </a:r>
            <a:r>
              <a:rPr lang="ko-KR" altLang="en-US" sz="1050" dirty="0"/>
              <a:t> </a:t>
            </a:r>
            <a:r>
              <a:rPr lang="en-US" altLang="ko-KR" sz="1050" dirty="0"/>
              <a:t>"</a:t>
            </a:r>
            <a:r>
              <a:rPr lang="ko-KR" altLang="en-US" sz="1050" dirty="0"/>
              <a:t>원의 반지름 입력</a:t>
            </a:r>
            <a:r>
              <a:rPr lang="en-US" altLang="ko-KR" sz="1050" dirty="0"/>
              <a:t>"</a:t>
            </a:r>
            <a:r>
              <a:rPr lang="ko-KR" altLang="en-US" sz="1050" dirty="0"/>
              <a:t> </a:t>
            </a:r>
            <a:r>
              <a:rPr lang="en-US" altLang="ko-KR" sz="1050" dirty="0"/>
              <a:t>&lt;&lt;</a:t>
            </a:r>
            <a:r>
              <a:rPr lang="ko-KR" altLang="en-US" sz="1050" dirty="0"/>
              <a:t> </a:t>
            </a:r>
            <a:r>
              <a:rPr lang="en-US" altLang="ko-KR" sz="1050" dirty="0" err="1"/>
              <a:t>endl</a:t>
            </a:r>
            <a:r>
              <a:rPr lang="en-US" altLang="ko-KR" sz="1050" dirty="0"/>
              <a:t>;</a:t>
            </a:r>
          </a:p>
          <a:p>
            <a:pPr lvl="0">
              <a:defRPr/>
            </a:pPr>
            <a:r>
              <a:rPr lang="en-US" altLang="ko-KR" sz="1050" dirty="0" err="1"/>
              <a:t>cin</a:t>
            </a:r>
            <a:r>
              <a:rPr lang="en-US" altLang="ko-KR" sz="1050" dirty="0"/>
              <a:t> &gt;&gt; a;</a:t>
            </a:r>
          </a:p>
          <a:p>
            <a:pPr lvl="0">
              <a:defRPr/>
            </a:pPr>
            <a:r>
              <a:rPr lang="en-US" altLang="ko-KR" sz="1050" dirty="0" err="1"/>
              <a:t>mycircle.circle_width</a:t>
            </a:r>
            <a:r>
              <a:rPr lang="en-US" altLang="ko-KR" sz="1050" dirty="0"/>
              <a:t>(a);</a:t>
            </a:r>
          </a:p>
          <a:p>
            <a:pPr lvl="0">
              <a:defRPr/>
            </a:pPr>
            <a:r>
              <a:rPr lang="en-US" altLang="ko-KR" sz="1050" dirty="0" err="1"/>
              <a:t>mycircle.outside_width</a:t>
            </a:r>
            <a:r>
              <a:rPr lang="en-US" altLang="ko-KR" sz="1050" dirty="0"/>
              <a:t>();</a:t>
            </a:r>
          </a:p>
          <a:p>
            <a:pPr lvl="0">
              <a:defRPr/>
            </a:pPr>
            <a:endParaRPr lang="ko-KR" altLang="en-US" sz="1050" dirty="0"/>
          </a:p>
          <a:p>
            <a:pPr lvl="0">
              <a:defRPr/>
            </a:pPr>
            <a:r>
              <a:rPr lang="en-US" altLang="ko-KR" sz="1050" dirty="0"/>
              <a:t>}</a:t>
            </a:r>
            <a:endParaRPr lang="ko-KR" altLang="en-US" sz="10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r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3600">
                <a:latin typeface="HY동녘B"/>
                <a:ea typeface="HY동녘B"/>
              </a:rPr>
              <a:t>상속 실습Ⅲ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71900" y="1088740"/>
            <a:ext cx="2610790" cy="44148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50" dirty="0"/>
              <a:t>#include&lt;</a:t>
            </a:r>
            <a:r>
              <a:rPr lang="en-US" altLang="ko-KR" sz="1050" dirty="0" err="1"/>
              <a:t>iostream</a:t>
            </a:r>
            <a:r>
              <a:rPr lang="en-US" altLang="ko-KR" sz="1050" dirty="0"/>
              <a:t>&gt;</a:t>
            </a:r>
          </a:p>
          <a:p>
            <a:pPr lvl="0">
              <a:defRPr/>
            </a:pPr>
            <a:r>
              <a:rPr lang="en-US" altLang="ko-KR" sz="1050" dirty="0"/>
              <a:t>using namespace </a:t>
            </a:r>
            <a:r>
              <a:rPr lang="en-US" altLang="ko-KR" sz="1050" dirty="0" err="1"/>
              <a:t>std</a:t>
            </a:r>
            <a:r>
              <a:rPr lang="en-US" altLang="ko-KR" sz="1050" dirty="0"/>
              <a:t>;</a:t>
            </a:r>
          </a:p>
          <a:p>
            <a:pPr lvl="0">
              <a:defRPr/>
            </a:pPr>
            <a:r>
              <a:rPr lang="en-US" altLang="ko-KR" sz="1050" dirty="0"/>
              <a:t>class books {</a:t>
            </a:r>
          </a:p>
          <a:p>
            <a:pPr lvl="0">
              <a:defRPr/>
            </a:pPr>
            <a:r>
              <a:rPr lang="en-US" altLang="ko-KR" sz="1050" dirty="0"/>
              <a:t>public:</a:t>
            </a:r>
          </a:p>
          <a:p>
            <a:pPr lvl="0">
              <a:defRPr/>
            </a:pPr>
            <a:r>
              <a:rPr lang="en-US" altLang="ko-KR" sz="1050" dirty="0"/>
              <a:t>void </a:t>
            </a:r>
            <a:r>
              <a:rPr lang="en-US" altLang="ko-KR" sz="1050" dirty="0" err="1"/>
              <a:t>print_info</a:t>
            </a:r>
            <a:r>
              <a:rPr lang="en-US" altLang="ko-KR" sz="1050" dirty="0"/>
              <a:t>() {</a:t>
            </a:r>
          </a:p>
          <a:p>
            <a:pPr lvl="0">
              <a:defRPr/>
            </a:pPr>
            <a:r>
              <a:rPr lang="en-US" altLang="ko-KR" sz="1050" dirty="0" err="1"/>
              <a:t>cout</a:t>
            </a:r>
            <a:r>
              <a:rPr lang="en-US" altLang="ko-KR" sz="1050" dirty="0"/>
              <a:t> &lt;&lt;</a:t>
            </a:r>
            <a:r>
              <a:rPr lang="ko-KR" altLang="en-US" sz="1050" dirty="0"/>
              <a:t> </a:t>
            </a:r>
            <a:r>
              <a:rPr lang="en-US" altLang="ko-KR" sz="1050" dirty="0"/>
              <a:t>"</a:t>
            </a:r>
            <a:r>
              <a:rPr lang="ko-KR" altLang="en-US" sz="1050" dirty="0"/>
              <a:t>기본도서정보입니다</a:t>
            </a:r>
            <a:r>
              <a:rPr lang="en-US" altLang="ko-KR" sz="1050" dirty="0"/>
              <a:t>."</a:t>
            </a:r>
            <a:r>
              <a:rPr lang="ko-KR" altLang="en-US" sz="1050" dirty="0"/>
              <a:t> </a:t>
            </a:r>
            <a:r>
              <a:rPr lang="en-US" altLang="ko-KR" sz="1050" dirty="0"/>
              <a:t>&lt;&lt;</a:t>
            </a:r>
            <a:r>
              <a:rPr lang="ko-KR" altLang="en-US" sz="1050" dirty="0"/>
              <a:t> </a:t>
            </a:r>
            <a:r>
              <a:rPr lang="en-US" altLang="ko-KR" sz="1050" dirty="0" err="1"/>
              <a:t>endl</a:t>
            </a:r>
            <a:r>
              <a:rPr lang="en-US" altLang="ko-KR" sz="1050" dirty="0"/>
              <a:t>;</a:t>
            </a:r>
          </a:p>
          <a:p>
            <a:pPr lvl="0">
              <a:defRPr/>
            </a:pPr>
            <a:r>
              <a:rPr lang="en-US" altLang="ko-KR" sz="1050" dirty="0"/>
              <a:t>}</a:t>
            </a:r>
          </a:p>
          <a:p>
            <a:pPr lvl="0">
              <a:defRPr/>
            </a:pPr>
            <a:r>
              <a:rPr lang="en-US" altLang="ko-KR" sz="1050" dirty="0"/>
              <a:t>};</a:t>
            </a:r>
          </a:p>
          <a:p>
            <a:pPr lvl="0">
              <a:defRPr/>
            </a:pPr>
            <a:endParaRPr lang="ko-KR" altLang="en-US" sz="1050" dirty="0"/>
          </a:p>
          <a:p>
            <a:pPr lvl="0">
              <a:defRPr/>
            </a:pPr>
            <a:r>
              <a:rPr lang="en-US" altLang="ko-KR" sz="1050" dirty="0"/>
              <a:t>class </a:t>
            </a:r>
            <a:r>
              <a:rPr lang="en-US" altLang="ko-KR" sz="1050" dirty="0" err="1"/>
              <a:t>cartoon_book</a:t>
            </a:r>
            <a:r>
              <a:rPr lang="en-US" altLang="ko-KR" sz="1050" dirty="0"/>
              <a:t> :public books {</a:t>
            </a:r>
          </a:p>
          <a:p>
            <a:pPr lvl="0">
              <a:defRPr/>
            </a:pPr>
            <a:r>
              <a:rPr lang="en-US" altLang="ko-KR" sz="1050" dirty="0"/>
              <a:t>public:</a:t>
            </a:r>
          </a:p>
          <a:p>
            <a:pPr lvl="0">
              <a:defRPr/>
            </a:pPr>
            <a:r>
              <a:rPr lang="en-US" altLang="ko-KR" sz="1050" dirty="0"/>
              <a:t>void </a:t>
            </a:r>
            <a:r>
              <a:rPr lang="en-US" altLang="ko-KR" sz="1050" dirty="0" err="1"/>
              <a:t>sale_info</a:t>
            </a:r>
            <a:r>
              <a:rPr lang="en-US" altLang="ko-KR" sz="1050" dirty="0"/>
              <a:t>(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a) {</a:t>
            </a:r>
          </a:p>
          <a:p>
            <a:pPr lvl="0">
              <a:defRPr/>
            </a:pPr>
            <a:r>
              <a:rPr lang="en-US" altLang="ko-KR" sz="1050" dirty="0"/>
              <a:t>price = a;</a:t>
            </a:r>
          </a:p>
          <a:p>
            <a:pPr lvl="0">
              <a:defRPr/>
            </a:pPr>
            <a:r>
              <a:rPr lang="en-US" altLang="ko-KR" sz="1050" dirty="0" err="1"/>
              <a:t>cout</a:t>
            </a:r>
            <a:r>
              <a:rPr lang="en-US" altLang="ko-KR" sz="1050" dirty="0"/>
              <a:t> &lt;&lt; "</a:t>
            </a:r>
            <a:r>
              <a:rPr lang="ko-KR" altLang="en-US" sz="1050" dirty="0"/>
              <a:t>할인가</a:t>
            </a:r>
            <a:r>
              <a:rPr lang="en-US" altLang="ko-KR" sz="1050" dirty="0"/>
              <a:t>"</a:t>
            </a:r>
            <a:r>
              <a:rPr lang="ko-KR" altLang="en-US" sz="1050" dirty="0"/>
              <a:t> </a:t>
            </a:r>
            <a:r>
              <a:rPr lang="en-US" altLang="ko-KR" sz="1050" dirty="0"/>
              <a:t>&lt;&lt;</a:t>
            </a:r>
            <a:r>
              <a:rPr lang="ko-KR" altLang="en-US" sz="1050" dirty="0"/>
              <a:t> </a:t>
            </a:r>
            <a:r>
              <a:rPr lang="en-US" altLang="ko-KR" sz="1050" dirty="0"/>
              <a:t>price*0.8 &lt;&lt; </a:t>
            </a:r>
            <a:r>
              <a:rPr lang="en-US" altLang="ko-KR" sz="1050" dirty="0" err="1"/>
              <a:t>endl</a:t>
            </a:r>
            <a:r>
              <a:rPr lang="en-US" altLang="ko-KR" sz="1050" dirty="0"/>
              <a:t>;</a:t>
            </a:r>
          </a:p>
          <a:p>
            <a:pPr lvl="0">
              <a:defRPr/>
            </a:pPr>
            <a:r>
              <a:rPr lang="en-US" altLang="ko-KR" sz="1050" dirty="0"/>
              <a:t>}</a:t>
            </a:r>
          </a:p>
          <a:p>
            <a:pPr lvl="0">
              <a:defRPr/>
            </a:pPr>
            <a:r>
              <a:rPr lang="en-US" altLang="ko-KR" sz="1050" dirty="0"/>
              <a:t>private:</a:t>
            </a:r>
          </a:p>
          <a:p>
            <a:pPr lvl="0">
              <a:defRPr/>
            </a:pPr>
            <a:r>
              <a:rPr lang="en-US" altLang="ko-KR" sz="1050" dirty="0" err="1"/>
              <a:t>int</a:t>
            </a:r>
            <a:r>
              <a:rPr lang="en-US" altLang="ko-KR" sz="1050" dirty="0"/>
              <a:t> price;</a:t>
            </a:r>
          </a:p>
          <a:p>
            <a:pPr lvl="0">
              <a:defRPr/>
            </a:pPr>
            <a:r>
              <a:rPr lang="en-US" altLang="ko-KR" sz="1050" dirty="0"/>
              <a:t>};</a:t>
            </a:r>
          </a:p>
          <a:p>
            <a:pPr lvl="0">
              <a:defRPr/>
            </a:pPr>
            <a:endParaRPr lang="en-US" altLang="ko-KR" sz="1050" dirty="0"/>
          </a:p>
          <a:p>
            <a:pPr lvl="0">
              <a:defRPr/>
            </a:pPr>
            <a:r>
              <a:rPr lang="en-US" altLang="ko-KR" sz="1050" dirty="0" err="1"/>
              <a:t>int</a:t>
            </a:r>
            <a:r>
              <a:rPr lang="en-US" altLang="ko-KR" sz="1050" dirty="0"/>
              <a:t> main()</a:t>
            </a:r>
          </a:p>
          <a:p>
            <a:pPr lvl="0">
              <a:defRPr/>
            </a:pPr>
            <a:r>
              <a:rPr lang="en-US" altLang="ko-KR" sz="1050" dirty="0"/>
              <a:t>{</a:t>
            </a:r>
          </a:p>
          <a:p>
            <a:pPr lvl="0">
              <a:defRPr/>
            </a:pPr>
            <a:endParaRPr lang="ko-KR" altLang="en-US" sz="1050" dirty="0"/>
          </a:p>
          <a:p>
            <a:pPr lvl="0">
              <a:defRPr/>
            </a:pPr>
            <a:r>
              <a:rPr lang="en-US" altLang="ko-KR" sz="1050" dirty="0"/>
              <a:t>books </a:t>
            </a:r>
            <a:r>
              <a:rPr lang="en-US" altLang="ko-KR" sz="1050" dirty="0" err="1"/>
              <a:t>basic_book</a:t>
            </a:r>
            <a:r>
              <a:rPr lang="en-US" altLang="ko-KR" sz="1050" dirty="0"/>
              <a:t>;</a:t>
            </a:r>
          </a:p>
          <a:p>
            <a:pPr lvl="0">
              <a:defRPr/>
            </a:pPr>
            <a:r>
              <a:rPr lang="en-US" altLang="ko-KR" sz="1050" dirty="0" err="1"/>
              <a:t>cartoon_book</a:t>
            </a:r>
            <a:r>
              <a:rPr lang="en-US" altLang="ko-KR" sz="1050" dirty="0"/>
              <a:t> </a:t>
            </a:r>
            <a:r>
              <a:rPr lang="en-US" altLang="ko-KR" sz="1050" dirty="0" err="1"/>
              <a:t>mybook</a:t>
            </a:r>
            <a:r>
              <a:rPr lang="en-US" altLang="ko-KR" sz="1050" dirty="0"/>
              <a:t>;</a:t>
            </a:r>
          </a:p>
          <a:p>
            <a:pPr lvl="0">
              <a:defRPr/>
            </a:pPr>
            <a:r>
              <a:rPr lang="en-US" altLang="ko-KR" sz="1050" dirty="0" err="1"/>
              <a:t>basic_book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mybook</a:t>
            </a:r>
            <a:r>
              <a:rPr lang="en-US" altLang="ko-KR" sz="1050" dirty="0"/>
              <a:t>;</a:t>
            </a:r>
          </a:p>
          <a:p>
            <a:pPr lvl="0">
              <a:defRPr/>
            </a:pPr>
            <a:r>
              <a:rPr lang="en-US" altLang="ko-KR" sz="1050" dirty="0" err="1"/>
              <a:t>basic_book.print_info</a:t>
            </a:r>
            <a:r>
              <a:rPr lang="en-US" altLang="ko-KR" sz="1050" dirty="0"/>
              <a:t>();</a:t>
            </a:r>
          </a:p>
          <a:p>
            <a:pPr lvl="0">
              <a:defRPr/>
            </a:pPr>
            <a:r>
              <a:rPr lang="en-US" altLang="ko-KR" sz="1050" dirty="0"/>
              <a:t>}</a:t>
            </a:r>
            <a:endParaRPr lang="ko-KR" altLang="en-US" sz="105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652120" y="5205668"/>
            <a:ext cx="3057525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r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상속 객체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19672" y="908720"/>
            <a:ext cx="387638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#include&lt;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class books {</a:t>
            </a:r>
          </a:p>
          <a:p>
            <a:r>
              <a:rPr lang="en-US" altLang="ko-KR" sz="1200" dirty="0"/>
              <a:t>public:</a:t>
            </a:r>
          </a:p>
          <a:p>
            <a:r>
              <a:rPr lang="en-US" altLang="ko-KR" sz="1200" dirty="0"/>
              <a:t>void </a:t>
            </a:r>
            <a:r>
              <a:rPr lang="en-US" altLang="ko-KR" sz="1200" dirty="0" err="1"/>
              <a:t>print_info</a:t>
            </a:r>
            <a:r>
              <a:rPr lang="en-US" altLang="ko-KR" sz="1200" dirty="0"/>
              <a:t>() {</a:t>
            </a:r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 &lt;&lt;</a:t>
            </a:r>
            <a:r>
              <a:rPr lang="ko-KR" altLang="en-US" sz="1200" dirty="0"/>
              <a:t> </a:t>
            </a:r>
            <a:r>
              <a:rPr lang="en-US" altLang="ko-KR" sz="1200" dirty="0"/>
              <a:t>"</a:t>
            </a:r>
            <a:r>
              <a:rPr lang="ko-KR" altLang="en-US" sz="1200" dirty="0"/>
              <a:t>기본도서정보입니다</a:t>
            </a:r>
            <a:r>
              <a:rPr lang="en-US" altLang="ko-KR" sz="1200" dirty="0"/>
              <a:t>."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};</a:t>
            </a:r>
          </a:p>
          <a:p>
            <a:endParaRPr lang="ko-KR" altLang="en-US" sz="1200" dirty="0"/>
          </a:p>
          <a:p>
            <a:r>
              <a:rPr lang="en-US" altLang="ko-KR" sz="1200" dirty="0"/>
              <a:t>class </a:t>
            </a:r>
            <a:r>
              <a:rPr lang="en-US" altLang="ko-KR" sz="1200" dirty="0" err="1"/>
              <a:t>cartoon_book</a:t>
            </a:r>
            <a:r>
              <a:rPr lang="en-US" altLang="ko-KR" sz="1200" dirty="0"/>
              <a:t> :public books {</a:t>
            </a:r>
          </a:p>
          <a:p>
            <a:r>
              <a:rPr lang="en-US" altLang="ko-KR" sz="1200" dirty="0"/>
              <a:t>public:</a:t>
            </a:r>
          </a:p>
          <a:p>
            <a:r>
              <a:rPr lang="en-US" altLang="ko-KR" sz="1200" dirty="0"/>
              <a:t>void </a:t>
            </a:r>
            <a:r>
              <a:rPr lang="en-US" altLang="ko-KR" sz="1200" dirty="0" err="1"/>
              <a:t>sale_info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a) {</a:t>
            </a:r>
          </a:p>
          <a:p>
            <a:r>
              <a:rPr lang="en-US" altLang="ko-KR" sz="1200" dirty="0"/>
              <a:t>price = a;</a:t>
            </a:r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할인가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dirty="0"/>
              <a:t>price*0.8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private:</a:t>
            </a:r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price;</a:t>
            </a:r>
          </a:p>
          <a:p>
            <a:r>
              <a:rPr lang="en-US" altLang="ko-KR" sz="1200" dirty="0"/>
              <a:t>};</a:t>
            </a:r>
          </a:p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main()</a:t>
            </a:r>
          </a:p>
          <a:p>
            <a:r>
              <a:rPr lang="en-US" altLang="ko-KR" sz="1200" dirty="0"/>
              <a:t>{</a:t>
            </a:r>
          </a:p>
          <a:p>
            <a:endParaRPr lang="ko-KR" altLang="en-US" sz="1200" dirty="0"/>
          </a:p>
          <a:p>
            <a:r>
              <a:rPr lang="en-US" altLang="ko-KR" sz="1200" dirty="0"/>
              <a:t>books </a:t>
            </a:r>
            <a:r>
              <a:rPr lang="en-US" altLang="ko-KR" sz="1200" dirty="0" err="1"/>
              <a:t>basic_book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 err="1"/>
              <a:t>cartoon_book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mybook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 err="1"/>
              <a:t>basic_book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mybook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>
                <a:solidFill>
                  <a:srgbClr val="FFFF00"/>
                </a:solidFill>
              </a:rPr>
              <a:t>//Error </a:t>
            </a:r>
            <a:r>
              <a:rPr lang="ko-KR" altLang="en-US" sz="1200" dirty="0" smtClean="0">
                <a:solidFill>
                  <a:srgbClr val="FFFF00"/>
                </a:solidFill>
              </a:rPr>
              <a:t>발생 자식클래스에서 </a:t>
            </a:r>
            <a:r>
              <a:rPr lang="ko-KR" altLang="en-US" sz="1200" dirty="0" err="1" smtClean="0">
                <a:solidFill>
                  <a:srgbClr val="FFFF00"/>
                </a:solidFill>
              </a:rPr>
              <a:t>부모클래스을</a:t>
            </a:r>
            <a:r>
              <a:rPr lang="ko-KR" altLang="en-US" sz="1200" dirty="0" smtClean="0">
                <a:solidFill>
                  <a:srgbClr val="FFFF00"/>
                </a:solidFill>
              </a:rPr>
              <a:t> </a:t>
            </a:r>
            <a:r>
              <a:rPr lang="ko-KR" altLang="en-US" sz="1200" dirty="0" err="1" smtClean="0">
                <a:solidFill>
                  <a:srgbClr val="FFFF00"/>
                </a:solidFill>
              </a:rPr>
              <a:t>받을수</a:t>
            </a:r>
            <a:r>
              <a:rPr lang="ko-KR" altLang="en-US" sz="1200" dirty="0" smtClean="0">
                <a:solidFill>
                  <a:srgbClr val="FFFF00"/>
                </a:solidFill>
              </a:rPr>
              <a:t> 없음</a:t>
            </a:r>
            <a:endParaRPr lang="ko-KR" altLang="en-US" sz="1200" dirty="0">
              <a:solidFill>
                <a:srgbClr val="FFFF00"/>
              </a:solidFill>
            </a:endParaRPr>
          </a:p>
          <a:p>
            <a:r>
              <a:rPr lang="en-US" altLang="ko-KR" sz="1200" dirty="0">
                <a:solidFill>
                  <a:srgbClr val="FFFF00"/>
                </a:solidFill>
              </a:rPr>
              <a:t>//</a:t>
            </a:r>
            <a:r>
              <a:rPr lang="en-US" altLang="ko-KR" sz="1200" dirty="0" err="1">
                <a:solidFill>
                  <a:srgbClr val="FFFF00"/>
                </a:solidFill>
              </a:rPr>
              <a:t>mybook</a:t>
            </a:r>
            <a:r>
              <a:rPr lang="en-US" altLang="ko-KR" sz="1200" dirty="0">
                <a:solidFill>
                  <a:srgbClr val="FFFF00"/>
                </a:solidFill>
              </a:rPr>
              <a:t> = </a:t>
            </a:r>
            <a:r>
              <a:rPr lang="en-US" altLang="ko-KR" sz="1200" dirty="0" err="1">
                <a:solidFill>
                  <a:srgbClr val="FFFF00"/>
                </a:solidFill>
              </a:rPr>
              <a:t>basic_book</a:t>
            </a:r>
            <a:r>
              <a:rPr lang="en-US" altLang="ko-KR" sz="1200" dirty="0"/>
              <a:t>; </a:t>
            </a:r>
          </a:p>
          <a:p>
            <a:r>
              <a:rPr lang="en-US" altLang="ko-KR" sz="1200" dirty="0" err="1"/>
              <a:t>basic_book.print_info</a:t>
            </a:r>
            <a:r>
              <a:rPr lang="en-US" altLang="ko-KR" sz="1200" dirty="0"/>
              <a:t>();</a:t>
            </a:r>
            <a:endParaRPr lang="ko-KR" altLang="en-US" sz="1200" dirty="0"/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9475216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상속 객체 포인트 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3837" y="1628800"/>
            <a:ext cx="70105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//</a:t>
            </a:r>
            <a:r>
              <a:rPr lang="en-US" altLang="ko-KR" sz="1400" dirty="0" err="1"/>
              <a:t>cartoon_book</a:t>
            </a:r>
            <a:r>
              <a:rPr lang="ko-KR" altLang="en-US" sz="1400" dirty="0"/>
              <a:t>의 참조시켜도 </a:t>
            </a:r>
            <a:r>
              <a:rPr lang="en-US" altLang="ko-KR" sz="1400" dirty="0"/>
              <a:t>books</a:t>
            </a:r>
            <a:r>
              <a:rPr lang="ko-KR" altLang="en-US" sz="1400" dirty="0"/>
              <a:t>의 </a:t>
            </a:r>
            <a:r>
              <a:rPr lang="ko-KR" altLang="en-US" sz="1400" dirty="0" err="1" smtClean="0"/>
              <a:t>메</a:t>
            </a:r>
            <a:r>
              <a:rPr lang="ko-KR" altLang="en-US" sz="1400" dirty="0" err="1"/>
              <a:t>서</a:t>
            </a:r>
            <a:r>
              <a:rPr lang="ko-KR" altLang="en-US" sz="1400" dirty="0" err="1" smtClean="0"/>
              <a:t>드에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접근으로 국한됨</a:t>
            </a:r>
          </a:p>
          <a:p>
            <a:r>
              <a:rPr lang="en-US" altLang="ko-KR" sz="1400" dirty="0"/>
              <a:t>books *</a:t>
            </a:r>
            <a:r>
              <a:rPr lang="en-US" altLang="ko-KR" sz="1400" dirty="0" err="1"/>
              <a:t>basic_book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err="1"/>
              <a:t>cartoon_book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mybook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err="1"/>
              <a:t>basic_book</a:t>
            </a:r>
            <a:r>
              <a:rPr lang="en-US" altLang="ko-KR" sz="1400" dirty="0"/>
              <a:t> = &amp;</a:t>
            </a:r>
            <a:r>
              <a:rPr lang="en-US" altLang="ko-KR" sz="1400" dirty="0" err="1"/>
              <a:t>mybook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err="1"/>
              <a:t>basic_book</a:t>
            </a:r>
            <a:r>
              <a:rPr lang="en-US" altLang="ko-KR" sz="1400" dirty="0"/>
              <a:t>-&gt;</a:t>
            </a:r>
            <a:r>
              <a:rPr lang="en-US" altLang="ko-KR" sz="1400" dirty="0" err="1"/>
              <a:t>print_info</a:t>
            </a:r>
            <a:r>
              <a:rPr lang="en-US" altLang="ko-KR" sz="1400" dirty="0"/>
              <a:t>();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247258" y="3320988"/>
            <a:ext cx="70105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books *</a:t>
            </a:r>
            <a:r>
              <a:rPr lang="en-US" altLang="ko-KR" sz="1400" dirty="0" err="1"/>
              <a:t>basic_book</a:t>
            </a:r>
            <a:r>
              <a:rPr lang="en-US" altLang="ko-KR" sz="1400" dirty="0"/>
              <a:t> = new books</a:t>
            </a:r>
            <a:r>
              <a:rPr lang="en-US" altLang="ko-KR" sz="1400" dirty="0" smtClean="0"/>
              <a:t>;</a:t>
            </a:r>
          </a:p>
          <a:p>
            <a:r>
              <a:rPr lang="en-US" altLang="ko-KR" sz="1400" dirty="0" smtClean="0"/>
              <a:t>books </a:t>
            </a:r>
            <a:r>
              <a:rPr lang="en-US" altLang="ko-KR" sz="1400" dirty="0"/>
              <a:t>*b2 = new </a:t>
            </a:r>
            <a:r>
              <a:rPr lang="en-US" altLang="ko-KR" sz="1400" dirty="0" err="1"/>
              <a:t>cartoon_book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err="1"/>
              <a:t>basic_book</a:t>
            </a:r>
            <a:r>
              <a:rPr lang="en-US" altLang="ko-KR" sz="1400" dirty="0"/>
              <a:t>-&gt;</a:t>
            </a:r>
            <a:r>
              <a:rPr lang="en-US" altLang="ko-KR" sz="1400" dirty="0" err="1"/>
              <a:t>print_info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/>
              <a:t>//books</a:t>
            </a:r>
            <a:r>
              <a:rPr lang="ko-KR" altLang="en-US" sz="1400" dirty="0"/>
              <a:t> 소속이므로 </a:t>
            </a:r>
            <a:r>
              <a:rPr lang="en-US" altLang="ko-KR" sz="1400" dirty="0"/>
              <a:t>books</a:t>
            </a:r>
            <a:r>
              <a:rPr lang="ko-KR" altLang="en-US" sz="1400" dirty="0"/>
              <a:t>에 있는 </a:t>
            </a:r>
            <a:r>
              <a:rPr lang="en-US" altLang="ko-KR" sz="1400" dirty="0" err="1"/>
              <a:t>print_info</a:t>
            </a:r>
            <a:r>
              <a:rPr lang="en-US" altLang="ko-KR" sz="1400" dirty="0"/>
              <a:t>()</a:t>
            </a:r>
            <a:r>
              <a:rPr lang="ko-KR" altLang="en-US" sz="1400" dirty="0" err="1" smtClean="0"/>
              <a:t>메서드만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실행됨 </a:t>
            </a:r>
            <a:endParaRPr lang="en-US" altLang="ko-KR" sz="1400" dirty="0"/>
          </a:p>
          <a:p>
            <a:r>
              <a:rPr lang="en-US" altLang="ko-KR" sz="1400" dirty="0"/>
              <a:t>b2-&gt;</a:t>
            </a:r>
            <a:r>
              <a:rPr lang="en-US" altLang="ko-KR" sz="1400" dirty="0" err="1"/>
              <a:t>print_info</a:t>
            </a:r>
            <a:r>
              <a:rPr lang="en-US" altLang="ko-KR" sz="1400" dirty="0"/>
              <a:t>();</a:t>
            </a:r>
            <a:endParaRPr lang="ko-KR" alt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060848"/>
            <a:ext cx="35147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4490539"/>
            <a:ext cx="35147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490084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5A58"/>
      </a:dk1>
      <a:lt1>
        <a:srgbClr val="FFFFFF"/>
      </a:lt1>
      <a:dk2>
        <a:srgbClr val="008080"/>
      </a:dk2>
      <a:lt2>
        <a:srgbClr val="FFFFCC"/>
      </a:lt2>
      <a:accent1>
        <a:srgbClr val="006462"/>
      </a:accent1>
      <a:accent2>
        <a:srgbClr val="008080"/>
      </a:accent2>
      <a:accent3>
        <a:srgbClr val="AAC0C0"/>
      </a:accent3>
      <a:accent4>
        <a:srgbClr val="DADADA"/>
      </a:accent4>
      <a:accent5>
        <a:srgbClr val="AAB8B7"/>
      </a:accent5>
      <a:accent6>
        <a:srgbClr val="007373"/>
      </a:accent6>
      <a:hlink>
        <a:srgbClr val="00ACA8"/>
      </a:hlink>
      <a:folHlink>
        <a:srgbClr val="004444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altLang="en-US" sz="1800" b="1" i="0" u="none" strike="noStrike" cap="none" normalizeH="0" baseline="0" smtClean="0">
            <a:solidFill>
              <a:schemeClr val="tx1"/>
            </a:solidFill>
            <a:effectLst/>
            <a:latin typeface="Arial"/>
            <a:cs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altLang="en-US" sz="1800" b="1" i="0" u="none" strike="noStrike" cap="none" normalizeH="0" baseline="0" smtClean="0">
            <a:solidFill>
              <a:schemeClr val="tx1"/>
            </a:solidFill>
            <a:effectLst/>
            <a:latin typeface="Arial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1594</Words>
  <Application>Microsoft Office PowerPoint</Application>
  <PresentationFormat>화면 슬라이드 쇼(4:3)</PresentationFormat>
  <Paragraphs>452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HY동녘B</vt:lpstr>
      <vt:lpstr>맑은 고딕</vt:lpstr>
      <vt:lpstr>Arial</vt:lpstr>
      <vt:lpstr>Default Design</vt:lpstr>
      <vt:lpstr>Chapter 25  상 속</vt:lpstr>
      <vt:lpstr>목  차</vt:lpstr>
      <vt:lpstr>상속 실습Ⅰ(실행 순서) </vt:lpstr>
      <vt:lpstr>상속 실습Ⅰ(Error) </vt:lpstr>
      <vt:lpstr>상속 실습Ⅱ </vt:lpstr>
      <vt:lpstr>상속 실습Ⅱ </vt:lpstr>
      <vt:lpstr>상속 실습Ⅲ </vt:lpstr>
      <vt:lpstr>상속 객체</vt:lpstr>
      <vt:lpstr>상속 객체 포인트 </vt:lpstr>
      <vt:lpstr>상속 포인터 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Presentation Magazine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 Green3 Template</dc:title>
  <dc:creator>Presentation Magazine</dc:creator>
  <cp:lastModifiedBy>Windows 사용자</cp:lastModifiedBy>
  <cp:revision>399</cp:revision>
  <dcterms:created xsi:type="dcterms:W3CDTF">2005-03-15T10:04:38Z</dcterms:created>
  <dcterms:modified xsi:type="dcterms:W3CDTF">2020-06-10T02:25:39Z</dcterms:modified>
  <cp:version>1000.0000.01</cp:version>
</cp:coreProperties>
</file>