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7" r:id="rId3"/>
    <p:sldId id="275" r:id="rId4"/>
    <p:sldId id="308" r:id="rId5"/>
    <p:sldId id="309" r:id="rId6"/>
    <p:sldId id="310" r:id="rId7"/>
    <p:sldId id="305" r:id="rId8"/>
    <p:sldId id="313" r:id="rId9"/>
    <p:sldId id="306" r:id="rId10"/>
    <p:sldId id="307" r:id="rId11"/>
    <p:sldId id="276" r:id="rId12"/>
    <p:sldId id="277" r:id="rId13"/>
    <p:sldId id="314" r:id="rId14"/>
    <p:sldId id="312" r:id="rId15"/>
    <p:sldId id="30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66"/>
    <a:srgbClr val="BB0000"/>
    <a:srgbClr val="463F83"/>
    <a:srgbClr val="363080"/>
    <a:srgbClr val="3399FF"/>
    <a:srgbClr val="333399"/>
    <a:srgbClr val="5850A5"/>
    <a:srgbClr val="34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744" autoAdjust="0"/>
    <p:restoredTop sz="96429" autoAdjust="0"/>
  </p:normalViewPr>
  <p:slideViewPr>
    <p:cSldViewPr>
      <p:cViewPr>
        <p:scale>
          <a:sx n="120" d="100"/>
          <a:sy n="120" d="100"/>
        </p:scale>
        <p:origin x="966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//unsigned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C/C++ </a:t>
            </a:r>
            <a:r>
              <a:rPr lang="ko-KR" altLang="en-US" sz="1200" dirty="0" smtClean="0"/>
              <a:t>언어에서 사용되는 지정자로 정수형과 같이 사용되어 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부호 </a:t>
            </a:r>
            <a:r>
              <a:rPr lang="ko-KR" altLang="en-US" sz="1200" dirty="0" err="1" smtClean="0"/>
              <a:t>비트를</a:t>
            </a:r>
            <a:r>
              <a:rPr lang="ko-KR" altLang="en-US" sz="1200" dirty="0" smtClean="0"/>
              <a:t> 제거해 저장 가능한 양수 범위를 </a:t>
            </a:r>
            <a:r>
              <a:rPr lang="ko-KR" altLang="en-US" sz="1200" dirty="0" err="1" smtClean="0"/>
              <a:t>두배로</a:t>
            </a:r>
            <a:r>
              <a:rPr lang="ko-KR" altLang="en-US" sz="1200" dirty="0" smtClean="0"/>
              <a:t> 늘이는 역할을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725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소멸자를</a:t>
            </a:r>
            <a:r>
              <a:rPr lang="ko-KR" altLang="en-US" dirty="0" smtClean="0"/>
              <a:t> 가상화 하지 않은 상태에서 사용자 코드 작성자가 추상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운영하고</a:t>
            </a:r>
            <a:endParaRPr lang="en-US" altLang="ko-KR" dirty="0" smtClean="0"/>
          </a:p>
          <a:p>
            <a:r>
              <a:rPr lang="ko-KR" altLang="en-US" dirty="0" smtClean="0"/>
              <a:t>객체를 동적 할당 및 해제한다면 문제가 발생함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부모 클래스에서는 선언만 해주고</a:t>
            </a:r>
            <a:endParaRPr lang="en-US" altLang="ko-KR" dirty="0" smtClean="0"/>
          </a:p>
          <a:p>
            <a:r>
              <a:rPr lang="ko-KR" altLang="en-US" dirty="0" err="1" smtClean="0"/>
              <a:t>프로토타입처럼</a:t>
            </a:r>
            <a:r>
              <a:rPr lang="ko-KR" altLang="en-US" smtClean="0"/>
              <a:t> 아래에서 구현을 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26 </a:t>
            </a:r>
            <a:br>
              <a:rPr lang="en-US" altLang="en-US" dirty="0" smtClean="0"/>
            </a:br>
            <a:r>
              <a:rPr lang="en-US" altLang="en-US" dirty="0" smtClean="0"/>
              <a:t>Virtual Function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Ⅱ-1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615" y="1166551"/>
            <a:ext cx="3885422" cy="5047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#define DEFAULT_FARE 1000</a:t>
            </a:r>
          </a:p>
          <a:p>
            <a:endParaRPr lang="ko-KR" altLang="en-US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Cperson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 err="1"/>
              <a:t>Cperson</a:t>
            </a:r>
            <a:r>
              <a:rPr lang="en-US" altLang="ko-KR" sz="1400" dirty="0"/>
              <a:t>(){}</a:t>
            </a:r>
          </a:p>
          <a:p>
            <a:r>
              <a:rPr lang="en-US" altLang="ko-KR" sz="1400" dirty="0"/>
              <a:t>virtual ~</a:t>
            </a:r>
            <a:r>
              <a:rPr lang="en-US" altLang="ko-KR" sz="1400" dirty="0" err="1"/>
              <a:t>Cperson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vitual</a:t>
            </a:r>
            <a:r>
              <a:rPr lang="en-US" altLang="ko-KR" sz="1400" dirty="0"/>
              <a:t> ~</a:t>
            </a:r>
            <a:r>
              <a:rPr lang="en-US" altLang="ko-KR" sz="1400" dirty="0" err="1"/>
              <a:t>Cperson</a:t>
            </a:r>
            <a:r>
              <a:rPr lang="en-US" altLang="ko-KR" sz="1400" dirty="0"/>
              <a:t>()"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요금 계산 인터페이스 </a:t>
            </a:r>
            <a:r>
              <a:rPr lang="en-US" altLang="ko-KR" sz="1400" dirty="0"/>
              <a:t>(</a:t>
            </a:r>
            <a:r>
              <a:rPr lang="ko-KR" altLang="en-US" sz="1400" dirty="0"/>
              <a:t>순수가상 함수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virtual void </a:t>
            </a:r>
            <a:r>
              <a:rPr lang="en-US" altLang="ko-KR" sz="1400" dirty="0" err="1"/>
              <a:t>Calcfare</a:t>
            </a:r>
            <a:r>
              <a:rPr lang="en-US" altLang="ko-KR" sz="1400" dirty="0"/>
              <a:t>() = 0;</a:t>
            </a:r>
          </a:p>
          <a:p>
            <a:r>
              <a:rPr lang="en-US" altLang="ko-KR" sz="1400" dirty="0"/>
              <a:t>virtual 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Gerfare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</a:t>
            </a:r>
            <a:r>
              <a:rPr lang="en-US" altLang="ko-KR" sz="1400" dirty="0" err="1"/>
              <a:t>m_nfare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protected:</a:t>
            </a:r>
          </a:p>
          <a:p>
            <a:r>
              <a:rPr lang="en-US" altLang="ko-KR" sz="1400" dirty="0" smtClean="0"/>
              <a:t>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m_nfare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};</a:t>
            </a:r>
          </a:p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71975" y="1124744"/>
            <a:ext cx="2829621" cy="54784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/>
              <a:t>Cbaby</a:t>
            </a:r>
            <a:r>
              <a:rPr lang="en-US" altLang="ko-KR" sz="1000" dirty="0"/>
              <a:t> : public </a:t>
            </a:r>
            <a:r>
              <a:rPr lang="en-US" altLang="ko-KR" sz="1000" dirty="0" err="1"/>
              <a:t>Cperson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public: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 err="1"/>
              <a:t>영유아</a:t>
            </a:r>
            <a:r>
              <a:rPr lang="en-US" altLang="ko-KR" sz="1000" dirty="0"/>
              <a:t>(0~7</a:t>
            </a:r>
            <a:r>
              <a:rPr lang="ko-KR" altLang="en-US" sz="1000" dirty="0"/>
              <a:t>세</a:t>
            </a:r>
            <a:r>
              <a:rPr lang="en-US" altLang="ko-KR" sz="1000" dirty="0"/>
              <a:t>) </a:t>
            </a:r>
            <a:r>
              <a:rPr lang="ko-KR" altLang="en-US" sz="1000" dirty="0"/>
              <a:t>요금 계산</a:t>
            </a:r>
          </a:p>
          <a:p>
            <a:r>
              <a:rPr lang="en-US" altLang="ko-KR" sz="1000" dirty="0"/>
              <a:t>virtual void </a:t>
            </a:r>
            <a:r>
              <a:rPr lang="en-US" altLang="ko-KR" sz="1000" dirty="0" err="1"/>
              <a:t>Calcfare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err="1"/>
              <a:t>m_nfare</a:t>
            </a:r>
            <a:r>
              <a:rPr lang="en-US" altLang="ko-KR" sz="1000" dirty="0"/>
              <a:t> = 0; //0%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};</a:t>
            </a:r>
          </a:p>
          <a:p>
            <a:endParaRPr lang="ko-KR" altLang="en-US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Cchild</a:t>
            </a:r>
            <a:r>
              <a:rPr lang="en-US" altLang="ko-KR" sz="1000" dirty="0"/>
              <a:t> :public </a:t>
            </a:r>
            <a:r>
              <a:rPr lang="en-US" altLang="ko-KR" sz="1000" dirty="0" err="1"/>
              <a:t>Cperson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어린이</a:t>
            </a:r>
            <a:r>
              <a:rPr lang="en-US" altLang="ko-KR" sz="1000" dirty="0"/>
              <a:t>(8~13</a:t>
            </a:r>
            <a:r>
              <a:rPr lang="ko-KR" altLang="en-US" sz="1000" dirty="0"/>
              <a:t>세</a:t>
            </a:r>
            <a:r>
              <a:rPr lang="en-US" altLang="ko-KR" sz="1000" dirty="0"/>
              <a:t>) </a:t>
            </a:r>
            <a:r>
              <a:rPr lang="ko-KR" altLang="en-US" sz="1000" dirty="0"/>
              <a:t>요금 계산</a:t>
            </a:r>
          </a:p>
          <a:p>
            <a:r>
              <a:rPr lang="en-US" altLang="ko-KR" sz="1000" dirty="0"/>
              <a:t>virtual void </a:t>
            </a:r>
            <a:r>
              <a:rPr lang="en-US" altLang="ko-KR" sz="1000" dirty="0" err="1"/>
              <a:t>Calcfare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it-IT" altLang="ko-KR" sz="1000" dirty="0"/>
              <a:t>m_nfare = DEFAULT_FARE * 50 / 100; //50%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};</a:t>
            </a:r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Cteen</a:t>
            </a:r>
            <a:r>
              <a:rPr lang="en-US" altLang="ko-KR" sz="1000" dirty="0"/>
              <a:t> :public </a:t>
            </a:r>
            <a:r>
              <a:rPr lang="en-US" altLang="ko-KR" sz="1000" dirty="0" err="1"/>
              <a:t>Cperson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청년</a:t>
            </a:r>
            <a:r>
              <a:rPr lang="en-US" altLang="ko-KR" sz="1000" dirty="0" smtClean="0"/>
              <a:t>(14~19</a:t>
            </a:r>
            <a:r>
              <a:rPr lang="ko-KR" altLang="en-US" sz="1000" dirty="0"/>
              <a:t>세</a:t>
            </a:r>
            <a:r>
              <a:rPr lang="en-US" altLang="ko-KR" sz="1000" dirty="0"/>
              <a:t>) </a:t>
            </a:r>
            <a:r>
              <a:rPr lang="ko-KR" altLang="en-US" sz="1000" dirty="0"/>
              <a:t>요금 계산</a:t>
            </a:r>
          </a:p>
          <a:p>
            <a:r>
              <a:rPr lang="en-US" altLang="ko-KR" sz="1000" dirty="0"/>
              <a:t>virtual void </a:t>
            </a:r>
            <a:r>
              <a:rPr lang="en-US" altLang="ko-KR" sz="1000" dirty="0" err="1"/>
              <a:t>Calcfare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it-IT" altLang="ko-KR" sz="1000" dirty="0"/>
              <a:t>m_nfare = DEFAULT_FARE * 75 / 100; //75%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 smtClean="0"/>
              <a:t>};</a:t>
            </a:r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Cadult</a:t>
            </a:r>
            <a:r>
              <a:rPr lang="en-US" altLang="ko-KR" sz="1000" dirty="0"/>
              <a:t> :public </a:t>
            </a:r>
            <a:r>
              <a:rPr lang="en-US" altLang="ko-KR" sz="1000" dirty="0" err="1"/>
              <a:t>Cperson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성인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20</a:t>
            </a:r>
            <a:r>
              <a:rPr lang="ko-KR" altLang="en-US" sz="1000" dirty="0"/>
              <a:t>세 이상</a:t>
            </a:r>
            <a:r>
              <a:rPr lang="en-US" altLang="ko-KR" sz="1000" dirty="0"/>
              <a:t>) </a:t>
            </a:r>
            <a:r>
              <a:rPr lang="ko-KR" altLang="en-US" sz="1000" dirty="0"/>
              <a:t>요금 계산</a:t>
            </a:r>
          </a:p>
          <a:p>
            <a:r>
              <a:rPr lang="en-US" altLang="ko-KR" sz="1000" dirty="0"/>
              <a:t>virtual void </a:t>
            </a:r>
            <a:r>
              <a:rPr lang="en-US" altLang="ko-KR" sz="1000" dirty="0" err="1"/>
              <a:t>Calcfare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err="1"/>
              <a:t>m_nfare</a:t>
            </a:r>
            <a:r>
              <a:rPr lang="en-US" altLang="ko-KR" sz="1000" dirty="0"/>
              <a:t> = DEFAULT_FARE;  //100%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49008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Ⅱ-2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80728"/>
            <a:ext cx="6218369" cy="56323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Cperson</a:t>
            </a:r>
            <a:r>
              <a:rPr lang="ko-KR" altLang="en-US" sz="1200" dirty="0"/>
              <a:t>* </a:t>
            </a:r>
            <a:r>
              <a:rPr lang="en-US" altLang="ko-KR" sz="1200" dirty="0" err="1"/>
              <a:t>arlist</a:t>
            </a:r>
            <a:r>
              <a:rPr lang="en-US" altLang="ko-KR" sz="1200" dirty="0"/>
              <a:t>[3] = { 0 };//for</a:t>
            </a:r>
            <a:r>
              <a:rPr lang="ko-KR" altLang="en-US" sz="1200" dirty="0"/>
              <a:t>에서 </a:t>
            </a:r>
            <a:r>
              <a:rPr lang="en-US" altLang="ko-KR" sz="1200" dirty="0"/>
              <a:t>auto</a:t>
            </a:r>
            <a:r>
              <a:rPr lang="ko-KR" altLang="en-US" sz="1200" dirty="0"/>
              <a:t>문을 이용하여 범위를 지정하기 위해 배열로 정의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nAge</a:t>
            </a:r>
            <a:r>
              <a:rPr lang="en-US" altLang="ko-KR" sz="1200" dirty="0"/>
              <a:t> = 0;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//1.</a:t>
            </a:r>
            <a:r>
              <a:rPr lang="ko-KR" altLang="en-US" sz="1200" dirty="0"/>
              <a:t>자료 입력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입력에 따라서 생성할 객체 선택</a:t>
            </a:r>
          </a:p>
          <a:p>
            <a:r>
              <a:rPr lang="en-US" altLang="ko-KR" sz="1200" dirty="0"/>
              <a:t>for (auto &amp;person : </a:t>
            </a:r>
            <a:r>
              <a:rPr lang="en-US" altLang="ko-KR" sz="1200" dirty="0" err="1"/>
              <a:t>arlist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나이를 입력하세요 </a:t>
            </a:r>
            <a:r>
              <a:rPr lang="en-US" altLang="ko-KR" sz="1200" dirty="0"/>
              <a:t>: ";</a:t>
            </a:r>
          </a:p>
          <a:p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nAge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</a:t>
            </a:r>
            <a:r>
              <a:rPr lang="en-US" altLang="ko-KR" sz="1200" dirty="0" err="1"/>
              <a:t>nAge</a:t>
            </a:r>
            <a:r>
              <a:rPr lang="en-US" altLang="ko-KR" sz="1200" dirty="0"/>
              <a:t> &lt; 8)</a:t>
            </a:r>
          </a:p>
          <a:p>
            <a:r>
              <a:rPr lang="en-US" altLang="ko-KR" sz="1200" dirty="0"/>
              <a:t>person = new </a:t>
            </a:r>
            <a:r>
              <a:rPr lang="en-US" altLang="ko-KR" sz="1200" dirty="0" err="1"/>
              <a:t>Cbaby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nAge</a:t>
            </a:r>
            <a:r>
              <a:rPr lang="en-US" altLang="ko-KR" sz="1200" dirty="0"/>
              <a:t> &lt; 14)</a:t>
            </a:r>
          </a:p>
          <a:p>
            <a:r>
              <a:rPr lang="en-US" altLang="ko-KR" sz="1200" dirty="0"/>
              <a:t>person = new </a:t>
            </a:r>
            <a:r>
              <a:rPr lang="en-US" altLang="ko-KR" sz="1200" dirty="0" err="1"/>
              <a:t>Cchild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nAge</a:t>
            </a:r>
            <a:r>
              <a:rPr lang="en-US" altLang="ko-KR" sz="1200" dirty="0"/>
              <a:t> &lt; 20)</a:t>
            </a:r>
          </a:p>
          <a:p>
            <a:r>
              <a:rPr lang="en-US" altLang="ko-KR" sz="1200" dirty="0"/>
              <a:t>person = new </a:t>
            </a:r>
            <a:r>
              <a:rPr lang="en-US" altLang="ko-KR" sz="1200" dirty="0" err="1"/>
              <a:t>Cteen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else</a:t>
            </a:r>
          </a:p>
          <a:p>
            <a:r>
              <a:rPr lang="en-US" altLang="ko-KR" sz="1200" dirty="0"/>
              <a:t>person = new </a:t>
            </a:r>
            <a:r>
              <a:rPr lang="en-US" altLang="ko-KR" sz="1200" dirty="0" err="1"/>
              <a:t>Cadult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생성한 객체에 맞는 요금이 자동으로 계산된다</a:t>
            </a:r>
            <a:r>
              <a:rPr lang="en-US" altLang="ko-KR" sz="1200" dirty="0"/>
              <a:t>(if </a:t>
            </a:r>
            <a:r>
              <a:rPr lang="ko-KR" altLang="en-US" sz="1200" dirty="0"/>
              <a:t>문이나 </a:t>
            </a:r>
            <a:r>
              <a:rPr lang="en-US" altLang="ko-KR" sz="1200" dirty="0" err="1"/>
              <a:t>switch~case</a:t>
            </a:r>
            <a:r>
              <a:rPr lang="ko-KR" altLang="en-US" sz="1200" dirty="0"/>
              <a:t>문 대체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person-&gt;</a:t>
            </a:r>
            <a:r>
              <a:rPr lang="en-US" altLang="ko-KR" sz="1200" dirty="0" err="1"/>
              <a:t>Calcfare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//2.</a:t>
            </a:r>
            <a:r>
              <a:rPr lang="ko-KR" altLang="en-US" sz="1200" dirty="0"/>
              <a:t>자료 출력</a:t>
            </a:r>
            <a:r>
              <a:rPr lang="en-US" altLang="ko-KR" sz="1200" dirty="0"/>
              <a:t>:</a:t>
            </a:r>
            <a:r>
              <a:rPr lang="ko-KR" altLang="en-US" sz="1200" dirty="0"/>
              <a:t>계산한 요금을 활</a:t>
            </a:r>
            <a:r>
              <a:rPr lang="ko-KR" altLang="en-US" sz="1200" dirty="0" smtClean="0"/>
              <a:t>용하는 </a:t>
            </a:r>
            <a:r>
              <a:rPr lang="ko-KR" altLang="en-US" sz="1200" dirty="0"/>
              <a:t>부분</a:t>
            </a:r>
          </a:p>
          <a:p>
            <a:r>
              <a:rPr lang="en-US" altLang="ko-KR" sz="1200" dirty="0"/>
              <a:t>for (auto person : </a:t>
            </a:r>
            <a:r>
              <a:rPr lang="en-US" altLang="ko-KR" sz="1200" dirty="0" err="1"/>
              <a:t>arlist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person-&gt;</a:t>
            </a:r>
            <a:r>
              <a:rPr lang="en-US" altLang="ko-KR" sz="1200" dirty="0" err="1"/>
              <a:t>Gerfare</a:t>
            </a:r>
            <a:r>
              <a:rPr lang="en-US" altLang="ko-KR" sz="1200" dirty="0"/>
              <a:t>() &lt;&lt; " </a:t>
            </a:r>
            <a:r>
              <a:rPr lang="ko-KR" altLang="en-US" sz="1200" dirty="0"/>
              <a:t>원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//3. </a:t>
            </a:r>
            <a:r>
              <a:rPr lang="ko-KR" altLang="en-US" sz="1200" dirty="0"/>
              <a:t>자료 삭제 및 종료</a:t>
            </a:r>
          </a:p>
          <a:p>
            <a:r>
              <a:rPr lang="en-US" altLang="ko-KR" sz="1200" dirty="0"/>
              <a:t>for (auto person : </a:t>
            </a:r>
            <a:r>
              <a:rPr lang="en-US" altLang="ko-KR" sz="1200" dirty="0" err="1"/>
              <a:t>arlist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delete person;</a:t>
            </a:r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" r="14578"/>
          <a:stretch/>
        </p:blipFill>
        <p:spPr bwMode="auto">
          <a:xfrm>
            <a:off x="124230" y="5157627"/>
            <a:ext cx="2183633" cy="144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300" y="1124744"/>
            <a:ext cx="3518912" cy="53399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Cmyusb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getusbVersion</a:t>
            </a:r>
            <a:r>
              <a:rPr lang="en-US" altLang="ko-KR" sz="1100" dirty="0"/>
              <a:t>() = 0;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getTransferrate</a:t>
            </a:r>
            <a:r>
              <a:rPr lang="en-US" altLang="ko-KR" sz="1100" dirty="0"/>
              <a:t>() = 0;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Cmyserial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getsignal</a:t>
            </a:r>
            <a:r>
              <a:rPr lang="en-US" altLang="ko-KR" sz="1100" dirty="0"/>
              <a:t>() = 0;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getrate</a:t>
            </a:r>
            <a:r>
              <a:rPr lang="en-US" altLang="ko-KR" sz="1100" dirty="0"/>
              <a:t>() = 0;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Cmydrive</a:t>
            </a:r>
            <a:r>
              <a:rPr lang="en-US" altLang="ko-KR" sz="1100" dirty="0"/>
              <a:t> :public </a:t>
            </a:r>
            <a:r>
              <a:rPr lang="en-US" altLang="ko-KR" sz="1100" dirty="0" err="1"/>
              <a:t>Cmyusb</a:t>
            </a:r>
            <a:r>
              <a:rPr lang="en-US" altLang="ko-KR" sz="1100" dirty="0"/>
              <a:t>, public </a:t>
            </a:r>
            <a:r>
              <a:rPr lang="en-US" altLang="ko-KR" sz="1100" dirty="0" err="1"/>
              <a:t>Cmyserial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getusbVersion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getusbVersion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return 0;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virtual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getTransferrate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getTransferrate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return 0;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1448780"/>
            <a:ext cx="2058577" cy="34855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virtual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getsignal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getsignal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virtual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getrate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getrate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smtClean="0"/>
              <a:t>};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Cmydrive</a:t>
            </a:r>
            <a:r>
              <a:rPr lang="en-US" altLang="ko-KR" sz="1050" dirty="0"/>
              <a:t> dev;</a:t>
            </a:r>
          </a:p>
          <a:p>
            <a:r>
              <a:rPr lang="en-US" altLang="ko-KR" sz="1050" dirty="0" err="1"/>
              <a:t>dev.getusbVersion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 err="1"/>
              <a:t>dev.getTransferrate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 err="1"/>
              <a:t>dev.getsignal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 err="1"/>
              <a:t>dev.getrate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인터페이스와 다중상속 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Ⅰ</a:t>
            </a:r>
            <a:endParaRPr lang="ko-KR" altLang="en-US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11" y="5193196"/>
            <a:ext cx="30861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47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300" y="1124744"/>
            <a:ext cx="4514377" cy="5001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#include&lt;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class compute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pt-BR" altLang="ko-KR" sz="1100" dirty="0"/>
              <a:t>virtual void calc_num(int a, int b) = 0;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 compare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virtual bool </a:t>
            </a:r>
            <a:r>
              <a:rPr lang="en-US" altLang="ko-KR" sz="1100" dirty="0" err="1"/>
              <a:t>comp_num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 = 0;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numaddcomp</a:t>
            </a:r>
            <a:r>
              <a:rPr lang="en-US" altLang="ko-KR" sz="1100" dirty="0"/>
              <a:t> :public compute, public compare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pt-BR" altLang="ko-KR" sz="1100" dirty="0"/>
              <a:t>void calc_num(int a, int b)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두 값을 </a:t>
            </a:r>
            <a:r>
              <a:rPr lang="ko-KR" altLang="en-US" sz="1100" dirty="0" err="1"/>
              <a:t>더한결과</a:t>
            </a:r>
            <a:r>
              <a:rPr lang="ko-KR" altLang="en-US" sz="1100" dirty="0"/>
              <a:t> </a:t>
            </a:r>
            <a:r>
              <a:rPr lang="en-US" altLang="ko-KR" sz="1100" dirty="0"/>
              <a:t>=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a</a:t>
            </a:r>
            <a:r>
              <a:rPr lang="ko-KR" altLang="en-US" sz="1100" dirty="0"/>
              <a:t> </a:t>
            </a:r>
            <a:r>
              <a:rPr lang="en-US" altLang="ko-KR" sz="1100" dirty="0"/>
              <a:t>+ b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bool </a:t>
            </a:r>
            <a:r>
              <a:rPr lang="en-US" altLang="ko-KR" sz="1100" dirty="0" err="1"/>
              <a:t>comp_num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 {</a:t>
            </a:r>
          </a:p>
          <a:p>
            <a:r>
              <a:rPr lang="en-US" altLang="ko-KR" sz="1100" dirty="0"/>
              <a:t>if (a == b) return true;</a:t>
            </a:r>
          </a:p>
          <a:p>
            <a:r>
              <a:rPr lang="en-US" altLang="ko-KR" sz="1100" dirty="0"/>
              <a:t>else if (a != b) return false;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numsub</a:t>
            </a:r>
            <a:r>
              <a:rPr lang="en-US" altLang="ko-KR" sz="1100" dirty="0"/>
              <a:t> :public compute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pt-BR" altLang="ko-KR" sz="1100" dirty="0"/>
              <a:t>void calc_num(int a, int b) {</a:t>
            </a:r>
          </a:p>
          <a:p>
            <a:r>
              <a:rPr lang="en-US" altLang="ko-KR" sz="1100" dirty="0"/>
              <a:t>if (a - b &gt; 0)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a &lt;&lt; </a:t>
            </a:r>
            <a:r>
              <a:rPr lang="en-US" altLang="ko-KR" sz="1100" dirty="0" smtClean="0"/>
              <a:t>“ 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"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b &lt;&lt; " </a:t>
            </a:r>
            <a:r>
              <a:rPr lang="ko-KR" altLang="en-US" sz="1100" dirty="0"/>
              <a:t>보다 큽니다</a:t>
            </a:r>
            <a:r>
              <a:rPr lang="en-US" altLang="ko-KR" sz="1100" dirty="0"/>
              <a:t>."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else if(a-b&lt;0)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&lt;&lt; a &lt;&lt; </a:t>
            </a:r>
            <a:r>
              <a:rPr lang="en-US" altLang="ko-KR" sz="1100" dirty="0" smtClean="0"/>
              <a:t>“ 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"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b &lt;&lt; "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보다 </a:t>
            </a:r>
            <a:r>
              <a:rPr lang="ko-KR" altLang="en-US" sz="1100" dirty="0"/>
              <a:t>작습니다</a:t>
            </a:r>
            <a:r>
              <a:rPr lang="en-US" altLang="ko-KR" sz="1100" dirty="0"/>
              <a:t>."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else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두 값이 같습니다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 smtClean="0"/>
              <a:t>};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1448780"/>
            <a:ext cx="3680816" cy="15465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numaddcomp</a:t>
            </a:r>
            <a:r>
              <a:rPr lang="en-US" altLang="ko-KR" sz="1050" dirty="0"/>
              <a:t> add1;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a = 7, b = 8;</a:t>
            </a:r>
          </a:p>
          <a:p>
            <a:r>
              <a:rPr lang="en-US" altLang="ko-KR" sz="1050" dirty="0"/>
              <a:t>add1.calc_num(a, b);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판정결과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/>
              <a:t>add1.comp_num(a, b)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numsub</a:t>
            </a:r>
            <a:r>
              <a:rPr lang="en-US" altLang="ko-KR" sz="1050" dirty="0"/>
              <a:t> sub1;</a:t>
            </a:r>
          </a:p>
          <a:p>
            <a:r>
              <a:rPr lang="en-US" altLang="ko-KR" sz="1050" dirty="0"/>
              <a:t>sub1.calc_num(a, b);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5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인터페이스와 다중상속 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Ⅱ</a:t>
            </a:r>
            <a:endParaRPr lang="ko-KR" alt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4221088"/>
            <a:ext cx="3076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622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55547"/>
            <a:ext cx="2901756" cy="489364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CmyImage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CmyImage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w)</a:t>
            </a:r>
          </a:p>
          <a:p>
            <a:r>
              <a:rPr lang="en-US" altLang="ko-KR" sz="1200" dirty="0"/>
              <a:t>:</a:t>
            </a:r>
            <a:r>
              <a:rPr lang="en-US" altLang="ko-KR" sz="1200" dirty="0" err="1"/>
              <a:t>m_h</a:t>
            </a:r>
            <a:r>
              <a:rPr lang="en-US" altLang="ko-KR" sz="1200" dirty="0"/>
              <a:t>(h), </a:t>
            </a:r>
            <a:r>
              <a:rPr lang="en-US" altLang="ko-KR" sz="1200" dirty="0" err="1"/>
              <a:t>m_w</a:t>
            </a:r>
            <a:r>
              <a:rPr lang="en-US" altLang="ko-KR" sz="1200" dirty="0"/>
              <a:t>(w)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CmyImage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geth</a:t>
            </a:r>
            <a:r>
              <a:rPr lang="en-US" altLang="ko-KR" sz="1200" dirty="0"/>
              <a:t>()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m_h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getw</a:t>
            </a:r>
            <a:r>
              <a:rPr lang="en-US" altLang="ko-KR" sz="1200" dirty="0"/>
              <a:t>()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m_w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protected: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2331999"/>
            <a:ext cx="29908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인터페이스와 다중상속 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Ⅲ</a:t>
            </a:r>
            <a:endParaRPr lang="ko-KR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124156"/>
            <a:ext cx="3849131" cy="550920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</a:t>
            </a:r>
            <a:r>
              <a:rPr lang="en-US" altLang="ko-KR" sz="1100" dirty="0" err="1"/>
              <a:t>Cmyshape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 err="1"/>
              <a:t>Cmyshape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t) : </a:t>
            </a:r>
            <a:r>
              <a:rPr lang="en-US" altLang="ko-KR" sz="1100" dirty="0" err="1"/>
              <a:t>m_t</a:t>
            </a:r>
            <a:r>
              <a:rPr lang="en-US" altLang="ko-KR" sz="1100" dirty="0"/>
              <a:t>(t)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Cmyshape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getT</a:t>
            </a:r>
            <a:r>
              <a:rPr lang="en-US" altLang="ko-KR" sz="1100" dirty="0"/>
              <a:t>()</a:t>
            </a:r>
            <a:r>
              <a:rPr lang="en-US" altLang="ko-KR" sz="1100" dirty="0" err="1"/>
              <a:t>const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return </a:t>
            </a:r>
            <a:r>
              <a:rPr lang="en-US" altLang="ko-KR" sz="1100" dirty="0" err="1"/>
              <a:t>m_t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protected: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m_t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Cmypicture</a:t>
            </a:r>
            <a:r>
              <a:rPr lang="en-US" altLang="ko-KR" sz="1100" dirty="0"/>
              <a:t> :public </a:t>
            </a:r>
            <a:r>
              <a:rPr lang="en-US" altLang="ko-KR" sz="1100" dirty="0" err="1"/>
              <a:t>CmyImage</a:t>
            </a:r>
            <a:r>
              <a:rPr lang="en-US" altLang="ko-KR" sz="1100" dirty="0"/>
              <a:t>, public </a:t>
            </a:r>
            <a:r>
              <a:rPr lang="en-US" altLang="ko-KR" sz="1100" dirty="0" err="1"/>
              <a:t>Cmyshape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 err="1"/>
              <a:t>Cmypicture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CmyImage</a:t>
            </a:r>
            <a:r>
              <a:rPr lang="en-US" altLang="ko-KR" sz="1100" dirty="0"/>
              <a:t>(200, 120), </a:t>
            </a:r>
            <a:r>
              <a:rPr lang="en-US" altLang="ko-KR" sz="1100" dirty="0" err="1"/>
              <a:t>Cmyshape</a:t>
            </a:r>
            <a:r>
              <a:rPr lang="en-US" altLang="ko-KR" sz="1100" dirty="0"/>
              <a:t>(1)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Cmypicture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 smtClean="0"/>
              <a:t>};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Cmypicture</a:t>
            </a:r>
            <a:r>
              <a:rPr lang="en-US" altLang="ko-KR" sz="1100" dirty="0"/>
              <a:t> a;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"Width : " &lt;&lt; </a:t>
            </a:r>
            <a:r>
              <a:rPr lang="en-US" altLang="ko-KR" sz="1100" dirty="0" err="1"/>
              <a:t>a.getw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"Height : " &lt;&lt; </a:t>
            </a:r>
            <a:r>
              <a:rPr lang="en-US" altLang="ko-KR" sz="1100" dirty="0" err="1"/>
              <a:t>a.geth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"Type : " &lt;&lt; </a:t>
            </a:r>
            <a:r>
              <a:rPr lang="en-US" altLang="ko-KR" sz="1100" dirty="0" err="1"/>
              <a:t>a.getT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ko-KR" altLang="en-US" sz="1100" dirty="0"/>
          </a:p>
          <a:p>
            <a:r>
              <a:rPr lang="en-US" altLang="ko-KR" sz="1100" dirty="0"/>
              <a:t>return 0;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039602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800708"/>
            <a:ext cx="449995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mammaliar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mammaliar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포유류클래스입니다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breath() 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폐로 </a:t>
            </a:r>
            <a:r>
              <a:rPr lang="ko-KR" altLang="en-US" sz="1200" dirty="0" err="1"/>
              <a:t>숨을쉰다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walk() 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다리로 걷는다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eat(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r>
              <a:rPr lang="en-US" altLang="ko-KR" sz="1200" dirty="0"/>
              <a:t>teeth = a;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이빨갯수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teeth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개로 음식을 씹는다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protected: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teeth;</a:t>
            </a:r>
          </a:p>
          <a:p>
            <a:r>
              <a:rPr lang="en-US" altLang="ko-KR" sz="1200" dirty="0"/>
              <a:t>string </a:t>
            </a:r>
            <a:r>
              <a:rPr lang="en-US" altLang="ko-KR" sz="1200" dirty="0" err="1"/>
              <a:t>haircolor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pisces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pisces</a:t>
            </a:r>
            <a:r>
              <a:rPr lang="en-US" altLang="ko-KR" sz="1200" dirty="0"/>
              <a:t>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어류클래스입니다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void breath()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아가미로 </a:t>
            </a:r>
            <a:r>
              <a:rPr lang="ko-KR" altLang="en-US" sz="1200" dirty="0" err="1"/>
              <a:t>숨을쉰다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void swim(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s) {</a:t>
            </a:r>
          </a:p>
          <a:p>
            <a:r>
              <a:rPr lang="en-US" altLang="ko-KR" sz="1200" dirty="0"/>
              <a:t>size = s;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몸 길이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size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"cm</a:t>
            </a:r>
            <a:r>
              <a:rPr lang="ko-KR" altLang="en-US" sz="1200" dirty="0"/>
              <a:t>로 헤엄을 친다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protected: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인터페이스와 다중상속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Ⅳ</a:t>
            </a:r>
            <a:endParaRPr lang="ko-KR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935271"/>
            <a:ext cx="359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 whale :public </a:t>
            </a:r>
            <a:r>
              <a:rPr lang="en-US" altLang="ko-KR" sz="1200" dirty="0" err="1"/>
              <a:t>mammaliar</a:t>
            </a:r>
            <a:r>
              <a:rPr lang="en-US" altLang="ko-KR" sz="1200" dirty="0"/>
              <a:t>, public </a:t>
            </a:r>
            <a:r>
              <a:rPr lang="en-US" altLang="ko-KR" sz="1200" dirty="0" err="1"/>
              <a:t>pisces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whale()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고래클래스입니다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whale dolphin;</a:t>
            </a:r>
          </a:p>
          <a:p>
            <a:r>
              <a:rPr lang="en-US" altLang="ko-KR" sz="1200" dirty="0" err="1"/>
              <a:t>dolphin.eat</a:t>
            </a:r>
            <a:r>
              <a:rPr lang="en-US" altLang="ko-KR" sz="1200" dirty="0"/>
              <a:t>(25);</a:t>
            </a:r>
          </a:p>
          <a:p>
            <a:r>
              <a:rPr lang="en-US" altLang="ko-KR" sz="1200" dirty="0" err="1"/>
              <a:t>dolphin.swim</a:t>
            </a:r>
            <a:r>
              <a:rPr lang="en-US" altLang="ko-KR" sz="1200" dirty="0"/>
              <a:t>(250);</a:t>
            </a:r>
          </a:p>
          <a:p>
            <a:r>
              <a:rPr lang="en-US" altLang="ko-KR" sz="1200" dirty="0" err="1"/>
              <a:t>dolphin.pisces</a:t>
            </a:r>
            <a:r>
              <a:rPr lang="en-US" altLang="ko-KR" sz="1200" dirty="0"/>
              <a:t>::breath();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04" y="4060771"/>
            <a:ext cx="29241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975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220486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가상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705750" y="319497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순수 가상함수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708861" y="418508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711972" y="522920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다중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상속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가상 함수 실습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1900" y="1088740"/>
            <a:ext cx="40158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class people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people()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일반정보실행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순수가상함수</a:t>
            </a:r>
          </a:p>
          <a:p>
            <a:r>
              <a:rPr lang="en-US" altLang="ko-KR" sz="1050" dirty="0"/>
              <a:t>//virtual void 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 = 0;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가상함수</a:t>
            </a:r>
          </a:p>
          <a:p>
            <a:r>
              <a:rPr lang="en-US" altLang="ko-KR" sz="1050" dirty="0"/>
              <a:t>    virtual void 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ko-KR" altLang="en-US" sz="1050" dirty="0"/>
              <a:t>개인정보출력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class child :public people 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child()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어린이정보실행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r>
              <a:rPr lang="en-US" altLang="ko-KR" sz="1050" dirty="0"/>
              <a:t>void</a:t>
            </a:r>
            <a:r>
              <a:rPr lang="ko-KR" altLang="en-US" sz="1050" dirty="0"/>
              <a:t> 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 { </a:t>
            </a:r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"14</a:t>
            </a:r>
            <a:r>
              <a:rPr lang="ko-KR" altLang="en-US" sz="1050" dirty="0" err="1"/>
              <a:t>세미만</a:t>
            </a:r>
            <a:r>
              <a:rPr lang="ko-KR" altLang="en-US" sz="1050" dirty="0"/>
              <a:t> 어린이정보출력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}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//child </a:t>
            </a:r>
            <a:r>
              <a:rPr lang="en-US" altLang="ko-KR" sz="1050" dirty="0" err="1"/>
              <a:t>mychild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//people *</a:t>
            </a:r>
            <a:r>
              <a:rPr lang="en-US" altLang="ko-KR" sz="1050" dirty="0" err="1"/>
              <a:t>mychild</a:t>
            </a:r>
            <a:r>
              <a:rPr lang="en-US" altLang="ko-KR" sz="1050" dirty="0"/>
              <a:t> = new child;</a:t>
            </a:r>
          </a:p>
          <a:p>
            <a:r>
              <a:rPr lang="en-US" altLang="ko-KR" sz="1050" dirty="0"/>
              <a:t>people *</a:t>
            </a:r>
            <a:r>
              <a:rPr lang="en-US" altLang="ko-KR" sz="1050" dirty="0" err="1"/>
              <a:t>mychild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child c;</a:t>
            </a:r>
          </a:p>
          <a:p>
            <a:r>
              <a:rPr lang="en-US" altLang="ko-KR" sz="1050" dirty="0" err="1"/>
              <a:t>mychild</a:t>
            </a:r>
            <a:r>
              <a:rPr lang="en-US" altLang="ko-KR" sz="1050" dirty="0"/>
              <a:t> = &amp;c;</a:t>
            </a:r>
          </a:p>
          <a:p>
            <a:r>
              <a:rPr lang="en-US" altLang="ko-KR" sz="1050" dirty="0" err="1"/>
              <a:t>mychild</a:t>
            </a:r>
            <a:r>
              <a:rPr lang="en-US" altLang="ko-KR" sz="1050" dirty="0"/>
              <a:t>-&gt;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//</a:t>
            </a:r>
            <a:r>
              <a:rPr lang="en-US" altLang="ko-KR" sz="1050" dirty="0" err="1"/>
              <a:t>mychild.set_info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671900" y="5445224"/>
            <a:ext cx="4488729" cy="7386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부모  클래스에 접근 가능하도록 포인트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객체를 사용해도 파생 클래스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실행된다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즉 부모 클래스에 접근하여도 가상함수이므로 무시된다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가상 함수 실습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1232756"/>
            <a:ext cx="307327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Cmydata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가상함수로 선언 및 정의</a:t>
            </a:r>
          </a:p>
          <a:p>
            <a:r>
              <a:rPr lang="en-US" altLang="ko-KR" sz="1050" dirty="0"/>
              <a:t>virtual void </a:t>
            </a:r>
            <a:r>
              <a:rPr lang="en-US" altLang="ko-KR" sz="1050" dirty="0" err="1"/>
              <a:t>printdata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Cmydata</a:t>
            </a:r>
            <a:r>
              <a:rPr lang="en-US" altLang="ko-KR" sz="1050" dirty="0"/>
              <a:t> : " &lt;&lt;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 &lt;&lt;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testfunc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"***</a:t>
            </a:r>
            <a:r>
              <a:rPr lang="en-US" altLang="ko-KR" sz="1050" dirty="0" err="1"/>
              <a:t>testfunc</a:t>
            </a:r>
            <a:r>
              <a:rPr lang="en-US" altLang="ko-KR" sz="1050" dirty="0"/>
              <a:t>()***"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실 형식의 함수 호출</a:t>
            </a:r>
          </a:p>
          <a:p>
            <a:r>
              <a:rPr lang="en-US" altLang="ko-KR" sz="1050" dirty="0" err="1"/>
              <a:t>printdata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"******************"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protected: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 = 10;</a:t>
            </a:r>
          </a:p>
          <a:p>
            <a:r>
              <a:rPr lang="en-US" altLang="ko-KR" sz="1050" dirty="0"/>
              <a:t>};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 :public </a:t>
            </a:r>
            <a:r>
              <a:rPr lang="en-US" altLang="ko-KR" sz="1050" dirty="0" err="1"/>
              <a:t>Cmydata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기본 클래스의 가상 함수 멤버를 재정의</a:t>
            </a:r>
          </a:p>
          <a:p>
            <a:r>
              <a:rPr lang="en-US" altLang="ko-KR" sz="1050" dirty="0"/>
              <a:t>virtual void </a:t>
            </a:r>
            <a:r>
              <a:rPr lang="en-US" altLang="ko-KR" sz="1050" dirty="0" err="1"/>
              <a:t>printdata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 : " &lt;&lt;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*2&lt;&lt;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};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2312876"/>
            <a:ext cx="1946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CmydataEx</a:t>
            </a:r>
            <a:r>
              <a:rPr lang="en-US" altLang="ko-KR" sz="1050" dirty="0"/>
              <a:t> a;</a:t>
            </a:r>
          </a:p>
          <a:p>
            <a:r>
              <a:rPr lang="en-US" altLang="ko-KR" sz="1050" dirty="0" err="1"/>
              <a:t>a.printdata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참조 형식으로 객체 호출</a:t>
            </a:r>
          </a:p>
          <a:p>
            <a:r>
              <a:rPr lang="en-US" altLang="ko-KR" sz="1050" dirty="0" err="1"/>
              <a:t>Cmydata</a:t>
            </a:r>
            <a:r>
              <a:rPr lang="en-US" altLang="ko-KR" sz="1050" dirty="0"/>
              <a:t> &amp;b = a;</a:t>
            </a:r>
          </a:p>
          <a:p>
            <a:r>
              <a:rPr lang="en-US" altLang="ko-KR" sz="1050" dirty="0" err="1"/>
              <a:t>b.printdata</a:t>
            </a:r>
            <a:r>
              <a:rPr lang="en-US" altLang="ko-KR" sz="1050" dirty="0"/>
              <a:t>();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마지막에 재정의된 함수 호출</a:t>
            </a:r>
          </a:p>
          <a:p>
            <a:r>
              <a:rPr lang="en-US" altLang="ko-KR" sz="1050" dirty="0" err="1"/>
              <a:t>a.testfunc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4617132"/>
            <a:ext cx="3534333" cy="132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4455" y="-9442"/>
            <a:ext cx="6875463" cy="792163"/>
          </a:xfrm>
        </p:spPr>
        <p:txBody>
          <a:bodyPr/>
          <a:lstStyle/>
          <a:p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가상 함수 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소멸자의 가상화</a:t>
            </a:r>
            <a:r>
              <a:rPr lang="en-US" altLang="ko-KR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32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2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684" y="668374"/>
            <a:ext cx="4891083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Cmydata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 err="1"/>
              <a:t>Cmydata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m_pdata</a:t>
            </a:r>
            <a:r>
              <a:rPr lang="en-US" altLang="ko-KR" sz="1050" dirty="0"/>
              <a:t> = new char[30];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>
                <a:solidFill>
                  <a:srgbClr val="FFFF00"/>
                </a:solidFill>
              </a:rPr>
              <a:t>// </a:t>
            </a:r>
            <a:r>
              <a:rPr lang="ko-KR" altLang="en-US" sz="1050" dirty="0">
                <a:solidFill>
                  <a:srgbClr val="FFFF00"/>
                </a:solidFill>
              </a:rPr>
              <a:t>소멸자의 가상화 </a:t>
            </a:r>
            <a:r>
              <a:rPr lang="en-US" altLang="ko-KR" sz="1050" dirty="0">
                <a:solidFill>
                  <a:srgbClr val="FFFF00"/>
                </a:solidFill>
              </a:rPr>
              <a:t>: </a:t>
            </a:r>
            <a:r>
              <a:rPr lang="ko-KR" altLang="en-US" sz="1050" dirty="0">
                <a:solidFill>
                  <a:srgbClr val="FFFF00"/>
                </a:solidFill>
              </a:rPr>
              <a:t>실 형식 </a:t>
            </a:r>
            <a:r>
              <a:rPr lang="ko-KR" altLang="en-US" sz="1050" dirty="0" err="1">
                <a:solidFill>
                  <a:srgbClr val="FFFF00"/>
                </a:solidFill>
              </a:rPr>
              <a:t>소멸자</a:t>
            </a:r>
            <a:r>
              <a:rPr lang="ko-KR" altLang="en-US" sz="1050" dirty="0">
                <a:solidFill>
                  <a:srgbClr val="FFFF00"/>
                </a:solidFill>
              </a:rPr>
              <a:t> 호출 솔루션</a:t>
            </a:r>
          </a:p>
          <a:p>
            <a:r>
              <a:rPr lang="en-US" altLang="ko-KR" sz="1050" dirty="0">
                <a:solidFill>
                  <a:srgbClr val="FFFF00"/>
                </a:solidFill>
              </a:rPr>
              <a:t>//</a:t>
            </a:r>
            <a:r>
              <a:rPr lang="ko-KR" altLang="en-US" sz="1050" dirty="0">
                <a:solidFill>
                  <a:srgbClr val="FFFF00"/>
                </a:solidFill>
              </a:rPr>
              <a:t>부모 클래스의 </a:t>
            </a:r>
            <a:r>
              <a:rPr lang="ko-KR" altLang="en-US" sz="1050" dirty="0" err="1">
                <a:solidFill>
                  <a:srgbClr val="FFFF00"/>
                </a:solidFill>
              </a:rPr>
              <a:t>소멸자를</a:t>
            </a:r>
            <a:r>
              <a:rPr lang="ko-KR" altLang="en-US" sz="1050" dirty="0">
                <a:solidFill>
                  <a:srgbClr val="FFFF00"/>
                </a:solidFill>
              </a:rPr>
              <a:t> 가상화하면 자식 클래스의 </a:t>
            </a:r>
            <a:r>
              <a:rPr lang="ko-KR" altLang="en-US" sz="1050" dirty="0" err="1">
                <a:solidFill>
                  <a:srgbClr val="FFFF00"/>
                </a:solidFill>
              </a:rPr>
              <a:t>소멸자는</a:t>
            </a:r>
            <a:r>
              <a:rPr lang="ko-KR" altLang="en-US" sz="1050" dirty="0">
                <a:solidFill>
                  <a:srgbClr val="FFFF00"/>
                </a:solidFill>
              </a:rPr>
              <a:t> 자동으로 가상화됨</a:t>
            </a:r>
          </a:p>
          <a:p>
            <a:r>
              <a:rPr lang="en-US" altLang="ko-KR" sz="1050" dirty="0" smtClean="0">
                <a:solidFill>
                  <a:srgbClr val="FFFF00"/>
                </a:solidFill>
              </a:rPr>
              <a:t>//virtual </a:t>
            </a:r>
            <a:r>
              <a:rPr lang="en-US" altLang="ko-KR" sz="1050" dirty="0">
                <a:solidFill>
                  <a:srgbClr val="FFFF00"/>
                </a:solidFill>
              </a:rPr>
              <a:t>~</a:t>
            </a:r>
            <a:r>
              <a:rPr lang="en-US" altLang="ko-KR" sz="1050" dirty="0" err="1">
                <a:solidFill>
                  <a:srgbClr val="FFFF00"/>
                </a:solidFill>
              </a:rPr>
              <a:t>Cmydata</a:t>
            </a:r>
            <a:r>
              <a:rPr lang="en-US" altLang="ko-KR" sz="1050" dirty="0">
                <a:solidFill>
                  <a:srgbClr val="FFFF00"/>
                </a:solidFill>
              </a:rPr>
              <a:t>()</a:t>
            </a:r>
          </a:p>
          <a:p>
            <a:r>
              <a:rPr lang="en-US" altLang="ko-KR" sz="1050" dirty="0" smtClean="0"/>
              <a:t>//</a:t>
            </a:r>
            <a:r>
              <a:rPr lang="ko-KR" altLang="en-US" sz="1050" dirty="0" smtClean="0"/>
              <a:t>가상화 하지 않을 경우 문</a:t>
            </a:r>
            <a:r>
              <a:rPr lang="ko-KR" altLang="en-US" sz="1050" dirty="0"/>
              <a:t>제</a:t>
            </a:r>
            <a:r>
              <a:rPr lang="ko-KR" altLang="en-US" sz="1050" dirty="0" smtClean="0"/>
              <a:t>발생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~</a:t>
            </a:r>
            <a:r>
              <a:rPr lang="en-US" altLang="ko-KR" sz="1050" dirty="0" err="1"/>
              <a:t>Cmydata</a:t>
            </a:r>
            <a:r>
              <a:rPr lang="en-US" altLang="ko-KR" sz="1050" dirty="0" smtClean="0"/>
              <a:t>()</a:t>
            </a:r>
            <a:endParaRPr lang="ko-KR" altLang="en-US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"~</a:t>
            </a:r>
            <a:r>
              <a:rPr lang="en-US" altLang="ko-KR" sz="1050" dirty="0" err="1"/>
              <a:t>Cmydata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delete </a:t>
            </a:r>
            <a:r>
              <a:rPr lang="en-US" altLang="ko-KR" sz="1050" dirty="0" err="1"/>
              <a:t>m_pdata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/>
              <a:t>char *</a:t>
            </a:r>
            <a:r>
              <a:rPr lang="en-US" altLang="ko-KR" sz="1050" dirty="0" err="1"/>
              <a:t>m_pdata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smtClean="0"/>
              <a:t>};</a:t>
            </a:r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 :public </a:t>
            </a:r>
            <a:r>
              <a:rPr lang="en-US" altLang="ko-KR" sz="1050" dirty="0" err="1"/>
              <a:t>Cmydata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 err="1"/>
              <a:t>CmydataEx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m_ndata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~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"~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delete 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*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945" y="4797152"/>
            <a:ext cx="45496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Cmydata</a:t>
            </a:r>
            <a:r>
              <a:rPr lang="en-US" altLang="ko-KR" sz="1050" dirty="0"/>
              <a:t> *</a:t>
            </a:r>
            <a:r>
              <a:rPr lang="en-US" altLang="ko-KR" sz="1050" dirty="0" err="1"/>
              <a:t>pdata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CmydataEx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참조형식 즉</a:t>
            </a:r>
            <a:r>
              <a:rPr lang="en-US" altLang="ko-KR" sz="1050" dirty="0"/>
              <a:t>(</a:t>
            </a:r>
            <a:r>
              <a:rPr lang="ko-KR" altLang="en-US" sz="1050" dirty="0"/>
              <a:t>부모클래스의 소멸자만 </a:t>
            </a:r>
            <a:r>
              <a:rPr lang="ko-KR" altLang="en-US" sz="1050" dirty="0" err="1"/>
              <a:t>호출되서</a:t>
            </a:r>
            <a:r>
              <a:rPr lang="ko-KR" altLang="en-US" sz="1050" dirty="0"/>
              <a:t> 실 형식의 </a:t>
            </a:r>
            <a:r>
              <a:rPr lang="ko-KR" altLang="en-US" sz="1050" dirty="0" err="1"/>
              <a:t>소멸자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호출안됨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가상 함수 사용시 반드시 </a:t>
            </a:r>
            <a:r>
              <a:rPr lang="ko-KR" altLang="en-US" sz="1050" dirty="0" err="1"/>
              <a:t>해제해야함</a:t>
            </a:r>
            <a:endParaRPr lang="ko-KR" altLang="en-US" sz="1050" dirty="0"/>
          </a:p>
          <a:p>
            <a:r>
              <a:rPr lang="en-US" altLang="ko-KR" sz="1050" dirty="0"/>
              <a:t>delete </a:t>
            </a:r>
            <a:r>
              <a:rPr lang="en-US" altLang="ko-KR" sz="1050" dirty="0" err="1"/>
              <a:t>pdata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return 0;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7200292" y="3573016"/>
            <a:ext cx="774571" cy="2616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000000"/>
                </a:solidFill>
              </a:rPr>
              <a:t>문제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발생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6372200" y="3757682"/>
            <a:ext cx="720080" cy="3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149080"/>
            <a:ext cx="2732149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가상 함수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테이블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vtable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652" y="1229836"/>
            <a:ext cx="248016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100" dirty="0"/>
          </a:p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Cmydata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 err="1"/>
              <a:t>Cmydata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Cmydata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virtual ~</a:t>
            </a:r>
            <a:r>
              <a:rPr lang="en-US" altLang="ko-KR" sz="1100" dirty="0" err="1"/>
              <a:t>Cmydata</a:t>
            </a:r>
            <a:r>
              <a:rPr lang="en-US" altLang="ko-KR" sz="1100" dirty="0"/>
              <a:t>() {}</a:t>
            </a:r>
          </a:p>
          <a:p>
            <a:r>
              <a:rPr lang="en-US" altLang="ko-KR" sz="1100" dirty="0"/>
              <a:t>virtual void testfun1() {}</a:t>
            </a:r>
          </a:p>
          <a:p>
            <a:r>
              <a:rPr lang="en-US" altLang="ko-KR" sz="1100" dirty="0"/>
              <a:t>virtual void testfun2() {}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CmydataEx</a:t>
            </a:r>
            <a:r>
              <a:rPr lang="en-US" altLang="ko-KR" sz="1100" dirty="0"/>
              <a:t> :public </a:t>
            </a:r>
            <a:r>
              <a:rPr lang="en-US" altLang="ko-KR" sz="1100" dirty="0" err="1"/>
              <a:t>Cmydata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 err="1"/>
              <a:t>CmydataEx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CmydataEx</a:t>
            </a:r>
            <a:r>
              <a:rPr lang="en-US" altLang="ko-KR" sz="1100" dirty="0"/>
              <a:t>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virtual ~</a:t>
            </a:r>
            <a:r>
              <a:rPr lang="en-US" altLang="ko-KR" sz="1100" dirty="0" err="1"/>
              <a:t>CmydataEx</a:t>
            </a:r>
            <a:r>
              <a:rPr lang="en-US" altLang="ko-KR" sz="1100" dirty="0"/>
              <a:t>() {}</a:t>
            </a:r>
          </a:p>
          <a:p>
            <a:r>
              <a:rPr lang="en-US" altLang="ko-KR" sz="1100" dirty="0"/>
              <a:t>virtual void testfun1() {}</a:t>
            </a:r>
          </a:p>
          <a:p>
            <a:r>
              <a:rPr lang="en-US" altLang="ko-KR" sz="1100" dirty="0"/>
              <a:t>virtual void testfun2()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"testfun2()"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040052" y="2960948"/>
            <a:ext cx="25378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Cmydata</a:t>
            </a:r>
            <a:r>
              <a:rPr lang="en-US" altLang="ko-KR" sz="1100" dirty="0"/>
              <a:t> *</a:t>
            </a:r>
            <a:r>
              <a:rPr lang="en-US" altLang="ko-KR" sz="1100" dirty="0" err="1"/>
              <a:t>pdata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CmydataEx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pdata</a:t>
            </a:r>
            <a:r>
              <a:rPr lang="en-US" altLang="ko-KR" sz="1100" dirty="0"/>
              <a:t>-&gt;testfun2();</a:t>
            </a:r>
          </a:p>
          <a:p>
            <a:r>
              <a:rPr lang="en-US" altLang="ko-KR" sz="1100" dirty="0"/>
              <a:t>delete </a:t>
            </a:r>
            <a:r>
              <a:rPr lang="en-US" altLang="ko-KR" sz="1100" dirty="0" err="1"/>
              <a:t>pdata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return 0;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7" y="4581128"/>
            <a:ext cx="3253544" cy="90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순수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가상 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376772"/>
            <a:ext cx="29177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people 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people() </a:t>
            </a:r>
          </a:p>
          <a:p>
            <a:r>
              <a:rPr lang="en-US" altLang="ko-KR" sz="1050" dirty="0"/>
              <a:t>{ 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일반정보실행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 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가상 함수</a:t>
            </a:r>
          </a:p>
          <a:p>
            <a:r>
              <a:rPr lang="en-US" altLang="ko-KR" sz="1050" dirty="0"/>
              <a:t>virtual void 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 = 0;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/>
              <a:t>class child :public people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/>
              <a:t>child()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</a:t>
            </a:r>
            <a:r>
              <a:rPr lang="ko-KR" altLang="en-US" sz="1050" dirty="0"/>
              <a:t>어린이 정보실행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void 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</a:t>
            </a:r>
            <a:r>
              <a:rPr lang="ko-KR" altLang="en-US" sz="1050" dirty="0"/>
              <a:t> </a:t>
            </a:r>
            <a:r>
              <a:rPr lang="en-US" altLang="ko-KR" sz="1050" dirty="0"/>
              <a:t>"14</a:t>
            </a:r>
            <a:r>
              <a:rPr lang="ko-KR" altLang="en-US" sz="1050" dirty="0" err="1"/>
              <a:t>세미만</a:t>
            </a:r>
            <a:r>
              <a:rPr lang="ko-KR" altLang="en-US" sz="1050" dirty="0"/>
              <a:t> 어린이 정보출력</a:t>
            </a:r>
            <a:r>
              <a:rPr lang="en-US" altLang="ko-KR" sz="1050" dirty="0"/>
              <a:t>"</a:t>
            </a:r>
            <a:r>
              <a:rPr lang="ko-KR" altLang="en-US" sz="1050" dirty="0"/>
              <a:t> </a:t>
            </a:r>
            <a:r>
              <a:rPr lang="en-US" altLang="ko-KR" sz="1050" dirty="0"/>
              <a:t>&lt;&lt;</a:t>
            </a:r>
            <a:r>
              <a:rPr lang="ko-KR" altLang="en-US" sz="1050" dirty="0"/>
              <a:t>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};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people *</a:t>
            </a:r>
            <a:r>
              <a:rPr lang="en-US" altLang="ko-KR" sz="1050" dirty="0" err="1"/>
              <a:t>mychild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child c;</a:t>
            </a:r>
          </a:p>
          <a:p>
            <a:r>
              <a:rPr lang="en-US" altLang="ko-KR" sz="1050" dirty="0" err="1"/>
              <a:t>mychild</a:t>
            </a:r>
            <a:r>
              <a:rPr lang="en-US" altLang="ko-KR" sz="1050" dirty="0"/>
              <a:t> = &amp;c;</a:t>
            </a:r>
          </a:p>
          <a:p>
            <a:r>
              <a:rPr lang="en-US" altLang="ko-KR" sz="1050" dirty="0" err="1"/>
              <a:t>mychild</a:t>
            </a:r>
            <a:r>
              <a:rPr lang="en-US" altLang="ko-KR" sz="1050" dirty="0"/>
              <a:t>-&gt;</a:t>
            </a:r>
            <a:r>
              <a:rPr lang="en-US" altLang="ko-KR" sz="1050" dirty="0" err="1"/>
              <a:t>set_info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33156"/>
            <a:ext cx="3392526" cy="82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0695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순수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가상 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3457" y="1016732"/>
            <a:ext cx="3334567" cy="570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#include &lt;</a:t>
            </a:r>
            <a:r>
              <a:rPr lang="en-US" altLang="ko-KR" sz="1050" dirty="0" err="1"/>
              <a:t>iostream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using namespace </a:t>
            </a:r>
            <a:r>
              <a:rPr lang="en-US" altLang="ko-KR" sz="1050" dirty="0" err="1"/>
              <a:t>std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Cmyinterface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 err="1"/>
              <a:t>Cmyinterface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Cmyinterface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순수 가상 함수</a:t>
            </a:r>
          </a:p>
          <a:p>
            <a:r>
              <a:rPr lang="en-US" altLang="ko-KR" sz="1050" dirty="0"/>
              <a:t>virtual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Getdata</a:t>
            </a:r>
            <a:r>
              <a:rPr lang="en-US" altLang="ko-KR" sz="1050" dirty="0"/>
              <a:t>()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virtual void </a:t>
            </a:r>
            <a:r>
              <a:rPr lang="en-US" altLang="ko-KR" sz="1050" dirty="0" err="1"/>
              <a:t>Setdata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nparam</a:t>
            </a:r>
            <a:r>
              <a:rPr lang="en-US" altLang="ko-KR" sz="1050" dirty="0"/>
              <a:t>) = 0;</a:t>
            </a:r>
          </a:p>
          <a:p>
            <a:r>
              <a:rPr lang="en-US" altLang="ko-KR" sz="1050" dirty="0"/>
              <a:t>};</a:t>
            </a:r>
          </a:p>
          <a:p>
            <a:endParaRPr lang="ko-KR" altLang="en-US" sz="1050" dirty="0"/>
          </a:p>
          <a:p>
            <a:r>
              <a:rPr lang="en-US" altLang="ko-KR" sz="1050" dirty="0"/>
              <a:t>class </a:t>
            </a:r>
            <a:r>
              <a:rPr lang="en-US" altLang="ko-KR" sz="1050" dirty="0" err="1"/>
              <a:t>Cmydata</a:t>
            </a:r>
            <a:r>
              <a:rPr lang="en-US" altLang="ko-KR" sz="1050" dirty="0"/>
              <a:t> :public </a:t>
            </a:r>
            <a:r>
              <a:rPr lang="en-US" altLang="ko-KR" sz="1050" dirty="0" err="1"/>
              <a:t>Cmyinterface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public:</a:t>
            </a:r>
          </a:p>
          <a:p>
            <a:r>
              <a:rPr lang="en-US" altLang="ko-KR" sz="1050" dirty="0" err="1"/>
              <a:t>Cmydata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cout</a:t>
            </a:r>
            <a:r>
              <a:rPr lang="en-US" altLang="ko-KR" sz="1050" dirty="0"/>
              <a:t> &lt;&lt; "</a:t>
            </a:r>
            <a:r>
              <a:rPr lang="en-US" altLang="ko-KR" sz="1050" dirty="0" err="1"/>
              <a:t>Cmydata</a:t>
            </a:r>
            <a:r>
              <a:rPr lang="en-US" altLang="ko-KR" sz="1050" dirty="0"/>
              <a:t>()" &lt;&lt; </a:t>
            </a:r>
            <a:r>
              <a:rPr lang="en-US" altLang="ko-KR" sz="1050" dirty="0" err="1"/>
              <a:t>endl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순수 가상함수는 파생 클래스에서 반드시 </a:t>
            </a:r>
            <a:r>
              <a:rPr lang="ko-KR" altLang="en-US" sz="1050" dirty="0" err="1"/>
              <a:t>선언해야함</a:t>
            </a:r>
            <a:endParaRPr lang="ko-KR" altLang="en-US" sz="1050" dirty="0"/>
          </a:p>
          <a:p>
            <a:r>
              <a:rPr lang="en-US" altLang="ko-KR" sz="1050" dirty="0"/>
              <a:t>virtual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Getdata</a:t>
            </a:r>
            <a:r>
              <a:rPr lang="en-US" altLang="ko-KR" sz="1050" dirty="0"/>
              <a:t>() </a:t>
            </a:r>
            <a:r>
              <a:rPr lang="en-US" altLang="ko-KR" sz="1050" dirty="0" err="1"/>
              <a:t>const</a:t>
            </a:r>
            <a:endParaRPr lang="en-US" altLang="ko-KR" sz="1050" dirty="0"/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return 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virtual void </a:t>
            </a:r>
            <a:r>
              <a:rPr lang="en-US" altLang="ko-KR" sz="1050" dirty="0" err="1"/>
              <a:t>Setdata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nparam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 err="1"/>
              <a:t>m_ndata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nparam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private:</a:t>
            </a:r>
          </a:p>
          <a:p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m_ndata</a:t>
            </a:r>
            <a:r>
              <a:rPr lang="en-US" altLang="ko-KR" sz="1050" dirty="0"/>
              <a:t>=0;</a:t>
            </a:r>
          </a:p>
          <a:p>
            <a:r>
              <a:rPr lang="en-US" altLang="ko-KR" sz="1050" dirty="0"/>
              <a:t>};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1877999"/>
            <a:ext cx="4003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순수 가상 클래스는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선언 및 정의할 수 없다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Cmyinterface</a:t>
            </a:r>
            <a:r>
              <a:rPr lang="en-US" altLang="ko-KR" sz="1200" dirty="0"/>
              <a:t> a</a:t>
            </a:r>
            <a:r>
              <a:rPr lang="en-US" altLang="ko-KR" sz="1200" dirty="0" smtClean="0"/>
              <a:t>;// ERROR</a:t>
            </a:r>
            <a:endParaRPr lang="en-US" altLang="ko-KR" sz="1200" dirty="0"/>
          </a:p>
          <a:p>
            <a:r>
              <a:rPr lang="en-US" altLang="ko-KR" sz="1200" dirty="0" err="1"/>
              <a:t>Cmydata</a:t>
            </a:r>
            <a:r>
              <a:rPr lang="en-US" altLang="ko-KR" sz="1200" dirty="0"/>
              <a:t> a;</a:t>
            </a:r>
          </a:p>
          <a:p>
            <a:r>
              <a:rPr lang="en-US" altLang="ko-KR" sz="1200" dirty="0" err="1"/>
              <a:t>a.Setdata</a:t>
            </a:r>
            <a:r>
              <a:rPr lang="en-US" altLang="ko-KR" sz="1200" dirty="0"/>
              <a:t>(5);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a.Getdata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4041068"/>
            <a:ext cx="3287320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662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2360" y="14068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인터페이스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37049"/>
            <a:ext cx="4112023" cy="56323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Cmyobj</a:t>
            </a:r>
            <a:endParaRPr lang="en-US" altLang="ko-KR" sz="1200" dirty="0" smtClean="0"/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public:</a:t>
            </a:r>
          </a:p>
          <a:p>
            <a:r>
              <a:rPr lang="en-US" altLang="ko-KR" sz="1200" dirty="0" err="1" smtClean="0"/>
              <a:t>Cmyobj</a:t>
            </a:r>
            <a:r>
              <a:rPr lang="en-US" altLang="ko-KR" sz="1200" dirty="0" smtClean="0"/>
              <a:t>(){}</a:t>
            </a:r>
          </a:p>
          <a:p>
            <a:r>
              <a:rPr lang="en-US" altLang="ko-KR" sz="1200" dirty="0" smtClean="0"/>
              <a:t>virtual ~</a:t>
            </a:r>
            <a:r>
              <a:rPr lang="en-US" altLang="ko-KR" sz="1200" dirty="0" err="1" smtClean="0"/>
              <a:t>Cmyobj</a:t>
            </a:r>
            <a:r>
              <a:rPr lang="en-US" altLang="ko-KR" sz="1200" dirty="0" smtClean="0"/>
              <a:t>() {}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순수 가상함수</a:t>
            </a:r>
          </a:p>
          <a:p>
            <a:r>
              <a:rPr lang="en-US" altLang="ko-KR" sz="1200" dirty="0" smtClean="0"/>
              <a:t>virtual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GetdeviceID</a:t>
            </a:r>
            <a:r>
              <a:rPr lang="en-US" altLang="ko-KR" sz="1200" dirty="0" smtClean="0"/>
              <a:t>() = 0;</a:t>
            </a:r>
            <a:endParaRPr lang="ko-KR" altLang="en-US" sz="1200" dirty="0" smtClean="0"/>
          </a:p>
          <a:p>
            <a:r>
              <a:rPr lang="en-US" altLang="ko-KR" sz="1200" dirty="0" smtClean="0"/>
              <a:t>protected: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m_ndeviceID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pntid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Cmyobj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pobj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실제로는 </a:t>
            </a:r>
            <a:r>
              <a:rPr lang="ko-KR" altLang="en-US" sz="1200" dirty="0" err="1" smtClean="0"/>
              <a:t>어떤것인지</a:t>
            </a:r>
            <a:r>
              <a:rPr lang="ko-KR" altLang="en-US" sz="1200" dirty="0" smtClean="0"/>
              <a:t> 모르지만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는 출력할 수 있음</a:t>
            </a:r>
          </a:p>
          <a:p>
            <a:r>
              <a:rPr lang="fr-FR" altLang="ko-KR" sz="1200" dirty="0" smtClean="0"/>
              <a:t>cout &lt;&lt; "Device ID : " &lt;&lt; pobj-&gt;GetdeviceID() &lt;&lt; endl;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Cmytv</a:t>
            </a:r>
            <a:r>
              <a:rPr lang="en-US" altLang="ko-KR" sz="1200" dirty="0" smtClean="0"/>
              <a:t> : public </a:t>
            </a:r>
            <a:r>
              <a:rPr lang="en-US" altLang="ko-KR" sz="1200" dirty="0" err="1" smtClean="0"/>
              <a:t>Cmyobj</a:t>
            </a:r>
            <a:endParaRPr lang="en-US" altLang="ko-KR" sz="1200" dirty="0" smtClean="0"/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public:</a:t>
            </a:r>
          </a:p>
          <a:p>
            <a:r>
              <a:rPr lang="en-US" altLang="ko-KR" sz="1200" dirty="0" err="1" smtClean="0"/>
              <a:t>Cmytv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err="1" smtClean="0"/>
              <a:t>m_ndeviceID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nID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virtual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GetdeviceID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en-US" altLang="ko-KR" sz="1200" dirty="0" err="1" smtClean="0"/>
              <a:t>Cmytv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GetdeviceID</a:t>
            </a:r>
            <a:r>
              <a:rPr lang="en-US" altLang="ko-KR" sz="1200" dirty="0" smtClean="0"/>
              <a:t>()"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return </a:t>
            </a:r>
            <a:r>
              <a:rPr lang="en-US" altLang="ko-KR" sz="1200" dirty="0" err="1" smtClean="0"/>
              <a:t>m_ndeviceID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92532" y="1049245"/>
            <a:ext cx="3446777" cy="44319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Cmyphone</a:t>
            </a:r>
            <a:r>
              <a:rPr lang="en-US" altLang="ko-KR" sz="1200" dirty="0"/>
              <a:t> : public </a:t>
            </a:r>
            <a:r>
              <a:rPr lang="en-US" altLang="ko-KR" sz="1200" dirty="0" err="1"/>
              <a:t>Cmyobj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err="1"/>
              <a:t>Cmyphone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m_ndeviceID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virtual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GetdeviceID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Cmyphone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GetdeviceID</a:t>
            </a:r>
            <a:r>
              <a:rPr lang="en-US" altLang="ko-KR" sz="1200" dirty="0"/>
              <a:t>()"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m_ndeviceID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Cmytv</a:t>
            </a:r>
            <a:r>
              <a:rPr lang="en-US" altLang="ko-KR" sz="1200" dirty="0"/>
              <a:t> a(5);</a:t>
            </a:r>
          </a:p>
          <a:p>
            <a:r>
              <a:rPr lang="en-US" altLang="ko-KR" sz="1200" dirty="0" err="1"/>
              <a:t>Cmyphone</a:t>
            </a:r>
            <a:r>
              <a:rPr lang="en-US" altLang="ko-KR" sz="1200" dirty="0"/>
              <a:t> b(10);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실제 객체가 무엇이든 자신의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출력</a:t>
            </a:r>
          </a:p>
          <a:p>
            <a:r>
              <a:rPr lang="en-US" altLang="ko-KR" sz="1200" dirty="0"/>
              <a:t>::</a:t>
            </a:r>
            <a:r>
              <a:rPr lang="en-US" altLang="ko-KR" sz="1200" dirty="0" err="1"/>
              <a:t>pntid</a:t>
            </a:r>
            <a:r>
              <a:rPr lang="en-US" altLang="ko-KR" sz="1200" dirty="0"/>
              <a:t>(&amp;a);</a:t>
            </a:r>
          </a:p>
          <a:p>
            <a:r>
              <a:rPr lang="en-US" altLang="ko-KR" sz="1200" dirty="0"/>
              <a:t>::</a:t>
            </a:r>
            <a:r>
              <a:rPr lang="en-US" altLang="ko-KR" sz="1200" dirty="0" err="1"/>
              <a:t>pntid</a:t>
            </a:r>
            <a:r>
              <a:rPr lang="en-US" altLang="ko-KR" sz="1200" dirty="0"/>
              <a:t>(&amp;b);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532" y="5602948"/>
            <a:ext cx="3193343" cy="106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7521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7607</TotalTime>
  <Words>2173</Words>
  <Application>Microsoft Office PowerPoint</Application>
  <PresentationFormat>화면 슬라이드 쇼(4:3)</PresentationFormat>
  <Paragraphs>597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HY동녘B</vt:lpstr>
      <vt:lpstr>맑은 고딕</vt:lpstr>
      <vt:lpstr>Arial</vt:lpstr>
      <vt:lpstr>Default Design</vt:lpstr>
      <vt:lpstr>Chapter 26  Virtual Function</vt:lpstr>
      <vt:lpstr>목  차</vt:lpstr>
      <vt:lpstr>가상 함수 실습1</vt:lpstr>
      <vt:lpstr>가상 함수 실습2 </vt:lpstr>
      <vt:lpstr>가상 함수 실습(소멸자의 가상화) </vt:lpstr>
      <vt:lpstr>가상 함수 테이블(vtable) </vt:lpstr>
      <vt:lpstr>순수 가상 함수 실습1 </vt:lpstr>
      <vt:lpstr>순수 가상 함수 실습2 </vt:lpstr>
      <vt:lpstr>인터페이스 Ⅰ</vt:lpstr>
      <vt:lpstr>인터페이스Ⅱ-1</vt:lpstr>
      <vt:lpstr>인터페이스Ⅱ-2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442</cp:revision>
  <dcterms:created xsi:type="dcterms:W3CDTF">2005-03-15T10:04:38Z</dcterms:created>
  <dcterms:modified xsi:type="dcterms:W3CDTF">2020-06-11T01:39:57Z</dcterms:modified>
</cp:coreProperties>
</file>