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6" r:id="rId2"/>
    <p:sldId id="267" r:id="rId3"/>
    <p:sldId id="275" r:id="rId4"/>
    <p:sldId id="308" r:id="rId5"/>
    <p:sldId id="309" r:id="rId6"/>
    <p:sldId id="310" r:id="rId7"/>
    <p:sldId id="312" r:id="rId8"/>
    <p:sldId id="313" r:id="rId9"/>
    <p:sldId id="311" r:id="rId10"/>
    <p:sldId id="316" r:id="rId11"/>
    <p:sldId id="317" r:id="rId12"/>
    <p:sldId id="314" r:id="rId13"/>
    <p:sldId id="31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66"/>
    <a:srgbClr val="BB0000"/>
    <a:srgbClr val="463F83"/>
    <a:srgbClr val="363080"/>
    <a:srgbClr val="3399FF"/>
    <a:srgbClr val="333399"/>
    <a:srgbClr val="5850A5"/>
    <a:srgbClr val="342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744" autoAdjust="0"/>
    <p:restoredTop sz="95594" autoAdjust="0"/>
  </p:normalViewPr>
  <p:slideViewPr>
    <p:cSldViewPr>
      <p:cViewPr>
        <p:scale>
          <a:sx n="120" d="100"/>
          <a:sy n="120" d="100"/>
        </p:scale>
        <p:origin x="-1374" y="-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#include&lt;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class sample {</a:t>
            </a:r>
          </a:p>
          <a:p>
            <a:r>
              <a:rPr lang="en-US" altLang="ko-KR" sz="1200" dirty="0" smtClean="0"/>
              <a:t>public:</a:t>
            </a:r>
          </a:p>
          <a:p>
            <a:r>
              <a:rPr lang="en-US" altLang="ko-KR" sz="1200" dirty="0" smtClean="0"/>
              <a:t>sample(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 = 0,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 = 0) {</a:t>
            </a:r>
          </a:p>
          <a:p>
            <a:r>
              <a:rPr lang="en-US" altLang="ko-KR" sz="1200" dirty="0" smtClean="0"/>
              <a:t>x = a; y = b;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sample operator-(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sample &amp;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) {</a:t>
            </a:r>
          </a:p>
          <a:p>
            <a:r>
              <a:rPr lang="en-US" altLang="ko-KR" sz="1200" dirty="0" smtClean="0"/>
              <a:t>sample t;</a:t>
            </a:r>
          </a:p>
          <a:p>
            <a:r>
              <a:rPr lang="en-US" altLang="ko-KR" sz="1200" dirty="0" err="1" smtClean="0"/>
              <a:t>t.x</a:t>
            </a:r>
            <a:r>
              <a:rPr lang="en-US" altLang="ko-KR" sz="1200" dirty="0" smtClean="0"/>
              <a:t>=x - </a:t>
            </a:r>
            <a:r>
              <a:rPr lang="en-US" altLang="ko-KR" sz="1200" dirty="0" err="1" smtClean="0"/>
              <a:t>tmp.x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err="1" smtClean="0"/>
              <a:t>t.y</a:t>
            </a:r>
            <a:r>
              <a:rPr lang="en-US" altLang="ko-KR" sz="1200" dirty="0" smtClean="0"/>
              <a:t>=y - </a:t>
            </a:r>
            <a:r>
              <a:rPr lang="en-US" altLang="ko-KR" sz="1200" dirty="0" err="1" smtClean="0"/>
              <a:t>tmp.y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return t;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calc_print</a:t>
            </a:r>
            <a:r>
              <a:rPr lang="en-US" altLang="ko-KR" sz="1200" dirty="0" smtClean="0"/>
              <a:t>() {</a:t>
            </a:r>
          </a:p>
          <a:p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"</a:t>
            </a:r>
            <a:r>
              <a:rPr lang="ko-KR" altLang="en-US" sz="1200" dirty="0" err="1" smtClean="0"/>
              <a:t>첫번째값</a:t>
            </a:r>
            <a:r>
              <a:rPr lang="en-US" altLang="ko-KR" sz="1200" dirty="0" smtClean="0"/>
              <a:t>="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x &lt;&lt;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"</a:t>
            </a:r>
            <a:r>
              <a:rPr lang="ko-KR" altLang="en-US" sz="1200" dirty="0" err="1" smtClean="0"/>
              <a:t>두번째값</a:t>
            </a:r>
            <a:r>
              <a:rPr lang="en-US" altLang="ko-KR" sz="1200" dirty="0" smtClean="0"/>
              <a:t>="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y 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private: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y;</a:t>
            </a:r>
          </a:p>
          <a:p>
            <a:r>
              <a:rPr lang="en-US" altLang="ko-KR" sz="1200" dirty="0" smtClean="0"/>
              <a:t>};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sample s1(10, 20);</a:t>
            </a:r>
          </a:p>
          <a:p>
            <a:r>
              <a:rPr lang="en-US" altLang="ko-KR" sz="1200" dirty="0" smtClean="0"/>
              <a:t>sample s2(100, 200);</a:t>
            </a:r>
          </a:p>
          <a:p>
            <a:r>
              <a:rPr lang="en-US" altLang="ko-KR" sz="1200" dirty="0" smtClean="0"/>
              <a:t>sample </a:t>
            </a:r>
            <a:r>
              <a:rPr lang="en-US" altLang="ko-KR" sz="1200" dirty="0" err="1" smtClean="0"/>
              <a:t>stot</a:t>
            </a:r>
            <a:r>
              <a:rPr lang="en-US" altLang="ko-KR" sz="1200" dirty="0" smtClean="0"/>
              <a:t> = s1 - s2;</a:t>
            </a:r>
          </a:p>
          <a:p>
            <a:r>
              <a:rPr lang="en-US" altLang="ko-KR" sz="1200" dirty="0" err="1" smtClean="0"/>
              <a:t>stot.calc_print</a:t>
            </a:r>
            <a:r>
              <a:rPr lang="en-US" altLang="ko-KR" sz="1200" dirty="0" smtClean="0"/>
              <a:t>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2132856"/>
            <a:ext cx="705678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27 </a:t>
            </a:r>
            <a:br>
              <a:rPr lang="en-US" altLang="en-US" dirty="0" smtClean="0"/>
            </a:br>
            <a:r>
              <a:rPr lang="ko-KR" altLang="en-US" dirty="0" smtClean="0"/>
              <a:t>연산 오버로딩</a:t>
            </a:r>
            <a:r>
              <a:rPr lang="en-US" altLang="ko-KR" dirty="0"/>
              <a:t>(overloading)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전역함수에 의한 </a:t>
            </a:r>
            <a:r>
              <a:rPr lang="ko-KR" altLang="en-US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오버로딩</a:t>
            </a:r>
            <a:r>
              <a:rPr lang="en-US" altLang="ko-KR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  <a:r>
              <a:rPr lang="en-US" altLang="ko-KR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1232756"/>
            <a:ext cx="4068763" cy="4357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class sample {</a:t>
            </a:r>
          </a:p>
          <a:p>
            <a:pPr marL="0" indent="0">
              <a:buNone/>
            </a:pPr>
            <a:r>
              <a:rPr lang="en-US" altLang="ko-KR" sz="1200" dirty="0"/>
              <a:t>public:</a:t>
            </a:r>
          </a:p>
          <a:p>
            <a:pPr marL="0" indent="0">
              <a:buNone/>
            </a:pPr>
            <a:r>
              <a:rPr lang="en-US" altLang="ko-KR" sz="1200" dirty="0"/>
              <a:t>sample(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 = 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 = 0) {</a:t>
            </a:r>
          </a:p>
          <a:p>
            <a:pPr marL="0" indent="0">
              <a:buNone/>
            </a:pPr>
            <a:r>
              <a:rPr lang="en-US" altLang="ko-KR" sz="1200" dirty="0"/>
              <a:t>x = a; y = b;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friend sample operator+(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sample &amp;tmp1,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sample &amp;tmp2);</a:t>
            </a:r>
          </a:p>
          <a:p>
            <a:pPr marL="0" indent="0">
              <a:buNone/>
            </a:pPr>
            <a:r>
              <a:rPr lang="en-US" altLang="ko-KR" sz="1200" dirty="0"/>
              <a:t>friend sample operator-(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sample &amp;tmp1,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sample &amp;tmp2);</a:t>
            </a:r>
          </a:p>
          <a:p>
            <a:pPr marL="0" indent="0">
              <a:buNone/>
            </a:pPr>
            <a:r>
              <a:rPr lang="en-US" altLang="ko-KR" sz="1200" dirty="0"/>
              <a:t>friend sample operator*(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sample &amp;tmp1,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sample &amp;tmp2);</a:t>
            </a:r>
          </a:p>
          <a:p>
            <a:pPr marL="0" indent="0"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calc_print</a:t>
            </a:r>
            <a:r>
              <a:rPr lang="en-US" altLang="ko-KR" sz="1200" dirty="0"/>
              <a:t>() {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첫번째값</a:t>
            </a:r>
            <a:r>
              <a:rPr lang="en-US" altLang="ko-KR" sz="1200" dirty="0"/>
              <a:t>="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x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두번째값</a:t>
            </a:r>
            <a:r>
              <a:rPr lang="en-US" altLang="ko-KR" sz="1200" dirty="0"/>
              <a:t>="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y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private: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196752"/>
            <a:ext cx="4070350" cy="4357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100" dirty="0"/>
              <a:t>sample operator+(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sample &amp;tmp1, 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sample &amp;tmp2) {</a:t>
            </a:r>
          </a:p>
          <a:p>
            <a:pPr marL="0" indent="0">
              <a:buNone/>
            </a:pPr>
            <a:r>
              <a:rPr lang="en-US" altLang="ko-KR" sz="1100" dirty="0"/>
              <a:t>sample result;</a:t>
            </a:r>
          </a:p>
          <a:p>
            <a:pPr marL="0" indent="0">
              <a:buNone/>
            </a:pPr>
            <a:r>
              <a:rPr lang="en-US" altLang="ko-KR" sz="1100" dirty="0" err="1"/>
              <a:t>result.x</a:t>
            </a:r>
            <a:r>
              <a:rPr lang="en-US" altLang="ko-KR" sz="1100" dirty="0"/>
              <a:t> = tmp1.x + tmp2.x;</a:t>
            </a:r>
          </a:p>
          <a:p>
            <a:pPr marL="0" indent="0">
              <a:buNone/>
            </a:pPr>
            <a:r>
              <a:rPr lang="en-US" altLang="ko-KR" sz="1100" dirty="0" err="1"/>
              <a:t>result.y</a:t>
            </a:r>
            <a:r>
              <a:rPr lang="en-US" altLang="ko-KR" sz="1100" dirty="0"/>
              <a:t> = tmp1.y + tmp2.y;</a:t>
            </a:r>
          </a:p>
          <a:p>
            <a:pPr marL="0" indent="0">
              <a:buNone/>
            </a:pPr>
            <a:r>
              <a:rPr lang="en-US" altLang="ko-KR" sz="1100" dirty="0"/>
              <a:t>return result;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sample operator-(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sample &amp;tmp1, 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sample &amp;tmp2) {</a:t>
            </a:r>
          </a:p>
          <a:p>
            <a:pPr marL="0" indent="0">
              <a:buNone/>
            </a:pPr>
            <a:r>
              <a:rPr lang="en-US" altLang="ko-KR" sz="1100" dirty="0"/>
              <a:t>sample result;</a:t>
            </a:r>
          </a:p>
          <a:p>
            <a:pPr marL="0" indent="0">
              <a:buNone/>
            </a:pPr>
            <a:r>
              <a:rPr lang="en-US" altLang="ko-KR" sz="1100" dirty="0" err="1"/>
              <a:t>result.x</a:t>
            </a:r>
            <a:r>
              <a:rPr lang="en-US" altLang="ko-KR" sz="1100" dirty="0"/>
              <a:t> = tmp1.x - tmp2.x;</a:t>
            </a:r>
          </a:p>
          <a:p>
            <a:pPr marL="0" indent="0">
              <a:buNone/>
            </a:pPr>
            <a:r>
              <a:rPr lang="en-US" altLang="ko-KR" sz="1100" dirty="0" err="1"/>
              <a:t>result.y</a:t>
            </a:r>
            <a:r>
              <a:rPr lang="en-US" altLang="ko-KR" sz="1100" dirty="0"/>
              <a:t> = tmp1.y - tmp2.y;</a:t>
            </a:r>
          </a:p>
          <a:p>
            <a:pPr marL="0" indent="0">
              <a:buNone/>
            </a:pPr>
            <a:r>
              <a:rPr lang="en-US" altLang="ko-KR" sz="1100" dirty="0"/>
              <a:t>return result;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sample operator*(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sample &amp;tmp1, 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sample &amp;tmp2) {</a:t>
            </a:r>
          </a:p>
          <a:p>
            <a:pPr marL="0" indent="0">
              <a:buNone/>
            </a:pPr>
            <a:r>
              <a:rPr lang="en-US" altLang="ko-KR" sz="1100" dirty="0"/>
              <a:t>sample result;</a:t>
            </a:r>
          </a:p>
          <a:p>
            <a:pPr marL="0" indent="0">
              <a:buNone/>
            </a:pPr>
            <a:r>
              <a:rPr lang="en-US" altLang="ko-KR" sz="1100" dirty="0" err="1"/>
              <a:t>result.x</a:t>
            </a:r>
            <a:r>
              <a:rPr lang="en-US" altLang="ko-KR" sz="1100" dirty="0"/>
              <a:t> = tmp1.x * tmp2.x;</a:t>
            </a:r>
          </a:p>
          <a:p>
            <a:pPr marL="0" indent="0">
              <a:buNone/>
            </a:pPr>
            <a:r>
              <a:rPr lang="en-US" altLang="ko-KR" sz="1100" dirty="0" err="1"/>
              <a:t>result.y</a:t>
            </a:r>
            <a:r>
              <a:rPr lang="en-US" altLang="ko-KR" sz="1100" dirty="0"/>
              <a:t> = tmp1.y * tmp2.y;</a:t>
            </a:r>
          </a:p>
          <a:p>
            <a:pPr marL="0" indent="0">
              <a:buNone/>
            </a:pPr>
            <a:r>
              <a:rPr lang="en-US" altLang="ko-KR" sz="1100" dirty="0"/>
              <a:t>return result;</a:t>
            </a:r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057534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전역함수에 의한 </a:t>
            </a:r>
            <a:r>
              <a:rPr lang="ko-KR" altLang="en-US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오버로딩</a:t>
            </a:r>
            <a:r>
              <a:rPr lang="en-US" altLang="ko-KR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(main)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799692" y="1304764"/>
            <a:ext cx="4070350" cy="4357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sample s1(10, 20);</a:t>
            </a:r>
          </a:p>
          <a:p>
            <a:pPr marL="0" indent="0">
              <a:buNone/>
            </a:pPr>
            <a:r>
              <a:rPr lang="en-US" altLang="ko-KR" sz="1200" dirty="0"/>
              <a:t>sample s2(5, 3);</a:t>
            </a:r>
          </a:p>
          <a:p>
            <a:pPr marL="0" indent="0">
              <a:buNone/>
            </a:pPr>
            <a:r>
              <a:rPr lang="en-US" altLang="ko-KR" sz="1200" dirty="0"/>
              <a:t>sample s3(3, 2);</a:t>
            </a:r>
          </a:p>
          <a:p>
            <a:pPr marL="0" indent="0">
              <a:buNone/>
            </a:pPr>
            <a:r>
              <a:rPr lang="en-US" altLang="ko-KR" sz="1200" dirty="0"/>
              <a:t>sample stot1 = s1 + s2+s3;</a:t>
            </a:r>
          </a:p>
          <a:p>
            <a:pPr marL="0" indent="0">
              <a:buNone/>
            </a:pPr>
            <a:r>
              <a:rPr lang="en-US" altLang="ko-KR" sz="1200" dirty="0"/>
              <a:t>sample stot2 = s1 - s2-s3;</a:t>
            </a:r>
          </a:p>
          <a:p>
            <a:pPr marL="0" indent="0">
              <a:buNone/>
            </a:pPr>
            <a:r>
              <a:rPr lang="en-US" altLang="ko-KR" sz="1200" dirty="0"/>
              <a:t>sample stot3 = s1 * s2*s3;</a:t>
            </a:r>
          </a:p>
          <a:p>
            <a:pPr marL="0" indent="0">
              <a:buNone/>
            </a:pPr>
            <a:r>
              <a:rPr lang="en-US" altLang="ko-KR" sz="1200" dirty="0"/>
              <a:t>stot1.calc_print();</a:t>
            </a:r>
          </a:p>
          <a:p>
            <a:pPr marL="0" indent="0">
              <a:buNone/>
            </a:pPr>
            <a:r>
              <a:rPr lang="en-US" altLang="ko-KR" sz="1200" dirty="0"/>
              <a:t>stot2.calc_print();</a:t>
            </a:r>
          </a:p>
          <a:p>
            <a:pPr marL="0" indent="0">
              <a:buNone/>
            </a:pPr>
            <a:r>
              <a:rPr lang="en-US" altLang="ko-KR" sz="1200" dirty="0"/>
              <a:t>stot3.calc_print();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846415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예외처리</a:t>
            </a:r>
            <a:endParaRPr lang="ko-KR" altLang="en-US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4033" y="1730478"/>
            <a:ext cx="3280065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 "</a:t>
            </a:r>
            <a:r>
              <a:rPr lang="en-US" altLang="ko-KR" sz="1050" dirty="0" err="1"/>
              <a:t>stdafx.h</a:t>
            </a:r>
            <a:r>
              <a:rPr lang="en-US" altLang="ko-KR" sz="1050" dirty="0"/>
              <a:t>"</a:t>
            </a:r>
          </a:p>
          <a:p>
            <a:r>
              <a:rPr lang="en-US" altLang="ko-KR" sz="1050" dirty="0"/>
              <a:t>#include 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endParaRPr lang="ko-KR" altLang="en-US" sz="1050" dirty="0"/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//1</a:t>
            </a:r>
            <a:endParaRPr lang="ko-KR" altLang="en-US" sz="1050" dirty="0"/>
          </a:p>
          <a:p>
            <a:r>
              <a:rPr lang="en-US" altLang="ko-KR" sz="1050" dirty="0"/>
              <a:t>/*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 = 100, b;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INput</a:t>
            </a:r>
            <a:r>
              <a:rPr lang="en-US" altLang="ko-KR" sz="1050" dirty="0"/>
              <a:t> number: ";</a:t>
            </a:r>
          </a:p>
          <a:p>
            <a:r>
              <a:rPr lang="en-US" altLang="ko-KR" sz="1050" dirty="0" err="1"/>
              <a:t>cin</a:t>
            </a:r>
            <a:r>
              <a:rPr lang="en-US" altLang="ko-KR" sz="1050" dirty="0"/>
              <a:t> &gt;&gt; b;</a:t>
            </a:r>
          </a:p>
          <a:p>
            <a:endParaRPr lang="ko-KR" altLang="en-US" sz="1050" dirty="0"/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a / b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return 0;*/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</a:t>
            </a:r>
            <a:r>
              <a:rPr lang="en-US" altLang="ko-KR" sz="1050" dirty="0"/>
              <a:t>//2</a:t>
            </a:r>
            <a:endParaRPr lang="ko-KR" altLang="en-US" sz="1050" dirty="0"/>
          </a:p>
          <a:p>
            <a:r>
              <a:rPr lang="en-US" altLang="ko-KR" sz="1050" dirty="0"/>
              <a:t>   /*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 = 100, b;</a:t>
            </a:r>
          </a:p>
          <a:p>
            <a:r>
              <a:rPr lang="en-US" altLang="ko-KR" sz="1050" dirty="0"/>
              <a:t>  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INput</a:t>
            </a:r>
            <a:r>
              <a:rPr lang="en-US" altLang="ko-KR" sz="1050" dirty="0"/>
              <a:t> number: ";</a:t>
            </a:r>
          </a:p>
          <a:p>
            <a:r>
              <a:rPr lang="en-US" altLang="ko-KR" sz="1050" dirty="0"/>
              <a:t>   </a:t>
            </a:r>
            <a:r>
              <a:rPr lang="en-US" altLang="ko-KR" sz="1050" dirty="0" err="1"/>
              <a:t>cin</a:t>
            </a:r>
            <a:r>
              <a:rPr lang="en-US" altLang="ko-KR" sz="1050" dirty="0"/>
              <a:t> &gt;&gt; b;</a:t>
            </a:r>
          </a:p>
          <a:p>
            <a:endParaRPr lang="ko-KR" altLang="en-US" sz="1050" dirty="0"/>
          </a:p>
          <a:p>
            <a:r>
              <a:rPr lang="en-US" altLang="ko-KR" sz="1050" dirty="0"/>
              <a:t>   if(b&gt;0)</a:t>
            </a:r>
          </a:p>
          <a:p>
            <a:r>
              <a:rPr lang="en-US" altLang="ko-KR" sz="1050" dirty="0"/>
              <a:t>  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 a / b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   else</a:t>
            </a:r>
          </a:p>
          <a:p>
            <a:r>
              <a:rPr lang="ko-KR" altLang="en-US" sz="1050" dirty="0"/>
              <a:t>  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&lt;&lt;"ERROR: 0</a:t>
            </a:r>
            <a:r>
              <a:rPr lang="ko-KR" altLang="en-US" sz="1050" dirty="0"/>
              <a:t>으로 </a:t>
            </a:r>
            <a:r>
              <a:rPr lang="ko-KR" altLang="en-US" sz="1050" dirty="0" err="1"/>
              <a:t>나눌수</a:t>
            </a:r>
            <a:r>
              <a:rPr lang="ko-KR" altLang="en-US" sz="1050" dirty="0"/>
              <a:t> 없습니다</a:t>
            </a:r>
            <a:r>
              <a:rPr lang="en-US" altLang="ko-KR" sz="1050" dirty="0"/>
              <a:t>."&lt;&lt;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en-US" altLang="ko-KR" sz="1050" dirty="0"/>
              <a:t>   return 0</a:t>
            </a:r>
            <a:r>
              <a:rPr lang="en-US" altLang="ko-KR" sz="1050" dirty="0" smtClean="0"/>
              <a:t>;</a:t>
            </a:r>
          </a:p>
          <a:p>
            <a:r>
              <a:rPr lang="en-US" altLang="ko-KR" sz="1050" dirty="0" smtClean="0"/>
              <a:t>}</a:t>
            </a:r>
            <a:endParaRPr lang="en-US" altLang="ko-KR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191383" y="1720401"/>
            <a:ext cx="3738524" cy="4408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 "</a:t>
            </a:r>
            <a:r>
              <a:rPr lang="en-US" altLang="ko-KR" sz="1050" dirty="0" err="1"/>
              <a:t>stdafx.h</a:t>
            </a:r>
            <a:r>
              <a:rPr lang="en-US" altLang="ko-KR" sz="1050" dirty="0"/>
              <a:t>"</a:t>
            </a:r>
          </a:p>
          <a:p>
            <a:r>
              <a:rPr lang="en-US" altLang="ko-KR" sz="1050" dirty="0"/>
              <a:t>#include 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endParaRPr lang="ko-KR" altLang="en-US" sz="1050" dirty="0"/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ko-KR" altLang="en-US" sz="1050" dirty="0"/>
              <a:t>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 = 100, b;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INput</a:t>
            </a:r>
            <a:r>
              <a:rPr lang="en-US" altLang="ko-KR" sz="1050" dirty="0"/>
              <a:t> number: ";</a:t>
            </a:r>
          </a:p>
          <a:p>
            <a:r>
              <a:rPr lang="en-US" altLang="ko-KR" sz="1050" dirty="0" err="1"/>
              <a:t>cin</a:t>
            </a:r>
            <a:r>
              <a:rPr lang="en-US" altLang="ko-KR" sz="1050" dirty="0"/>
              <a:t> &gt;&gt; b;</a:t>
            </a:r>
          </a:p>
          <a:p>
            <a:endParaRPr lang="ko-KR" altLang="en-US" sz="1050" dirty="0"/>
          </a:p>
          <a:p>
            <a:r>
              <a:rPr lang="en-US" altLang="ko-KR" sz="1050" dirty="0"/>
              <a:t>try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예외를 검사하고 던진다</a:t>
            </a:r>
          </a:p>
          <a:p>
            <a:r>
              <a:rPr lang="en-US" altLang="ko-KR" sz="1050" dirty="0"/>
              <a:t>if(b==0)</a:t>
            </a:r>
          </a:p>
          <a:p>
            <a:r>
              <a:rPr lang="en-US" altLang="ko-KR" sz="1050" dirty="0"/>
              <a:t>throw b;</a:t>
            </a:r>
          </a:p>
          <a:p>
            <a:endParaRPr lang="ko-KR" altLang="en-US" sz="1050" dirty="0"/>
          </a:p>
          <a:p>
            <a:r>
              <a:rPr lang="en-US" altLang="ko-KR" sz="1050" dirty="0"/>
              <a:t>    else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a / b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catch(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Ex)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&lt;&lt;"ERROR: "&lt;&lt;Ex&lt;&lt;"</a:t>
            </a:r>
            <a:r>
              <a:rPr lang="ko-KR" altLang="en-US" sz="1050" dirty="0"/>
              <a:t>으로 나눌 수 없습니다</a:t>
            </a:r>
            <a:r>
              <a:rPr lang="en-US" altLang="ko-KR" sz="1050" dirty="0"/>
              <a:t>."&lt;&lt;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return 0;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6928" y="1253250"/>
            <a:ext cx="1292341" cy="30777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예외처리 사용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9612" y="1253249"/>
            <a:ext cx="1468672" cy="30777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예외처리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사용전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240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다중 예외처리</a:t>
            </a:r>
            <a:endParaRPr lang="ko-KR" altLang="en-US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4033" y="1730478"/>
            <a:ext cx="2731838" cy="4131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 "</a:t>
            </a:r>
            <a:r>
              <a:rPr lang="en-US" altLang="ko-KR" sz="1050" dirty="0" err="1"/>
              <a:t>stdafx.h</a:t>
            </a:r>
            <a:r>
              <a:rPr lang="en-US" altLang="ko-KR" sz="1050" dirty="0"/>
              <a:t>"</a:t>
            </a:r>
          </a:p>
          <a:p>
            <a:r>
              <a:rPr lang="en-US" altLang="ko-KR" sz="1050" dirty="0"/>
              <a:t>#include 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endParaRPr lang="ko-KR" altLang="en-US" sz="1050" dirty="0"/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void Except1()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Input;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"1~10 </a:t>
            </a:r>
            <a:r>
              <a:rPr lang="ko-KR" altLang="en-US" sz="1050" dirty="0"/>
              <a:t>양의 정수를 입력하세요 </a:t>
            </a:r>
            <a:r>
              <a:rPr lang="en-US" altLang="ko-KR" sz="1050" dirty="0"/>
              <a:t>: ";</a:t>
            </a:r>
          </a:p>
          <a:p>
            <a:r>
              <a:rPr lang="en-US" altLang="ko-KR" sz="1050" dirty="0" err="1"/>
              <a:t>cin</a:t>
            </a:r>
            <a:r>
              <a:rPr lang="en-US" altLang="ko-KR" sz="1050" dirty="0"/>
              <a:t> &gt;&gt; Input;</a:t>
            </a:r>
          </a:p>
          <a:p>
            <a:endParaRPr lang="ko-KR" altLang="en-US" sz="1050" dirty="0"/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범위를 벗어난 숫자면 예외를 던진다</a:t>
            </a:r>
          </a:p>
          <a:p>
            <a:r>
              <a:rPr lang="en-US" altLang="ko-KR" sz="1050" dirty="0"/>
              <a:t>if (Input &lt; 1 || Input &gt;10)</a:t>
            </a:r>
          </a:p>
          <a:p>
            <a:r>
              <a:rPr lang="en-US" altLang="ko-KR" sz="1050" dirty="0"/>
              <a:t>throw Input;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void Except2()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smtClean="0"/>
              <a:t>char 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"Menu: [A]</a:t>
            </a:r>
            <a:r>
              <a:rPr lang="en-US" altLang="ko-KR" sz="1050" dirty="0" err="1"/>
              <a:t>dd</a:t>
            </a:r>
            <a:r>
              <a:rPr lang="en-US" altLang="ko-KR" sz="1050" dirty="0"/>
              <a:t>\t[D]</a:t>
            </a:r>
            <a:r>
              <a:rPr lang="en-US" altLang="ko-KR" sz="1050" dirty="0" err="1"/>
              <a:t>lete</a:t>
            </a:r>
            <a:r>
              <a:rPr lang="en-US" altLang="ko-KR" sz="1050" dirty="0"/>
              <a:t>\t[E]</a:t>
            </a:r>
            <a:r>
              <a:rPr lang="en-US" altLang="ko-KR" sz="1050" dirty="0" err="1"/>
              <a:t>xit</a:t>
            </a:r>
            <a:r>
              <a:rPr lang="en-US" altLang="ko-KR" sz="1050" dirty="0"/>
              <a:t>\n ";</a:t>
            </a:r>
          </a:p>
          <a:p>
            <a:r>
              <a:rPr lang="en-US" altLang="ko-KR" sz="1050" dirty="0" err="1"/>
              <a:t>cin</a:t>
            </a:r>
            <a:r>
              <a:rPr lang="en-US" altLang="ko-KR" sz="1050" dirty="0"/>
              <a:t> &gt;&gt; 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없는 메뉴를 선택하면 예외를 던진다</a:t>
            </a:r>
          </a:p>
          <a:p>
            <a:r>
              <a:rPr lang="en-US" altLang="ko-KR" sz="1050" dirty="0"/>
              <a:t>if (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 !='A' &amp;&amp; 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 !='D' &amp;&amp; 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 !='E')</a:t>
            </a:r>
          </a:p>
          <a:p>
            <a:r>
              <a:rPr lang="en-US" altLang="ko-KR" sz="1050" dirty="0"/>
              <a:t>throw 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smtClean="0"/>
              <a:t>}</a:t>
            </a:r>
            <a:endParaRPr lang="en-US" altLang="ko-KR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103948" y="1730478"/>
            <a:ext cx="4610558" cy="3485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50" dirty="0"/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"****Begin****"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try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정상적인 흐름이 한 블록 안에 모두 보인다</a:t>
            </a:r>
          </a:p>
          <a:p>
            <a:r>
              <a:rPr lang="en-US" altLang="ko-KR" sz="1050" dirty="0"/>
              <a:t>Except1();</a:t>
            </a:r>
          </a:p>
          <a:p>
            <a:r>
              <a:rPr lang="en-US" altLang="ko-KR" sz="1050" dirty="0"/>
              <a:t>Except2();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예외 상황은 별도로 분류하고 상황에 따라 구별해서 볼 수 있다</a:t>
            </a:r>
          </a:p>
          <a:p>
            <a:r>
              <a:rPr lang="en-US" altLang="ko-KR" sz="1050" dirty="0"/>
              <a:t>catch 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E)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"ERROR : 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E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/>
              <a:t>은</a:t>
            </a:r>
            <a:r>
              <a:rPr lang="en-US" altLang="ko-KR" sz="1050" dirty="0"/>
              <a:t>(</a:t>
            </a:r>
            <a:r>
              <a:rPr lang="ko-KR" altLang="en-US" sz="1050" dirty="0"/>
              <a:t>는</a:t>
            </a:r>
            <a:r>
              <a:rPr lang="en-US" altLang="ko-KR" sz="1050" dirty="0"/>
              <a:t>) </a:t>
            </a:r>
            <a:r>
              <a:rPr lang="ko-KR" altLang="en-US" sz="1050" dirty="0"/>
              <a:t>범위를 벗어난 숫자입니다</a:t>
            </a:r>
            <a:r>
              <a:rPr lang="en-US" altLang="ko-KR" sz="1050" dirty="0"/>
              <a:t>."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r>
              <a:rPr lang="en-US" altLang="ko-KR" sz="1050" dirty="0"/>
              <a:t>catch (char 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"ERROR : 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 </a:t>
            </a:r>
            <a:r>
              <a:rPr lang="ko-KR" altLang="en-US" sz="1050" dirty="0"/>
              <a:t>알 수 없는 메뉴입니다</a:t>
            </a:r>
            <a:r>
              <a:rPr lang="en-US" altLang="ko-KR" sz="1050" dirty="0"/>
              <a:t>."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4138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708861" y="138296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정적 변수</a:t>
            </a:r>
          </a:p>
        </p:txBody>
      </p:sp>
      <p:sp>
        <p:nvSpPr>
          <p:cNvPr id="4" name="가로로 말린 두루마리 모양 3"/>
          <p:cNvSpPr/>
          <p:nvPr/>
        </p:nvSpPr>
        <p:spPr bwMode="auto">
          <a:xfrm>
            <a:off x="1722336" y="237307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정적 </a:t>
            </a:r>
            <a:r>
              <a:rPr lang="ko-KR" altLang="en-US" sz="2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메소드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가로로 말린 두루마리 모양 4"/>
          <p:cNvSpPr/>
          <p:nvPr/>
        </p:nvSpPr>
        <p:spPr bwMode="auto">
          <a:xfrm>
            <a:off x="1725447" y="336318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 오버로딩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725447" y="432910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예외 처리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Static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멤버변수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384884"/>
            <a:ext cx="2239716" cy="235449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class party 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//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cost = 5;</a:t>
            </a:r>
          </a:p>
          <a:p>
            <a:r>
              <a:rPr lang="en-US" altLang="ko-KR" sz="1050" dirty="0" smtClean="0"/>
              <a:t>};</a:t>
            </a:r>
            <a:endParaRPr lang="en-US" altLang="ko-KR" sz="1050" dirty="0"/>
          </a:p>
          <a:p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smtClean="0"/>
              <a:t>party </a:t>
            </a:r>
            <a:r>
              <a:rPr lang="en-US" altLang="ko-KR" sz="1050" dirty="0" err="1"/>
              <a:t>smallparty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largeparty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smallparty.cost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largeparty.cost</a:t>
            </a:r>
            <a:r>
              <a:rPr lang="en-US" altLang="ko-KR" sz="1050" dirty="0"/>
              <a:t> = 2000;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smallparty.cost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largeparty.cost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 smtClean="0"/>
              <a:t>;</a:t>
            </a:r>
            <a:endParaRPr lang="ko-KR" altLang="en-US" sz="1050" dirty="0"/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634893" y="2384884"/>
            <a:ext cx="2898550" cy="332398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class party 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 smtClean="0"/>
              <a:t>//</a:t>
            </a:r>
            <a:r>
              <a:rPr lang="en-US" altLang="ko-KR" sz="1050" dirty="0"/>
              <a:t>static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cost=0;</a:t>
            </a:r>
          </a:p>
          <a:p>
            <a:r>
              <a:rPr lang="en-US" altLang="ko-KR" sz="1050" dirty="0"/>
              <a:t>static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cost;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/>
              <a:t>//static</a:t>
            </a:r>
            <a:r>
              <a:rPr lang="ko-KR" altLang="en-US" sz="1050" dirty="0"/>
              <a:t>의 초기화는 반드시 클래스 밖에서 선언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party::cost = 5;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endParaRPr lang="ko-KR" altLang="en-US" sz="1050" dirty="0"/>
          </a:p>
          <a:p>
            <a:r>
              <a:rPr lang="en-US" altLang="ko-KR" sz="1050" dirty="0"/>
              <a:t>party </a:t>
            </a:r>
            <a:r>
              <a:rPr lang="en-US" altLang="ko-KR" sz="1050" dirty="0" err="1"/>
              <a:t>smallparty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largeparty,ourparty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smallparty.cost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largeparty.cost</a:t>
            </a:r>
            <a:r>
              <a:rPr lang="en-US" altLang="ko-KR" sz="1050" dirty="0"/>
              <a:t> = 2000;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smallparty.cost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largeparty.cost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ourparty.cost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93" y="5888890"/>
            <a:ext cx="24860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77" y="4968904"/>
            <a:ext cx="19716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1034733"/>
            <a:ext cx="6210354" cy="95410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000000"/>
                </a:solidFill>
              </a:rPr>
              <a:t>클래스로부터 생성된 여러 객체들이 멤버변수를 사용할 때 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000000"/>
                </a:solidFill>
              </a:rPr>
              <a:t>공통된 메모리 영역을 갖는 변수를 의미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</a:rPr>
              <a:t>객체가 </a:t>
            </a:r>
            <a:r>
              <a:rPr lang="ko-KR" altLang="en-US" sz="1400" dirty="0" err="1">
                <a:solidFill>
                  <a:srgbClr val="000000"/>
                </a:solidFill>
              </a:rPr>
              <a:t>생성될때</a:t>
            </a:r>
            <a:r>
              <a:rPr lang="ko-KR" altLang="en-US" sz="1400" dirty="0">
                <a:solidFill>
                  <a:srgbClr val="000000"/>
                </a:solidFill>
              </a:rPr>
              <a:t> 마다 클래스의 멤버변수 메모리 공간도 각각 할당하게 됨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</a:rPr>
              <a:t>Static</a:t>
            </a:r>
            <a:r>
              <a:rPr lang="ko-KR" altLang="en-US" sz="1400" dirty="0">
                <a:solidFill>
                  <a:srgbClr val="000000"/>
                </a:solidFill>
              </a:rPr>
              <a:t>을 지정하면 하나의 영역으로 설정되어 메모리 공간이 </a:t>
            </a:r>
            <a:r>
              <a:rPr lang="ko-KR" altLang="en-US" sz="1400" dirty="0" smtClean="0">
                <a:solidFill>
                  <a:srgbClr val="000000"/>
                </a:solidFill>
              </a:rPr>
              <a:t>절약됨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0724" y="2240868"/>
            <a:ext cx="2996333" cy="3762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class cafe 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static void </a:t>
            </a:r>
            <a:r>
              <a:rPr lang="en-US" altLang="ko-KR" sz="1050" dirty="0" err="1"/>
              <a:t>coffee_calc</a:t>
            </a:r>
            <a:r>
              <a:rPr lang="en-US" altLang="ko-KR" sz="1050" dirty="0"/>
              <a:t>() {</a:t>
            </a:r>
          </a:p>
          <a:p>
            <a:r>
              <a:rPr lang="en-US" altLang="ko-KR" sz="1050" dirty="0"/>
              <a:t>++</a:t>
            </a:r>
            <a:r>
              <a:rPr lang="en-US" altLang="ko-KR" sz="1050" dirty="0" err="1"/>
              <a:t>cnt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/>
              <a:t>커피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cnt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/>
              <a:t>잔 </a:t>
            </a:r>
            <a:r>
              <a:rPr lang="ko-KR" altLang="en-US" sz="1050" dirty="0" err="1"/>
              <a:t>판매중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private:</a:t>
            </a:r>
          </a:p>
          <a:p>
            <a:r>
              <a:rPr lang="en-US" altLang="ko-KR" sz="1050" dirty="0"/>
              <a:t>//static </a:t>
            </a:r>
            <a:r>
              <a:rPr lang="ko-KR" altLang="en-US" sz="1050" dirty="0"/>
              <a:t>선언하지 않으면 </a:t>
            </a:r>
            <a:r>
              <a:rPr lang="en-US" altLang="ko-KR" sz="1050" dirty="0"/>
              <a:t>Error </a:t>
            </a:r>
            <a:r>
              <a:rPr lang="ko-KR" altLang="en-US" sz="1050" dirty="0"/>
              <a:t>발생</a:t>
            </a:r>
          </a:p>
          <a:p>
            <a:r>
              <a:rPr lang="en-US" altLang="ko-KR" sz="1050" dirty="0"/>
              <a:t>static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cnt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반드시 밖에서 초기화 </a:t>
            </a:r>
            <a:r>
              <a:rPr lang="ko-KR" altLang="en-US" sz="1050" dirty="0" err="1"/>
              <a:t>해줘야함</a:t>
            </a:r>
            <a:endParaRPr lang="ko-KR" altLang="en-US" sz="1050" dirty="0"/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cafe::</a:t>
            </a:r>
            <a:r>
              <a:rPr lang="en-US" altLang="ko-KR" sz="1050" dirty="0" err="1"/>
              <a:t>cnt</a:t>
            </a:r>
            <a:r>
              <a:rPr lang="en-US" altLang="ko-KR" sz="1050" dirty="0"/>
              <a:t> = 0;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객체 없이도 호출이 가능함</a:t>
            </a:r>
          </a:p>
          <a:p>
            <a:r>
              <a:rPr lang="en-US" altLang="ko-KR" sz="1050" dirty="0"/>
              <a:t>cafe::</a:t>
            </a:r>
            <a:r>
              <a:rPr lang="en-US" altLang="ko-KR" sz="1050" dirty="0" err="1"/>
              <a:t>coffee_calc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cafe latte;</a:t>
            </a:r>
          </a:p>
          <a:p>
            <a:r>
              <a:rPr lang="en-US" altLang="ko-KR" sz="1050" dirty="0" err="1"/>
              <a:t>latte.coffee_calc</a:t>
            </a:r>
            <a:r>
              <a:rPr lang="en-US" altLang="ko-KR" sz="1050" dirty="0"/>
              <a:t>();</a:t>
            </a:r>
          </a:p>
          <a:p>
            <a:endParaRPr lang="ko-KR" altLang="en-US" sz="1050" dirty="0"/>
          </a:p>
          <a:p>
            <a:r>
              <a:rPr lang="en-US" altLang="ko-KR" sz="1050" dirty="0"/>
              <a:t>}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Static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멤버함수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684" y="995863"/>
            <a:ext cx="4588115" cy="73866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정적 멤버변수에만 접근할 수 있는 함수를 의미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객체를 선언하지 않고도 직접 함수를 호출할 수 있음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정적멤버변수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처럼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함수면 앞에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static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키워드를 사용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03" y="3547256"/>
            <a:ext cx="2746725" cy="57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567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연산자 오버로딩</a:t>
            </a:r>
            <a:endParaRPr lang="ko-KR" altLang="en-US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836" y="1988254"/>
            <a:ext cx="355898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class sample 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sample(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 = 0,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b = 0) {</a:t>
            </a:r>
          </a:p>
          <a:p>
            <a:r>
              <a:rPr lang="en-US" altLang="ko-KR" sz="1050" dirty="0"/>
              <a:t>x = a; y = b;</a:t>
            </a:r>
          </a:p>
          <a:p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r>
              <a:rPr lang="en-US" altLang="ko-KR" sz="1050" dirty="0"/>
              <a:t>void </a:t>
            </a:r>
            <a:r>
              <a:rPr lang="en-US" altLang="ko-KR" sz="1050" dirty="0" err="1"/>
              <a:t>calc_print</a:t>
            </a:r>
            <a:r>
              <a:rPr lang="en-US" altLang="ko-KR" sz="1050" dirty="0"/>
              <a:t>() 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 err="1"/>
              <a:t>첫번째값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x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 err="1"/>
              <a:t>두번째값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y 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private: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x, y;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sample s1(10, 20);</a:t>
            </a:r>
          </a:p>
          <a:p>
            <a:r>
              <a:rPr lang="en-US" altLang="ko-KR" sz="1050" dirty="0"/>
              <a:t>sample s2(100, 200);</a:t>
            </a:r>
          </a:p>
          <a:p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sample </a:t>
            </a:r>
            <a:r>
              <a:rPr lang="en-US" altLang="ko-KR" sz="1050" dirty="0" err="1">
                <a:solidFill>
                  <a:schemeClr val="tx2">
                    <a:lumMod val="75000"/>
                  </a:schemeClr>
                </a:solidFill>
              </a:rPr>
              <a:t>stot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 = s1 + s2;</a:t>
            </a:r>
          </a:p>
          <a:p>
            <a:r>
              <a:rPr lang="en-US" altLang="ko-KR" sz="1050" dirty="0" err="1"/>
              <a:t>stot.calc_print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7684" y="1319313"/>
            <a:ext cx="5857694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연산자 함수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(=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연산자 재정의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라고도 함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연산자에 특정한 기능을 부여하여 함수처럼 호출할 수 있도록 하는 것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4108" y="4004478"/>
            <a:ext cx="3264035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에러 발생</a:t>
            </a:r>
            <a:endParaRPr lang="en-US" altLang="ko-KR" sz="1200" dirty="0" smtClean="0"/>
          </a:p>
          <a:p>
            <a:r>
              <a:rPr lang="ko-KR" altLang="en-US" sz="1200" dirty="0" smtClean="0"/>
              <a:t>객체간의 연산이 허용되지 않는다는 것을 의미</a:t>
            </a:r>
            <a:endParaRPr lang="en-US" altLang="ko-KR" sz="1200" dirty="0" smtClean="0"/>
          </a:p>
          <a:p>
            <a:r>
              <a:rPr lang="ko-KR" altLang="en-US" sz="1200" dirty="0" smtClean="0"/>
              <a:t>그 작업을 가능하게 만들어 </a:t>
            </a:r>
            <a:r>
              <a:rPr lang="ko-KR" altLang="en-US" sz="1200" dirty="0" err="1" smtClean="0"/>
              <a:t>주는것을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연산자로버로딩이라고</a:t>
            </a:r>
            <a:r>
              <a:rPr lang="ko-KR" altLang="en-US" sz="1200" dirty="0" smtClean="0"/>
              <a:t> 한다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6" idx="1"/>
          </p:cNvCxnSpPr>
          <p:nvPr/>
        </p:nvCxnSpPr>
        <p:spPr bwMode="auto">
          <a:xfrm flipH="1">
            <a:off x="3095836" y="4419977"/>
            <a:ext cx="2448272" cy="5206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4567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멤버함수에 의한 연산자 오버로딩</a:t>
            </a:r>
            <a:endParaRPr lang="ko-KR" altLang="en-US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836" y="1988254"/>
            <a:ext cx="3558988" cy="44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class sample 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sample(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 = 0,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b = 0) {</a:t>
            </a:r>
          </a:p>
          <a:p>
            <a:r>
              <a:rPr lang="en-US" altLang="ko-KR" sz="1050" dirty="0"/>
              <a:t>x = a; y = b;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sample operator+(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sample &amp;</a:t>
            </a:r>
            <a:r>
              <a:rPr lang="en-US" altLang="ko-KR" sz="1050" dirty="0" err="1"/>
              <a:t>tmp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sample t;</a:t>
            </a:r>
          </a:p>
          <a:p>
            <a:r>
              <a:rPr lang="en-US" altLang="ko-KR" sz="1050" dirty="0" err="1"/>
              <a:t>t.x</a:t>
            </a:r>
            <a:r>
              <a:rPr lang="en-US" altLang="ko-KR" sz="1050" dirty="0"/>
              <a:t>=x + </a:t>
            </a:r>
            <a:r>
              <a:rPr lang="en-US" altLang="ko-KR" sz="1050" dirty="0" err="1"/>
              <a:t>tmp.x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t.y</a:t>
            </a:r>
            <a:r>
              <a:rPr lang="en-US" altLang="ko-KR" sz="1050" dirty="0"/>
              <a:t>=y + </a:t>
            </a:r>
            <a:r>
              <a:rPr lang="en-US" altLang="ko-KR" sz="1050" dirty="0" err="1"/>
              <a:t>tmp.y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return t;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void </a:t>
            </a:r>
            <a:r>
              <a:rPr lang="en-US" altLang="ko-KR" sz="1050" dirty="0" err="1"/>
              <a:t>calc_print</a:t>
            </a:r>
            <a:r>
              <a:rPr lang="en-US" altLang="ko-KR" sz="1050" dirty="0"/>
              <a:t>() 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 err="1"/>
              <a:t>첫번째값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x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 err="1"/>
              <a:t>두번째값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y 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private: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x, y;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sample s1(10, 20);</a:t>
            </a:r>
          </a:p>
          <a:p>
            <a:r>
              <a:rPr lang="en-US" altLang="ko-KR" sz="1050" dirty="0"/>
              <a:t>sample s2(100, 200);</a:t>
            </a:r>
          </a:p>
          <a:p>
            <a:r>
              <a:rPr lang="en-US" altLang="ko-KR" sz="1050" dirty="0"/>
              <a:t>sample </a:t>
            </a:r>
            <a:r>
              <a:rPr lang="en-US" altLang="ko-KR" sz="1050" dirty="0" err="1"/>
              <a:t>stot</a:t>
            </a:r>
            <a:r>
              <a:rPr lang="en-US" altLang="ko-KR" sz="1050" dirty="0"/>
              <a:t> = s1 + s2;</a:t>
            </a:r>
          </a:p>
          <a:p>
            <a:r>
              <a:rPr lang="en-US" altLang="ko-KR" sz="1050" dirty="0" err="1"/>
              <a:t>stot.calc_print</a:t>
            </a:r>
            <a:r>
              <a:rPr lang="en-US" altLang="ko-KR" sz="1050" dirty="0"/>
              <a:t>();</a:t>
            </a:r>
          </a:p>
          <a:p>
            <a:endParaRPr lang="ko-KR" altLang="en-US" sz="1050" dirty="0"/>
          </a:p>
          <a:p>
            <a:r>
              <a:rPr lang="en-US" altLang="ko-KR" sz="105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4108" y="3320988"/>
            <a:ext cx="158408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연산자 오버로딩추가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6" idx="1"/>
          </p:cNvCxnSpPr>
          <p:nvPr/>
        </p:nvCxnSpPr>
        <p:spPr bwMode="auto">
          <a:xfrm flipH="1">
            <a:off x="4175956" y="3459488"/>
            <a:ext cx="136815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400092" y="2600908"/>
            <a:ext cx="2159566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S2</a:t>
            </a:r>
            <a:r>
              <a:rPr lang="ko-KR" altLang="en-US" sz="1200" dirty="0" smtClean="0"/>
              <a:t>객체가 인수로 들어오게 됨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 bwMode="auto">
          <a:xfrm flipH="1">
            <a:off x="4031940" y="2739408"/>
            <a:ext cx="1368152" cy="3655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638580" y="5733256"/>
            <a:ext cx="2717411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S1 </a:t>
            </a:r>
            <a:r>
              <a:rPr lang="ko-KR" altLang="en-US" sz="1200" dirty="0" smtClean="0"/>
              <a:t>객체의 </a:t>
            </a:r>
            <a:r>
              <a:rPr lang="en-US" altLang="ko-KR" sz="1200" dirty="0" smtClean="0"/>
              <a:t>operator+() </a:t>
            </a:r>
            <a:r>
              <a:rPr lang="ko-KR" altLang="en-US" sz="1200" dirty="0" smtClean="0"/>
              <a:t>함수가 호출됨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 bwMode="auto">
          <a:xfrm flipH="1" flipV="1">
            <a:off x="3239852" y="5802506"/>
            <a:ext cx="1398728" cy="69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4" y="4653136"/>
            <a:ext cx="3086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15615" y="1268760"/>
            <a:ext cx="7394973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연산자 오버로딩을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추가하여정상적으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프로그램 수행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멤버함수에 연산자 오버로딩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연산자 오버로딩은 멤버함수에 의한 오버로딩과 전역함수에 의한 연산자오버로딩이 있음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604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전역함수에 의한 오버로딩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564" y="1654056"/>
            <a:ext cx="419377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// friend</a:t>
            </a:r>
            <a:r>
              <a:rPr lang="ko-KR" altLang="en-US" sz="1050" dirty="0"/>
              <a:t>함수 </a:t>
            </a:r>
            <a:r>
              <a:rPr lang="ko-KR" altLang="en-US" sz="1050" dirty="0" err="1"/>
              <a:t>사용예</a:t>
            </a:r>
            <a:endParaRPr lang="ko-KR" altLang="en-US" sz="1050" dirty="0"/>
          </a:p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class sample 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sample(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 = 0,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b = 0) {</a:t>
            </a:r>
          </a:p>
          <a:p>
            <a:r>
              <a:rPr lang="en-US" altLang="ko-KR" sz="1050" dirty="0"/>
              <a:t>x = a; y = b;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 smtClean="0"/>
              <a:t>private</a:t>
            </a:r>
            <a:r>
              <a:rPr lang="en-US" altLang="ko-KR" sz="1050" dirty="0"/>
              <a:t>: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x, y;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/>
              <a:t>void </a:t>
            </a:r>
            <a:r>
              <a:rPr lang="en-US" altLang="ko-KR" sz="1050" dirty="0" err="1"/>
              <a:t>calc_num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sample &amp;</a:t>
            </a:r>
            <a:r>
              <a:rPr lang="en-US" altLang="ko-KR" sz="1050" dirty="0" err="1"/>
              <a:t>tmp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if (</a:t>
            </a:r>
            <a:r>
              <a:rPr lang="en-US" altLang="ko-KR" sz="1050" dirty="0" err="1"/>
              <a:t>tmp.x</a:t>
            </a:r>
            <a:r>
              <a:rPr lang="en-US" altLang="ko-KR" sz="1050" dirty="0"/>
              <a:t> &gt; </a:t>
            </a:r>
            <a:r>
              <a:rPr lang="en-US" altLang="ko-KR" sz="1050" dirty="0" err="1"/>
              <a:t>tmp.y</a:t>
            </a:r>
            <a:r>
              <a:rPr lang="en-US" altLang="ko-KR" sz="1050" dirty="0"/>
              <a:t>)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두 </a:t>
            </a:r>
            <a:r>
              <a:rPr lang="ko-KR" altLang="en-US" sz="1050" dirty="0" err="1"/>
              <a:t>값중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큰값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tmp.x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else if (</a:t>
            </a:r>
            <a:r>
              <a:rPr lang="en-US" altLang="ko-KR" sz="1050" dirty="0" err="1"/>
              <a:t>tmp.x</a:t>
            </a:r>
            <a:r>
              <a:rPr lang="en-US" altLang="ko-KR" sz="1050" dirty="0"/>
              <a:t> &lt; </a:t>
            </a:r>
            <a:r>
              <a:rPr lang="en-US" altLang="ko-KR" sz="1050" dirty="0" err="1"/>
              <a:t>tmp.y</a:t>
            </a:r>
            <a:r>
              <a:rPr lang="en-US" altLang="ko-KR" sz="1050" dirty="0"/>
              <a:t>)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두 </a:t>
            </a:r>
            <a:r>
              <a:rPr lang="ko-KR" altLang="en-US" sz="1050" dirty="0" err="1"/>
              <a:t>값중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큰값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tmp.y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else</a:t>
            </a:r>
            <a:r>
              <a:rPr lang="ko-KR" altLang="en-US" sz="1050" dirty="0"/>
              <a:t>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/>
              <a:t>두 값이 같아요</a:t>
            </a:r>
            <a:r>
              <a:rPr lang="en-US" altLang="ko-KR" sz="1050" dirty="0"/>
              <a:t>";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sample s1(35, 30);</a:t>
            </a:r>
          </a:p>
          <a:p>
            <a:r>
              <a:rPr lang="en-US" altLang="ko-KR" sz="1050" dirty="0" err="1"/>
              <a:t>calc_num</a:t>
            </a:r>
            <a:r>
              <a:rPr lang="en-US" altLang="ko-KR" sz="1050" dirty="0"/>
              <a:t>(s1);</a:t>
            </a:r>
          </a:p>
          <a:p>
            <a:r>
              <a:rPr lang="en-US" altLang="ko-KR" sz="1050" dirty="0"/>
              <a:t>}</a:t>
            </a:r>
          </a:p>
        </p:txBody>
      </p:sp>
      <p:cxnSp>
        <p:nvCxnSpPr>
          <p:cNvPr id="15" name="직선 화살표 연결선 14"/>
          <p:cNvCxnSpPr/>
          <p:nvPr/>
        </p:nvCxnSpPr>
        <p:spPr bwMode="auto">
          <a:xfrm flipV="1">
            <a:off x="1591516" y="2986790"/>
            <a:ext cx="1224136" cy="21242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3178351" y="4834027"/>
            <a:ext cx="1083951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ERROR </a:t>
            </a:r>
            <a:r>
              <a:rPr lang="ko-KR" altLang="en-US" sz="1200" dirty="0" smtClean="0"/>
              <a:t>발생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 bwMode="auto">
          <a:xfrm flipH="1" flipV="1">
            <a:off x="2815652" y="4336212"/>
            <a:ext cx="1046775" cy="4978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827397" y="1383513"/>
            <a:ext cx="4193777" cy="392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// friend</a:t>
            </a:r>
            <a:r>
              <a:rPr lang="ko-KR" altLang="en-US" sz="1050" dirty="0"/>
              <a:t>함수 </a:t>
            </a:r>
            <a:r>
              <a:rPr lang="ko-KR" altLang="en-US" sz="1050" dirty="0" err="1"/>
              <a:t>사용예</a:t>
            </a:r>
            <a:endParaRPr lang="ko-KR" altLang="en-US" sz="1050" dirty="0"/>
          </a:p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class sample 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sample(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 = 0,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b = 0) {</a:t>
            </a:r>
          </a:p>
          <a:p>
            <a:r>
              <a:rPr lang="en-US" altLang="ko-KR" sz="1050" dirty="0"/>
              <a:t>x = a; y = b;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 smtClean="0">
                <a:solidFill>
                  <a:srgbClr val="FFFF00"/>
                </a:solidFill>
              </a:rPr>
              <a:t>friend </a:t>
            </a:r>
            <a:r>
              <a:rPr lang="en-US" altLang="ko-KR" sz="1050" dirty="0">
                <a:solidFill>
                  <a:srgbClr val="FFFF00"/>
                </a:solidFill>
              </a:rPr>
              <a:t>void </a:t>
            </a:r>
            <a:r>
              <a:rPr lang="en-US" altLang="ko-KR" sz="1050" dirty="0" err="1">
                <a:solidFill>
                  <a:srgbClr val="FFFF00"/>
                </a:solidFill>
              </a:rPr>
              <a:t>calc_num</a:t>
            </a:r>
            <a:r>
              <a:rPr lang="en-US" altLang="ko-KR" sz="1050" dirty="0">
                <a:solidFill>
                  <a:srgbClr val="FFFF00"/>
                </a:solidFill>
              </a:rPr>
              <a:t>(</a:t>
            </a:r>
            <a:r>
              <a:rPr lang="en-US" altLang="ko-KR" sz="1050" dirty="0" err="1">
                <a:solidFill>
                  <a:srgbClr val="FFFF00"/>
                </a:solidFill>
              </a:rPr>
              <a:t>const</a:t>
            </a:r>
            <a:r>
              <a:rPr lang="en-US" altLang="ko-KR" sz="1050" dirty="0">
                <a:solidFill>
                  <a:srgbClr val="FFFF00"/>
                </a:solidFill>
              </a:rPr>
              <a:t> sample &amp;</a:t>
            </a:r>
            <a:r>
              <a:rPr lang="en-US" altLang="ko-KR" sz="1050" dirty="0" err="1">
                <a:solidFill>
                  <a:srgbClr val="FFFF00"/>
                </a:solidFill>
              </a:rPr>
              <a:t>tmp</a:t>
            </a:r>
            <a:r>
              <a:rPr lang="en-US" altLang="ko-KR" sz="1050" dirty="0">
                <a:solidFill>
                  <a:srgbClr val="FFFF00"/>
                </a:solidFill>
              </a:rPr>
              <a:t>);</a:t>
            </a:r>
          </a:p>
          <a:p>
            <a:r>
              <a:rPr lang="en-US" altLang="ko-KR" sz="1050" dirty="0"/>
              <a:t>private: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x, y;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/>
              <a:t>void </a:t>
            </a:r>
            <a:r>
              <a:rPr lang="en-US" altLang="ko-KR" sz="1050" dirty="0" err="1"/>
              <a:t>calc_num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sample &amp;</a:t>
            </a:r>
            <a:r>
              <a:rPr lang="en-US" altLang="ko-KR" sz="1050" dirty="0" err="1"/>
              <a:t>tmp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if (</a:t>
            </a:r>
            <a:r>
              <a:rPr lang="en-US" altLang="ko-KR" sz="1050" dirty="0" err="1"/>
              <a:t>tmp.x</a:t>
            </a:r>
            <a:r>
              <a:rPr lang="en-US" altLang="ko-KR" sz="1050" dirty="0"/>
              <a:t> &gt; </a:t>
            </a:r>
            <a:r>
              <a:rPr lang="en-US" altLang="ko-KR" sz="1050" dirty="0" err="1"/>
              <a:t>tmp.y</a:t>
            </a:r>
            <a:r>
              <a:rPr lang="en-US" altLang="ko-KR" sz="1050" dirty="0"/>
              <a:t>)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두 </a:t>
            </a:r>
            <a:r>
              <a:rPr lang="ko-KR" altLang="en-US" sz="1050" dirty="0" err="1"/>
              <a:t>값중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큰값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tmp.x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else if (</a:t>
            </a:r>
            <a:r>
              <a:rPr lang="en-US" altLang="ko-KR" sz="1050" dirty="0" err="1"/>
              <a:t>tmp.x</a:t>
            </a:r>
            <a:r>
              <a:rPr lang="en-US" altLang="ko-KR" sz="1050" dirty="0"/>
              <a:t> &lt; </a:t>
            </a:r>
            <a:r>
              <a:rPr lang="en-US" altLang="ko-KR" sz="1050" dirty="0" err="1"/>
              <a:t>tmp.y</a:t>
            </a:r>
            <a:r>
              <a:rPr lang="en-US" altLang="ko-KR" sz="1050" dirty="0"/>
              <a:t>)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두 </a:t>
            </a:r>
            <a:r>
              <a:rPr lang="ko-KR" altLang="en-US" sz="1050" dirty="0" err="1"/>
              <a:t>값중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큰값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tmp.y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else</a:t>
            </a:r>
            <a:r>
              <a:rPr lang="ko-KR" altLang="en-US" sz="1050" dirty="0"/>
              <a:t>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/>
              <a:t>두 값이 같아요</a:t>
            </a:r>
            <a:r>
              <a:rPr lang="en-US" altLang="ko-KR" sz="1050" dirty="0"/>
              <a:t>";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sample s1(35, 30);</a:t>
            </a:r>
          </a:p>
          <a:p>
            <a:r>
              <a:rPr lang="en-US" altLang="ko-KR" sz="1050" dirty="0" err="1"/>
              <a:t>calc_num</a:t>
            </a:r>
            <a:r>
              <a:rPr lang="en-US" altLang="ko-KR" sz="1050" dirty="0"/>
              <a:t>(s1);</a:t>
            </a:r>
          </a:p>
          <a:p>
            <a:r>
              <a:rPr lang="en-US" altLang="ko-KR" sz="105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288365"/>
            <a:ext cx="3162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8926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전역함수에 의한 오버로딩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1412" y="1736812"/>
            <a:ext cx="420018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class sample 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sample(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 = 0,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b = 0) {</a:t>
            </a:r>
          </a:p>
          <a:p>
            <a:r>
              <a:rPr lang="en-US" altLang="ko-KR" sz="1050" dirty="0"/>
              <a:t>x = a; y = b;</a:t>
            </a:r>
          </a:p>
          <a:p>
            <a:r>
              <a:rPr lang="en-US" altLang="ko-KR" sz="1050" dirty="0" smtClean="0"/>
              <a:t>}</a:t>
            </a:r>
            <a:endParaRPr lang="en-US" altLang="ko-KR" sz="1050" dirty="0"/>
          </a:p>
          <a:p>
            <a:r>
              <a:rPr lang="en-US" altLang="ko-KR" sz="1050" dirty="0"/>
              <a:t>void </a:t>
            </a:r>
            <a:r>
              <a:rPr lang="en-US" altLang="ko-KR" sz="1050" dirty="0" err="1"/>
              <a:t>calc_print</a:t>
            </a:r>
            <a:r>
              <a:rPr lang="en-US" altLang="ko-KR" sz="1050" dirty="0"/>
              <a:t>() 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 err="1"/>
              <a:t>첫번째값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x &lt;&lt;</a:t>
            </a:r>
            <a:r>
              <a:rPr lang="en-US" altLang="ko-KR" sz="1050" dirty="0" err="1"/>
              <a:t>endl</a:t>
            </a:r>
            <a:r>
              <a:rPr lang="en-US" altLang="ko-KR" sz="1050" dirty="0" smtClean="0"/>
              <a:t>&lt;&lt;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"</a:t>
            </a:r>
            <a:r>
              <a:rPr lang="ko-KR" altLang="en-US" sz="1050" dirty="0" err="1"/>
              <a:t>두번째값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y 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private: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x, y;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/>
              <a:t>sample operator+(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sample &amp;tmp1,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sample &amp;tmp2) {</a:t>
            </a:r>
          </a:p>
          <a:p>
            <a:r>
              <a:rPr lang="en-US" altLang="ko-KR" sz="1050" dirty="0"/>
              <a:t>sample result;</a:t>
            </a:r>
          </a:p>
          <a:p>
            <a:r>
              <a:rPr lang="en-US" altLang="ko-KR" sz="1050" dirty="0" err="1"/>
              <a:t>result.x</a:t>
            </a:r>
            <a:r>
              <a:rPr lang="en-US" altLang="ko-KR" sz="1050" dirty="0"/>
              <a:t> = tmp1.x + tmp2.x;</a:t>
            </a:r>
          </a:p>
          <a:p>
            <a:r>
              <a:rPr lang="en-US" altLang="ko-KR" sz="1050" dirty="0" err="1"/>
              <a:t>result.y</a:t>
            </a:r>
            <a:r>
              <a:rPr lang="en-US" altLang="ko-KR" sz="1050" dirty="0"/>
              <a:t> = tmp1.y + tmp2.y;</a:t>
            </a:r>
          </a:p>
          <a:p>
            <a:r>
              <a:rPr lang="en-US" altLang="ko-KR" sz="1050" dirty="0"/>
              <a:t>return result;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sample s1(10, 20);</a:t>
            </a:r>
          </a:p>
          <a:p>
            <a:r>
              <a:rPr lang="en-US" altLang="ko-KR" sz="1050" dirty="0"/>
              <a:t>sample s2(100, 200);</a:t>
            </a:r>
          </a:p>
          <a:p>
            <a:r>
              <a:rPr lang="en-US" altLang="ko-KR" sz="1050" dirty="0"/>
              <a:t>sample </a:t>
            </a:r>
            <a:r>
              <a:rPr lang="en-US" altLang="ko-KR" sz="1050" dirty="0" err="1"/>
              <a:t>stot</a:t>
            </a:r>
            <a:r>
              <a:rPr lang="en-US" altLang="ko-KR" sz="1050" dirty="0"/>
              <a:t> = s1 + s2;</a:t>
            </a:r>
          </a:p>
          <a:p>
            <a:r>
              <a:rPr lang="en-US" altLang="ko-KR" sz="1050" dirty="0" err="1"/>
              <a:t>stot.calc_print</a:t>
            </a:r>
            <a:r>
              <a:rPr lang="en-US" altLang="ko-KR" sz="1050" dirty="0"/>
              <a:t>();</a:t>
            </a:r>
          </a:p>
          <a:p>
            <a:endParaRPr lang="ko-KR" altLang="en-US" sz="1050" dirty="0"/>
          </a:p>
          <a:p>
            <a:r>
              <a:rPr lang="en-US" altLang="ko-KR" sz="105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8834" y="4365104"/>
            <a:ext cx="1083951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ERROR </a:t>
            </a:r>
            <a:r>
              <a:rPr lang="ko-KR" altLang="en-US" sz="1200" dirty="0" smtClean="0"/>
              <a:t>발생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 bwMode="auto">
          <a:xfrm flipH="1">
            <a:off x="3860682" y="4503604"/>
            <a:ext cx="136815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751014" y="1352299"/>
            <a:ext cx="6287299" cy="30777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friend: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클래스에 지정된 멤버변수를 외부에서 접근할 수 있도록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할때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사용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4248" y="5409220"/>
            <a:ext cx="292099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Operator+(</a:t>
            </a:r>
            <a:r>
              <a:rPr lang="ko-KR" altLang="en-US" sz="1200" dirty="0" err="1" smtClean="0"/>
              <a:t>피연산자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피연산자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구현작업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53188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전역함수에 의한 오버로딩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836" y="1988254"/>
            <a:ext cx="460254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class sample 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sample(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 = 0,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b = 0) {</a:t>
            </a:r>
          </a:p>
          <a:p>
            <a:r>
              <a:rPr lang="en-US" altLang="ko-KR" sz="1050" dirty="0"/>
              <a:t>x = a; y = b;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 smtClean="0">
                <a:solidFill>
                  <a:srgbClr val="FFFF00"/>
                </a:solidFill>
              </a:rPr>
              <a:t>friend </a:t>
            </a:r>
            <a:r>
              <a:rPr lang="en-US" altLang="ko-KR" sz="1050" dirty="0">
                <a:solidFill>
                  <a:srgbClr val="FFFF00"/>
                </a:solidFill>
              </a:rPr>
              <a:t>sample operator+(</a:t>
            </a:r>
            <a:r>
              <a:rPr lang="en-US" altLang="ko-KR" sz="1050" dirty="0" err="1">
                <a:solidFill>
                  <a:srgbClr val="FFFF00"/>
                </a:solidFill>
              </a:rPr>
              <a:t>const</a:t>
            </a:r>
            <a:r>
              <a:rPr lang="en-US" altLang="ko-KR" sz="1050" dirty="0">
                <a:solidFill>
                  <a:srgbClr val="FFFF00"/>
                </a:solidFill>
              </a:rPr>
              <a:t> sample &amp;tmp1,const sample &amp;tmp2);</a:t>
            </a:r>
          </a:p>
          <a:p>
            <a:r>
              <a:rPr lang="en-US" altLang="ko-KR" sz="1050" dirty="0"/>
              <a:t>void </a:t>
            </a:r>
            <a:r>
              <a:rPr lang="en-US" altLang="ko-KR" sz="1050" dirty="0" err="1"/>
              <a:t>calc_print</a:t>
            </a:r>
            <a:r>
              <a:rPr lang="en-US" altLang="ko-KR" sz="1050" dirty="0"/>
              <a:t>() 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 err="1"/>
              <a:t>첫번째값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x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 err="1"/>
              <a:t>두번째값</a:t>
            </a:r>
            <a:r>
              <a:rPr lang="en-US" altLang="ko-KR" sz="1050" dirty="0"/>
              <a:t>="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y 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private: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x, y;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/>
              <a:t>sample operator+(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sample &amp;tmp1,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sample &amp;tmp2) {</a:t>
            </a:r>
          </a:p>
          <a:p>
            <a:r>
              <a:rPr lang="en-US" altLang="ko-KR" sz="1050" dirty="0"/>
              <a:t>sample result;</a:t>
            </a:r>
          </a:p>
          <a:p>
            <a:r>
              <a:rPr lang="en-US" altLang="ko-KR" sz="1050" dirty="0" err="1"/>
              <a:t>result.x</a:t>
            </a:r>
            <a:r>
              <a:rPr lang="en-US" altLang="ko-KR" sz="1050" dirty="0"/>
              <a:t> = tmp1.x + tmp2.x;</a:t>
            </a:r>
          </a:p>
          <a:p>
            <a:r>
              <a:rPr lang="en-US" altLang="ko-KR" sz="1050" dirty="0" err="1"/>
              <a:t>result.y</a:t>
            </a:r>
            <a:r>
              <a:rPr lang="en-US" altLang="ko-KR" sz="1050" dirty="0"/>
              <a:t> = tmp1.y + tmp2.y;</a:t>
            </a:r>
          </a:p>
          <a:p>
            <a:r>
              <a:rPr lang="en-US" altLang="ko-KR" sz="1050" dirty="0"/>
              <a:t>return result;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sample s1(10, 20);</a:t>
            </a:r>
          </a:p>
          <a:p>
            <a:r>
              <a:rPr lang="en-US" altLang="ko-KR" sz="1050" dirty="0"/>
              <a:t>sample s2(100, 200);</a:t>
            </a:r>
          </a:p>
          <a:p>
            <a:r>
              <a:rPr lang="en-US" altLang="ko-KR" sz="1050" dirty="0"/>
              <a:t>sample </a:t>
            </a:r>
            <a:r>
              <a:rPr lang="en-US" altLang="ko-KR" sz="1050" dirty="0" err="1"/>
              <a:t>stot</a:t>
            </a:r>
            <a:r>
              <a:rPr lang="en-US" altLang="ko-KR" sz="1050" dirty="0"/>
              <a:t> = s1 + s2;</a:t>
            </a:r>
          </a:p>
          <a:p>
            <a:r>
              <a:rPr lang="en-US" altLang="ko-KR" sz="1050" dirty="0" err="1"/>
              <a:t>stot.calc_print</a:t>
            </a:r>
            <a:r>
              <a:rPr lang="en-US" altLang="ko-KR" sz="1050" dirty="0" smtClean="0"/>
              <a:t>();</a:t>
            </a:r>
            <a:endParaRPr lang="ko-KR" altLang="en-US" sz="1050" dirty="0"/>
          </a:p>
          <a:p>
            <a:r>
              <a:rPr lang="en-US" altLang="ko-KR" sz="1050" dirty="0"/>
              <a:t>}</a:t>
            </a:r>
          </a:p>
        </p:txBody>
      </p:sp>
      <p:cxnSp>
        <p:nvCxnSpPr>
          <p:cNvPr id="10" name="직선 화살표 연결선 9"/>
          <p:cNvCxnSpPr/>
          <p:nvPr/>
        </p:nvCxnSpPr>
        <p:spPr bwMode="auto">
          <a:xfrm flipV="1">
            <a:off x="3095836" y="3320988"/>
            <a:ext cx="2016224" cy="25922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2771800" y="3320988"/>
            <a:ext cx="1116124" cy="25922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19810"/>
            <a:ext cx="32194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764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8056</TotalTime>
  <Words>1820</Words>
  <Application>Microsoft Office PowerPoint</Application>
  <PresentationFormat>화면 슬라이드 쇼(4:3)</PresentationFormat>
  <Paragraphs>429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Default Design</vt:lpstr>
      <vt:lpstr>Chapter 27  연산 오버로딩(overloading)</vt:lpstr>
      <vt:lpstr>목  차</vt:lpstr>
      <vt:lpstr>Static 멤버변수</vt:lpstr>
      <vt:lpstr>Static 멤버함수</vt:lpstr>
      <vt:lpstr>연산자 오버로딩</vt:lpstr>
      <vt:lpstr>멤버함수에 의한 연산자 오버로딩</vt:lpstr>
      <vt:lpstr>전역함수에 의한 오버로딩</vt:lpstr>
      <vt:lpstr>전역함수에 의한 오버로딩</vt:lpstr>
      <vt:lpstr>전역함수에 의한 오버로딩</vt:lpstr>
      <vt:lpstr>전역함수에 의한 오버로딩(클래스)</vt:lpstr>
      <vt:lpstr>전역함수에 의한 오버로딩(main)</vt:lpstr>
      <vt:lpstr>예외처리</vt:lpstr>
      <vt:lpstr>다중 예외처리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dw07-t</cp:lastModifiedBy>
  <cp:revision>454</cp:revision>
  <dcterms:created xsi:type="dcterms:W3CDTF">2005-03-15T10:04:38Z</dcterms:created>
  <dcterms:modified xsi:type="dcterms:W3CDTF">2019-09-06T01:16:23Z</dcterms:modified>
</cp:coreProperties>
</file>