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6" r:id="rId2"/>
    <p:sldId id="313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2" r:id="rId24"/>
    <p:sldId id="344" r:id="rId25"/>
    <p:sldId id="345" r:id="rId26"/>
    <p:sldId id="346" r:id="rId27"/>
    <p:sldId id="347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00"/>
    <a:srgbClr val="000000"/>
    <a:srgbClr val="CCFFFF"/>
    <a:srgbClr val="FFCC66"/>
    <a:srgbClr val="BB0000"/>
    <a:srgbClr val="463F83"/>
    <a:srgbClr val="363080"/>
    <a:srgbClr val="3399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28" autoAdjust="0"/>
    <p:restoredTop sz="79263" autoAdjust="0"/>
  </p:normalViewPr>
  <p:slideViewPr>
    <p:cSldViewPr>
      <p:cViewPr varScale="1">
        <p:scale>
          <a:sx n="91" d="100"/>
          <a:sy n="91" d="100"/>
        </p:scale>
        <p:origin x="-2796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08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371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 smtClean="0"/>
              <a:t>클래스는 객체를 만드는 틀이고 이때에 만들어진 객체는 인스턴스라고 함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클래스에서 인스턴스를 형성하듯이 템플릿에서는 </a:t>
            </a:r>
            <a:r>
              <a:rPr lang="ko-KR" altLang="en-US" sz="1100" dirty="0" err="1" smtClean="0"/>
              <a:t>다형성을</a:t>
            </a:r>
            <a:r>
              <a:rPr lang="ko-KR" altLang="en-US" sz="1100" dirty="0" smtClean="0"/>
              <a:t> 통해 함수 템플릿인스턴스를 형성한다</a:t>
            </a:r>
            <a:endParaRPr lang="en-US" altLang="ko-KR" sz="1100" dirty="0" smtClean="0"/>
          </a:p>
          <a:p>
            <a:r>
              <a:rPr lang="ko-KR" altLang="en-US" sz="1100" dirty="0" smtClean="0"/>
              <a:t>그러므로 클래스의 인스턴스화는 함수 템플릿인스턴스와 같다고 </a:t>
            </a:r>
            <a:r>
              <a:rPr lang="ko-KR" altLang="en-US" sz="1100" dirty="0" err="1" smtClean="0"/>
              <a:t>볼수있다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35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Template&lt;type</a:t>
            </a:r>
            <a:r>
              <a:rPr lang="ko-KR" altLang="en-US" dirty="0" smtClean="0"/>
              <a:t> </a:t>
            </a:r>
            <a:r>
              <a:rPr lang="en-US" altLang="ko-KR" dirty="0" smtClean="0"/>
              <a:t>T1, type</a:t>
            </a:r>
            <a:r>
              <a:rPr lang="en-US" altLang="ko-KR" baseline="0" dirty="0" smtClean="0"/>
              <a:t> T2&gt;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generic program(</a:t>
            </a:r>
            <a:r>
              <a:rPr lang="ko-KR" altLang="en-US" baseline="0" dirty="0" smtClean="0">
                <a:sym typeface="Wingdings" panose="05000000000000000000" pitchFamily="2" charset="2"/>
              </a:rPr>
              <a:t>일반화 함</a:t>
            </a:r>
            <a:r>
              <a:rPr lang="en-US" altLang="ko-KR" baseline="0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클라이언트에서 다양화 하여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188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7178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//</a:t>
            </a:r>
            <a:r>
              <a:rPr lang="ko-KR" altLang="en-US" sz="1200" dirty="0" err="1" smtClean="0"/>
              <a:t>디폴투</a:t>
            </a:r>
            <a:r>
              <a:rPr lang="ko-KR" altLang="en-US" sz="1200" dirty="0" smtClean="0"/>
              <a:t> 매개변수 값 </a:t>
            </a:r>
            <a:r>
              <a:rPr lang="en-US" altLang="ko-KR" sz="1200" dirty="0" smtClean="0"/>
              <a:t>double, 100</a:t>
            </a:r>
            <a:r>
              <a:rPr lang="ko-KR" altLang="en-US" sz="1200" dirty="0" smtClean="0"/>
              <a:t>을 지정</a:t>
            </a:r>
          </a:p>
          <a:p>
            <a:pPr marL="0" indent="0">
              <a:buNone/>
            </a:pPr>
            <a:r>
              <a:rPr lang="en-US" altLang="ko-KR" sz="1200" dirty="0" smtClean="0"/>
              <a:t>template&lt;</a:t>
            </a:r>
            <a:r>
              <a:rPr lang="en-US" altLang="ko-KR" sz="1200" dirty="0" err="1" smtClean="0"/>
              <a:t>typename</a:t>
            </a:r>
            <a:r>
              <a:rPr lang="en-US" altLang="ko-KR" sz="1200" dirty="0" smtClean="0"/>
              <a:t> T=double,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capT</a:t>
            </a:r>
            <a:r>
              <a:rPr lang="en-US" altLang="ko-KR" sz="1200" dirty="0" smtClean="0"/>
              <a:t>=100&gt;</a:t>
            </a:r>
          </a:p>
          <a:p>
            <a:pPr marL="0" indent="0">
              <a:buNone/>
            </a:pPr>
            <a:r>
              <a:rPr lang="ko-KR" altLang="en-US" sz="1200" dirty="0" err="1" smtClean="0"/>
              <a:t>선언시</a:t>
            </a:r>
            <a:r>
              <a:rPr lang="en-US" altLang="ko-KR" sz="1200" dirty="0" smtClean="0"/>
              <a:t> main</a:t>
            </a:r>
            <a:r>
              <a:rPr lang="ko-KR" altLang="en-US" sz="1200" dirty="0" smtClean="0"/>
              <a:t>에서도 </a:t>
            </a:r>
            <a:r>
              <a:rPr lang="en-US" altLang="ko-KR" sz="1200" dirty="0" smtClean="0"/>
              <a:t>double</a:t>
            </a:r>
            <a:r>
              <a:rPr lang="ko-KR" altLang="en-US" sz="1200" dirty="0" smtClean="0"/>
              <a:t>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기본</a:t>
            </a:r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4229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548" y="2132856"/>
            <a:ext cx="813690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32</a:t>
            </a:r>
            <a:br>
              <a:rPr lang="en-US" altLang="en-US" dirty="0" smtClean="0"/>
            </a:br>
            <a:r>
              <a:rPr lang="en-US" altLang="ko-KR" dirty="0" smtClean="0"/>
              <a:t>Template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Template(</a:t>
            </a:r>
            <a:r>
              <a:rPr lang="ko-KR" altLang="en-US" b="1" dirty="0" smtClean="0"/>
              <a:t>배열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89701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iostream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&lt;functional&gt; 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using namespace </a:t>
            </a:r>
            <a:r>
              <a:rPr lang="en-US" altLang="ko-KR" sz="1800" dirty="0" err="1"/>
              <a:t>std</a:t>
            </a:r>
            <a:r>
              <a:rPr lang="en-US" altLang="ko-KR" sz="1800" dirty="0" smtClean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template&lt;</a:t>
            </a:r>
            <a:r>
              <a:rPr lang="en-US" altLang="ko-KR" sz="1800" dirty="0" err="1"/>
              <a:t>typename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T&gt;//ERROR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template&lt;</a:t>
            </a:r>
            <a:r>
              <a:rPr lang="en-US" altLang="ko-KR" sz="1800" dirty="0" err="1"/>
              <a:t>typename</a:t>
            </a:r>
            <a:r>
              <a:rPr lang="en-US" altLang="ko-KR" sz="1800" dirty="0"/>
              <a:t> T,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size&gt;</a:t>
            </a:r>
          </a:p>
          <a:p>
            <a:pPr marL="0" indent="0">
              <a:buNone/>
            </a:pPr>
            <a:r>
              <a:rPr lang="en-US" altLang="ko-KR" sz="1800" dirty="0"/>
              <a:t>void </a:t>
            </a:r>
            <a:r>
              <a:rPr lang="en-US" altLang="ko-KR" sz="1800" dirty="0" err="1"/>
              <a:t>outputarray</a:t>
            </a:r>
            <a:r>
              <a:rPr lang="en-US" altLang="ko-KR" sz="1800" dirty="0"/>
              <a:t>(T* </a:t>
            </a:r>
            <a:r>
              <a:rPr lang="en-US" altLang="ko-KR" sz="1800" dirty="0" err="1"/>
              <a:t>arr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nn-NO" altLang="ko-KR" sz="1800" dirty="0"/>
              <a:t>for (int i = 0; i &lt; size; i++)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"[" &lt;&lt;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&lt;&lt; "] : " &lt;&lt; </a:t>
            </a:r>
            <a:r>
              <a:rPr lang="en-US" altLang="ko-KR" sz="1800" dirty="0" err="1"/>
              <a:t>arr</a:t>
            </a:r>
            <a:r>
              <a:rPr lang="en-US" altLang="ko-KR" sz="1800" dirty="0"/>
              <a:t>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 err="1"/>
              <a:t>cout</a:t>
            </a:r>
            <a:r>
              <a:rPr lang="en-US" altLang="ko-KR" sz="1800" dirty="0"/>
              <a:t> &lt;&lt; </a:t>
            </a:r>
            <a:r>
              <a:rPr lang="en-US" altLang="ko-KR" sz="1800" dirty="0" err="1"/>
              <a:t>endl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en-US" altLang="ko-KR" sz="1800" dirty="0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40759" y="1484313"/>
            <a:ext cx="4068763" cy="4897015"/>
          </a:xfrm>
        </p:spPr>
        <p:txBody>
          <a:bodyPr/>
          <a:lstStyle/>
          <a:p>
            <a:r>
              <a:rPr lang="en-US" altLang="ko-KR" sz="1800" dirty="0" err="1"/>
              <a:t>int</a:t>
            </a:r>
            <a:r>
              <a:rPr lang="en-US" altLang="ko-KR" sz="1800" dirty="0"/>
              <a:t> main()</a:t>
            </a:r>
          </a:p>
          <a:p>
            <a:r>
              <a:rPr lang="en-US" altLang="ko-KR" sz="1800" dirty="0"/>
              <a:t>{</a:t>
            </a:r>
          </a:p>
          <a:p>
            <a:r>
              <a:rPr lang="en-US" altLang="ko-KR" sz="1800" dirty="0" err="1"/>
              <a:t>int</a:t>
            </a:r>
            <a:r>
              <a:rPr lang="en-US" altLang="ko-KR" sz="1800" dirty="0"/>
              <a:t> arr1[5] = { 100,22,33,44,55 };</a:t>
            </a:r>
          </a:p>
          <a:p>
            <a:r>
              <a:rPr lang="en-US" altLang="ko-KR" sz="1800" dirty="0"/>
              <a:t>//ERROR </a:t>
            </a:r>
          </a:p>
          <a:p>
            <a:r>
              <a:rPr lang="en-US" altLang="ko-KR" sz="1800" dirty="0"/>
              <a:t>//</a:t>
            </a:r>
            <a:r>
              <a:rPr lang="en-US" altLang="ko-KR" sz="1800" dirty="0" err="1"/>
              <a:t>outputarray</a:t>
            </a:r>
            <a:r>
              <a:rPr lang="en-US" altLang="ko-KR" sz="1800" dirty="0"/>
              <a:t>(arr1, 5);</a:t>
            </a:r>
          </a:p>
          <a:p>
            <a:r>
              <a:rPr lang="en-US" altLang="ko-KR" sz="1800" dirty="0" err="1"/>
              <a:t>outputarray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, 5&gt;(arr1);//</a:t>
            </a:r>
            <a:r>
              <a:rPr lang="ko-KR" altLang="en-US" sz="1800" dirty="0"/>
              <a:t>명시적 호출</a:t>
            </a:r>
          </a:p>
          <a:p>
            <a:endParaRPr lang="ko-KR" altLang="en-US" sz="1800" dirty="0"/>
          </a:p>
          <a:p>
            <a:r>
              <a:rPr lang="en-US" altLang="ko-KR" sz="1800" dirty="0"/>
              <a:t>double arr2[5] = { 1.1,2.2,3.3,4.4,5.5 };</a:t>
            </a:r>
          </a:p>
          <a:p>
            <a:r>
              <a:rPr lang="en-US" altLang="ko-KR" sz="1800" dirty="0"/>
              <a:t>//ERROR</a:t>
            </a:r>
          </a:p>
          <a:p>
            <a:r>
              <a:rPr lang="en-US" altLang="ko-KR" sz="1800" dirty="0"/>
              <a:t>//</a:t>
            </a:r>
            <a:r>
              <a:rPr lang="en-US" altLang="ko-KR" sz="1800" dirty="0" err="1"/>
              <a:t>outputarray</a:t>
            </a:r>
            <a:r>
              <a:rPr lang="en-US" altLang="ko-KR" sz="1800" dirty="0"/>
              <a:t>(arr2, 5);</a:t>
            </a:r>
          </a:p>
          <a:p>
            <a:r>
              <a:rPr lang="en-US" altLang="ko-KR" sz="1800" dirty="0" err="1"/>
              <a:t>outputarray</a:t>
            </a:r>
            <a:r>
              <a:rPr lang="en-US" altLang="ko-KR" sz="1800" dirty="0"/>
              <a:t>&lt;double, 5&gt;(arr2);//</a:t>
            </a:r>
            <a:r>
              <a:rPr lang="ko-KR" altLang="en-US" sz="1800" dirty="0"/>
              <a:t>명시적 호출</a:t>
            </a:r>
          </a:p>
          <a:p>
            <a:r>
              <a:rPr lang="en-US" altLang="ko-KR" sz="1800" dirty="0"/>
              <a:t>return 0;</a:t>
            </a:r>
          </a:p>
          <a:p>
            <a:r>
              <a:rPr lang="en-US" altLang="ko-K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6430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특수 </a:t>
            </a:r>
            <a:r>
              <a:rPr lang="en-US" altLang="ko-KR" b="1" dirty="0" smtClean="0"/>
              <a:t>Template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62968"/>
            <a:ext cx="4068763" cy="53736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#include &lt;functional&gt; 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class Point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x, y;</a:t>
            </a:r>
          </a:p>
          <a:p>
            <a:pPr marL="0" indent="0">
              <a:buNone/>
            </a:pPr>
            <a:r>
              <a:rPr lang="en-US" altLang="ko-KR" sz="1400" dirty="0"/>
              <a:t>public :</a:t>
            </a:r>
          </a:p>
          <a:p>
            <a:pPr marL="0" indent="0">
              <a:buNone/>
            </a:pPr>
            <a:r>
              <a:rPr lang="fr-FR" altLang="ko-KR" sz="1400" dirty="0"/>
              <a:t>explicit Point(int _x=0, int _y=0):x(_x),y(_y){}</a:t>
            </a:r>
          </a:p>
          <a:p>
            <a:pPr marL="0" indent="0">
              <a:buNone/>
            </a:pPr>
            <a:r>
              <a:rPr lang="en-US" altLang="ko-KR" sz="1400" dirty="0"/>
              <a:t>void output()</a:t>
            </a:r>
            <a:r>
              <a:rPr lang="en-US" altLang="ko-KR" sz="1400" dirty="0" err="1"/>
              <a:t>const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x &lt;&lt; ", " &lt;&lt; y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 smtClean="0"/>
              <a:t>};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template&lt;</a:t>
            </a:r>
            <a:r>
              <a:rPr lang="en-US" altLang="ko-KR" sz="1400" dirty="0" err="1"/>
              <a:t>typename</a:t>
            </a:r>
            <a:r>
              <a:rPr lang="en-US" altLang="ko-KR" sz="1400" dirty="0"/>
              <a:t> T&gt;</a:t>
            </a:r>
          </a:p>
          <a:p>
            <a:pPr marL="0" indent="0">
              <a:buNone/>
            </a:pPr>
            <a:r>
              <a:rPr lang="en-US" altLang="ko-KR" sz="1400" dirty="0"/>
              <a:t>void output(T k)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k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4678363" y="1160748"/>
            <a:ext cx="4068763" cy="31350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a = 11;</a:t>
            </a:r>
          </a:p>
          <a:p>
            <a:pPr marL="0" indent="0">
              <a:buNone/>
            </a:pPr>
            <a:r>
              <a:rPr lang="en-US" altLang="ko-KR" sz="1400" dirty="0"/>
              <a:t>double d = 3.3;</a:t>
            </a:r>
          </a:p>
          <a:p>
            <a:pPr marL="0" indent="0">
              <a:buNone/>
            </a:pPr>
            <a:r>
              <a:rPr lang="en-US" altLang="ko-KR" sz="1400" dirty="0"/>
              <a:t>Point </a:t>
            </a:r>
            <a:r>
              <a:rPr lang="en-US" altLang="ko-KR" sz="1400" dirty="0" err="1"/>
              <a:t>pt</a:t>
            </a:r>
            <a:r>
              <a:rPr lang="en-US" altLang="ko-KR" sz="1400" dirty="0"/>
              <a:t>(4, 5);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output(a</a:t>
            </a:r>
            <a:r>
              <a:rPr lang="en-US" altLang="ko-KR" sz="1400" dirty="0" smtClean="0"/>
              <a:t>); //</a:t>
            </a:r>
            <a:r>
              <a:rPr lang="ko-KR" altLang="en-US" sz="1400" dirty="0" smtClean="0"/>
              <a:t>일반 템플릿 </a:t>
            </a:r>
            <a:r>
              <a:rPr lang="en-US" altLang="ko-KR" sz="1400" dirty="0" smtClean="0"/>
              <a:t>output&lt;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&gt;(a)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output(d</a:t>
            </a:r>
            <a:r>
              <a:rPr lang="en-US" altLang="ko-KR" sz="1400" dirty="0" smtClean="0"/>
              <a:t>); //</a:t>
            </a:r>
            <a:r>
              <a:rPr lang="ko-KR" altLang="en-US" sz="1400" dirty="0" smtClean="0"/>
              <a:t>일반 템플릿 </a:t>
            </a:r>
            <a:r>
              <a:rPr lang="en-US" altLang="ko-KR" sz="1400" dirty="0" smtClean="0"/>
              <a:t>output&lt;double&gt;(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 smtClean="0"/>
              <a:t>//EROOR</a:t>
            </a:r>
          </a:p>
          <a:p>
            <a:pPr marL="0" indent="0">
              <a:buNone/>
            </a:pPr>
            <a:r>
              <a:rPr lang="en-US" altLang="ko-KR" sz="1400" dirty="0" smtClean="0"/>
              <a:t>//output(</a:t>
            </a:r>
            <a:r>
              <a:rPr lang="en-US" altLang="ko-KR" sz="1400" dirty="0" err="1" smtClean="0"/>
              <a:t>pt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o</a:t>
            </a:r>
            <a:r>
              <a:rPr lang="en-US" altLang="ko-KR" sz="1400" dirty="0" smtClean="0"/>
              <a:t>utput(</a:t>
            </a:r>
            <a:r>
              <a:rPr lang="en-US" altLang="ko-KR" sz="1400" dirty="0" err="1" smtClean="0"/>
              <a:t>pt</a:t>
            </a:r>
            <a:r>
              <a:rPr lang="en-US" altLang="ko-KR" sz="1400" dirty="0" smtClean="0"/>
              <a:t>) //</a:t>
            </a:r>
            <a:r>
              <a:rPr lang="ko-KR" altLang="en-US" sz="1400" dirty="0" smtClean="0"/>
              <a:t>특수화 템플릿 호출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return 0;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35" y="1336603"/>
            <a:ext cx="2962275" cy="61912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 bwMode="auto">
          <a:xfrm>
            <a:off x="5616116" y="3582764"/>
            <a:ext cx="576064" cy="8570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678363" y="4511811"/>
            <a:ext cx="38651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특수화 함수 템플릿 코드 추가</a:t>
            </a:r>
            <a:endParaRPr lang="en-US" altLang="ko-KR" dirty="0" smtClean="0"/>
          </a:p>
          <a:p>
            <a:r>
              <a:rPr lang="en-US" altLang="ko-KR" dirty="0" smtClean="0"/>
              <a:t>template&lt;&gt;</a:t>
            </a:r>
          </a:p>
          <a:p>
            <a:r>
              <a:rPr lang="en-US" altLang="ko-KR" dirty="0"/>
              <a:t>v</a:t>
            </a:r>
            <a:r>
              <a:rPr lang="en-US" altLang="ko-KR" dirty="0" smtClean="0"/>
              <a:t>oid output(Point k) 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void output&lt;Point&gt;(Point k)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err="1"/>
              <a:t>k.output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1677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Class Template </a:t>
            </a:r>
            <a:r>
              <a:rPr lang="ko-KR" altLang="en-US" b="1" dirty="0" smtClean="0"/>
              <a:t>개요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3612" y="1376772"/>
            <a:ext cx="7092788" cy="64633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클래스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템플릿이란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클래스를 만들어 내는 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메타코드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라고 한다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3612" y="2347362"/>
            <a:ext cx="7092788" cy="397031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Array Class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Array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Class(Array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의 인터페이스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Array(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cap) :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생성자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 Cap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은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최대원소의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개수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~Array() :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소멸자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생성한 메모리 제거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Add(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data) : Array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객체에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를 추가하는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메소드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operator [] 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: Array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객체의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인덱스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원소의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값을 반환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getSize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: Array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객체의 원소 개수를 반환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694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배열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91580" y="1268760"/>
            <a:ext cx="4068763" cy="43576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#include &lt;functional&gt; 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class Array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private :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capacity;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public :</a:t>
            </a:r>
          </a:p>
          <a:p>
            <a:pPr marL="0" indent="0">
              <a:buNone/>
            </a:pPr>
            <a:r>
              <a:rPr lang="en-US" altLang="ko-KR" sz="1200" dirty="0"/>
              <a:t>explicit Array(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cap=100):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(0),size(0),</a:t>
            </a:r>
            <a:r>
              <a:rPr lang="en-US" altLang="ko-KR" sz="1200" dirty="0" smtClean="0"/>
              <a:t>capacity(cap)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arr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[capacity];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~Array()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delete[]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0343" y="1268760"/>
            <a:ext cx="4070350" cy="43576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/>
              <a:t>void 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data)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arr</a:t>
            </a:r>
            <a:r>
              <a:rPr lang="en-US" altLang="ko-KR" sz="1400" dirty="0"/>
              <a:t>[size++] = data;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operator[](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)</a:t>
            </a:r>
            <a:r>
              <a:rPr lang="en-US" altLang="ko-KR" sz="1400" dirty="0" err="1"/>
              <a:t>const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return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];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GetSize</a:t>
            </a:r>
            <a:r>
              <a:rPr lang="en-US" altLang="ko-KR" sz="1400" dirty="0"/>
              <a:t>()</a:t>
            </a:r>
            <a:r>
              <a:rPr lang="en-US" altLang="ko-KR" sz="1400" dirty="0" err="1"/>
              <a:t>const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return size;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59447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56794" y="1448780"/>
            <a:ext cx="5410944" cy="43576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main()</a:t>
            </a:r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Array arr1;</a:t>
            </a:r>
          </a:p>
          <a:p>
            <a:pPr marL="0" indent="0">
              <a:buNone/>
            </a:pPr>
            <a:r>
              <a:rPr lang="en-US" altLang="ko-KR" sz="2000" dirty="0"/>
              <a:t>arr1.Add(100);</a:t>
            </a:r>
          </a:p>
          <a:p>
            <a:pPr marL="0" indent="0">
              <a:buNone/>
            </a:pPr>
            <a:r>
              <a:rPr lang="en-US" altLang="ko-KR" sz="2000" dirty="0"/>
              <a:t>arr1.Add(200);</a:t>
            </a:r>
          </a:p>
          <a:p>
            <a:pPr marL="0" indent="0">
              <a:buNone/>
            </a:pPr>
            <a:r>
              <a:rPr lang="en-US" altLang="ko-KR" sz="2000" dirty="0"/>
              <a:t>arr1.Add(300);</a:t>
            </a:r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nn-NO" altLang="ko-KR" sz="2000" dirty="0"/>
              <a:t>for (int i = 0; i &lt; arr1.GetSize(); i++)</a:t>
            </a:r>
          </a:p>
          <a:p>
            <a:pPr marL="0" indent="0">
              <a:buNone/>
            </a:pPr>
            <a:r>
              <a:rPr lang="en-US" altLang="ko-KR" sz="2000" dirty="0" err="1"/>
              <a:t>cout</a:t>
            </a:r>
            <a:r>
              <a:rPr lang="en-US" altLang="ko-KR" sz="2000" dirty="0"/>
              <a:t> &lt;&lt; arr1[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&lt;&lt; </a:t>
            </a:r>
            <a:r>
              <a:rPr lang="en-US" altLang="ko-KR" sz="2000" dirty="0" err="1"/>
              <a:t>endl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return 0;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950681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580" y="260350"/>
            <a:ext cx="7956772" cy="792163"/>
          </a:xfrm>
        </p:spPr>
        <p:txBody>
          <a:bodyPr/>
          <a:lstStyle/>
          <a:p>
            <a:r>
              <a:rPr lang="en-US" altLang="ko-KR" b="1" dirty="0"/>
              <a:t>Class </a:t>
            </a:r>
            <a:r>
              <a:rPr lang="en-US" altLang="ko-KR" b="1" dirty="0" smtClean="0"/>
              <a:t>operator(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배열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51490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#include &lt;functional&gt; </a:t>
            </a:r>
          </a:p>
          <a:p>
            <a:pPr marL="0" indent="0">
              <a:buNone/>
            </a:pPr>
            <a:r>
              <a:rPr lang="en-US" altLang="ko-KR" sz="1400" dirty="0"/>
              <a:t>#include &lt;string&gt;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//</a:t>
            </a:r>
            <a:r>
              <a:rPr lang="ko-KR" altLang="en-US" sz="1400" dirty="0"/>
              <a:t>정수 </a:t>
            </a:r>
            <a:r>
              <a:rPr lang="en-US" altLang="ko-KR" sz="1400" dirty="0"/>
              <a:t>Array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private:</a:t>
            </a:r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size;</a:t>
            </a:r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capacity;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public:</a:t>
            </a:r>
          </a:p>
          <a:p>
            <a:pPr marL="0" indent="0">
              <a:buNone/>
            </a:pPr>
            <a:r>
              <a:rPr lang="en-US" altLang="ko-KR" sz="1400" dirty="0"/>
              <a:t>explicit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cap = 100) :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(0), size(0), capacity(cap)</a:t>
            </a:r>
          </a:p>
          <a:p>
            <a:pPr marL="0" indent="0">
              <a:buNone/>
            </a:pPr>
            <a:r>
              <a:rPr lang="en-US" altLang="ko-KR" sz="1400" dirty="0" smtClean="0"/>
              <a:t>{</a:t>
            </a:r>
          </a:p>
          <a:p>
            <a:pPr marL="0" indent="0">
              <a:buNone/>
            </a:pP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[capacity];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~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delete[]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void 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data)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arr</a:t>
            </a:r>
            <a:r>
              <a:rPr lang="en-US" altLang="ko-KR" sz="1400" dirty="0"/>
              <a:t>[size++] = data;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operator[](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)</a:t>
            </a:r>
            <a:r>
              <a:rPr lang="en-US" altLang="ko-KR" sz="1400" dirty="0" err="1"/>
              <a:t>const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return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];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GetSize</a:t>
            </a:r>
            <a:r>
              <a:rPr lang="en-US" altLang="ko-KR" sz="1400" dirty="0"/>
              <a:t>()</a:t>
            </a:r>
            <a:r>
              <a:rPr lang="en-US" altLang="ko-KR" sz="1400" dirty="0" err="1"/>
              <a:t>const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return size;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};</a:t>
            </a:r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2892071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5" y="260350"/>
            <a:ext cx="7380114" cy="792163"/>
          </a:xfrm>
        </p:spPr>
        <p:txBody>
          <a:bodyPr/>
          <a:lstStyle/>
          <a:p>
            <a:r>
              <a:rPr lang="en-US" altLang="ko-KR" b="1" dirty="0"/>
              <a:t>Class operator (double </a:t>
            </a:r>
            <a:r>
              <a:rPr lang="ko-KR" altLang="en-US" b="1" dirty="0"/>
              <a:t>배열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518504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600" dirty="0"/>
              <a:t>class </a:t>
            </a:r>
            <a:r>
              <a:rPr lang="en-US" altLang="ko-KR" sz="1600" dirty="0" err="1"/>
              <a:t>DoubleArray</a:t>
            </a:r>
            <a:r>
              <a:rPr lang="en-US" altLang="ko-KR" sz="1600" dirty="0"/>
              <a:t> //</a:t>
            </a:r>
            <a:r>
              <a:rPr lang="ko-KR" altLang="en-US" sz="1600" dirty="0"/>
              <a:t>실수 </a:t>
            </a:r>
            <a:r>
              <a:rPr lang="en-US" altLang="ko-KR" sz="1600" dirty="0"/>
              <a:t>Array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private:</a:t>
            </a:r>
          </a:p>
          <a:p>
            <a:pPr marL="0" indent="0">
              <a:buNone/>
            </a:pPr>
            <a:r>
              <a:rPr lang="en-US" altLang="ko-KR" sz="1600" dirty="0"/>
              <a:t>double *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size;</a:t>
            </a:r>
          </a:p>
          <a:p>
            <a:pPr marL="0" indent="0">
              <a:buNone/>
            </a:pPr>
            <a:r>
              <a:rPr lang="en-US" altLang="ko-KR" sz="1600" dirty="0"/>
              <a:t>double capacity;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public:</a:t>
            </a:r>
          </a:p>
          <a:p>
            <a:pPr marL="0" indent="0">
              <a:buNone/>
            </a:pPr>
            <a:r>
              <a:rPr lang="en-US" altLang="ko-KR" sz="1600" dirty="0"/>
              <a:t>explicit </a:t>
            </a:r>
            <a:r>
              <a:rPr lang="en-US" altLang="ko-KR" sz="1600" dirty="0" err="1"/>
              <a:t>DoubleArray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cap = 100) :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(0), size(0), capacity(cap)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 err="1"/>
              <a:t>arr</a:t>
            </a:r>
            <a:r>
              <a:rPr lang="en-US" altLang="ko-KR" sz="1600" dirty="0"/>
              <a:t> = new double[capacity];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~</a:t>
            </a:r>
            <a:r>
              <a:rPr lang="en-US" altLang="ko-KR" sz="1600" dirty="0" err="1"/>
              <a:t>DoubleArray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delete[]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600"/>
              <a:t>void Add(double data)</a:t>
            </a:r>
          </a:p>
          <a:p>
            <a:pPr marL="0" indent="0">
              <a:buNone/>
            </a:pPr>
            <a:r>
              <a:rPr lang="en-US" altLang="ko-KR" sz="1600"/>
              <a:t>{</a:t>
            </a:r>
          </a:p>
          <a:p>
            <a:pPr marL="0" indent="0">
              <a:buNone/>
            </a:pPr>
            <a:r>
              <a:rPr lang="en-US" altLang="ko-KR" sz="1600"/>
              <a:t>arr[size++] = data;</a:t>
            </a:r>
          </a:p>
          <a:p>
            <a:pPr marL="0" indent="0">
              <a:buNone/>
            </a:pPr>
            <a:r>
              <a:rPr lang="en-US" altLang="ko-KR" sz="1600"/>
              <a:t>}</a:t>
            </a:r>
          </a:p>
          <a:p>
            <a:pPr marL="0" indent="0">
              <a:buNone/>
            </a:pPr>
            <a:r>
              <a:rPr lang="en-US" altLang="ko-KR" sz="1600"/>
              <a:t>double operator[](int idx)const</a:t>
            </a:r>
          </a:p>
          <a:p>
            <a:pPr marL="0" indent="0">
              <a:buNone/>
            </a:pPr>
            <a:r>
              <a:rPr lang="en-US" altLang="ko-KR" sz="1600"/>
              <a:t>{</a:t>
            </a:r>
          </a:p>
          <a:p>
            <a:pPr marL="0" indent="0">
              <a:buNone/>
            </a:pPr>
            <a:r>
              <a:rPr lang="en-US" altLang="ko-KR" sz="1600"/>
              <a:t>return arr[idx];</a:t>
            </a:r>
          </a:p>
          <a:p>
            <a:pPr marL="0" indent="0">
              <a:buNone/>
            </a:pPr>
            <a:r>
              <a:rPr lang="en-US" altLang="ko-KR" sz="1600"/>
              <a:t>}</a:t>
            </a:r>
          </a:p>
          <a:p>
            <a:pPr marL="0" indent="0">
              <a:buNone/>
            </a:pPr>
            <a:r>
              <a:rPr lang="en-US" altLang="ko-KR" sz="1600"/>
              <a:t>int GetSize()const</a:t>
            </a:r>
          </a:p>
          <a:p>
            <a:pPr marL="0" indent="0">
              <a:buNone/>
            </a:pPr>
            <a:r>
              <a:rPr lang="en-US" altLang="ko-KR" sz="1600"/>
              <a:t>{</a:t>
            </a:r>
          </a:p>
          <a:p>
            <a:pPr marL="0" indent="0">
              <a:buNone/>
            </a:pPr>
            <a:r>
              <a:rPr lang="en-US" altLang="ko-KR" sz="1600"/>
              <a:t>return size;</a:t>
            </a:r>
          </a:p>
          <a:p>
            <a:pPr marL="0" indent="0">
              <a:buNone/>
            </a:pPr>
            <a:r>
              <a:rPr lang="en-US" altLang="ko-KR" sz="1600"/>
              <a:t>}</a:t>
            </a:r>
          </a:p>
          <a:p>
            <a:pPr marL="0" indent="0">
              <a:buNone/>
            </a:pPr>
            <a:r>
              <a:rPr lang="en-US" altLang="ko-KR" sz="1600"/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8766800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60350"/>
            <a:ext cx="7596732" cy="792163"/>
          </a:xfrm>
        </p:spPr>
        <p:txBody>
          <a:bodyPr/>
          <a:lstStyle/>
          <a:p>
            <a:r>
              <a:rPr lang="en-US" altLang="ko-KR" b="1" dirty="0"/>
              <a:t>Class operator (</a:t>
            </a:r>
            <a:r>
              <a:rPr lang="en-US" altLang="ko-KR" b="1" dirty="0" smtClean="0"/>
              <a:t>string </a:t>
            </a:r>
            <a:r>
              <a:rPr lang="ko-KR" altLang="en-US" b="1" dirty="0"/>
              <a:t>배열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50410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600"/>
              <a:t>class StringArray //</a:t>
            </a:r>
            <a:r>
              <a:rPr lang="ko-KR" altLang="en-US" sz="1600"/>
              <a:t>문자열 </a:t>
            </a:r>
            <a:r>
              <a:rPr lang="en-US" altLang="ko-KR" sz="1600"/>
              <a:t>Array</a:t>
            </a:r>
          </a:p>
          <a:p>
            <a:pPr marL="0" indent="0">
              <a:buNone/>
            </a:pPr>
            <a:r>
              <a:rPr lang="en-US" altLang="ko-KR" sz="1600"/>
              <a:t>{</a:t>
            </a:r>
          </a:p>
          <a:p>
            <a:pPr marL="0" indent="0">
              <a:buNone/>
            </a:pPr>
            <a:r>
              <a:rPr lang="en-US" altLang="ko-KR" sz="1600"/>
              <a:t>private:</a:t>
            </a:r>
          </a:p>
          <a:p>
            <a:pPr marL="0" indent="0">
              <a:buNone/>
            </a:pPr>
            <a:r>
              <a:rPr lang="en-US" altLang="ko-KR" sz="1600"/>
              <a:t>string *arr;</a:t>
            </a:r>
          </a:p>
          <a:p>
            <a:pPr marL="0" indent="0">
              <a:buNone/>
            </a:pPr>
            <a:r>
              <a:rPr lang="en-US" altLang="ko-KR" sz="1600"/>
              <a:t>int size;</a:t>
            </a:r>
          </a:p>
          <a:p>
            <a:pPr marL="0" indent="0">
              <a:buNone/>
            </a:pPr>
            <a:r>
              <a:rPr lang="en-US" altLang="ko-KR" sz="1600"/>
              <a:t>int capacity;</a:t>
            </a:r>
          </a:p>
          <a:p>
            <a:pPr marL="0" indent="0">
              <a:buNone/>
            </a:pPr>
            <a:endParaRPr lang="ko-KR" altLang="en-US" sz="1600"/>
          </a:p>
          <a:p>
            <a:pPr marL="0" indent="0">
              <a:buNone/>
            </a:pPr>
            <a:r>
              <a:rPr lang="en-US" altLang="ko-KR" sz="1600"/>
              <a:t>public:</a:t>
            </a:r>
          </a:p>
          <a:p>
            <a:pPr marL="0" indent="0">
              <a:buNone/>
            </a:pPr>
            <a:r>
              <a:rPr lang="en-US" altLang="ko-KR" sz="1600"/>
              <a:t>explicit StringArray(int cap = 100) :arr(0), size(0), capacity(cap)</a:t>
            </a:r>
          </a:p>
          <a:p>
            <a:pPr marL="0" indent="0">
              <a:buNone/>
            </a:pPr>
            <a:r>
              <a:rPr lang="en-US" altLang="ko-KR" sz="1600"/>
              <a:t>{</a:t>
            </a:r>
          </a:p>
          <a:p>
            <a:pPr marL="0" indent="0">
              <a:buNone/>
            </a:pPr>
            <a:r>
              <a:rPr lang="en-US" altLang="ko-KR" sz="1600"/>
              <a:t>arr = new string[capacity];</a:t>
            </a:r>
          </a:p>
          <a:p>
            <a:pPr marL="0" indent="0">
              <a:buNone/>
            </a:pPr>
            <a:r>
              <a:rPr lang="en-US" altLang="ko-KR" sz="1600"/>
              <a:t>}</a:t>
            </a:r>
          </a:p>
          <a:p>
            <a:pPr marL="0" indent="0">
              <a:buNone/>
            </a:pPr>
            <a:r>
              <a:rPr lang="en-US" altLang="ko-KR" sz="1600"/>
              <a:t>~StringArray()</a:t>
            </a:r>
          </a:p>
          <a:p>
            <a:pPr marL="0" indent="0">
              <a:buNone/>
            </a:pPr>
            <a:r>
              <a:rPr lang="en-US" altLang="ko-KR" sz="1600"/>
              <a:t>{</a:t>
            </a:r>
          </a:p>
          <a:p>
            <a:pPr marL="0" indent="0">
              <a:buNone/>
            </a:pPr>
            <a:r>
              <a:rPr lang="en-US" altLang="ko-KR" sz="1600"/>
              <a:t>delete[] arr;</a:t>
            </a:r>
          </a:p>
          <a:p>
            <a:pPr marL="0" indent="0">
              <a:buNone/>
            </a:pPr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600"/>
              <a:t>void Add(string data)</a:t>
            </a:r>
          </a:p>
          <a:p>
            <a:pPr marL="0" indent="0">
              <a:buNone/>
            </a:pPr>
            <a:r>
              <a:rPr lang="en-US" altLang="ko-KR" sz="1600"/>
              <a:t>{</a:t>
            </a:r>
          </a:p>
          <a:p>
            <a:pPr marL="0" indent="0">
              <a:buNone/>
            </a:pPr>
            <a:r>
              <a:rPr lang="en-US" altLang="ko-KR" sz="1600"/>
              <a:t>arr[size++] = data;</a:t>
            </a:r>
          </a:p>
          <a:p>
            <a:pPr marL="0" indent="0">
              <a:buNone/>
            </a:pPr>
            <a:r>
              <a:rPr lang="en-US" altLang="ko-KR" sz="1600"/>
              <a:t>}</a:t>
            </a:r>
          </a:p>
          <a:p>
            <a:pPr marL="0" indent="0">
              <a:buNone/>
            </a:pPr>
            <a:r>
              <a:rPr lang="en-US" altLang="ko-KR" sz="1600"/>
              <a:t>string operator[](int idx)const</a:t>
            </a:r>
          </a:p>
          <a:p>
            <a:pPr marL="0" indent="0">
              <a:buNone/>
            </a:pPr>
            <a:r>
              <a:rPr lang="en-US" altLang="ko-KR" sz="1600"/>
              <a:t>{</a:t>
            </a:r>
          </a:p>
          <a:p>
            <a:pPr marL="0" indent="0">
              <a:buNone/>
            </a:pPr>
            <a:r>
              <a:rPr lang="en-US" altLang="ko-KR" sz="1600"/>
              <a:t>return arr[idx];</a:t>
            </a:r>
          </a:p>
          <a:p>
            <a:pPr marL="0" indent="0">
              <a:buNone/>
            </a:pPr>
            <a:r>
              <a:rPr lang="en-US" altLang="ko-KR" sz="1600"/>
              <a:t>}</a:t>
            </a:r>
          </a:p>
          <a:p>
            <a:pPr marL="0" indent="0">
              <a:buNone/>
            </a:pPr>
            <a:r>
              <a:rPr lang="en-US" altLang="ko-KR" sz="1600"/>
              <a:t>int GetSize()const</a:t>
            </a:r>
          </a:p>
          <a:p>
            <a:pPr marL="0" indent="0">
              <a:buNone/>
            </a:pPr>
            <a:r>
              <a:rPr lang="en-US" altLang="ko-KR" sz="1600"/>
              <a:t>{</a:t>
            </a:r>
          </a:p>
          <a:p>
            <a:pPr marL="0" indent="0">
              <a:buNone/>
            </a:pPr>
            <a:r>
              <a:rPr lang="en-US" altLang="ko-KR" sz="1600"/>
              <a:t>return size;</a:t>
            </a:r>
          </a:p>
          <a:p>
            <a:pPr marL="0" indent="0">
              <a:buNone/>
            </a:pPr>
            <a:r>
              <a:rPr lang="en-US" altLang="ko-KR" sz="1600"/>
              <a:t>}</a:t>
            </a:r>
          </a:p>
          <a:p>
            <a:pPr marL="0" indent="0">
              <a:buNone/>
            </a:pPr>
            <a:r>
              <a:rPr lang="en-US" altLang="ko-KR" sz="1600"/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7115963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 operator (</a:t>
            </a:r>
            <a:r>
              <a:rPr lang="en-US" altLang="ko-KR" b="1" dirty="0" smtClean="0"/>
              <a:t>main)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518504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IntArray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iarr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err="1"/>
              <a:t>iarr.Add</a:t>
            </a:r>
            <a:r>
              <a:rPr lang="en-US" altLang="ko-KR" sz="1400" dirty="0"/>
              <a:t>(11);</a:t>
            </a:r>
          </a:p>
          <a:p>
            <a:pPr marL="0" indent="0">
              <a:buNone/>
            </a:pPr>
            <a:r>
              <a:rPr lang="en-US" altLang="ko-KR" sz="1400" dirty="0" err="1"/>
              <a:t>iarr.Add</a:t>
            </a:r>
            <a:r>
              <a:rPr lang="en-US" altLang="ko-KR" sz="1400" dirty="0"/>
              <a:t>(22);</a:t>
            </a:r>
          </a:p>
          <a:p>
            <a:pPr marL="0" indent="0">
              <a:buNone/>
            </a:pPr>
            <a:r>
              <a:rPr lang="en-US" altLang="ko-KR" sz="1400" dirty="0" err="1"/>
              <a:t>iarr.Add</a:t>
            </a:r>
            <a:r>
              <a:rPr lang="en-US" altLang="ko-KR" sz="1400" dirty="0"/>
              <a:t>(33);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nn-NO" altLang="ko-KR" sz="1400" dirty="0"/>
              <a:t>for (int i = 0; i &lt; iarr.GetSize(); i++)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&lt;&lt; " ";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err="1"/>
              <a:t>DoubleArray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darr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err="1"/>
              <a:t>darr.Add</a:t>
            </a:r>
            <a:r>
              <a:rPr lang="en-US" altLang="ko-KR" sz="1400" dirty="0"/>
              <a:t>(1.1);</a:t>
            </a:r>
          </a:p>
          <a:p>
            <a:pPr marL="0" indent="0">
              <a:buNone/>
            </a:pPr>
            <a:r>
              <a:rPr lang="en-US" altLang="ko-KR" sz="1400" dirty="0" err="1"/>
              <a:t>darr.Add</a:t>
            </a:r>
            <a:r>
              <a:rPr lang="en-US" altLang="ko-KR" sz="1400" dirty="0"/>
              <a:t>(2.2);</a:t>
            </a:r>
          </a:p>
          <a:p>
            <a:pPr marL="0" indent="0">
              <a:buNone/>
            </a:pPr>
            <a:r>
              <a:rPr lang="en-US" altLang="ko-KR" sz="1400" dirty="0" err="1"/>
              <a:t>darr.Add</a:t>
            </a:r>
            <a:r>
              <a:rPr lang="en-US" altLang="ko-KR" sz="1400" dirty="0"/>
              <a:t>(3.3);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nn-NO" altLang="ko-KR" sz="1400" dirty="0"/>
              <a:t>for (int i = 0; i &lt; iarr.GetSize(); i++)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darr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&lt;&lt; " ";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600" dirty="0" err="1"/>
              <a:t>StringArray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sarr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 err="1"/>
              <a:t>sarr.Add</a:t>
            </a:r>
            <a:r>
              <a:rPr lang="en-US" altLang="ko-KR" sz="1600" dirty="0"/>
              <a:t>("AAA");</a:t>
            </a:r>
          </a:p>
          <a:p>
            <a:pPr marL="0" indent="0">
              <a:buNone/>
            </a:pPr>
            <a:r>
              <a:rPr lang="en-US" altLang="ko-KR" sz="1600" dirty="0" err="1"/>
              <a:t>sarr.Add</a:t>
            </a:r>
            <a:r>
              <a:rPr lang="en-US" altLang="ko-KR" sz="1600" dirty="0"/>
              <a:t>("BBB");</a:t>
            </a:r>
          </a:p>
          <a:p>
            <a:pPr marL="0" indent="0">
              <a:buNone/>
            </a:pPr>
            <a:r>
              <a:rPr lang="en-US" altLang="ko-KR" sz="1600" dirty="0" err="1"/>
              <a:t>sarr.Add</a:t>
            </a:r>
            <a:r>
              <a:rPr lang="en-US" altLang="ko-KR" sz="1600" dirty="0"/>
              <a:t>("CCC");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nn-NO" altLang="ko-KR" sz="1600" dirty="0"/>
              <a:t>for (int i = 0; i &lt; sarr.GetSize(); i++)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sarr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&lt;&lt; " ";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return 0;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0339858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 </a:t>
            </a:r>
            <a:r>
              <a:rPr lang="en-US" altLang="ko-KR" b="1" dirty="0" smtClean="0"/>
              <a:t>Template(</a:t>
            </a:r>
            <a:r>
              <a:rPr lang="ko-KR" altLang="en-US" b="1" dirty="0" smtClean="0"/>
              <a:t>서버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89701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100" dirty="0"/>
              <a:t>#include "</a:t>
            </a:r>
            <a:r>
              <a:rPr lang="en-US" altLang="ko-KR" sz="1100" dirty="0" err="1"/>
              <a:t>stdafx.h</a:t>
            </a:r>
            <a:r>
              <a:rPr lang="en-US" altLang="ko-KR" sz="1100" dirty="0"/>
              <a:t>"</a:t>
            </a:r>
          </a:p>
          <a:p>
            <a:pPr marL="0" indent="0">
              <a:buNone/>
            </a:pPr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#include &lt;functional&gt; </a:t>
            </a:r>
          </a:p>
          <a:p>
            <a:pPr marL="0" indent="0">
              <a:buNone/>
            </a:pPr>
            <a:r>
              <a:rPr lang="en-US" altLang="ko-KR" sz="1100" dirty="0"/>
              <a:t>#include &lt;string&gt;</a:t>
            </a:r>
          </a:p>
          <a:p>
            <a:pPr marL="0" indent="0">
              <a:buNone/>
            </a:pPr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template&lt;</a:t>
            </a:r>
            <a:r>
              <a:rPr lang="en-US" altLang="ko-KR" sz="1100" dirty="0" err="1"/>
              <a:t>typename</a:t>
            </a:r>
            <a:r>
              <a:rPr lang="en-US" altLang="ko-KR" sz="1100" dirty="0"/>
              <a:t> T&gt;</a:t>
            </a:r>
          </a:p>
          <a:p>
            <a:pPr marL="0" indent="0">
              <a:buNone/>
            </a:pPr>
            <a:r>
              <a:rPr lang="en-US" altLang="ko-KR" sz="1100" dirty="0"/>
              <a:t>class Array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private:</a:t>
            </a:r>
          </a:p>
          <a:p>
            <a:pPr marL="0" indent="0">
              <a:buNone/>
            </a:pPr>
            <a:r>
              <a:rPr lang="en-US" altLang="ko-KR" sz="1100" dirty="0"/>
              <a:t>T *</a:t>
            </a:r>
            <a:r>
              <a:rPr lang="en-US" altLang="ko-KR" sz="1100" dirty="0" err="1"/>
              <a:t>arr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size;</a:t>
            </a:r>
          </a:p>
          <a:p>
            <a:pPr marL="0" indent="0">
              <a:buNone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capacity;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public:</a:t>
            </a:r>
          </a:p>
          <a:p>
            <a:pPr marL="0" indent="0">
              <a:buNone/>
            </a:pPr>
            <a:r>
              <a:rPr lang="en-US" altLang="ko-KR" sz="1100" dirty="0"/>
              <a:t>explicit Array(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cap = 100) :</a:t>
            </a:r>
            <a:r>
              <a:rPr lang="en-US" altLang="ko-KR" sz="1100" dirty="0" err="1"/>
              <a:t>arr</a:t>
            </a:r>
            <a:r>
              <a:rPr lang="en-US" altLang="ko-KR" sz="1100" dirty="0"/>
              <a:t>(0), size(0), capacity(cap)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 err="1"/>
              <a:t>arr</a:t>
            </a:r>
            <a:r>
              <a:rPr lang="en-US" altLang="ko-KR" sz="1100" dirty="0"/>
              <a:t> = new T[capacity];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~Array()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delete[] </a:t>
            </a:r>
            <a:r>
              <a:rPr lang="en-US" altLang="ko-KR" sz="1100" dirty="0" err="1"/>
              <a:t>arr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void Add(T data)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arr</a:t>
            </a:r>
            <a:r>
              <a:rPr lang="en-US" altLang="ko-KR" sz="1200" dirty="0"/>
              <a:t>[size++] = data;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T operator[](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idx</a:t>
            </a:r>
            <a:r>
              <a:rPr lang="en-US" altLang="ko-KR" sz="1200" dirty="0"/>
              <a:t>)</a:t>
            </a:r>
            <a:r>
              <a:rPr lang="en-US" altLang="ko-KR" sz="1200" dirty="0" err="1"/>
              <a:t>const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return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idx</a:t>
            </a:r>
            <a:r>
              <a:rPr lang="en-US" altLang="ko-KR" sz="1200" dirty="0"/>
              <a:t>];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GetSize</a:t>
            </a:r>
            <a:r>
              <a:rPr lang="en-US" altLang="ko-KR" sz="1200" dirty="0"/>
              <a:t>()</a:t>
            </a:r>
            <a:r>
              <a:rPr lang="en-US" altLang="ko-KR" sz="1200" dirty="0" err="1"/>
              <a:t>const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return size;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};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625441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9" name="가로로 말린 두루마리 모양 8"/>
          <p:cNvSpPr/>
          <p:nvPr/>
        </p:nvSpPr>
        <p:spPr bwMode="auto">
          <a:xfrm>
            <a:off x="2000057" y="3753036"/>
            <a:ext cx="5873968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클래스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Template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999892" y="2168860"/>
            <a:ext cx="5873968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Template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0592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 Template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클라이언트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//</a:t>
            </a:r>
            <a:r>
              <a:rPr lang="ko-KR" altLang="en-US" sz="1200" dirty="0"/>
              <a:t>클라이언트가 </a:t>
            </a:r>
            <a:r>
              <a:rPr lang="en-US" altLang="ko-KR" sz="1200" dirty="0"/>
              <a:t>T</a:t>
            </a:r>
            <a:r>
              <a:rPr lang="ko-KR" altLang="en-US" sz="1200" dirty="0"/>
              <a:t>타입을 </a:t>
            </a:r>
            <a:r>
              <a:rPr lang="ko-KR" altLang="en-US" sz="1200" dirty="0" err="1"/>
              <a:t>정수형으로</a:t>
            </a:r>
            <a:r>
              <a:rPr lang="ko-KR" altLang="en-US" sz="1200" dirty="0"/>
              <a:t> 결정해서 </a:t>
            </a:r>
            <a:r>
              <a:rPr lang="en-US" altLang="ko-KR" sz="1200" dirty="0"/>
              <a:t>Array </a:t>
            </a:r>
            <a:r>
              <a:rPr lang="ko-KR" altLang="en-US" sz="1200" dirty="0"/>
              <a:t>객체를 </a:t>
            </a:r>
            <a:r>
              <a:rPr lang="ko-KR" altLang="en-US" sz="1200" dirty="0" err="1"/>
              <a:t>만듬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Array&lt;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 </a:t>
            </a:r>
            <a:r>
              <a:rPr lang="en-US" altLang="ko-KR" sz="1200" dirty="0" err="1"/>
              <a:t>iarr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iarr.Add</a:t>
            </a:r>
            <a:r>
              <a:rPr lang="en-US" altLang="ko-KR" sz="1200" dirty="0"/>
              <a:t>(100);</a:t>
            </a:r>
          </a:p>
          <a:p>
            <a:pPr marL="0" indent="0">
              <a:buNone/>
            </a:pPr>
            <a:r>
              <a:rPr lang="en-US" altLang="ko-KR" sz="1200" dirty="0" err="1"/>
              <a:t>iarr.Add</a:t>
            </a:r>
            <a:r>
              <a:rPr lang="en-US" altLang="ko-KR" sz="1200" dirty="0"/>
              <a:t>(200);</a:t>
            </a:r>
          </a:p>
          <a:p>
            <a:pPr marL="0" indent="0">
              <a:buNone/>
            </a:pPr>
            <a:r>
              <a:rPr lang="en-US" altLang="ko-KR" sz="1200" dirty="0" err="1"/>
              <a:t>iarr.Add</a:t>
            </a:r>
            <a:r>
              <a:rPr lang="en-US" altLang="ko-KR" sz="1200" dirty="0"/>
              <a:t>(300);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nn-NO" altLang="ko-KR" sz="1200" dirty="0"/>
              <a:t>for (int i = 0; i &lt; iarr.GetSize(); i++)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iarr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"  ";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Array&lt;double&gt; </a:t>
            </a:r>
            <a:r>
              <a:rPr lang="en-US" altLang="ko-KR" sz="1200" dirty="0" err="1"/>
              <a:t>darr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darr.Add</a:t>
            </a:r>
            <a:r>
              <a:rPr lang="en-US" altLang="ko-KR" sz="1200" dirty="0"/>
              <a:t>(100);</a:t>
            </a:r>
          </a:p>
          <a:p>
            <a:pPr marL="0" indent="0">
              <a:buNone/>
            </a:pPr>
            <a:r>
              <a:rPr lang="en-US" altLang="ko-KR" sz="1200" dirty="0" err="1"/>
              <a:t>darr.Add</a:t>
            </a:r>
            <a:r>
              <a:rPr lang="en-US" altLang="ko-KR" sz="1200" dirty="0"/>
              <a:t>(200);</a:t>
            </a:r>
          </a:p>
          <a:p>
            <a:pPr marL="0" indent="0">
              <a:buNone/>
            </a:pPr>
            <a:r>
              <a:rPr lang="en-US" altLang="ko-KR" sz="1200" dirty="0" err="1"/>
              <a:t>darr.Add</a:t>
            </a:r>
            <a:r>
              <a:rPr lang="en-US" altLang="ko-KR" sz="1200" dirty="0"/>
              <a:t>(300</a:t>
            </a:r>
            <a:r>
              <a:rPr lang="en-US" altLang="ko-KR" sz="1200" dirty="0" smtClean="0"/>
              <a:t>);</a:t>
            </a:r>
            <a:endParaRPr lang="en-US" altLang="ko-KR" sz="1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nn-NO" altLang="ko-KR" sz="1200" dirty="0"/>
              <a:t>for (int i = 0; i &lt; darr.GetSize(); i++)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darr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"  ";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Array&lt;string&gt; </a:t>
            </a:r>
            <a:r>
              <a:rPr lang="en-US" altLang="ko-KR" sz="1200" dirty="0" err="1"/>
              <a:t>sarr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sarr.Add</a:t>
            </a:r>
            <a:r>
              <a:rPr lang="en-US" altLang="ko-KR" sz="1200" dirty="0"/>
              <a:t>("AAA");</a:t>
            </a:r>
          </a:p>
          <a:p>
            <a:pPr marL="0" indent="0">
              <a:buNone/>
            </a:pPr>
            <a:r>
              <a:rPr lang="en-US" altLang="ko-KR" sz="1200" dirty="0" err="1"/>
              <a:t>sarr.Add</a:t>
            </a:r>
            <a:r>
              <a:rPr lang="en-US" altLang="ko-KR" sz="1200" dirty="0"/>
              <a:t>("BBB");</a:t>
            </a:r>
          </a:p>
          <a:p>
            <a:pPr marL="0" indent="0">
              <a:buNone/>
            </a:pPr>
            <a:r>
              <a:rPr lang="en-US" altLang="ko-KR" sz="1200" dirty="0" err="1"/>
              <a:t>sarr.Add</a:t>
            </a:r>
            <a:r>
              <a:rPr lang="en-US" altLang="ko-KR" sz="1200" dirty="0"/>
              <a:t>("CCC");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nn-NO" altLang="ko-KR" sz="1200" dirty="0"/>
              <a:t>for (int i = 0; i &lt; sarr.GetSize(); i++)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sarr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"  ";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52493903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 </a:t>
            </a:r>
            <a:r>
              <a:rPr lang="en-US" altLang="ko-KR" b="1" dirty="0" smtClean="0"/>
              <a:t>Template(</a:t>
            </a:r>
            <a:r>
              <a:rPr lang="ko-KR" altLang="en-US" b="1" dirty="0" smtClean="0"/>
              <a:t>매개변수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89701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100" dirty="0"/>
              <a:t>#include "</a:t>
            </a:r>
            <a:r>
              <a:rPr lang="en-US" altLang="ko-KR" sz="1100" dirty="0" err="1"/>
              <a:t>stdafx.h</a:t>
            </a:r>
            <a:r>
              <a:rPr lang="en-US" altLang="ko-KR" sz="1100" dirty="0"/>
              <a:t>"</a:t>
            </a:r>
          </a:p>
          <a:p>
            <a:pPr marL="0" indent="0">
              <a:buNone/>
            </a:pPr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#include &lt;functional&gt; </a:t>
            </a:r>
          </a:p>
          <a:p>
            <a:pPr marL="0" indent="0">
              <a:buNone/>
            </a:pPr>
            <a:r>
              <a:rPr lang="en-US" altLang="ko-KR" sz="1100" dirty="0"/>
              <a:t>#include &lt;string&gt;</a:t>
            </a:r>
          </a:p>
          <a:p>
            <a:pPr marL="0" indent="0">
              <a:buNone/>
            </a:pPr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//</a:t>
            </a:r>
            <a:r>
              <a:rPr lang="ko-KR" altLang="en-US" sz="1100" dirty="0" smtClean="0"/>
              <a:t>디폴트 </a:t>
            </a:r>
            <a:r>
              <a:rPr lang="ko-KR" altLang="en-US" sz="1100" dirty="0"/>
              <a:t>매개변수 값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cap</a:t>
            </a:r>
            <a:r>
              <a:rPr lang="ko-KR" altLang="en-US" sz="1100" dirty="0" smtClean="0"/>
              <a:t>은 </a:t>
            </a:r>
            <a:r>
              <a:rPr lang="en-US" altLang="ko-KR" sz="1100" dirty="0" smtClean="0"/>
              <a:t>100</a:t>
            </a:r>
            <a:r>
              <a:rPr lang="ko-KR" altLang="en-US" sz="1100" dirty="0"/>
              <a:t>을 </a:t>
            </a:r>
            <a:r>
              <a:rPr lang="ko-KR" altLang="en-US" sz="1100" dirty="0" smtClean="0"/>
              <a:t>지정</a:t>
            </a: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template&lt;</a:t>
            </a:r>
            <a:r>
              <a:rPr lang="en-US" altLang="ko-KR" sz="1100" dirty="0" err="1"/>
              <a:t>typename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T=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capT</a:t>
            </a:r>
            <a:r>
              <a:rPr lang="en-US" altLang="ko-KR" sz="1100" dirty="0" smtClean="0"/>
              <a:t>=100&gt;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class Array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private:</a:t>
            </a:r>
          </a:p>
          <a:p>
            <a:pPr marL="0" indent="0">
              <a:buNone/>
            </a:pPr>
            <a:r>
              <a:rPr lang="en-US" altLang="ko-KR" sz="1100" dirty="0"/>
              <a:t>T *</a:t>
            </a:r>
            <a:r>
              <a:rPr lang="en-US" altLang="ko-KR" sz="1100" dirty="0" err="1"/>
              <a:t>arr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size;</a:t>
            </a:r>
          </a:p>
          <a:p>
            <a:pPr marL="0" indent="0">
              <a:buNone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capacity;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public:</a:t>
            </a:r>
          </a:p>
          <a:p>
            <a:pPr marL="0" indent="0">
              <a:buNone/>
            </a:pPr>
            <a:r>
              <a:rPr lang="en-US" altLang="ko-KR" sz="1100" dirty="0"/>
              <a:t>explicit Array(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cap = 100) :</a:t>
            </a:r>
            <a:r>
              <a:rPr lang="en-US" altLang="ko-KR" sz="1100" dirty="0" err="1"/>
              <a:t>arr</a:t>
            </a:r>
            <a:r>
              <a:rPr lang="en-US" altLang="ko-KR" sz="1100" dirty="0"/>
              <a:t>(0), size(0), capacity(cap)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 err="1"/>
              <a:t>arr</a:t>
            </a:r>
            <a:r>
              <a:rPr lang="en-US" altLang="ko-KR" sz="1100" dirty="0"/>
              <a:t> = new T[capacity];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~Array()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delete[] </a:t>
            </a:r>
            <a:r>
              <a:rPr lang="en-US" altLang="ko-KR" sz="1100" dirty="0" err="1"/>
              <a:t>arr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void Add(T data)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arr</a:t>
            </a:r>
            <a:r>
              <a:rPr lang="en-US" altLang="ko-KR" sz="1200" dirty="0"/>
              <a:t>[size++] = data;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T operator[](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idx</a:t>
            </a:r>
            <a:r>
              <a:rPr lang="en-US" altLang="ko-KR" sz="1200" dirty="0"/>
              <a:t>)</a:t>
            </a:r>
            <a:r>
              <a:rPr lang="en-US" altLang="ko-KR" sz="1200" dirty="0" err="1"/>
              <a:t>const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return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idx</a:t>
            </a:r>
            <a:r>
              <a:rPr lang="en-US" altLang="ko-KR" sz="1200" dirty="0"/>
              <a:t>];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GetSize</a:t>
            </a:r>
            <a:r>
              <a:rPr lang="en-US" altLang="ko-KR" sz="1200" dirty="0"/>
              <a:t>()</a:t>
            </a:r>
            <a:r>
              <a:rPr lang="en-US" altLang="ko-KR" sz="1200" dirty="0" err="1"/>
              <a:t>const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return size;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};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8126195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 Template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매개변수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smtClean="0"/>
              <a:t>Array&lt;&gt; </a:t>
            </a:r>
            <a:r>
              <a:rPr lang="en-US" altLang="ko-KR" sz="1200" dirty="0" err="1"/>
              <a:t>iarr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 smtClean="0"/>
              <a:t>iarr.Add</a:t>
            </a:r>
            <a:r>
              <a:rPr lang="en-US" altLang="ko-KR" sz="1200" dirty="0" smtClean="0"/>
              <a:t>(11);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 smtClean="0"/>
              <a:t>iarr.Add</a:t>
            </a:r>
            <a:r>
              <a:rPr lang="en-US" altLang="ko-KR" sz="1200" dirty="0" smtClean="0"/>
              <a:t>(22);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 smtClean="0"/>
              <a:t>iarr.Add</a:t>
            </a:r>
            <a:r>
              <a:rPr lang="en-US" altLang="ko-KR" sz="1200" dirty="0" smtClean="0"/>
              <a:t>(33);</a:t>
            </a: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nn-NO" altLang="ko-KR" sz="1200" dirty="0"/>
              <a:t>for (int i = 0; i &lt; iarr.GetSize(); </a:t>
            </a:r>
            <a:r>
              <a:rPr lang="nn-NO" altLang="ko-KR" sz="1200" dirty="0" smtClean="0"/>
              <a:t>++i)</a:t>
            </a:r>
            <a:endParaRPr lang="nn-NO" altLang="ko-KR" sz="1200" dirty="0"/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iarr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"  ";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Array&lt;double&gt; </a:t>
            </a:r>
            <a:r>
              <a:rPr lang="en-US" altLang="ko-KR" sz="1200" dirty="0" err="1"/>
              <a:t>darr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darr.Add</a:t>
            </a:r>
            <a:r>
              <a:rPr lang="en-US" altLang="ko-KR" sz="1200" dirty="0"/>
              <a:t>(100);</a:t>
            </a:r>
          </a:p>
          <a:p>
            <a:pPr marL="0" indent="0">
              <a:buNone/>
            </a:pPr>
            <a:r>
              <a:rPr lang="en-US" altLang="ko-KR" sz="1200" dirty="0" err="1"/>
              <a:t>darr.Add</a:t>
            </a:r>
            <a:r>
              <a:rPr lang="en-US" altLang="ko-KR" sz="1200" dirty="0"/>
              <a:t>(200);</a:t>
            </a:r>
          </a:p>
          <a:p>
            <a:pPr marL="0" indent="0">
              <a:buNone/>
            </a:pPr>
            <a:r>
              <a:rPr lang="en-US" altLang="ko-KR" sz="1200" dirty="0" err="1"/>
              <a:t>darr.Add</a:t>
            </a:r>
            <a:r>
              <a:rPr lang="en-US" altLang="ko-KR" sz="1200" dirty="0"/>
              <a:t>(300</a:t>
            </a:r>
            <a:r>
              <a:rPr lang="en-US" altLang="ko-KR" sz="1200" dirty="0" smtClean="0"/>
              <a:t>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nn-NO" altLang="ko-KR" sz="1200" dirty="0"/>
              <a:t>for (int i = 0; i &lt; darr.GetSize(); i++)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darr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"  ";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smtClean="0"/>
              <a:t>Array&lt;string</a:t>
            </a:r>
            <a:r>
              <a:rPr lang="en-US" altLang="ko-KR" sz="1200" dirty="0"/>
              <a:t>&gt; </a:t>
            </a:r>
            <a:r>
              <a:rPr lang="en-US" altLang="ko-KR" sz="1200" dirty="0" err="1"/>
              <a:t>sarr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err="1"/>
              <a:t>sarr.Add</a:t>
            </a:r>
            <a:r>
              <a:rPr lang="en-US" altLang="ko-KR" sz="1200" dirty="0"/>
              <a:t>("AAA");</a:t>
            </a:r>
          </a:p>
          <a:p>
            <a:pPr marL="0" indent="0">
              <a:buNone/>
            </a:pPr>
            <a:r>
              <a:rPr lang="en-US" altLang="ko-KR" sz="1200" dirty="0" err="1"/>
              <a:t>sarr.Add</a:t>
            </a:r>
            <a:r>
              <a:rPr lang="en-US" altLang="ko-KR" sz="1200" dirty="0"/>
              <a:t>("BBB");</a:t>
            </a:r>
          </a:p>
          <a:p>
            <a:pPr marL="0" indent="0">
              <a:buNone/>
            </a:pPr>
            <a:r>
              <a:rPr lang="en-US" altLang="ko-KR" sz="1200" dirty="0" err="1"/>
              <a:t>sarr.Add</a:t>
            </a:r>
            <a:r>
              <a:rPr lang="en-US" altLang="ko-KR" sz="1200" dirty="0"/>
              <a:t>("CCC");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nn-NO" altLang="ko-KR" sz="1200" dirty="0"/>
              <a:t>for (int i = 0; i &lt; sarr.GetSize(); i++)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sarr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"  ";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91386487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 Template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특수화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1540" y="1268760"/>
            <a:ext cx="7956884" cy="547260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#include &lt;functional&gt; </a:t>
            </a:r>
          </a:p>
          <a:p>
            <a:pPr marL="0" indent="0">
              <a:buNone/>
            </a:pPr>
            <a:r>
              <a:rPr lang="en-US" altLang="ko-KR" sz="1200" dirty="0"/>
              <a:t>#include &lt;string&gt;</a:t>
            </a:r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template&lt;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T&gt;</a:t>
            </a:r>
          </a:p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objInfo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T data;</a:t>
            </a:r>
          </a:p>
          <a:p>
            <a:pPr marL="0" indent="0">
              <a:buNone/>
            </a:pPr>
            <a:r>
              <a:rPr lang="en-US" altLang="ko-KR" sz="1200" dirty="0"/>
              <a:t>public:</a:t>
            </a:r>
          </a:p>
          <a:p>
            <a:pPr marL="0" indent="0">
              <a:buNone/>
            </a:pPr>
            <a:r>
              <a:rPr lang="en-US" altLang="ko-KR" sz="1200" dirty="0" err="1"/>
              <a:t>objInfo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T&amp; d):data(d){}</a:t>
            </a:r>
          </a:p>
          <a:p>
            <a:pPr marL="0" indent="0">
              <a:buNone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PrintInfo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타 입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typeid</a:t>
            </a:r>
            <a:r>
              <a:rPr lang="en-US" altLang="ko-KR" sz="1200" dirty="0"/>
              <a:t>(data).name() 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;//</a:t>
            </a:r>
            <a:r>
              <a:rPr lang="ko-KR" altLang="en-US" sz="1200" dirty="0"/>
              <a:t>객체의 타입 정보를 출력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 err="1"/>
              <a:t>크</a:t>
            </a:r>
            <a:r>
              <a:rPr lang="ko-KR" altLang="en-US" sz="1200" dirty="0"/>
              <a:t> 기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(data)&lt;&lt;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;//</a:t>
            </a:r>
            <a:r>
              <a:rPr lang="ko-KR" altLang="en-US" sz="1200" dirty="0"/>
              <a:t>객체의 크기를 출력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값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 data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};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objInfo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 obj1(100);</a:t>
            </a:r>
          </a:p>
          <a:p>
            <a:pPr marL="0" indent="0">
              <a:buNone/>
            </a:pPr>
            <a:r>
              <a:rPr lang="en-US" altLang="ko-KR" sz="1200" dirty="0"/>
              <a:t>obj1.PrintInfo();</a:t>
            </a:r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790770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116632"/>
            <a:ext cx="6875463" cy="792163"/>
          </a:xfrm>
        </p:spPr>
        <p:txBody>
          <a:bodyPr/>
          <a:lstStyle/>
          <a:p>
            <a:r>
              <a:rPr lang="en-US" altLang="ko-KR" sz="3200" b="1" dirty="0"/>
              <a:t>Class Template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특수화</a:t>
            </a:r>
            <a:r>
              <a:rPr lang="en-US" altLang="ko-KR" sz="3200" b="1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87524" y="908720"/>
            <a:ext cx="4860540" cy="558924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#include &lt;functional&gt; </a:t>
            </a:r>
          </a:p>
          <a:p>
            <a:pPr marL="0" indent="0">
              <a:buNone/>
            </a:pPr>
            <a:r>
              <a:rPr lang="en-US" altLang="ko-KR" sz="1100" dirty="0"/>
              <a:t>#include &lt;string&gt;</a:t>
            </a:r>
          </a:p>
          <a:p>
            <a:pPr marL="0" indent="0">
              <a:buNone/>
            </a:pPr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template&lt;</a:t>
            </a:r>
            <a:r>
              <a:rPr lang="en-US" altLang="ko-KR" sz="1100" dirty="0" err="1"/>
              <a:t>typename</a:t>
            </a:r>
            <a:r>
              <a:rPr lang="en-US" altLang="ko-KR" sz="1100" dirty="0"/>
              <a:t> T&gt;</a:t>
            </a:r>
          </a:p>
          <a:p>
            <a:pPr marL="0" indent="0">
              <a:buNone/>
            </a:pPr>
            <a:r>
              <a:rPr lang="en-US" altLang="ko-KR" sz="1100" dirty="0"/>
              <a:t>class </a:t>
            </a:r>
            <a:r>
              <a:rPr lang="en-US" altLang="ko-KR" sz="1100" dirty="0" err="1"/>
              <a:t>objInfo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{private </a:t>
            </a:r>
            <a:r>
              <a:rPr lang="en-US" altLang="ko-KR" sz="1100" dirty="0" smtClean="0"/>
              <a:t>: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T data;</a:t>
            </a:r>
          </a:p>
          <a:p>
            <a:pPr marL="0" indent="0">
              <a:buNone/>
            </a:pPr>
            <a:r>
              <a:rPr lang="en-US" altLang="ko-KR" sz="1100" dirty="0"/>
              <a:t>public:</a:t>
            </a:r>
          </a:p>
          <a:p>
            <a:pPr marL="0" indent="0">
              <a:buNone/>
            </a:pPr>
            <a:r>
              <a:rPr lang="en-US" altLang="ko-KR" sz="1100" dirty="0" err="1"/>
              <a:t>objInfo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T&amp; d):data(d){}</a:t>
            </a:r>
          </a:p>
          <a:p>
            <a:pPr marL="0" indent="0">
              <a:buNone/>
            </a:pPr>
            <a:r>
              <a:rPr lang="en-US" altLang="ko-KR" sz="1100" dirty="0"/>
              <a:t>void </a:t>
            </a:r>
            <a:r>
              <a:rPr lang="en-US" altLang="ko-KR" sz="1100" dirty="0" err="1"/>
              <a:t>PrintInfo</a:t>
            </a:r>
            <a:r>
              <a:rPr lang="en-US" altLang="ko-KR" sz="1100" dirty="0"/>
              <a:t>()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</a:t>
            </a:r>
            <a:r>
              <a:rPr lang="ko-KR" altLang="en-US" sz="1100" dirty="0"/>
              <a:t>타 입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typeid</a:t>
            </a:r>
            <a:r>
              <a:rPr lang="en-US" altLang="ko-KR" sz="1100" dirty="0"/>
              <a:t>(data).name() 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;//</a:t>
            </a:r>
            <a:r>
              <a:rPr lang="ko-KR" altLang="en-US" sz="1100" dirty="0"/>
              <a:t>객체의 타입 정보를 출력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</a:t>
            </a:r>
            <a:r>
              <a:rPr lang="ko-KR" altLang="en-US" sz="1100" dirty="0" err="1"/>
              <a:t>크</a:t>
            </a:r>
            <a:r>
              <a:rPr lang="ko-KR" altLang="en-US" sz="1100" dirty="0"/>
              <a:t> 기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sizeof</a:t>
            </a:r>
            <a:r>
              <a:rPr lang="en-US" altLang="ko-KR" sz="1100" dirty="0"/>
              <a:t>(data)&lt;&lt;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;//</a:t>
            </a:r>
            <a:r>
              <a:rPr lang="ko-KR" altLang="en-US" sz="1100" dirty="0"/>
              <a:t>객체의 크기를 출력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값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 data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};</a:t>
            </a:r>
          </a:p>
          <a:p>
            <a:pPr marL="0" indent="0">
              <a:buNone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main()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 err="1"/>
              <a:t>objInfo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&gt; obj1(100);</a:t>
            </a:r>
          </a:p>
          <a:p>
            <a:pPr marL="0" indent="0">
              <a:buNone/>
            </a:pPr>
            <a:r>
              <a:rPr lang="en-US" altLang="ko-KR" sz="1100" dirty="0"/>
              <a:t>obj1.PrintInfo();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 err="1"/>
              <a:t>objInfo</a:t>
            </a:r>
            <a:r>
              <a:rPr lang="en-US" altLang="ko-KR" sz="1100" dirty="0"/>
              <a:t>&lt;double&gt; </a:t>
            </a:r>
            <a:r>
              <a:rPr lang="en-US" altLang="ko-KR" sz="1100" dirty="0" smtClean="0"/>
              <a:t>obj2(11.1111</a:t>
            </a:r>
            <a:r>
              <a:rPr lang="en-US" altLang="ko-KR" sz="1100" dirty="0"/>
              <a:t>);</a:t>
            </a:r>
          </a:p>
          <a:p>
            <a:pPr marL="0" indent="0">
              <a:buNone/>
            </a:pPr>
            <a:r>
              <a:rPr lang="en-US" altLang="ko-KR" sz="1100" dirty="0" smtClean="0"/>
              <a:t>obj2.PrintInfo</a:t>
            </a:r>
            <a:r>
              <a:rPr lang="en-US" altLang="ko-KR" sz="1100" dirty="0"/>
              <a:t>();</a:t>
            </a:r>
          </a:p>
          <a:p>
            <a:pPr marL="0" indent="0">
              <a:buNone/>
            </a:pPr>
            <a:r>
              <a:rPr lang="en-US" altLang="ko-KR" sz="1100" dirty="0"/>
              <a:t>return 0;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5292080" y="1988840"/>
            <a:ext cx="2340768" cy="79208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100" dirty="0" err="1"/>
              <a:t>objInfo</a:t>
            </a:r>
            <a:r>
              <a:rPr lang="en-US" altLang="ko-KR" sz="1100" dirty="0"/>
              <a:t>&lt;string&gt; obj3("ABCD");</a:t>
            </a:r>
          </a:p>
          <a:p>
            <a:pPr marL="0" indent="0">
              <a:buNone/>
            </a:pPr>
            <a:r>
              <a:rPr lang="en-US" altLang="ko-KR" sz="1100" dirty="0"/>
              <a:t>obj3.PrintInfo();</a:t>
            </a:r>
          </a:p>
          <a:p>
            <a:pPr marL="0" indent="0">
              <a:buNone/>
            </a:pPr>
            <a:r>
              <a:rPr lang="en-US" altLang="ko-KR" sz="1100" dirty="0"/>
              <a:t>return 0;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5292080" y="3032956"/>
            <a:ext cx="3672408" cy="313234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100" dirty="0" smtClean="0"/>
              <a:t>template&lt;&gt;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class </a:t>
            </a:r>
            <a:r>
              <a:rPr lang="en-US" altLang="ko-KR" sz="1100" dirty="0" err="1" smtClean="0"/>
              <a:t>objInfo</a:t>
            </a:r>
            <a:r>
              <a:rPr lang="en-US" altLang="ko-KR" sz="1100" dirty="0" smtClean="0"/>
              <a:t>&lt;string&gt;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{ private :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string </a:t>
            </a:r>
            <a:r>
              <a:rPr lang="en-US" altLang="ko-KR" sz="1100" dirty="0"/>
              <a:t>data;</a:t>
            </a:r>
          </a:p>
          <a:p>
            <a:pPr marL="0" indent="0">
              <a:buNone/>
            </a:pPr>
            <a:r>
              <a:rPr lang="en-US" altLang="ko-KR" sz="1100" dirty="0"/>
              <a:t>public:</a:t>
            </a:r>
          </a:p>
          <a:p>
            <a:pPr marL="0" indent="0">
              <a:buNone/>
            </a:pPr>
            <a:r>
              <a:rPr lang="en-US" altLang="ko-KR" sz="1100" dirty="0" err="1"/>
              <a:t>objInfo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const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string&amp; </a:t>
            </a:r>
            <a:r>
              <a:rPr lang="en-US" altLang="ko-KR" sz="1100" dirty="0"/>
              <a:t>d):data(d){}</a:t>
            </a:r>
          </a:p>
          <a:p>
            <a:pPr marL="0" indent="0">
              <a:buNone/>
            </a:pPr>
            <a:r>
              <a:rPr lang="en-US" altLang="ko-KR" sz="1100" dirty="0"/>
              <a:t>void </a:t>
            </a:r>
            <a:r>
              <a:rPr lang="en-US" altLang="ko-KR" sz="1100" dirty="0" err="1"/>
              <a:t>PrintInfo</a:t>
            </a:r>
            <a:r>
              <a:rPr lang="en-US" altLang="ko-KR" sz="1100" dirty="0"/>
              <a:t>()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</a:t>
            </a:r>
            <a:r>
              <a:rPr lang="ko-KR" altLang="en-US" sz="1100" dirty="0"/>
              <a:t>타 입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“string”&lt;&lt;</a:t>
            </a:r>
            <a:r>
              <a:rPr lang="ko-KR" altLang="en-US" sz="1100" dirty="0" smtClean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 smtClean="0"/>
              <a:t>;</a:t>
            </a: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길이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 smtClean="0"/>
              <a:t>data.size</a:t>
            </a:r>
            <a:r>
              <a:rPr lang="en-US" altLang="ko-KR" sz="1100" dirty="0" smtClean="0"/>
              <a:t>()&lt;&lt;</a:t>
            </a:r>
            <a:r>
              <a:rPr lang="ko-KR" altLang="en-US" sz="1100" dirty="0" smtClean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 smtClean="0"/>
              <a:t>;//</a:t>
            </a:r>
            <a:r>
              <a:rPr lang="ko-KR" altLang="en-US" sz="1100" dirty="0" smtClean="0"/>
              <a:t>길이의 정보 </a:t>
            </a:r>
            <a:r>
              <a:rPr lang="ko-KR" altLang="en-US" sz="1100" dirty="0"/>
              <a:t>출력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ko-KR" altLang="en-US" sz="1100" dirty="0"/>
              <a:t>값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 data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12029204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매개변수의 다양화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55976" y="1196752"/>
            <a:ext cx="4068763" cy="532859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#include &lt;string&gt;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template&lt;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RetType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Partype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FuncObj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public:</a:t>
            </a:r>
          </a:p>
          <a:p>
            <a:pPr marL="0" indent="0">
              <a:buNone/>
            </a:pPr>
            <a:r>
              <a:rPr lang="en-US" altLang="ko-KR" sz="1200" dirty="0" err="1"/>
              <a:t>RetType</a:t>
            </a:r>
            <a:r>
              <a:rPr lang="en-US" altLang="ko-KR" sz="1200" dirty="0"/>
              <a:t> operator()(</a:t>
            </a:r>
            <a:r>
              <a:rPr lang="en-US" altLang="ko-KR" sz="1200" dirty="0" err="1"/>
              <a:t>Partype</a:t>
            </a:r>
            <a:r>
              <a:rPr lang="en-US" altLang="ko-KR" sz="1200" dirty="0"/>
              <a:t> data)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data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return </a:t>
            </a:r>
            <a:r>
              <a:rPr lang="en-US" altLang="ko-KR" sz="1200" dirty="0" err="1"/>
              <a:t>RetType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};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FuncObj</a:t>
            </a:r>
            <a:r>
              <a:rPr lang="en-US" altLang="ko-KR" sz="1200" dirty="0"/>
              <a:t>&lt;void,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 f1;</a:t>
            </a:r>
          </a:p>
          <a:p>
            <a:pPr marL="0" indent="0">
              <a:buNone/>
            </a:pPr>
            <a:r>
              <a:rPr lang="en-US" altLang="ko-KR" sz="1200" dirty="0"/>
              <a:t>f1(100);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FuncObj</a:t>
            </a:r>
            <a:r>
              <a:rPr lang="en-US" altLang="ko-KR" sz="1200" dirty="0"/>
              <a:t>&lt;bool, string&gt; f2;</a:t>
            </a:r>
          </a:p>
          <a:p>
            <a:pPr marL="0" indent="0">
              <a:buNone/>
            </a:pPr>
            <a:r>
              <a:rPr lang="en-US" altLang="ko-KR" sz="1200" dirty="0"/>
              <a:t>f2("Hello C++STL!!!");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979871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매개변수의 다양화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07604" y="1253914"/>
            <a:ext cx="3996444" cy="440733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#include &lt;string&gt;</a:t>
            </a:r>
          </a:p>
          <a:p>
            <a:pPr marL="0" indent="0">
              <a:buNone/>
            </a:pPr>
            <a:r>
              <a:rPr lang="en-US" altLang="ko-KR" sz="1200" dirty="0"/>
              <a:t>#include &lt;functional&gt;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template&lt;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T1, 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T2&gt;</a:t>
            </a:r>
          </a:p>
          <a:p>
            <a:pPr marL="0" indent="0">
              <a:buNone/>
            </a:pPr>
            <a:r>
              <a:rPr lang="en-US" altLang="ko-KR" sz="1200" dirty="0" err="1"/>
              <a:t>struct</a:t>
            </a:r>
            <a:r>
              <a:rPr lang="en-US" altLang="ko-KR" sz="1200" dirty="0"/>
              <a:t> Pair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T1 first;</a:t>
            </a:r>
          </a:p>
          <a:p>
            <a:pPr marL="0" indent="0">
              <a:buNone/>
            </a:pPr>
            <a:r>
              <a:rPr lang="en-US" altLang="ko-KR" sz="1200" dirty="0"/>
              <a:t>T2 second;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Pair(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T1&amp; </a:t>
            </a:r>
            <a:r>
              <a:rPr lang="en-US" altLang="ko-KR" sz="1200" dirty="0" err="1"/>
              <a:t>ft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T2&amp; </a:t>
            </a:r>
            <a:r>
              <a:rPr lang="en-US" altLang="ko-KR" sz="1200" dirty="0" err="1"/>
              <a:t>sd</a:t>
            </a:r>
            <a:r>
              <a:rPr lang="en-US" altLang="ko-KR" sz="1200" dirty="0"/>
              <a:t>):first(</a:t>
            </a:r>
            <a:r>
              <a:rPr lang="en-US" altLang="ko-KR" sz="1200" dirty="0" err="1"/>
              <a:t>ft</a:t>
            </a:r>
            <a:r>
              <a:rPr lang="en-US" altLang="ko-KR" sz="1200" dirty="0"/>
              <a:t>), second(</a:t>
            </a:r>
            <a:r>
              <a:rPr lang="en-US" altLang="ko-KR" sz="1200" dirty="0" err="1"/>
              <a:t>sd</a:t>
            </a:r>
            <a:r>
              <a:rPr lang="en-US" altLang="ko-KR" sz="1200" dirty="0"/>
              <a:t>){}</a:t>
            </a:r>
          </a:p>
          <a:p>
            <a:pPr marL="0" indent="0">
              <a:buNone/>
            </a:pPr>
            <a:r>
              <a:rPr lang="en-US" altLang="ko-KR" sz="1200" dirty="0"/>
              <a:t>};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Pair&lt;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 p1(11, 22);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p1.first &lt;&lt; ", " &lt;&lt; p1.second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Pair&lt;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string&gt; p2(11, "eleven");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p2.first &lt;&lt; ", " &lt;&lt; p2.second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5147556" y="1196752"/>
            <a:ext cx="3996444" cy="440733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//STL</a:t>
            </a:r>
            <a:r>
              <a:rPr lang="ko-KR" altLang="en-US" sz="1200" dirty="0"/>
              <a:t>의 </a:t>
            </a:r>
            <a:r>
              <a:rPr lang="en-US" altLang="ko-KR" sz="1200" dirty="0"/>
              <a:t>pair</a:t>
            </a:r>
            <a:r>
              <a:rPr lang="ko-KR" altLang="en-US" sz="1200" dirty="0"/>
              <a:t>를 이용한 예</a:t>
            </a:r>
          </a:p>
          <a:p>
            <a:pPr marL="0" indent="0">
              <a:buNone/>
            </a:pPr>
            <a:r>
              <a:rPr lang="en-US" altLang="ko-KR" sz="1200" dirty="0"/>
              <a:t>pair&lt;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 p3(11, 22);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p3.first &lt;&lt; ", " &lt;&lt; p3.second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pair&lt;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string&gt; p4(11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“eleven”);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p4.first </a:t>
            </a:r>
            <a:r>
              <a:rPr lang="en-US" altLang="ko-KR" sz="1200" dirty="0"/>
              <a:t>&lt;&lt; ", " &lt;&lt; </a:t>
            </a:r>
            <a:r>
              <a:rPr lang="en-US" altLang="ko-KR" sz="1200" dirty="0" smtClean="0"/>
              <a:t>p4.second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4819603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684" y="12873"/>
            <a:ext cx="6875463" cy="792163"/>
          </a:xfrm>
        </p:spPr>
        <p:txBody>
          <a:bodyPr/>
          <a:lstStyle/>
          <a:p>
            <a:r>
              <a:rPr lang="en-US" altLang="ko-KR" dirty="0" smtClean="0"/>
              <a:t>STL (pair)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75656" y="1124744"/>
            <a:ext cx="2962672" cy="230472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#include &lt;string&gt;</a:t>
            </a:r>
          </a:p>
          <a:p>
            <a:pPr marL="0" indent="0">
              <a:buNone/>
            </a:pPr>
            <a:r>
              <a:rPr lang="en-US" altLang="ko-KR" sz="1200" dirty="0"/>
              <a:t>#include &lt;functional&gt; //pair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pair&lt;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 p1;</a:t>
            </a:r>
          </a:p>
          <a:p>
            <a:pPr marL="0" indent="0">
              <a:buNone/>
            </a:pPr>
            <a:r>
              <a:rPr lang="en-US" altLang="ko-KR" sz="1200" dirty="0"/>
              <a:t>pair&lt;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string&gt; p2;</a:t>
            </a:r>
          </a:p>
          <a:p>
            <a:pPr marL="0" indent="0">
              <a:buNone/>
            </a:pPr>
            <a:r>
              <a:rPr lang="en-US" altLang="ko-KR" sz="1200" dirty="0"/>
              <a:t>pair&lt;double, double&gt; p3;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896036" y="1052736"/>
            <a:ext cx="3780420" cy="565262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main()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//</a:t>
            </a:r>
            <a:r>
              <a:rPr lang="en-US" altLang="ko-KR" sz="1100" dirty="0" err="1"/>
              <a:t>make_pair</a:t>
            </a:r>
            <a:r>
              <a:rPr lang="ko-KR" altLang="en-US" sz="1100" dirty="0"/>
              <a:t>의 호출</a:t>
            </a:r>
          </a:p>
          <a:p>
            <a:pPr marL="0" indent="0">
              <a:buNone/>
            </a:pPr>
            <a:r>
              <a:rPr lang="en-US" altLang="ko-KR" sz="1100" dirty="0"/>
              <a:t>p1= </a:t>
            </a:r>
            <a:r>
              <a:rPr lang="en-US" altLang="ko-KR" sz="1100" dirty="0" err="1"/>
              <a:t>make_pair</a:t>
            </a:r>
            <a:r>
              <a:rPr lang="en-US" altLang="ko-KR" sz="1100" dirty="0"/>
              <a:t>(11, 22);</a:t>
            </a:r>
          </a:p>
          <a:p>
            <a:pPr marL="0" indent="0">
              <a:buNone/>
            </a:pPr>
            <a:r>
              <a:rPr lang="en-US" altLang="ko-KR" sz="1100" dirty="0"/>
              <a:t>p2 = </a:t>
            </a:r>
            <a:r>
              <a:rPr lang="en-US" altLang="ko-KR" sz="1100" dirty="0" err="1"/>
              <a:t>make_pair</a:t>
            </a:r>
            <a:r>
              <a:rPr lang="en-US" altLang="ko-KR" sz="1100" dirty="0"/>
              <a:t>(11, "eleven");</a:t>
            </a:r>
          </a:p>
          <a:p>
            <a:pPr marL="0" indent="0">
              <a:buNone/>
            </a:pPr>
            <a:r>
              <a:rPr lang="en-US" altLang="ko-KR" sz="1100" dirty="0"/>
              <a:t>p3 = </a:t>
            </a:r>
            <a:r>
              <a:rPr lang="en-US" altLang="ko-KR" sz="1100" dirty="0" err="1"/>
              <a:t>make_pair</a:t>
            </a:r>
            <a:r>
              <a:rPr lang="en-US" altLang="ko-KR" sz="1100" dirty="0"/>
              <a:t>(1.1, 2.2);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"--</a:t>
            </a:r>
            <a:r>
              <a:rPr lang="en-US" altLang="ko-KR" sz="1100" dirty="0" err="1"/>
              <a:t>make_pair</a:t>
            </a:r>
            <a:r>
              <a:rPr lang="ko-KR" altLang="en-US" sz="1100" dirty="0"/>
              <a:t>의 호출</a:t>
            </a:r>
            <a:r>
              <a:rPr lang="en-US" altLang="ko-KR" sz="1100" dirty="0"/>
              <a:t>--"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p1.first &lt;&lt; ", " &lt;&lt; p1.second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p2.first &lt;&lt; ", " &lt;&lt; p2.second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p3.first &lt;&lt; ", " &lt;&lt; p3.second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//</a:t>
            </a:r>
            <a:r>
              <a:rPr lang="ko-KR" altLang="en-US" sz="1100" dirty="0" err="1"/>
              <a:t>생성자를</a:t>
            </a:r>
            <a:r>
              <a:rPr lang="ko-KR" altLang="en-US" sz="1100" dirty="0"/>
              <a:t> 이용한 호출</a:t>
            </a:r>
          </a:p>
          <a:p>
            <a:pPr marL="0" indent="0">
              <a:buNone/>
            </a:pPr>
            <a:r>
              <a:rPr lang="en-US" altLang="ko-KR" sz="1100" dirty="0"/>
              <a:t>pair&lt;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&gt; p1(11, 22);</a:t>
            </a:r>
          </a:p>
          <a:p>
            <a:pPr marL="0" indent="0">
              <a:buNone/>
            </a:pPr>
            <a:r>
              <a:rPr lang="en-US" altLang="ko-KR" sz="1100" dirty="0"/>
              <a:t>pair&lt;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, string&gt; p2(11, "eleven</a:t>
            </a:r>
            <a:r>
              <a:rPr lang="en-US" altLang="ko-KR" sz="1100" dirty="0" smtClean="0"/>
              <a:t>");</a:t>
            </a: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//pair </a:t>
            </a:r>
            <a:r>
              <a:rPr lang="ko-KR" altLang="en-US" sz="1100" dirty="0"/>
              <a:t>내부에 직접 입력</a:t>
            </a:r>
          </a:p>
          <a:p>
            <a:pPr marL="0" indent="0">
              <a:buNone/>
            </a:pPr>
            <a:r>
              <a:rPr lang="en-US" altLang="ko-KR" sz="1100" dirty="0"/>
              <a:t>pair&lt;pair&lt;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&gt;, pair&lt;double, string&gt;&gt; pp1;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"--pair </a:t>
            </a:r>
            <a:r>
              <a:rPr lang="ko-KR" altLang="en-US" sz="1100" dirty="0"/>
              <a:t>내부에 직접 입력</a:t>
            </a:r>
            <a:r>
              <a:rPr lang="en-US" altLang="ko-KR" sz="1100" dirty="0"/>
              <a:t>--"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</a:t>
            </a:r>
            <a:r>
              <a:rPr lang="ko-KR" altLang="en-US" sz="1100" dirty="0"/>
              <a:t> </a:t>
            </a:r>
            <a:r>
              <a:rPr lang="en-US" altLang="ko-KR" sz="1100" dirty="0"/>
              <a:t>"first </a:t>
            </a:r>
            <a:r>
              <a:rPr lang="ko-KR" altLang="en-US" sz="1100" dirty="0"/>
              <a:t>값을 입력하세요 </a:t>
            </a:r>
            <a:r>
              <a:rPr lang="en-US" altLang="ko-KR" sz="1100" dirty="0"/>
              <a:t>: ";</a:t>
            </a:r>
          </a:p>
          <a:p>
            <a:pPr marL="0" indent="0">
              <a:buNone/>
            </a:pPr>
            <a:r>
              <a:rPr lang="en-US" altLang="ko-KR" sz="1100" dirty="0" err="1"/>
              <a:t>cin</a:t>
            </a:r>
            <a:r>
              <a:rPr lang="en-US" altLang="ko-KR" sz="1100" dirty="0"/>
              <a:t> &gt;&gt; pp1.first.first &gt;&gt; pp1.first.second;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"second </a:t>
            </a:r>
            <a:r>
              <a:rPr lang="ko-KR" altLang="en-US" sz="1100" dirty="0"/>
              <a:t>값을 입력하세요 </a:t>
            </a:r>
            <a:r>
              <a:rPr lang="en-US" altLang="ko-KR" sz="1100" dirty="0"/>
              <a:t>: ";</a:t>
            </a:r>
          </a:p>
          <a:p>
            <a:pPr marL="0" indent="0">
              <a:buNone/>
            </a:pPr>
            <a:r>
              <a:rPr lang="en-US" altLang="ko-KR" sz="1100" dirty="0" err="1"/>
              <a:t>cin</a:t>
            </a:r>
            <a:r>
              <a:rPr lang="en-US" altLang="ko-KR" sz="1100" dirty="0"/>
              <a:t> &gt;&gt; pp1.second.first &gt;&gt; pp1.second.second;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first&amp;second</a:t>
            </a:r>
            <a:r>
              <a:rPr lang="en-US" altLang="ko-KR" sz="1100" dirty="0"/>
              <a:t> </a:t>
            </a:r>
            <a:r>
              <a:rPr lang="ko-KR" altLang="en-US" sz="1100" dirty="0"/>
              <a:t>값을 입력하세요 </a:t>
            </a:r>
            <a:r>
              <a:rPr lang="en-US" altLang="ko-KR" sz="1100" dirty="0"/>
              <a:t>: ";</a:t>
            </a:r>
          </a:p>
          <a:p>
            <a:pPr marL="0" indent="0">
              <a:buNone/>
            </a:pPr>
            <a:r>
              <a:rPr lang="en-US" altLang="ko-KR" sz="1100" dirty="0" err="1"/>
              <a:t>cin</a:t>
            </a:r>
            <a:r>
              <a:rPr lang="en-US" altLang="ko-KR" sz="1100" dirty="0"/>
              <a:t> &gt;&gt; pp1.first.first &gt;&gt; pp1.second.second;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 pp1.first.first &lt;&lt; ", " &lt;&lt; pp1.first.second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;;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&lt;&lt; pp1.second.first &lt;&lt; ", " &lt;&lt; pp1.second.second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 err="1"/>
              <a:t>cout</a:t>
            </a:r>
            <a:r>
              <a:rPr lang="en-US" altLang="ko-KR" sz="1100" dirty="0"/>
              <a:t> &lt;&lt;pp1.first.first &lt;&lt; ", " &lt;&lt; pp1.second.second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return 0;</a:t>
            </a:r>
            <a:r>
              <a:rPr lang="en-US" altLang="ko-KR" sz="1100" dirty="0" smtClean="0"/>
              <a:t>}</a:t>
            </a:r>
            <a:endParaRPr lang="ko-KR" altLang="en-US" sz="1100" dirty="0"/>
          </a:p>
          <a:p>
            <a:pPr marL="0" indent="0"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89291497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 bwMode="auto">
          <a:xfrm>
            <a:off x="1367644" y="2600907"/>
            <a:ext cx="6696744" cy="1357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Program</a:t>
            </a:r>
            <a:r>
              <a:rPr kumimoji="0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구체적으로 구현</a:t>
            </a:r>
            <a:r>
              <a:rPr kumimoji="0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ko-KR" altLang="en-US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152636"/>
            <a:ext cx="6875463" cy="792163"/>
          </a:xfrm>
        </p:spPr>
        <p:txBody>
          <a:bodyPr/>
          <a:lstStyle/>
          <a:p>
            <a:r>
              <a:rPr lang="en-US" altLang="ko-KR" b="1" dirty="0" smtClean="0"/>
              <a:t>Template </a:t>
            </a:r>
            <a:r>
              <a:rPr lang="ko-KR" altLang="en-US" b="1" dirty="0" smtClean="0"/>
              <a:t>개요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59994" y="962385"/>
            <a:ext cx="7092788" cy="147732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템블릿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(Template):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컴파일 타임에 클라이언트가 여러 타입의 함수나 클래스를 쉽게 생성할 수 있는 것이다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함수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여러 함수를 만들어내는 함수의 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클래스 템플릿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여러 클래스를 만들어내는 클래스의 틀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1603260" y="3032956"/>
            <a:ext cx="1833024" cy="9001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 programmer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763500" y="3015777"/>
            <a:ext cx="1833024" cy="9431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Client programmer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5923741" y="3015777"/>
            <a:ext cx="1833022" cy="943100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Client programmer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383868" y="5100600"/>
            <a:ext cx="2592288" cy="956692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programmer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>
            <a:stCxn id="6" idx="4"/>
            <a:endCxn id="9" idx="1"/>
          </p:cNvCxnSpPr>
          <p:nvPr/>
        </p:nvCxnSpPr>
        <p:spPr bwMode="auto">
          <a:xfrm>
            <a:off x="2519772" y="3933056"/>
            <a:ext cx="1243728" cy="13076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>
            <a:stCxn id="7" idx="4"/>
            <a:endCxn id="9" idx="0"/>
          </p:cNvCxnSpPr>
          <p:nvPr/>
        </p:nvCxnSpPr>
        <p:spPr bwMode="auto">
          <a:xfrm>
            <a:off x="4680012" y="3958877"/>
            <a:ext cx="0" cy="11417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stCxn id="8" idx="4"/>
            <a:endCxn id="9" idx="7"/>
          </p:cNvCxnSpPr>
          <p:nvPr/>
        </p:nvCxnSpPr>
        <p:spPr bwMode="auto">
          <a:xfrm flipH="1">
            <a:off x="5596524" y="3958877"/>
            <a:ext cx="1243728" cy="12818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53026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75" y="116632"/>
            <a:ext cx="6875463" cy="792163"/>
          </a:xfrm>
        </p:spPr>
        <p:txBody>
          <a:bodyPr/>
          <a:lstStyle/>
          <a:p>
            <a:r>
              <a:rPr lang="en-US" altLang="ko-KR" b="1" dirty="0" smtClean="0"/>
              <a:t>Overloading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1541" y="2275669"/>
            <a:ext cx="3528392" cy="43576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#include &lt;functional&gt; 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void output(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a &lt;&lt; ", " &lt;&lt; b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void output(double a, double b)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a &lt;&lt; ", " &lt;&lt; b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void output(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char *a,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char *b)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a &lt;&lt; ", " &lt;&lt; b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8363" y="2290115"/>
            <a:ext cx="4070350" cy="201669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output(100, 200);</a:t>
            </a:r>
          </a:p>
          <a:p>
            <a:pPr marL="0" indent="0">
              <a:buNone/>
            </a:pPr>
            <a:r>
              <a:rPr lang="en-US" altLang="ko-KR" sz="1400" dirty="0"/>
              <a:t>output(1.2, 2.3);</a:t>
            </a:r>
          </a:p>
          <a:p>
            <a:pPr marL="0" indent="0">
              <a:buNone/>
            </a:pPr>
            <a:r>
              <a:rPr lang="en-US" altLang="ko-KR" sz="1400" dirty="0"/>
              <a:t>output("Good", "day");</a:t>
            </a:r>
          </a:p>
          <a:p>
            <a:pPr marL="0" indent="0">
              <a:buNone/>
            </a:pPr>
            <a:r>
              <a:rPr lang="en-US" altLang="ko-KR" sz="1400" dirty="0"/>
              <a:t>return 0;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28" y="4500485"/>
            <a:ext cx="2905125" cy="476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915" y="5134902"/>
            <a:ext cx="2800350" cy="552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965" y="5845519"/>
            <a:ext cx="2781300" cy="752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3668" y="908720"/>
            <a:ext cx="7092788" cy="12003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- Overloading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은 클라이언트가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배개변수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타입을 미리 알고 있다는 전제가 필요하다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즉 클라이언트가 어떤 타입을 사용해서 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서버코드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를 호출할 지 미리 알지 못하기 때문에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overloading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한게가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있다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098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75" y="116632"/>
            <a:ext cx="6875463" cy="792163"/>
          </a:xfrm>
        </p:spPr>
        <p:txBody>
          <a:bodyPr/>
          <a:lstStyle/>
          <a:p>
            <a:r>
              <a:rPr lang="en-US" altLang="ko-KR" b="1" dirty="0" smtClean="0"/>
              <a:t>Template(</a:t>
            </a:r>
            <a:r>
              <a:rPr lang="ko-KR" altLang="en-US" b="1" dirty="0" smtClean="0"/>
              <a:t>암묵적 호출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528900"/>
            <a:ext cx="8219256" cy="41404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#include &lt;functional&gt; 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smtClean="0"/>
              <a:t>template&lt;</a:t>
            </a:r>
            <a:r>
              <a:rPr lang="en-US" altLang="ko-KR" sz="1400" dirty="0" err="1" smtClean="0"/>
              <a:t>typename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T&gt; </a:t>
            </a:r>
          </a:p>
          <a:p>
            <a:pPr marL="0" indent="0">
              <a:buNone/>
            </a:pPr>
            <a:r>
              <a:rPr lang="en-US" altLang="ko-KR" sz="1400" dirty="0"/>
              <a:t>void</a:t>
            </a:r>
            <a:r>
              <a:rPr lang="ko-KR" altLang="en-US" sz="1400" dirty="0"/>
              <a:t> </a:t>
            </a:r>
            <a:r>
              <a:rPr lang="en-US" altLang="ko-KR" sz="1400" dirty="0"/>
              <a:t>output(T</a:t>
            </a:r>
            <a:r>
              <a:rPr lang="ko-KR" altLang="en-US" sz="1400" dirty="0"/>
              <a:t> </a:t>
            </a:r>
            <a:r>
              <a:rPr lang="en-US" altLang="ko-KR" sz="1400" dirty="0"/>
              <a:t>a, T</a:t>
            </a:r>
            <a:r>
              <a:rPr lang="ko-KR" altLang="en-US" sz="1400" dirty="0"/>
              <a:t> </a:t>
            </a:r>
            <a:r>
              <a:rPr lang="en-US" altLang="ko-KR" sz="1400" dirty="0"/>
              <a:t>b)//T</a:t>
            </a:r>
            <a:r>
              <a:rPr lang="ko-KR" altLang="en-US" sz="1400" dirty="0"/>
              <a:t>는 타입을 일반화 한다는 의미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a &lt;&lt; ", " &lt;&lt; b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클라이언트의 의하여 </a:t>
            </a:r>
            <a:r>
              <a:rPr lang="ko-KR" altLang="en-US" sz="1400" dirty="0" err="1"/>
              <a:t>타입결정</a:t>
            </a:r>
            <a:r>
              <a:rPr lang="en-US" altLang="ko-KR" sz="1400" dirty="0"/>
              <a:t>(Generic program)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output(11, 22);</a:t>
            </a:r>
          </a:p>
          <a:p>
            <a:pPr marL="0" indent="0">
              <a:buNone/>
            </a:pPr>
            <a:r>
              <a:rPr lang="en-US" altLang="ko-KR" sz="1400" dirty="0"/>
              <a:t>output(1.23, 2.34);</a:t>
            </a:r>
          </a:p>
          <a:p>
            <a:pPr marL="0" indent="0">
              <a:buNone/>
            </a:pPr>
            <a:r>
              <a:rPr lang="en-US" altLang="ko-KR" sz="1400" dirty="0"/>
              <a:t>output("</a:t>
            </a:r>
            <a:r>
              <a:rPr lang="en-US" altLang="ko-KR" sz="1400" dirty="0" err="1"/>
              <a:t>Good","Lucky</a:t>
            </a:r>
            <a:r>
              <a:rPr lang="en-US" altLang="ko-KR" sz="1400" dirty="0"/>
              <a:t>");</a:t>
            </a:r>
          </a:p>
          <a:p>
            <a:pPr marL="0" indent="0">
              <a:buNone/>
            </a:pPr>
            <a:r>
              <a:rPr lang="en-US" altLang="ko-KR" sz="1400" dirty="0"/>
              <a:t>return 0;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908720"/>
            <a:ext cx="7092788" cy="147732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Template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는 클라이언트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(main)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가 서버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의 코드를 미리 알 필요가 없다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문법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 template&lt;T&gt;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사용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 void output(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a,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b)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template&lt;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typrname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T&gt;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    void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output(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a,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b)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082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Template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명시적 </a:t>
            </a:r>
            <a:r>
              <a:rPr lang="ko-KR" altLang="en-US" b="1" dirty="0"/>
              <a:t>호출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83668" y="2204864"/>
            <a:ext cx="5086908" cy="43576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#include &lt;functional&gt; 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template&lt;</a:t>
            </a:r>
            <a:r>
              <a:rPr lang="en-US" altLang="ko-KR" sz="1400" dirty="0" err="1"/>
              <a:t>typename</a:t>
            </a:r>
            <a:r>
              <a:rPr lang="en-US" altLang="ko-KR" sz="1400" dirty="0"/>
              <a:t> G&gt;</a:t>
            </a:r>
          </a:p>
          <a:p>
            <a:pPr marL="0" indent="0">
              <a:buNone/>
            </a:pPr>
            <a:r>
              <a:rPr lang="en-US" altLang="ko-KR" sz="1400" dirty="0"/>
              <a:t>void output(G a, G b)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a &lt;&lt; ", " &lt;&lt; b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output&lt;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&gt;(11, 22);</a:t>
            </a:r>
          </a:p>
          <a:p>
            <a:pPr marL="0" indent="0">
              <a:buNone/>
            </a:pPr>
            <a:r>
              <a:rPr lang="en-US" altLang="ko-KR" sz="1400" dirty="0"/>
              <a:t>output&lt;double&gt;(1.23, 2.34);</a:t>
            </a:r>
          </a:p>
          <a:p>
            <a:pPr marL="0" indent="0">
              <a:buNone/>
            </a:pPr>
            <a:r>
              <a:rPr lang="en-US" altLang="ko-KR" sz="1400" dirty="0"/>
              <a:t>output&lt;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char*&gt;("Good", "Lucky");</a:t>
            </a:r>
          </a:p>
          <a:p>
            <a:pPr marL="0" indent="0">
              <a:buNone/>
            </a:pPr>
            <a:r>
              <a:rPr lang="en-US" altLang="ko-KR" sz="1400" dirty="0"/>
              <a:t>return 0;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1101514"/>
            <a:ext cx="7092788" cy="92333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-template&lt;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typename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T&gt; void output(T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a, 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= template&lt;class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&gt;void output(T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a,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표준화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호환성을 위해서 컴파일러는 모두 지원한다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766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Template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타입이 </a:t>
            </a:r>
            <a:r>
              <a:rPr lang="ko-KR" altLang="en-US" sz="2800" b="1" dirty="0" err="1" smtClean="0"/>
              <a:t>다른경우</a:t>
            </a:r>
            <a:r>
              <a:rPr lang="en-US" altLang="ko-KR" sz="2800" b="1" dirty="0" smtClean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55876" y="1304764"/>
            <a:ext cx="4258816" cy="51130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#include &lt;functional&gt; 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 smtClean="0"/>
              <a:t>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template&lt;</a:t>
            </a:r>
            <a:r>
              <a:rPr lang="en-US" altLang="ko-KR" sz="1600" dirty="0" err="1"/>
              <a:t>typename</a:t>
            </a:r>
            <a:r>
              <a:rPr lang="en-US" altLang="ko-KR" sz="1600" dirty="0"/>
              <a:t> T1, </a:t>
            </a:r>
            <a:r>
              <a:rPr lang="en-US" altLang="ko-KR" sz="1600" dirty="0" err="1"/>
              <a:t>typename</a:t>
            </a:r>
            <a:r>
              <a:rPr lang="en-US" altLang="ko-KR" sz="1600" dirty="0"/>
              <a:t> T2&gt;</a:t>
            </a:r>
          </a:p>
          <a:p>
            <a:pPr marL="0" indent="0">
              <a:buNone/>
            </a:pPr>
            <a:r>
              <a:rPr lang="fr-FR" altLang="ko-KR" sz="1600" dirty="0"/>
              <a:t>void output(T1 a, T2 b)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 a &lt;&lt; ", " &lt;&lt; b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output(10,10.11);</a:t>
            </a:r>
          </a:p>
          <a:p>
            <a:pPr marL="0" indent="0">
              <a:buNone/>
            </a:pPr>
            <a:r>
              <a:rPr lang="en-US" altLang="ko-KR" sz="1600" dirty="0"/>
              <a:t>output("Good", 1004);</a:t>
            </a:r>
          </a:p>
          <a:p>
            <a:pPr marL="0" indent="0">
              <a:buNone/>
            </a:pPr>
            <a:r>
              <a:rPr lang="en-US" altLang="ko-KR" sz="1600" dirty="0"/>
              <a:t>output(7, "seven");</a:t>
            </a:r>
          </a:p>
          <a:p>
            <a:pPr marL="0" indent="0">
              <a:buNone/>
            </a:pPr>
            <a:r>
              <a:rPr lang="en-US" altLang="ko-KR" sz="1600" dirty="0"/>
              <a:t>return 0;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526133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Template(Swap)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556321"/>
            <a:ext cx="3623733" cy="367287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#include &lt;functional&gt; 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 smtClean="0"/>
              <a:t>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template&lt;</a:t>
            </a:r>
            <a:r>
              <a:rPr lang="en-US" altLang="ko-KR" sz="1600" dirty="0" err="1"/>
              <a:t>typename</a:t>
            </a:r>
            <a:r>
              <a:rPr lang="en-US" altLang="ko-KR" sz="1600" dirty="0"/>
              <a:t> T&gt;</a:t>
            </a:r>
          </a:p>
          <a:p>
            <a:pPr marL="0" indent="0">
              <a:buNone/>
            </a:pPr>
            <a:r>
              <a:rPr lang="fr-FR" altLang="ko-KR" sz="1600" dirty="0"/>
              <a:t>void Swap(T &amp;n, T &amp;m)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T temp = n;</a:t>
            </a:r>
          </a:p>
          <a:p>
            <a:pPr marL="0" indent="0">
              <a:buNone/>
            </a:pPr>
            <a:r>
              <a:rPr lang="en-US" altLang="ko-KR" sz="1600" dirty="0"/>
              <a:t>n = m;</a:t>
            </a:r>
          </a:p>
          <a:p>
            <a:pPr marL="0" indent="0">
              <a:buNone/>
            </a:pPr>
            <a:r>
              <a:rPr lang="en-US" altLang="ko-KR" sz="1600" dirty="0"/>
              <a:t>m = temp;</a:t>
            </a:r>
          </a:p>
          <a:p>
            <a:pPr marL="0" indent="0">
              <a:buNone/>
            </a:pP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355976" y="1484312"/>
            <a:ext cx="3682752" cy="44289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main()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a1 = 11, a2 = 22;</a:t>
            </a:r>
          </a:p>
          <a:p>
            <a:pPr marL="0" indent="0">
              <a:buNone/>
            </a:pPr>
            <a:r>
              <a:rPr lang="fr-FR" altLang="ko-KR" sz="1600" dirty="0"/>
              <a:t>double d1 = 1.1, d2 = 2.2;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 a1 &lt;&lt; ", " &lt;&lt; a2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Swap(a1, a2);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 a1 &lt;&lt; ", " &lt;&lt; a2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 "========="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 d1 &lt;&lt; ", " &lt;&lt; d2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Swap(d1, d2);</a:t>
            </a:r>
          </a:p>
          <a:p>
            <a:pPr marL="0" indent="0">
              <a:buNone/>
            </a:pPr>
            <a:r>
              <a:rPr lang="en-US" altLang="ko-KR" sz="1600" dirty="0" err="1"/>
              <a:t>cout</a:t>
            </a:r>
            <a:r>
              <a:rPr lang="en-US" altLang="ko-KR" sz="1600" dirty="0"/>
              <a:t> &lt;&lt; d1 &lt;&lt; ", " &lt;&lt; d2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return 0;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2990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Template(</a:t>
            </a:r>
            <a:r>
              <a:rPr lang="ko-KR" altLang="en-US" b="1" dirty="0" smtClean="0"/>
              <a:t>배열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9593" y="1268760"/>
            <a:ext cx="3456384" cy="53736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#include &lt;functional&gt; 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outputarray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*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nn-NO" altLang="ko-KR" sz="1200" dirty="0"/>
              <a:t>for (int i = 0; i &lt; size; i++)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"["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"] : " &lt;&lt;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arr1[5] = {100,22,33,44,55};</a:t>
            </a:r>
          </a:p>
          <a:p>
            <a:pPr marL="0" indent="0">
              <a:buNone/>
            </a:pPr>
            <a:r>
              <a:rPr lang="en-US" altLang="ko-KR" sz="1200" dirty="0" err="1"/>
              <a:t>outputarray</a:t>
            </a:r>
            <a:r>
              <a:rPr lang="en-US" altLang="ko-KR" sz="1200" dirty="0"/>
              <a:t>(arr1, 5);</a:t>
            </a:r>
          </a:p>
          <a:p>
            <a:pPr marL="0" indent="0">
              <a:buNone/>
            </a:pPr>
            <a:r>
              <a:rPr lang="en-US" altLang="ko-KR" sz="1200" dirty="0" smtClean="0"/>
              <a:t>//ERROR</a:t>
            </a:r>
            <a:r>
              <a:rPr lang="ko-KR" altLang="en-US" sz="1200" dirty="0" smtClean="0"/>
              <a:t> 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double arr2[5] = { 1.1,2.2,3.3,4.4,5.5 };</a:t>
            </a:r>
          </a:p>
          <a:p>
            <a:pPr marL="0" indent="0">
              <a:buNone/>
            </a:pPr>
            <a:r>
              <a:rPr lang="en-US" altLang="ko-KR" sz="1200" dirty="0" err="1"/>
              <a:t>outputarray</a:t>
            </a:r>
            <a:r>
              <a:rPr lang="en-US" altLang="ko-KR" sz="1200" dirty="0"/>
              <a:t>(arr2, 5);</a:t>
            </a:r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968044" y="1282977"/>
            <a:ext cx="3456384" cy="230425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//</a:t>
            </a:r>
            <a:r>
              <a:rPr lang="ko-KR" altLang="en-US" sz="1400" dirty="0" smtClean="0"/>
              <a:t>추가 </a:t>
            </a:r>
            <a:r>
              <a:rPr lang="ko-KR" altLang="en-US" sz="1400" dirty="0" err="1" smtClean="0"/>
              <a:t>코드하여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ERROR </a:t>
            </a:r>
            <a:r>
              <a:rPr lang="ko-KR" altLang="en-US" sz="1400" dirty="0" smtClean="0"/>
              <a:t>해결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void </a:t>
            </a:r>
            <a:r>
              <a:rPr lang="en-US" altLang="ko-KR" sz="1400" dirty="0" err="1"/>
              <a:t>outputarray</a:t>
            </a:r>
            <a:r>
              <a:rPr lang="en-US" altLang="ko-KR" sz="1400" dirty="0"/>
              <a:t>(double*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size)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nn-NO" altLang="ko-KR" sz="1400" dirty="0"/>
              <a:t>for (int i = 0; i &lt; size; i++)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"["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"] : " &lt;&lt;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54445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8969</TotalTime>
  <Words>2835</Words>
  <Application>Microsoft Office PowerPoint</Application>
  <PresentationFormat>화면 슬라이드 쇼(4:3)</PresentationFormat>
  <Paragraphs>715</Paragraphs>
  <Slides>27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Default Design</vt:lpstr>
      <vt:lpstr>Chapter 32 Template</vt:lpstr>
      <vt:lpstr>목  차</vt:lpstr>
      <vt:lpstr>Template 개요</vt:lpstr>
      <vt:lpstr>Overloading</vt:lpstr>
      <vt:lpstr>Template(암묵적 호출)</vt:lpstr>
      <vt:lpstr>Template(명시적 호출)</vt:lpstr>
      <vt:lpstr>Template(타입이 다른경우)</vt:lpstr>
      <vt:lpstr>Template(Swap)</vt:lpstr>
      <vt:lpstr>Template(배열)</vt:lpstr>
      <vt:lpstr>Template(배열)</vt:lpstr>
      <vt:lpstr>특수 Template</vt:lpstr>
      <vt:lpstr>Class Template 개요</vt:lpstr>
      <vt:lpstr>Class (배열)</vt:lpstr>
      <vt:lpstr>main </vt:lpstr>
      <vt:lpstr>Class operator(int 배열)</vt:lpstr>
      <vt:lpstr>Class operator (double 배열)</vt:lpstr>
      <vt:lpstr>Class operator (string 배열)</vt:lpstr>
      <vt:lpstr>Class operator (main)</vt:lpstr>
      <vt:lpstr>Class Template(서버)</vt:lpstr>
      <vt:lpstr>Class Template(클라이언트)</vt:lpstr>
      <vt:lpstr>Class Template(매개변수)</vt:lpstr>
      <vt:lpstr>Class Template(매개변수)</vt:lpstr>
      <vt:lpstr>Class Template(특수화)</vt:lpstr>
      <vt:lpstr>Class Template(특수화)</vt:lpstr>
      <vt:lpstr>매개변수의 다양화</vt:lpstr>
      <vt:lpstr>매개변수의 다양화</vt:lpstr>
      <vt:lpstr>STL (pair)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dw07-t</cp:lastModifiedBy>
  <cp:revision>570</cp:revision>
  <dcterms:created xsi:type="dcterms:W3CDTF">2005-03-15T10:04:38Z</dcterms:created>
  <dcterms:modified xsi:type="dcterms:W3CDTF">2019-09-10T02:50:21Z</dcterms:modified>
</cp:coreProperties>
</file>