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313" r:id="rId3"/>
    <p:sldId id="321" r:id="rId4"/>
    <p:sldId id="322" r:id="rId5"/>
    <p:sldId id="323" r:id="rId6"/>
    <p:sldId id="324" r:id="rId7"/>
    <p:sldId id="325" r:id="rId8"/>
    <p:sldId id="326" r:id="rId9"/>
    <p:sldId id="328" r:id="rId10"/>
    <p:sldId id="334" r:id="rId11"/>
    <p:sldId id="329" r:id="rId12"/>
    <p:sldId id="330" r:id="rId13"/>
    <p:sldId id="331" r:id="rId14"/>
    <p:sldId id="333" r:id="rId15"/>
    <p:sldId id="332" r:id="rId16"/>
    <p:sldId id="32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FF"/>
    <a:srgbClr val="FF6600"/>
    <a:srgbClr val="CCFFFF"/>
    <a:srgbClr val="FFCC66"/>
    <a:srgbClr val="BB0000"/>
    <a:srgbClr val="463F83"/>
    <a:srgbClr val="363080"/>
    <a:srgbClr val="3399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8" autoAdjust="0"/>
    <p:restoredTop sz="88358" autoAdjust="0"/>
  </p:normalViewPr>
  <p:slideViewPr>
    <p:cSldViewPr>
      <p:cViewPr varScale="1">
        <p:scale>
          <a:sx n="102" d="100"/>
          <a:sy n="102" d="100"/>
        </p:scale>
        <p:origin x="-2466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08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37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548" y="2132856"/>
            <a:ext cx="813690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34</a:t>
            </a:r>
            <a:br>
              <a:rPr lang="en-US" altLang="en-US" dirty="0" smtClean="0"/>
            </a:br>
            <a:r>
              <a:rPr lang="en-US" altLang="ko-KR" dirty="0" smtClean="0"/>
              <a:t>Template </a:t>
            </a:r>
            <a:r>
              <a:rPr lang="ko-KR" altLang="en-US" dirty="0" err="1" smtClean="0"/>
              <a:t>적용원리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en-US" altLang="ko-KR" dirty="0" smtClean="0"/>
              <a:t>(Lambda)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43608" y="1124744"/>
            <a:ext cx="7236804" cy="56166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Lambda(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"Function Pointer : " &lt;&lt; 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return n;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//</a:t>
            </a:r>
            <a:r>
              <a:rPr lang="ko-KR" altLang="en-US" sz="1200" dirty="0" err="1"/>
              <a:t>람바식</a:t>
            </a:r>
            <a:r>
              <a:rPr lang="ko-KR" altLang="en-US" sz="1200" dirty="0"/>
              <a:t> 선언 및 </a:t>
            </a:r>
            <a:r>
              <a:rPr lang="ko-KR" altLang="en-US" sz="1200" dirty="0" smtClean="0"/>
              <a:t>정의 </a:t>
            </a:r>
            <a:r>
              <a:rPr lang="en-US" altLang="ko-KR" sz="1200" dirty="0" smtClean="0"/>
              <a:t>//</a:t>
            </a:r>
            <a:r>
              <a:rPr lang="ko-KR" altLang="en-US" sz="1200" dirty="0"/>
              <a:t>매개변수가 </a:t>
            </a:r>
            <a:r>
              <a:rPr lang="en-US" altLang="ko-KR" sz="1200" dirty="0" err="1"/>
              <a:t>int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하나고 반환도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자료형으로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ko-KR" altLang="en-US" sz="1200" dirty="0"/>
              <a:t>선언</a:t>
            </a:r>
          </a:p>
          <a:p>
            <a:pPr marL="0" indent="0">
              <a:buNone/>
            </a:pPr>
            <a:r>
              <a:rPr lang="pt-BR" altLang="ko-KR" sz="1200" dirty="0"/>
              <a:t>auto func = [](int n)-&gt;int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"Lambda : " &lt;&lt; 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</a:p>
          <a:p>
            <a:pPr marL="0" indent="0">
              <a:buNone/>
            </a:pPr>
            <a:r>
              <a:rPr lang="en-US" altLang="ko-KR" sz="1200" dirty="0"/>
              <a:t>//</a:t>
            </a:r>
            <a:r>
              <a:rPr lang="ko-KR" altLang="en-US" sz="1200" dirty="0" err="1"/>
              <a:t>람다식</a:t>
            </a:r>
            <a:r>
              <a:rPr lang="ko-KR" altLang="en-US" sz="1200" dirty="0"/>
              <a:t> 호출</a:t>
            </a:r>
          </a:p>
          <a:p>
            <a:pPr marL="0" indent="0">
              <a:buNone/>
            </a:pPr>
            <a:r>
              <a:rPr lang="en-US" altLang="ko-KR" sz="1200" dirty="0" err="1"/>
              <a:t>func</a:t>
            </a:r>
            <a:r>
              <a:rPr lang="en-US" altLang="ko-KR" sz="1200" dirty="0"/>
              <a:t>(5);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//</a:t>
            </a:r>
            <a:r>
              <a:rPr lang="ko-KR" altLang="en-US" sz="1200" dirty="0"/>
              <a:t>함수 람다</a:t>
            </a:r>
            <a:r>
              <a:rPr lang="en-US" altLang="ko-KR" sz="1200" dirty="0"/>
              <a:t>(</a:t>
            </a:r>
            <a:r>
              <a:rPr lang="ko-KR" altLang="en-US" sz="1200" dirty="0"/>
              <a:t>포인터를 이용한 호출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//</a:t>
            </a:r>
            <a:r>
              <a:rPr lang="ko-KR" altLang="en-US" sz="1200" dirty="0"/>
              <a:t>함수 자체를 다른 함수를 매개변수로 넘겨서 호출</a:t>
            </a:r>
          </a:p>
          <a:p>
            <a:pPr marL="0" indent="0">
              <a:buNone/>
            </a:pPr>
            <a:r>
              <a:rPr lang="en-US" altLang="ko-KR" sz="1200" dirty="0"/>
              <a:t>auto </a:t>
            </a:r>
            <a:r>
              <a:rPr lang="en-US" altLang="ko-KR" sz="1200" dirty="0" err="1"/>
              <a:t>pftest</a:t>
            </a:r>
            <a:r>
              <a:rPr lang="en-US" altLang="ko-KR" sz="1200" dirty="0"/>
              <a:t> = Lambda;</a:t>
            </a:r>
          </a:p>
          <a:p>
            <a:pPr marL="0" indent="0">
              <a:buNone/>
            </a:pPr>
            <a:r>
              <a:rPr lang="en-US" altLang="ko-KR" sz="1200" dirty="0" err="1"/>
              <a:t>pftest</a:t>
            </a:r>
            <a:r>
              <a:rPr lang="en-US" altLang="ko-KR" sz="1200" dirty="0"/>
              <a:t>(10);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6281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일반함수와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(Lambda)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30932" y="1484313"/>
            <a:ext cx="3538736" cy="4357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"</a:t>
            </a:r>
            <a:r>
              <a:rPr lang="en-US" altLang="ko-KR" sz="1200" dirty="0" err="1"/>
              <a:t>stdafx.h</a:t>
            </a:r>
            <a:r>
              <a:rPr lang="en-US" altLang="ko-KR" sz="1200" dirty="0"/>
              <a:t>"</a:t>
            </a:r>
          </a:p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Chulsoo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public: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eat(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steakWeight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};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Chulsoo</a:t>
            </a:r>
            <a:r>
              <a:rPr lang="en-US" altLang="ko-KR" sz="1200" dirty="0"/>
              <a:t>::eat(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steakWeight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"eat():: </a:t>
            </a:r>
            <a:r>
              <a:rPr lang="ko-KR" altLang="en-US" sz="1200" dirty="0"/>
              <a:t>철수는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steakWeight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"g </a:t>
            </a:r>
            <a:r>
              <a:rPr lang="ko-KR" altLang="en-US" sz="1200" dirty="0"/>
              <a:t>스테이크를 먹었다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return </a:t>
            </a:r>
            <a:r>
              <a:rPr lang="en-US" altLang="ko-KR" sz="1200" dirty="0" err="1"/>
              <a:t>steakWeight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993704" y="1484313"/>
            <a:ext cx="3538736" cy="4357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// </a:t>
            </a:r>
            <a:r>
              <a:rPr lang="ko-KR" altLang="en-US" sz="1200" dirty="0"/>
              <a:t>일반 함수</a:t>
            </a:r>
          </a:p>
          <a:p>
            <a:pPr marL="0" indent="0">
              <a:buNone/>
            </a:pPr>
            <a:r>
              <a:rPr lang="en-US" altLang="ko-KR" sz="1200" dirty="0" err="1"/>
              <a:t>Chulsoo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chlsoo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chlsoo.eat</a:t>
            </a:r>
            <a:r>
              <a:rPr lang="en-US" altLang="ko-KR" sz="1200" dirty="0"/>
              <a:t>(1000);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// </a:t>
            </a:r>
            <a:r>
              <a:rPr lang="ko-KR" altLang="en-US" sz="1200" dirty="0" err="1"/>
              <a:t>람다식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[](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steakWeight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err="1"/>
              <a:t>eatLamda</a:t>
            </a:r>
            <a:r>
              <a:rPr lang="en-US" altLang="ko-KR" sz="1200" dirty="0"/>
              <a:t>() :: </a:t>
            </a:r>
            <a:r>
              <a:rPr lang="ko-KR" altLang="en-US" sz="1200" dirty="0"/>
              <a:t>철수는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steakWeight</a:t>
            </a:r>
            <a:r>
              <a:rPr lang="en-US" altLang="ko-KR" sz="1200" dirty="0"/>
              <a:t> &lt;&lt; "g </a:t>
            </a:r>
            <a:r>
              <a:rPr lang="ko-KR" altLang="en-US" sz="1200" dirty="0"/>
              <a:t>스테이크를 먹는다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marL="0" indent="0">
              <a:buNone/>
            </a:pPr>
            <a:r>
              <a:rPr lang="en-US" altLang="ko-KR" sz="1200" dirty="0"/>
              <a:t>(100);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04" y="5973762"/>
            <a:ext cx="33623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159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캡쳐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)-ERROR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15616" y="1304765"/>
            <a:ext cx="7823212" cy="360040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 바깥쪽 함수의 지역 변수는 캡처 목록에 있지 않는 한 람다 본문에서 참조할 수 </a:t>
            </a:r>
            <a:r>
              <a:rPr lang="ko-KR" altLang="en-US" sz="1600" dirty="0" smtClean="0">
                <a:solidFill>
                  <a:srgbClr val="000000"/>
                </a:solidFill>
              </a:rPr>
              <a:t>없음</a:t>
            </a:r>
            <a:r>
              <a:rPr lang="ko-KR" altLang="en-US" sz="1600" dirty="0">
                <a:solidFill>
                  <a:srgbClr val="000000"/>
                </a:solidFill>
              </a:rPr>
              <a:t/>
            </a:r>
            <a:br>
              <a:rPr lang="ko-KR" altLang="en-US" sz="1600" dirty="0">
                <a:solidFill>
                  <a:srgbClr val="000000"/>
                </a:solidFill>
              </a:rPr>
            </a:br>
            <a:r>
              <a:rPr lang="ko-KR" altLang="en-US" sz="1600" dirty="0">
                <a:solidFill>
                  <a:srgbClr val="000000"/>
                </a:solidFill>
              </a:rPr>
              <a:t/>
            </a:r>
            <a:br>
              <a:rPr lang="ko-KR" altLang="en-US" sz="1600" dirty="0">
                <a:solidFill>
                  <a:srgbClr val="000000"/>
                </a:solidFill>
              </a:rPr>
            </a:b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15616" y="1880828"/>
            <a:ext cx="7823212" cy="47885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"</a:t>
            </a:r>
            <a:r>
              <a:rPr lang="en-US" altLang="ko-KR" sz="1200" dirty="0" err="1"/>
              <a:t>stdafx.h</a:t>
            </a:r>
            <a:r>
              <a:rPr lang="en-US" altLang="ko-KR" sz="1200" dirty="0"/>
              <a:t>"</a:t>
            </a:r>
          </a:p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Chulsoo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public: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count;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Chulsoo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chulsoo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chulsoo.count</a:t>
            </a:r>
            <a:r>
              <a:rPr lang="en-US" altLang="ko-KR" sz="1200" dirty="0"/>
              <a:t> = 1;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nn-NO" altLang="ko-KR" sz="1200" dirty="0"/>
              <a:t>for (int i = 0; i &lt; 10; i++)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[] {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chulsoo.count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번째 스테이크를 먹는다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}();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907704" y="5589240"/>
            <a:ext cx="1044116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04134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캡쳐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15616" y="1196753"/>
            <a:ext cx="7811816" cy="360039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</a:rPr>
              <a:t> 값을 전달하기 위해서 </a:t>
            </a:r>
            <a:r>
              <a:rPr lang="en-US" altLang="ko-KR" sz="1400" dirty="0">
                <a:solidFill>
                  <a:srgbClr val="000000"/>
                </a:solidFill>
              </a:rPr>
              <a:t>[=]</a:t>
            </a:r>
            <a:r>
              <a:rPr lang="ko-KR" altLang="en-US" sz="1400" dirty="0">
                <a:solidFill>
                  <a:srgbClr val="000000"/>
                </a:solidFill>
              </a:rPr>
              <a:t>를 </a:t>
            </a:r>
            <a:r>
              <a:rPr lang="ko-KR" altLang="en-US" sz="1400" dirty="0" smtClean="0">
                <a:solidFill>
                  <a:srgbClr val="000000"/>
                </a:solidFill>
              </a:rPr>
              <a:t>사용함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15616" y="1880828"/>
            <a:ext cx="7823212" cy="47885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"</a:t>
            </a:r>
            <a:r>
              <a:rPr lang="en-US" altLang="ko-KR" sz="1200" dirty="0" err="1"/>
              <a:t>stdafx.h</a:t>
            </a:r>
            <a:r>
              <a:rPr lang="en-US" altLang="ko-KR" sz="1200" dirty="0"/>
              <a:t>"</a:t>
            </a:r>
          </a:p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Chulsoo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public: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count;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Chulsoo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chulsoo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chulsoo.count</a:t>
            </a:r>
            <a:r>
              <a:rPr lang="en-US" altLang="ko-KR" sz="1200" dirty="0"/>
              <a:t> = 1;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nn-NO" altLang="ko-KR" sz="1200" dirty="0"/>
              <a:t>for (int i = 0; i &lt; 10; i++)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[=] {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chulsoo.count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번째 스테이크를 먹는다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}();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15616" y="5661248"/>
            <a:ext cx="324036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03" y="4865812"/>
            <a:ext cx="2943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4372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캡쳐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15616" y="1196753"/>
            <a:ext cx="7811816" cy="324036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</a:rPr>
              <a:t> 해당 </a:t>
            </a:r>
            <a:r>
              <a:rPr lang="ko-KR" altLang="en-US" sz="1200" dirty="0" err="1">
                <a:solidFill>
                  <a:srgbClr val="000000"/>
                </a:solidFill>
              </a:rPr>
              <a:t>지역변수의</a:t>
            </a:r>
            <a:r>
              <a:rPr lang="ko-KR" altLang="en-US" sz="1200" dirty="0">
                <a:solidFill>
                  <a:srgbClr val="000000"/>
                </a:solidFill>
              </a:rPr>
              <a:t> 값을 변경시키고 </a:t>
            </a:r>
            <a:r>
              <a:rPr lang="ko-KR" altLang="en-US" sz="1200" dirty="0" err="1">
                <a:solidFill>
                  <a:srgbClr val="000000"/>
                </a:solidFill>
              </a:rPr>
              <a:t>싶을땐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[&amp;]</a:t>
            </a:r>
            <a:r>
              <a:rPr lang="ko-KR" altLang="en-US" sz="1200" dirty="0">
                <a:solidFill>
                  <a:srgbClr val="000000"/>
                </a:solidFill>
              </a:rPr>
              <a:t>를 </a:t>
            </a:r>
            <a:r>
              <a:rPr lang="ko-KR" altLang="en-US" sz="1200" dirty="0" smtClean="0">
                <a:solidFill>
                  <a:srgbClr val="000000"/>
                </a:solidFill>
              </a:rPr>
              <a:t>사용함</a:t>
            </a:r>
            <a:r>
              <a:rPr lang="en-US" altLang="ko-KR" sz="1200" dirty="0" smtClean="0">
                <a:solidFill>
                  <a:srgbClr val="000000"/>
                </a:solidFill>
              </a:rPr>
              <a:t>.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15616" y="1880828"/>
            <a:ext cx="7823212" cy="47885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"</a:t>
            </a:r>
            <a:r>
              <a:rPr lang="en-US" altLang="ko-KR" sz="1200" dirty="0" err="1"/>
              <a:t>stdafx.h</a:t>
            </a:r>
            <a:r>
              <a:rPr lang="en-US" altLang="ko-KR" sz="1200" dirty="0"/>
              <a:t>"</a:t>
            </a:r>
          </a:p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Chulsoo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public: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count;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Chulsoo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chulsoo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chulsoo.count</a:t>
            </a:r>
            <a:r>
              <a:rPr lang="en-US" altLang="ko-KR" sz="1200" dirty="0"/>
              <a:t> = 1;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nn-NO" altLang="ko-KR" sz="1200" dirty="0"/>
              <a:t>for (int i = 0; i &lt; 10; i++)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smtClean="0"/>
              <a:t>[&amp;]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chulsoo.count</a:t>
            </a:r>
            <a:r>
              <a:rPr lang="en-US" altLang="ko-KR" sz="1200" smtClean="0"/>
              <a:t>++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번째 스테이크를 먹는다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}();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15616" y="5661248"/>
            <a:ext cx="324036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23" y="4854860"/>
            <a:ext cx="2781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95279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6133" y="143037"/>
            <a:ext cx="6875463" cy="792163"/>
          </a:xfrm>
        </p:spPr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400" y="961586"/>
            <a:ext cx="7823212" cy="1099262"/>
          </a:xfrm>
          <a:solidFill>
            <a:schemeClr val="tx2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</a:rPr>
              <a:t> 첫번째 예제의 </a:t>
            </a:r>
            <a:r>
              <a:rPr lang="ko-KR" altLang="en-US" sz="1200" dirty="0" err="1">
                <a:solidFill>
                  <a:srgbClr val="000000"/>
                </a:solidFill>
              </a:rPr>
              <a:t>반환값에서</a:t>
            </a:r>
            <a:r>
              <a:rPr lang="ko-KR" altLang="en-US" sz="1200" dirty="0">
                <a:solidFill>
                  <a:srgbClr val="000000"/>
                </a:solidFill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</a:rPr>
              <a:t>'C'</a:t>
            </a:r>
            <a:r>
              <a:rPr lang="ko-KR" altLang="en-US" sz="1200" dirty="0">
                <a:solidFill>
                  <a:srgbClr val="000000"/>
                </a:solidFill>
              </a:rPr>
              <a:t>가 나온 이유는 </a:t>
            </a:r>
            <a:r>
              <a:rPr lang="ko-KR" altLang="en-US" sz="1200" dirty="0" err="1">
                <a:solidFill>
                  <a:srgbClr val="000000"/>
                </a:solidFill>
              </a:rPr>
              <a:t>반환값을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000000"/>
                </a:solidFill>
              </a:rPr>
              <a:t>char</a:t>
            </a:r>
            <a:r>
              <a:rPr lang="ko-KR" altLang="en-US" sz="1200" dirty="0">
                <a:solidFill>
                  <a:srgbClr val="000000"/>
                </a:solidFill>
              </a:rPr>
              <a:t>형으로 정의했고</a:t>
            </a:r>
            <a:r>
              <a:rPr lang="en-US" altLang="ko-KR" sz="1200" dirty="0">
                <a:solidFill>
                  <a:srgbClr val="000000"/>
                </a:solidFill>
              </a:rPr>
              <a:t>, </a:t>
            </a:r>
            <a:r>
              <a:rPr lang="en-US" altLang="ko-KR" sz="1200" dirty="0" smtClean="0">
                <a:solidFill>
                  <a:srgbClr val="000000"/>
                </a:solidFill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</a:rPr>
            </a:br>
            <a:r>
              <a:rPr lang="en-US" altLang="ko-KR" sz="1200" dirty="0" smtClean="0">
                <a:solidFill>
                  <a:srgbClr val="000000"/>
                </a:solidFill>
              </a:rPr>
              <a:t>67</a:t>
            </a:r>
            <a:r>
              <a:rPr lang="ko-KR" altLang="en-US" sz="1200" dirty="0">
                <a:solidFill>
                  <a:srgbClr val="000000"/>
                </a:solidFill>
              </a:rPr>
              <a:t>이 아스키코드로 </a:t>
            </a:r>
            <a:r>
              <a:rPr lang="en-US" altLang="ko-KR" sz="1200" dirty="0">
                <a:solidFill>
                  <a:srgbClr val="000000"/>
                </a:solidFill>
              </a:rPr>
              <a:t>'C'</a:t>
            </a:r>
            <a:r>
              <a:rPr lang="ko-KR" altLang="en-US" sz="1200" dirty="0">
                <a:solidFill>
                  <a:srgbClr val="000000"/>
                </a:solidFill>
              </a:rPr>
              <a:t>이기 </a:t>
            </a:r>
            <a:r>
              <a:rPr lang="ko-KR" altLang="en-US" sz="1200" dirty="0" smtClean="0">
                <a:solidFill>
                  <a:srgbClr val="000000"/>
                </a:solidFill>
              </a:rPr>
              <a:t>때문이다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</a:rPr>
              <a:t>두번째 예제에서 </a:t>
            </a:r>
            <a:r>
              <a:rPr lang="ko-KR" altLang="en-US" sz="1200" dirty="0" err="1">
                <a:solidFill>
                  <a:srgbClr val="000000"/>
                </a:solidFill>
              </a:rPr>
              <a:t>반환값을</a:t>
            </a:r>
            <a:r>
              <a:rPr lang="ko-KR" altLang="en-US" sz="1200" dirty="0">
                <a:solidFill>
                  <a:srgbClr val="000000"/>
                </a:solidFill>
              </a:rPr>
              <a:t> 지정하지 않았는데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</a:rPr>
            </a:br>
            <a:r>
              <a:rPr lang="ko-KR" altLang="en-US" sz="1200" dirty="0" err="1" smtClean="0">
                <a:solidFill>
                  <a:srgbClr val="000000"/>
                </a:solidFill>
              </a:rPr>
              <a:t>이럴때는</a:t>
            </a:r>
            <a:r>
              <a:rPr lang="ko-KR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000000"/>
                </a:solidFill>
              </a:rPr>
              <a:t>return</a:t>
            </a:r>
            <a:r>
              <a:rPr lang="ko-KR" altLang="en-US" sz="1200" dirty="0">
                <a:solidFill>
                  <a:srgbClr val="000000"/>
                </a:solidFill>
              </a:rPr>
              <a:t>으로 반환하는 값인 </a:t>
            </a:r>
            <a:r>
              <a:rPr lang="en-US" altLang="ko-KR" sz="1200" dirty="0" err="1">
                <a:solidFill>
                  <a:srgbClr val="000000"/>
                </a:solidFill>
              </a:rPr>
              <a:t>steakWeight</a:t>
            </a:r>
            <a:r>
              <a:rPr lang="ko-KR" altLang="en-US" sz="1200" dirty="0">
                <a:solidFill>
                  <a:srgbClr val="000000"/>
                </a:solidFill>
              </a:rPr>
              <a:t>의 </a:t>
            </a:r>
            <a:r>
              <a:rPr lang="ko-KR" altLang="en-US" sz="1200" dirty="0" err="1">
                <a:solidFill>
                  <a:srgbClr val="000000"/>
                </a:solidFill>
              </a:rPr>
              <a:t>자료형인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</a:rPr>
              <a:t>로 </a:t>
            </a:r>
            <a:r>
              <a:rPr lang="ko-KR" altLang="en-US" sz="1200" dirty="0" smtClean="0">
                <a:solidFill>
                  <a:srgbClr val="000000"/>
                </a:solidFill>
              </a:rPr>
              <a:t>반환됨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</a:rPr>
              <a:t>Mutable -&gt; </a:t>
            </a:r>
            <a:r>
              <a:rPr lang="ko-KR" altLang="en-US" sz="1200" dirty="0" smtClean="0">
                <a:solidFill>
                  <a:srgbClr val="000000"/>
                </a:solidFill>
              </a:rPr>
              <a:t>변경 </a:t>
            </a:r>
            <a:r>
              <a:rPr lang="ko-KR" altLang="en-US" sz="1200" dirty="0">
                <a:solidFill>
                  <a:srgbClr val="000000"/>
                </a:solidFill>
              </a:rPr>
              <a:t>가능한 사양 선택 사항입니다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  <a:r>
              <a:rPr lang="ko-KR" altLang="en-US" sz="1200" dirty="0">
                <a:solidFill>
                  <a:srgbClr val="000000"/>
                </a:solidFill>
              </a:rPr>
              <a:t/>
            </a:r>
            <a:br>
              <a:rPr lang="ko-KR" altLang="en-US" sz="1200" dirty="0">
                <a:solidFill>
                  <a:srgbClr val="000000"/>
                </a:solidFill>
              </a:rPr>
            </a:br>
            <a:r>
              <a:rPr lang="ko-KR" altLang="en-US" sz="1200" dirty="0">
                <a:solidFill>
                  <a:srgbClr val="000000"/>
                </a:solidFill>
              </a:rPr>
              <a:t/>
            </a:r>
            <a:br>
              <a:rPr lang="ko-KR" altLang="en-US" sz="1200" dirty="0">
                <a:solidFill>
                  <a:srgbClr val="000000"/>
                </a:solidFill>
              </a:rPr>
            </a:b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15616" y="2168860"/>
            <a:ext cx="3924436" cy="45005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100" dirty="0"/>
              <a:t>#include "</a:t>
            </a:r>
            <a:r>
              <a:rPr lang="en-US" altLang="ko-KR" sz="1100" dirty="0" err="1"/>
              <a:t>stdafx.h</a:t>
            </a:r>
            <a:r>
              <a:rPr lang="en-US" altLang="ko-KR" sz="1100" dirty="0"/>
              <a:t>"</a:t>
            </a:r>
          </a:p>
          <a:p>
            <a:pPr marL="0" indent="0">
              <a:buNone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class </a:t>
            </a:r>
            <a:r>
              <a:rPr lang="en-US" altLang="ko-KR" sz="1100" dirty="0" err="1"/>
              <a:t>Chulsoo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public: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count;</a:t>
            </a:r>
          </a:p>
          <a:p>
            <a:pPr marL="0" indent="0">
              <a:buNone/>
            </a:pPr>
            <a:r>
              <a:rPr lang="en-US" altLang="ko-KR" sz="1100" dirty="0" smtClean="0"/>
              <a:t>};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 err="1"/>
              <a:t>Chulsoo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chulsoo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chulsoo.count</a:t>
            </a:r>
            <a:r>
              <a:rPr lang="en-US" altLang="ko-KR" sz="1100" dirty="0"/>
              <a:t> = 1;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 err="1"/>
              <a:t>반환값</a:t>
            </a:r>
            <a:r>
              <a:rPr lang="ko-KR" altLang="en-US" sz="1100" dirty="0"/>
              <a:t>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[=](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steakWeight</a:t>
            </a:r>
            <a:r>
              <a:rPr lang="en-US" altLang="ko-KR" sz="1100" dirty="0"/>
              <a:t>) mutable-&gt;char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철수는 </a:t>
            </a:r>
            <a:r>
              <a:rPr lang="en-US" altLang="ko-KR" sz="1100" dirty="0"/>
              <a:t>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steakWeight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"g</a:t>
            </a:r>
            <a:r>
              <a:rPr lang="ko-KR" altLang="en-US" sz="1100" dirty="0" err="1"/>
              <a:t>짜리</a:t>
            </a:r>
            <a:r>
              <a:rPr lang="ko-KR" altLang="en-US" sz="1100" dirty="0"/>
              <a:t> 스테이크를 </a:t>
            </a:r>
            <a:r>
              <a:rPr lang="en-US" altLang="ko-KR" sz="1100" dirty="0"/>
              <a:t>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chulsoo.count</a:t>
            </a:r>
            <a:r>
              <a:rPr lang="en-US" altLang="ko-KR" sz="1100" dirty="0"/>
              <a:t>++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번째 먹는다</a:t>
            </a:r>
            <a:r>
              <a:rPr lang="en-US" altLang="ko-KR" sz="1100" dirty="0"/>
              <a:t>."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return </a:t>
            </a:r>
            <a:r>
              <a:rPr lang="en-US" altLang="ko-KR" sz="1100" dirty="0" err="1"/>
              <a:t>steakWeight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}(67)</a:t>
            </a:r>
          </a:p>
          <a:p>
            <a:pPr marL="0" indent="0">
              <a:buNone/>
            </a:pPr>
            <a:r>
              <a:rPr lang="en-US" altLang="ko-KR" sz="1100" dirty="0"/>
              <a:t>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;;</a:t>
            </a: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15616" y="5661248"/>
            <a:ext cx="324036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 bwMode="auto">
          <a:xfrm>
            <a:off x="5103965" y="2179349"/>
            <a:ext cx="3924436" cy="45005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err="1" smtClean="0"/>
              <a:t>cout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&lt;&lt; "</a:t>
            </a:r>
            <a:r>
              <a:rPr lang="ko-KR" altLang="en-US" sz="1100" dirty="0" err="1"/>
              <a:t>반환값</a:t>
            </a:r>
            <a:r>
              <a:rPr lang="ko-KR" altLang="en-US" sz="1100" dirty="0"/>
              <a:t>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[=](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steakWeight</a:t>
            </a:r>
            <a:r>
              <a:rPr lang="en-US" altLang="ko-KR" sz="1100" dirty="0"/>
              <a:t>) mutable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철수는 </a:t>
            </a:r>
            <a:r>
              <a:rPr lang="en-US" altLang="ko-KR" sz="1100" dirty="0"/>
              <a:t>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steakWeight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"g</a:t>
            </a:r>
            <a:r>
              <a:rPr lang="ko-KR" altLang="en-US" sz="1100" dirty="0" err="1"/>
              <a:t>짜리</a:t>
            </a:r>
            <a:r>
              <a:rPr lang="ko-KR" altLang="en-US" sz="1100" dirty="0"/>
              <a:t> 스테이크를 </a:t>
            </a:r>
            <a:r>
              <a:rPr lang="en-US" altLang="ko-KR" sz="1100" dirty="0"/>
              <a:t>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chulsoo.count</a:t>
            </a:r>
            <a:r>
              <a:rPr lang="en-US" altLang="ko-KR" sz="1100" dirty="0"/>
              <a:t>++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번째 먹는다</a:t>
            </a:r>
            <a:r>
              <a:rPr lang="en-US" altLang="ko-KR" sz="1100" dirty="0"/>
              <a:t>."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return </a:t>
            </a:r>
            <a:r>
              <a:rPr lang="en-US" altLang="ko-KR" sz="1100" dirty="0" err="1"/>
              <a:t>steakWeight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}(67)</a:t>
            </a:r>
          </a:p>
          <a:p>
            <a:pPr marL="0" indent="0">
              <a:buNone/>
            </a:pPr>
            <a:r>
              <a:rPr lang="en-US" altLang="ko-KR" sz="1100" dirty="0"/>
              <a:t>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return 0;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  <a:endParaRPr lang="ko-KR" altLang="en-US" sz="1100" dirty="0"/>
          </a:p>
          <a:p>
            <a:pPr marL="0" indent="0">
              <a:buFontTx/>
              <a:buNone/>
            </a:pPr>
            <a:endParaRPr lang="ko-KR" altLang="en-US" sz="11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26" y="5726385"/>
            <a:ext cx="3114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741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en-US" altLang="ko-KR" dirty="0" smtClean="0"/>
              <a:t>(Lambda)-</a:t>
            </a:r>
            <a:r>
              <a:rPr lang="ko-KR" altLang="en-US" dirty="0" err="1" smtClean="0"/>
              <a:t>객체사용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600" dirty="0"/>
              <a:t>#include "</a:t>
            </a:r>
            <a:r>
              <a:rPr lang="en-US" altLang="ko-KR" sz="1600" dirty="0" err="1"/>
              <a:t>stdafx.h</a:t>
            </a:r>
            <a:r>
              <a:rPr lang="en-US" altLang="ko-KR" sz="1600" dirty="0"/>
              <a:t>"</a:t>
            </a:r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&lt;functional&gt;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//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::function </a:t>
            </a:r>
            <a:r>
              <a:rPr lang="ko-KR" altLang="en-US" sz="1600" dirty="0"/>
              <a:t>객체를 사용하기 위한 헤더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 smtClean="0"/>
              <a:t>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testFunc</a:t>
            </a:r>
            <a:r>
              <a:rPr lang="en-US" altLang="ko-KR" sz="1600" dirty="0"/>
              <a:t>(char* p,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::function&lt;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(char*,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)&gt; 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p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 err="1"/>
              <a:t>param</a:t>
            </a:r>
            <a:r>
              <a:rPr lang="en-US" altLang="ko-KR" sz="1600" dirty="0"/>
              <a:t>("hello", 10);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"****Begin****"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//</a:t>
            </a:r>
            <a:r>
              <a:rPr lang="en-US" altLang="ko-KR" sz="1400" dirty="0" err="1" smtClean="0"/>
              <a:t>testFunc</a:t>
            </a:r>
            <a:r>
              <a:rPr lang="ko-KR" altLang="en-US" sz="1400" dirty="0" smtClean="0"/>
              <a:t>함수 호출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::</a:t>
            </a:r>
            <a:r>
              <a:rPr lang="en-US" altLang="ko-KR" sz="1400" dirty="0" err="1"/>
              <a:t>testFunc</a:t>
            </a:r>
            <a:r>
              <a:rPr lang="en-US" altLang="ko-KR" sz="1400" dirty="0"/>
              <a:t>(</a:t>
            </a:r>
          </a:p>
          <a:p>
            <a:pPr marL="0" indent="0">
              <a:buNone/>
            </a:pPr>
            <a:r>
              <a:rPr lang="en-US" altLang="ko-KR" sz="1400" dirty="0"/>
              <a:t>"</a:t>
            </a:r>
            <a:r>
              <a:rPr lang="en-US" altLang="ko-KR" sz="1400" dirty="0" err="1"/>
              <a:t>testFunc</a:t>
            </a:r>
            <a:r>
              <a:rPr lang="en-US" altLang="ko-KR" sz="1400" dirty="0"/>
              <a:t>()",</a:t>
            </a:r>
          </a:p>
          <a:p>
            <a:pPr marL="0" indent="0">
              <a:buNone/>
            </a:pPr>
            <a:r>
              <a:rPr lang="sv-SE" altLang="ko-KR" sz="1400" dirty="0"/>
              <a:t>[](char *p, int nparam)-&gt;int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p &lt;&lt; " : " &lt;&lt; </a:t>
            </a:r>
            <a:r>
              <a:rPr lang="en-US" altLang="ko-KR" sz="1400" dirty="0" err="1"/>
              <a:t>nparam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400" dirty="0"/>
              <a:t>return 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"****End****"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return 0;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43" y="4905164"/>
            <a:ext cx="3000375" cy="9239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1403648" y="2924944"/>
            <a:ext cx="3456384" cy="15481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/>
          <p:nvPr/>
        </p:nvCxnSpPr>
        <p:spPr bwMode="auto">
          <a:xfrm flipV="1">
            <a:off x="1583668" y="3663156"/>
            <a:ext cx="3852428" cy="12780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/>
          <p:nvPr/>
        </p:nvCxnSpPr>
        <p:spPr bwMode="auto">
          <a:xfrm flipV="1">
            <a:off x="2087724" y="3789040"/>
            <a:ext cx="4625814" cy="11521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90204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9" name="가로로 말린 두루마리 모양 8"/>
          <p:cNvSpPr/>
          <p:nvPr/>
        </p:nvSpPr>
        <p:spPr bwMode="auto">
          <a:xfrm>
            <a:off x="1999892" y="3104964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smtClean="0">
                <a:latin typeface="HY동녘B" panose="02030600000101010101" pitchFamily="18" charset="-127"/>
                <a:ea typeface="HY동녘B" panose="02030600000101010101" pitchFamily="18" charset="-127"/>
              </a:rPr>
              <a:t>반복자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999892" y="2168860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컨테이너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가로로 말린 두루마리 모양 4"/>
          <p:cNvSpPr/>
          <p:nvPr/>
        </p:nvSpPr>
        <p:spPr bwMode="auto">
          <a:xfrm>
            <a:off x="1999892" y="4041068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람다식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059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75" y="116632"/>
            <a:ext cx="6875463" cy="792163"/>
          </a:xfrm>
        </p:spPr>
        <p:txBody>
          <a:bodyPr/>
          <a:lstStyle/>
          <a:p>
            <a:r>
              <a:rPr lang="en-US" altLang="ko-KR" b="1" dirty="0" smtClean="0"/>
              <a:t>Template </a:t>
            </a:r>
            <a:r>
              <a:rPr lang="ko-KR" altLang="en-US" b="1" dirty="0" smtClean="0"/>
              <a:t>구성원리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35596" y="1304764"/>
            <a:ext cx="8028891" cy="5148572"/>
          </a:xfrm>
          <a:solidFill>
            <a:schemeClr val="tx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STL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S</a:t>
            </a:r>
            <a:r>
              <a:rPr lang="en-US" altLang="ko-KR" sz="1400" dirty="0" smtClean="0"/>
              <a:t>tandard Template Library)</a:t>
            </a:r>
          </a:p>
          <a:p>
            <a:pPr marL="0" indent="0">
              <a:buNone/>
            </a:pPr>
            <a:r>
              <a:rPr lang="ko-KR" altLang="en-US" sz="1400" dirty="0" smtClean="0"/>
              <a:t>자료구조와 알고리즘을 템플릿으로 제공하는 라이브러리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STL </a:t>
            </a:r>
            <a:r>
              <a:rPr lang="ko-KR" altLang="en-US" sz="1400" dirty="0" smtClean="0"/>
              <a:t>자료구</a:t>
            </a:r>
            <a:r>
              <a:rPr lang="ko-KR" altLang="en-US" sz="1400" dirty="0"/>
              <a:t>조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컨테이너</a:t>
            </a:r>
            <a:r>
              <a:rPr lang="en-US" altLang="ko-KR" sz="1400" dirty="0" smtClean="0"/>
              <a:t>(Container) : </a:t>
            </a:r>
            <a:r>
              <a:rPr lang="ko-KR" altLang="en-US" sz="1400" dirty="0" smtClean="0"/>
              <a:t>객체를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저장하는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컬렉션</a:t>
            </a:r>
            <a:r>
              <a:rPr lang="en-US" altLang="ko-KR" sz="1400" dirty="0" smtClean="0"/>
              <a:t> or </a:t>
            </a:r>
            <a:r>
              <a:rPr lang="ko-KR" altLang="en-US" sz="1400" dirty="0" smtClean="0"/>
              <a:t>자료구조</a:t>
            </a:r>
            <a:r>
              <a:rPr lang="en-US" altLang="ko-KR" sz="14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반복자</a:t>
            </a:r>
            <a:r>
              <a:rPr lang="en-US" altLang="ko-KR" sz="1400" dirty="0" smtClean="0"/>
              <a:t>(Iterator) :  </a:t>
            </a:r>
            <a:r>
              <a:rPr lang="ko-KR" altLang="en-US" sz="1400" dirty="0" smtClean="0"/>
              <a:t>컨테이너 안에 요소를 가리키고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가리키고 있는 요소에 접근해서 다음 요소를 가리키게 하는 기능을 갖고 있는 포인터와 비슷한 개념의 구성요소 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알고리즘</a:t>
            </a:r>
            <a:r>
              <a:rPr lang="en-US" altLang="ko-KR" sz="1400" dirty="0" smtClean="0"/>
              <a:t>(Algorithm) : </a:t>
            </a:r>
            <a:r>
              <a:rPr lang="ko-KR" altLang="en-US" sz="1400" dirty="0" smtClean="0"/>
              <a:t>정렬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연산 등을 해결할 수 있는 방법을 제공하는 함수 템플릿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함수객체</a:t>
            </a:r>
            <a:r>
              <a:rPr lang="en-US" altLang="ko-KR" sz="1400" dirty="0" smtClean="0"/>
              <a:t>(Function object) : </a:t>
            </a:r>
            <a:r>
              <a:rPr lang="ko-KR" altLang="en-US" sz="1400" dirty="0" smtClean="0"/>
              <a:t>함수 처럼 작동하는 객체 </a:t>
            </a:r>
            <a:r>
              <a:rPr lang="en-US" altLang="ko-KR" sz="1400" dirty="0" smtClean="0"/>
              <a:t>operator() </a:t>
            </a:r>
            <a:r>
              <a:rPr lang="ko-KR" altLang="en-US" sz="1400" dirty="0" smtClean="0"/>
              <a:t>연산자를 </a:t>
            </a:r>
            <a:r>
              <a:rPr lang="ko-KR" altLang="en-US" sz="1400" dirty="0" err="1" smtClean="0"/>
              <a:t>오버로딩한</a:t>
            </a:r>
            <a:r>
              <a:rPr lang="ko-KR" altLang="en-US" sz="1400" dirty="0" smtClean="0"/>
              <a:t> 객체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어댑터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Adatpor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구성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요소의 인터페이스를 변경해서 새로운 인터페이스를 갖는 구성요소로 변경해 줌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err="1" smtClean="0"/>
              <a:t>할당기</a:t>
            </a:r>
            <a:r>
              <a:rPr lang="en-US" altLang="ko-KR" sz="1400" dirty="0" smtClean="0"/>
              <a:t>(Allocator) : </a:t>
            </a:r>
            <a:r>
              <a:rPr lang="ko-KR" altLang="en-US" sz="1400" dirty="0" smtClean="0"/>
              <a:t>메모리 할당 정책을 갖고 있는 클래스 객체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                         </a:t>
            </a:r>
            <a:r>
              <a:rPr lang="ko-KR" altLang="en-US" sz="1400" dirty="0" smtClean="0"/>
              <a:t>모든 컨테이너는 자신만의 기본 </a:t>
            </a:r>
            <a:r>
              <a:rPr lang="ko-KR" altLang="en-US" sz="1400" dirty="0" err="1" smtClean="0"/>
              <a:t>할당기를</a:t>
            </a:r>
            <a:r>
              <a:rPr lang="ko-KR" altLang="en-US" sz="1400" dirty="0" smtClean="0"/>
              <a:t> 가지고 있다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STL</a:t>
            </a:r>
            <a:r>
              <a:rPr lang="ko-KR" altLang="en-US" sz="1400" dirty="0" smtClean="0"/>
              <a:t>의 특징</a:t>
            </a:r>
            <a:endParaRPr lang="en-US" altLang="ko-KR" sz="1400" dirty="0" smtClean="0"/>
          </a:p>
          <a:p>
            <a:pPr lvl="1">
              <a:buFontTx/>
              <a:buChar char="-"/>
            </a:pPr>
            <a:r>
              <a:rPr lang="ko-KR" altLang="en-US" sz="1000" dirty="0" smtClean="0"/>
              <a:t>효율성</a:t>
            </a:r>
            <a:endParaRPr lang="en-US" altLang="ko-KR" sz="1000" dirty="0" smtClean="0"/>
          </a:p>
          <a:p>
            <a:pPr lvl="1">
              <a:buFontTx/>
              <a:buChar char="-"/>
            </a:pPr>
            <a:r>
              <a:rPr lang="ko-KR" altLang="en-US" sz="1000" dirty="0" err="1" smtClean="0"/>
              <a:t>재사용성</a:t>
            </a:r>
            <a:endParaRPr lang="en-US" altLang="ko-KR" sz="1000" dirty="0" smtClean="0"/>
          </a:p>
          <a:p>
            <a:pPr lvl="1">
              <a:buFontTx/>
              <a:buChar char="-"/>
            </a:pPr>
            <a:r>
              <a:rPr lang="ko-KR" altLang="en-US" sz="1000" dirty="0" err="1" smtClean="0"/>
              <a:t>확장</a:t>
            </a:r>
            <a:r>
              <a:rPr lang="ko-KR" altLang="en-US" sz="1000" dirty="0" err="1"/>
              <a:t>성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0011098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51620" y="1232756"/>
            <a:ext cx="7463172" cy="1332619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</a:rPr>
              <a:t> [</a:t>
            </a:r>
            <a:r>
              <a:rPr lang="ko-KR" altLang="en-US" sz="1400" dirty="0">
                <a:solidFill>
                  <a:srgbClr val="000000"/>
                </a:solidFill>
              </a:rPr>
              <a:t>컨테이너 종류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</a:rPr>
              <a:t>      - </a:t>
            </a:r>
            <a:r>
              <a:rPr lang="ko-KR" altLang="en-US" sz="1400" dirty="0">
                <a:solidFill>
                  <a:srgbClr val="000000"/>
                </a:solidFill>
              </a:rPr>
              <a:t>표준 시퀀스 컨테이너 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컨테이너 원소가 자신만의 삽입 위치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ko-KR" altLang="en-US" sz="1400" dirty="0">
                <a:solidFill>
                  <a:srgbClr val="000000"/>
                </a:solidFill>
              </a:rPr>
              <a:t>순서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  <a:r>
              <a:rPr lang="ko-KR" altLang="en-US" sz="1400" dirty="0">
                <a:solidFill>
                  <a:srgbClr val="000000"/>
                </a:solidFill>
              </a:rPr>
              <a:t>를 가지는 컨테이너</a:t>
            </a:r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        (vector, </a:t>
            </a:r>
            <a:r>
              <a:rPr lang="en-US" altLang="ko-KR" sz="1400" dirty="0" err="1">
                <a:solidFill>
                  <a:srgbClr val="000000"/>
                </a:solidFill>
              </a:rPr>
              <a:t>deque</a:t>
            </a:r>
            <a:r>
              <a:rPr lang="en-US" altLang="ko-KR" sz="1400" dirty="0">
                <a:solidFill>
                  <a:srgbClr val="000000"/>
                </a:solidFill>
              </a:rPr>
              <a:t>, list:</a:t>
            </a:r>
            <a:r>
              <a:rPr lang="ko-KR" altLang="en-US" sz="1400" dirty="0">
                <a:solidFill>
                  <a:srgbClr val="000000"/>
                </a:solidFill>
              </a:rPr>
              <a:t>선형적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</a:rPr>
              <a:t>      - </a:t>
            </a:r>
            <a:r>
              <a:rPr lang="ko-KR" altLang="en-US" sz="1400" dirty="0">
                <a:solidFill>
                  <a:srgbClr val="000000"/>
                </a:solidFill>
              </a:rPr>
              <a:t>표준 연관 컨테이너 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특정 정렬 기준에 의해서 자동 정렬되는 컨테이너</a:t>
            </a:r>
            <a:r>
              <a:rPr lang="en-US" altLang="ko-KR" sz="1400" dirty="0">
                <a:solidFill>
                  <a:srgbClr val="000000"/>
                </a:solidFill>
              </a:rPr>
              <a:t/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         (set, multiset, map, </a:t>
            </a:r>
            <a:r>
              <a:rPr lang="en-US" altLang="ko-KR" sz="1400" dirty="0" err="1">
                <a:solidFill>
                  <a:srgbClr val="000000"/>
                </a:solidFill>
              </a:rPr>
              <a:t>multimap</a:t>
            </a:r>
            <a:r>
              <a:rPr lang="en-US" altLang="ko-KR" sz="1400" dirty="0">
                <a:solidFill>
                  <a:srgbClr val="000000"/>
                </a:solidFill>
              </a:rPr>
              <a:t>:</a:t>
            </a:r>
            <a:r>
              <a:rPr lang="ko-KR" altLang="en-US" sz="1400" dirty="0">
                <a:solidFill>
                  <a:srgbClr val="000000"/>
                </a:solidFill>
              </a:rPr>
              <a:t>비선형적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51920" y="2852936"/>
            <a:ext cx="4716524" cy="385242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&lt;vector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//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타입을 저장하는 벡터 컨테이너 생성</a:t>
            </a:r>
          </a:p>
          <a:p>
            <a:pPr marL="0" indent="0">
              <a:buNone/>
            </a:pPr>
            <a:r>
              <a:rPr lang="en-US" altLang="ko-KR" sz="1200" dirty="0"/>
              <a:t>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vec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vec.push_back</a:t>
            </a:r>
            <a:r>
              <a:rPr lang="en-US" altLang="ko-KR" sz="1200" dirty="0"/>
              <a:t>(11);</a:t>
            </a:r>
          </a:p>
          <a:p>
            <a:pPr marL="0" indent="0">
              <a:buNone/>
            </a:pPr>
            <a:r>
              <a:rPr lang="en-US" altLang="ko-KR" sz="1200" dirty="0" err="1"/>
              <a:t>vec.push_back</a:t>
            </a:r>
            <a:r>
              <a:rPr lang="en-US" altLang="ko-KR" sz="1200" dirty="0"/>
              <a:t>(22);</a:t>
            </a:r>
          </a:p>
          <a:p>
            <a:pPr marL="0" indent="0">
              <a:buNone/>
            </a:pPr>
            <a:r>
              <a:rPr lang="en-US" altLang="ko-KR" sz="1200" dirty="0" err="1"/>
              <a:t>vec.push_back</a:t>
            </a:r>
            <a:r>
              <a:rPr lang="en-US" altLang="ko-KR" sz="1200" dirty="0"/>
              <a:t>(33);</a:t>
            </a:r>
          </a:p>
          <a:p>
            <a:pPr marL="0" indent="0">
              <a:buNone/>
            </a:pPr>
            <a:r>
              <a:rPr lang="en-US" altLang="ko-KR" sz="1200" dirty="0" err="1"/>
              <a:t>vec.push_back</a:t>
            </a:r>
            <a:r>
              <a:rPr lang="en-US" altLang="ko-KR" sz="1200" dirty="0"/>
              <a:t>(44);</a:t>
            </a:r>
          </a:p>
          <a:p>
            <a:pPr marL="0" indent="0">
              <a:buNone/>
            </a:pPr>
            <a:r>
              <a:rPr lang="en-US" altLang="ko-KR" sz="1200" dirty="0" err="1"/>
              <a:t>vec.push_back</a:t>
            </a:r>
            <a:r>
              <a:rPr lang="en-US" altLang="ko-KR" sz="1200" dirty="0"/>
              <a:t>(55);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nn-NO" altLang="ko-KR" sz="1200" dirty="0"/>
              <a:t>for (int i = 0; i &lt; vec.size(); ++i)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vec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3984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반복자</a:t>
            </a:r>
            <a:r>
              <a:rPr lang="en-US" altLang="ko-KR" dirty="0" smtClean="0"/>
              <a:t>(Iterator)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51620" y="1232756"/>
            <a:ext cx="7463172" cy="5256584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0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컨테이너와 알고리즘이 하나로 동작하도록 묶어주는 인터페이스 역할을 한다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400" b="1" dirty="0" smtClean="0">
                <a:solidFill>
                  <a:srgbClr val="000000"/>
                </a:solidFill>
              </a:rPr>
              <a:t>알고리즘은 반복자 때문에 특정 컨테이너에 종속적이지 않고 독립적으로 여러 컨테이너와 결합해서 동작할 수 있다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000000"/>
                </a:solidFill>
              </a:rPr>
              <a:t>[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반복자 특징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400" b="1" dirty="0" smtClean="0">
                <a:solidFill>
                  <a:srgbClr val="000000"/>
                </a:solidFill>
              </a:rPr>
              <a:t>컨테이너 내부에 객체를 가리키고 접근할 수 있는 특징이 있다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.(*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연산자 사용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400" b="1" dirty="0" smtClean="0">
                <a:solidFill>
                  <a:srgbClr val="000000"/>
                </a:solidFill>
              </a:rPr>
              <a:t>반복자는 다음 객체로 이동하고 컨테이너의 모든 객체를 순회할 수 있어야 한다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000000"/>
                </a:solidFill>
              </a:rPr>
              <a:t>(++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연산자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, --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연산자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 ,!=, ==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연산자를 사용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400" b="1" dirty="0" smtClean="0">
                <a:solidFill>
                  <a:srgbClr val="000000"/>
                </a:solidFill>
              </a:rPr>
              <a:t>반복자는 </a:t>
            </a:r>
            <a:r>
              <a:rPr lang="ko-KR" altLang="en-US" sz="1400" b="1" dirty="0" err="1" smtClean="0">
                <a:solidFill>
                  <a:srgbClr val="000000"/>
                </a:solidFill>
              </a:rPr>
              <a:t>순차열의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원소를 가리킨다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000000"/>
                </a:solidFill>
              </a:rPr>
              <a:t>*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연산자로 반복자가 가리키는 </a:t>
            </a:r>
            <a:r>
              <a:rPr lang="ko-KR" altLang="en-US" sz="1400" b="1" dirty="0" err="1" smtClean="0">
                <a:solidFill>
                  <a:srgbClr val="000000"/>
                </a:solidFill>
              </a:rPr>
              <a:t>순차열의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원소에 접근할 수 있다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000000"/>
                </a:solidFill>
              </a:rPr>
              <a:t>++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연산자로는 </a:t>
            </a:r>
            <a:r>
              <a:rPr lang="ko-KR" altLang="en-US" sz="1400" b="1" dirty="0" err="1" smtClean="0">
                <a:solidFill>
                  <a:srgbClr val="000000"/>
                </a:solidFill>
              </a:rPr>
              <a:t>다음원소로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이동한다</a:t>
            </a:r>
            <a:endParaRPr lang="en-US" altLang="ko-KR" sz="1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000000"/>
                </a:solidFill>
              </a:rPr>
              <a:t>==, !=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연산자는 </a:t>
            </a:r>
            <a:r>
              <a:rPr lang="ko-KR" altLang="en-US" sz="1400" b="1" dirty="0" err="1" smtClean="0">
                <a:solidFill>
                  <a:srgbClr val="000000"/>
                </a:solidFill>
              </a:rPr>
              <a:t>순차열의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끝인지를 판단 </a:t>
            </a:r>
            <a:r>
              <a:rPr lang="ko-KR" altLang="en-US" sz="1400" b="1" dirty="0" err="1" smtClean="0">
                <a:solidFill>
                  <a:srgbClr val="000000"/>
                </a:solidFill>
              </a:rPr>
              <a:t>할대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사용한다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000000"/>
                </a:solidFill>
              </a:rPr>
              <a:t>STL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의 모든 컨테이너는 자신만의 반복자를 제공하고 있다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이 반복자를 </a:t>
            </a:r>
            <a:r>
              <a:rPr lang="ko-KR" altLang="en-US" sz="1400" b="1" dirty="0" err="1" smtClean="0">
                <a:solidFill>
                  <a:srgbClr val="000000"/>
                </a:solidFill>
              </a:rPr>
              <a:t>리턴하는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멤버 함수에는 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begin(), end()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라고 하는 함수가 있다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000000"/>
                </a:solidFill>
              </a:rPr>
              <a:t>Begin() :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시작을 가리키는 반복자의 리턴 함수</a:t>
            </a:r>
            <a:endParaRPr lang="en-US" altLang="ko-KR" sz="1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000000"/>
                </a:solidFill>
              </a:rPr>
              <a:t>End() :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끝을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가리키는 반복자의 </a:t>
            </a:r>
            <a:r>
              <a:rPr lang="ko-KR" altLang="en-US" sz="1400" b="1" dirty="0" err="1" smtClean="0">
                <a:solidFill>
                  <a:srgbClr val="000000"/>
                </a:solidFill>
              </a:rPr>
              <a:t>리턴함수</a:t>
            </a:r>
            <a:endParaRPr lang="en-US" altLang="ko-KR" sz="1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sz="1400" b="1" dirty="0" smtClean="0">
                <a:solidFill>
                  <a:srgbClr val="000000"/>
                </a:solidFill>
              </a:rPr>
              <a:t>단 </a:t>
            </a:r>
            <a:r>
              <a:rPr lang="ko-KR" altLang="en-US" sz="1400" b="1" dirty="0" err="1" smtClean="0">
                <a:solidFill>
                  <a:srgbClr val="000000"/>
                </a:solidFill>
              </a:rPr>
              <a:t>순차열에서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 끝은 실제 원소가 아니다</a:t>
            </a:r>
            <a:endParaRPr lang="en-US" altLang="ko-KR" sz="1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sz="1400" b="1" dirty="0" smtClean="0">
                <a:solidFill>
                  <a:srgbClr val="000000"/>
                </a:solidFill>
              </a:rPr>
              <a:t>단지 끝을 표시하는 원소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(past-the-end)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로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생각하면 된다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.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820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반복자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1980" y="1232756"/>
            <a:ext cx="4068763" cy="478900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&lt;vector&gt;</a:t>
            </a:r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v;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v.push_back</a:t>
            </a:r>
            <a:r>
              <a:rPr lang="en-US" altLang="ko-KR" sz="1200" dirty="0"/>
              <a:t>(11);</a:t>
            </a:r>
          </a:p>
          <a:p>
            <a:pPr marL="0" indent="0">
              <a:buNone/>
            </a:pPr>
            <a:r>
              <a:rPr lang="en-US" altLang="ko-KR" sz="1200" dirty="0" err="1"/>
              <a:t>v.push_back</a:t>
            </a:r>
            <a:r>
              <a:rPr lang="en-US" altLang="ko-KR" sz="1200" dirty="0"/>
              <a:t>(22);</a:t>
            </a:r>
          </a:p>
          <a:p>
            <a:pPr marL="0" indent="0">
              <a:buNone/>
            </a:pPr>
            <a:r>
              <a:rPr lang="en-US" altLang="ko-KR" sz="1200" dirty="0" err="1"/>
              <a:t>v.push_back</a:t>
            </a:r>
            <a:r>
              <a:rPr lang="en-US" altLang="ko-KR" sz="1200" dirty="0"/>
              <a:t>(33);</a:t>
            </a:r>
          </a:p>
          <a:p>
            <a:pPr marL="0" indent="0">
              <a:buNone/>
            </a:pPr>
            <a:r>
              <a:rPr lang="en-US" altLang="ko-KR" sz="1200" dirty="0" err="1"/>
              <a:t>v.push_back</a:t>
            </a:r>
            <a:r>
              <a:rPr lang="en-US" altLang="ko-KR" sz="1200" dirty="0"/>
              <a:t>(44);</a:t>
            </a:r>
          </a:p>
          <a:p>
            <a:pPr marL="0" indent="0">
              <a:buNone/>
            </a:pPr>
            <a:r>
              <a:rPr lang="en-US" altLang="ko-KR" sz="1200" dirty="0" err="1"/>
              <a:t>v.push_back</a:t>
            </a:r>
            <a:r>
              <a:rPr lang="en-US" altLang="ko-KR" sz="1200" dirty="0"/>
              <a:t>(55);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//</a:t>
            </a:r>
            <a:r>
              <a:rPr lang="ko-KR" altLang="en-US" sz="1200" dirty="0"/>
              <a:t>반복자 생성</a:t>
            </a:r>
            <a:r>
              <a:rPr lang="en-US" altLang="ko-KR" sz="1200" dirty="0"/>
              <a:t>(</a:t>
            </a:r>
            <a:r>
              <a:rPr lang="ko-KR" altLang="en-US" sz="1200" dirty="0"/>
              <a:t>특정 원소를 가리키지 않는 반복자 생성</a:t>
            </a:r>
          </a:p>
          <a:p>
            <a:pPr marL="0" indent="0">
              <a:buNone/>
            </a:pPr>
            <a:r>
              <a:rPr lang="en-US" altLang="ko-KR" sz="1200" dirty="0"/>
              <a:t>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; </a:t>
            </a:r>
          </a:p>
          <a:p>
            <a:pPr marL="0" indent="0">
              <a:buNone/>
            </a:pPr>
            <a:r>
              <a:rPr lang="en-US" altLang="ko-KR" sz="1200" dirty="0"/>
              <a:t>for (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 !=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++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*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;//</a:t>
            </a:r>
            <a:r>
              <a:rPr lang="ko-KR" altLang="en-US" sz="1200" dirty="0"/>
              <a:t>현재의 요소를 가리킨다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25533"/>
            <a:ext cx="3096344" cy="138499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0000"/>
                </a:solidFill>
              </a:rPr>
              <a:t>v.begin</a:t>
            </a:r>
            <a:r>
              <a:rPr lang="en-US" altLang="ko-KR" sz="1400" dirty="0" smtClean="0">
                <a:solidFill>
                  <a:srgbClr val="000000"/>
                </a:solidFill>
              </a:rPr>
              <a:t>() : </a:t>
            </a:r>
            <a:r>
              <a:rPr lang="ko-KR" altLang="en-US" sz="1400" dirty="0" smtClean="0">
                <a:solidFill>
                  <a:srgbClr val="000000"/>
                </a:solidFill>
              </a:rPr>
              <a:t>컨테이너의</a:t>
            </a:r>
            <a:r>
              <a:rPr lang="en-US" altLang="ko-KR" sz="1400" dirty="0" smtClean="0">
                <a:solidFill>
                  <a:srgbClr val="000000"/>
                </a:solidFill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</a:rPr>
              <a:t>시작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r>
              <a:rPr lang="en-US" altLang="ko-KR" sz="1400" dirty="0" err="1" smtClean="0">
                <a:solidFill>
                  <a:srgbClr val="000000"/>
                </a:solidFill>
              </a:rPr>
              <a:t>v.end</a:t>
            </a:r>
            <a:r>
              <a:rPr lang="en-US" altLang="ko-KR" sz="1400" dirty="0" smtClean="0">
                <a:solidFill>
                  <a:srgbClr val="000000"/>
                </a:solidFill>
              </a:rPr>
              <a:t>() 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컨테이너의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</a:rPr>
              <a:t>끝</a:t>
            </a:r>
            <a:r>
              <a:rPr lang="en-US" altLang="ko-KR" sz="14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</a:rPr>
              <a:t>++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iter</a:t>
            </a:r>
            <a:r>
              <a:rPr lang="en-US" altLang="ko-KR" sz="1400" dirty="0" smtClean="0">
                <a:solidFill>
                  <a:srgbClr val="000000"/>
                </a:solidFill>
              </a:rPr>
              <a:t> : </a:t>
            </a:r>
            <a:r>
              <a:rPr lang="ko-KR" altLang="en-US" sz="1400" dirty="0" smtClean="0">
                <a:solidFill>
                  <a:srgbClr val="000000"/>
                </a:solidFill>
              </a:rPr>
              <a:t>반복자의</a:t>
            </a:r>
            <a:r>
              <a:rPr lang="en-US" altLang="ko-KR" sz="1400" dirty="0" smtClean="0">
                <a:solidFill>
                  <a:srgbClr val="000000"/>
                </a:solidFill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</a:rPr>
              <a:t>다음 원소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</a:rPr>
              <a:t>*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iter</a:t>
            </a:r>
            <a:r>
              <a:rPr lang="en-US" altLang="ko-KR" sz="1400" dirty="0" smtClean="0">
                <a:solidFill>
                  <a:srgbClr val="000000"/>
                </a:solidFill>
              </a:rPr>
              <a:t> :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iter</a:t>
            </a:r>
            <a:r>
              <a:rPr lang="ko-KR" altLang="en-US" sz="1400" dirty="0" smtClean="0">
                <a:solidFill>
                  <a:srgbClr val="000000"/>
                </a:solidFill>
              </a:rPr>
              <a:t>가 가리키는 실제 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</a:rPr>
              <a:t>원소를 가리킨다</a:t>
            </a:r>
            <a:r>
              <a:rPr lang="en-US" altLang="ko-KR" sz="1400" dirty="0" smtClean="0">
                <a:solidFill>
                  <a:srgbClr val="000000"/>
                </a:solidFill>
              </a:rPr>
              <a:t>(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역참조</a:t>
            </a:r>
            <a:r>
              <a:rPr lang="en-US" altLang="ko-KR" sz="1400" dirty="0" smtClean="0">
                <a:solidFill>
                  <a:srgbClr val="000000"/>
                </a:solidFill>
              </a:rPr>
              <a:t>)</a:t>
            </a:r>
            <a:r>
              <a:rPr lang="ko-KR" altLang="en-US" sz="1400" dirty="0" smtClean="0">
                <a:solidFill>
                  <a:srgbClr val="000000"/>
                </a:solidFill>
              </a:rPr>
              <a:t> </a:t>
            </a:r>
            <a:endParaRPr lang="ko-KR" altLang="en-US" sz="1400" dirty="0">
              <a:solidFill>
                <a:srgbClr val="000000"/>
              </a:solidFill>
            </a:endParaRPr>
          </a:p>
          <a:p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104964"/>
            <a:ext cx="3276364" cy="11079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0000"/>
                </a:solidFill>
              </a:rPr>
              <a:t>입력 반복자 </a:t>
            </a:r>
            <a:r>
              <a:rPr lang="en-US" altLang="ko-KR" sz="1100" dirty="0" smtClean="0">
                <a:solidFill>
                  <a:srgbClr val="000000"/>
                </a:solidFill>
              </a:rPr>
              <a:t>: (input iterator) </a:t>
            </a:r>
            <a:r>
              <a:rPr lang="ko-KR" altLang="en-US" sz="1100" dirty="0" smtClean="0">
                <a:solidFill>
                  <a:srgbClr val="000000"/>
                </a:solidFill>
              </a:rPr>
              <a:t>한번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읽는 반복자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</a:rPr>
              <a:t>출력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반복자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: (output iterator) </a:t>
            </a:r>
            <a:r>
              <a:rPr lang="ko-KR" altLang="en-US" sz="1100" dirty="0" smtClean="0">
                <a:solidFill>
                  <a:srgbClr val="000000"/>
                </a:solidFill>
              </a:rPr>
              <a:t>한번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쓸수</a:t>
            </a:r>
            <a:r>
              <a:rPr lang="ko-KR" altLang="en-US" sz="1100" dirty="0" smtClean="0">
                <a:solidFill>
                  <a:srgbClr val="000000"/>
                </a:solidFill>
              </a:rPr>
              <a:t> 있는 반복자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</a:rPr>
              <a:t>순방향 반복자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:(forward iterator)  ++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로 이동</a:t>
            </a:r>
            <a:endParaRPr lang="en-US" altLang="ko-KR" sz="11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양방향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반복자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:(bidirectional) ++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–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임의접근 반복자</a:t>
            </a:r>
            <a:r>
              <a:rPr lang="en-US" altLang="ko-KR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:(random access) :+,-,==,!=</a:t>
            </a:r>
            <a:r>
              <a:rPr lang="ko-KR" altLang="en-US" sz="1100" dirty="0" smtClean="0">
                <a:solidFill>
                  <a:srgbClr val="000000"/>
                </a:solidFill>
                <a:sym typeface="Wingdings" panose="05000000000000000000" pitchFamily="2" charset="2"/>
              </a:rPr>
              <a:t>등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459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/>
              <a:t>#include &lt;iostream&gt;</a:t>
            </a:r>
          </a:p>
          <a:p>
            <a:pPr marL="0" indent="0">
              <a:buNone/>
            </a:pPr>
            <a:r>
              <a:rPr lang="en-US" altLang="ko-KR" sz="1200"/>
              <a:t>#include &lt;vector&gt;</a:t>
            </a:r>
          </a:p>
          <a:p>
            <a:pPr marL="0" indent="0">
              <a:buNone/>
            </a:pPr>
            <a:r>
              <a:rPr lang="en-US" altLang="ko-KR" sz="1200"/>
              <a:t>using namespace std;</a:t>
            </a:r>
          </a:p>
          <a:p>
            <a:pPr marL="0" indent="0">
              <a:buNone/>
            </a:pPr>
            <a:r>
              <a:rPr lang="en-US" altLang="ko-KR" sz="1200"/>
              <a:t>int main()</a:t>
            </a:r>
          </a:p>
          <a:p>
            <a:pPr marL="0" indent="0">
              <a:buNone/>
            </a:pPr>
            <a:r>
              <a:rPr lang="en-US" altLang="ko-KR" sz="1200"/>
              <a:t>{</a:t>
            </a:r>
          </a:p>
          <a:p>
            <a:pPr marL="0" indent="0">
              <a:buNone/>
            </a:pPr>
            <a:endParaRPr lang="ko-KR" altLang="en-US" sz="1200"/>
          </a:p>
          <a:p>
            <a:pPr marL="0" indent="0">
              <a:buNone/>
            </a:pPr>
            <a:r>
              <a:rPr lang="en-US" altLang="ko-KR" sz="1200"/>
              <a:t>vector&lt;int&gt; v;</a:t>
            </a:r>
          </a:p>
          <a:p>
            <a:pPr marL="0" indent="0">
              <a:buNone/>
            </a:pPr>
            <a:endParaRPr lang="ko-KR" altLang="en-US" sz="1200"/>
          </a:p>
          <a:p>
            <a:pPr marL="0" indent="0">
              <a:buNone/>
            </a:pPr>
            <a:r>
              <a:rPr lang="en-US" altLang="ko-KR" sz="1200"/>
              <a:t>v.push_back(11);</a:t>
            </a:r>
          </a:p>
          <a:p>
            <a:pPr marL="0" indent="0">
              <a:buNone/>
            </a:pPr>
            <a:r>
              <a:rPr lang="en-US" altLang="ko-KR" sz="1200"/>
              <a:t>v.push_back(22);</a:t>
            </a:r>
          </a:p>
          <a:p>
            <a:pPr marL="0" indent="0">
              <a:buNone/>
            </a:pPr>
            <a:r>
              <a:rPr lang="en-US" altLang="ko-KR" sz="1200"/>
              <a:t>v.push_back(33);</a:t>
            </a:r>
          </a:p>
          <a:p>
            <a:pPr marL="0" indent="0">
              <a:buNone/>
            </a:pPr>
            <a:r>
              <a:rPr lang="en-US" altLang="ko-KR" sz="1200"/>
              <a:t>v.push_back(44);</a:t>
            </a:r>
          </a:p>
          <a:p>
            <a:pPr marL="0" indent="0">
              <a:buNone/>
            </a:pPr>
            <a:r>
              <a:rPr lang="en-US" altLang="ko-KR" sz="1200"/>
              <a:t>v.push_back(55);</a:t>
            </a:r>
          </a:p>
          <a:p>
            <a:pPr marL="0" indent="0">
              <a:buNone/>
            </a:pPr>
            <a:endParaRPr lang="ko-KR" altLang="en-US" sz="1200"/>
          </a:p>
          <a:p>
            <a:pPr marL="0" indent="0">
              <a:buNone/>
            </a:pPr>
            <a:r>
              <a:rPr lang="en-US" altLang="ko-KR" sz="1200"/>
              <a:t>//</a:t>
            </a:r>
            <a:r>
              <a:rPr lang="ko-KR" altLang="en-US" sz="1200"/>
              <a:t>시작 객체</a:t>
            </a:r>
            <a:r>
              <a:rPr lang="en-US" altLang="ko-KR" sz="1200"/>
              <a:t>(</a:t>
            </a:r>
            <a:r>
              <a:rPr lang="ko-KR" altLang="en-US" sz="1200"/>
              <a:t>원소</a:t>
            </a:r>
            <a:r>
              <a:rPr lang="en-US" altLang="ko-KR" sz="1200"/>
              <a:t>)</a:t>
            </a:r>
            <a:r>
              <a:rPr lang="ko-KR" altLang="en-US" sz="1200"/>
              <a:t>를 가리키는 반복자 생성</a:t>
            </a:r>
          </a:p>
          <a:p>
            <a:pPr marL="0" indent="0">
              <a:buNone/>
            </a:pPr>
            <a:r>
              <a:rPr lang="en-US" altLang="ko-KR" sz="1200"/>
              <a:t>vector&lt;int&gt;::iterator iter=v.begin(); </a:t>
            </a:r>
            <a:endParaRPr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93301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//</a:t>
            </a:r>
            <a:r>
              <a:rPr lang="ko-KR" altLang="en-US" sz="1200" dirty="0"/>
              <a:t>반복자가 가리키는 객체의 값을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연산자</a:t>
            </a:r>
            <a:r>
              <a:rPr lang="en-US" altLang="ko-KR" sz="1200" dirty="0"/>
              <a:t>[]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[0]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[1]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[2]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[3]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[4]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iter</a:t>
            </a:r>
            <a:r>
              <a:rPr lang="en-US" altLang="ko-KR" sz="1200" dirty="0"/>
              <a:t> += 3; //+=</a:t>
            </a:r>
            <a:r>
              <a:rPr lang="ko-KR" altLang="en-US" sz="1200" dirty="0"/>
              <a:t>연산자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*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iter2 =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 + 1; //+</a:t>
            </a:r>
            <a:r>
              <a:rPr lang="ko-KR" altLang="en-US" sz="1200" dirty="0"/>
              <a:t>연산자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*</a:t>
            </a:r>
            <a:r>
              <a:rPr lang="en-US" altLang="ko-KR" sz="1200" dirty="0" smtClean="0"/>
              <a:t>iter2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/*</a:t>
            </a:r>
            <a:r>
              <a:rPr lang="ko-KR" altLang="en-US" sz="1200" dirty="0" smtClean="0"/>
              <a:t>양방향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</a:t>
            </a:r>
            <a:r>
              <a:rPr lang="en-US" altLang="ko-KR" sz="1200" dirty="0" smtClean="0"/>
              <a:t>iter2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 - 1; //-</a:t>
            </a:r>
            <a:r>
              <a:rPr lang="ko-KR" altLang="en-US" sz="1200" dirty="0"/>
              <a:t>연산자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*</a:t>
            </a:r>
            <a:r>
              <a:rPr lang="en-US" altLang="ko-KR" sz="1200" dirty="0" smtClean="0"/>
              <a:t>iter2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;*/</a:t>
            </a: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37095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5676" y="188640"/>
            <a:ext cx="6875463" cy="792163"/>
          </a:xfrm>
        </p:spPr>
        <p:txBody>
          <a:bodyPr/>
          <a:lstStyle/>
          <a:p>
            <a:r>
              <a:rPr lang="en-US" altLang="ko-KR" dirty="0" err="1" smtClean="0"/>
              <a:t>deque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564433"/>
            <a:ext cx="4068763" cy="35288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deque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deque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dq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dq.push_back</a:t>
            </a:r>
            <a:r>
              <a:rPr lang="en-US" altLang="ko-KR" sz="1200" dirty="0"/>
              <a:t>(11);</a:t>
            </a:r>
          </a:p>
          <a:p>
            <a:pPr marL="0" indent="0">
              <a:buNone/>
            </a:pPr>
            <a:r>
              <a:rPr lang="en-US" altLang="ko-KR" sz="1200" dirty="0" err="1"/>
              <a:t>dq.push_back</a:t>
            </a:r>
            <a:r>
              <a:rPr lang="en-US" altLang="ko-KR" sz="1200" dirty="0"/>
              <a:t>(22);</a:t>
            </a:r>
          </a:p>
          <a:p>
            <a:pPr marL="0" indent="0">
              <a:buNone/>
            </a:pPr>
            <a:r>
              <a:rPr lang="en-US" altLang="ko-KR" sz="1200" dirty="0" err="1"/>
              <a:t>dq.push_back</a:t>
            </a:r>
            <a:r>
              <a:rPr lang="en-US" altLang="ko-KR" sz="1200" dirty="0"/>
              <a:t>(33);</a:t>
            </a:r>
          </a:p>
          <a:p>
            <a:pPr marL="0" indent="0">
              <a:buNone/>
            </a:pPr>
            <a:r>
              <a:rPr lang="en-US" altLang="ko-KR" sz="1200" dirty="0" err="1"/>
              <a:t>dq.push_back</a:t>
            </a:r>
            <a:r>
              <a:rPr lang="en-US" altLang="ko-KR" sz="1200" dirty="0"/>
              <a:t>(44);</a:t>
            </a:r>
          </a:p>
          <a:p>
            <a:pPr marL="0" indent="0">
              <a:buNone/>
            </a:pPr>
            <a:r>
              <a:rPr lang="en-US" altLang="ko-KR" sz="1200" dirty="0" err="1"/>
              <a:t>dq.push_back</a:t>
            </a:r>
            <a:r>
              <a:rPr lang="en-US" altLang="ko-KR" sz="1200" dirty="0"/>
              <a:t>(55);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deque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dq.begin</a:t>
            </a:r>
            <a:r>
              <a:rPr lang="en-US" altLang="ko-KR" sz="1200" dirty="0"/>
              <a:t>();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2564433"/>
            <a:ext cx="4070350" cy="34928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//</a:t>
            </a:r>
            <a:r>
              <a:rPr lang="ko-KR" altLang="en-US" sz="1200" dirty="0"/>
              <a:t>반복자가 가리키는 객체의 값을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연산자</a:t>
            </a:r>
            <a:r>
              <a:rPr lang="en-US" altLang="ko-KR" sz="1200" dirty="0"/>
              <a:t>[]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[2]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[4]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iter</a:t>
            </a:r>
            <a:r>
              <a:rPr lang="en-US" altLang="ko-KR" sz="1200" dirty="0"/>
              <a:t> += 2; //+=</a:t>
            </a:r>
            <a:r>
              <a:rPr lang="ko-KR" altLang="en-US" sz="1200" dirty="0"/>
              <a:t>연산자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/>
              <a:t>*</a:t>
            </a:r>
            <a:r>
              <a:rPr lang="en-US" altLang="ko-KR" sz="1200" smtClean="0"/>
              <a:t>iter2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deque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iter2 = 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 + 2; //+</a:t>
            </a:r>
            <a:r>
              <a:rPr lang="ko-KR" altLang="en-US" sz="1200" dirty="0"/>
              <a:t>연산자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*</a:t>
            </a:r>
            <a:r>
              <a:rPr lang="en-US" altLang="ko-KR" sz="1200" dirty="0" smtClean="0"/>
              <a:t>iter2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165717" y="836712"/>
            <a:ext cx="7463172" cy="15486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400" b="0" dirty="0" smtClean="0">
                <a:solidFill>
                  <a:srgbClr val="000000"/>
                </a:solidFill>
              </a:rPr>
              <a:t> [</a:t>
            </a:r>
            <a:r>
              <a:rPr lang="en-US" altLang="ko-KR" sz="1400" b="0" dirty="0" err="1" smtClean="0">
                <a:solidFill>
                  <a:srgbClr val="000000"/>
                </a:solidFill>
              </a:rPr>
              <a:t>deque</a:t>
            </a:r>
            <a:r>
              <a:rPr lang="en-US" altLang="ko-KR" sz="1400" b="0" dirty="0" smtClean="0">
                <a:solidFill>
                  <a:srgbClr val="000000"/>
                </a:solidFill>
              </a:rPr>
              <a:t>]</a:t>
            </a:r>
          </a:p>
          <a:p>
            <a:pPr marL="0" indent="0">
              <a:buFontTx/>
              <a:buNone/>
            </a:pPr>
            <a:r>
              <a:rPr lang="en-US" altLang="ko-KR" sz="1400" b="0" dirty="0" smtClean="0">
                <a:solidFill>
                  <a:srgbClr val="000000"/>
                </a:solidFill>
              </a:rPr>
              <a:t>      - vector</a:t>
            </a:r>
            <a:r>
              <a:rPr lang="ko-KR" altLang="en-US" sz="1400" b="0" dirty="0" smtClean="0">
                <a:solidFill>
                  <a:srgbClr val="000000"/>
                </a:solidFill>
              </a:rPr>
              <a:t>의 메모리 할당 단점을 해결하기 위해 여러 개의 메모리 블록을 할당하고</a:t>
            </a:r>
            <a:endParaRPr lang="en-US" altLang="ko-KR" sz="1400" b="0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ko-KR" altLang="en-US" sz="1400" b="0" dirty="0" smtClean="0">
                <a:solidFill>
                  <a:srgbClr val="000000"/>
                </a:solidFill>
              </a:rPr>
              <a:t>          사용자에게는 하나의 블록 처럼 보이게 </a:t>
            </a:r>
            <a:r>
              <a:rPr lang="ko-KR" altLang="en-US" sz="1400" b="0" dirty="0" err="1" smtClean="0">
                <a:solidFill>
                  <a:srgbClr val="000000"/>
                </a:solidFill>
              </a:rPr>
              <a:t>한는</a:t>
            </a:r>
            <a:r>
              <a:rPr lang="ko-KR" altLang="en-US" sz="1400" b="0" dirty="0" smtClean="0">
                <a:solidFill>
                  <a:srgbClr val="000000"/>
                </a:solidFill>
              </a:rPr>
              <a:t> 정책</a:t>
            </a:r>
            <a:endParaRPr lang="en-US" altLang="ko-KR" sz="1400" b="0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en-US" altLang="ko-KR" sz="1400" b="0" dirty="0" smtClean="0">
                <a:solidFill>
                  <a:srgbClr val="000000"/>
                </a:solidFill>
              </a:rPr>
              <a:t>      - </a:t>
            </a:r>
            <a:r>
              <a:rPr lang="en-US" altLang="ko-KR" sz="1400" b="0" dirty="0" err="1" smtClean="0">
                <a:solidFill>
                  <a:srgbClr val="000000"/>
                </a:solidFill>
              </a:rPr>
              <a:t>vactor</a:t>
            </a:r>
            <a:r>
              <a:rPr lang="ko-KR" altLang="en-US" sz="1400" b="0" dirty="0" smtClean="0">
                <a:solidFill>
                  <a:srgbClr val="000000"/>
                </a:solidFill>
              </a:rPr>
              <a:t>는 새로운 원소를 삽입할 때 할당된 메모리가 부족하면 이전의 원소를 삭제하고</a:t>
            </a:r>
            <a:endParaRPr lang="en-US" altLang="ko-KR" sz="1400" b="0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en-US" altLang="ko-KR" sz="1400" b="0" dirty="0">
                <a:solidFill>
                  <a:srgbClr val="000000"/>
                </a:solidFill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</a:rPr>
              <a:t>       </a:t>
            </a:r>
            <a:r>
              <a:rPr lang="ko-KR" altLang="en-US" sz="1400" b="0" dirty="0" smtClean="0">
                <a:solidFill>
                  <a:srgbClr val="000000"/>
                </a:solidFill>
              </a:rPr>
              <a:t>재할당하지만 </a:t>
            </a:r>
            <a:r>
              <a:rPr lang="en-US" altLang="ko-KR" sz="1400" b="0" dirty="0" err="1" smtClean="0">
                <a:solidFill>
                  <a:srgbClr val="000000"/>
                </a:solidFill>
              </a:rPr>
              <a:t>deque</a:t>
            </a:r>
            <a:r>
              <a:rPr lang="ko-KR" altLang="en-US" sz="1400" b="0" dirty="0" smtClean="0">
                <a:solidFill>
                  <a:srgbClr val="000000"/>
                </a:solidFill>
              </a:rPr>
              <a:t>는 새로운 단위의 메모리를 할당하여 원소를 삽입한다</a:t>
            </a:r>
            <a:r>
              <a:rPr lang="en-US" altLang="ko-KR" sz="1400" b="0" dirty="0" smtClean="0">
                <a:solidFill>
                  <a:srgbClr val="000000"/>
                </a:solidFill>
              </a:rPr>
              <a:t>.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364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en-US" altLang="ko-KR" dirty="0"/>
              <a:t>(Lambda)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196752"/>
            <a:ext cx="6510115" cy="3970318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rgbClr val="000000"/>
                </a:solidFill>
              </a:rPr>
              <a:t>람다식</a:t>
            </a:r>
            <a:r>
              <a:rPr lang="ko-KR" altLang="en-US" dirty="0" smtClean="0">
                <a:solidFill>
                  <a:srgbClr val="000000"/>
                </a:solidFill>
              </a:rPr>
              <a:t> 함수는 이름이 없는 함수이다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0000"/>
                </a:solidFill>
              </a:rPr>
              <a:t>람다 함수는 인라인 함수처럼 함수 호출 과정을 생략하여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ko-KR" altLang="en-US" dirty="0" smtClean="0">
                <a:solidFill>
                  <a:srgbClr val="000000"/>
                </a:solidFill>
              </a:rPr>
              <a:t>시간을 절약할 수 있음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0000"/>
                </a:solidFill>
              </a:rPr>
              <a:t>일반 함수의 경우 함수의 선언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정의</a:t>
            </a:r>
            <a:r>
              <a:rPr lang="en-US" altLang="ko-KR" dirty="0" smtClean="0">
                <a:solidFill>
                  <a:srgbClr val="000000"/>
                </a:solidFill>
              </a:rPr>
              <a:t>,</a:t>
            </a:r>
            <a:r>
              <a:rPr lang="ko-KR" altLang="en-US" dirty="0" smtClean="0">
                <a:solidFill>
                  <a:srgbClr val="000000"/>
                </a:solidFill>
              </a:rPr>
              <a:t>호출의 과정을 가지고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ko-KR" altLang="en-US" dirty="0" smtClean="0">
                <a:solidFill>
                  <a:srgbClr val="000000"/>
                </a:solidFill>
              </a:rPr>
              <a:t>있으나 </a:t>
            </a:r>
            <a:r>
              <a:rPr lang="ko-KR" altLang="en-US" dirty="0" err="1" smtClean="0">
                <a:solidFill>
                  <a:srgbClr val="000000"/>
                </a:solidFill>
              </a:rPr>
              <a:t>람다식은</a:t>
            </a:r>
            <a:r>
              <a:rPr lang="ko-KR" altLang="en-US" dirty="0" smtClean="0">
                <a:solidFill>
                  <a:srgbClr val="000000"/>
                </a:solidFill>
              </a:rPr>
              <a:t> 이를 한번에 표현해서 시간을 줄인다는 장점을</a:t>
            </a:r>
            <a:r>
              <a:rPr lang="en-US" altLang="ko-KR" dirty="0" smtClean="0">
                <a:solidFill>
                  <a:srgbClr val="000000"/>
                </a:solidFill>
              </a:rPr>
              <a:t/>
            </a:r>
            <a:br>
              <a:rPr lang="en-US" altLang="ko-KR" dirty="0" smtClean="0">
                <a:solidFill>
                  <a:srgbClr val="000000"/>
                </a:solidFill>
              </a:rPr>
            </a:br>
            <a:r>
              <a:rPr lang="ko-KR" altLang="en-US" dirty="0" smtClean="0">
                <a:solidFill>
                  <a:srgbClr val="000000"/>
                </a:solidFill>
              </a:rPr>
              <a:t>활용하는 것이다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rgbClr val="000000"/>
                </a:solidFill>
              </a:rPr>
              <a:t>람다식</a:t>
            </a:r>
            <a:r>
              <a:rPr lang="ko-KR" altLang="en-US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문법</a:t>
            </a:r>
            <a:r>
              <a:rPr lang="en-US" altLang="ko-KR" dirty="0" smtClean="0">
                <a:solidFill>
                  <a:srgbClr val="000000"/>
                </a:solidFill>
              </a:rPr>
              <a:t>: [</a:t>
            </a:r>
            <a:r>
              <a:rPr lang="ko-KR" altLang="en-US" dirty="0" smtClean="0">
                <a:solidFill>
                  <a:srgbClr val="000000"/>
                </a:solidFill>
              </a:rPr>
              <a:t>캡쳐</a:t>
            </a:r>
            <a:r>
              <a:rPr lang="en-US" altLang="ko-KR" dirty="0" smtClean="0">
                <a:solidFill>
                  <a:srgbClr val="000000"/>
                </a:solidFill>
              </a:rPr>
              <a:t>](</a:t>
            </a:r>
            <a:r>
              <a:rPr lang="ko-KR" altLang="en-US" dirty="0" smtClean="0">
                <a:solidFill>
                  <a:srgbClr val="000000"/>
                </a:solidFill>
              </a:rPr>
              <a:t>매개변수 목록</a:t>
            </a:r>
            <a:r>
              <a:rPr lang="en-US" altLang="ko-KR" dirty="0" smtClean="0">
                <a:solidFill>
                  <a:srgbClr val="000000"/>
                </a:solidFill>
              </a:rPr>
              <a:t>)-&gt;</a:t>
            </a:r>
            <a:r>
              <a:rPr lang="ko-KR" altLang="en-US" dirty="0" smtClean="0">
                <a:solidFill>
                  <a:srgbClr val="000000"/>
                </a:solidFill>
              </a:rPr>
              <a:t>반환형 </a:t>
            </a:r>
            <a:r>
              <a:rPr lang="en-US" altLang="ko-KR" dirty="0" smtClean="0">
                <a:solidFill>
                  <a:srgbClr val="000000"/>
                </a:solidFill>
              </a:rPr>
              <a:t>{</a:t>
            </a:r>
            <a:r>
              <a:rPr lang="ko-KR" altLang="en-US" dirty="0" smtClean="0">
                <a:solidFill>
                  <a:srgbClr val="000000"/>
                </a:solidFill>
              </a:rPr>
              <a:t>함수 몸체</a:t>
            </a:r>
            <a:r>
              <a:rPr lang="en-US" altLang="ko-KR" dirty="0" smtClean="0">
                <a:solidFill>
                  <a:srgbClr val="000000"/>
                </a:solidFill>
              </a:rPr>
              <a:t>}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000000"/>
                </a:solidFill>
              </a:rPr>
              <a:t>람다식</a:t>
            </a:r>
            <a:r>
              <a:rPr lang="ko-KR" altLang="en-US" dirty="0">
                <a:solidFill>
                  <a:srgbClr val="000000"/>
                </a:solidFill>
              </a:rPr>
              <a:t> 문법</a:t>
            </a:r>
            <a:r>
              <a:rPr lang="en-US" altLang="ko-KR" dirty="0">
                <a:solidFill>
                  <a:srgbClr val="000000"/>
                </a:solidFill>
              </a:rPr>
              <a:t>: [</a:t>
            </a:r>
            <a:r>
              <a:rPr lang="ko-KR" altLang="en-US" dirty="0" err="1">
                <a:solidFill>
                  <a:srgbClr val="000000"/>
                </a:solidFill>
              </a:rPr>
              <a:t>캡쳐</a:t>
            </a:r>
            <a:r>
              <a:rPr lang="en-US" altLang="ko-KR" dirty="0">
                <a:solidFill>
                  <a:srgbClr val="000000"/>
                </a:solidFill>
              </a:rPr>
              <a:t>](</a:t>
            </a:r>
            <a:r>
              <a:rPr lang="ko-KR" altLang="en-US" dirty="0">
                <a:solidFill>
                  <a:srgbClr val="000000"/>
                </a:solidFill>
              </a:rPr>
              <a:t>매개변수 목록</a:t>
            </a:r>
            <a:r>
              <a:rPr lang="en-US" altLang="ko-KR" dirty="0" smtClean="0">
                <a:solidFill>
                  <a:srgbClr val="000000"/>
                </a:solidFill>
              </a:rPr>
              <a:t>){</a:t>
            </a:r>
            <a:r>
              <a:rPr lang="ko-KR" altLang="en-US" dirty="0">
                <a:solidFill>
                  <a:srgbClr val="000000"/>
                </a:solidFill>
              </a:rPr>
              <a:t>함수 몸체</a:t>
            </a:r>
            <a:r>
              <a:rPr lang="en-US" altLang="ko-KR" dirty="0" smtClean="0">
                <a:solidFill>
                  <a:srgbClr val="000000"/>
                </a:solidFill>
              </a:rPr>
              <a:t>}()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0000"/>
                </a:solidFill>
              </a:rPr>
              <a:t>캡쳐</a:t>
            </a:r>
            <a:r>
              <a:rPr lang="en-US" altLang="ko-KR" dirty="0" smtClean="0">
                <a:solidFill>
                  <a:srgbClr val="000000"/>
                </a:solidFill>
              </a:rPr>
              <a:t>: = </a:t>
            </a:r>
            <a:r>
              <a:rPr lang="ko-KR" altLang="en-US" dirty="0" err="1" smtClean="0">
                <a:solidFill>
                  <a:srgbClr val="000000"/>
                </a:solidFill>
              </a:rPr>
              <a:t>잡는다라는</a:t>
            </a:r>
            <a:r>
              <a:rPr lang="ko-KR" altLang="en-US" dirty="0" smtClean="0">
                <a:solidFill>
                  <a:srgbClr val="000000"/>
                </a:solidFill>
              </a:rPr>
              <a:t> 뜻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람다 함수 </a:t>
            </a:r>
            <a:r>
              <a:rPr lang="en-US" altLang="ko-KR" dirty="0" smtClean="0">
                <a:solidFill>
                  <a:srgbClr val="000000"/>
                </a:solidFill>
              </a:rPr>
              <a:t/>
            </a:r>
            <a:br>
              <a:rPr lang="en-US" altLang="ko-KR" dirty="0" smtClean="0">
                <a:solidFill>
                  <a:srgbClr val="000000"/>
                </a:solidFill>
              </a:rPr>
            </a:br>
            <a:r>
              <a:rPr lang="en-US" altLang="ko-KR" dirty="0" smtClean="0">
                <a:solidFill>
                  <a:srgbClr val="000000"/>
                </a:solidFill>
              </a:rPr>
              <a:t>         </a:t>
            </a:r>
            <a:r>
              <a:rPr lang="ko-KR" altLang="en-US" dirty="0" smtClean="0">
                <a:solidFill>
                  <a:srgbClr val="000000"/>
                </a:solidFill>
              </a:rPr>
              <a:t>내부에서 </a:t>
            </a:r>
            <a:r>
              <a:rPr lang="ko-KR" altLang="en-US" dirty="0" err="1" smtClean="0">
                <a:solidFill>
                  <a:srgbClr val="000000"/>
                </a:solidFill>
              </a:rPr>
              <a:t>외부변수를</a:t>
            </a:r>
            <a:r>
              <a:rPr lang="ko-KR" altLang="en-US" dirty="0" smtClean="0">
                <a:solidFill>
                  <a:srgbClr val="000000"/>
                </a:solidFill>
              </a:rPr>
              <a:t> 사용한다는 뜻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00"/>
                </a:solidFill>
              </a:rPr>
              <a:t>[ ] : </a:t>
            </a:r>
            <a:r>
              <a:rPr lang="ko-KR" altLang="en-US" dirty="0" err="1" smtClean="0">
                <a:solidFill>
                  <a:srgbClr val="000000"/>
                </a:solidFill>
              </a:rPr>
              <a:t>외부변수를</a:t>
            </a:r>
            <a:r>
              <a:rPr lang="ko-KR" altLang="en-US" dirty="0" smtClean="0">
                <a:solidFill>
                  <a:srgbClr val="000000"/>
                </a:solidFill>
              </a:rPr>
              <a:t> 사용하지 않겠다는 뜻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00"/>
                </a:solidFill>
              </a:rPr>
              <a:t>[=] : </a:t>
            </a:r>
            <a:r>
              <a:rPr lang="ko-KR" altLang="en-US" dirty="0" smtClean="0">
                <a:solidFill>
                  <a:srgbClr val="000000"/>
                </a:solidFill>
              </a:rPr>
              <a:t>모든 </a:t>
            </a:r>
            <a:r>
              <a:rPr lang="ko-KR" altLang="en-US" dirty="0" err="1" smtClean="0">
                <a:solidFill>
                  <a:srgbClr val="000000"/>
                </a:solidFill>
              </a:rPr>
              <a:t>외부변수를</a:t>
            </a:r>
            <a:r>
              <a:rPr lang="ko-KR" altLang="en-US" dirty="0" smtClean="0">
                <a:solidFill>
                  <a:srgbClr val="000000"/>
                </a:solidFill>
              </a:rPr>
              <a:t> 값으로 전달 받아서 캡쳐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00"/>
                </a:solidFill>
              </a:rPr>
              <a:t>[&amp;] : </a:t>
            </a:r>
            <a:r>
              <a:rPr lang="ko-KR" altLang="en-US" dirty="0" smtClean="0">
                <a:solidFill>
                  <a:srgbClr val="000000"/>
                </a:solidFill>
              </a:rPr>
              <a:t>모든 </a:t>
            </a:r>
            <a:r>
              <a:rPr lang="ko-KR" altLang="en-US" dirty="0" err="1" smtClean="0">
                <a:solidFill>
                  <a:srgbClr val="000000"/>
                </a:solidFill>
              </a:rPr>
              <a:t>외부변수를</a:t>
            </a:r>
            <a:r>
              <a:rPr lang="ko-KR" altLang="en-US" dirty="0" smtClean="0">
                <a:solidFill>
                  <a:srgbClr val="000000"/>
                </a:solidFill>
              </a:rPr>
              <a:t> 참조로 전달 받아서 캡쳐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67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9628</TotalTime>
  <Words>1551</Words>
  <Application>Microsoft Office PowerPoint</Application>
  <PresentationFormat>화면 슬라이드 쇼(4:3)</PresentationFormat>
  <Paragraphs>374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Default Design</vt:lpstr>
      <vt:lpstr>Chapter 34 Template 적용원리</vt:lpstr>
      <vt:lpstr>목  차</vt:lpstr>
      <vt:lpstr>Template 구성원리 </vt:lpstr>
      <vt:lpstr>컨테이너</vt:lpstr>
      <vt:lpstr>반복자(Iterator)</vt:lpstr>
      <vt:lpstr>반복자 생성</vt:lpstr>
      <vt:lpstr>반복자</vt:lpstr>
      <vt:lpstr>deque </vt:lpstr>
      <vt:lpstr>람다식(Lambda)</vt:lpstr>
      <vt:lpstr>람다식(Lambda)</vt:lpstr>
      <vt:lpstr>일반함수와 람다식(Lambda)</vt:lpstr>
      <vt:lpstr>람다식 캡쳐 (목록)-ERROR</vt:lpstr>
      <vt:lpstr>람다식 캡쳐 (목록)</vt:lpstr>
      <vt:lpstr>람다식 캡쳐 (참조)</vt:lpstr>
      <vt:lpstr>람다식 반환값</vt:lpstr>
      <vt:lpstr>람다식(Lambda)-객체사용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dw07-t</cp:lastModifiedBy>
  <cp:revision>625</cp:revision>
  <dcterms:created xsi:type="dcterms:W3CDTF">2005-03-15T10:04:38Z</dcterms:created>
  <dcterms:modified xsi:type="dcterms:W3CDTF">2019-09-16T01:19:28Z</dcterms:modified>
</cp:coreProperties>
</file>