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75" r:id="rId4"/>
    <p:sldId id="276" r:id="rId5"/>
    <p:sldId id="316" r:id="rId6"/>
    <p:sldId id="317" r:id="rId7"/>
    <p:sldId id="277" r:id="rId8"/>
    <p:sldId id="315" r:id="rId9"/>
    <p:sldId id="318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098" autoAdjust="0"/>
  </p:normalViewPr>
  <p:slideViewPr>
    <p:cSldViewPr>
      <p:cViewPr>
        <p:scale>
          <a:sx n="100" d="100"/>
          <a:sy n="100" d="100"/>
        </p:scale>
        <p:origin x="-1944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6CCD0D22-6AC2-4DA0-A961-C26CD42C8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187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96230C69-93BC-4FB2-B798-06B57C3BCD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482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17BD7E5-3D56-4743-BAA2-539BD5C2EB7A}" type="slidenum">
              <a:rPr lang="en-GB" altLang="en-US" b="0"/>
              <a:pPr/>
              <a:t>1</a:t>
            </a:fld>
            <a:endParaRPr lang="en-GB" altLang="en-US" b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41442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A56DF2-B25B-45FE-907C-58C24E43C259}" type="slidenum">
              <a:rPr lang="en-GB" altLang="en-US" b="0"/>
              <a:pPr/>
              <a:t>2</a:t>
            </a:fld>
            <a:endParaRPr lang="en-GB" altLang="en-US" b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344703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2"/>
          <p:cNvGrpSpPr>
            <a:grpSpLocks/>
          </p:cNvGrpSpPr>
          <p:nvPr/>
        </p:nvGrpSpPr>
        <p:grpSpPr bwMode="auto">
          <a:xfrm>
            <a:off x="3959225" y="3429000"/>
            <a:ext cx="5040313" cy="2736850"/>
            <a:chOff x="136" y="2908"/>
            <a:chExt cx="2177" cy="1182"/>
          </a:xfrm>
        </p:grpSpPr>
        <p:grpSp>
          <p:nvGrpSpPr>
            <p:cNvPr id="5" name="Group 203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4" name="AutoShape 204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5" name="AutoShape 205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6" name="AutoShape 206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AutoShape 207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8" name="Group 208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2" name="AutoShape 209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3" name="AutoShape 210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9" name="Group 211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" name="AutoShape 212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1" name="AutoShape 213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16" name="Group 178"/>
          <p:cNvGrpSpPr>
            <a:grpSpLocks/>
          </p:cNvGrpSpPr>
          <p:nvPr/>
        </p:nvGrpSpPr>
        <p:grpSpPr bwMode="auto">
          <a:xfrm flipH="1">
            <a:off x="5545138" y="80963"/>
            <a:ext cx="3455987" cy="1876425"/>
            <a:chOff x="136" y="2908"/>
            <a:chExt cx="2177" cy="1182"/>
          </a:xfrm>
        </p:grpSpPr>
        <p:grpSp>
          <p:nvGrpSpPr>
            <p:cNvPr id="17" name="Group 179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26" name="AutoShape 180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AutoShape 181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8" name="AutoShape 182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9" name="AutoShape 183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20" name="Group 184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24" name="AutoShape 185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5" name="AutoShape 186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21" name="Group 187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28" name="Group 166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29" name="Group 167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38" name="AutoShape 168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9" name="AutoShape 169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30" name="AutoShape 170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1" name="AutoShape 171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32" name="Group 172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36" name="AutoShape 173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7" name="AutoShape 174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33" name="Group 175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34" name="AutoShape 176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5" name="AutoShape 177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grpSp>
        <p:nvGrpSpPr>
          <p:cNvPr id="40" name="Group 190"/>
          <p:cNvGrpSpPr>
            <a:grpSpLocks/>
          </p:cNvGrpSpPr>
          <p:nvPr/>
        </p:nvGrpSpPr>
        <p:grpSpPr bwMode="auto">
          <a:xfrm>
            <a:off x="142875" y="112713"/>
            <a:ext cx="3455988" cy="1876425"/>
            <a:chOff x="136" y="2908"/>
            <a:chExt cx="2177" cy="1182"/>
          </a:xfrm>
        </p:grpSpPr>
        <p:grpSp>
          <p:nvGrpSpPr>
            <p:cNvPr id="41" name="Group 191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50" name="AutoShape 192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51" name="AutoShape 193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42" name="AutoShape 194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43" name="AutoShape 195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44" name="Group 196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48" name="AutoShape 197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9" name="AutoShape 198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45" name="Group 199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46" name="AutoShape 200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47" name="AutoShape 201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53882" dir="2700000" algn="ctr" rotWithShape="0">
                  <a:schemeClr val="accent1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808163"/>
            <a:ext cx="6983412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513138"/>
            <a:ext cx="4498975" cy="17526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446710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56908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5581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5581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072748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60126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484313"/>
            <a:ext cx="8291513" cy="4357687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9676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3594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97527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02409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68763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484313"/>
            <a:ext cx="4070350" cy="4357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52993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483001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98938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519083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37393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4744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5"/>
          <p:cNvGrpSpPr>
            <a:grpSpLocks/>
          </p:cNvGrpSpPr>
          <p:nvPr/>
        </p:nvGrpSpPr>
        <p:grpSpPr bwMode="auto">
          <a:xfrm>
            <a:off x="142875" y="4865688"/>
            <a:ext cx="3455988" cy="1876425"/>
            <a:chOff x="136" y="2908"/>
            <a:chExt cx="2177" cy="1182"/>
          </a:xfrm>
        </p:grpSpPr>
        <p:grpSp>
          <p:nvGrpSpPr>
            <p:cNvPr id="1035" name="Group 136"/>
            <p:cNvGrpSpPr>
              <a:grpSpLocks/>
            </p:cNvGrpSpPr>
            <p:nvPr/>
          </p:nvGrpSpPr>
          <p:grpSpPr bwMode="auto">
            <a:xfrm>
              <a:off x="975" y="3157"/>
              <a:ext cx="499" cy="909"/>
              <a:chOff x="998" y="3157"/>
              <a:chExt cx="499" cy="909"/>
            </a:xfrm>
          </p:grpSpPr>
          <p:sp>
            <p:nvSpPr>
              <p:cNvPr id="1044" name="AutoShape 137"/>
              <p:cNvSpPr>
                <a:spLocks noChangeArrowheads="1"/>
              </p:cNvSpPr>
              <p:nvPr/>
            </p:nvSpPr>
            <p:spPr bwMode="auto">
              <a:xfrm>
                <a:off x="998" y="363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5" name="AutoShape 138"/>
              <p:cNvSpPr>
                <a:spLocks noChangeArrowheads="1"/>
              </p:cNvSpPr>
              <p:nvPr/>
            </p:nvSpPr>
            <p:spPr bwMode="auto">
              <a:xfrm>
                <a:off x="998" y="3157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sp>
          <p:nvSpPr>
            <p:cNvPr id="1036" name="AutoShape 139"/>
            <p:cNvSpPr>
              <a:spLocks noChangeArrowheads="1"/>
            </p:cNvSpPr>
            <p:nvPr/>
          </p:nvSpPr>
          <p:spPr bwMode="auto">
            <a:xfrm>
              <a:off x="1395" y="340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7" name="AutoShape 140"/>
            <p:cNvSpPr>
              <a:spLocks noChangeArrowheads="1"/>
            </p:cNvSpPr>
            <p:nvPr/>
          </p:nvSpPr>
          <p:spPr bwMode="auto">
            <a:xfrm>
              <a:off x="1814" y="3658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grpSp>
          <p:nvGrpSpPr>
            <p:cNvPr id="1038" name="Group 141"/>
            <p:cNvGrpSpPr>
              <a:grpSpLocks/>
            </p:cNvGrpSpPr>
            <p:nvPr/>
          </p:nvGrpSpPr>
          <p:grpSpPr bwMode="auto">
            <a:xfrm>
              <a:off x="556" y="2908"/>
              <a:ext cx="499" cy="908"/>
              <a:chOff x="567" y="2908"/>
              <a:chExt cx="499" cy="908"/>
            </a:xfrm>
          </p:grpSpPr>
          <p:sp>
            <p:nvSpPr>
              <p:cNvPr id="1042" name="AutoShape 142"/>
              <p:cNvSpPr>
                <a:spLocks noChangeArrowheads="1"/>
              </p:cNvSpPr>
              <p:nvPr/>
            </p:nvSpPr>
            <p:spPr bwMode="auto">
              <a:xfrm>
                <a:off x="567" y="3384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3" name="AutoShape 143"/>
              <p:cNvSpPr>
                <a:spLocks noChangeArrowheads="1"/>
              </p:cNvSpPr>
              <p:nvPr/>
            </p:nvSpPr>
            <p:spPr bwMode="auto">
              <a:xfrm>
                <a:off x="567" y="2908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  <p:grpSp>
          <p:nvGrpSpPr>
            <p:cNvPr id="1039" name="Group 144"/>
            <p:cNvGrpSpPr>
              <a:grpSpLocks/>
            </p:cNvGrpSpPr>
            <p:nvPr/>
          </p:nvGrpSpPr>
          <p:grpSpPr bwMode="auto">
            <a:xfrm>
              <a:off x="136" y="3135"/>
              <a:ext cx="499" cy="909"/>
              <a:chOff x="136" y="3135"/>
              <a:chExt cx="499" cy="909"/>
            </a:xfrm>
          </p:grpSpPr>
          <p:sp>
            <p:nvSpPr>
              <p:cNvPr id="1040" name="AutoShape 145"/>
              <p:cNvSpPr>
                <a:spLocks noChangeArrowheads="1"/>
              </p:cNvSpPr>
              <p:nvPr/>
            </p:nvSpPr>
            <p:spPr bwMode="auto">
              <a:xfrm>
                <a:off x="136" y="3135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041" name="AutoShape 146"/>
              <p:cNvSpPr>
                <a:spLocks noChangeArrowheads="1"/>
              </p:cNvSpPr>
              <p:nvPr/>
            </p:nvSpPr>
            <p:spPr bwMode="auto">
              <a:xfrm>
                <a:off x="136" y="3612"/>
                <a:ext cx="499" cy="432"/>
              </a:xfrm>
              <a:prstGeom prst="hexagon">
                <a:avLst>
                  <a:gd name="adj" fmla="val 28877"/>
                  <a:gd name="vf" fmla="val 115470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260350"/>
            <a:ext cx="6875463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7813" y="6308725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44813" y="6308725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3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accent1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31" name="Group 160"/>
          <p:cNvGrpSpPr>
            <a:grpSpLocks/>
          </p:cNvGrpSpPr>
          <p:nvPr/>
        </p:nvGrpSpPr>
        <p:grpSpPr bwMode="auto">
          <a:xfrm>
            <a:off x="107950" y="80963"/>
            <a:ext cx="792163" cy="1443037"/>
            <a:chOff x="998" y="3157"/>
            <a:chExt cx="499" cy="909"/>
          </a:xfrm>
        </p:grpSpPr>
        <p:sp>
          <p:nvSpPr>
            <p:cNvPr id="1033" name="AutoShape 161"/>
            <p:cNvSpPr>
              <a:spLocks noChangeArrowheads="1"/>
            </p:cNvSpPr>
            <p:nvPr/>
          </p:nvSpPr>
          <p:spPr bwMode="auto">
            <a:xfrm>
              <a:off x="998" y="3634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1034" name="AutoShape 162"/>
            <p:cNvSpPr>
              <a:spLocks noChangeArrowheads="1"/>
            </p:cNvSpPr>
            <p:nvPr/>
          </p:nvSpPr>
          <p:spPr bwMode="auto">
            <a:xfrm>
              <a:off x="998" y="3157"/>
              <a:ext cx="499" cy="432"/>
            </a:xfrm>
            <a:prstGeom prst="hexagon">
              <a:avLst>
                <a:gd name="adj" fmla="val 28877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accent1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</p:grpSp>
      <p:sp>
        <p:nvSpPr>
          <p:cNvPr id="1032" name="AutoShape 163"/>
          <p:cNvSpPr>
            <a:spLocks noChangeArrowheads="1"/>
          </p:cNvSpPr>
          <p:nvPr/>
        </p:nvSpPr>
        <p:spPr bwMode="auto">
          <a:xfrm>
            <a:off x="774700" y="479425"/>
            <a:ext cx="792163" cy="685800"/>
          </a:xfrm>
          <a:prstGeom prst="hexagon">
            <a:avLst>
              <a:gd name="adj" fmla="val 28877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accent1">
                <a:alpha val="50000"/>
              </a:schemeClr>
            </a:outerShdw>
          </a:effec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7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4268" y="6278086"/>
            <a:ext cx="1799431" cy="576064"/>
          </a:xfrm>
        </p:spPr>
        <p:txBody>
          <a:bodyPr/>
          <a:lstStyle/>
          <a:p>
            <a:pPr eaLnBrk="1" hangingPunct="1"/>
            <a:r>
              <a:rPr lang="ko-KR" altLang="en-US" smtClean="0"/>
              <a:t>최 규 리</a:t>
            </a:r>
            <a:endParaRPr lang="en-US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40868"/>
            <a:ext cx="5976664" cy="1655762"/>
          </a:xfrm>
        </p:spPr>
        <p:txBody>
          <a:bodyPr/>
          <a:lstStyle/>
          <a:p>
            <a:pPr algn="ctr" eaLnBrk="1" hangingPunct="1"/>
            <a:r>
              <a:rPr lang="en-US" altLang="en-US" smtClean="0"/>
              <a:t>Chapter 5 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C++</a:t>
            </a:r>
            <a:r>
              <a:rPr lang="ko-KR" altLang="en-US" dirty="0"/>
              <a:t> </a:t>
            </a:r>
            <a:r>
              <a:rPr lang="ko-KR" altLang="en-US" dirty="0" smtClean="0"/>
              <a:t>함수</a:t>
            </a:r>
            <a:endParaRPr lang="en-US" alt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175" y="1333507"/>
            <a:ext cx="39164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Call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함수를 호출 할 때 일반 변수를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넘겨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주는 방식이다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이 때 변수의 값을 복사해서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넘겨 주는 함수 호출 방법이다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Call by value</a:t>
            </a:r>
            <a:r>
              <a:rPr lang="ko-KR" altLang="en-US" sz="2000" dirty="0" smtClean="0"/>
              <a:t>는 원래의 값은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변동되지 않는다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284303"/>
            <a:ext cx="3986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Call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함수를 호출 할 때 배열 또는 그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주소를 넘겨주는 방식이다</a:t>
            </a:r>
            <a:r>
              <a:rPr lang="en-US" altLang="ko-KR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변수 자체주소를 넘겨주기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때문에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함수는 그 주소에 값을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지정 할 </a:t>
            </a:r>
            <a:r>
              <a:rPr lang="ko-KR" altLang="en-US" sz="2000" dirty="0" err="1" smtClean="0"/>
              <a:t>수있다</a:t>
            </a:r>
            <a:endParaRPr lang="en-US" altLang="ko-K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Call by reference</a:t>
            </a:r>
            <a:r>
              <a:rPr lang="ko-KR" altLang="en-US" sz="2000" dirty="0" smtClean="0"/>
              <a:t>는 원래의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값이 변동된다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36014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4175" y="1333507"/>
            <a:ext cx="2651688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2000" dirty="0" smtClean="0"/>
              <a:t>Call by Value</a:t>
            </a:r>
          </a:p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void value(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temp;</a:t>
            </a:r>
          </a:p>
          <a:p>
            <a:r>
              <a:rPr lang="en-US" sz="1400" dirty="0"/>
              <a:t>temp = a;</a:t>
            </a:r>
          </a:p>
          <a:p>
            <a:r>
              <a:rPr lang="en-US" sz="1400" dirty="0"/>
              <a:t>a = b;</a:t>
            </a:r>
          </a:p>
          <a:p>
            <a:r>
              <a:rPr lang="en-US" sz="1400" dirty="0"/>
              <a:t>b = temp;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"a= " &lt;&lt; a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"b= " &lt;&lt; b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n1, n2;</a:t>
            </a:r>
          </a:p>
          <a:p>
            <a:r>
              <a:rPr lang="en-US" sz="1400" dirty="0"/>
              <a:t>n1 = 10;</a:t>
            </a:r>
          </a:p>
          <a:p>
            <a:r>
              <a:rPr lang="en-US" sz="1400" dirty="0"/>
              <a:t>n2 = 20;</a:t>
            </a:r>
          </a:p>
          <a:p>
            <a:r>
              <a:rPr lang="en-US" sz="1400" dirty="0"/>
              <a:t>value(n1, n2);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"n1= " &lt;&lt; n1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"n2= " &lt;&lt; n2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4048" y="1175844"/>
            <a:ext cx="309634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 smtClean="0"/>
              <a:t>Call by Reference</a:t>
            </a:r>
          </a:p>
          <a:p>
            <a:r>
              <a:rPr lang="en-US" sz="1400" dirty="0"/>
              <a:t>#include "1.h"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void value(</a:t>
            </a:r>
            <a:r>
              <a:rPr lang="en-US" sz="1400" dirty="0" err="1"/>
              <a:t>int</a:t>
            </a:r>
            <a:r>
              <a:rPr lang="en-US" sz="1400" dirty="0"/>
              <a:t> *a, </a:t>
            </a:r>
            <a:r>
              <a:rPr lang="en-US" sz="1400" dirty="0" err="1"/>
              <a:t>int</a:t>
            </a:r>
            <a:r>
              <a:rPr lang="en-US" sz="1400" dirty="0"/>
              <a:t> *b)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temp = *a;</a:t>
            </a:r>
          </a:p>
          <a:p>
            <a:r>
              <a:rPr lang="en-US" sz="1400" dirty="0"/>
              <a:t>*a =* b;</a:t>
            </a:r>
          </a:p>
          <a:p>
            <a:r>
              <a:rPr lang="en-US" sz="1400" dirty="0"/>
              <a:t>*b = temp</a:t>
            </a:r>
            <a:r>
              <a:rPr lang="en-US" sz="1400" dirty="0" smtClean="0"/>
              <a:t>;</a:t>
            </a:r>
          </a:p>
          <a:p>
            <a:r>
              <a:rPr lang="en-US" altLang="ko-KR" sz="1400" dirty="0" smtClean="0"/>
              <a:t>/* </a:t>
            </a:r>
            <a:r>
              <a:rPr lang="ko-KR" altLang="en-US" sz="1400" dirty="0" smtClean="0"/>
              <a:t>주소</a:t>
            </a:r>
            <a:endParaRPr lang="en-US" altLang="ko-KR" sz="1400" dirty="0" smtClean="0"/>
          </a:p>
          <a:p>
            <a:r>
              <a:rPr lang="en-US" altLang="ko-KR" sz="1400" dirty="0" err="1" smtClean="0"/>
              <a:t>cout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&lt;&lt; "a= " &lt;&lt; </a:t>
            </a:r>
            <a:r>
              <a:rPr lang="en-US" altLang="ko-KR" sz="1400" dirty="0" smtClean="0"/>
              <a:t>a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"b= " &lt;&lt; </a:t>
            </a:r>
            <a:r>
              <a:rPr lang="en-US" altLang="ko-KR" sz="1400" dirty="0" smtClean="0"/>
              <a:t>b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;*/</a:t>
            </a:r>
            <a:endParaRPr lang="en-US" sz="1400" dirty="0" smtClean="0"/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"a= " &lt;&lt; *a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 "b= " &lt;&lt; *b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  <a:endParaRPr lang="en-US" sz="1400" b="0" dirty="0"/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n1, n2;</a:t>
            </a:r>
          </a:p>
          <a:p>
            <a:r>
              <a:rPr lang="en-US" sz="1400" dirty="0"/>
              <a:t>n1 = 10;</a:t>
            </a:r>
          </a:p>
          <a:p>
            <a:r>
              <a:rPr lang="en-US" sz="1400" dirty="0"/>
              <a:t>n2 = 20;</a:t>
            </a:r>
          </a:p>
          <a:p>
            <a:r>
              <a:rPr lang="en-US" sz="1400" dirty="0"/>
              <a:t>value(&amp;n1, &amp;n2);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"n1= " &lt;&lt; n1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"n2= " &lt;&lt; n2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586472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목  차</a:t>
            </a:r>
            <a:endParaRPr lang="en-US" altLang="en-US" smtClean="0"/>
          </a:p>
        </p:txBody>
      </p:sp>
      <p:sp>
        <p:nvSpPr>
          <p:cNvPr id="3" name="가로로 말린 두루마리 모양 2"/>
          <p:cNvSpPr/>
          <p:nvPr/>
        </p:nvSpPr>
        <p:spPr bwMode="auto">
          <a:xfrm>
            <a:off x="2267744" y="1844824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함수</a:t>
            </a:r>
          </a:p>
        </p:txBody>
      </p:sp>
      <p:sp>
        <p:nvSpPr>
          <p:cNvPr id="6" name="가로로 말린 두루마리 모양 5"/>
          <p:cNvSpPr/>
          <p:nvPr/>
        </p:nvSpPr>
        <p:spPr bwMode="auto">
          <a:xfrm>
            <a:off x="2282970" y="2672916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지역변수와 전역변수 </a:t>
            </a:r>
          </a:p>
        </p:txBody>
      </p:sp>
      <p:sp>
        <p:nvSpPr>
          <p:cNvPr id="7" name="가로로 말린 두루마리 모양 6"/>
          <p:cNvSpPr/>
          <p:nvPr/>
        </p:nvSpPr>
        <p:spPr bwMode="auto">
          <a:xfrm>
            <a:off x="2267744" y="3501008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헤더 파일</a:t>
            </a:r>
          </a:p>
        </p:txBody>
      </p:sp>
      <p:sp>
        <p:nvSpPr>
          <p:cNvPr id="8" name="가로로 말린 두루마리 모양 7"/>
          <p:cNvSpPr/>
          <p:nvPr/>
        </p:nvSpPr>
        <p:spPr bwMode="auto">
          <a:xfrm>
            <a:off x="2282970" y="4329100"/>
            <a:ext cx="4140460" cy="828092"/>
          </a:xfrm>
          <a:prstGeom prst="horizontalScrol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Y동녘B" panose="02030600000101010101" pitchFamily="18" charset="-127"/>
                <a:ea typeface="HY동녘B" panose="02030600000101010101" pitchFamily="18" charset="-127"/>
              </a:rPr>
              <a:t>함수 호출 방법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란</a:t>
            </a:r>
            <a:r>
              <a:rPr lang="en-US" altLang="ko-KR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?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540" y="176601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하나의 문제를 처리 하기 위해 하나의 프로그램으로 구성을 하면 디버깅에 문제가 생기거나  부분 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수정을 해야 하는 경우에 복잡해질 수 있으므로 문제를 효과적으로 처리 하기 위해서는 연관 있는 구분 별로 별로도 처리 해 주는 것이 효과적이다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이것이 바로 함수이다 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</a:t>
            </a:r>
            <a:r>
              <a:rPr lang="ko-KR" altLang="en-US" sz="1400" dirty="0" smtClean="0"/>
              <a:t>언어는 하나 이상의 함수로 구성된다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즉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이라는 함수 하나로 구성 되어 있으며 상황에 따라 </a:t>
            </a:r>
            <a:r>
              <a:rPr lang="en-US" altLang="ko-KR" sz="1400" dirty="0" smtClean="0"/>
              <a:t>Print(), </a:t>
            </a:r>
            <a:r>
              <a:rPr lang="en-US" altLang="ko-KR" sz="1400" dirty="0" err="1" smtClean="0"/>
              <a:t>sqrt</a:t>
            </a:r>
            <a:r>
              <a:rPr lang="en-US" altLang="ko-KR" sz="1400" dirty="0" smtClean="0"/>
              <a:t>() </a:t>
            </a:r>
            <a:r>
              <a:rPr lang="ko-KR" altLang="en-US" sz="1400" dirty="0" smtClean="0"/>
              <a:t>등과 같은 내장 함수 또는 사용자 함수를 만들어 사용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프로그램의 시작은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에서 시작하고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으로 끝난다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중간에 함수를 호출해서 사용할 수 있다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C</a:t>
            </a:r>
            <a:r>
              <a:rPr lang="ko-KR" altLang="en-US" sz="1400" dirty="0" smtClean="0"/>
              <a:t>언어는 하향식 구조를 가지고 있기 때문에 함수는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함수보다 먼저 번역되어야 한다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만약 </a:t>
            </a:r>
            <a:r>
              <a:rPr lang="en-US" altLang="ko-KR" sz="1400" dirty="0" smtClean="0"/>
              <a:t>main()</a:t>
            </a:r>
            <a:r>
              <a:rPr lang="ko-KR" altLang="en-US" sz="1400" dirty="0" smtClean="0"/>
              <a:t>보다 늦게 함수를 적용 하려면 반드시 </a:t>
            </a:r>
            <a:r>
              <a:rPr lang="ko-KR" altLang="en-US" sz="1400" dirty="0" err="1" smtClean="0"/>
              <a:t>프로토타입으로</a:t>
            </a:r>
            <a:r>
              <a:rPr lang="ko-KR" altLang="en-US" sz="1400" dirty="0" smtClean="0"/>
              <a:t> 함수를 선언 해 주어야 한다</a:t>
            </a:r>
            <a:endParaRPr lang="en-US" altLang="ko-KR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274698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함수 사용 예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56792"/>
            <a:ext cx="334578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#include &lt;</a:t>
            </a:r>
            <a:r>
              <a:rPr lang="en-US" sz="1400" dirty="0" err="1"/>
              <a:t>iostream</a:t>
            </a:r>
            <a:r>
              <a:rPr lang="en-US" sz="1400" dirty="0"/>
              <a:t>&gt;</a:t>
            </a:r>
          </a:p>
          <a:p>
            <a:r>
              <a:rPr lang="en-US" sz="1400" dirty="0"/>
              <a:t>using namespace </a:t>
            </a:r>
            <a:r>
              <a:rPr lang="en-US" sz="1400" dirty="0" err="1"/>
              <a:t>std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fr-FR" sz="1400" dirty="0"/>
              <a:t>int max(int a, int b</a:t>
            </a:r>
            <a:r>
              <a:rPr lang="fr-FR" sz="1400" dirty="0" smtClean="0"/>
              <a:t>);//</a:t>
            </a:r>
            <a:r>
              <a:rPr lang="ko-KR" altLang="en-US" sz="1400" dirty="0" err="1" smtClean="0"/>
              <a:t>프로토타입</a:t>
            </a:r>
            <a:endParaRPr lang="fr-FR" sz="1400" dirty="0"/>
          </a:p>
          <a:p>
            <a:r>
              <a:rPr lang="en-US" sz="1400" dirty="0"/>
              <a:t>void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m, </a:t>
            </a:r>
            <a:r>
              <a:rPr lang="en-US" sz="1400" dirty="0" err="1"/>
              <a:t>n,re</a:t>
            </a:r>
            <a:r>
              <a:rPr lang="en-US" sz="1400" dirty="0"/>
              <a:t>;</a:t>
            </a:r>
          </a:p>
          <a:p>
            <a:r>
              <a:rPr lang="en-US" altLang="ko-KR" sz="1400" dirty="0" err="1"/>
              <a:t>cout</a:t>
            </a:r>
            <a:r>
              <a:rPr lang="en-US" altLang="ko-KR" sz="1400" dirty="0"/>
              <a:t> &lt;&lt;</a:t>
            </a:r>
            <a:r>
              <a:rPr lang="ko-KR" altLang="en-US" sz="1400" dirty="0"/>
              <a:t> </a:t>
            </a:r>
            <a:r>
              <a:rPr lang="en-US" altLang="ko-KR" sz="1400" dirty="0"/>
              <a:t>"</a:t>
            </a:r>
            <a:r>
              <a:rPr lang="ko-KR" altLang="en-US" sz="1400" dirty="0"/>
              <a:t>비교할 두 수를 입력하세요 </a:t>
            </a:r>
            <a:r>
              <a:rPr lang="en-US" altLang="ko-KR" sz="1400" dirty="0"/>
              <a:t>: ";</a:t>
            </a:r>
          </a:p>
          <a:p>
            <a:r>
              <a:rPr lang="en-US" sz="1400" dirty="0" err="1"/>
              <a:t>cin</a:t>
            </a:r>
            <a:r>
              <a:rPr lang="en-US" sz="1400" dirty="0"/>
              <a:t> &gt;&gt; m &gt;&gt; n;</a:t>
            </a:r>
          </a:p>
          <a:p>
            <a:r>
              <a:rPr lang="en-US" sz="1400" dirty="0"/>
              <a:t>re = max(m, n);</a:t>
            </a:r>
          </a:p>
          <a:p>
            <a:r>
              <a:rPr lang="en-US" sz="1400" dirty="0" err="1"/>
              <a:t>cout</a:t>
            </a:r>
            <a:r>
              <a:rPr lang="en-US" sz="1400" dirty="0"/>
              <a:t> &lt;&lt; "MAX : " &lt;&lt; re &lt;&lt; </a:t>
            </a:r>
            <a:r>
              <a:rPr lang="en-US" sz="1400" dirty="0" err="1"/>
              <a:t>endl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fr-FR" sz="1400" dirty="0"/>
              <a:t>int max(int a, int b)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if (a &gt; b)</a:t>
            </a:r>
          </a:p>
          <a:p>
            <a:r>
              <a:rPr lang="en-US" sz="1400" dirty="0"/>
              <a:t>return a;</a:t>
            </a:r>
          </a:p>
          <a:p>
            <a:r>
              <a:rPr lang="en-US" sz="1400" dirty="0"/>
              <a:t>else</a:t>
            </a:r>
          </a:p>
          <a:p>
            <a:r>
              <a:rPr lang="en-US" sz="1400" dirty="0"/>
              <a:t>return b;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08004" y="1556792"/>
            <a:ext cx="41404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#include &lt;</a:t>
            </a:r>
            <a:r>
              <a:rPr lang="en-US" sz="1200" dirty="0" err="1"/>
              <a:t>iostream</a:t>
            </a:r>
            <a:r>
              <a:rPr lang="en-US" sz="1200" dirty="0"/>
              <a:t>&gt;</a:t>
            </a:r>
          </a:p>
          <a:p>
            <a:r>
              <a:rPr lang="en-US" sz="1200" dirty="0"/>
              <a:t>using namespace </a:t>
            </a:r>
            <a:r>
              <a:rPr lang="en-US" sz="1200" dirty="0" err="1"/>
              <a:t>std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fr-FR" sz="1200" dirty="0"/>
              <a:t>int max(int a, int b)</a:t>
            </a:r>
          </a:p>
          <a:p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if (a &gt; b)</a:t>
            </a:r>
          </a:p>
          <a:p>
            <a:r>
              <a:rPr lang="en-US" sz="1200" dirty="0"/>
              <a:t>return a;</a:t>
            </a:r>
          </a:p>
          <a:p>
            <a:r>
              <a:rPr lang="en-US" sz="1200" dirty="0"/>
              <a:t>else</a:t>
            </a:r>
          </a:p>
          <a:p>
            <a:r>
              <a:rPr lang="en-US" sz="1200" dirty="0"/>
              <a:t>return b;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main()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m, n, re;</a:t>
            </a:r>
          </a:p>
          <a:p>
            <a:r>
              <a:rPr lang="en-US" altLang="ko-KR" sz="1200" dirty="0" err="1"/>
              <a:t>cout</a:t>
            </a:r>
            <a:r>
              <a:rPr lang="en-US" altLang="ko-KR" sz="1200" dirty="0"/>
              <a:t> &lt;&lt;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ko-KR" altLang="en-US" sz="1200" dirty="0"/>
              <a:t>비교할 두 수를 입력하세요 </a:t>
            </a:r>
            <a:r>
              <a:rPr lang="en-US" altLang="ko-KR" sz="1200" dirty="0"/>
              <a:t>: ";</a:t>
            </a:r>
          </a:p>
          <a:p>
            <a:r>
              <a:rPr lang="en-US" sz="1200" dirty="0" err="1"/>
              <a:t>cin</a:t>
            </a:r>
            <a:r>
              <a:rPr lang="en-US" sz="1200" dirty="0"/>
              <a:t> &gt;&gt; m &gt;&gt; n;</a:t>
            </a:r>
          </a:p>
          <a:p>
            <a:r>
              <a:rPr lang="en-US" sz="1200" dirty="0"/>
              <a:t>re = max(m, n);</a:t>
            </a:r>
          </a:p>
          <a:p>
            <a:r>
              <a:rPr lang="en-US" sz="1200" dirty="0" err="1"/>
              <a:t>cout</a:t>
            </a:r>
            <a:r>
              <a:rPr lang="en-US" sz="1200" dirty="0"/>
              <a:t> &lt;&lt; "MAX : " &lt;&lt; re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42553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지역변수와 전역변수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1562" y="1556792"/>
            <a:ext cx="39424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지역변수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변수가 함수 내부에서 선언되어 그 함수 안에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서만 사용 가능한 변수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함수가 종료되면 메모리에서 삭제 된다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초기화를 시키지 않으면 쓰레기 값을 갖는다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매개변수도 지역변수의 일종이다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88024" y="1556792"/>
            <a:ext cx="41404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 smtClean="0"/>
              <a:t> 전역변수</a:t>
            </a:r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함수 외부에 선언되고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함수에서 사용 가능한 변수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프로그램이 실행 되면 메모리에 할당되고 프로그램이 종료되어야 메모리에서 소멸된다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초기화를 시키지 않으면 정수형은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문자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값을 가진다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260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지역변수와 전역변수 예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1556792"/>
            <a:ext cx="30783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 smtClean="0"/>
              <a:t>지역변수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test(</a:t>
            </a:r>
            <a:r>
              <a:rPr lang="en-US" sz="1600" dirty="0" err="1" smtClean="0"/>
              <a:t>int</a:t>
            </a:r>
            <a:r>
              <a:rPr lang="en-US" sz="1600" dirty="0" smtClean="0"/>
              <a:t> a)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re;</a:t>
            </a:r>
          </a:p>
          <a:p>
            <a:r>
              <a:rPr lang="en-US" sz="1600" dirty="0" smtClean="0"/>
              <a:t>re=a*a;</a:t>
            </a:r>
          </a:p>
          <a:p>
            <a:r>
              <a:rPr lang="en-US" sz="1600" dirty="0" smtClean="0"/>
              <a:t>Return 0;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test1(</a:t>
            </a:r>
            <a:r>
              <a:rPr lang="en-US" sz="1600" dirty="0" err="1" smtClean="0"/>
              <a:t>int</a:t>
            </a:r>
            <a:r>
              <a:rPr lang="en-US" sz="1600" dirty="0" smtClean="0"/>
              <a:t> a)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re;</a:t>
            </a:r>
          </a:p>
          <a:p>
            <a:r>
              <a:rPr lang="en-US" sz="1600" dirty="0" smtClean="0"/>
              <a:t>re=</a:t>
            </a:r>
            <a:r>
              <a:rPr lang="en-US" sz="1600" dirty="0" err="1" smtClean="0"/>
              <a:t>a+a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Return 0;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24" y="1556792"/>
            <a:ext cx="29523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 smtClean="0"/>
              <a:t> 전역변수</a:t>
            </a:r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re;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test(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re=a*a;</a:t>
            </a:r>
          </a:p>
          <a:p>
            <a:r>
              <a:rPr lang="en-US" dirty="0"/>
              <a:t>r</a:t>
            </a:r>
            <a:r>
              <a:rPr lang="en-US" dirty="0" smtClean="0"/>
              <a:t>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test1(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r</a:t>
            </a:r>
            <a:r>
              <a:rPr lang="en-US" dirty="0" smtClean="0"/>
              <a:t>e=</a:t>
            </a:r>
            <a:r>
              <a:rPr lang="en-US" dirty="0" err="1" smtClean="0"/>
              <a:t>a+a</a:t>
            </a:r>
            <a:r>
              <a:rPr lang="en-US" dirty="0" smtClean="0"/>
              <a:t>;</a:t>
            </a:r>
          </a:p>
          <a:p>
            <a:r>
              <a:rPr lang="en-US" dirty="0" smtClean="0"/>
              <a:t>Return 0;</a:t>
            </a:r>
          </a:p>
          <a:p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834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8110538" cy="5221051"/>
          </a:xfrm>
        </p:spPr>
        <p:txBody>
          <a:bodyPr/>
          <a:lstStyle/>
          <a:p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전역 변수를 선언 하면 어떤 함수에서도 접근이 가능하다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그러나 함수 자체에서 전역변수와 같은 이름으로 지역 변수를 선언하면 그 함수에서는 전역 변수를 참조 할 수 없다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 </a:t>
            </a:r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그래서 잘못 이해하면 엉뚱한 값이 나 올 수 있기 때문에 주의 하여야 한다</a:t>
            </a:r>
            <a:r>
              <a:rPr lang="en-US" altLang="ko-KR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.</a:t>
            </a:r>
          </a:p>
          <a:p>
            <a:endParaRPr lang="en-US" altLang="ko-KR" sz="1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  <a:p>
            <a:r>
              <a:rPr lang="ko-KR" altLang="en-US" sz="1800" dirty="0" smtClean="0">
                <a:latin typeface="MD개성체" panose="02020603020101020101" pitchFamily="18" charset="-127"/>
                <a:ea typeface="MD개성체" panose="02020603020101020101" pitchFamily="18" charset="-127"/>
              </a:rPr>
              <a:t>전역변수를 많이 사용하면 알지 못하는 부작용이 발생 할 수 있고 값이 엉뚱하게 바뀔 수 있기 때문에 조심 해야 한다</a:t>
            </a:r>
            <a:endParaRPr lang="en-US" altLang="ko-KR" sz="1800" dirty="0">
              <a:latin typeface="MD개성체" panose="02020603020101020101" pitchFamily="18" charset="-127"/>
              <a:ea typeface="MD개성체" panose="02020603020101020101" pitchFamily="18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692275" y="260350"/>
            <a:ext cx="6875463" cy="792163"/>
          </a:xfrm>
        </p:spPr>
        <p:txBody>
          <a:bodyPr/>
          <a:lstStyle/>
          <a:p>
            <a:r>
              <a:rPr lang="ko-KR" altLang="en-US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전역변수 사용시 주의 할 점</a:t>
            </a:r>
            <a:endParaRPr lang="ko-KR" altLang="en-US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25315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2049715" y="260349"/>
            <a:ext cx="6875463" cy="792163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o-KR" altLang="en-US" b="0" dirty="0" smtClean="0">
                <a:latin typeface="HY동녘B" panose="02030600000101010101" pitchFamily="18" charset="-127"/>
                <a:ea typeface="HY동녘B" panose="02030600000101010101" pitchFamily="18" charset="-127"/>
              </a:rPr>
              <a:t>헤더 파일</a:t>
            </a:r>
            <a:endParaRPr lang="ko-KR" altLang="en-US" b="0" dirty="0"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293780"/>
            <a:ext cx="39917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헤더파일 이란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헤더파일은  사용자의 편의를 도모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하기 위해 개발자들이 미리 만들어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놓은 라이브러리 형태의 파일 입니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헤더파일은 컴파일러에서 제공되는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파일을 주로 사용하지만 사용자가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코딩의 편의를 </a:t>
            </a:r>
            <a:r>
              <a:rPr lang="ko-KR" altLang="en-US" dirty="0" err="1" smtClean="0"/>
              <a:t>위해서아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정보를 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길 때 사용 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헤더파일은 확장자가 </a:t>
            </a:r>
            <a:r>
              <a:rPr lang="en-US" altLang="ko-KR" dirty="0" smtClean="0"/>
              <a:t>.h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지정되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며 </a:t>
            </a:r>
            <a:r>
              <a:rPr lang="en-US" altLang="ko-KR" dirty="0" smtClean="0"/>
              <a:t>#include “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.h”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하시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면 됩니다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4048" y="1284303"/>
            <a:ext cx="401584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smtClean="0"/>
              <a:t>헤더파일 종류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Stdio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ko-KR" altLang="en-US" dirty="0" smtClean="0"/>
              <a:t>콘솔 입출력에 관한 함수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정보를 갖고 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Conio</a:t>
            </a:r>
            <a:r>
              <a:rPr lang="en-US" dirty="0" smtClean="0"/>
              <a:t> : </a:t>
            </a:r>
            <a:r>
              <a:rPr lang="ko-KR" altLang="en-US" dirty="0" smtClean="0"/>
              <a:t>콘솔 입출력에 관한 헤더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파일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한 문자 입력 받은 </a:t>
            </a:r>
            <a:r>
              <a:rPr lang="en-US" altLang="ko-KR" dirty="0" err="1" smtClean="0"/>
              <a:t>getch</a:t>
            </a:r>
            <a:r>
              <a:rPr lang="en-US" altLang="ko-KR" dirty="0" smtClean="0"/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Iostream</a:t>
            </a:r>
            <a:r>
              <a:rPr lang="en-US" dirty="0" smtClean="0"/>
              <a:t> : </a:t>
            </a:r>
            <a:r>
              <a:rPr lang="en-US" dirty="0" err="1" smtClean="0"/>
              <a:t>cin</a:t>
            </a:r>
            <a:r>
              <a:rPr lang="en-US" dirty="0" smtClean="0"/>
              <a:t>, </a:t>
            </a:r>
            <a:r>
              <a:rPr lang="en-US" dirty="0" err="1" smtClean="0"/>
              <a:t>cout</a:t>
            </a:r>
            <a:r>
              <a:rPr lang="ko-KR" altLang="en-US" dirty="0" smtClean="0"/>
              <a:t>등을 사용 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때 선언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Iomanip</a:t>
            </a:r>
            <a:r>
              <a:rPr lang="en-US" dirty="0" smtClean="0"/>
              <a:t> : </a:t>
            </a:r>
            <a:r>
              <a:rPr lang="ko-KR" altLang="en-US" dirty="0" smtClean="0"/>
              <a:t>조정문자 사용할 때 선언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ath : sin, cos, tan, </a:t>
            </a:r>
            <a:r>
              <a:rPr lang="en-US" dirty="0" err="1" smtClean="0"/>
              <a:t>sqrt</a:t>
            </a:r>
            <a:r>
              <a:rPr lang="en-US" dirty="0" smtClean="0"/>
              <a:t> </a:t>
            </a:r>
            <a:r>
              <a:rPr lang="ko-KR" altLang="en-US" dirty="0" smtClean="0"/>
              <a:t>기타 등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수학 관련 함수 사용시 선언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stdib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기본적인 라이브러리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tring : </a:t>
            </a:r>
            <a:r>
              <a:rPr lang="ko-KR" altLang="en-US" dirty="0" smtClean="0"/>
              <a:t>문자열 라이브러리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time : </a:t>
            </a:r>
            <a:r>
              <a:rPr lang="ko-KR" altLang="en-US" dirty="0" smtClean="0"/>
              <a:t>시간 관련함수</a:t>
            </a:r>
            <a:r>
              <a:rPr lang="en-US" altLang="ko-KR" dirty="0" smtClean="0"/>
              <a:t>..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rand()</a:t>
            </a:r>
            <a:br>
              <a:rPr lang="en-US" altLang="ko-KR" dirty="0" smtClean="0"/>
            </a:b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1310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1304763"/>
            <a:ext cx="3456385" cy="392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6056" y="1304764"/>
            <a:ext cx="38395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그림과 같이 작성하고 헤더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파일로 저장 한 뒤에 소스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에서 그림과 같이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선언하면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된다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358033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5A58"/>
      </a:dk1>
      <a:lt1>
        <a:srgbClr val="FFFFFF"/>
      </a:lt1>
      <a:dk2>
        <a:srgbClr val="008080"/>
      </a:dk2>
      <a:lt2>
        <a:srgbClr val="FFFFCC"/>
      </a:lt2>
      <a:accent1>
        <a:srgbClr val="006462"/>
      </a:accent1>
      <a:accent2>
        <a:srgbClr val="008080"/>
      </a:accent2>
      <a:accent3>
        <a:srgbClr val="AAC0C0"/>
      </a:accent3>
      <a:accent4>
        <a:srgbClr val="DADADA"/>
      </a:accent4>
      <a:accent5>
        <a:srgbClr val="AAB8B7"/>
      </a:accent5>
      <a:accent6>
        <a:srgbClr val="007373"/>
      </a:accent6>
      <a:hlink>
        <a:srgbClr val="00ACA8"/>
      </a:hlink>
      <a:folHlink>
        <a:srgbClr val="004444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66CCCC"/>
        </a:dk1>
        <a:lt1>
          <a:srgbClr val="FFFFFF"/>
        </a:lt1>
        <a:dk2>
          <a:srgbClr val="2E6B6B"/>
        </a:dk2>
        <a:lt2>
          <a:srgbClr val="FFFFCC"/>
        </a:lt2>
        <a:accent1>
          <a:srgbClr val="45A3A1"/>
        </a:accent1>
        <a:accent2>
          <a:srgbClr val="9ADEDC"/>
        </a:accent2>
        <a:accent3>
          <a:srgbClr val="ADBABA"/>
        </a:accent3>
        <a:accent4>
          <a:srgbClr val="DADADA"/>
        </a:accent4>
        <a:accent5>
          <a:srgbClr val="B0CECD"/>
        </a:accent5>
        <a:accent6>
          <a:srgbClr val="8BC9C7"/>
        </a:accent6>
        <a:hlink>
          <a:srgbClr val="B3E6E6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638</Words>
  <Application>Microsoft Office PowerPoint</Application>
  <PresentationFormat>화면 슬라이드 쇼(4:3)</PresentationFormat>
  <Paragraphs>187</Paragraphs>
  <Slides>11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Default Design</vt:lpstr>
      <vt:lpstr>Chapter 5   C++ 함수</vt:lpstr>
      <vt:lpstr>목  차</vt:lpstr>
      <vt:lpstr>함수 란?</vt:lpstr>
      <vt:lpstr>함수 사용 예</vt:lpstr>
      <vt:lpstr>지역변수와 전역변수</vt:lpstr>
      <vt:lpstr>지역변수와 전역변수 예</vt:lpstr>
      <vt:lpstr>전역변수 사용시 주의 할 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Presentation Magazine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 Green3 Template</dc:title>
  <dc:creator>Presentation Magazine</dc:creator>
  <cp:lastModifiedBy>Windows 사용자</cp:lastModifiedBy>
  <cp:revision>141</cp:revision>
  <dcterms:created xsi:type="dcterms:W3CDTF">2005-03-15T10:04:38Z</dcterms:created>
  <dcterms:modified xsi:type="dcterms:W3CDTF">2020-05-19T08:35:40Z</dcterms:modified>
</cp:coreProperties>
</file>