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6" r:id="rId2"/>
    <p:sldId id="267" r:id="rId3"/>
    <p:sldId id="268" r:id="rId4"/>
    <p:sldId id="275" r:id="rId5"/>
    <p:sldId id="276" r:id="rId6"/>
    <p:sldId id="277" r:id="rId7"/>
    <p:sldId id="322" r:id="rId8"/>
    <p:sldId id="279" r:id="rId9"/>
    <p:sldId id="278" r:id="rId10"/>
    <p:sldId id="282" r:id="rId11"/>
    <p:sldId id="283" r:id="rId12"/>
    <p:sldId id="284" r:id="rId13"/>
    <p:sldId id="285" r:id="rId14"/>
    <p:sldId id="286" r:id="rId15"/>
    <p:sldId id="297" r:id="rId16"/>
    <p:sldId id="287" r:id="rId17"/>
    <p:sldId id="299" r:id="rId18"/>
    <p:sldId id="288" r:id="rId19"/>
    <p:sldId id="289" r:id="rId20"/>
    <p:sldId id="290" r:id="rId21"/>
    <p:sldId id="320" r:id="rId22"/>
    <p:sldId id="323" r:id="rId23"/>
    <p:sldId id="291" r:id="rId24"/>
    <p:sldId id="292" r:id="rId25"/>
    <p:sldId id="321" r:id="rId26"/>
    <p:sldId id="300" r:id="rId27"/>
    <p:sldId id="293" r:id="rId28"/>
    <p:sldId id="301" r:id="rId29"/>
    <p:sldId id="294" r:id="rId30"/>
    <p:sldId id="302" r:id="rId31"/>
    <p:sldId id="295" r:id="rId32"/>
    <p:sldId id="315" r:id="rId33"/>
    <p:sldId id="305" r:id="rId34"/>
    <p:sldId id="307" r:id="rId35"/>
    <p:sldId id="308" r:id="rId36"/>
    <p:sldId id="309" r:id="rId37"/>
    <p:sldId id="310" r:id="rId38"/>
    <p:sldId id="311" r:id="rId39"/>
    <p:sldId id="312" r:id="rId40"/>
    <p:sldId id="314" r:id="rId41"/>
    <p:sldId id="306" r:id="rId42"/>
    <p:sldId id="313" r:id="rId43"/>
    <p:sldId id="304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709" autoAdjust="0"/>
  </p:normalViewPr>
  <p:slideViewPr>
    <p:cSldViewPr>
      <p:cViewPr varScale="1">
        <p:scale>
          <a:sx n="63" d="100"/>
          <a:sy n="63" d="100"/>
        </p:scale>
        <p:origin x="-3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26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67708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33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6770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, num2,num3;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숫자를 입력하세요 </a:t>
            </a:r>
            <a:r>
              <a:rPr lang="en-US" altLang="ko-KR" dirty="0" smtClean="0"/>
              <a:t>: ";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&gt;&gt;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num2 = 5-(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% 5);</a:t>
            </a:r>
          </a:p>
          <a:p>
            <a:r>
              <a:rPr lang="en-US" altLang="ko-KR" dirty="0" smtClean="0"/>
              <a:t>	num3 =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% 5;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if 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% 5 == 0)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"5</a:t>
            </a:r>
            <a:r>
              <a:rPr lang="ko-KR" altLang="en-US" dirty="0" smtClean="0"/>
              <a:t>의 배수입니다</a:t>
            </a:r>
            <a:r>
              <a:rPr lang="en-US" altLang="ko-KR" dirty="0" smtClean="0"/>
              <a:t>";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else 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배수가 </a:t>
            </a:r>
            <a:r>
              <a:rPr lang="ko-KR" altLang="en-US" dirty="0" smtClean="0"/>
              <a:t>되려면 </a:t>
            </a:r>
            <a:r>
              <a:rPr lang="en-US" altLang="ko-KR" dirty="0" smtClean="0"/>
              <a:t>" </a:t>
            </a:r>
            <a:r>
              <a:rPr lang="en-US" altLang="ko-KR" dirty="0" smtClean="0"/>
              <a:t>&lt;&lt; num2 &lt;&lt; "</a:t>
            </a:r>
            <a:r>
              <a:rPr lang="ko-KR" altLang="en-US" dirty="0" smtClean="0"/>
              <a:t>만큼 필요합니다 </a:t>
            </a:r>
            <a:r>
              <a:rPr lang="en-US" altLang="ko-KR" dirty="0" smtClean="0"/>
              <a:t>" 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smtClean="0"/>
              <a:t>"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" &lt;&lt; num3 &lt;&lt; "</a:t>
            </a:r>
            <a:r>
              <a:rPr lang="ko-KR" altLang="en-US" dirty="0" smtClean="0"/>
              <a:t>만큼 버려야 합니다</a:t>
            </a:r>
            <a:r>
              <a:rPr lang="en-US" altLang="ko-KR" dirty="0" smtClean="0"/>
              <a:t>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40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57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3D51EE-9D22-464B-BCD4-C3E10083534C}" type="slidenum">
              <a:rPr lang="en-GB" altLang="en-US" b="0"/>
              <a:pPr/>
              <a:t>3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0919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991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m.blog.naver.com/PostView.nhn?blogId=kks227&amp;logNo=220245263973&amp;proxyReferer=http%3A%2F%2Fwww.google.co.kr%2Furl%3Fsa%3Dt%26rct%3Dj%26q%3D%26esrc%3Ds%26source%3Dweb%26cd%3D1%26ved%3D2ahUKEwixmM2L0YbjAhVjNKYKHVqPAs8QFjAAegQIBBAB%26url%3Dhttp%253A%252F%252Fm.blog.naver.com%252Fkks227%252F220245263973%26usg%3DAOvVaw1YgKvpGmgYT90LEPXbf-5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161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8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21468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868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18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67708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모듈러스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(%):</a:t>
            </a:r>
            <a:r>
              <a:rPr lang="ko-KR" altLang="en-US" dirty="0" smtClean="0"/>
              <a:t>나머지 연산자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962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3645667" cy="165576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Chapter 2  </a:t>
            </a:r>
            <a:br>
              <a:rPr lang="en-US" altLang="en-US" smtClean="0"/>
            </a:br>
            <a:r>
              <a:rPr lang="en-US" altLang="en-US" smtClean="0"/>
              <a:t>C++</a:t>
            </a:r>
            <a:r>
              <a:rPr lang="ko-KR" altLang="en-US" smtClean="0"/>
              <a:t>의 세계</a:t>
            </a:r>
            <a:endParaRPr lang="en-US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조정문자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7942510" cy="34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661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435280" cy="43576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iostream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iomanip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using namespace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</a:t>
            </a:r>
            <a:r>
              <a:rPr lang="en-US" altLang="ko-KR" sz="1800" dirty="0" err="1"/>
              <a:t>setw</a:t>
            </a:r>
            <a:r>
              <a:rPr lang="en-US" altLang="ko-KR" sz="1800" dirty="0"/>
              <a:t>(10) &lt;&lt; "753-9510" &lt;&lt; </a:t>
            </a:r>
            <a:r>
              <a:rPr lang="en-US" altLang="ko-KR" sz="1800" dirty="0" smtClean="0"/>
              <a:t>"|“&lt;&lt;</a:t>
            </a:r>
            <a:r>
              <a:rPr lang="en-US" altLang="ko-KR" sz="1800" dirty="0" err="1" smtClean="0"/>
              <a:t>endl</a:t>
            </a:r>
            <a:r>
              <a:rPr lang="en-US" altLang="ko-KR" sz="1800" dirty="0" smtClean="0"/>
              <a:t>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</a:t>
            </a:r>
            <a:r>
              <a:rPr lang="en-US" altLang="ko-KR" sz="1800" dirty="0" err="1"/>
              <a:t>setiosflags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ios</a:t>
            </a:r>
            <a:r>
              <a:rPr lang="en-US" altLang="ko-KR" sz="1800" dirty="0"/>
              <a:t>::left);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</a:t>
            </a:r>
            <a:r>
              <a:rPr lang="en-US" altLang="ko-KR" sz="1800" dirty="0" err="1"/>
              <a:t>setw</a:t>
            </a:r>
            <a:r>
              <a:rPr lang="en-US" altLang="ko-KR" sz="1800" dirty="0"/>
              <a:t>(10) &lt;&lt; "753-9510" &lt;&lt; "|";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3.14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</a:t>
            </a:r>
            <a:r>
              <a:rPr lang="en-US" altLang="ko-KR" sz="1800" dirty="0" err="1"/>
              <a:t>setprecision</a:t>
            </a:r>
            <a:r>
              <a:rPr lang="en-US" altLang="ko-KR" sz="1800" dirty="0"/>
              <a:t>(6);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</a:t>
            </a:r>
            <a:r>
              <a:rPr lang="en-US" altLang="ko-KR" sz="1800" dirty="0" err="1"/>
              <a:t>setw</a:t>
            </a:r>
            <a:r>
              <a:rPr lang="en-US" altLang="ko-KR" sz="1800" dirty="0"/>
              <a:t>(10) &lt;&lt; </a:t>
            </a:r>
            <a:r>
              <a:rPr lang="en-US" altLang="ko-KR" sz="1800" dirty="0" err="1"/>
              <a:t>setiosflags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ios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showpoint</a:t>
            </a:r>
            <a:r>
              <a:rPr lang="en-US" altLang="ko-KR" sz="1800" dirty="0"/>
              <a:t>) &lt;&lt; 3.14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</a:t>
            </a:r>
            <a:r>
              <a:rPr lang="en-US" altLang="ko-KR" sz="1800" dirty="0" err="1"/>
              <a:t>resetiosflags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ios</a:t>
            </a:r>
            <a:r>
              <a:rPr lang="en-US" altLang="ko-KR" sz="1800" dirty="0"/>
              <a:t>::left</a:t>
            </a:r>
            <a:r>
              <a:rPr lang="en-US" altLang="ko-KR" sz="1800" dirty="0" smtClean="0"/>
              <a:t>); //</a:t>
            </a:r>
            <a:r>
              <a:rPr lang="ko-KR" altLang="en-US" sz="1800" dirty="0" smtClean="0"/>
              <a:t>왼쪽정렬해제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</a:t>
            </a:r>
            <a:r>
              <a:rPr lang="en-US" altLang="ko-KR" sz="1800" dirty="0" err="1"/>
              <a:t>setw</a:t>
            </a:r>
            <a:r>
              <a:rPr lang="en-US" altLang="ko-KR" sz="1800" dirty="0"/>
              <a:t>(10) &lt;&lt; "World" &lt;&lt; "|"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</a:t>
            </a:r>
            <a:r>
              <a:rPr lang="en-US" altLang="ko-KR" sz="1800" dirty="0" err="1"/>
              <a:t>setiosflags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ios</a:t>
            </a:r>
            <a:r>
              <a:rPr lang="en-US" altLang="ko-KR" sz="1800" dirty="0"/>
              <a:t>::left) &lt;&lt; </a:t>
            </a:r>
            <a:r>
              <a:rPr lang="en-US" altLang="ko-KR" sz="1800" dirty="0" err="1"/>
              <a:t>setw</a:t>
            </a:r>
            <a:r>
              <a:rPr lang="en-US" altLang="ko-KR" sz="1800" dirty="0"/>
              <a:t>(10) &lt;&lt; "World" &lt;&lt; "|" &lt;&lt; </a:t>
            </a:r>
            <a:r>
              <a:rPr lang="en-US" altLang="ko-KR" sz="1800" dirty="0" err="1"/>
              <a:t>endl</a:t>
            </a:r>
            <a:r>
              <a:rPr lang="en-US" altLang="ko-KR" sz="1800" dirty="0" smtClean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변수와 상수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0909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조정문자 사용 예</a:t>
            </a:r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-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결과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600" y="1448780"/>
            <a:ext cx="8686800" cy="5328592"/>
          </a:xfrm>
        </p:spPr>
        <p:txBody>
          <a:bodyPr/>
          <a:lstStyle/>
          <a:p>
            <a:r>
              <a:rPr lang="ko-KR" altLang="en-US" sz="2000" dirty="0" smtClean="0"/>
              <a:t>결과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  753-9501|                       // </a:t>
            </a:r>
            <a:r>
              <a:rPr lang="ko-KR" altLang="en-US" sz="2000" dirty="0" smtClean="0"/>
              <a:t>기본 </a:t>
            </a:r>
            <a:r>
              <a:rPr lang="ko-KR" altLang="en-US" sz="2000" dirty="0" err="1" smtClean="0"/>
              <a:t>출력값</a:t>
            </a:r>
            <a:r>
              <a:rPr lang="ko-KR" altLang="en-US" sz="2000" dirty="0" smtClean="0"/>
              <a:t> 오른쪽 정렬로 출력</a:t>
            </a: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 smtClean="0"/>
              <a:t>     753-9501  |              // </a:t>
            </a:r>
            <a:r>
              <a:rPr lang="ko-KR" altLang="en-US" sz="2000" dirty="0" smtClean="0"/>
              <a:t>플래그 형식에 의해 왼쪽 정렬로 출력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3.14		        // </a:t>
            </a:r>
            <a:r>
              <a:rPr lang="ko-KR" altLang="en-US" sz="2000" dirty="0" smtClean="0"/>
              <a:t>숫자 기본출력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   3.14000</a:t>
            </a:r>
            <a:r>
              <a:rPr lang="en-US" altLang="ko-KR" sz="2000" dirty="0" smtClean="0"/>
              <a:t>		// </a:t>
            </a:r>
            <a:r>
              <a:rPr lang="ko-KR" altLang="en-US" sz="2000" dirty="0" smtClean="0"/>
              <a:t>무효의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 보여짐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	 world|		// </a:t>
            </a:r>
            <a:r>
              <a:rPr lang="ko-KR" altLang="en-US" sz="2000" dirty="0" smtClean="0"/>
              <a:t>플래그 형식이 해제 되어 오른쪽 정렬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world         |		// </a:t>
            </a:r>
            <a:r>
              <a:rPr lang="ko-KR" altLang="en-US" sz="2000" dirty="0" smtClean="0"/>
              <a:t>플래그 형식에 의해 왼쪽 정렬로 출력</a:t>
            </a:r>
            <a:endParaRPr lang="en-US" altLang="ko-KR" sz="2000" dirty="0" smtClean="0"/>
          </a:p>
          <a:p>
            <a:pPr marL="0" indent="0">
              <a:lnSpc>
                <a:spcPts val="1000"/>
              </a:lnSpc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※ 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setw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(n)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는 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n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은 반드시 정수이어야 하며 출력할 데이터가 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n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보다 작으면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/>
            </a:r>
            <a:b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모든 데이터가 주어진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폭의 우측에서부터 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출력되고 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n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이 출력할 데이터 보다 작으면 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n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은 </a:t>
            </a:r>
            <a:r>
              <a:rPr lang="ko-KR" altLang="en-US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무시되고실제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값이 출력된다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예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      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</a:t>
            </a:r>
            <a:r>
              <a:rPr lang="en-US" altLang="ko-KR" sz="2000" dirty="0" err="1" smtClean="0"/>
              <a:t>setw</a:t>
            </a:r>
            <a:r>
              <a:rPr lang="en-US" altLang="ko-KR" sz="2000" dirty="0" smtClean="0"/>
              <a:t>(5) &lt;&lt; 2010 &lt;&lt; </a:t>
            </a:r>
            <a:r>
              <a:rPr lang="en-US" altLang="ko-KR" sz="2000" dirty="0" err="1" smtClean="0"/>
              <a:t>endl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/>
              <a:t>  </a:t>
            </a: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&lt;&lt; </a:t>
            </a:r>
            <a:r>
              <a:rPr lang="en-US" altLang="ko-KR" sz="2000" dirty="0" err="1"/>
              <a:t>setw</a:t>
            </a:r>
            <a:r>
              <a:rPr lang="en-US" altLang="ko-KR" sz="2000" dirty="0"/>
              <a:t>(5) &lt;&lt; </a:t>
            </a:r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hwa</a:t>
            </a:r>
            <a:r>
              <a:rPr lang="en-US" altLang="ko-KR" sz="2000" dirty="0" smtClean="0"/>
              <a:t>” </a:t>
            </a:r>
            <a:r>
              <a:rPr lang="en-US" altLang="ko-KR" sz="2000" dirty="0"/>
              <a:t>&lt;&lt; </a:t>
            </a:r>
            <a:r>
              <a:rPr lang="en-US" altLang="ko-KR" sz="2000" dirty="0" err="1"/>
              <a:t>endl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&lt;&lt; </a:t>
            </a:r>
            <a:r>
              <a:rPr lang="en-US" altLang="ko-KR" sz="2000" dirty="0" err="1"/>
              <a:t>setw</a:t>
            </a:r>
            <a:r>
              <a:rPr lang="en-US" altLang="ko-KR" sz="2000" dirty="0"/>
              <a:t>(5) &lt;&lt; </a:t>
            </a:r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ko</a:t>
            </a:r>
            <a:r>
              <a:rPr lang="en-US" altLang="ko-KR" sz="2000" dirty="0" smtClean="0"/>
              <a:t>” </a:t>
            </a:r>
            <a:r>
              <a:rPr lang="en-US" altLang="ko-KR" sz="2000" dirty="0"/>
              <a:t>&lt;&lt; </a:t>
            </a:r>
            <a:r>
              <a:rPr lang="en-US" altLang="ko-KR" sz="2000" dirty="0" smtClean="0"/>
              <a:t>“rea”;</a:t>
            </a:r>
            <a:endParaRPr lang="ko-KR" altLang="en-US" sz="2000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425" y="5632565"/>
            <a:ext cx="1476581" cy="238158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003491"/>
            <a:ext cx="1486107" cy="247685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91" y="6374762"/>
            <a:ext cx="235300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735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 입력 방법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7931224" cy="4357687"/>
          </a:xfrm>
        </p:spPr>
        <p:txBody>
          <a:bodyPr/>
          <a:lstStyle/>
          <a:p>
            <a:r>
              <a:rPr lang="en-US" altLang="ko-KR" sz="200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in &gt;&gt; :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키보드로부터 한 문자를 받아들인다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한 문자만 입력 받으며 문자에 대응되는 코드 값이 변수에 저장된다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b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이때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spacebar, Enterm Tab key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등은 받아들이지 않는다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예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>
                <a:latin typeface="MD개성체" panose="02020603020101020101" pitchFamily="18" charset="-127"/>
                <a:ea typeface="MD개성체" panose="02020603020101020101" pitchFamily="18" charset="-127"/>
              </a:rPr>
              <a:t>	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char ch;</a:t>
            </a:r>
          </a:p>
          <a:p>
            <a:pPr marL="0" indent="0">
              <a:buNone/>
            </a:pPr>
            <a:r>
              <a:rPr lang="en-US" altLang="ko-KR" sz="2000">
                <a:latin typeface="MD개성체" panose="02020603020101020101" pitchFamily="18" charset="-127"/>
                <a:ea typeface="MD개성체" panose="02020603020101020101" pitchFamily="18" charset="-127"/>
              </a:rPr>
              <a:t>	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cin &gt;&gt; ch;</a:t>
            </a:r>
          </a:p>
          <a:p>
            <a:pPr marL="0" indent="0">
              <a:buNone/>
            </a:pPr>
            <a:r>
              <a:rPr lang="en-US" altLang="ko-KR" sz="2000">
                <a:latin typeface="MD개성체" panose="02020603020101020101" pitchFamily="18" charset="-127"/>
                <a:ea typeface="MD개성체" panose="02020603020101020101" pitchFamily="18" charset="-127"/>
              </a:rPr>
              <a:t>	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printf(“%d”, ch); or cout &lt;&lt; ch;</a:t>
            </a:r>
          </a:p>
          <a:p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cin.get() : cin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처럼 한 문자를 받으며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spacebar, Enter, Tab key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등도 받는다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>
                <a:latin typeface="MD개성체" panose="02020603020101020101" pitchFamily="18" charset="-127"/>
                <a:ea typeface="MD개성체" panose="02020603020101020101" pitchFamily="18" charset="-127"/>
              </a:rPr>
              <a:t>	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char ch;</a:t>
            </a:r>
          </a:p>
          <a:p>
            <a:pPr marL="0" indent="0">
              <a:buNone/>
            </a:pPr>
            <a:r>
              <a:rPr lang="en-US" altLang="ko-KR" sz="2000">
                <a:latin typeface="MD개성체" panose="02020603020101020101" pitchFamily="18" charset="-127"/>
                <a:ea typeface="MD개성체" panose="02020603020101020101" pitchFamily="18" charset="-127"/>
              </a:rPr>
              <a:t>	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ch=cin.get();</a:t>
            </a:r>
          </a:p>
          <a:p>
            <a:pPr marL="0" indent="0">
              <a:buNone/>
            </a:pPr>
            <a:r>
              <a:rPr lang="en-US" altLang="ko-KR" sz="2000">
                <a:latin typeface="MD개성체" panose="02020603020101020101" pitchFamily="18" charset="-127"/>
                <a:ea typeface="MD개성체" panose="02020603020101020101" pitchFamily="18" charset="-127"/>
              </a:rPr>
              <a:t>	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printf(“%d”,ch); or cout &lt;&lt; ch;</a:t>
            </a:r>
            <a:endParaRPr lang="en-US" altLang="ko-KR" sz="160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520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183252" cy="4357687"/>
          </a:xfrm>
        </p:spPr>
        <p:txBody>
          <a:bodyPr/>
          <a:lstStyle/>
          <a:p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cin.get() :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공백을 포함한 문자열을 받아들인다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endParaRPr lang="ko-KR" altLang="en-US" sz="200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224644"/>
            <a:ext cx="673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문자열 입력 방법</a:t>
            </a:r>
            <a:endParaRPr lang="ko-KR" altLang="en-US" sz="40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024844"/>
            <a:ext cx="6782747" cy="1914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841" y="4473116"/>
            <a:ext cx="786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Cin.get</a:t>
            </a:r>
            <a:r>
              <a:rPr lang="en-US" altLang="ko-KR" b="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()</a:t>
            </a:r>
            <a:r>
              <a:rPr lang="ko-KR" altLang="en-US" b="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을 통해서 문자열을 입력 받을 때 문제가 발생하는 경우가 있다</a:t>
            </a:r>
            <a:r>
              <a:rPr lang="en-US" altLang="ko-KR" b="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</a:p>
          <a:p>
            <a:r>
              <a:rPr lang="ko-KR" altLang="en-US" b="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다음 예제를 실행해보고 문제점을 파악 해보자</a:t>
            </a:r>
            <a:r>
              <a:rPr lang="en-US" altLang="ko-KR" b="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b="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3066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183252" cy="4357687"/>
          </a:xfrm>
        </p:spPr>
        <p:txBody>
          <a:bodyPr/>
          <a:lstStyle/>
          <a:p>
            <a:r>
              <a:rPr lang="en-US" altLang="ko-KR" sz="2000" smtClean="0"/>
              <a:t>cin.get()</a:t>
            </a:r>
            <a:r>
              <a:rPr lang="ko-KR" altLang="en-US" sz="2000" smtClean="0"/>
              <a:t>함수는</a:t>
            </a:r>
            <a:endParaRPr lang="en-US" altLang="ko-KR" sz="2000" smtClean="0"/>
          </a:p>
          <a:p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1907704" y="224644"/>
            <a:ext cx="673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문자열 입력 방법</a:t>
            </a:r>
            <a:r>
              <a:rPr lang="en-US" altLang="ko-KR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cin.get()</a:t>
            </a:r>
            <a:endParaRPr lang="ko-KR" altLang="en-US" sz="28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26" y="2060848"/>
            <a:ext cx="7162800" cy="2571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2811" y="5241832"/>
            <a:ext cx="7835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※ 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이러한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문제점 때문에 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cin.get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()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은 문자 받을 때 주로 사용하고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, </a:t>
            </a:r>
            <a:b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문자열을</a:t>
            </a:r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받을 때는 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cin.getline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()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를 주로 사용한다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472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91680" y="1448780"/>
            <a:ext cx="4068763" cy="50770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iostream</a:t>
            </a:r>
            <a:r>
              <a:rPr lang="en-US" altLang="ko-KR" sz="1800" dirty="0" smtClean="0"/>
              <a:t>&gt;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using namespace </a:t>
            </a:r>
            <a:r>
              <a:rPr lang="en-US" altLang="ko-KR" sz="1800" dirty="0" err="1"/>
              <a:t>std</a:t>
            </a:r>
            <a:r>
              <a:rPr lang="en-US" altLang="ko-KR" sz="1800" dirty="0" smtClean="0"/>
              <a:t>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void </a:t>
            </a:r>
            <a:r>
              <a:rPr lang="en-US" altLang="ko-KR" sz="1800" dirty="0"/>
              <a:t>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char name[15];</a:t>
            </a:r>
          </a:p>
          <a:p>
            <a:pPr marL="0" indent="0">
              <a:buNone/>
            </a:pPr>
            <a:r>
              <a:rPr lang="en-US" altLang="ko-KR" sz="1800" dirty="0"/>
              <a:t>char major[20];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"What's your name ?  ";</a:t>
            </a:r>
          </a:p>
          <a:p>
            <a:pPr marL="0" indent="0">
              <a:buNone/>
            </a:pPr>
            <a:r>
              <a:rPr lang="en-US" altLang="ko-KR" sz="1800" dirty="0" err="1"/>
              <a:t>cin.get</a:t>
            </a:r>
            <a:r>
              <a:rPr lang="en-US" altLang="ko-KR" sz="1800" dirty="0"/>
              <a:t>(name, 15);</a:t>
            </a:r>
          </a:p>
          <a:p>
            <a:pPr marL="0" indent="0">
              <a:buNone/>
            </a:pPr>
            <a:r>
              <a:rPr lang="en-US" altLang="ko-KR" sz="1800" dirty="0" err="1"/>
              <a:t>cin.ignore</a:t>
            </a:r>
            <a:r>
              <a:rPr lang="en-US" altLang="ko-KR" sz="1800" dirty="0"/>
              <a:t>(); //</a:t>
            </a:r>
            <a:r>
              <a:rPr lang="ko-KR" altLang="en-US" sz="1800" dirty="0" err="1"/>
              <a:t>주석처리시</a:t>
            </a:r>
            <a:r>
              <a:rPr lang="ko-KR" altLang="en-US" sz="1800" dirty="0"/>
              <a:t> 오류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"major ? ";</a:t>
            </a:r>
          </a:p>
          <a:p>
            <a:pPr marL="0" indent="0">
              <a:buNone/>
            </a:pPr>
            <a:r>
              <a:rPr lang="en-US" altLang="ko-KR" sz="1800" dirty="0" err="1"/>
              <a:t>cin.get</a:t>
            </a:r>
            <a:r>
              <a:rPr lang="en-US" altLang="ko-KR" sz="1800" dirty="0"/>
              <a:t>(major, 20);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"\</a:t>
            </a:r>
            <a:r>
              <a:rPr lang="en-US" altLang="ko-KR" sz="1800" dirty="0" err="1"/>
              <a:t>nName</a:t>
            </a:r>
            <a:r>
              <a:rPr lang="en-US" altLang="ko-KR" sz="1800" dirty="0"/>
              <a:t> : " &lt;&lt; name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"major : " &lt;&lt; major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24644"/>
            <a:ext cx="673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문자열 입력 예시</a:t>
            </a:r>
            <a:r>
              <a:rPr lang="en-US" altLang="ko-KR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-</a:t>
            </a:r>
            <a:r>
              <a:rPr lang="en-US" altLang="ko-KR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cin.get</a:t>
            </a:r>
            <a:endParaRPr lang="ko-KR" altLang="en-US" sz="28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8425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9652" y="1736812"/>
            <a:ext cx="4500811" cy="52925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void main()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char name[15];</a:t>
            </a:r>
          </a:p>
          <a:p>
            <a:pPr marL="0" indent="0">
              <a:buNone/>
            </a:pPr>
            <a:r>
              <a:rPr lang="en-US" altLang="ko-KR" sz="1600" dirty="0"/>
              <a:t>char address[20];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"What's your name ?  ";</a:t>
            </a:r>
          </a:p>
          <a:p>
            <a:pPr marL="0" indent="0">
              <a:buNone/>
            </a:pPr>
            <a:r>
              <a:rPr lang="en-US" altLang="ko-KR" sz="1600" dirty="0" err="1"/>
              <a:t>cin.getline</a:t>
            </a:r>
            <a:r>
              <a:rPr lang="en-US" altLang="ko-KR" sz="1600" dirty="0"/>
              <a:t>(name, 15);</a:t>
            </a:r>
          </a:p>
          <a:p>
            <a:pPr marL="0" indent="0">
              <a:buNone/>
            </a:pPr>
            <a:r>
              <a:rPr lang="en-US" altLang="ko-KR" sz="1600" dirty="0"/>
              <a:t>//</a:t>
            </a:r>
            <a:r>
              <a:rPr lang="en-US" altLang="ko-KR" sz="1600" dirty="0" err="1"/>
              <a:t>cin.ignore</a:t>
            </a:r>
            <a:r>
              <a:rPr lang="en-US" altLang="ko-KR" sz="1600" dirty="0"/>
              <a:t>(); </a:t>
            </a:r>
            <a:r>
              <a:rPr lang="ko-KR" altLang="en-US" sz="1600" dirty="0" err="1"/>
              <a:t>사용안해도</a:t>
            </a:r>
            <a:r>
              <a:rPr lang="ko-KR" altLang="en-US" sz="1600" dirty="0"/>
              <a:t> 무관</a:t>
            </a:r>
            <a:r>
              <a:rPr lang="en-US" altLang="ko-KR" sz="1600" dirty="0"/>
              <a:t>(</a:t>
            </a:r>
            <a:r>
              <a:rPr lang="ko-KR" altLang="en-US" sz="1600" dirty="0"/>
              <a:t>버퍼 비우기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"address ? ";</a:t>
            </a:r>
          </a:p>
          <a:p>
            <a:pPr marL="0" indent="0">
              <a:buNone/>
            </a:pPr>
            <a:r>
              <a:rPr lang="en-US" altLang="ko-KR" sz="1600" dirty="0" err="1"/>
              <a:t>cin.getline</a:t>
            </a:r>
            <a:r>
              <a:rPr lang="en-US" altLang="ko-KR" sz="1600" dirty="0"/>
              <a:t>(address, 20);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"\</a:t>
            </a:r>
            <a:r>
              <a:rPr lang="en-US" altLang="ko-KR" sz="1600" dirty="0" err="1"/>
              <a:t>nName</a:t>
            </a:r>
            <a:r>
              <a:rPr lang="en-US" altLang="ko-KR" sz="1600" dirty="0"/>
              <a:t> : " &lt;&lt; name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"Address : " &lt;&lt; address&lt;&lt;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24644"/>
            <a:ext cx="673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문자열 입력 예시</a:t>
            </a:r>
            <a:r>
              <a:rPr lang="en-US" altLang="ko-KR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-</a:t>
            </a:r>
            <a:r>
              <a:rPr lang="en-US" altLang="ko-KR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cin.getline()</a:t>
            </a:r>
            <a:endParaRPr lang="ko-KR" altLang="en-US" sz="28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65666" y="1112464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>
                <a:solidFill>
                  <a:srgbClr val="FFFF00"/>
                </a:solidFill>
              </a:rPr>
              <a:t>cin.getline()</a:t>
            </a:r>
            <a:r>
              <a:rPr lang="ko-KR" altLang="en-US">
                <a:solidFill>
                  <a:srgbClr val="FFFF00"/>
                </a:solidFill>
              </a:rPr>
              <a:t> </a:t>
            </a:r>
            <a:r>
              <a:rPr lang="en-US" altLang="ko-KR">
                <a:solidFill>
                  <a:srgbClr val="FFFF00"/>
                </a:solidFill>
              </a:rPr>
              <a:t>: </a:t>
            </a:r>
            <a:r>
              <a:rPr lang="ko-KR" altLang="en-US">
                <a:solidFill>
                  <a:srgbClr val="FFFF00"/>
                </a:solidFill>
              </a:rPr>
              <a:t>입력된 문자열과 엔터 까지 입력을 받는다</a:t>
            </a:r>
            <a:endParaRPr lang="en-US" altLang="ko-KR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2268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2267744" y="184482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연산자 우선순위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267744" y="2637135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대입연산자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267744" y="3501008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증감연산다</a:t>
            </a: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2267744" y="432659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관계연산자</a:t>
            </a:r>
          </a:p>
        </p:txBody>
      </p:sp>
    </p:spTree>
    <p:extLst>
      <p:ext uri="{BB962C8B-B14F-4D97-AF65-F5344CB8AC3E}">
        <p14:creationId xmlns:p14="http://schemas.microsoft.com/office/powerpoint/2010/main" val="17813179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연산자 우선순위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628800"/>
            <a:ext cx="6300700" cy="50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260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2267744" y="184482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C/C</a:t>
            </a:r>
            <a:r>
              <a:rPr lang="en-US" altLang="ko-KR" sz="2000" smtClean="0"/>
              <a:t>++ </a:t>
            </a:r>
            <a:r>
              <a:rPr lang="ko-KR" altLang="en-US" sz="2000" smtClean="0"/>
              <a:t>에서의</a:t>
            </a:r>
            <a:r>
              <a:rPr lang="en-US" altLang="ko-KR" sz="2000" smtClean="0"/>
              <a:t> </a:t>
            </a:r>
            <a:r>
              <a:rPr lang="ko-KR" altLang="en-US" sz="2000" smtClean="0"/>
              <a:t>표준 입출력 방법</a:t>
            </a: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282970" y="2672916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 &lt;&lt; </a:t>
            </a:r>
            <a:r>
              <a:rPr kumimoji="0" lang="ko-KR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객체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267744" y="3501008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Cin &gt;&gt; </a:t>
            </a:r>
            <a:r>
              <a:rPr kumimoji="0" lang="ko-KR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객체</a:t>
            </a: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2282970" y="4329100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printf()</a:t>
            </a:r>
            <a:r>
              <a:rPr kumimoji="0" lang="ko-KR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2000" smtClean="0"/>
              <a:t>cout</a:t>
            </a:r>
            <a:r>
              <a:rPr lang="ko-KR" altLang="en-US" sz="2000" smtClean="0"/>
              <a:t>의 비교</a:t>
            </a: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증감연산자</a:t>
            </a:r>
            <a:endParaRPr lang="ko-KR" altLang="en-US" sz="36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556792"/>
            <a:ext cx="5112568" cy="372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850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증가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/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감소 연산자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147248" cy="52930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#include&lt;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void main()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a = 10, b = 5, c, d, e;</a:t>
            </a:r>
          </a:p>
          <a:p>
            <a:pPr marL="0" indent="0">
              <a:buNone/>
            </a:pPr>
            <a:r>
              <a:rPr lang="pt-BR" altLang="ko-KR" sz="2000" dirty="0"/>
              <a:t>printf("a = %d b = %d\n", a++, b); //</a:t>
            </a:r>
            <a:r>
              <a:rPr lang="pt-BR" altLang="ko-KR" sz="2000" dirty="0" smtClean="0"/>
              <a:t>10 </a:t>
            </a:r>
            <a:r>
              <a:rPr lang="pt-BR" altLang="ko-KR" sz="2000" dirty="0"/>
              <a:t>5</a:t>
            </a:r>
          </a:p>
          <a:p>
            <a:pPr marL="0" indent="0">
              <a:buNone/>
            </a:pPr>
            <a:r>
              <a:rPr lang="pt-BR" altLang="ko-KR" sz="2000" dirty="0"/>
              <a:t>printf("a = %d b = %d\n", ++a, b--); //</a:t>
            </a:r>
            <a:r>
              <a:rPr lang="pt-BR" altLang="ko-KR" sz="2000" dirty="0" smtClean="0"/>
              <a:t>11 </a:t>
            </a:r>
            <a:r>
              <a:rPr lang="pt-BR" altLang="ko-KR" sz="2000" dirty="0"/>
              <a:t>4</a:t>
            </a:r>
          </a:p>
          <a:p>
            <a:pPr marL="0" indent="0">
              <a:buNone/>
            </a:pPr>
            <a:r>
              <a:rPr lang="en-US" altLang="ko-KR" sz="2000" dirty="0"/>
              <a:t>c = a;</a:t>
            </a:r>
          </a:p>
          <a:p>
            <a:pPr marL="0" indent="0">
              <a:buNone/>
            </a:pPr>
            <a:r>
              <a:rPr lang="pt-BR" altLang="ko-KR" sz="2000" dirty="0"/>
              <a:t>printf("c = %d\n", c);//12</a:t>
            </a:r>
          </a:p>
          <a:p>
            <a:pPr marL="0" indent="0">
              <a:buNone/>
            </a:pPr>
            <a:r>
              <a:rPr lang="en-US" altLang="ko-KR" sz="2000" dirty="0"/>
              <a:t>d = </a:t>
            </a:r>
            <a:r>
              <a:rPr lang="en-US" altLang="ko-KR" sz="2000" dirty="0" err="1"/>
              <a:t>a%b</a:t>
            </a:r>
            <a:r>
              <a:rPr lang="en-US" altLang="ko-KR" sz="2000" dirty="0"/>
              <a:t>; //D=a%++b(12/4);</a:t>
            </a:r>
          </a:p>
          <a:p>
            <a:pPr marL="0" indent="0"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("d = %d\n", d);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1174691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증가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/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감소 연산자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147248" cy="52930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iostream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using namespace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pt-BR" altLang="ko-KR" sz="1800" dirty="0"/>
              <a:t>int a, b, c, h, s;</a:t>
            </a:r>
          </a:p>
          <a:p>
            <a:pPr marL="0" indent="0">
              <a:buNone/>
            </a:pPr>
            <a:r>
              <a:rPr lang="en-US" altLang="ko-KR" sz="1800" dirty="0"/>
              <a:t>a = b = h = 5;</a:t>
            </a:r>
          </a:p>
          <a:p>
            <a:pPr marL="0" indent="0">
              <a:buNone/>
            </a:pPr>
            <a:r>
              <a:rPr lang="pt-BR" altLang="ko-KR" sz="1800" dirty="0"/>
              <a:t>c = ++a + b--; //a=a+1 b=b-1 ,c= ++a + ++a -&gt; + ++a ++a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"a=" &lt;&lt; a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"b=" &lt;&lt; b &lt;&lt; </a:t>
            </a:r>
            <a:r>
              <a:rPr lang="en-US" altLang="ko-KR" sz="1800" dirty="0" err="1"/>
              <a:t>endl</a:t>
            </a:r>
            <a:r>
              <a:rPr lang="en-US" altLang="ko-KR" sz="1800" dirty="0" smtClean="0"/>
              <a:t>; //1</a:t>
            </a:r>
            <a:r>
              <a:rPr lang="ko-KR" altLang="en-US" sz="1800" dirty="0" smtClean="0"/>
              <a:t>만큼 감소된 상태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"c=" &lt;&lt; c &lt;&lt; </a:t>
            </a:r>
            <a:r>
              <a:rPr lang="en-US" altLang="ko-KR" sz="1800" dirty="0" err="1"/>
              <a:t>endl</a:t>
            </a:r>
            <a:r>
              <a:rPr lang="en-US" altLang="ko-KR" sz="1800" dirty="0" smtClean="0"/>
              <a:t>; //a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만큼 </a:t>
            </a:r>
            <a:r>
              <a:rPr lang="ko-KR" altLang="en-US" sz="1800" dirty="0" err="1" smtClean="0"/>
              <a:t>증가후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는 </a:t>
            </a:r>
            <a:r>
              <a:rPr lang="ko-KR" altLang="en-US" sz="1800" dirty="0" err="1" smtClean="0"/>
              <a:t>더한후</a:t>
            </a:r>
            <a:r>
              <a:rPr lang="ko-KR" altLang="en-US" sz="1800" dirty="0" smtClean="0"/>
              <a:t> 감소</a:t>
            </a:r>
            <a:r>
              <a:rPr lang="en-US" altLang="ko-KR" sz="1800" dirty="0" smtClean="0"/>
              <a:t>(6+5)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 = ++h + ++h</a:t>
            </a:r>
            <a:r>
              <a:rPr lang="en-US" altLang="ko-KR" sz="1800" dirty="0" smtClean="0"/>
              <a:t>; // 5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증가하여 </a:t>
            </a:r>
            <a:r>
              <a:rPr lang="en-US" altLang="ko-KR" sz="1800" dirty="0" smtClean="0"/>
              <a:t>6 </a:t>
            </a:r>
            <a:r>
              <a:rPr lang="en-US" altLang="ko-KR" sz="1800" dirty="0" smtClean="0">
                <a:sym typeface="Wingdings" panose="05000000000000000000" pitchFamily="2" charset="2"/>
              </a:rPr>
              <a:t>6</a:t>
            </a:r>
            <a:r>
              <a:rPr lang="ko-KR" altLang="en-US" sz="1800" dirty="0" smtClean="0">
                <a:sym typeface="Wingdings" panose="05000000000000000000" pitchFamily="2" charset="2"/>
              </a:rPr>
              <a:t>에서 </a:t>
            </a:r>
            <a:r>
              <a:rPr lang="en-US" altLang="ko-KR" sz="1800" dirty="0" smtClean="0">
                <a:sym typeface="Wingdings" panose="05000000000000000000" pitchFamily="2" charset="2"/>
              </a:rPr>
              <a:t>1</a:t>
            </a:r>
            <a:r>
              <a:rPr lang="ko-KR" altLang="en-US" sz="1800" dirty="0" smtClean="0">
                <a:sym typeface="Wingdings" panose="05000000000000000000" pitchFamily="2" charset="2"/>
              </a:rPr>
              <a:t>만큼 증가하여 최종 </a:t>
            </a:r>
            <a:r>
              <a:rPr lang="en-US" altLang="ko-KR" sz="1800" dirty="0" smtClean="0">
                <a:sym typeface="Wingdings" panose="05000000000000000000" pitchFamily="2" charset="2"/>
              </a:rPr>
              <a:t>7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"h= " &lt;&lt; h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"s= " &lt;&lt; s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921342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관계연산자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5486316"/>
            <a:ext cx="6048672" cy="915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440" y="1340768"/>
            <a:ext cx="4714752" cy="3362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좌우 피 연산자들을 비교해서 참</a:t>
            </a:r>
            <a:r>
              <a:rPr lang="en-US" altLang="ko-KR" dirty="0" smtClean="0"/>
              <a:t>(True=1)</a:t>
            </a:r>
            <a:br>
              <a:rPr lang="en-US" altLang="ko-KR" dirty="0" smtClean="0"/>
            </a:br>
            <a:r>
              <a:rPr lang="ko-KR" altLang="en-US" dirty="0" smtClean="0"/>
              <a:t>과 거짓</a:t>
            </a:r>
            <a:r>
              <a:rPr lang="en-US" altLang="ko-KR" dirty="0" smtClean="0"/>
              <a:t>(false=0)</a:t>
            </a:r>
            <a:r>
              <a:rPr lang="ko-KR" altLang="en-US" dirty="0" smtClean="0"/>
              <a:t>을 구하는 연산자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비교할 때 양쪽 항의 자료 형은 가능한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일치시켜 비교하고 만역 서로 다른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을 비교해야 되는 경우에는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큰 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으로 변환되어 비교된다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C++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논리적으로 거짓</a:t>
            </a:r>
            <a:r>
              <a:rPr lang="en-US" altLang="ko-KR" dirty="0" smtClean="0"/>
              <a:t>, 0 </a:t>
            </a:r>
            <a:r>
              <a:rPr lang="ko-KR" altLang="en-US" dirty="0" smtClean="0"/>
              <a:t>이외의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숫자는 논리적으로 참으로 해석된다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1302187"/>
            <a:ext cx="3024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h, s;</a:t>
            </a:r>
          </a:p>
          <a:p>
            <a:r>
              <a:rPr lang="en-US" dirty="0"/>
              <a:t>h = 3;</a:t>
            </a:r>
          </a:p>
          <a:p>
            <a:r>
              <a:rPr lang="en-US" dirty="0"/>
              <a:t>s = h &gt; 2;</a:t>
            </a:r>
          </a:p>
          <a:p>
            <a:r>
              <a:rPr lang="en-US" dirty="0" err="1"/>
              <a:t>cout</a:t>
            </a:r>
            <a:r>
              <a:rPr lang="en-US" dirty="0"/>
              <a:t> &lt;&lt; s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s = h &lt; 2;</a:t>
            </a:r>
          </a:p>
          <a:p>
            <a:r>
              <a:rPr lang="en-US" dirty="0" err="1"/>
              <a:t>cout</a:t>
            </a:r>
            <a:r>
              <a:rPr lang="en-US" dirty="0"/>
              <a:t> &lt;&lt; s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s = 2 == 3;</a:t>
            </a:r>
          </a:p>
          <a:p>
            <a:r>
              <a:rPr lang="en-US" dirty="0" err="1"/>
              <a:t>cout</a:t>
            </a:r>
            <a:r>
              <a:rPr lang="en-US" dirty="0"/>
              <a:t> &lt;&lt; s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44831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논리연산자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4510843" cy="4357687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smtClean="0"/>
              <a:t>논리 </a:t>
            </a:r>
            <a:r>
              <a:rPr lang="en-US" altLang="ko-KR" sz="1800" b="1" dirty="0" smtClean="0"/>
              <a:t>AND(&amp;&amp;) </a:t>
            </a:r>
            <a:r>
              <a:rPr lang="ko-KR" altLang="en-US" sz="1800" b="1" dirty="0" smtClean="0"/>
              <a:t>연산자와  논리 </a:t>
            </a:r>
            <a:r>
              <a:rPr lang="en-US" altLang="ko-KR" sz="1800" b="1" dirty="0" smtClean="0"/>
              <a:t>OR(||)</a:t>
            </a:r>
            <a:br>
              <a:rPr lang="en-US" altLang="ko-KR" sz="1800" b="1" dirty="0" smtClean="0"/>
            </a:br>
            <a:r>
              <a:rPr lang="ko-KR" altLang="en-US" sz="1800" b="1" dirty="0" smtClean="0"/>
              <a:t>연산자 논리 </a:t>
            </a:r>
            <a:r>
              <a:rPr lang="en-US" altLang="ko-KR" sz="1800" b="1" dirty="0" smtClean="0"/>
              <a:t>NOT(!)</a:t>
            </a:r>
            <a:r>
              <a:rPr lang="ko-KR" altLang="en-US" sz="1800" b="1" dirty="0" smtClean="0"/>
              <a:t>가 있다</a:t>
            </a:r>
            <a:r>
              <a:rPr lang="en-US" altLang="ko-KR" sz="1800" b="1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smtClean="0"/>
              <a:t>우선순위는 </a:t>
            </a:r>
            <a:r>
              <a:rPr lang="en-US" altLang="ko-KR" sz="1800" b="1" dirty="0" smtClean="0"/>
              <a:t>&amp;&amp; </a:t>
            </a:r>
            <a:r>
              <a:rPr lang="ko-KR" altLang="en-US" sz="1800" b="1" dirty="0" smtClean="0"/>
              <a:t>가</a:t>
            </a:r>
            <a:r>
              <a:rPr lang="en-US" altLang="ko-KR" sz="1800" b="1" dirty="0" smtClean="0"/>
              <a:t> || </a:t>
            </a:r>
            <a:r>
              <a:rPr lang="ko-KR" altLang="en-US" sz="1800" b="1" dirty="0" smtClean="0"/>
              <a:t>보다 높다</a:t>
            </a:r>
            <a:r>
              <a:rPr lang="en-US" altLang="ko-KR" sz="1800" b="1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smtClean="0"/>
              <a:t>논리 연산자의 결과 값은 참일 때에는</a:t>
            </a: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을 발생하고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거짓일 때에는 </a:t>
            </a:r>
            <a:r>
              <a:rPr lang="en-US" altLang="ko-KR" sz="1800" b="1" dirty="0" smtClean="0"/>
              <a:t>0</a:t>
            </a:r>
            <a:r>
              <a:rPr lang="ko-KR" altLang="en-US" sz="1800" b="1" dirty="0" smtClean="0"/>
              <a:t>을</a:t>
            </a: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r>
              <a:rPr lang="ko-KR" altLang="en-US" sz="1800" b="1" dirty="0" smtClean="0"/>
              <a:t>발생한다</a:t>
            </a:r>
            <a:r>
              <a:rPr lang="en-US" altLang="ko-KR" sz="1800" b="1" dirty="0" smtClean="0"/>
              <a:t>.</a:t>
            </a:r>
            <a:endParaRPr lang="ko-KR" altLang="en-US" sz="1800" b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2040" y="1573768"/>
            <a:ext cx="3826768" cy="433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using namespace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void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h, s;</a:t>
            </a:r>
          </a:p>
          <a:p>
            <a:pPr marL="0" indent="0">
              <a:buNone/>
            </a:pPr>
            <a:r>
              <a:rPr lang="en-US" sz="1800" dirty="0"/>
              <a:t>h = 2!=4 &amp;&amp; 5&gt;3;</a:t>
            </a:r>
          </a:p>
          <a:p>
            <a:pPr marL="0" indent="0">
              <a:buNone/>
            </a:pPr>
            <a:r>
              <a:rPr lang="en-US" sz="1800" dirty="0"/>
              <a:t>s = !1 || !0;</a:t>
            </a:r>
          </a:p>
          <a:p>
            <a:pPr mar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h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s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28573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논리연산자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4510843" cy="52570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a, b, c;</a:t>
            </a:r>
          </a:p>
          <a:p>
            <a:pPr marL="0" indent="0">
              <a:buNone/>
            </a:pP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두 값을 입력하세요 </a:t>
            </a:r>
            <a:r>
              <a:rPr lang="en-US" altLang="ko-KR" sz="1800" dirty="0"/>
              <a:t>: ");</a:t>
            </a:r>
          </a:p>
          <a:p>
            <a:pPr marL="0" indent="0">
              <a:buNone/>
            </a:pPr>
            <a:r>
              <a:rPr lang="en-US" altLang="ko-KR" sz="1800" dirty="0" err="1"/>
              <a:t>scanf_s</a:t>
            </a:r>
            <a:r>
              <a:rPr lang="en-US" altLang="ko-KR" sz="1800" dirty="0"/>
              <a:t>("%d %d", &amp;a, &amp;b);</a:t>
            </a:r>
          </a:p>
          <a:p>
            <a:pPr marL="0" indent="0">
              <a:buNone/>
            </a:pPr>
            <a:r>
              <a:rPr lang="en-US" altLang="ko-KR" sz="1800" dirty="0"/>
              <a:t>c = a &gt; b;</a:t>
            </a:r>
          </a:p>
          <a:p>
            <a:pPr marL="0" indent="0">
              <a:buNone/>
            </a:pPr>
            <a:r>
              <a:rPr lang="en-US" altLang="ko-KR" sz="1800" dirty="0" err="1"/>
              <a:t>printf</a:t>
            </a:r>
            <a:r>
              <a:rPr lang="en-US" altLang="ko-KR" sz="1800" dirty="0"/>
              <a:t>("c</a:t>
            </a:r>
            <a:r>
              <a:rPr lang="ko-KR" altLang="en-US" sz="1800" dirty="0"/>
              <a:t>결과 </a:t>
            </a:r>
            <a:r>
              <a:rPr lang="en-US" altLang="ko-KR" sz="1800" dirty="0"/>
              <a:t>: %d\n", c);</a:t>
            </a:r>
          </a:p>
          <a:p>
            <a:pPr marL="0" indent="0">
              <a:buNone/>
            </a:pPr>
            <a:r>
              <a:rPr lang="en-US" altLang="ko-KR" sz="1800" dirty="0" err="1"/>
              <a:t>printf</a:t>
            </a:r>
            <a:r>
              <a:rPr lang="en-US" altLang="ko-KR" sz="1800" dirty="0"/>
              <a:t>("a&gt;b</a:t>
            </a:r>
            <a:r>
              <a:rPr lang="ko-KR" altLang="en-US" sz="1800" dirty="0"/>
              <a:t>결과 </a:t>
            </a:r>
            <a:r>
              <a:rPr lang="en-US" altLang="ko-KR" sz="1800" dirty="0"/>
              <a:t>: %d\n", a &gt; b);</a:t>
            </a:r>
          </a:p>
          <a:p>
            <a:pPr marL="0" indent="0">
              <a:buNone/>
            </a:pPr>
            <a:r>
              <a:rPr lang="en-US" altLang="ko-KR" sz="1800" dirty="0"/>
              <a:t>a++;</a:t>
            </a:r>
          </a:p>
          <a:p>
            <a:pPr marL="0" indent="0">
              <a:buNone/>
            </a:pPr>
            <a:r>
              <a:rPr lang="en-US" altLang="ko-KR" sz="1800" dirty="0" err="1"/>
              <a:t>printf</a:t>
            </a:r>
            <a:r>
              <a:rPr lang="en-US" altLang="ko-KR" sz="1800" dirty="0"/>
              <a:t>("a</a:t>
            </a:r>
            <a:r>
              <a:rPr lang="ko-KR" altLang="en-US" sz="1800" dirty="0"/>
              <a:t>와 </a:t>
            </a:r>
            <a:r>
              <a:rPr lang="en-US" altLang="ko-KR" sz="1800" dirty="0"/>
              <a:t>b</a:t>
            </a:r>
            <a:r>
              <a:rPr lang="ko-KR" altLang="en-US" sz="1800" dirty="0"/>
              <a:t>가 같다 </a:t>
            </a:r>
            <a:r>
              <a:rPr lang="en-US" altLang="ko-KR" sz="1800" dirty="0"/>
              <a:t>: %d\n", a == b);</a:t>
            </a:r>
          </a:p>
          <a:p>
            <a:pPr marL="0" indent="0">
              <a:buNone/>
            </a:pPr>
            <a:r>
              <a:rPr lang="en-US" altLang="ko-KR" sz="1800" dirty="0" err="1"/>
              <a:t>printf</a:t>
            </a:r>
            <a:r>
              <a:rPr lang="en-US" altLang="ko-KR" sz="1800" dirty="0"/>
              <a:t>("a</a:t>
            </a:r>
            <a:r>
              <a:rPr lang="ko-KR" altLang="en-US" sz="1800" dirty="0"/>
              <a:t>와 </a:t>
            </a:r>
            <a:r>
              <a:rPr lang="en-US" altLang="ko-KR" sz="1800" dirty="0"/>
              <a:t>b</a:t>
            </a:r>
            <a:r>
              <a:rPr lang="ko-KR" altLang="en-US" sz="1800" dirty="0"/>
              <a:t>가 같지않다 </a:t>
            </a:r>
            <a:r>
              <a:rPr lang="en-US" altLang="ko-KR" sz="1800" dirty="0"/>
              <a:t>: %d\n", a != b);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b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2040" y="1573768"/>
            <a:ext cx="3826768" cy="390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a = 3, b = 2, c;</a:t>
            </a:r>
          </a:p>
          <a:p>
            <a:pPr marL="0" indent="0">
              <a:buNone/>
            </a:pPr>
            <a:r>
              <a:rPr lang="en-US" altLang="ko-KR" sz="1800" dirty="0"/>
              <a:t>c = a == ++b;</a:t>
            </a:r>
          </a:p>
          <a:p>
            <a:pPr marL="0" indent="0">
              <a:buNone/>
            </a:pP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결과 </a:t>
            </a:r>
            <a:r>
              <a:rPr lang="en-US" altLang="ko-KR" sz="1800" dirty="0"/>
              <a:t>: %d\n", (a == b) &amp;&amp; (--b == c));</a:t>
            </a:r>
          </a:p>
          <a:p>
            <a:pPr marL="0" indent="0">
              <a:buNone/>
            </a:pP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결과 </a:t>
            </a:r>
            <a:r>
              <a:rPr lang="en-US" altLang="ko-KR" sz="1800" dirty="0"/>
              <a:t>: %d\n", (a != b) || (b == c));</a:t>
            </a:r>
          </a:p>
          <a:p>
            <a:pPr marL="0" indent="0">
              <a:buNone/>
            </a:pP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결과 </a:t>
            </a:r>
            <a:r>
              <a:rPr lang="en-US" altLang="ko-KR" sz="1800" dirty="0"/>
              <a:t>: %d\n", !((a!=b)||(b==c)));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66536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2267744" y="184482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삼항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연산자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267744" y="2637135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대입연산자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267744" y="3501008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연산자 예제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-1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2267744" y="432659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연산자 예제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-2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2871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삼항연산자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15616" y="1340768"/>
            <a:ext cx="7020780" cy="3348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항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개와 연산자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개가 합 해서 처리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되는 연산을 말한다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형식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항 </a:t>
            </a:r>
            <a:r>
              <a:rPr lang="en-US" altLang="ko-KR" sz="2000" b="1" dirty="0" smtClean="0"/>
              <a:t>1 ? </a:t>
            </a:r>
            <a:r>
              <a:rPr lang="ko-KR" altLang="en-US" sz="2000" b="1" dirty="0" smtClean="0"/>
              <a:t>항 </a:t>
            </a:r>
            <a:r>
              <a:rPr lang="en-US" altLang="ko-KR" sz="2000" b="1" dirty="0" smtClean="0"/>
              <a:t>2 : </a:t>
            </a:r>
            <a:r>
              <a:rPr lang="ko-KR" altLang="en-US" sz="2000" b="1" dirty="0" smtClean="0"/>
              <a:t>항 </a:t>
            </a:r>
            <a:r>
              <a:rPr lang="en-US" altLang="ko-KR" sz="2000" b="1" dirty="0" smtClean="0"/>
              <a:t>3; //</a:t>
            </a:r>
            <a:r>
              <a:rPr lang="ko-KR" altLang="en-US" sz="2000" b="1" dirty="0" smtClean="0"/>
              <a:t>항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이 참이면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항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를 수행하고 거짓이면 항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을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수행한다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(</a:t>
            </a:r>
            <a:r>
              <a:rPr lang="ko-KR" altLang="en-US" sz="2000" b="1" dirty="0" smtClean="0"/>
              <a:t>항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에는 참 거짓을 판별할 수 있는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상수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변수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수식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함수 등을 기재할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수 있고 항</a:t>
            </a:r>
            <a:r>
              <a:rPr lang="en-US" altLang="ko-KR" sz="2000" b="1" dirty="0" smtClean="0"/>
              <a:t>2, </a:t>
            </a:r>
            <a:r>
              <a:rPr lang="ko-KR" altLang="en-US" sz="2000" b="1" dirty="0" smtClean="0"/>
              <a:t>항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에는 상수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변수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수식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함수 들을 기재할 수 있다</a:t>
            </a:r>
            <a:r>
              <a:rPr lang="en-US" altLang="ko-KR" sz="2000" b="1" dirty="0" smtClean="0"/>
              <a:t>.)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03940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060427"/>
            <a:ext cx="85329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두 수를 입력 받아서 큰 수를  구해보자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a, b;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첫번째 숫자를 입력하세요 </a:t>
            </a:r>
            <a:r>
              <a:rPr lang="en-US" altLang="ko-KR" dirty="0"/>
              <a:t>: ";</a:t>
            </a:r>
          </a:p>
          <a:p>
            <a:r>
              <a:rPr lang="en-US" altLang="ko-KR" dirty="0" err="1"/>
              <a:t>cin</a:t>
            </a:r>
            <a:r>
              <a:rPr lang="en-US" altLang="ko-KR" dirty="0"/>
              <a:t> &gt;&gt; a; //</a:t>
            </a:r>
            <a:r>
              <a:rPr lang="en-US" altLang="ko-KR" dirty="0" err="1"/>
              <a:t>cin</a:t>
            </a:r>
            <a:r>
              <a:rPr lang="en-US" altLang="ko-KR" dirty="0"/>
              <a:t>&gt;&gt;</a:t>
            </a:r>
            <a:r>
              <a:rPr lang="en-US" altLang="ko-KR" dirty="0" err="1"/>
              <a:t>a,b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두번째 숫자를 입력하세요 </a:t>
            </a:r>
            <a:r>
              <a:rPr lang="en-US" altLang="ko-KR" dirty="0"/>
              <a:t>: ";</a:t>
            </a:r>
          </a:p>
          <a:p>
            <a:r>
              <a:rPr lang="en-US" altLang="ko-KR" dirty="0" err="1"/>
              <a:t>cin</a:t>
            </a:r>
            <a:r>
              <a:rPr lang="en-US" altLang="ko-KR" dirty="0"/>
              <a:t> &gt;&gt; b;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"a = " &lt;&lt; a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"b = " &lt;&lt; b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"large number = ";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삼항연산자</a:t>
            </a:r>
            <a:endParaRPr lang="ko-KR" altLang="en-US" dirty="0"/>
          </a:p>
          <a:p>
            <a:r>
              <a:rPr lang="en-US" altLang="ko-KR" dirty="0"/>
              <a:t>a &gt; b ? </a:t>
            </a:r>
            <a:r>
              <a:rPr lang="en-US" altLang="ko-KR" dirty="0" err="1"/>
              <a:t>cout</a:t>
            </a:r>
            <a:r>
              <a:rPr lang="en-US" altLang="ko-KR" dirty="0"/>
              <a:t> &lt;&lt; a &lt;&lt; "(</a:t>
            </a:r>
            <a:r>
              <a:rPr lang="ko-KR" altLang="en-US" dirty="0"/>
              <a:t>이</a:t>
            </a:r>
            <a:r>
              <a:rPr lang="en-US" altLang="ko-KR" dirty="0"/>
              <a:t>)</a:t>
            </a:r>
            <a:r>
              <a:rPr lang="ko-KR" altLang="en-US" dirty="0"/>
              <a:t>가 더 크다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 : </a:t>
            </a:r>
            <a:r>
              <a:rPr lang="en-US" altLang="ko-KR" dirty="0" err="1"/>
              <a:t>cout</a:t>
            </a:r>
            <a:r>
              <a:rPr lang="en-US" altLang="ko-KR" dirty="0"/>
              <a:t> &lt;&lt; b &lt;&lt; "(</a:t>
            </a:r>
            <a:r>
              <a:rPr lang="ko-KR" altLang="en-US" dirty="0"/>
              <a:t>이</a:t>
            </a:r>
            <a:r>
              <a:rPr lang="en-US" altLang="ko-KR" dirty="0"/>
              <a:t>)</a:t>
            </a:r>
            <a:r>
              <a:rPr lang="ko-KR" altLang="en-US" dirty="0"/>
              <a:t>가 더 크다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연산자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 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0383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대입연산자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1" y="1484313"/>
            <a:ext cx="4690864" cy="4357687"/>
          </a:xfrm>
        </p:spPr>
        <p:txBody>
          <a:bodyPr/>
          <a:lstStyle/>
          <a:p>
            <a:r>
              <a:rPr lang="ko-KR" altLang="en-US" sz="2000" dirty="0" smtClean="0"/>
              <a:t>기억장소에 어떤 값을 기억시키는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연산자로 치환 연산자라고도 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여러 개의 대입 연산자를 하나의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수식에 사용하게 되면 연산 순위는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뒤에서부터 앞으로 오면서 연산된다</a:t>
            </a:r>
            <a:endParaRPr lang="en-US" altLang="ko-KR" sz="2000" dirty="0" smtClean="0"/>
          </a:p>
          <a:p>
            <a:r>
              <a:rPr lang="ko-KR" altLang="en-US" sz="2000" dirty="0" smtClean="0"/>
              <a:t>특징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변수에 상수를 저장할 때 사용한다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여러 개의 변수를 같은 값으로 치환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할 수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단순 치환 연산자의 결합 순서는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우측에서 좌측으로 수행된다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556792"/>
            <a:ext cx="3744416" cy="372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3189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C++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의 소개</a:t>
            </a:r>
            <a:endParaRPr lang="en-US" altLang="en-US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7967228" cy="4357687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언어는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1972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년 미국 벨 연구소의 데니스 리치가 설계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, DeC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사의 소형 컴퓨터</a:t>
            </a:r>
            <a:endParaRPr lang="en-US" altLang="ko-KR" sz="20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eaLnBrk="1" hangingPunct="1"/>
            <a:r>
              <a:rPr lang="en-US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PDP-11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상에 최초로 탑재 되었다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운영체제 시스템으로 유명한 유닉스도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90%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이상이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언어로 제작되었다</a:t>
            </a:r>
            <a:endParaRPr lang="en-US" altLang="ko-KR" sz="20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eaLnBrk="1" hangingPunct="1"/>
            <a:r>
              <a:rPr lang="en-US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는</a:t>
            </a:r>
            <a:r>
              <a:rPr lang="en-US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원래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OS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등의 시스템 기술 언어로서의 성격을 갖고 있었으나 그 우수한 기능이 알려지게 되면서 현재는 프로그램 언어로서 널리 쓰여지고 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특히 마이크로 컴퓨터의 보급에 따라 많은 기종에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가 이식되어 지금은 전문가뿐 아니라 일반 사용자에게도 널리 보급되어 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en-US" altLang="en-US" sz="20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0162" y="1160748"/>
            <a:ext cx="6527576" cy="5364596"/>
          </a:xfrm>
        </p:spPr>
        <p:txBody>
          <a:bodyPr/>
          <a:lstStyle/>
          <a:p>
            <a:r>
              <a:rPr lang="ko-KR" altLang="en-US" sz="2000" b="1" dirty="0" smtClean="0"/>
              <a:t>세 수를 입력 받아서 최대값과 최소값을 출력 하시오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sz="2000" b="1" dirty="0"/>
              <a:t>#include 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pPr marL="0" indent="0">
              <a:buNone/>
            </a:pPr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void main()</a:t>
            </a:r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, j, k, max, min;</a:t>
            </a:r>
          </a:p>
          <a:p>
            <a:pPr marL="0" indent="0">
              <a:buNone/>
            </a:pPr>
            <a:r>
              <a:rPr lang="en-US" altLang="ko-KR" sz="2000" b="1" dirty="0" err="1"/>
              <a:t>cout</a:t>
            </a:r>
            <a:r>
              <a:rPr lang="en-US" altLang="ko-KR" sz="2000" b="1" dirty="0"/>
              <a:t> &lt;&lt;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"</a:t>
            </a:r>
            <a:r>
              <a:rPr lang="ko-KR" altLang="en-US" sz="2000" b="1" dirty="0"/>
              <a:t>숫자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개를 입력하세요</a:t>
            </a:r>
            <a:r>
              <a:rPr lang="en-US" altLang="ko-KR" sz="2000" b="1" dirty="0" smtClean="0"/>
              <a:t>";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sz="2000" b="1" dirty="0" err="1"/>
              <a:t>cin</a:t>
            </a:r>
            <a:r>
              <a:rPr lang="en-US" sz="2000" b="1" dirty="0"/>
              <a:t> &gt;&gt; </a:t>
            </a:r>
            <a:r>
              <a:rPr lang="en-US" sz="2000" b="1" dirty="0" err="1"/>
              <a:t>i</a:t>
            </a:r>
            <a:r>
              <a:rPr lang="en-US" sz="2000" b="1" dirty="0"/>
              <a:t> &gt;&gt; j &gt;&gt; k;</a:t>
            </a:r>
          </a:p>
          <a:p>
            <a:pPr marL="0" indent="0">
              <a:buNone/>
            </a:pPr>
            <a:r>
              <a:rPr lang="en-US" sz="2000" b="1" dirty="0"/>
              <a:t>max = (</a:t>
            </a:r>
            <a:r>
              <a:rPr lang="en-US" sz="2000" b="1" dirty="0" err="1"/>
              <a:t>i</a:t>
            </a:r>
            <a:r>
              <a:rPr lang="en-US" sz="2000" b="1" dirty="0"/>
              <a:t> &gt; j) ? ((</a:t>
            </a:r>
            <a:r>
              <a:rPr lang="en-US" sz="2000" b="1" dirty="0" err="1"/>
              <a:t>i</a:t>
            </a:r>
            <a:r>
              <a:rPr lang="en-US" sz="2000" b="1" dirty="0"/>
              <a:t>&gt;k)?</a:t>
            </a:r>
            <a:r>
              <a:rPr lang="en-US" sz="2000" b="1" dirty="0" err="1"/>
              <a:t>i:k</a:t>
            </a:r>
            <a:r>
              <a:rPr lang="en-US" sz="2000" b="1" dirty="0"/>
              <a:t>) : ((j&gt;k)?</a:t>
            </a:r>
            <a:r>
              <a:rPr lang="en-US" sz="2000" b="1" dirty="0" err="1"/>
              <a:t>j:k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min = (</a:t>
            </a:r>
            <a:r>
              <a:rPr lang="en-US" sz="2000" b="1" dirty="0" err="1"/>
              <a:t>i</a:t>
            </a:r>
            <a:r>
              <a:rPr lang="en-US" sz="2000" b="1" dirty="0"/>
              <a:t> &lt; j) ? ((</a:t>
            </a:r>
            <a:r>
              <a:rPr lang="en-US" sz="2000" b="1" dirty="0" err="1"/>
              <a:t>i</a:t>
            </a:r>
            <a:r>
              <a:rPr lang="en-US" sz="2000" b="1" dirty="0"/>
              <a:t>&lt;k) ? </a:t>
            </a:r>
            <a:r>
              <a:rPr lang="en-US" sz="2000" b="1" dirty="0" err="1"/>
              <a:t>i</a:t>
            </a:r>
            <a:r>
              <a:rPr lang="en-US" sz="2000" b="1" dirty="0"/>
              <a:t> : k) : ((j&lt;k) ? j : k);</a:t>
            </a:r>
          </a:p>
          <a:p>
            <a:pPr marL="0" indent="0">
              <a:buNone/>
            </a:pPr>
            <a:r>
              <a:rPr lang="en-US" sz="2000" b="1" dirty="0" err="1"/>
              <a:t>cout</a:t>
            </a:r>
            <a:r>
              <a:rPr lang="en-US" sz="2000" b="1" dirty="0"/>
              <a:t> &lt;&lt; "MAX= " &lt;&lt; max &lt;&lt;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 err="1"/>
              <a:t>cout</a:t>
            </a:r>
            <a:r>
              <a:rPr lang="en-US" sz="2000" b="1" dirty="0"/>
              <a:t> &lt;&lt; "MIN= " &lt;&lt; min &lt;&lt;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연산자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852714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연산자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55498"/>
            <a:ext cx="4608512" cy="4357687"/>
          </a:xfrm>
        </p:spPr>
        <p:txBody>
          <a:bodyPr/>
          <a:lstStyle/>
          <a:p>
            <a:pPr marL="0" indent="0">
              <a:buNone/>
            </a:pPr>
            <a:r>
              <a:rPr lang="en-US" sz="1500" b="1" dirty="0" smtClean="0"/>
              <a:t>#</a:t>
            </a:r>
            <a:r>
              <a:rPr lang="en-US" sz="1500" b="1" dirty="0"/>
              <a:t>include &lt;</a:t>
            </a:r>
            <a:r>
              <a:rPr lang="en-US" sz="1500" b="1" dirty="0" err="1"/>
              <a:t>iostream</a:t>
            </a:r>
            <a:r>
              <a:rPr lang="en-US" sz="1500" b="1" dirty="0"/>
              <a:t>&gt;</a:t>
            </a:r>
          </a:p>
          <a:p>
            <a:pPr marL="0" indent="0">
              <a:buNone/>
            </a:pPr>
            <a:r>
              <a:rPr lang="en-US" sz="1500" b="1" dirty="0"/>
              <a:t>#include &lt;</a:t>
            </a:r>
            <a:r>
              <a:rPr lang="en-US" sz="1500" b="1" dirty="0" err="1"/>
              <a:t>iomanip</a:t>
            </a:r>
            <a:r>
              <a:rPr lang="en-US" sz="1500" b="1" dirty="0"/>
              <a:t>&gt;</a:t>
            </a:r>
          </a:p>
          <a:p>
            <a:pPr marL="0" indent="0">
              <a:buNone/>
            </a:pPr>
            <a:r>
              <a:rPr lang="en-US" sz="1500" b="1" dirty="0"/>
              <a:t>using namespace </a:t>
            </a:r>
            <a:r>
              <a:rPr lang="en-US" sz="1500" b="1" dirty="0" err="1"/>
              <a:t>std</a:t>
            </a:r>
            <a:r>
              <a:rPr lang="en-US" sz="1500" b="1" dirty="0"/>
              <a:t>;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void main()</a:t>
            </a:r>
          </a:p>
          <a:p>
            <a:pPr marL="0" indent="0">
              <a:buNone/>
            </a:pPr>
            <a:r>
              <a:rPr lang="en-US" sz="1500" b="1" dirty="0"/>
              <a:t>{</a:t>
            </a:r>
          </a:p>
          <a:p>
            <a:pPr marL="0" indent="0">
              <a:buNone/>
            </a:pPr>
            <a:r>
              <a:rPr lang="pt-BR" sz="1500" b="1" dirty="0"/>
              <a:t>int n, n1, n2, n3, n4, n5;</a:t>
            </a:r>
          </a:p>
          <a:p>
            <a:pPr marL="0" indent="0">
              <a:buNone/>
            </a:pPr>
            <a:r>
              <a:rPr lang="en-US" altLang="ko-KR" sz="1500" b="1" dirty="0" err="1"/>
              <a:t>cout</a:t>
            </a:r>
            <a:r>
              <a:rPr lang="en-US" altLang="ko-KR" sz="1500" b="1" dirty="0"/>
              <a:t> &lt;&lt;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"</a:t>
            </a:r>
            <a:r>
              <a:rPr lang="ko-KR" altLang="en-US" sz="1500" b="1" dirty="0" err="1"/>
              <a:t>다섯자리</a:t>
            </a:r>
            <a:r>
              <a:rPr lang="ko-KR" altLang="en-US" sz="1500" b="1" dirty="0"/>
              <a:t> 수를 입력 하세요 </a:t>
            </a:r>
            <a:r>
              <a:rPr lang="en-US" altLang="ko-KR" sz="1500" b="1" dirty="0"/>
              <a:t>: ";</a:t>
            </a:r>
          </a:p>
          <a:p>
            <a:pPr marL="0" indent="0">
              <a:buNone/>
            </a:pPr>
            <a:r>
              <a:rPr lang="en-US" sz="1500" b="1" dirty="0" err="1"/>
              <a:t>cin</a:t>
            </a:r>
            <a:r>
              <a:rPr lang="en-US" sz="1500" b="1" dirty="0"/>
              <a:t> &gt;&gt; n;</a:t>
            </a:r>
          </a:p>
          <a:p>
            <a:pPr marL="0" indent="0">
              <a:buNone/>
            </a:pPr>
            <a:r>
              <a:rPr lang="en-US" sz="1500" b="1" dirty="0" err="1"/>
              <a:t>cout</a:t>
            </a:r>
            <a:r>
              <a:rPr lang="en-US" sz="1500" b="1" dirty="0"/>
              <a:t> &lt;&lt; n &lt;&lt; "</a:t>
            </a:r>
            <a:r>
              <a:rPr lang="ko-KR" altLang="en-US" sz="1500" b="1" dirty="0"/>
              <a:t>은</a:t>
            </a:r>
            <a:r>
              <a:rPr lang="en-US" altLang="ko-KR" sz="1500" b="1" dirty="0"/>
              <a:t>"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&lt;&lt;</a:t>
            </a:r>
            <a:r>
              <a:rPr lang="ko-KR" altLang="en-US" sz="1500" b="1" dirty="0"/>
              <a:t> </a:t>
            </a:r>
            <a:r>
              <a:rPr lang="en-US" sz="1500" b="1" dirty="0" err="1"/>
              <a:t>endl</a:t>
            </a:r>
            <a:r>
              <a:rPr lang="en-US" sz="1500" b="1" dirty="0"/>
              <a:t>;</a:t>
            </a:r>
          </a:p>
          <a:p>
            <a:pPr marL="0" indent="0">
              <a:buNone/>
            </a:pPr>
            <a:r>
              <a:rPr lang="en-US" sz="1500" b="1" dirty="0"/>
              <a:t>n1 = n / 10000;</a:t>
            </a:r>
          </a:p>
          <a:p>
            <a:pPr marL="0" indent="0">
              <a:buNone/>
            </a:pPr>
            <a:r>
              <a:rPr lang="en-US" sz="1500" b="1" dirty="0"/>
              <a:t>n = n - n1 * 10000</a:t>
            </a:r>
            <a:r>
              <a:rPr lang="en-US" sz="1500" b="1" dirty="0" smtClean="0"/>
              <a:t>;</a:t>
            </a:r>
            <a:endParaRPr lang="en-US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268760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HY동녘B" panose="02030600000101010101" pitchFamily="18" charset="-127"/>
              </a:rPr>
              <a:t>다섯 자리 </a:t>
            </a:r>
            <a:r>
              <a:rPr lang="ko-KR" altLang="en-US" dirty="0" err="1">
                <a:ea typeface="HY동녘B" panose="02030600000101010101" pitchFamily="18" charset="-127"/>
              </a:rPr>
              <a:t>숫자을</a:t>
            </a:r>
            <a:r>
              <a:rPr lang="ko-KR" altLang="en-US" dirty="0">
                <a:ea typeface="HY동녘B" panose="02030600000101010101" pitchFamily="18" charset="-127"/>
              </a:rPr>
              <a:t> 입력 받아서 화폐개수를 </a:t>
            </a:r>
            <a:r>
              <a:rPr lang="ko-KR" altLang="en-US" dirty="0" smtClean="0">
                <a:ea typeface="HY동녘B" panose="02030600000101010101" pitchFamily="18" charset="-127"/>
              </a:rPr>
              <a:t>구하시오</a:t>
            </a:r>
            <a:endParaRPr lang="en-US" altLang="ko-KR" dirty="0"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6687" y="1737108"/>
            <a:ext cx="5102679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n2 = n / 5000;</a:t>
            </a:r>
          </a:p>
          <a:p>
            <a:r>
              <a:rPr lang="en-US" altLang="ko-KR" sz="1600" dirty="0"/>
              <a:t>n = n % 5000;</a:t>
            </a:r>
          </a:p>
          <a:p>
            <a:r>
              <a:rPr lang="en-US" altLang="ko-KR" sz="1600" dirty="0"/>
              <a:t>n3 = n / 1000;</a:t>
            </a:r>
          </a:p>
          <a:p>
            <a:r>
              <a:rPr lang="en-US" altLang="ko-KR" sz="1600" dirty="0"/>
              <a:t>n = n % 1000;</a:t>
            </a:r>
          </a:p>
          <a:p>
            <a:r>
              <a:rPr lang="en-US" altLang="ko-KR" sz="1600" dirty="0"/>
              <a:t>n4 = n / 500;</a:t>
            </a:r>
          </a:p>
          <a:p>
            <a:r>
              <a:rPr lang="en-US" altLang="ko-KR" sz="1600" dirty="0"/>
              <a:t>n = n % 500;</a:t>
            </a:r>
          </a:p>
          <a:p>
            <a:r>
              <a:rPr lang="en-US" altLang="ko-KR" sz="1600" dirty="0"/>
              <a:t>n5 = n/100;</a:t>
            </a:r>
          </a:p>
          <a:p>
            <a:r>
              <a:rPr lang="en-US" altLang="ko-KR" sz="1600" dirty="0"/>
              <a:t>n = n % 100;</a:t>
            </a:r>
          </a:p>
          <a:p>
            <a:r>
              <a:rPr lang="en-US" altLang="ko-KR" sz="1600" dirty="0"/>
              <a:t>n6 = n /10;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만원짜리</a:t>
            </a:r>
            <a:r>
              <a:rPr lang="ko-KR" altLang="en-US" sz="1600" dirty="0"/>
              <a:t> </a:t>
            </a:r>
            <a:r>
              <a:rPr lang="en-US" altLang="ko-KR" sz="1600" dirty="0"/>
              <a:t>: 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n1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개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오천원짜리</a:t>
            </a:r>
            <a:r>
              <a:rPr lang="ko-KR" altLang="en-US" sz="1600" dirty="0"/>
              <a:t> </a:t>
            </a:r>
            <a:r>
              <a:rPr lang="en-US" altLang="ko-KR" sz="1600" dirty="0"/>
              <a:t>: 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n2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개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천원짜리</a:t>
            </a:r>
            <a:r>
              <a:rPr lang="ko-KR" altLang="en-US" sz="1600" dirty="0"/>
              <a:t> </a:t>
            </a:r>
            <a:r>
              <a:rPr lang="en-US" altLang="ko-KR" sz="1600" dirty="0"/>
              <a:t>: 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n3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개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오백원짜리</a:t>
            </a:r>
            <a:r>
              <a:rPr lang="ko-KR" altLang="en-US" sz="1600" dirty="0"/>
              <a:t> </a:t>
            </a:r>
            <a:r>
              <a:rPr lang="en-US" altLang="ko-KR" sz="1600" dirty="0"/>
              <a:t>: 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n4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개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백원짜리</a:t>
            </a:r>
            <a:r>
              <a:rPr lang="ko-KR" altLang="en-US" sz="1600" dirty="0"/>
              <a:t> </a:t>
            </a:r>
            <a:r>
              <a:rPr lang="en-US" altLang="ko-KR" sz="1600" dirty="0"/>
              <a:t>: 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n5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개 입니다</a:t>
            </a:r>
            <a:r>
              <a:rPr lang="en-US" altLang="ko-KR" sz="1600" dirty="0"/>
              <a:t>."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십원짜리</a:t>
            </a:r>
            <a:r>
              <a:rPr lang="ko-KR" altLang="en-US" sz="1600" dirty="0"/>
              <a:t> </a:t>
            </a:r>
            <a:r>
              <a:rPr lang="en-US" altLang="ko-KR" sz="1600" dirty="0"/>
              <a:t>: 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n6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개 입니다</a:t>
            </a:r>
            <a:r>
              <a:rPr lang="en-US" altLang="ko-KR" sz="1600" dirty="0"/>
              <a:t>."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3348942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64704"/>
            <a:ext cx="3656770" cy="5101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50" dirty="0"/>
          </a:p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stdio.h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#include&lt;string&gt;</a:t>
            </a:r>
          </a:p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iomanip</a:t>
            </a:r>
            <a:r>
              <a:rPr lang="en-US" altLang="ko-KR" sz="1050" dirty="0"/>
              <a:t>&gt;</a:t>
            </a:r>
          </a:p>
          <a:p>
            <a:endParaRPr lang="ko-KR" altLang="en-US" sz="1050" dirty="0"/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void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PM[11], TM[11];</a:t>
            </a:r>
          </a:p>
          <a:p>
            <a:r>
              <a:rPr lang="en-US" altLang="ko-KR" sz="1050" dirty="0" err="1"/>
              <a:t>int</a:t>
            </a:r>
            <a:r>
              <a:rPr lang="ko-KR" altLang="en-US" sz="1050" dirty="0"/>
              <a:t> </a:t>
            </a:r>
            <a:r>
              <a:rPr lang="en-US" altLang="ko-KR" sz="1050" dirty="0"/>
              <a:t>P;//</a:t>
            </a:r>
            <a:r>
              <a:rPr lang="ko-KR" altLang="en-US" sz="1050" dirty="0"/>
              <a:t>처음 받는 돈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M;//</a:t>
            </a:r>
            <a:r>
              <a:rPr lang="ko-KR" altLang="en-US" sz="1050" dirty="0"/>
              <a:t>화폐단위</a:t>
            </a:r>
          </a:p>
          <a:p>
            <a:r>
              <a:rPr lang="en-US" altLang="ko-KR" sz="1050" dirty="0" err="1"/>
              <a:t>int</a:t>
            </a:r>
            <a:r>
              <a:rPr lang="ko-KR" altLang="en-US" sz="1050" dirty="0"/>
              <a:t> </a:t>
            </a:r>
            <a:r>
              <a:rPr lang="en-US" altLang="ko-KR" sz="1050" dirty="0"/>
              <a:t>T;//</a:t>
            </a:r>
            <a:r>
              <a:rPr lang="ko-KR" altLang="en-US" sz="1050" dirty="0"/>
              <a:t>나머지 금액을 고려해서 </a:t>
            </a:r>
            <a:r>
              <a:rPr lang="en-US" altLang="ko-KR" sz="1050" dirty="0"/>
              <a:t>P</a:t>
            </a:r>
            <a:r>
              <a:rPr lang="ko-KR" altLang="en-US" sz="1050" dirty="0"/>
              <a:t>에 </a:t>
            </a:r>
            <a:r>
              <a:rPr lang="ko-KR" altLang="en-US" sz="1050" dirty="0" err="1"/>
              <a:t>저장되있던</a:t>
            </a:r>
            <a:r>
              <a:rPr lang="ko-KR" altLang="en-US" sz="1050" dirty="0"/>
              <a:t> 금액을 저장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SW;//</a:t>
            </a:r>
            <a:r>
              <a:rPr lang="ko-KR" altLang="en-US" sz="1050" dirty="0"/>
              <a:t>화폐정책</a:t>
            </a:r>
          </a:p>
          <a:p>
            <a:r>
              <a:rPr lang="en-US" altLang="ko-KR" sz="1050" dirty="0"/>
              <a:t>string N;//</a:t>
            </a:r>
            <a:r>
              <a:rPr lang="ko-KR" altLang="en-US" sz="1050" dirty="0"/>
              <a:t>사원이름</a:t>
            </a:r>
          </a:p>
          <a:p>
            <a:endParaRPr lang="ko-KR" altLang="en-US" sz="1050" dirty="0"/>
          </a:p>
          <a:p>
            <a:r>
              <a:rPr lang="nn-NO" altLang="ko-KR" sz="1050" dirty="0"/>
              <a:t>for (int i = 1; i &lt;= 10; i++) {</a:t>
            </a:r>
          </a:p>
          <a:p>
            <a:r>
              <a:rPr lang="en-US" altLang="ko-KR" sz="1050" dirty="0"/>
              <a:t>TM[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 0;</a:t>
            </a:r>
          </a:p>
          <a:p>
            <a:r>
              <a:rPr lang="en-US" altLang="ko-KR" sz="1050" dirty="0"/>
              <a:t>PM[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 0;</a:t>
            </a:r>
          </a:p>
          <a:p>
            <a:r>
              <a:rPr lang="en-US" altLang="ko-KR" sz="1050" dirty="0"/>
              <a:t>}</a:t>
            </a:r>
          </a:p>
          <a:p>
            <a:endParaRPr lang="ko-KR" altLang="en-US" sz="1050" dirty="0"/>
          </a:p>
          <a:p>
            <a:r>
              <a:rPr lang="en-US" altLang="ko-KR" sz="1050" dirty="0"/>
              <a:t>while (1)</a:t>
            </a:r>
          </a:p>
          <a:p>
            <a:r>
              <a:rPr lang="en-US" altLang="ko-KR" sz="1050" dirty="0"/>
              <a:t>{</a:t>
            </a:r>
          </a:p>
          <a:p>
            <a:endParaRPr lang="ko-KR" altLang="en-US" sz="1050" dirty="0"/>
          </a:p>
          <a:p>
            <a:r>
              <a:rPr lang="en-US" altLang="ko-KR" sz="1050" dirty="0" err="1"/>
              <a:t>printf</a:t>
            </a:r>
            <a:r>
              <a:rPr lang="en-US" altLang="ko-KR" sz="1050" dirty="0"/>
              <a:t>("</a:t>
            </a:r>
            <a:r>
              <a:rPr lang="ko-KR" altLang="en-US" sz="1050" dirty="0"/>
              <a:t>성명을 입력하세요</a:t>
            </a:r>
            <a:r>
              <a:rPr lang="en-US" altLang="ko-KR" sz="1050" dirty="0"/>
              <a:t>(QUIT</a:t>
            </a:r>
            <a:r>
              <a:rPr lang="ko-KR" altLang="en-US" sz="1050" dirty="0" err="1"/>
              <a:t>입력시</a:t>
            </a:r>
            <a:r>
              <a:rPr lang="ko-KR" altLang="en-US" sz="1050" dirty="0"/>
              <a:t> 종료</a:t>
            </a:r>
            <a:r>
              <a:rPr lang="en-US" altLang="ko-KR" sz="1050" dirty="0"/>
              <a:t>) : ");</a:t>
            </a:r>
          </a:p>
          <a:p>
            <a:r>
              <a:rPr lang="en-US" altLang="ko-KR" sz="1050" dirty="0" err="1"/>
              <a:t>cin</a:t>
            </a:r>
            <a:r>
              <a:rPr lang="en-US" altLang="ko-KR" sz="1050" dirty="0"/>
              <a:t> &gt;&gt; N;</a:t>
            </a:r>
          </a:p>
          <a:p>
            <a:r>
              <a:rPr lang="en-US" altLang="ko-KR" sz="1050" dirty="0"/>
              <a:t>if (N == "QUIT") break;</a:t>
            </a:r>
          </a:p>
          <a:p>
            <a:r>
              <a:rPr lang="en-US" altLang="ko-KR" sz="1050" dirty="0" err="1"/>
              <a:t>printf</a:t>
            </a:r>
            <a:r>
              <a:rPr lang="en-US" altLang="ko-KR" sz="1050" dirty="0"/>
              <a:t>("</a:t>
            </a:r>
            <a:r>
              <a:rPr lang="ko-KR" altLang="en-US" sz="1050" dirty="0"/>
              <a:t>금액을 입력하세요 </a:t>
            </a:r>
            <a:r>
              <a:rPr lang="en-US" altLang="ko-KR" sz="1050" dirty="0"/>
              <a:t>: ");</a:t>
            </a:r>
          </a:p>
          <a:p>
            <a:r>
              <a:rPr lang="en-US" altLang="ko-KR" sz="1050" dirty="0" err="1"/>
              <a:t>cin</a:t>
            </a:r>
            <a:r>
              <a:rPr lang="en-US" altLang="ko-KR" sz="1050" dirty="0"/>
              <a:t> &gt;&gt; P;</a:t>
            </a:r>
          </a:p>
          <a:p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4795699" y="764704"/>
            <a:ext cx="3645550" cy="607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T </a:t>
            </a:r>
            <a:r>
              <a:rPr lang="en-US" altLang="ko-KR" sz="1050" dirty="0"/>
              <a:t>= P;</a:t>
            </a:r>
          </a:p>
          <a:p>
            <a:r>
              <a:rPr lang="en-US" altLang="ko-KR" sz="1050" dirty="0"/>
              <a:t>M = 50000;</a:t>
            </a:r>
          </a:p>
          <a:p>
            <a:r>
              <a:rPr lang="en-US" altLang="ko-KR" sz="1050" dirty="0"/>
              <a:t>SW = 1;</a:t>
            </a:r>
          </a:p>
          <a:p>
            <a:r>
              <a:rPr lang="en-US" altLang="ko-KR" sz="1050" dirty="0"/>
              <a:t>for 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k = 1; k &lt;= 4; k++)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PM[k] = T / M;</a:t>
            </a:r>
          </a:p>
          <a:p>
            <a:r>
              <a:rPr lang="en-US" altLang="ko-KR" sz="1050" dirty="0"/>
              <a:t>T = T - PM[k] * M;</a:t>
            </a:r>
          </a:p>
          <a:p>
            <a:r>
              <a:rPr lang="en-US" altLang="ko-KR" sz="1050" dirty="0"/>
              <a:t>if (SW == 0)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M = M / 2;</a:t>
            </a:r>
          </a:p>
          <a:p>
            <a:r>
              <a:rPr lang="en-US" altLang="ko-KR" sz="1050" dirty="0"/>
              <a:t>SW = 1;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else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M = M / 5;</a:t>
            </a:r>
          </a:p>
          <a:p>
            <a:r>
              <a:rPr lang="en-US" altLang="ko-KR" sz="1050" dirty="0"/>
              <a:t>SW = 0;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}</a:t>
            </a:r>
          </a:p>
          <a:p>
            <a:endParaRPr lang="ko-KR" altLang="en-US" sz="1050" dirty="0"/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("\t\t\t\t</a:t>
            </a:r>
            <a:r>
              <a:rPr lang="ko-KR" altLang="en-US" sz="1050" dirty="0"/>
              <a:t>출장비 </a:t>
            </a:r>
            <a:r>
              <a:rPr lang="ko-KR" altLang="en-US" sz="1050" dirty="0" err="1"/>
              <a:t>지급표</a:t>
            </a:r>
            <a:r>
              <a:rPr lang="en-US" altLang="ko-KR" sz="1050" dirty="0"/>
              <a:t>\n");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("</a:t>
            </a:r>
            <a:r>
              <a:rPr lang="ko-KR" altLang="en-US" sz="1050" dirty="0"/>
              <a:t>성명 </a:t>
            </a:r>
            <a:r>
              <a:rPr lang="en-US" altLang="ko-KR" sz="1050" dirty="0"/>
              <a:t>\t</a:t>
            </a:r>
            <a:r>
              <a:rPr lang="ko-KR" altLang="en-US" sz="1050" dirty="0"/>
              <a:t>출장비금액 </a:t>
            </a:r>
            <a:r>
              <a:rPr lang="en-US" altLang="ko-KR" sz="1050" dirty="0"/>
              <a:t>\t</a:t>
            </a:r>
            <a:r>
              <a:rPr lang="ko-KR" altLang="en-US" sz="1050" dirty="0"/>
              <a:t>오만 </a:t>
            </a:r>
            <a:r>
              <a:rPr lang="en-US" altLang="ko-KR" sz="1050" dirty="0"/>
              <a:t>\t</a:t>
            </a:r>
            <a:r>
              <a:rPr lang="ko-KR" altLang="en-US" sz="1050" dirty="0"/>
              <a:t>일만 </a:t>
            </a:r>
            <a:r>
              <a:rPr lang="en-US" altLang="ko-KR" sz="1050" dirty="0"/>
              <a:t>\t</a:t>
            </a:r>
            <a:r>
              <a:rPr lang="ko-KR" altLang="en-US" sz="1050" dirty="0"/>
              <a:t>오천 </a:t>
            </a:r>
            <a:r>
              <a:rPr lang="en-US" altLang="ko-KR" sz="1050" dirty="0"/>
              <a:t>\t</a:t>
            </a:r>
            <a:r>
              <a:rPr lang="ko-KR" altLang="en-US" sz="1050" dirty="0"/>
              <a:t>일천</a:t>
            </a:r>
            <a:r>
              <a:rPr lang="en-US" altLang="ko-KR" sz="1050" dirty="0"/>
              <a:t>\n");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N;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"\t" &lt;&lt; P &lt;&lt; "\t";</a:t>
            </a:r>
          </a:p>
          <a:p>
            <a:r>
              <a:rPr lang="en-US" altLang="ko-KR" sz="1050" dirty="0"/>
              <a:t>for 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k = 1; k &lt;= 4; k++)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"\t" &lt;&lt; PM[k];</a:t>
            </a:r>
          </a:p>
          <a:p>
            <a:r>
              <a:rPr lang="en-US" altLang="ko-KR" sz="1050" dirty="0"/>
              <a:t>TM[k] += PM[k];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&lt;&lt; "TOTAL  "&lt;&lt;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("\t</a:t>
            </a:r>
            <a:r>
              <a:rPr lang="ko-KR" altLang="en-US" sz="1050" dirty="0"/>
              <a:t>오만 </a:t>
            </a:r>
            <a:r>
              <a:rPr lang="en-US" altLang="ko-KR" sz="1050" dirty="0"/>
              <a:t>\t</a:t>
            </a:r>
            <a:r>
              <a:rPr lang="ko-KR" altLang="en-US" sz="1050" dirty="0"/>
              <a:t>일만 </a:t>
            </a:r>
            <a:r>
              <a:rPr lang="en-US" altLang="ko-KR" sz="1050" dirty="0"/>
              <a:t>\t</a:t>
            </a:r>
            <a:r>
              <a:rPr lang="ko-KR" altLang="en-US" sz="1050" dirty="0"/>
              <a:t>오천 </a:t>
            </a:r>
            <a:r>
              <a:rPr lang="en-US" altLang="ko-KR" sz="1050" dirty="0"/>
              <a:t>\t</a:t>
            </a:r>
            <a:r>
              <a:rPr lang="ko-KR" altLang="en-US" sz="1050" dirty="0"/>
              <a:t>일천</a:t>
            </a:r>
            <a:r>
              <a:rPr lang="en-US" altLang="ko-KR" sz="1050" dirty="0"/>
              <a:t>\n");</a:t>
            </a:r>
          </a:p>
          <a:p>
            <a:r>
              <a:rPr lang="en-US" altLang="ko-KR" sz="1050" dirty="0"/>
              <a:t>for 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k = 1; k &lt;= 4; k++)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"\t" &lt;&lt; " " &lt;&lt; TM[k];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 smtClean="0"/>
              <a:t>;</a:t>
            </a:r>
            <a:endParaRPr lang="ko-KR" altLang="en-US" sz="1050" dirty="0"/>
          </a:p>
          <a:p>
            <a:r>
              <a:rPr lang="en-US" altLang="ko-KR" sz="1050" dirty="0" smtClean="0"/>
              <a:t>}</a:t>
            </a:r>
            <a:endParaRPr lang="ko-KR" altLang="en-US" sz="105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692275" y="23283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24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연산자</a:t>
            </a:r>
            <a:r>
              <a:rPr lang="en-US" altLang="ko-KR" sz="24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24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알고리즘</a:t>
            </a:r>
            <a:r>
              <a:rPr lang="en-US" altLang="ko-KR" sz="24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)-</a:t>
            </a:r>
            <a:r>
              <a:rPr lang="ko-KR" altLang="en-US" sz="2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  <a:r>
              <a:rPr lang="en-US" altLang="ko-KR" sz="2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</a:t>
            </a:r>
            <a:endParaRPr lang="ko-KR" altLang="en-US" sz="24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441887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2267744" y="184482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제어문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267744" y="2637135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단일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IF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267744" y="3461488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IF ~ else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2267744" y="432659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다중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IF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3485922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6991" y="1196752"/>
            <a:ext cx="8291513" cy="43576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제어문</a:t>
            </a:r>
            <a:r>
              <a:rPr lang="ko-KR" altLang="en-US" sz="2400" b="1" dirty="0" smtClean="0"/>
              <a:t> 이란 프로그램의 실행 순서를 바꾸어 주는 문을 말합니다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즉 프로그램의 수행은 위에서 아래로 내려 가면서 하나씩 처리하는 것이 정상이지만 이러한 실행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순서를 사용자가 임의로 변경시키고자 할 때 사용하는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것이 </a:t>
            </a:r>
            <a:r>
              <a:rPr lang="ko-KR" altLang="en-US" sz="2400" b="1" dirty="0" err="1" smtClean="0"/>
              <a:t>제어문</a:t>
            </a:r>
            <a:r>
              <a:rPr lang="ko-KR" altLang="en-US" sz="2400" b="1" dirty="0" smtClean="0"/>
              <a:t> 입니다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제어문의 종류에는 조건문과 </a:t>
            </a:r>
            <a:r>
              <a:rPr lang="ko-KR" altLang="en-US" sz="2400" b="1" dirty="0" err="1" smtClean="0"/>
              <a:t>반복문으로</a:t>
            </a:r>
            <a:r>
              <a:rPr lang="ko-KR" altLang="en-US" sz="2400" b="1" dirty="0" smtClean="0"/>
              <a:t> 구분 할 수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있습니다</a:t>
            </a:r>
            <a:r>
              <a:rPr lang="en-US" altLang="ko-KR" sz="2400" b="1" dirty="0" smtClean="0"/>
              <a:t>.</a:t>
            </a:r>
            <a:endParaRPr lang="en-US" sz="24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제어문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126761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단일 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IF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문장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20167" y="1364539"/>
            <a:ext cx="4251717" cy="4630772"/>
            <a:chOff x="720167" y="1364539"/>
            <a:chExt cx="4251717" cy="4630772"/>
          </a:xfrm>
        </p:grpSpPr>
        <p:grpSp>
          <p:nvGrpSpPr>
            <p:cNvPr id="44" name="그룹 43"/>
            <p:cNvGrpSpPr/>
            <p:nvPr/>
          </p:nvGrpSpPr>
          <p:grpSpPr>
            <a:xfrm>
              <a:off x="720167" y="1412579"/>
              <a:ext cx="2020064" cy="2379386"/>
              <a:chOff x="720167" y="1412579"/>
              <a:chExt cx="2020064" cy="2379386"/>
            </a:xfrm>
          </p:grpSpPr>
          <p:sp>
            <p:nvSpPr>
              <p:cNvPr id="3" name="순서도: 판단 2"/>
              <p:cNvSpPr/>
              <p:nvPr/>
            </p:nvSpPr>
            <p:spPr bwMode="auto">
              <a:xfrm>
                <a:off x="720167" y="1412776"/>
                <a:ext cx="1944216" cy="936104"/>
              </a:xfrm>
              <a:prstGeom prst="flowChartDecision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조건식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" name="직선 화살표 연결선 3"/>
              <p:cNvCxnSpPr/>
              <p:nvPr/>
            </p:nvCxnSpPr>
            <p:spPr bwMode="auto">
              <a:xfrm>
                <a:off x="1692275" y="2348880"/>
                <a:ext cx="0" cy="41070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" name="직사각형 4"/>
              <p:cNvSpPr/>
              <p:nvPr/>
            </p:nvSpPr>
            <p:spPr bwMode="auto">
              <a:xfrm>
                <a:off x="977817" y="2722697"/>
                <a:ext cx="1512168" cy="61206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문장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33901" y="239025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14501" y="141257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cxnSp>
            <p:nvCxnSpPr>
              <p:cNvPr id="9" name="꺾인 연결선 8"/>
              <p:cNvCxnSpPr/>
              <p:nvPr/>
            </p:nvCxnSpPr>
            <p:spPr bwMode="auto">
              <a:xfrm rot="5400000">
                <a:off x="1458269" y="2319326"/>
                <a:ext cx="1682538" cy="805544"/>
              </a:xfrm>
              <a:prstGeom prst="bentConnector3">
                <a:avLst>
                  <a:gd name="adj1" fmla="val 9882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직선 화살표 연결선 11"/>
              <p:cNvCxnSpPr>
                <a:stCxn id="5" idx="2"/>
              </p:cNvCxnSpPr>
              <p:nvPr/>
            </p:nvCxnSpPr>
            <p:spPr bwMode="auto">
              <a:xfrm>
                <a:off x="1733901" y="3334765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그룹 44"/>
            <p:cNvGrpSpPr/>
            <p:nvPr/>
          </p:nvGrpSpPr>
          <p:grpSpPr>
            <a:xfrm>
              <a:off x="2951820" y="1364539"/>
              <a:ext cx="2020064" cy="2379386"/>
              <a:chOff x="720167" y="1412579"/>
              <a:chExt cx="2020064" cy="2379386"/>
            </a:xfrm>
          </p:grpSpPr>
          <p:sp>
            <p:nvSpPr>
              <p:cNvPr id="46" name="순서도: 판단 45"/>
              <p:cNvSpPr/>
              <p:nvPr/>
            </p:nvSpPr>
            <p:spPr bwMode="auto">
              <a:xfrm>
                <a:off x="720167" y="1412776"/>
                <a:ext cx="1944216" cy="936104"/>
              </a:xfrm>
              <a:prstGeom prst="flowChartDecision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조건식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직선 화살표 연결선 46"/>
              <p:cNvCxnSpPr/>
              <p:nvPr/>
            </p:nvCxnSpPr>
            <p:spPr bwMode="auto">
              <a:xfrm>
                <a:off x="1692275" y="2348880"/>
                <a:ext cx="0" cy="41070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8" name="직사각형 47"/>
              <p:cNvSpPr/>
              <p:nvPr/>
            </p:nvSpPr>
            <p:spPr bwMode="auto">
              <a:xfrm>
                <a:off x="977817" y="2722697"/>
                <a:ext cx="1512168" cy="61206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문장</a:t>
                </a:r>
                <a:r>
                  <a:rPr kumimoji="0" lang="en-US" altLang="ko-KR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600" dirty="0" smtClean="0"/>
                  <a:t>문장</a:t>
                </a:r>
                <a:r>
                  <a:rPr lang="en-US" altLang="ko-KR" sz="1600" dirty="0"/>
                  <a:t>2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733901" y="239025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414501" y="141257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cxnSp>
            <p:nvCxnSpPr>
              <p:cNvPr id="51" name="꺾인 연결선 50"/>
              <p:cNvCxnSpPr/>
              <p:nvPr/>
            </p:nvCxnSpPr>
            <p:spPr bwMode="auto">
              <a:xfrm rot="5400000">
                <a:off x="1458269" y="2319326"/>
                <a:ext cx="1682538" cy="805544"/>
              </a:xfrm>
              <a:prstGeom prst="bentConnector3">
                <a:avLst>
                  <a:gd name="adj1" fmla="val 9882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직선 화살표 연결선 51"/>
              <p:cNvCxnSpPr>
                <a:stCxn id="48" idx="2"/>
              </p:cNvCxnSpPr>
              <p:nvPr/>
            </p:nvCxnSpPr>
            <p:spPr bwMode="auto">
              <a:xfrm>
                <a:off x="1733901" y="3334765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TextBox 52"/>
            <p:cNvSpPr txBox="1"/>
            <p:nvPr/>
          </p:nvSpPr>
          <p:spPr>
            <a:xfrm>
              <a:off x="977817" y="3969060"/>
              <a:ext cx="12218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형식</a:t>
              </a:r>
              <a:r>
                <a:rPr lang="en-US" altLang="ko-KR" dirty="0" smtClean="0"/>
                <a:t>1</a:t>
              </a:r>
            </a:p>
            <a:p>
              <a:r>
                <a:rPr lang="en-US" dirty="0" smtClean="0"/>
                <a:t>IF(</a:t>
              </a:r>
              <a:r>
                <a:rPr lang="ko-KR" altLang="en-US" dirty="0" err="1" smtClean="0"/>
                <a:t>조건식</a:t>
              </a:r>
              <a:r>
                <a:rPr lang="en-US" dirty="0" smtClean="0"/>
                <a:t>)</a:t>
              </a:r>
            </a:p>
            <a:p>
              <a:r>
                <a:rPr lang="ko-KR" altLang="en-US" dirty="0" smtClean="0"/>
                <a:t>문장</a:t>
              </a:r>
              <a:r>
                <a:rPr lang="en-US" altLang="ko-KR" dirty="0" smtClean="0"/>
                <a:t>;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68860" y="3963986"/>
              <a:ext cx="122180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형식</a:t>
              </a:r>
              <a:r>
                <a:rPr lang="en-US" altLang="ko-KR" dirty="0" smtClean="0"/>
                <a:t>2</a:t>
              </a:r>
            </a:p>
            <a:p>
              <a:r>
                <a:rPr lang="en-US" dirty="0" smtClean="0"/>
                <a:t>IF(</a:t>
              </a:r>
              <a:r>
                <a:rPr lang="ko-KR" altLang="en-US" dirty="0" err="1" smtClean="0"/>
                <a:t>조건식</a:t>
              </a:r>
              <a:r>
                <a:rPr lang="en-US" dirty="0" smtClean="0"/>
                <a:t>)</a:t>
              </a:r>
            </a:p>
            <a:p>
              <a:r>
                <a:rPr lang="en-US" altLang="ko-KR" dirty="0" smtClean="0"/>
                <a:t>{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문장</a:t>
              </a:r>
              <a:r>
                <a:rPr lang="en-US" altLang="ko-KR" dirty="0" smtClean="0"/>
                <a:t>1;</a:t>
              </a:r>
            </a:p>
            <a:p>
              <a:r>
                <a:rPr lang="ko-KR" altLang="en-US" dirty="0" smtClean="0"/>
                <a:t>    문장</a:t>
              </a:r>
              <a:r>
                <a:rPr lang="en-US" altLang="ko-KR" dirty="0" smtClean="0"/>
                <a:t>2;</a:t>
              </a:r>
            </a:p>
            <a:p>
              <a:r>
                <a:rPr lang="en-US" altLang="ko-KR" dirty="0"/>
                <a:t>}</a:t>
              </a:r>
              <a:endParaRPr lang="en-US" altLang="ko-KR" dirty="0" smtClean="0"/>
            </a:p>
            <a:p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130006" y="1597245"/>
            <a:ext cx="35573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형식</a:t>
            </a:r>
            <a:r>
              <a:rPr lang="en-US" altLang="ko-KR" sz="2000" dirty="0" smtClean="0"/>
              <a:t>1)</a:t>
            </a:r>
          </a:p>
          <a:p>
            <a:r>
              <a:rPr lang="ko-KR" altLang="en-US" sz="2000" dirty="0" smtClean="0"/>
              <a:t>조건 처리 문장이 한 줄인 경우</a:t>
            </a:r>
            <a:endParaRPr lang="en-US" altLang="ko-KR" sz="2000" dirty="0" smtClean="0"/>
          </a:p>
          <a:p>
            <a:r>
              <a:rPr lang="en-US" sz="2000" dirty="0" smtClean="0"/>
              <a:t>{  }</a:t>
            </a:r>
            <a:r>
              <a:rPr lang="ko-KR" altLang="en-US" sz="2000" dirty="0" smtClean="0"/>
              <a:t>를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생략해도 상관없음</a:t>
            </a:r>
            <a:r>
              <a:rPr lang="en-US" altLang="ko-KR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ko-KR" altLang="en-US" sz="2000" dirty="0" smtClean="0"/>
              <a:t>형식</a:t>
            </a:r>
            <a:r>
              <a:rPr lang="en-US" altLang="ko-KR" sz="2000" dirty="0" smtClean="0"/>
              <a:t>2)</a:t>
            </a:r>
          </a:p>
          <a:p>
            <a:r>
              <a:rPr lang="ko-KR" altLang="en-US" sz="2000" dirty="0" smtClean="0"/>
              <a:t>처리 문장이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줄 이상일 경우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반드시 </a:t>
            </a:r>
            <a:r>
              <a:rPr lang="en-US" altLang="ko-KR" sz="2000" dirty="0" smtClean="0"/>
              <a:t>{  }</a:t>
            </a:r>
            <a:r>
              <a:rPr lang="ko-KR" altLang="en-US" sz="2000" dirty="0" smtClean="0"/>
              <a:t>를 사용해 </a:t>
            </a:r>
            <a:r>
              <a:rPr lang="ko-KR" altLang="en-US" sz="2000" dirty="0" err="1" smtClean="0"/>
              <a:t>주어한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한다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2741933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IF ~else 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 bwMode="auto">
          <a:xfrm>
            <a:off x="720167" y="1412776"/>
            <a:ext cx="1944216" cy="93610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조건식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1692275" y="2348880"/>
            <a:ext cx="0" cy="4107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직사각형 4"/>
          <p:cNvSpPr/>
          <p:nvPr/>
        </p:nvSpPr>
        <p:spPr bwMode="auto">
          <a:xfrm>
            <a:off x="977817" y="2722697"/>
            <a:ext cx="1221809" cy="526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문장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 bwMode="auto">
          <a:xfrm flipH="1">
            <a:off x="1588721" y="3248980"/>
            <a:ext cx="1" cy="5429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245998" y="3969060"/>
            <a:ext cx="1497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형식</a:t>
            </a:r>
            <a:r>
              <a:rPr lang="en-US" altLang="ko-KR" sz="2000" dirty="0" smtClean="0"/>
              <a:t>1</a:t>
            </a:r>
          </a:p>
          <a:p>
            <a:r>
              <a:rPr lang="en-US" sz="2000" dirty="0" smtClean="0"/>
              <a:t>if(</a:t>
            </a:r>
            <a:r>
              <a:rPr lang="ko-KR" altLang="en-US" sz="2000" dirty="0" err="1" smtClean="0"/>
              <a:t>조건식</a:t>
            </a:r>
            <a:r>
              <a:rPr lang="en-US" sz="2000" dirty="0" smtClean="0"/>
              <a:t>)</a:t>
            </a:r>
          </a:p>
          <a:p>
            <a:r>
              <a:rPr lang="ko-KR" altLang="en-US" sz="2000" dirty="0" smtClean="0"/>
              <a:t>    문장</a:t>
            </a:r>
            <a:r>
              <a:rPr lang="en-US" altLang="ko-KR" sz="2000" dirty="0" smtClean="0"/>
              <a:t>1;</a:t>
            </a:r>
          </a:p>
          <a:p>
            <a:r>
              <a:rPr lang="en-US" sz="2000" dirty="0" smtClean="0"/>
              <a:t>else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ko-KR" altLang="en-US" sz="2000" dirty="0" smtClean="0"/>
              <a:t>문장</a:t>
            </a:r>
            <a:r>
              <a:rPr lang="en-US" altLang="ko-KR" sz="2000" dirty="0" smtClean="0"/>
              <a:t>2;</a:t>
            </a:r>
            <a:endParaRPr lang="en-US" sz="20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2522099" y="2722696"/>
            <a:ext cx="1221809" cy="526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문장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꺾인 연결선 16"/>
          <p:cNvCxnSpPr>
            <a:stCxn id="3" idx="3"/>
          </p:cNvCxnSpPr>
          <p:nvPr/>
        </p:nvCxnSpPr>
        <p:spPr bwMode="auto">
          <a:xfrm>
            <a:off x="2664383" y="1880828"/>
            <a:ext cx="457200" cy="87875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꺾인 연결선 21"/>
          <p:cNvCxnSpPr>
            <a:stCxn id="14" idx="2"/>
          </p:cNvCxnSpPr>
          <p:nvPr/>
        </p:nvCxnSpPr>
        <p:spPr bwMode="auto">
          <a:xfrm rot="5400000">
            <a:off x="2276894" y="2664361"/>
            <a:ext cx="271493" cy="144072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2664383" y="15567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07778" y="226733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31940" y="1433922"/>
            <a:ext cx="49263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두 수를 입력 받아서 홀수 짝수를 판단하시오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숫자를 입력하세요  </a:t>
            </a:r>
            <a:r>
              <a:rPr lang="en-US" altLang="ko-KR" dirty="0"/>
              <a:t>";</a:t>
            </a:r>
          </a:p>
          <a:p>
            <a:r>
              <a:rPr lang="en-US" dirty="0" err="1"/>
              <a:t>cin</a:t>
            </a:r>
            <a:r>
              <a:rPr lang="en-US" dirty="0"/>
              <a:t> &gt;&gt; n;</a:t>
            </a:r>
          </a:p>
          <a:p>
            <a:r>
              <a:rPr lang="en-US" dirty="0"/>
              <a:t>if (n % 2 == 0)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n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은 짝수입니다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dirty="0"/>
              <a:t>else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n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은 홀수입니다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280990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71274" y="1844824"/>
            <a:ext cx="618124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숫자를 입력하세요</a:t>
            </a:r>
            <a:r>
              <a:rPr lang="en-US" altLang="ko-KR" dirty="0"/>
              <a:t>? 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dirty="0" err="1"/>
              <a:t>cin</a:t>
            </a:r>
            <a:r>
              <a:rPr lang="en-US" dirty="0"/>
              <a:t> &gt;&gt; a;</a:t>
            </a:r>
          </a:p>
          <a:p>
            <a:r>
              <a:rPr lang="en-US" dirty="0"/>
              <a:t>if (a &gt; 10)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"10</a:t>
            </a:r>
            <a:r>
              <a:rPr lang="ko-KR" altLang="en-US" dirty="0"/>
              <a:t>보다 큰 값입니다</a:t>
            </a:r>
            <a:r>
              <a:rPr lang="en-US" altLang="ko-KR" dirty="0"/>
              <a:t>. 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dirty="0"/>
              <a:t>else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"10</a:t>
            </a:r>
            <a:r>
              <a:rPr lang="ko-KR" altLang="en-US" dirty="0"/>
              <a:t>보다 작습니다 다시 입력하세요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IF ~else –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667921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820" y="1376772"/>
            <a:ext cx="51485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숫자를 입력하세요 </a:t>
            </a:r>
            <a:r>
              <a:rPr lang="en-US" altLang="ko-KR" dirty="0"/>
              <a:t>:"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dat</a:t>
            </a:r>
            <a:r>
              <a:rPr lang="en-US" dirty="0"/>
              <a:t>;</a:t>
            </a:r>
          </a:p>
          <a:p>
            <a:r>
              <a:rPr lang="en-US" dirty="0"/>
              <a:t>if ((</a:t>
            </a:r>
            <a:r>
              <a:rPr lang="en-US" dirty="0" err="1"/>
              <a:t>dat</a:t>
            </a:r>
            <a:r>
              <a:rPr lang="en-US" dirty="0"/>
              <a:t> % 10) == 0)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"10</a:t>
            </a:r>
            <a:r>
              <a:rPr lang="ko-KR" altLang="en-US" dirty="0"/>
              <a:t>의 배수입니다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dirty="0"/>
              <a:t>else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"10</a:t>
            </a:r>
            <a:r>
              <a:rPr lang="ko-KR" altLang="en-US" dirty="0"/>
              <a:t>의 배수가 아닙니다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 smtClean="0"/>
              <a:t>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IF ~else –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468595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412776"/>
            <a:ext cx="6005170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void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num1, num2;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수 를 입력하세요 </a:t>
            </a:r>
            <a:r>
              <a:rPr lang="en-US" altLang="ko-KR" sz="1400" dirty="0"/>
              <a:t>: ";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 &gt;&gt; num1;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 err="1"/>
              <a:t>두번째</a:t>
            </a:r>
            <a:r>
              <a:rPr lang="ko-KR" altLang="en-US" sz="1400" dirty="0"/>
              <a:t> 수 를 입력하세요 </a:t>
            </a:r>
            <a:r>
              <a:rPr lang="en-US" altLang="ko-KR" sz="1400" dirty="0"/>
              <a:t>: ";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 &gt;&gt; num2;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두 수의 분석 결과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if (num1 &gt;= num2)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if (num1 == num2)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num1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 </a:t>
            </a:r>
            <a:r>
              <a:rPr lang="ko-KR" altLang="en-US" sz="1400" dirty="0"/>
              <a:t>과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num2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 </a:t>
            </a:r>
            <a:r>
              <a:rPr lang="ko-KR" altLang="en-US" sz="1400" dirty="0"/>
              <a:t>이 같은 수입니다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sz="1400" dirty="0"/>
              <a:t>else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num1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 </a:t>
            </a:r>
            <a:r>
              <a:rPr lang="ko-KR" altLang="en-US" sz="1400" dirty="0"/>
              <a:t>이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num2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 </a:t>
            </a:r>
            <a:r>
              <a:rPr lang="ko-KR" altLang="en-US" sz="1400" dirty="0"/>
              <a:t>보다 큰 수 입니다</a:t>
            </a:r>
            <a:r>
              <a:rPr lang="en-US" altLang="ko-KR" sz="1400" dirty="0"/>
              <a:t>.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    else 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num1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 </a:t>
            </a:r>
            <a:r>
              <a:rPr lang="ko-KR" altLang="en-US" sz="1400" dirty="0"/>
              <a:t>이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num2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 </a:t>
            </a:r>
            <a:r>
              <a:rPr lang="ko-KR" altLang="en-US" sz="1400" dirty="0"/>
              <a:t>보다 작은 수 입니다</a:t>
            </a:r>
            <a:r>
              <a:rPr lang="en-US" altLang="ko-KR" sz="1400" dirty="0"/>
              <a:t>.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IF ~else –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62206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COUT &lt;&lt; 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객체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8291264" cy="4716995"/>
          </a:xfrm>
        </p:spPr>
        <p:txBody>
          <a:bodyPr/>
          <a:lstStyle/>
          <a:p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Cout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객체의 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&lt;&lt;</a:t>
            </a: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는 반복해서 사용할 수 있으며 앞에서부터 순서대로 값을 보여준다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endParaRPr lang="en-US" altLang="ko-KR" sz="20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예시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1)</a:t>
            </a:r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  <a:t/>
            </a:r>
            <a:b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int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su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=567;</a:t>
            </a:r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  <a:t/>
            </a:r>
            <a:b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cout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&lt;&lt; “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su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=“ &lt;&lt; 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su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&lt;&lt; “\n”; or 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cout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&lt;&lt; “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su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=“ &lt;&lt; 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su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&lt;&lt; 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endl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</a:t>
            </a:r>
            <a:r>
              <a:rPr lang="ko-KR" altLang="en-US" sz="2000" dirty="0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결과</a:t>
            </a:r>
            <a:r>
              <a:rPr lang="en-US" altLang="ko-KR" sz="2000" dirty="0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: </a:t>
            </a:r>
            <a:r>
              <a:rPr lang="en-US" altLang="ko-KR" sz="2000" dirty="0" err="1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su</a:t>
            </a:r>
            <a:r>
              <a:rPr lang="en-US" altLang="ko-KR" sz="2000" dirty="0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=567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예시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2)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int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en-US" altLang="ko-KR" sz="2000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su</a:t>
            </a:r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  <a:t>=567;</a:t>
            </a:r>
            <a:b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cout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  <a:t>&lt;&lt; “</a:t>
            </a:r>
            <a:r>
              <a:rPr lang="en-US" altLang="ko-KR" sz="2000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su</a:t>
            </a:r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  <a:t>=“ &lt;&lt; 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“  “ &lt;&lt; 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su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  <a:t>&lt;&lt; “\n”; or </a:t>
            </a:r>
            <a:r>
              <a:rPr lang="en-US" altLang="ko-KR" sz="2000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cout</a:t>
            </a:r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  <a:t> &lt;&lt; “</a:t>
            </a:r>
            <a:r>
              <a:rPr lang="en-US" altLang="ko-KR" sz="2000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su</a:t>
            </a:r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  <a:t>=“ &lt;&lt; 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“  “ </a:t>
            </a:r>
            <a:b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&lt;&lt; </a:t>
            </a:r>
            <a:r>
              <a:rPr lang="en-US" altLang="ko-KR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su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  <a:t>&lt;&lt; </a:t>
            </a:r>
            <a:r>
              <a:rPr lang="en-US" altLang="ko-KR" sz="2000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endl</a:t>
            </a:r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</a:rPr>
              <a:t>   </a:t>
            </a:r>
            <a:r>
              <a:rPr lang="ko-KR" altLang="en-US" sz="2000" dirty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결과</a:t>
            </a:r>
            <a:r>
              <a:rPr lang="en-US" altLang="ko-KR" sz="2000" dirty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: </a:t>
            </a:r>
            <a:r>
              <a:rPr lang="en-US" altLang="ko-KR" sz="2000" dirty="0" err="1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su</a:t>
            </a:r>
            <a:r>
              <a:rPr lang="en-US" altLang="ko-KR" sz="2000" dirty="0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= 567</a:t>
            </a:r>
            <a:endParaRPr lang="en-US" altLang="ko-KR" sz="2000" dirty="0">
              <a:solidFill>
                <a:srgbClr val="FFFF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596" y="5841268"/>
            <a:ext cx="776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using namespace </a:t>
            </a: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</a:rPr>
              <a:t>std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; //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이 문장은 표준 네임스페이스를 사용하겠다는 의미입니다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9612" y="1208941"/>
            <a:ext cx="79223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void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, d;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숫자를 입력하세요 </a:t>
            </a:r>
            <a:r>
              <a:rPr lang="en-US" altLang="ko-KR" sz="1600" dirty="0"/>
              <a:t>: ";</a:t>
            </a:r>
          </a:p>
          <a:p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num</a:t>
            </a:r>
            <a:r>
              <a:rPr lang="en-US" sz="1600" dirty="0"/>
              <a:t>;</a:t>
            </a:r>
          </a:p>
          <a:p>
            <a:r>
              <a:rPr lang="en-US" sz="1600" dirty="0"/>
              <a:t>if (</a:t>
            </a:r>
            <a:r>
              <a:rPr lang="en-US" sz="1600" dirty="0" err="1"/>
              <a:t>num</a:t>
            </a:r>
            <a:r>
              <a:rPr lang="en-US" sz="1600" dirty="0"/>
              <a:t> % 5 == 0)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숫자 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 </a:t>
            </a:r>
            <a:r>
              <a:rPr lang="ko-KR" altLang="en-US" sz="1600" dirty="0"/>
              <a:t>은 </a:t>
            </a:r>
            <a:r>
              <a:rPr lang="en-US" altLang="ko-KR" sz="1600" dirty="0"/>
              <a:t>5</a:t>
            </a:r>
            <a:r>
              <a:rPr lang="ko-KR" altLang="en-US" sz="1600" dirty="0"/>
              <a:t>의 배수입니다</a:t>
            </a:r>
            <a:r>
              <a:rPr lang="en-US" altLang="ko-KR" sz="1600" dirty="0"/>
              <a:t>. 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/>
              <a:t>/**{</a:t>
            </a:r>
          </a:p>
          <a:p>
            <a:r>
              <a:rPr lang="en-US" sz="1600" dirty="0"/>
              <a:t>d = 5 - </a:t>
            </a:r>
            <a:r>
              <a:rPr lang="en-US" sz="1600" dirty="0" err="1"/>
              <a:t>num</a:t>
            </a:r>
            <a:r>
              <a:rPr lang="en-US" sz="1600" dirty="0"/>
              <a:t> % 5;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&lt;&lt; " </a:t>
            </a:r>
            <a:r>
              <a:rPr lang="ko-KR" altLang="en-US" sz="1600" dirty="0"/>
              <a:t>이 </a:t>
            </a:r>
            <a:r>
              <a:rPr lang="en-US" altLang="ko-KR" sz="1600" dirty="0"/>
              <a:t>5</a:t>
            </a:r>
            <a:r>
              <a:rPr lang="ko-KR" altLang="en-US" sz="1600" dirty="0"/>
              <a:t>의 배수가 되기 위해서 </a:t>
            </a:r>
            <a:r>
              <a:rPr lang="en-US" altLang="ko-KR" sz="1600" dirty="0"/>
              <a:t>" &lt;&lt; d &lt;&lt; " </a:t>
            </a:r>
            <a:r>
              <a:rPr lang="ko-KR" altLang="en-US" sz="1600" dirty="0"/>
              <a:t>필요</a:t>
            </a:r>
            <a:r>
              <a:rPr lang="en-US" altLang="ko-KR" sz="1600" dirty="0"/>
              <a:t>! 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r>
              <a:rPr lang="en-US" sz="1600" dirty="0"/>
              <a:t>}**/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 </a:t>
            </a:r>
            <a:r>
              <a:rPr lang="ko-KR" altLang="en-US" sz="1600" dirty="0"/>
              <a:t>이 </a:t>
            </a:r>
            <a:r>
              <a:rPr lang="en-US" altLang="ko-KR" sz="1600" dirty="0"/>
              <a:t>5</a:t>
            </a:r>
            <a:r>
              <a:rPr lang="ko-KR" altLang="en-US" sz="1600" dirty="0"/>
              <a:t>의 배수가 되기 위해서 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5 -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% 5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 </a:t>
            </a:r>
            <a:r>
              <a:rPr lang="ko-KR" altLang="en-US" sz="1600" dirty="0"/>
              <a:t>필요</a:t>
            </a:r>
            <a:r>
              <a:rPr lang="en-US" altLang="ko-KR" sz="1600" dirty="0"/>
              <a:t>! 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IF ~else –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602931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다중 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IF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779912" y="1052736"/>
            <a:ext cx="4214865" cy="5475006"/>
            <a:chOff x="3779912" y="1268760"/>
            <a:chExt cx="4214865" cy="5475006"/>
          </a:xfrm>
        </p:grpSpPr>
        <p:sp>
          <p:nvSpPr>
            <p:cNvPr id="4" name="순서도: 판단 3"/>
            <p:cNvSpPr/>
            <p:nvPr/>
          </p:nvSpPr>
          <p:spPr bwMode="auto">
            <a:xfrm>
              <a:off x="3779912" y="1376772"/>
              <a:ext cx="1944216" cy="936104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err="1" smtClean="0"/>
                <a:t>조전식</a:t>
              </a:r>
              <a:r>
                <a:rPr lang="en-US" altLang="ko-KR" sz="1600" dirty="0" smtClean="0"/>
                <a:t>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순서도: 판단 5"/>
            <p:cNvSpPr/>
            <p:nvPr/>
          </p:nvSpPr>
          <p:spPr bwMode="auto">
            <a:xfrm>
              <a:off x="3779912" y="2924944"/>
              <a:ext cx="1944216" cy="936104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조건식</a:t>
              </a:r>
              <a:r>
                <a:rPr kumimoji="0" lang="en-US" altLang="ko-K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순서도: 판단 6"/>
            <p:cNvSpPr/>
            <p:nvPr/>
          </p:nvSpPr>
          <p:spPr bwMode="auto">
            <a:xfrm>
              <a:off x="3779912" y="4437112"/>
              <a:ext cx="1944216" cy="936104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조건식</a:t>
              </a:r>
              <a:r>
                <a:rPr kumimoji="0" lang="en-US" altLang="ko-K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6482609" y="1538790"/>
              <a:ext cx="1512168" cy="6120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/>
                <a:t>문장</a:t>
              </a:r>
              <a:r>
                <a:rPr lang="en-US" altLang="ko-KR" sz="1600" dirty="0" smtClean="0"/>
                <a:t>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6444208" y="3104964"/>
              <a:ext cx="1512168" cy="6120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문장</a:t>
              </a:r>
              <a:r>
                <a:rPr kumimoji="0" lang="en-US" altLang="ko-K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직선 화살표 연결선 10"/>
            <p:cNvCxnSpPr>
              <a:stCxn id="4" idx="3"/>
              <a:endCxn id="5" idx="1"/>
            </p:cNvCxnSpPr>
            <p:nvPr/>
          </p:nvCxnSpPr>
          <p:spPr bwMode="auto">
            <a:xfrm>
              <a:off x="5724128" y="1844824"/>
              <a:ext cx="75848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화살표 연결선 13"/>
            <p:cNvCxnSpPr>
              <a:stCxn id="6" idx="3"/>
            </p:cNvCxnSpPr>
            <p:nvPr/>
          </p:nvCxnSpPr>
          <p:spPr bwMode="auto">
            <a:xfrm>
              <a:off x="5724128" y="3392996"/>
              <a:ext cx="75848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직선 화살표 연결선 14"/>
            <p:cNvCxnSpPr>
              <a:endCxn id="16" idx="1"/>
            </p:cNvCxnSpPr>
            <p:nvPr/>
          </p:nvCxnSpPr>
          <p:spPr bwMode="auto">
            <a:xfrm flipV="1">
              <a:off x="5688124" y="4896163"/>
              <a:ext cx="753719" cy="900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직사각형 15"/>
            <p:cNvSpPr/>
            <p:nvPr/>
          </p:nvSpPr>
          <p:spPr bwMode="auto">
            <a:xfrm>
              <a:off x="6441843" y="4590129"/>
              <a:ext cx="1512168" cy="6120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문장</a:t>
              </a:r>
              <a:r>
                <a:rPr kumimoji="0" lang="en-US" altLang="ko-K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 bwMode="auto">
            <a:xfrm rot="5400000">
              <a:off x="4414406" y="2636912"/>
              <a:ext cx="75848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화살표 연결선 20"/>
            <p:cNvCxnSpPr/>
            <p:nvPr/>
          </p:nvCxnSpPr>
          <p:spPr bwMode="auto">
            <a:xfrm rot="5400000">
              <a:off x="4386176" y="4210889"/>
              <a:ext cx="75848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화살표 연결선 22"/>
            <p:cNvCxnSpPr/>
            <p:nvPr/>
          </p:nvCxnSpPr>
          <p:spPr bwMode="auto">
            <a:xfrm rot="5400000">
              <a:off x="4372779" y="5752457"/>
              <a:ext cx="75848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직사각형 23"/>
            <p:cNvSpPr/>
            <p:nvPr/>
          </p:nvSpPr>
          <p:spPr bwMode="auto">
            <a:xfrm>
              <a:off x="4037562" y="6131698"/>
              <a:ext cx="1512168" cy="6120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문장</a:t>
              </a:r>
              <a:r>
                <a:rPr kumimoji="0" lang="en-US" altLang="ko-K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n+1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4128" y="126876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8124" y="283148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8124" y="4405463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32772" y="231287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98830" y="386104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83578" y="538312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79070" y="1508878"/>
            <a:ext cx="20746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형식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if(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1)</a:t>
            </a:r>
          </a:p>
          <a:p>
            <a:r>
              <a:rPr lang="ko-KR" altLang="en-US" dirty="0" smtClean="0"/>
              <a:t>문장</a:t>
            </a:r>
            <a:r>
              <a:rPr lang="en-US" altLang="ko-KR" dirty="0" smtClean="0"/>
              <a:t>1;</a:t>
            </a:r>
          </a:p>
          <a:p>
            <a:r>
              <a:rPr lang="en-US" dirty="0" smtClean="0"/>
              <a:t>else if(</a:t>
            </a:r>
            <a:r>
              <a:rPr lang="ko-KR" altLang="en-US" dirty="0" err="1"/>
              <a:t>조</a:t>
            </a:r>
            <a:r>
              <a:rPr lang="ko-KR" altLang="en-US" dirty="0" err="1" smtClean="0"/>
              <a:t>건식</a:t>
            </a:r>
            <a:r>
              <a:rPr lang="en-US" altLang="ko-KR" dirty="0" smtClean="0"/>
              <a:t>2)</a:t>
            </a:r>
          </a:p>
          <a:p>
            <a:r>
              <a:rPr lang="ko-KR" altLang="en-US" dirty="0" smtClean="0"/>
              <a:t>문장</a:t>
            </a:r>
            <a:r>
              <a:rPr lang="en-US" altLang="ko-KR" dirty="0" smtClean="0"/>
              <a:t>2;</a:t>
            </a:r>
          </a:p>
          <a:p>
            <a:r>
              <a:rPr lang="en-US" dirty="0"/>
              <a:t>else </a:t>
            </a:r>
            <a:r>
              <a:rPr lang="en-US" dirty="0" smtClean="0"/>
              <a:t>if(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3)</a:t>
            </a:r>
            <a:endParaRPr lang="en-US" altLang="ko-KR" dirty="0"/>
          </a:p>
          <a:p>
            <a:r>
              <a:rPr lang="ko-KR" altLang="en-US" dirty="0" smtClean="0"/>
              <a:t>문장</a:t>
            </a:r>
            <a:r>
              <a:rPr lang="en-US" altLang="ko-KR" dirty="0" smtClean="0"/>
              <a:t>3;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e</a:t>
            </a:r>
            <a:r>
              <a:rPr lang="en-US" dirty="0" smtClean="0"/>
              <a:t>lse if(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n+1)</a:t>
            </a:r>
          </a:p>
          <a:p>
            <a:r>
              <a:rPr lang="ko-KR" altLang="en-US" dirty="0" smtClean="0"/>
              <a:t>문장</a:t>
            </a:r>
            <a:r>
              <a:rPr lang="en-US" dirty="0" smtClean="0"/>
              <a:t> n;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ko-KR" altLang="en-US" dirty="0" smtClean="0"/>
              <a:t>문장</a:t>
            </a:r>
            <a:r>
              <a:rPr lang="en-US" dirty="0" smtClean="0"/>
              <a:t> n+1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42587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3828" y="1304764"/>
            <a:ext cx="46634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문자를 입력하세요 </a:t>
            </a:r>
            <a:r>
              <a:rPr lang="en-US" altLang="ko-KR" dirty="0"/>
              <a:t>: ";</a:t>
            </a:r>
          </a:p>
          <a:p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if (</a:t>
            </a:r>
            <a:r>
              <a:rPr lang="en-US" dirty="0" err="1"/>
              <a:t>ch</a:t>
            </a:r>
            <a:r>
              <a:rPr lang="en-US" dirty="0"/>
              <a:t> &gt;= 'A' &amp;&amp; </a:t>
            </a:r>
            <a:r>
              <a:rPr lang="en-US" dirty="0" err="1"/>
              <a:t>ch</a:t>
            </a:r>
            <a:r>
              <a:rPr lang="en-US" dirty="0"/>
              <a:t> &lt;= 'Z') //65 </a:t>
            </a:r>
            <a:r>
              <a:rPr lang="ko-KR" altLang="en-US" dirty="0"/>
              <a:t>또는 </a:t>
            </a:r>
            <a:r>
              <a:rPr lang="en-US" altLang="ko-KR" dirty="0"/>
              <a:t>94</a:t>
            </a:r>
            <a:endParaRPr lang="ko-KR" altLang="en-US" dirty="0"/>
          </a:p>
          <a:p>
            <a:r>
              <a:rPr lang="en-US" dirty="0" err="1"/>
              <a:t>cout</a:t>
            </a:r>
            <a:r>
              <a:rPr lang="en-US" dirty="0"/>
              <a:t> &lt;&lt; "Upper case"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else if (</a:t>
            </a:r>
            <a:r>
              <a:rPr lang="en-US" dirty="0" err="1"/>
              <a:t>ch</a:t>
            </a:r>
            <a:r>
              <a:rPr lang="en-US" dirty="0"/>
              <a:t> &gt;= 'a' &amp;&amp; </a:t>
            </a:r>
            <a:r>
              <a:rPr lang="en-US" dirty="0" err="1"/>
              <a:t>ch</a:t>
            </a:r>
            <a:r>
              <a:rPr lang="en-US" dirty="0"/>
              <a:t> &lt;= 'z')//95 </a:t>
            </a:r>
            <a:r>
              <a:rPr lang="ko-KR" altLang="en-US" dirty="0"/>
              <a:t>또는 </a:t>
            </a:r>
            <a:r>
              <a:rPr lang="en-US" altLang="ko-KR" dirty="0"/>
              <a:t>121</a:t>
            </a:r>
            <a:endParaRPr lang="ko-KR" altLang="en-US" dirty="0"/>
          </a:p>
          <a:p>
            <a:r>
              <a:rPr lang="en-US" dirty="0" err="1"/>
              <a:t>cout</a:t>
            </a:r>
            <a:r>
              <a:rPr lang="en-US" dirty="0"/>
              <a:t> &lt;&lt; "Lower case"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else</a:t>
            </a:r>
          </a:p>
          <a:p>
            <a:r>
              <a:rPr lang="en-US" dirty="0" err="1"/>
              <a:t>cout</a:t>
            </a:r>
            <a:r>
              <a:rPr lang="en-US" dirty="0"/>
              <a:t> &lt;&lt; "NO Good"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다중 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IF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291098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484313"/>
            <a:ext cx="3538736" cy="493301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#include 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pPr marL="0" indent="0">
              <a:buNone/>
            </a:pPr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void main()</a:t>
            </a:r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kor</a:t>
            </a:r>
            <a:r>
              <a:rPr lang="en-US" sz="2000" b="1" dirty="0"/>
              <a:t>, </a:t>
            </a:r>
            <a:r>
              <a:rPr lang="en-US" sz="2000" b="1" dirty="0" err="1"/>
              <a:t>eng</a:t>
            </a:r>
            <a:r>
              <a:rPr lang="en-US" sz="2000" b="1" dirty="0"/>
              <a:t>, tot;</a:t>
            </a:r>
          </a:p>
          <a:p>
            <a:pPr marL="0" indent="0">
              <a:buNone/>
            </a:pPr>
            <a:r>
              <a:rPr lang="en-US" sz="2000" b="1" dirty="0"/>
              <a:t>double </a:t>
            </a:r>
            <a:r>
              <a:rPr lang="en-US" sz="2000" b="1" dirty="0" err="1"/>
              <a:t>avg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 err="1"/>
              <a:t>cout</a:t>
            </a:r>
            <a:r>
              <a:rPr lang="en-US" sz="2000" b="1" dirty="0"/>
              <a:t> &lt;&lt; "</a:t>
            </a:r>
            <a:r>
              <a:rPr lang="ko-KR" altLang="en-US" sz="2000" b="1" dirty="0"/>
              <a:t>국어점수 </a:t>
            </a:r>
            <a:r>
              <a:rPr lang="en-US" altLang="ko-KR" sz="2000" b="1" dirty="0"/>
              <a:t>: ";</a:t>
            </a:r>
          </a:p>
          <a:p>
            <a:pPr marL="0" indent="0">
              <a:buNone/>
            </a:pPr>
            <a:r>
              <a:rPr lang="en-US" sz="2000" b="1" dirty="0" err="1"/>
              <a:t>cin</a:t>
            </a:r>
            <a:r>
              <a:rPr lang="en-US" sz="2000" b="1" dirty="0"/>
              <a:t> &gt;&gt; </a:t>
            </a:r>
            <a:r>
              <a:rPr lang="en-US" sz="2000" b="1" dirty="0" err="1"/>
              <a:t>kor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 err="1"/>
              <a:t>cout</a:t>
            </a:r>
            <a:r>
              <a:rPr lang="en-US" sz="2000" b="1" dirty="0"/>
              <a:t> &lt;&lt; "</a:t>
            </a:r>
            <a:r>
              <a:rPr lang="ko-KR" altLang="en-US" sz="2000" b="1" dirty="0"/>
              <a:t>영어점수 </a:t>
            </a:r>
            <a:r>
              <a:rPr lang="en-US" altLang="ko-KR" sz="2000" b="1" dirty="0"/>
              <a:t>: ";</a:t>
            </a:r>
          </a:p>
          <a:p>
            <a:pPr marL="0" indent="0">
              <a:buNone/>
            </a:pPr>
            <a:r>
              <a:rPr lang="en-US" sz="2000" b="1" dirty="0" err="1"/>
              <a:t>cin</a:t>
            </a:r>
            <a:r>
              <a:rPr lang="en-US" sz="2000" b="1" dirty="0"/>
              <a:t> &gt;&gt; </a:t>
            </a:r>
            <a:r>
              <a:rPr lang="en-US" sz="2000" b="1" dirty="0" err="1"/>
              <a:t>eng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tot = </a:t>
            </a:r>
            <a:r>
              <a:rPr lang="en-US" sz="2000" b="1" dirty="0" err="1"/>
              <a:t>kor</a:t>
            </a:r>
            <a:r>
              <a:rPr lang="en-US" sz="2000" b="1" dirty="0"/>
              <a:t> + </a:t>
            </a:r>
            <a:r>
              <a:rPr lang="en-US" sz="2000" b="1" dirty="0" err="1"/>
              <a:t>eng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 err="1"/>
              <a:t>avg</a:t>
            </a:r>
            <a:r>
              <a:rPr lang="en-US" sz="2000" b="1" dirty="0"/>
              <a:t> = tot / 2;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다중 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IF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44008" y="1196752"/>
            <a:ext cx="3538736" cy="493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if (</a:t>
            </a:r>
            <a:r>
              <a:rPr lang="en-US" sz="2000" dirty="0" err="1"/>
              <a:t>avg</a:t>
            </a:r>
            <a:r>
              <a:rPr lang="en-US" sz="2000" dirty="0"/>
              <a:t> &gt;= 90)</a:t>
            </a:r>
          </a:p>
          <a:p>
            <a:pPr marL="0" indent="0">
              <a:buNone/>
            </a:pPr>
            <a:r>
              <a:rPr lang="en-US" altLang="ko-KR" sz="2000" dirty="0" err="1"/>
              <a:t>cout</a:t>
            </a:r>
            <a:r>
              <a:rPr lang="en-US" altLang="ko-KR" sz="2000" dirty="0"/>
              <a:t> 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</a:t>
            </a:r>
            <a:r>
              <a:rPr lang="ko-KR" altLang="en-US" sz="2000" dirty="0"/>
              <a:t>학점은 </a:t>
            </a:r>
            <a:r>
              <a:rPr lang="en-US" altLang="ko-KR" sz="2000" dirty="0"/>
              <a:t>: 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"A 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endl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else if (</a:t>
            </a:r>
            <a:r>
              <a:rPr lang="en-US" sz="2000" dirty="0" err="1"/>
              <a:t>avg</a:t>
            </a:r>
            <a:r>
              <a:rPr lang="en-US" sz="2000" dirty="0"/>
              <a:t> &gt;= 80)</a:t>
            </a:r>
          </a:p>
          <a:p>
            <a:pPr marL="0" indent="0">
              <a:buNone/>
            </a:pPr>
            <a:r>
              <a:rPr lang="en-US" altLang="ko-KR" sz="2000" dirty="0" err="1"/>
              <a:t>cout</a:t>
            </a:r>
            <a:r>
              <a:rPr lang="en-US" altLang="ko-KR" sz="2000" dirty="0"/>
              <a:t> 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</a:t>
            </a:r>
            <a:r>
              <a:rPr lang="ko-KR" altLang="en-US" sz="2000" dirty="0"/>
              <a:t>학점은 </a:t>
            </a:r>
            <a:r>
              <a:rPr lang="en-US" altLang="ko-KR" sz="2000" dirty="0"/>
              <a:t>: 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"B 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endl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else if (</a:t>
            </a:r>
            <a:r>
              <a:rPr lang="en-US" sz="2000" dirty="0" err="1"/>
              <a:t>avg</a:t>
            </a:r>
            <a:r>
              <a:rPr lang="en-US" sz="2000" dirty="0"/>
              <a:t> &gt;= 70)</a:t>
            </a:r>
          </a:p>
          <a:p>
            <a:pPr marL="0" indent="0">
              <a:buNone/>
            </a:pPr>
            <a:r>
              <a:rPr lang="en-US" altLang="ko-KR" sz="2000" dirty="0" err="1"/>
              <a:t>cout</a:t>
            </a:r>
            <a:r>
              <a:rPr lang="en-US" altLang="ko-KR" sz="2000" dirty="0"/>
              <a:t> 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</a:t>
            </a:r>
            <a:r>
              <a:rPr lang="ko-KR" altLang="en-US" sz="2000" dirty="0"/>
              <a:t>학점은 </a:t>
            </a:r>
            <a:r>
              <a:rPr lang="en-US" altLang="ko-KR" sz="2000" dirty="0"/>
              <a:t>: 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"C 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endl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else if (</a:t>
            </a:r>
            <a:r>
              <a:rPr lang="en-US" sz="2000" dirty="0" err="1"/>
              <a:t>avg</a:t>
            </a:r>
            <a:r>
              <a:rPr lang="en-US" sz="2000" dirty="0"/>
              <a:t> &gt;= 60)</a:t>
            </a:r>
          </a:p>
          <a:p>
            <a:pPr marL="0" indent="0">
              <a:buNone/>
            </a:pPr>
            <a:r>
              <a:rPr lang="en-US" altLang="ko-KR" sz="2000" dirty="0" err="1"/>
              <a:t>cout</a:t>
            </a:r>
            <a:r>
              <a:rPr lang="en-US" altLang="ko-KR" sz="2000" dirty="0"/>
              <a:t> 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</a:t>
            </a:r>
            <a:r>
              <a:rPr lang="ko-KR" altLang="en-US" sz="2000" dirty="0"/>
              <a:t>학점은 </a:t>
            </a:r>
            <a:r>
              <a:rPr lang="en-US" altLang="ko-KR" sz="2000" dirty="0"/>
              <a:t>: 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"D 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endl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else </a:t>
            </a:r>
          </a:p>
          <a:p>
            <a:pPr marL="0" indent="0">
              <a:buNone/>
            </a:pPr>
            <a:r>
              <a:rPr lang="en-US" altLang="ko-KR" sz="2000" dirty="0" err="1"/>
              <a:t>cout</a:t>
            </a:r>
            <a:r>
              <a:rPr lang="en-US" altLang="ko-KR" sz="2000" dirty="0"/>
              <a:t> 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</a:t>
            </a:r>
            <a:r>
              <a:rPr lang="ko-KR" altLang="en-US" sz="2000" dirty="0"/>
              <a:t>학점은 </a:t>
            </a:r>
            <a:r>
              <a:rPr lang="en-US" altLang="ko-KR" sz="2000" dirty="0"/>
              <a:t>: 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"F 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/>
              <a:t>"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."</a:t>
            </a:r>
            <a:r>
              <a:rPr lang="ko-KR" altLang="en-US" sz="2000" dirty="0"/>
              <a:t> </a:t>
            </a:r>
            <a:r>
              <a:rPr lang="en-US" altLang="ko-KR" sz="2000" dirty="0"/>
              <a:t>&lt;&lt;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endl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FontTx/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502180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63588" y="1196752"/>
            <a:ext cx="8110538" cy="51130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100" dirty="0"/>
              <a:t>#include &lt;</a:t>
            </a:r>
            <a:r>
              <a:rPr lang="en-US" altLang="ko-KR" sz="1100" dirty="0" err="1"/>
              <a:t>stdio.h</a:t>
            </a:r>
            <a:r>
              <a:rPr lang="en-US" altLang="ko-KR" sz="1100" dirty="0"/>
              <a:t>&gt; </a:t>
            </a:r>
          </a:p>
          <a:p>
            <a:pPr marL="0" indent="0">
              <a:buNone/>
            </a:pPr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#include &lt;</a:t>
            </a:r>
            <a:r>
              <a:rPr lang="en-US" altLang="ko-KR" sz="1100" dirty="0" err="1"/>
              <a:t>iomanip</a:t>
            </a:r>
            <a:r>
              <a:rPr lang="en-US" altLang="ko-KR" sz="1100" dirty="0"/>
              <a:t>&gt; </a:t>
            </a:r>
          </a:p>
          <a:p>
            <a:pPr marL="0" indent="0">
              <a:buNone/>
            </a:pPr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void main()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    char </a:t>
            </a:r>
            <a:r>
              <a:rPr lang="en-US" altLang="ko-KR" sz="1100" dirty="0" smtClean="0"/>
              <a:t>name[ ]=“</a:t>
            </a:r>
            <a:r>
              <a:rPr lang="en-US" altLang="ko-KR" sz="1100" dirty="0" err="1" smtClean="0"/>
              <a:t>choi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kuy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ri</a:t>
            </a:r>
            <a:r>
              <a:rPr lang="en-US" altLang="ko-KR" sz="1100" dirty="0" smtClean="0"/>
              <a:t>";</a:t>
            </a:r>
            <a:endParaRPr lang="en-US" altLang="ko-KR" sz="1100" dirty="0"/>
          </a:p>
          <a:p>
            <a:pPr marL="0" indent="0">
              <a:buNone/>
            </a:pPr>
            <a:r>
              <a:rPr lang="nn-NO" altLang="ko-KR" sz="1100" dirty="0" smtClean="0"/>
              <a:t>int </a:t>
            </a:r>
            <a:r>
              <a:rPr lang="nn-NO" altLang="ko-KR" sz="1100" dirty="0"/>
              <a:t>kor, eng, mat, tot;</a:t>
            </a:r>
          </a:p>
          <a:p>
            <a:pPr marL="0" indent="0">
              <a:buNone/>
            </a:pPr>
            <a:r>
              <a:rPr lang="en-US" altLang="ko-KR" sz="1100" dirty="0"/>
              <a:t>double </a:t>
            </a:r>
            <a:r>
              <a:rPr lang="en-US" altLang="ko-KR" sz="1100" dirty="0" err="1"/>
              <a:t>avg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err="1"/>
              <a:t>kor</a:t>
            </a:r>
            <a:r>
              <a:rPr lang="en-US" altLang="ko-KR" sz="1100" dirty="0"/>
              <a:t> = 90;</a:t>
            </a:r>
          </a:p>
          <a:p>
            <a:pPr marL="0" indent="0">
              <a:buNone/>
            </a:pPr>
            <a:r>
              <a:rPr lang="en-US" altLang="ko-KR" sz="1100" dirty="0" err="1"/>
              <a:t>eng</a:t>
            </a:r>
            <a:r>
              <a:rPr lang="en-US" altLang="ko-KR" sz="1100" dirty="0"/>
              <a:t> = 85;</a:t>
            </a:r>
          </a:p>
          <a:p>
            <a:pPr marL="0" indent="0">
              <a:buNone/>
            </a:pPr>
            <a:r>
              <a:rPr lang="en-US" altLang="ko-KR" sz="1100" dirty="0"/>
              <a:t>mat = 70;</a:t>
            </a:r>
          </a:p>
          <a:p>
            <a:pPr marL="0" indent="0">
              <a:buNone/>
            </a:pPr>
            <a:r>
              <a:rPr lang="en-US" altLang="ko-KR" sz="1100" dirty="0"/>
              <a:t>tot = </a:t>
            </a:r>
            <a:r>
              <a:rPr lang="en-US" altLang="ko-KR" sz="1100" dirty="0" err="1"/>
              <a:t>kor</a:t>
            </a:r>
            <a:r>
              <a:rPr lang="en-US" altLang="ko-KR" sz="1100" dirty="0"/>
              <a:t> + </a:t>
            </a:r>
            <a:r>
              <a:rPr lang="en-US" altLang="ko-KR" sz="1100" dirty="0" err="1"/>
              <a:t>eng</a:t>
            </a:r>
            <a:r>
              <a:rPr lang="en-US" altLang="ko-KR" sz="1100" dirty="0"/>
              <a:t> + mat;</a:t>
            </a:r>
          </a:p>
          <a:p>
            <a:pPr marL="0" indent="0">
              <a:buNone/>
            </a:pPr>
            <a:r>
              <a:rPr lang="en-US" altLang="ko-KR" sz="1100" dirty="0" err="1"/>
              <a:t>avg</a:t>
            </a:r>
            <a:r>
              <a:rPr lang="en-US" altLang="ko-KR" sz="1100" dirty="0"/>
              <a:t> = tot / 3.0;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 err="1"/>
              <a:t>printf</a:t>
            </a:r>
            <a:r>
              <a:rPr lang="en-US" altLang="ko-KR" sz="1100" dirty="0"/>
              <a:t>("*********************C</a:t>
            </a:r>
            <a:r>
              <a:rPr lang="ko-KR" altLang="en-US" sz="1100" dirty="0"/>
              <a:t>언어 출력 함수**********************</a:t>
            </a:r>
            <a:r>
              <a:rPr lang="en-US" altLang="ko-KR" sz="1100" dirty="0"/>
              <a:t>\n");</a:t>
            </a:r>
          </a:p>
          <a:p>
            <a:pPr marL="0" indent="0">
              <a:buNone/>
            </a:pPr>
            <a:r>
              <a:rPr lang="en-US" altLang="ko-KR" sz="1100" dirty="0" err="1"/>
              <a:t>printf</a:t>
            </a:r>
            <a:r>
              <a:rPr lang="en-US" altLang="ko-KR" sz="1100" dirty="0"/>
              <a:t>("    name     </a:t>
            </a:r>
            <a:r>
              <a:rPr lang="en-US" altLang="ko-KR" sz="1100" dirty="0" err="1"/>
              <a:t>kor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eng</a:t>
            </a:r>
            <a:r>
              <a:rPr lang="en-US" altLang="ko-KR" sz="1100" dirty="0"/>
              <a:t> mat tot  </a:t>
            </a:r>
            <a:r>
              <a:rPr lang="en-US" altLang="ko-KR" sz="1100" dirty="0" err="1"/>
              <a:t>avg</a:t>
            </a:r>
            <a:r>
              <a:rPr lang="en-US" altLang="ko-KR" sz="1100" dirty="0"/>
              <a:t>\n");</a:t>
            </a:r>
          </a:p>
          <a:p>
            <a:pPr marL="0" indent="0">
              <a:buNone/>
            </a:pPr>
            <a:r>
              <a:rPr lang="en-US" altLang="ko-KR" sz="1100" dirty="0" err="1"/>
              <a:t>printf</a:t>
            </a:r>
            <a:r>
              <a:rPr lang="en-US" altLang="ko-KR" sz="1100" dirty="0" smtClean="0"/>
              <a:t>("%</a:t>
            </a:r>
            <a:r>
              <a:rPr lang="en-US" altLang="ko-KR" sz="1100" dirty="0"/>
              <a:t>8</a:t>
            </a:r>
            <a:r>
              <a:rPr lang="en-US" altLang="ko-KR" sz="1100" dirty="0" smtClean="0"/>
              <a:t>s%4d%4d%4d%5d%6.1f\n</a:t>
            </a:r>
            <a:r>
              <a:rPr lang="en-US" altLang="ko-KR" sz="1100" dirty="0"/>
              <a:t>", name, </a:t>
            </a:r>
            <a:r>
              <a:rPr lang="en-US" altLang="ko-KR" sz="1100" dirty="0" err="1"/>
              <a:t>kor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eng</a:t>
            </a:r>
            <a:r>
              <a:rPr lang="en-US" altLang="ko-KR" sz="1100" dirty="0"/>
              <a:t>, mat, tot, </a:t>
            </a:r>
            <a:r>
              <a:rPr lang="en-US" altLang="ko-KR" sz="1100" dirty="0" err="1"/>
              <a:t>avg</a:t>
            </a:r>
            <a:r>
              <a:rPr lang="en-US" altLang="ko-KR" sz="1100" dirty="0"/>
              <a:t>);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"**************C++</a:t>
            </a:r>
            <a:r>
              <a:rPr lang="ko-KR" altLang="en-US" sz="1100" dirty="0"/>
              <a:t>언어 출력 객체********************</a:t>
            </a:r>
            <a:r>
              <a:rPr lang="en-US" altLang="ko-KR" sz="1100" dirty="0"/>
              <a:t>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"     name    </a:t>
            </a:r>
            <a:r>
              <a:rPr lang="en-US" altLang="ko-KR" sz="1100" dirty="0" err="1"/>
              <a:t>kor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eng</a:t>
            </a:r>
            <a:r>
              <a:rPr lang="en-US" altLang="ko-KR" sz="1100" dirty="0"/>
              <a:t> mat tot </a:t>
            </a:r>
            <a:r>
              <a:rPr lang="en-US" altLang="ko-KR" sz="1100" dirty="0" err="1"/>
              <a:t>avg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setw</a:t>
            </a:r>
            <a:r>
              <a:rPr lang="en-US" altLang="ko-KR" sz="1100" dirty="0"/>
              <a:t>(10) &lt;&lt; name &lt;&lt; </a:t>
            </a:r>
            <a:r>
              <a:rPr lang="en-US" altLang="ko-KR" sz="1100" dirty="0" err="1"/>
              <a:t>setw</a:t>
            </a:r>
            <a:r>
              <a:rPr lang="en-US" altLang="ko-KR" sz="1100" dirty="0"/>
              <a:t>(4) &lt;&lt; </a:t>
            </a:r>
            <a:r>
              <a:rPr lang="en-US" altLang="ko-KR" sz="1100" dirty="0" err="1"/>
              <a:t>kor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setw</a:t>
            </a:r>
            <a:r>
              <a:rPr lang="en-US" altLang="ko-KR" sz="1100" dirty="0"/>
              <a:t>(4) &lt;&lt; </a:t>
            </a:r>
            <a:r>
              <a:rPr lang="en-US" altLang="ko-KR" sz="1100" dirty="0" err="1"/>
              <a:t>eng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setw</a:t>
            </a:r>
            <a:r>
              <a:rPr lang="en-US" altLang="ko-KR" sz="1100" dirty="0"/>
              <a:t>(4) &lt;&lt; mat&lt;&lt;</a:t>
            </a:r>
            <a:r>
              <a:rPr lang="en-US" altLang="ko-KR" sz="1100" dirty="0" err="1"/>
              <a:t>setw</a:t>
            </a:r>
            <a:r>
              <a:rPr lang="en-US" altLang="ko-KR" sz="1100" dirty="0"/>
              <a:t>(5) &lt;&lt; tot &lt;&lt; </a:t>
            </a:r>
            <a:r>
              <a:rPr lang="en-US" altLang="ko-KR" sz="1100" dirty="0" err="1"/>
              <a:t>setw</a:t>
            </a:r>
            <a:r>
              <a:rPr lang="en-US" altLang="ko-KR" sz="1100" dirty="0"/>
              <a:t>(5) &lt;&lt; </a:t>
            </a:r>
            <a:r>
              <a:rPr lang="en-US" altLang="ko-KR" sz="1100" dirty="0" err="1"/>
              <a:t>setprecision</a:t>
            </a:r>
            <a:r>
              <a:rPr lang="en-US" altLang="ko-KR" sz="1100" dirty="0"/>
              <a:t>(3) &lt;&lt; </a:t>
            </a:r>
            <a:r>
              <a:rPr lang="en-US" altLang="ko-KR" sz="1100" dirty="0" err="1"/>
              <a:t>avg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smtClean="0"/>
              <a:t>}</a:t>
            </a:r>
            <a:endParaRPr lang="ko-KR" altLang="en-US" sz="11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altLang="ko-KR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Printf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와 </a:t>
            </a:r>
            <a:r>
              <a:rPr lang="en-US" altLang="ko-KR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cout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의 비교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110538" cy="52210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iomanip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conio.h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void main()</a:t>
            </a:r>
          </a:p>
          <a:p>
            <a:pPr marL="0" indent="0">
              <a:buNone/>
            </a:pPr>
            <a:r>
              <a:rPr lang="en-US" altLang="ko-KR" sz="1400" dirty="0"/>
              <a:t>{ //</a:t>
            </a:r>
            <a:r>
              <a:rPr lang="ko-KR" altLang="en-US" sz="1400" dirty="0"/>
              <a:t>정수 입력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number;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숫자 </a:t>
            </a:r>
            <a:r>
              <a:rPr lang="ko-KR" altLang="en-US" sz="1400" dirty="0" err="1"/>
              <a:t>입력받기</a:t>
            </a:r>
            <a:r>
              <a:rPr lang="en-US" altLang="ko-KR" sz="1400" dirty="0"/>
              <a:t>^^ : ";</a:t>
            </a:r>
          </a:p>
          <a:p>
            <a:pPr marL="0" indent="0">
              <a:buNone/>
            </a:pPr>
            <a:r>
              <a:rPr lang="en-US" altLang="ko-KR" sz="1400" dirty="0" err="1"/>
              <a:t>cin</a:t>
            </a:r>
            <a:r>
              <a:rPr lang="en-US" altLang="ko-KR" sz="1400" dirty="0"/>
              <a:t> &gt;&gt; </a:t>
            </a:r>
            <a:r>
              <a:rPr lang="en-US" altLang="ko-KR" sz="1400" dirty="0" smtClean="0"/>
              <a:t>number;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 err="1"/>
              <a:t>출력할께</a:t>
            </a:r>
            <a:r>
              <a:rPr lang="en-US" altLang="ko-KR" sz="1400" dirty="0"/>
              <a:t>^^ 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number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단어 입력</a:t>
            </a:r>
          </a:p>
          <a:p>
            <a:pPr marL="0" indent="0">
              <a:buNone/>
            </a:pPr>
            <a:r>
              <a:rPr lang="en-US" altLang="ko-KR" sz="1400" dirty="0"/>
              <a:t>char </a:t>
            </a:r>
            <a:r>
              <a:rPr lang="en-US" altLang="ko-KR" sz="1400" dirty="0" err="1"/>
              <a:t>dan</a:t>
            </a:r>
            <a:r>
              <a:rPr lang="en-US" altLang="ko-KR" sz="1400" dirty="0"/>
              <a:t>[15];   //</a:t>
            </a:r>
            <a:r>
              <a:rPr lang="ko-KR" altLang="en-US" sz="1400" dirty="0"/>
              <a:t>배열변수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문자 </a:t>
            </a:r>
            <a:r>
              <a:rPr lang="ko-KR" altLang="en-US" sz="1400" dirty="0" err="1"/>
              <a:t>입력받기</a:t>
            </a:r>
            <a:r>
              <a:rPr lang="en-US" altLang="ko-KR" sz="1400" dirty="0"/>
              <a:t>^^ : ";</a:t>
            </a:r>
          </a:p>
          <a:p>
            <a:pPr marL="0" indent="0">
              <a:buNone/>
            </a:pPr>
            <a:r>
              <a:rPr lang="en-US" altLang="ko-KR" sz="1400" dirty="0" err="1"/>
              <a:t>cin</a:t>
            </a:r>
            <a:r>
              <a:rPr lang="en-US" altLang="ko-KR" sz="1400" dirty="0"/>
              <a:t> &gt;&gt; </a:t>
            </a:r>
            <a:r>
              <a:rPr lang="en-US" altLang="ko-KR" sz="1400" dirty="0" err="1"/>
              <a:t>dan</a:t>
            </a:r>
            <a:r>
              <a:rPr lang="en-US" altLang="ko-KR" sz="1400" dirty="0" smtClean="0"/>
              <a:t>; </a:t>
            </a:r>
          </a:p>
          <a:p>
            <a:pPr marL="0" indent="0">
              <a:buNone/>
            </a:pP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출력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dan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멈추려면 </a:t>
            </a:r>
            <a:r>
              <a:rPr lang="en-US" altLang="ko-KR" sz="1400" dirty="0"/>
              <a:t>0</a:t>
            </a:r>
            <a:r>
              <a:rPr lang="ko-KR" altLang="en-US" sz="1400" dirty="0"/>
              <a:t>을 누르세요</a:t>
            </a:r>
            <a:r>
              <a:rPr lang="en-US" altLang="ko-KR" sz="1400" dirty="0"/>
              <a:t>: ";</a:t>
            </a:r>
          </a:p>
          <a:p>
            <a:pPr marL="0" indent="0">
              <a:buNone/>
            </a:pPr>
            <a:r>
              <a:rPr lang="en-US" altLang="ko-KR" sz="1400" dirty="0"/>
              <a:t>_</a:t>
            </a:r>
            <a:r>
              <a:rPr lang="en-US" altLang="ko-KR" sz="1400" dirty="0" err="1"/>
              <a:t>getch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  <a:r>
              <a:rPr lang="en-US" altLang="ko-KR" sz="1400" dirty="0" smtClean="0"/>
              <a:t>}</a:t>
            </a:r>
            <a:endParaRPr lang="ko-KR" altLang="en-US" sz="14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Cin 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예시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5315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/>
              <a:t>Stringstream</a:t>
            </a:r>
            <a:r>
              <a:rPr lang="ko-KR" altLang="en-US" sz="3200" dirty="0" smtClean="0"/>
              <a:t>을 활용한 </a:t>
            </a:r>
            <a:r>
              <a:rPr lang="en-US" altLang="ko-KR" sz="3200" dirty="0" smtClean="0"/>
              <a:t>Type </a:t>
            </a:r>
            <a:r>
              <a:rPr lang="ko-KR" altLang="en-US" sz="3200" dirty="0" smtClean="0"/>
              <a:t>변</a:t>
            </a:r>
            <a:r>
              <a:rPr lang="ko-KR" altLang="en-US" sz="3200" dirty="0"/>
              <a:t>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291513" cy="52210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문자열과 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</a:rPr>
              <a:t>스트림의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 기능이 동시에 존재하는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것</a:t>
            </a:r>
            <a:endParaRPr lang="en-US" altLang="ko-KR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stringstream</a:t>
            </a:r>
            <a:r>
              <a:rPr lang="ko-KR" altLang="en-US" sz="1600" dirty="0"/>
              <a:t>이라는 클래스 형 오브젝트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를 </a:t>
            </a:r>
            <a:r>
              <a:rPr lang="ko-KR" altLang="en-US" sz="1600" dirty="0" err="1" smtClean="0"/>
              <a:t>만듬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    그리고 </a:t>
            </a:r>
            <a:r>
              <a:rPr lang="en-US" altLang="ko-KR" sz="1600" b="1" dirty="0" err="1"/>
              <a:t>str</a:t>
            </a:r>
            <a:r>
              <a:rPr lang="en-US" altLang="ko-KR" sz="1600" b="1" dirty="0"/>
              <a:t>()</a:t>
            </a:r>
            <a:r>
              <a:rPr lang="ko-KR" altLang="en-US" sz="1600" dirty="0"/>
              <a:t> 함수를 사용해 문자열을 </a:t>
            </a:r>
            <a:r>
              <a:rPr lang="ko-KR" altLang="en-US" sz="1600" dirty="0" smtClean="0"/>
              <a:t>집어넣는다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#</a:t>
            </a:r>
            <a:r>
              <a:rPr lang="en-US" altLang="ko-KR" sz="1400" b="1" dirty="0"/>
              <a:t>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</a:t>
            </a:r>
          </a:p>
          <a:p>
            <a:pPr marL="0" indent="0">
              <a:buNone/>
            </a:pPr>
            <a:r>
              <a:rPr lang="en-US" altLang="ko-KR" sz="1400" b="1" dirty="0"/>
              <a:t>#include &lt;</a:t>
            </a:r>
            <a:r>
              <a:rPr lang="en-US" altLang="ko-KR" sz="1400" b="1" dirty="0" err="1"/>
              <a:t>sstream</a:t>
            </a:r>
            <a:r>
              <a:rPr lang="en-US" altLang="ko-KR" sz="1400" b="1" dirty="0"/>
              <a:t>&gt;</a:t>
            </a:r>
          </a:p>
          <a:p>
            <a:pPr marL="0" indent="0">
              <a:buNone/>
            </a:pPr>
            <a:r>
              <a:rPr lang="en-US" altLang="ko-KR" sz="1400" b="1" dirty="0"/>
              <a:t>#include &lt;string&gt;</a:t>
            </a:r>
          </a:p>
          <a:p>
            <a:pPr marL="0" indent="0">
              <a:buNone/>
            </a:pPr>
            <a:r>
              <a:rPr lang="en-US" altLang="ko-KR" sz="1400" b="1" dirty="0"/>
              <a:t>using namespace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;</a:t>
            </a:r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main</a:t>
            </a:r>
            <a:r>
              <a:rPr lang="en-US" altLang="ko-KR" sz="1400" b="1" dirty="0" smtClean="0"/>
              <a:t>(){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/>
              <a:t> 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n;</a:t>
            </a:r>
          </a:p>
          <a:p>
            <a:pPr marL="0" indent="0">
              <a:buNone/>
            </a:pPr>
            <a:r>
              <a:rPr lang="en-US" altLang="ko-KR" sz="1400" b="1" dirty="0"/>
              <a:t> </a:t>
            </a:r>
            <a:r>
              <a:rPr lang="en-US" altLang="ko-KR" sz="1400" b="1" dirty="0" err="1"/>
              <a:t>stringstream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ss</a:t>
            </a:r>
            <a:r>
              <a:rPr lang="en-US" altLang="ko-KR" sz="1400" b="1" dirty="0"/>
              <a:t>;</a:t>
            </a:r>
          </a:p>
          <a:p>
            <a:pPr marL="0" indent="0">
              <a:buNone/>
            </a:pPr>
            <a:r>
              <a:rPr lang="en-US" altLang="ko-KR" sz="1400" b="1" dirty="0"/>
              <a:t> </a:t>
            </a:r>
            <a:r>
              <a:rPr lang="en-US" altLang="ko-KR" sz="1400" b="1" dirty="0" err="1"/>
              <a:t>ss.str</a:t>
            </a:r>
            <a:r>
              <a:rPr lang="en-US" altLang="ko-KR" sz="1400" b="1" dirty="0"/>
              <a:t>("12 345 6789 0 -12");</a:t>
            </a:r>
          </a:p>
          <a:p>
            <a:pPr marL="0" indent="0">
              <a:buNone/>
            </a:pPr>
            <a:r>
              <a:rPr lang="en-US" altLang="ko-KR" sz="1400" b="1" dirty="0"/>
              <a:t> for(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&lt;5;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++){</a:t>
            </a:r>
          </a:p>
          <a:p>
            <a:pPr marL="0" indent="0">
              <a:buNone/>
            </a:pPr>
            <a:r>
              <a:rPr lang="en-US" altLang="ko-KR" sz="1400" b="1" dirty="0"/>
              <a:t>  </a:t>
            </a:r>
            <a:r>
              <a:rPr lang="en-US" altLang="ko-KR" sz="1400" b="1" dirty="0" err="1"/>
              <a:t>ss</a:t>
            </a:r>
            <a:r>
              <a:rPr lang="en-US" altLang="ko-KR" sz="1400" b="1" dirty="0"/>
              <a:t> &gt;&gt; n;</a:t>
            </a:r>
          </a:p>
          <a:p>
            <a:pPr marL="0" indent="0">
              <a:buNone/>
            </a:pPr>
            <a:r>
              <a:rPr lang="en-US" altLang="ko-KR" sz="1400" b="1" dirty="0"/>
              <a:t>  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n &lt;&lt; </a:t>
            </a:r>
            <a:r>
              <a:rPr lang="en-US" altLang="ko-KR" sz="1400" b="1" dirty="0" err="1"/>
              <a:t>endl</a:t>
            </a:r>
            <a:r>
              <a:rPr lang="en-US" altLang="ko-KR" sz="1400" b="1" dirty="0"/>
              <a:t>;</a:t>
            </a:r>
          </a:p>
          <a:p>
            <a:pPr marL="0" indent="0">
              <a:buNone/>
            </a:pPr>
            <a:r>
              <a:rPr lang="en-US" altLang="ko-KR" sz="1400" b="1" dirty="0"/>
              <a:t> </a:t>
            </a:r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/>
              <a:t> return 0;</a:t>
            </a:r>
          </a:p>
          <a:p>
            <a:pPr marL="0" indent="0">
              <a:buNone/>
            </a:pPr>
            <a:r>
              <a:rPr lang="en-US" altLang="ko-KR" sz="1400" b="1" dirty="0"/>
              <a:t>}</a:t>
            </a:r>
          </a:p>
          <a:p>
            <a:pPr marL="0" indent="0">
              <a:buNone/>
            </a:pPr>
            <a:endParaRPr lang="ko-KR" altLang="en-US" sz="1000" b="1" dirty="0"/>
          </a:p>
          <a:p>
            <a:pPr marL="0" indent="0">
              <a:buNone/>
            </a:pP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5085184"/>
            <a:ext cx="8953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16575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2267744" y="184482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입출력 형식</a:t>
            </a: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282970" y="2672916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조정문자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267744" y="3501008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문자 입력 방법</a:t>
            </a: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2267744" y="432659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문자열 입력 방법</a:t>
            </a:r>
          </a:p>
        </p:txBody>
      </p:sp>
    </p:spTree>
    <p:extLst>
      <p:ext uri="{BB962C8B-B14F-4D97-AF65-F5344CB8AC3E}">
        <p14:creationId xmlns:p14="http://schemas.microsoft.com/office/powerpoint/2010/main" val="22257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입출력 형식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588" y="1412776"/>
            <a:ext cx="82926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자료 형이 혼합되어 있을 경우 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cout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만으로 출력을 하면 자료의</a:t>
            </a:r>
            <a:r>
              <a:rPr lang="ko-KR" altLang="en-US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일부가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/>
            </a:r>
            <a:b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훼손되거나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, 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자료 형 구분 없이 출력되는 경우가 있고 공백이나 쓰레기 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/>
            </a:r>
            <a:b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문자들이 덧붙여질 수 있다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그래서 다른 형태로 출력 하려면 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C++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전용 </a:t>
            </a:r>
            <a:endParaRPr lang="en-US" altLang="ko-KR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en-US" altLang="ko-KR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기능인 </a:t>
            </a:r>
            <a:r>
              <a:rPr lang="ko-KR" altLang="en-US" smtClean="0">
                <a:solidFill>
                  <a:schemeClr val="accent4">
                    <a:lumMod val="10000"/>
                  </a:schemeClr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조정문자</a:t>
            </a:r>
            <a:r>
              <a:rPr lang="en-US" altLang="ko-KR" smtClean="0">
                <a:solidFill>
                  <a:schemeClr val="accent4">
                    <a:lumMod val="10000"/>
                  </a:schemeClr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(Manipulateors)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를 이용해서 알맞게 출력해줄 수 있다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en-US" altLang="ko-KR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조정문자를 출력 하려면 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#include &lt;iomanip.h&gt;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를 반드시 전처리 해주어야한다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endParaRPr lang="en-US" altLang="ko-KR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형식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)</a:t>
            </a:r>
          </a:p>
          <a:p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  </a:t>
            </a:r>
            <a:r>
              <a:rPr lang="en-US" altLang="ko-KR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cout &lt;&lt; </a:t>
            </a:r>
            <a:r>
              <a:rPr lang="ko-KR" altLang="en-US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조정문자 </a:t>
            </a:r>
            <a:r>
              <a:rPr lang="en-US" altLang="ko-KR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&lt;&lt; </a:t>
            </a:r>
            <a:r>
              <a:rPr lang="ko-KR" altLang="en-US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자료</a:t>
            </a:r>
            <a:r>
              <a:rPr lang="en-US" altLang="ko-KR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;	cout &lt;&lt; </a:t>
            </a:r>
            <a:r>
              <a:rPr lang="ko-KR" altLang="en-US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조정문자 </a:t>
            </a:r>
            <a:r>
              <a:rPr lang="en-US" altLang="ko-KR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&lt;&lt; </a:t>
            </a:r>
            <a:r>
              <a:rPr lang="ko-KR" altLang="en-US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변수</a:t>
            </a:r>
            <a:r>
              <a:rPr lang="en-US" altLang="ko-KR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;</a:t>
            </a:r>
          </a:p>
          <a:p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예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) cout &lt;&lt; 30 &lt;&lt; oct &lt;&lt; 59 &lt;&lt; hex &lt;&lt; 22 : </a:t>
            </a:r>
            <a:r>
              <a:rPr lang="ko-KR" altLang="en-US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결과 </a:t>
            </a:r>
            <a:r>
              <a:rPr lang="en-US" altLang="ko-KR" smtClean="0">
                <a:solidFill>
                  <a:srgbClr val="FFFF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307316</a:t>
            </a:r>
          </a:p>
          <a:p>
            <a:r>
              <a:rPr lang="en-US" altLang="ko-KR">
                <a:solidFill>
                  <a:srgbClr val="C0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en-US" altLang="ko-KR" smtClean="0">
                <a:solidFill>
                  <a:srgbClr val="C0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  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조정문자를 사용 안 하면 기본 값 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10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진수로 나오고 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oct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는 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8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진수 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hex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는</a:t>
            </a:r>
            <a:endParaRPr lang="en-US" altLang="ko-KR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 16</a:t>
            </a: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진수로 출력 된다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endParaRPr lang="en-US" altLang="ko-KR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조정문자는 한번 지정되면 다른 조정문자가 지정되기 전까지 계속 유효하다</a:t>
            </a:r>
            <a:r>
              <a:rPr lang="en-US" altLang="ko-KR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en-US" altLang="ko-KR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2346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3103</Words>
  <Application>Microsoft Office PowerPoint</Application>
  <PresentationFormat>화면 슬라이드 쇼(4:3)</PresentationFormat>
  <Paragraphs>654</Paragraphs>
  <Slides>43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Default Design</vt:lpstr>
      <vt:lpstr>Chapter 2   C++의 세계</vt:lpstr>
      <vt:lpstr>목  차</vt:lpstr>
      <vt:lpstr>C++의 소개</vt:lpstr>
      <vt:lpstr>COUT &lt;&lt; 객체</vt:lpstr>
      <vt:lpstr>Printf()와 cout의 비교</vt:lpstr>
      <vt:lpstr>Cin 예시</vt:lpstr>
      <vt:lpstr>Stringstream을 활용한 Type 변환</vt:lpstr>
      <vt:lpstr>목  차</vt:lpstr>
      <vt:lpstr>입출력 형식</vt:lpstr>
      <vt:lpstr>조정문자</vt:lpstr>
      <vt:lpstr>변수와 상수</vt:lpstr>
      <vt:lpstr>조정문자 사용 예-결과</vt:lpstr>
      <vt:lpstr>문자 입력 방법</vt:lpstr>
      <vt:lpstr>PowerPoint 프레젠테이션</vt:lpstr>
      <vt:lpstr>PowerPoint 프레젠테이션</vt:lpstr>
      <vt:lpstr>PowerPoint 프레젠테이션</vt:lpstr>
      <vt:lpstr>PowerPoint 프레젠테이션</vt:lpstr>
      <vt:lpstr>목  차</vt:lpstr>
      <vt:lpstr>연산자 우선순위</vt:lpstr>
      <vt:lpstr>증감연산자</vt:lpstr>
      <vt:lpstr>증가/감소 연산자</vt:lpstr>
      <vt:lpstr>증가/감소 연산자</vt:lpstr>
      <vt:lpstr>관계연산자</vt:lpstr>
      <vt:lpstr>논리연산자</vt:lpstr>
      <vt:lpstr>논리연산자</vt:lpstr>
      <vt:lpstr>목  차</vt:lpstr>
      <vt:lpstr>삼항연산자 </vt:lpstr>
      <vt:lpstr>PowerPoint 프레젠테이션</vt:lpstr>
      <vt:lpstr>대입연산자</vt:lpstr>
      <vt:lpstr>PowerPoint 프레젠테이션</vt:lpstr>
      <vt:lpstr>연산자-예제5</vt:lpstr>
      <vt:lpstr>PowerPoint 프레젠테이션</vt:lpstr>
      <vt:lpstr>목 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다중 IF문</vt:lpstr>
      <vt:lpstr>PowerPoint 프레젠테이션</vt:lpstr>
      <vt:lpstr>다중 IF문-예제2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148</cp:revision>
  <dcterms:created xsi:type="dcterms:W3CDTF">2005-03-15T10:04:38Z</dcterms:created>
  <dcterms:modified xsi:type="dcterms:W3CDTF">2020-05-18T10:17:56Z</dcterms:modified>
</cp:coreProperties>
</file>