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docProps/core.xml" ContentType="application/vnd.openxmlformats-package.core-properties+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0" r:id="rId5"/>
    <p:sldMasterId id="2147483657" r:id="rId6"/>
  </p:sldMasterIdLst>
  <p:notesMasterIdLst>
    <p:notesMasterId r:id="rId7"/>
  </p:notesMasterIdLst>
  <p:sldIdLst>
    <p:sldId id="256" r:id="rId12"/>
    <p:sldId id="257" r:id="rId11"/>
    <p:sldId id="258" r:id="rId10"/>
    <p:sldId id="259" r:id="rId9"/>
    <p:sldId id="260" r:id="rId8"/>
    <p:sldId id="261" r:id="rId18"/>
    <p:sldId id="262" r:id="rId19"/>
    <p:sldId id="263" r:id="rId20"/>
    <p:sldId id="264" r:id="rId21"/>
    <p:sldId id="265" r:id="rId22"/>
    <p:sldId id="266" r:id="rId23"/>
  </p:sldIdLst>
  <p:sldSz cy="6858000" cx="9144000"/>
  <p:notesSz cx="6858000" cy="9144000"/>
  <p:embeddedFontLst>
    <p:embeddedFont>
      <p:font typeface="Merriweather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j/jy+9riK+BnySte6OpgwrgqIL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725693-A1AB-4060-A49A-76D0B0471437}">
  <a:tblStyle styleId="{9F725693-A1AB-4060-A49A-76D0B047143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9" Type="http://schemas.openxmlformats.org/officeDocument/2006/relationships/slide" Target="slides/slide4.xml"/><Relationship Id="rId10" Type="http://schemas.openxmlformats.org/officeDocument/2006/relationships/slide" Target="slides/slide3.xml"/><Relationship Id="rId11" Type="http://schemas.openxmlformats.org/officeDocument/2006/relationships/slide" Target="slides/slide2.xml"/><Relationship Id="rId12" Type="http://schemas.openxmlformats.org/officeDocument/2006/relationships/slide" Target="slides/slide1.xml"/><Relationship Id="rId13" Type="http://schemas.openxmlformats.org/officeDocument/2006/relationships/font" Target="fonts/MerriweatherSans-regular.fntdata"/><Relationship Id="rId14" Type="http://schemas.openxmlformats.org/officeDocument/2006/relationships/font" Target="fonts/MerriweatherSans-bold.fntdata"/><Relationship Id="rId15" Type="http://schemas.openxmlformats.org/officeDocument/2006/relationships/font" Target="fonts/MerriweatherSans-italic.fntdata"/><Relationship Id="rId16" Type="http://schemas.openxmlformats.org/officeDocument/2006/relationships/font" Target="fonts/MerriweatherSans-boldItalic.fntdata"/><Relationship Id="rId17" Type="http://customschemas.google.com/relationships/presentationmetadata" Target="metadata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3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強調課程的實用性和漸進式學習方法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3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引用最新市場研究數據，說明 RPA 的發展趨勢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3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詳細說明授權成本和企業安全考量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3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展示 PAD 介面的主要功能區域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3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詳細解說各類動作的使用場景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3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著重說明流程控制的邏輯設計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3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強調錯誤處理對自動化流程的重要性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3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帶領學員完成實際操作練習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>
  <p:cSld name="標題投影片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idx="1" type="body"/>
          </p:nvPr>
        </p:nvSpPr>
        <p:spPr>
          <a:xfrm>
            <a:off x="683568" y="3933056"/>
            <a:ext cx="4392488" cy="115143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rm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2" type="body"/>
          </p:nvPr>
        </p:nvSpPr>
        <p:spPr>
          <a:xfrm>
            <a:off x="683568" y="5229197"/>
            <a:ext cx="4392488" cy="431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3" type="body"/>
          </p:nvPr>
        </p:nvSpPr>
        <p:spPr>
          <a:xfrm>
            <a:off x="683568" y="5733261"/>
            <a:ext cx="2376264" cy="288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4" type="body"/>
          </p:nvPr>
        </p:nvSpPr>
        <p:spPr>
          <a:xfrm>
            <a:off x="683568" y="6093295"/>
            <a:ext cx="2376264" cy="288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683568" y="117931"/>
            <a:ext cx="5760640" cy="718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683568" y="1341438"/>
            <a:ext cx="8003232" cy="5065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683568" y="117931"/>
            <a:ext cx="5760640" cy="718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683568" y="1340768"/>
            <a:ext cx="4038600" cy="4785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1"/>
          <p:cNvSpPr txBox="1"/>
          <p:nvPr>
            <p:ph idx="2" type="body"/>
          </p:nvPr>
        </p:nvSpPr>
        <p:spPr>
          <a:xfrm>
            <a:off x="4874568" y="1340768"/>
            <a:ext cx="4038600" cy="4785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>
  <p:cSld name="只有標題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4"/>
          <p:cNvSpPr txBox="1"/>
          <p:nvPr>
            <p:ph type="title"/>
          </p:nvPr>
        </p:nvSpPr>
        <p:spPr>
          <a:xfrm>
            <a:off x="683568" y="117931"/>
            <a:ext cx="5760640" cy="718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>
  <p:cSld name="含標題的圖片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/>
          <p:nvPr>
            <p:ph idx="2" type="pic"/>
          </p:nvPr>
        </p:nvSpPr>
        <p:spPr>
          <a:xfrm>
            <a:off x="704354" y="1196752"/>
            <a:ext cx="8188125" cy="3826768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704354" y="5089650"/>
            <a:ext cx="8188125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683568" y="117931"/>
            <a:ext cx="5760640" cy="718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 rot="5400000">
            <a:off x="2152556" y="-127550"/>
            <a:ext cx="5065256" cy="8003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>
  <p:cSld name="標題投影片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4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/>
          <p:cNvPicPr preferRelativeResize="0"/>
          <p:nvPr/>
        </p:nvPicPr>
        <p:blipFill rotWithShape="1">
          <a:blip r:embed="rId1">
            <a:alphaModFix/>
          </a:blip>
          <a:srcRect b="0" l="0" r="3452" t="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9"/>
          <p:cNvPicPr preferRelativeResize="0"/>
          <p:nvPr/>
        </p:nvPicPr>
        <p:blipFill rotWithShape="1">
          <a:blip r:embed="rId1">
            <a:alphaModFix/>
          </a:blip>
          <a:srcRect b="695" l="520" r="345" t="52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/>
          <p:nvPr>
            <p:ph type="title"/>
          </p:nvPr>
        </p:nvSpPr>
        <p:spPr>
          <a:xfrm>
            <a:off x="683568" y="117931"/>
            <a:ext cx="5760640" cy="718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683568" y="1341438"/>
            <a:ext cx="8003232" cy="5065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9"/>
          <p:cNvSpPr txBox="1"/>
          <p:nvPr/>
        </p:nvSpPr>
        <p:spPr>
          <a:xfrm>
            <a:off x="634398" y="6587687"/>
            <a:ext cx="271346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Confidential. © Web-Pro Corp. All Rights Reserved.</a:t>
            </a:r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 txBox="1"/>
          <p:nvPr/>
        </p:nvSpPr>
        <p:spPr>
          <a:xfrm>
            <a:off x="6660232" y="6565462"/>
            <a:ext cx="2304256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 subsidiary of BenQ Materials</a:t>
            </a:r>
            <a:endParaRPr b="0" i="0" sz="11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2"/>
          <p:cNvPicPr preferRelativeResize="0"/>
          <p:nvPr/>
        </p:nvPicPr>
        <p:blipFill rotWithShape="1">
          <a:blip r:embed="rId1">
            <a:alphaModFix/>
          </a:blip>
          <a:srcRect b="0" l="0" r="0" t="348"/>
          <a:stretch/>
        </p:blipFill>
        <p:spPr>
          <a:xfrm>
            <a:off x="0" y="0"/>
            <a:ext cx="9143998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從概念到實作的完整解析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1800"/>
            </a:pPr>
            <a:r>
              <a:t>• Try/Catch 結構使用</a:t>
            </a:r>
          </a:p>
          <a:p>
            <a:pPr>
              <a:defRPr sz="1800"/>
            </a:pPr>
            <a:r>
              <a:t>• 錯誤類型識別</a:t>
            </a:r>
          </a:p>
          <a:p>
            <a:pPr>
              <a:defRPr sz="1800"/>
            </a:pPr>
            <a:r>
              <a:t>• 自定義錯誤處理</a:t>
            </a:r>
          </a:p>
          <a:p>
            <a:pPr>
              <a:defRPr sz="1800"/>
            </a:pPr>
            <a:r>
              <a:t>• 日誌記錄策略</a:t>
            </a:r>
          </a:p>
          <a:p>
            <a:pPr>
              <a:defRPr sz="1800"/>
            </a:pPr>
            <a:r>
              <a:t>• 錯誤恢復機制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1800"/>
            </a:pPr>
            <a:r>
              <a:t>基礎流程：</a:t>
            </a:r>
          </a:p>
          <a:p>
            <a:pPr>
              <a:defRPr sz="1800"/>
            </a:pPr>
            <a:r>
              <a:t>• Hello World 示例</a:t>
            </a:r>
          </a:p>
          <a:p>
            <a:pPr>
              <a:defRPr sz="1800"/>
            </a:pPr>
            <a:r>
              <a:t>• 應用程式啟動控制</a:t>
            </a:r>
          </a:p>
          <a:p>
            <a:pPr>
              <a:defRPr sz="1800"/>
            </a:pPr>
            <a:r>
              <a:t>進階練習：</a:t>
            </a:r>
          </a:p>
          <a:p>
            <a:pPr>
              <a:defRPr sz="1800"/>
            </a:pPr>
            <a:r>
              <a:t>• 檔案批次處理</a:t>
            </a:r>
          </a:p>
          <a:p>
            <a:pPr>
              <a:defRPr sz="1800"/>
            </a:pPr>
            <a:r>
              <a:t>• 資料擷取與轉換</a:t>
            </a:r>
          </a:p>
          <a:p>
            <a:pPr>
              <a:defRPr sz="1800"/>
            </a:pPr>
            <a:r>
              <a:t>• 錯誤處理情境模擬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1800"/>
            </a:pPr>
            <a:r>
              <a:t>• 三大核心模組學習</a:t>
            </a:r>
          </a:p>
          <a:p>
            <a:pPr>
              <a:defRPr sz="1800"/>
            </a:pPr>
            <a:r>
              <a:t>• 從 RPA 基礎到進階流程控制</a:t>
            </a:r>
          </a:p>
          <a:p>
            <a:pPr>
              <a:defRPr sz="1800"/>
            </a:pPr>
            <a:r>
              <a:t>• 實務導向的動手操作</a:t>
            </a:r>
          </a:p>
          <a:p>
            <a:pPr>
              <a:defRPr sz="1800"/>
            </a:pPr>
            <a:r>
              <a:t>• 預期學習成果：能獨立開發自動化流程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1800"/>
            </a:pPr>
            <a:r>
              <a:t>• Robotic Process Automation 機器人流程自動化</a:t>
            </a:r>
          </a:p>
          <a:p>
            <a:pPr>
              <a:defRPr sz="1800"/>
            </a:pPr>
            <a:r>
              <a:t>• 模擬人類操作界面的自動化技術</a:t>
            </a:r>
          </a:p>
          <a:p>
            <a:pPr>
              <a:defRPr sz="1800"/>
            </a:pPr>
            <a:r>
              <a:t>• 市場規模：2025年預計達到 130 億美元</a:t>
            </a:r>
          </a:p>
          <a:p>
            <a:pPr>
              <a:defRPr sz="1800"/>
            </a:pPr>
            <a:r>
              <a:t>• 應用領域：財務、人資、客服、資料處理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1600"/>
            </a:pPr>
            <a:r>
              <a:t>• Microsoft 原生 RPA 解決方案</a:t>
            </a:r>
          </a:p>
          <a:p>
            <a:pPr>
              <a:defRPr sz="1600"/>
            </a:pPr>
            <a:r>
              <a:t>• 與 Power Platform 完整整合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defRPr sz="1600"/>
            </a:pPr>
            <a:r>
              <a:t>• 無程式碼/低程式碼開發環境</a:t>
            </a:r>
          </a:p>
          <a:p>
            <a:pPr>
              <a:defRPr sz="1600"/>
            </a:pPr>
            <a:r>
              <a:t>• AI 技術加持的智能自動化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1600"/>
            </a:pPr>
            <a:r>
              <a:t>桌面版 (PAD)：</a:t>
            </a:r>
          </a:p>
          <a:p>
            <a:pPr>
              <a:defRPr sz="1600"/>
            </a:pPr>
            <a:r>
              <a:t>• 本地桌面應用程式自動化</a:t>
            </a:r>
          </a:p>
          <a:p>
            <a:pPr>
              <a:defRPr sz="1600"/>
            </a:pPr>
            <a:r>
              <a:t>• 更強大的 UI 自動化能力</a:t>
            </a:r>
          </a:p>
          <a:p>
            <a:pPr>
              <a:defRPr sz="1600"/>
            </a:pPr>
            <a:r>
              <a:t>• 離線執行支援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defRPr sz="1600"/>
            </a:pPr>
            <a:r>
              <a:t>雲端版：</a:t>
            </a:r>
          </a:p>
          <a:p>
            <a:pPr>
              <a:defRPr sz="1600"/>
            </a:pPr>
            <a:r>
              <a:t>• 跨平台服務整合</a:t>
            </a:r>
          </a:p>
          <a:p>
            <a:pPr>
              <a:defRPr sz="1600"/>
            </a:pPr>
            <a:r>
              <a:t>• 365 服務原生支援</a:t>
            </a:r>
          </a:p>
          <a:p>
            <a:pPr>
              <a:defRPr sz="1600"/>
            </a:pPr>
            <a:r>
              <a:t>• 雲端觸發與排程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1800"/>
            </a:pPr>
            <a:r>
              <a:t>授權模式：</a:t>
            </a:r>
          </a:p>
          <a:p>
            <a:pPr>
              <a:defRPr sz="1800"/>
            </a:pPr>
            <a:r>
              <a:t>• Windows 10/11 內建免費版</a:t>
            </a:r>
          </a:p>
          <a:p>
            <a:pPr>
              <a:defRPr sz="1800"/>
            </a:pPr>
            <a:r>
              <a:t>• Premium 功能需要訂閱</a:t>
            </a:r>
          </a:p>
          <a:p>
            <a:pPr>
              <a:defRPr sz="1800"/>
            </a:pPr>
            <a:r>
              <a:t>安全性：</a:t>
            </a:r>
          </a:p>
          <a:p>
            <a:pPr>
              <a:defRPr sz="1800"/>
            </a:pPr>
            <a:r>
              <a:t>• 角色基礎存取控制</a:t>
            </a:r>
          </a:p>
          <a:p>
            <a:pPr>
              <a:defRPr sz="1800"/>
            </a:pPr>
            <a:r>
              <a:t>• 加密資料傳輸</a:t>
            </a:r>
          </a:p>
          <a:p>
            <a:pPr>
              <a:defRPr sz="1800"/>
            </a:pPr>
            <a:r>
              <a:t>• 稽核日誌追蹤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1800"/>
            </a:pPr>
            <a:r>
              <a:t>主要組件：</a:t>
            </a:r>
          </a:p>
          <a:p>
            <a:pPr>
              <a:defRPr sz="1800"/>
            </a:pPr>
            <a:r>
              <a:t>• 動作庫面板</a:t>
            </a:r>
          </a:p>
          <a:p>
            <a:pPr>
              <a:defRPr sz="1800"/>
            </a:pPr>
            <a:r>
              <a:t>• 變數管理器</a:t>
            </a:r>
          </a:p>
          <a:p>
            <a:pPr>
              <a:defRPr sz="1800"/>
            </a:pPr>
            <a:r>
              <a:t>• 流程設計器</a:t>
            </a:r>
          </a:p>
          <a:p>
            <a:pPr>
              <a:defRPr sz="1800"/>
            </a:pPr>
            <a:r>
              <a:t>• 錄製工具</a:t>
            </a:r>
          </a:p>
          <a:p>
            <a:pPr>
              <a:defRPr sz="1800"/>
            </a:pPr>
            <a:r>
              <a:t>• 調試面板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1800"/>
            </a:pPr>
            <a:r>
              <a:t>UI 自動化：</a:t>
            </a:r>
          </a:p>
          <a:p>
            <a:pPr>
              <a:defRPr sz="1800"/>
            </a:pPr>
            <a:r>
              <a:t>• 滑鼠和鍵盤控制</a:t>
            </a:r>
          </a:p>
          <a:p>
            <a:pPr>
              <a:defRPr sz="1800"/>
            </a:pPr>
            <a:r>
              <a:t>• 元素識別與操作</a:t>
            </a:r>
          </a:p>
          <a:p>
            <a:pPr>
              <a:defRPr sz="1800"/>
            </a:pPr>
            <a:r>
              <a:t>系統自動化：</a:t>
            </a:r>
          </a:p>
          <a:p>
            <a:pPr>
              <a:defRPr sz="1800"/>
            </a:pPr>
            <a:r>
              <a:t>• 檔案操作</a:t>
            </a:r>
          </a:p>
          <a:p>
            <a:pPr>
              <a:defRPr sz="1800"/>
            </a:pPr>
            <a:r>
              <a:t>• 系統命令執行</a:t>
            </a:r>
          </a:p>
          <a:p>
            <a:pPr>
              <a:defRPr sz="1800"/>
            </a:pPr>
            <a:r>
              <a:t>資料處理：</a:t>
            </a:r>
          </a:p>
          <a:p>
            <a:pPr>
              <a:defRPr sz="1800"/>
            </a:pPr>
            <a:r>
              <a:t>• Excel 整合</a:t>
            </a:r>
          </a:p>
          <a:p>
            <a:pPr>
              <a:defRPr sz="1800"/>
            </a:pPr>
            <a:r>
              <a:t>• 文字處理</a:t>
            </a:r>
          </a:p>
          <a:p>
            <a:pPr>
              <a:defRPr sz="1800"/>
            </a:pPr>
            <a:r>
              <a:t>• API 呼叫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1800"/>
            </a:pPr>
            <a:r>
              <a:t>條件判斷：</a:t>
            </a:r>
          </a:p>
          <a:p>
            <a:pPr>
              <a:defRPr sz="1800"/>
            </a:pPr>
            <a:r>
              <a:t>• If/Else 結構</a:t>
            </a:r>
          </a:p>
          <a:p>
            <a:pPr>
              <a:defRPr sz="1800"/>
            </a:pPr>
            <a:r>
              <a:t>• Switch 案例</a:t>
            </a:r>
          </a:p>
          <a:p>
            <a:pPr>
              <a:defRPr sz="1800"/>
            </a:pPr>
            <a:r>
              <a:t>迴圈控制：</a:t>
            </a:r>
          </a:p>
          <a:p>
            <a:pPr>
              <a:defRPr sz="1800"/>
            </a:pPr>
            <a:r>
              <a:t>• For Each 遍歷</a:t>
            </a:r>
          </a:p>
          <a:p>
            <a:pPr>
              <a:defRPr sz="1800"/>
            </a:pPr>
            <a:r>
              <a:t>• While 條件循環</a:t>
            </a:r>
          </a:p>
          <a:p>
            <a:pPr>
              <a:defRPr sz="1800"/>
            </a:pPr>
            <a:r>
              <a:t>• Loop 計數迴圈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標簽頁面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頁尾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GMA-PPTtemplate-V4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