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6858000" cx="9144000"/>
  <p:notesSz cx="6858000" cy="9144000"/>
  <p:embeddedFontLst>
    <p:embeddedFont>
      <p:font typeface="Merriweather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/jy+9riK+BnySte6OpgwrgqIL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725693-A1AB-4060-A49A-76D0B0471437}">
  <a:tblStyle styleId="{9F725693-A1AB-4060-A49A-76D0B047143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font" Target="fonts/MerriweatherSans-regular.fntdata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MerriweatherSans-italic.fntdata"/><Relationship Id="rId14" Type="http://schemas.openxmlformats.org/officeDocument/2006/relationships/font" Target="fonts/MerriweatherSans-bold.fntdata"/><Relationship Id="rId17" Type="http://customschemas.google.com/relationships/presentationmetadata" Target="metadata"/><Relationship Id="rId16" Type="http://schemas.openxmlformats.org/officeDocument/2006/relationships/font" Target="fonts/MerriweatherSans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dab393654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3dab39365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33dab39365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3568" y="3933056"/>
            <a:ext cx="43924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683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1"/>
          <p:cNvSpPr txBox="1"/>
          <p:nvPr>
            <p:ph idx="2" type="body"/>
          </p:nvPr>
        </p:nvSpPr>
        <p:spPr>
          <a:xfrm>
            <a:off x="4874568" y="1340768"/>
            <a:ext cx="4038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 sz="16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>
  <p:cSld name="只有標題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>
  <p:cSld name="含標題的圖片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704354" y="1196752"/>
            <a:ext cx="8188125" cy="3826768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704354" y="5089650"/>
            <a:ext cx="8188125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None/>
              <a:defRPr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595959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 rot="5400000">
            <a:off x="2152556" y="-127550"/>
            <a:ext cx="5065256" cy="8003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/>
          <p:cNvPicPr preferRelativeResize="0"/>
          <p:nvPr/>
        </p:nvPicPr>
        <p:blipFill rotWithShape="1">
          <a:blip r:embed="rId1">
            <a:alphaModFix/>
          </a:blip>
          <a:srcRect b="0" l="0" r="3452" t="0"/>
          <a:stretch/>
        </p:blipFill>
        <p:spPr>
          <a:xfrm>
            <a:off x="-1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9"/>
          <p:cNvPicPr preferRelativeResize="0"/>
          <p:nvPr/>
        </p:nvPicPr>
        <p:blipFill rotWithShape="1">
          <a:blip r:embed="rId1">
            <a:alphaModFix/>
          </a:blip>
          <a:srcRect b="695" l="520" r="345" t="52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683568" y="1341438"/>
            <a:ext cx="8003232" cy="5065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9"/>
          <p:cNvSpPr txBox="1"/>
          <p:nvPr/>
        </p:nvSpPr>
        <p:spPr>
          <a:xfrm>
            <a:off x="634398" y="6587687"/>
            <a:ext cx="271346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Confidential. © Web-Pro Corp. All Rights Reserved.</a:t>
            </a:r>
            <a:endParaRPr b="0" i="0" sz="8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6660232" y="6565462"/>
            <a:ext cx="2304256" cy="261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 subsidiary of BenQ Materials</a:t>
            </a:r>
            <a:endParaRPr b="0" i="0" sz="11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2"/>
          <p:cNvPicPr preferRelativeResize="0"/>
          <p:nvPr/>
        </p:nvPicPr>
        <p:blipFill rotWithShape="1">
          <a:blip r:embed="rId1">
            <a:alphaModFix/>
          </a:blip>
          <a:srcRect b="0" l="0" r="0" t="348"/>
          <a:stretch/>
        </p:blipFill>
        <p:spPr>
          <a:xfrm>
            <a:off x="0" y="0"/>
            <a:ext cx="9143998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idx="1" type="body"/>
          </p:nvPr>
        </p:nvSpPr>
        <p:spPr>
          <a:xfrm>
            <a:off x="683568" y="3933056"/>
            <a:ext cx="6192688" cy="1151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rm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/>
              <a:t>資訊部週報</a:t>
            </a:r>
            <a:endParaRPr/>
          </a:p>
        </p:txBody>
      </p:sp>
      <p:sp>
        <p:nvSpPr>
          <p:cNvPr id="53" name="Google Shape;53;p1"/>
          <p:cNvSpPr txBox="1"/>
          <p:nvPr>
            <p:ph idx="2" type="body"/>
          </p:nvPr>
        </p:nvSpPr>
        <p:spPr>
          <a:xfrm>
            <a:off x="683568" y="5229197"/>
            <a:ext cx="4392488" cy="431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3" type="body"/>
          </p:nvPr>
        </p:nvSpPr>
        <p:spPr>
          <a:xfrm>
            <a:off x="683568" y="5733261"/>
            <a:ext cx="2376264" cy="288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20250912</a:t>
            </a:r>
            <a:endParaRPr/>
          </a:p>
        </p:txBody>
      </p:sp>
      <p:sp>
        <p:nvSpPr>
          <p:cNvPr id="55" name="Google Shape;55;p1"/>
          <p:cNvSpPr txBox="1"/>
          <p:nvPr>
            <p:ph idx="4" type="body"/>
          </p:nvPr>
        </p:nvSpPr>
        <p:spPr>
          <a:xfrm>
            <a:off x="683568" y="6093295"/>
            <a:ext cx="2376264" cy="2880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馬恩奇</a:t>
            </a:r>
            <a:endParaRPr/>
          </a:p>
        </p:txBody>
      </p:sp>
      <p:sp>
        <p:nvSpPr>
          <p:cNvPr id="56" name="Google Shape;56;p1"/>
          <p:cNvSpPr txBox="1"/>
          <p:nvPr/>
        </p:nvSpPr>
        <p:spPr>
          <a:xfrm>
            <a:off x="7436289" y="6114782"/>
            <a:ext cx="156966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8CB3E3"/>
                </a:solidFill>
                <a:latin typeface="Arial"/>
                <a:ea typeface="Arial"/>
                <a:cs typeface="Arial"/>
                <a:sym typeface="Arial"/>
              </a:rPr>
              <a:t>Peace of Mind</a:t>
            </a:r>
            <a:endParaRPr b="0" i="0" sz="1600" u="none" cap="none" strike="noStrike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本週主要工作事項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65" name="Google Shape;65;p2"/>
          <p:cNvGraphicFramePr/>
          <p:nvPr/>
        </p:nvGraphicFramePr>
        <p:xfrm>
          <a:off x="704418" y="13590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{9F725693-A1AB-4060-A49A-76D0B0471437}</a:tableStyleId>
              </a:tblPr>
              <a:tblGrid>
                <a:gridCol w="1109725"/>
                <a:gridCol w="1757775"/>
                <a:gridCol w="4221600"/>
                <a:gridCol w="914000"/>
              </a:tblGrid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需求日期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完成日期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9/5</a:t>
                      </a:r>
                      <a:endParaRPr sz="1700" u="none" cap="none" strike="noStrike"/>
                    </a:p>
                  </a:txBody>
                  <a:tcPr marT="0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9/1</a:t>
                      </a:r>
                      <a:r>
                        <a:rPr lang="en-US" sz="1700"/>
                        <a:t>6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折片流程要改為多料並行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雅慈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0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測試中</a:t>
                      </a:r>
                      <a:r>
                        <a:rPr lang="en-US" sz="1700"/>
                        <a:t>,要改欄位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MES各站點投料與生產合併報表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生管,Albert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0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 u="none" cap="none" strike="noStrike"/>
                        <a:t>9/1</a:t>
                      </a:r>
                      <a:r>
                        <a:rPr lang="en-US" sz="1700"/>
                        <a:t>7</a:t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/>
                        <a:t>樹谷</a:t>
                      </a:r>
                      <a:r>
                        <a:rPr lang="en-US" sz="1700" u="none" cap="none" strike="noStrike"/>
                        <a:t>PAD研習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0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/>
                        <a:t>測試中,要調整合併欄位跟標題格式</a:t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ous6174 packing list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sara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/>
                        <a:t>測試中,要調整合併欄位跟標題格式</a:t>
                      </a:r>
                      <a:endParaRPr sz="1700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ojp9218 packing list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sara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9/18</a:t>
                      </a:r>
                      <a:endParaRPr sz="17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主機異常報表</a:t>
                      </a:r>
                      <a:endParaRPr sz="1700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生管</a:t>
                      </a:r>
                      <a:endParaRPr sz="1700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結案後不可拋帳功能修正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自提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/>
                        <a:t>9/22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質檢相關功能確認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Meiling</a:t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700"/>
                        <a:t>9/22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接頭卡控的控制面板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Meiling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dab393654_0_0"/>
          <p:cNvSpPr txBox="1"/>
          <p:nvPr>
            <p:ph type="title"/>
          </p:nvPr>
        </p:nvSpPr>
        <p:spPr>
          <a:xfrm>
            <a:off x="683568" y="117931"/>
            <a:ext cx="57606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預計事項</a:t>
            </a:r>
            <a:endParaRPr/>
          </a:p>
        </p:txBody>
      </p:sp>
      <p:sp>
        <p:nvSpPr>
          <p:cNvPr id="72" name="Google Shape;72;g33dab393654_0_0"/>
          <p:cNvSpPr txBox="1"/>
          <p:nvPr>
            <p:ph idx="1" type="body"/>
          </p:nvPr>
        </p:nvSpPr>
        <p:spPr>
          <a:xfrm>
            <a:off x="683568" y="1341438"/>
            <a:ext cx="8003100" cy="50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6/20?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投料流程測試(暫定禮拜三)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i="0" lang="en-US" sz="1800" u="none" strike="noStrike">
                <a:solidFill>
                  <a:srgbClr val="FFFFFF"/>
                </a:solidFill>
                <a:highlight>
                  <a:srgbClr val="4F81BD"/>
                </a:highlight>
                <a:latin typeface="Arial"/>
                <a:ea typeface="Arial"/>
                <a:cs typeface="Arial"/>
                <a:sym typeface="Arial"/>
              </a:rPr>
              <a:t>Brad,Adele,Nina,</a:t>
            </a:r>
            <a:endParaRPr b="0" i="0" sz="1800" u="none" strike="noStrike">
              <a:highlight>
                <a:srgbClr val="4F81B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73" name="Google Shape;73;g33dab393654_0_0"/>
          <p:cNvSpPr txBox="1"/>
          <p:nvPr>
            <p:ph idx="12" type="sldNum"/>
          </p:nvPr>
        </p:nvSpPr>
        <p:spPr>
          <a:xfrm>
            <a:off x="118818" y="6492875"/>
            <a:ext cx="58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74" name="Google Shape;74;g33dab393654_0_0"/>
          <p:cNvGraphicFramePr/>
          <p:nvPr/>
        </p:nvGraphicFramePr>
        <p:xfrm>
          <a:off x="683568" y="1341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{9F725693-A1AB-4060-A49A-76D0B0471437}</a:tableStyleId>
              </a:tblPr>
              <a:tblGrid>
                <a:gridCol w="1313900"/>
                <a:gridCol w="1349400"/>
                <a:gridCol w="3339000"/>
                <a:gridCol w="2000775"/>
              </a:tblGrid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需求日期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預計完成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需求內容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DFKai-SB"/>
                          <a:ea typeface="DFKai-SB"/>
                          <a:cs typeface="DFKai-SB"/>
                          <a:sym typeface="DFKai-SB"/>
                        </a:rPr>
                        <a:t>需求來源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/>
                        <a:t>9/30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棉包反查功能開發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Nina</a:t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/>
                        <a:t>9/30</a:t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工務用料號搜尋印標籤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貞玲</a:t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0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 u="none" cap="none" strike="noStrike">
                          <a:solidFill>
                            <a:srgbClr val="434343"/>
                          </a:solidFill>
                        </a:rPr>
                        <a:t>EBS MES比對紀錄 更新多工單問題</a:t>
                      </a:r>
                      <a:endParaRPr sz="17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分條自動化處理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700" u="none" cap="none" strike="noStrike"/>
                        <a:t>會員編輯機制</a:t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25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7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83568" y="117931"/>
            <a:ext cx="5760640" cy="718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EBS/MES串接測試時的問題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83567" y="1340768"/>
            <a:ext cx="8034547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None/>
            </a:pPr>
            <a:r>
              <a:rPr lang="en-US" sz="1700"/>
              <a:t>https://docs.google.com/spreadsheets/d/19RzWuz_2wJ4bRctkjdBlGrvVqjX6r__R4dvQG0YUvvU/edit?gid=667703693#gid=667703693</a:t>
            </a:r>
            <a:endParaRPr sz="1700"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118818" y="6492875"/>
            <a:ext cx="5855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標簽頁面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頁尾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GMA-PPTtemplate-V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