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強調本課程的實用性和完整性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引用Gartner的市場預測數據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特別強調企業部署時的考量要點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使用實際數據說明ROI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展示主要界面元素和功能區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強調流程邏輯的重要性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分享實務經驗和注意事項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著重穩定性和可靠性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規劃動手實作環節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200">
                <a:solidFill>
                  <a:srgbClr val="2C3E50"/>
                </a:solidFill>
              </a:defRPr>
            </a:pPr>
            <a:r>
              <a:t>RPA 與 Power Automate Desktop 實務工作坊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從基礎到進階的自動化流程開發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4572000"/>
            <a:ext cx="8229600" cy="45720"/>
          </a:xfrm>
          <a:prstGeom prst="rect">
            <a:avLst/>
          </a:prstGeom>
          <a:solidFill>
            <a:srgbClr val="3498D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200">
                <a:solidFill>
                  <a:srgbClr val="2C3E50"/>
                </a:solidFill>
              </a:defRPr>
            </a:pPr>
            <a:r>
              <a:t>Web 自動化技巧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元件識別策略</a:t>
            </a:r>
          </a:p>
          <a:p>
            <a:pPr>
              <a:defRPr sz="1800"/>
            </a:pPr>
            <a:r>
              <a:t>動態網頁處理</a:t>
            </a:r>
          </a:p>
          <a:p>
            <a:pPr>
              <a:defRPr sz="1800"/>
            </a:pPr>
            <a:r>
              <a:t>等待機制設計</a:t>
            </a:r>
          </a:p>
          <a:p>
            <a:pPr>
              <a:defRPr sz="1800"/>
            </a:pPr>
            <a:r>
              <a:t>session 管理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4572000"/>
            <a:ext cx="8229600" cy="45720"/>
          </a:xfrm>
          <a:prstGeom prst="rect">
            <a:avLst/>
          </a:prstGeom>
          <a:solidFill>
            <a:srgbClr val="3498D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200">
                <a:solidFill>
                  <a:srgbClr val="2C3E50"/>
                </a:solidFill>
              </a:defRPr>
            </a:pPr>
            <a:r>
              <a:t>實作演練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基礎流程建立</a:t>
            </a:r>
          </a:p>
          <a:p>
            <a:pPr>
              <a:defRPr sz="1800"/>
            </a:pPr>
            <a:r>
              <a:t>Excel 資料處理</a:t>
            </a:r>
          </a:p>
          <a:p>
            <a:pPr>
              <a:defRPr sz="1800"/>
            </a:pPr>
            <a:r>
              <a:t>Web 表單自動化</a:t>
            </a:r>
          </a:p>
          <a:p>
            <a:pPr>
              <a:defRPr sz="1800"/>
            </a:pPr>
            <a:r>
              <a:t>綜合應用案例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4572000"/>
            <a:ext cx="8229600" cy="45720"/>
          </a:xfrm>
          <a:prstGeom prst="rect">
            <a:avLst/>
          </a:prstGeom>
          <a:solidFill>
            <a:srgbClr val="3498D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200">
                <a:solidFill>
                  <a:srgbClr val="2C3E50"/>
                </a:solidFill>
              </a:defRPr>
            </a:pPr>
            <a:r>
              <a:t>課程概覽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5大主題、660分鐘完整培訓</a:t>
            </a:r>
          </a:p>
          <a:p>
            <a:pPr>
              <a:defRPr sz="1800"/>
            </a:pPr>
            <a:r>
              <a:t>從概念理解到實務操作</a:t>
            </a:r>
          </a:p>
          <a:p>
            <a:pPr>
              <a:defRPr sz="1800"/>
            </a:pPr>
            <a:r>
              <a:t>強調動手實作與問題解決</a:t>
            </a:r>
          </a:p>
          <a:p>
            <a:pPr>
              <a:defRPr sz="1800"/>
            </a:pPr>
            <a:r>
              <a:t>聚焦企業實際應用場景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4572000"/>
            <a:ext cx="8229600" cy="45720"/>
          </a:xfrm>
          <a:prstGeom prst="rect">
            <a:avLst/>
          </a:prstGeom>
          <a:solidFill>
            <a:srgbClr val="3498D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200">
                <a:solidFill>
                  <a:srgbClr val="2C3E50"/>
                </a:solidFill>
              </a:defRPr>
            </a:pPr>
            <a:r>
              <a:t>什麼是 RPA？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Robotic Process Automation</a:t>
            </a:r>
          </a:p>
          <a:p>
            <a:pPr>
              <a:defRPr sz="1800"/>
            </a:pPr>
            <a:r>
              <a:t>模擬人類操作的自動化技術</a:t>
            </a:r>
          </a:p>
          <a:p>
            <a:pPr>
              <a:defRPr sz="1800"/>
            </a:pPr>
            <a:r>
              <a:t>適用於重複性高的工作流程</a:t>
            </a:r>
          </a:p>
          <a:p>
            <a:pPr>
              <a:defRPr sz="1800"/>
            </a:pPr>
            <a:r>
              <a:t>全球市場規模預計2025年達130億美元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4572000"/>
            <a:ext cx="8229600" cy="45720"/>
          </a:xfrm>
          <a:prstGeom prst="rect">
            <a:avLst/>
          </a:prstGeom>
          <a:solidFill>
            <a:srgbClr val="3498D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200">
                <a:solidFill>
                  <a:srgbClr val="2C3E50"/>
                </a:solidFill>
              </a:defRPr>
            </a:pPr>
            <a:r>
              <a:t>Power Automate Desktop vs Power Automate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>
              <a:defRPr sz="1600"/>
            </a:pPr>
            <a:r>
              <a:t>左欄：PAD特點</a:t>
            </a:r>
          </a:p>
          <a:p>
            <a:pPr>
              <a:defRPr sz="1600"/>
            </a:pPr>
            <a:r>
              <a:t>- 本地執行</a:t>
            </a:r>
          </a:p>
          <a:p>
            <a:pPr>
              <a:defRPr sz="1600"/>
            </a:pPr>
            <a:r>
              <a:t>- 完整桌面自動化</a:t>
            </a:r>
          </a:p>
          <a:p>
            <a:pPr>
              <a:defRPr sz="1600"/>
            </a:pPr>
            <a:r>
              <a:t>- 無需程式基礎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>
              <a:defRPr sz="1600"/>
            </a:pPr>
            <a:r>
              <a:t>右欄：Cloud特點</a:t>
            </a:r>
          </a:p>
          <a:p>
            <a:pPr>
              <a:defRPr sz="1600"/>
            </a:pPr>
            <a:r>
              <a:t>- 雲端服務整合</a:t>
            </a:r>
          </a:p>
          <a:p>
            <a:pPr>
              <a:defRPr sz="1600"/>
            </a:pPr>
            <a:r>
              <a:t>- 跨平台支援</a:t>
            </a:r>
          </a:p>
          <a:p>
            <a:pPr>
              <a:defRPr sz="1600"/>
            </a:pPr>
            <a:r>
              <a:t>- API導向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4572000"/>
            <a:ext cx="8229600" cy="45720"/>
          </a:xfrm>
          <a:prstGeom prst="rect">
            <a:avLst/>
          </a:prstGeom>
          <a:solidFill>
            <a:srgbClr val="3498D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200">
                <a:solidFill>
                  <a:srgbClr val="2C3E50"/>
                </a:solidFill>
              </a:defRPr>
            </a:pPr>
            <a:r>
              <a:t>授權與安全性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Windows 10/11 企業版內建</a:t>
            </a:r>
          </a:p>
          <a:p>
            <a:pPr>
              <a:defRPr sz="1800"/>
            </a:pPr>
            <a:r>
              <a:t>Microsoft 365 授權選項</a:t>
            </a:r>
          </a:p>
          <a:p>
            <a:pPr>
              <a:defRPr sz="1800"/>
            </a:pPr>
            <a:r>
              <a:t>資料安全與隱私考量</a:t>
            </a:r>
          </a:p>
          <a:p>
            <a:pPr>
              <a:defRPr sz="1800"/>
            </a:pPr>
            <a:r>
              <a:t>企業管理與控制機制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4572000"/>
            <a:ext cx="8229600" cy="45720"/>
          </a:xfrm>
          <a:prstGeom prst="rect">
            <a:avLst/>
          </a:prstGeom>
          <a:solidFill>
            <a:srgbClr val="3498D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200">
                <a:solidFill>
                  <a:srgbClr val="2C3E50"/>
                </a:solidFill>
              </a:defRPr>
            </a:pPr>
            <a:r>
              <a:t>實際應用場景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數據輸入與驗證：節省60%人工時間</a:t>
            </a:r>
          </a:p>
          <a:p>
            <a:pPr>
              <a:defRPr sz="1800"/>
            </a:pPr>
            <a:r>
              <a:t>報表自動化：減少90%錯誤率</a:t>
            </a:r>
          </a:p>
          <a:p>
            <a:pPr>
              <a:defRPr sz="1800"/>
            </a:pPr>
            <a:r>
              <a:t>系統整合：降低40%維護成本</a:t>
            </a:r>
          </a:p>
          <a:p>
            <a:pPr>
              <a:defRPr sz="1800"/>
            </a:pPr>
            <a:r>
              <a:t>客戶服務：提升30%處理效率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4572000"/>
            <a:ext cx="8229600" cy="45720"/>
          </a:xfrm>
          <a:prstGeom prst="rect">
            <a:avLst/>
          </a:prstGeom>
          <a:solidFill>
            <a:srgbClr val="3498D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200">
                <a:solidFill>
                  <a:srgbClr val="2C3E50"/>
                </a:solidFill>
              </a:defRPr>
            </a:pPr>
            <a:r>
              <a:t>PAD Studio 介面概覽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動作面板：800+ 內建動作</a:t>
            </a:r>
          </a:p>
          <a:p>
            <a:pPr>
              <a:defRPr sz="1800"/>
            </a:pPr>
            <a:r>
              <a:t>變數管理器</a:t>
            </a:r>
          </a:p>
          <a:p>
            <a:pPr>
              <a:defRPr sz="1800"/>
            </a:pPr>
            <a:r>
              <a:t>流程設計器</a:t>
            </a:r>
          </a:p>
          <a:p>
            <a:pPr>
              <a:defRPr sz="1800"/>
            </a:pPr>
            <a:r>
              <a:t>錄製工具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4572000"/>
            <a:ext cx="8229600" cy="45720"/>
          </a:xfrm>
          <a:prstGeom prst="rect">
            <a:avLst/>
          </a:prstGeom>
          <a:solidFill>
            <a:srgbClr val="3498D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200">
                <a:solidFill>
                  <a:srgbClr val="2C3E50"/>
                </a:solidFill>
              </a:defRPr>
            </a:pPr>
            <a:r>
              <a:t>流程控制基礎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條件判斷（If/Else）</a:t>
            </a:r>
          </a:p>
          <a:p>
            <a:pPr>
              <a:defRPr sz="1800"/>
            </a:pPr>
            <a:r>
              <a:t>迴圈結構（For Each/While）</a:t>
            </a:r>
          </a:p>
          <a:p>
            <a:pPr>
              <a:defRPr sz="1800"/>
            </a:pPr>
            <a:r>
              <a:t>錯誤處理（Try/Catch）</a:t>
            </a:r>
          </a:p>
          <a:p>
            <a:pPr>
              <a:defRPr sz="1800"/>
            </a:pPr>
            <a:r>
              <a:t>子流程設計模式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4572000"/>
            <a:ext cx="8229600" cy="45720"/>
          </a:xfrm>
          <a:prstGeom prst="rect">
            <a:avLst/>
          </a:prstGeom>
          <a:solidFill>
            <a:srgbClr val="3498D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200">
                <a:solidFill>
                  <a:srgbClr val="2C3E50"/>
                </a:solidFill>
              </a:defRPr>
            </a:pPr>
            <a:r>
              <a:t>Excel 自動化最佳實踐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大量數據處理技巧</a:t>
            </a:r>
          </a:p>
          <a:p>
            <a:pPr>
              <a:defRPr sz="1800"/>
            </a:pPr>
            <a:r>
              <a:t>效能優化策略</a:t>
            </a:r>
          </a:p>
          <a:p>
            <a:pPr>
              <a:defRPr sz="1800"/>
            </a:pPr>
            <a:r>
              <a:t>錯誤處理機制</a:t>
            </a:r>
          </a:p>
          <a:p>
            <a:pPr>
              <a:defRPr sz="1800"/>
            </a:pPr>
            <a:r>
              <a:t>檔案同步考量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4572000"/>
            <a:ext cx="8229600" cy="45720"/>
          </a:xfrm>
          <a:prstGeom prst="rect">
            <a:avLst/>
          </a:prstGeom>
          <a:solidFill>
            <a:srgbClr val="3498D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