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65" r:id="rId4"/>
    <p:sldId id="263" r:id="rId5"/>
    <p:sldId id="258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83EBB-DF1E-45E1-927A-84288C46743B}" v="523" dt="2021-05-16T05:55:32.397"/>
    <p1510:client id="{8FAB4E21-765E-4FF5-893A-AC95A945D580}" v="2" dt="2021-05-17T10:56:43.505"/>
    <p1510:client id="{B04C661D-0BAC-4145-8754-7E57184A6776}" v="861" dt="2021-05-17T11:35:28.128"/>
    <p1510:client id="{F5DF9B11-A3A1-4DAA-9C8C-359841BF1C8D}" v="13" dt="2021-05-18T10:03:48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9718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genda Light" pitchFamily="50" charset="0"/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477000"/>
            <a:ext cx="6400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genda Light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© ZYSK TECHNOLOGIES Ltd. 2015</a:t>
            </a:r>
          </a:p>
        </p:txBody>
      </p:sp>
      <p:pic>
        <p:nvPicPr>
          <p:cNvPr id="1026" name="Picture 2" descr="C:\Tempro folder\Work\Crafting_Freelnacer\working\Zysk\Presentation\images\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14400"/>
            <a:ext cx="5010150" cy="8191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06240-1BF5-4742-898C-7881E7109B0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06240-1BF5-4742-898C-7881E7109B0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06240-1BF5-4742-898C-7881E7109B0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ZYSK TECHNOLOGIES Ltd. 2015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06240-1BF5-4742-898C-7881E7109B0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06240-1BF5-4742-898C-7881E7109B0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06240-1BF5-4742-898C-7881E7109B0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06240-1BF5-4742-898C-7881E7109B0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06240-1BF5-4742-898C-7881E7109B0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06240-1BF5-4742-898C-7881E7109B0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A06240-1BF5-4742-898C-7881E7109B0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248400"/>
            <a:ext cx="5715000" cy="473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genda" pitchFamily="50" charset="0"/>
              </a:defRPr>
            </a:lvl1pPr>
          </a:lstStyle>
          <a:p>
            <a:r>
              <a:rPr lang="en-US"/>
              <a:t>© ZYSK TECHNOLOGIES Ltd.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0726-FED2-460E-A243-7106A5D0D5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arallelogram 7"/>
          <p:cNvSpPr/>
          <p:nvPr userDrawn="1"/>
        </p:nvSpPr>
        <p:spPr>
          <a:xfrm>
            <a:off x="-609600" y="152400"/>
            <a:ext cx="4457700" cy="838200"/>
          </a:xfrm>
          <a:prstGeom prst="parallelogram">
            <a:avLst>
              <a:gd name="adj" fmla="val 568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Tempro folder\Work\Crafting_Freelnacer\working\Zysk\Presentation\images\logo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23838" y="356242"/>
            <a:ext cx="2773680" cy="45349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genda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genda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genda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genda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genda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075" y="3331467"/>
            <a:ext cx="7772400" cy="1470025"/>
          </a:xfrm>
        </p:spPr>
        <p:txBody>
          <a:bodyPr lIns="91440" tIns="45720" rIns="91440" bIns="45720" anchor="t"/>
          <a:lstStyle/>
          <a:p>
            <a:r>
              <a:rPr lang="en-US" sz="2800">
                <a:latin typeface="Agenda Light"/>
              </a:rPr>
              <a:t>JavaScript-  A dynamic client-side scripting</a:t>
            </a:r>
            <a:endParaRPr lang="en-US" sz="2800"/>
          </a:p>
          <a:p>
            <a:br>
              <a:rPr lang="en-US"/>
            </a:br>
            <a:endParaRPr lang="en-US"/>
          </a:p>
          <a:p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© ZYSK TECHNOLOGIES Ltd. 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5BD7-3AE5-4D31-AA36-2319E4ED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430" y="274638"/>
            <a:ext cx="2778370" cy="689503"/>
          </a:xfrm>
        </p:spPr>
        <p:txBody>
          <a:bodyPr lIns="91440" tIns="45720" rIns="91440" bIns="45720" anchor="t"/>
          <a:lstStyle/>
          <a:p>
            <a:r>
              <a:rPr lang="en-US" sz="2800">
                <a:cs typeface="Calibri"/>
              </a:rPr>
              <a:t>Content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FB50F63-81CA-4CC3-99ED-AE3B7CBD9797}"/>
              </a:ext>
            </a:extLst>
          </p:cNvPr>
          <p:cNvSpPr txBox="1"/>
          <p:nvPr/>
        </p:nvSpPr>
        <p:spPr>
          <a:xfrm>
            <a:off x="277035" y="1360185"/>
            <a:ext cx="8458200" cy="390965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342900" indent="-342900">
              <a:spcBef>
                <a:spcPct val="0"/>
              </a:spcBef>
              <a:buFont typeface="Wingdings"/>
              <a:buChar char="Ø"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genda"/>
                <a:ea typeface="+mj-ea"/>
                <a:cs typeface="+mj-cs"/>
              </a:rPr>
              <a:t>ES6 features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/>
              <a:buChar char="Ø"/>
              <a:defRPr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/>
              <a:buChar char="Ø"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genda"/>
                <a:ea typeface="+mj-ea"/>
                <a:cs typeface="+mj-cs"/>
              </a:rPr>
              <a:t>DOM – Document Object Model</a:t>
            </a:r>
            <a:endParaRPr lang="en-US" sz="14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genda" pitchFamily="50" charset="0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/>
              <a:buChar char="Ø"/>
              <a:defRPr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/>
              <a:buChar char="Ø"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genda"/>
                <a:ea typeface="+mj-ea"/>
                <a:cs typeface="+mj-cs"/>
              </a:rPr>
              <a:t>Window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/>
              <a:buChar char="Ø"/>
              <a:defRPr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/>
              <a:buChar char="Ø"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genda"/>
                <a:ea typeface="+mj-ea"/>
                <a:cs typeface="+mj-cs"/>
              </a:rPr>
              <a:t>Closure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/>
              <a:buChar char="Ø"/>
              <a:defRPr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/>
              <a:buChar char="Ø"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genda"/>
                <a:ea typeface="+mj-ea"/>
                <a:cs typeface="+mj-cs"/>
              </a:rPr>
              <a:t>Hoisting</a:t>
            </a:r>
          </a:p>
          <a:p>
            <a:pPr marL="342900" indent="-342900">
              <a:spcBef>
                <a:spcPct val="0"/>
              </a:spcBef>
              <a:buFont typeface="Wingdings"/>
              <a:buChar char="Ø"/>
              <a:defRPr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/>
              <a:buChar char="Ø"/>
              <a:defRPr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genda"/>
                <a:ea typeface="+mj-ea"/>
                <a:cs typeface="+mj-cs"/>
              </a:rPr>
              <a:t>Recursion</a:t>
            </a:r>
          </a:p>
          <a:p>
            <a:pPr>
              <a:spcBef>
                <a:spcPct val="0"/>
              </a:spcBef>
              <a:defRPr/>
            </a:pP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Agenda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381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7374-0B86-453D-AD17-755CF132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59" y="274638"/>
            <a:ext cx="4555341" cy="550677"/>
          </a:xfrm>
        </p:spPr>
        <p:txBody>
          <a:bodyPr lIns="91440" tIns="45720" rIns="91440" bIns="45720" anchor="t"/>
          <a:lstStyle/>
          <a:p>
            <a:r>
              <a:rPr lang="en-US" sz="2400">
                <a:ea typeface="+mj-lt"/>
                <a:cs typeface="+mj-lt"/>
              </a:rPr>
              <a:t>ECMAScript 2015 -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E62C-4CC9-48D2-A98B-48A0B8B43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974" y="1331803"/>
            <a:ext cx="3351566" cy="382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400">
              <a:latin typeface="Agenda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>
                <a:latin typeface="Agenda"/>
              </a:rPr>
              <a:t>Let and Const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400">
              <a:latin typeface="Agenda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>
                <a:latin typeface="Agenda"/>
              </a:rPr>
              <a:t>Template Literals</a:t>
            </a:r>
            <a:endParaRPr lang="en-US">
              <a:latin typeface="Agenda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400">
              <a:latin typeface="Agenda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>
                <a:latin typeface="Agenda"/>
              </a:rPr>
              <a:t>Spread Operator*</a:t>
            </a:r>
            <a:endParaRPr lang="en-US">
              <a:latin typeface="Agenda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400" dirty="0">
              <a:latin typeface="Agenda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>
                <a:latin typeface="Agenda"/>
              </a:rPr>
              <a:t>Rest Parameter*</a:t>
            </a:r>
            <a:endParaRPr lang="en-US">
              <a:latin typeface="Agenda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400">
              <a:latin typeface="Agenda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>
                <a:latin typeface="Agenda"/>
              </a:rPr>
              <a:t>Symbol type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400">
              <a:latin typeface="Agenda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>
                <a:latin typeface="Agenda"/>
              </a:rPr>
              <a:t>De-structuring Array &amp; Object*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400">
              <a:latin typeface="Agenda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>
                <a:latin typeface="Agenda"/>
              </a:rPr>
              <a:t>Iterator &amp; For-Of Operator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4D1CE3-7B67-4171-8892-A1A367FD9867}"/>
              </a:ext>
            </a:extLst>
          </p:cNvPr>
          <p:cNvSpPr txBox="1">
            <a:spLocks/>
          </p:cNvSpPr>
          <p:nvPr/>
        </p:nvSpPr>
        <p:spPr>
          <a:xfrm>
            <a:off x="725597" y="1252827"/>
            <a:ext cx="3351566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>
                <a:latin typeface="Agenda"/>
              </a:rPr>
              <a:t>-------ES6 features-----</a:t>
            </a:r>
          </a:p>
          <a:p>
            <a:pPr>
              <a:buNone/>
            </a:pPr>
            <a:r>
              <a:rPr lang="en-US" sz="1400">
                <a:latin typeface="Agenda"/>
              </a:rPr>
              <a:t>The let keyword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The const keyword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JavaScript Arrow Functions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JavaScript For/of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JavaScript Classes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JavaScript Promises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JavaScript Symbol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Default Parameters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Function Rest Parameter</a:t>
            </a:r>
            <a:endParaRPr lang="en-US"/>
          </a:p>
          <a:p>
            <a:pPr>
              <a:buNone/>
            </a:pPr>
            <a:r>
              <a:rPr lang="en-US" sz="1400" err="1">
                <a:latin typeface="Agenda"/>
              </a:rPr>
              <a:t>Array.find</a:t>
            </a:r>
            <a:r>
              <a:rPr lang="en-US" sz="1400">
                <a:latin typeface="Agenda"/>
              </a:rPr>
              <a:t>()</a:t>
            </a:r>
            <a:endParaRPr lang="en-US"/>
          </a:p>
          <a:p>
            <a:pPr>
              <a:buNone/>
            </a:pPr>
            <a:r>
              <a:rPr lang="en-US" sz="1400" err="1">
                <a:latin typeface="Agenda"/>
              </a:rPr>
              <a:t>Array.findIndex</a:t>
            </a:r>
            <a:r>
              <a:rPr lang="en-US" sz="1400">
                <a:latin typeface="Agenda"/>
              </a:rPr>
              <a:t>()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New Math Methods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New Number Properties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New Number Methods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New Global Methods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JavaScript Modules</a:t>
            </a:r>
            <a:endParaRPr lang="en-US"/>
          </a:p>
          <a:p>
            <a:pPr>
              <a:buNone/>
            </a:pPr>
            <a:endParaRPr lang="en-US" sz="1400">
              <a:latin typeface="Agenda"/>
            </a:endParaRPr>
          </a:p>
          <a:p>
            <a:pPr>
              <a:buNone/>
            </a:pPr>
            <a:r>
              <a:rPr lang="en-US" sz="1400">
                <a:solidFill>
                  <a:srgbClr val="0070C0"/>
                </a:solidFill>
                <a:latin typeface="Agenda"/>
              </a:rPr>
              <a:t>More: http://es6-features.org/</a:t>
            </a:r>
            <a:endParaRPr lang="en-US" sz="1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5729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208-43FF-4569-BB72-C3396C20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355" y="364035"/>
            <a:ext cx="4666506" cy="478911"/>
          </a:xfrm>
        </p:spPr>
        <p:txBody>
          <a:bodyPr lIns="91440" tIns="45720" rIns="91440" bIns="45720" anchor="t"/>
          <a:lstStyle/>
          <a:p>
            <a:r>
              <a:rPr lang="en-US" sz="2400">
                <a:ea typeface="+mj-lt"/>
                <a:cs typeface="+mj-lt"/>
              </a:rPr>
              <a:t>DOM - Document Object Model</a:t>
            </a:r>
            <a:endParaRPr lang="en-US" sz="240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81E3-9EAC-49DD-97F4-31B86519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1091"/>
            <a:ext cx="8534400" cy="6388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sz="1400">
                <a:latin typeface="Agenda"/>
              </a:rPr>
              <a:t>Each element including the body is a JavaScript object. The document object is an entry point which contains representations of all content on a page with useful methods and properties.</a:t>
            </a:r>
            <a:br>
              <a:rPr lang="en-US"/>
            </a:b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B61AE0-28F7-4077-B161-C4896AD54E57}"/>
              </a:ext>
            </a:extLst>
          </p:cNvPr>
          <p:cNvSpPr txBox="1">
            <a:spLocks/>
          </p:cNvSpPr>
          <p:nvPr/>
        </p:nvSpPr>
        <p:spPr>
          <a:xfrm>
            <a:off x="3446585" y="1999539"/>
            <a:ext cx="2342766" cy="338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>
                <a:latin typeface="Agenda"/>
              </a:rPr>
              <a:t>classList 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createElement 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innerText 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textContent </a:t>
            </a:r>
            <a:endParaRPr lang="en-US"/>
          </a:p>
          <a:p>
            <a:pPr marL="0" indent="0">
              <a:buNone/>
            </a:pPr>
            <a:r>
              <a:rPr lang="en-US" sz="1400">
                <a:latin typeface="Agenda"/>
              </a:rPr>
              <a:t>innerHTML 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value 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parentElement 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Children 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nextSibling </a:t>
            </a:r>
            <a:endParaRPr lang="en-US"/>
          </a:p>
          <a:p>
            <a:pPr>
              <a:buNone/>
            </a:pPr>
            <a:r>
              <a:rPr lang="en-US" sz="1400"/>
              <a:t>previousSibling </a:t>
            </a:r>
            <a:endParaRPr lang="en-US"/>
          </a:p>
          <a:p>
            <a:pPr>
              <a:buNone/>
            </a:pPr>
            <a:r>
              <a:rPr lang="en-US" sz="1400"/>
              <a:t>style 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6AE75A-E699-414B-A7C9-398CD5EAEFAB}"/>
              </a:ext>
            </a:extLst>
          </p:cNvPr>
          <p:cNvSpPr txBox="1">
            <a:spLocks/>
          </p:cNvSpPr>
          <p:nvPr/>
        </p:nvSpPr>
        <p:spPr>
          <a:xfrm>
            <a:off x="596025" y="2027304"/>
            <a:ext cx="2546376" cy="338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>
                <a:latin typeface="Agenda"/>
              </a:rPr>
              <a:t>getElementById 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getElementsByTagName 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getElementsByClassname</a:t>
            </a:r>
            <a:endParaRPr lang="en-US"/>
          </a:p>
          <a:p>
            <a:pPr>
              <a:buNone/>
            </a:pPr>
            <a:r>
              <a:rPr lang="en-US" sz="1400"/>
              <a:t>querySelector </a:t>
            </a:r>
            <a:endParaRPr lang="en-US"/>
          </a:p>
          <a:p>
            <a:pPr>
              <a:buNone/>
            </a:pPr>
            <a:r>
              <a:rPr lang="en-US" sz="1400"/>
              <a:t>querySelectorAll 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getAttribute() 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setAttribute() 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appendChild() 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append() 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prepend() </a:t>
            </a:r>
            <a:endParaRPr lang="en-US"/>
          </a:p>
          <a:p>
            <a:pPr>
              <a:buNone/>
            </a:pPr>
            <a:r>
              <a:rPr lang="en-US" sz="1400"/>
              <a:t>removeChild() </a:t>
            </a:r>
            <a:endParaRPr lang="en-US"/>
          </a:p>
          <a:p>
            <a:pPr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2E401E-7306-4BF1-A9F1-2DC6F516A9D5}"/>
              </a:ext>
            </a:extLst>
          </p:cNvPr>
          <p:cNvSpPr txBox="1">
            <a:spLocks/>
          </p:cNvSpPr>
          <p:nvPr/>
        </p:nvSpPr>
        <p:spPr>
          <a:xfrm>
            <a:off x="6195337" y="1944008"/>
            <a:ext cx="2518612" cy="338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14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F8409-4CA9-4F04-8746-C2EAA07E3531}"/>
              </a:ext>
            </a:extLst>
          </p:cNvPr>
          <p:cNvSpPr txBox="1">
            <a:spLocks/>
          </p:cNvSpPr>
          <p:nvPr/>
        </p:nvSpPr>
        <p:spPr>
          <a:xfrm>
            <a:off x="5963961" y="1944008"/>
            <a:ext cx="2342766" cy="338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genda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>
                <a:latin typeface="Agenda"/>
              </a:rPr>
              <a:t>addEventListener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8E12-8111-48BF-87F2-5BB897AA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422" y="274638"/>
            <a:ext cx="3093156" cy="635001"/>
          </a:xfrm>
        </p:spPr>
        <p:txBody>
          <a:bodyPr lIns="91440" tIns="45720" rIns="91440" bIns="45720" anchor="t"/>
          <a:lstStyle/>
          <a:p>
            <a:r>
              <a:rPr lang="en-US" sz="2800">
                <a:cs typeface="Calibri"/>
              </a:rPr>
              <a:t>Window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EE47-98FF-4D00-9B9E-3098266E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60311"/>
            <a:ext cx="8534400" cy="25546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>
                <a:latin typeface="Agenda"/>
              </a:rPr>
              <a:t>The window object represents a window in browser. An object of window is created automatically by the browser. It is not the object of JavaScript(JavaScript objects are string, array, date </a:t>
            </a:r>
            <a:r>
              <a:rPr lang="en-US" sz="1400" err="1">
                <a:latin typeface="Agenda"/>
              </a:rPr>
              <a:t>etc</a:t>
            </a:r>
            <a:r>
              <a:rPr lang="en-US" sz="1400">
                <a:latin typeface="Agenda"/>
              </a:rPr>
              <a:t>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>
                <a:latin typeface="Agenda"/>
              </a:rPr>
              <a:t>alert()</a:t>
            </a:r>
            <a:r>
              <a:rPr lang="en-US" sz="1400">
                <a:latin typeface="Agenda"/>
              </a:rPr>
              <a:t>    displays the alert box containing message with ok button.</a:t>
            </a:r>
          </a:p>
          <a:p>
            <a:pPr marL="0" indent="0">
              <a:buNone/>
            </a:pPr>
            <a:r>
              <a:rPr lang="en-US" sz="1400" b="1">
                <a:latin typeface="Agenda"/>
              </a:rPr>
              <a:t>confirm()</a:t>
            </a:r>
            <a:r>
              <a:rPr lang="en-US" sz="1400">
                <a:latin typeface="Agenda"/>
              </a:rPr>
              <a:t>   displays the confirm dialog box containing message with ok and cancel button.</a:t>
            </a:r>
          </a:p>
          <a:p>
            <a:pPr>
              <a:buNone/>
            </a:pPr>
            <a:r>
              <a:rPr lang="en-US" sz="1400" b="1">
                <a:latin typeface="Agenda"/>
              </a:rPr>
              <a:t>prompt()</a:t>
            </a:r>
            <a:r>
              <a:rPr lang="en-US" sz="1400">
                <a:latin typeface="Agenda"/>
              </a:rPr>
              <a:t>    displays a dialog box to get input from the user.</a:t>
            </a:r>
            <a:endParaRPr lang="en-US" sz="1400"/>
          </a:p>
          <a:p>
            <a:pPr>
              <a:buNone/>
            </a:pPr>
            <a:r>
              <a:rPr lang="en-US" sz="1400" b="1">
                <a:latin typeface="Agenda"/>
              </a:rPr>
              <a:t>open()</a:t>
            </a:r>
            <a:r>
              <a:rPr lang="en-US" sz="1400">
                <a:latin typeface="Agenda"/>
              </a:rPr>
              <a:t>    opens the new window.</a:t>
            </a:r>
            <a:endParaRPr lang="en-US" sz="1400"/>
          </a:p>
          <a:p>
            <a:pPr>
              <a:buNone/>
            </a:pPr>
            <a:r>
              <a:rPr lang="en-US" sz="1400" b="1">
                <a:latin typeface="Agenda"/>
              </a:rPr>
              <a:t>close()</a:t>
            </a:r>
            <a:r>
              <a:rPr lang="en-US" sz="1400">
                <a:latin typeface="Agenda"/>
              </a:rPr>
              <a:t>    closes the current window.</a:t>
            </a:r>
          </a:p>
          <a:p>
            <a:pPr marL="0" indent="0">
              <a:buNone/>
            </a:pPr>
            <a:r>
              <a:rPr lang="en-US" sz="1400" b="1" err="1">
                <a:latin typeface="Agenda"/>
              </a:rPr>
              <a:t>setTimeout</a:t>
            </a:r>
            <a:r>
              <a:rPr lang="en-US" sz="1400" b="1">
                <a:latin typeface="Agenda"/>
              </a:rPr>
              <a:t>()</a:t>
            </a:r>
            <a:r>
              <a:rPr lang="en-US" sz="1400">
                <a:latin typeface="Agenda"/>
              </a:rPr>
              <a:t>    performs action after specified time like calling function, evaluating expressions etc.</a:t>
            </a:r>
          </a:p>
        </p:txBody>
      </p:sp>
    </p:spTree>
    <p:extLst>
      <p:ext uri="{BB962C8B-B14F-4D97-AF65-F5344CB8AC3E}">
        <p14:creationId xmlns:p14="http://schemas.microsoft.com/office/powerpoint/2010/main" val="339214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5DFE-E0FD-4708-9476-EAE1ABE8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3" y="302860"/>
            <a:ext cx="4306711" cy="550334"/>
          </a:xfrm>
        </p:spPr>
        <p:txBody>
          <a:bodyPr lIns="91440" tIns="45720" rIns="91440" bIns="45720" anchor="t"/>
          <a:lstStyle/>
          <a:p>
            <a:r>
              <a:rPr lang="en-US" sz="2800">
                <a:ea typeface="+mj-lt"/>
                <a:cs typeface="+mj-lt"/>
              </a:rPr>
              <a:t>JavaScript function - </a:t>
            </a:r>
            <a:r>
              <a:rPr lang="en-US" sz="2800">
                <a:cs typeface="Calibri"/>
              </a:rPr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70FD-67DB-4149-9F74-8CE40FC9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89" y="1233312"/>
            <a:ext cx="8548511" cy="455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400">
                <a:latin typeface="Agenda"/>
              </a:rPr>
              <a:t>A closure is the combination of a function bundled together (enclosed) with references to its surrounding state (the lexical environment). In other words, a closure gives you access to an outer function’s scope from an inner function</a:t>
            </a:r>
            <a:endParaRPr lang="en-US" sz="1400"/>
          </a:p>
          <a:p>
            <a:pPr>
              <a:buNone/>
            </a:pPr>
            <a:endParaRPr lang="en-US" sz="1400">
              <a:latin typeface="Agenda"/>
            </a:endParaRPr>
          </a:p>
          <a:p>
            <a:pPr>
              <a:buNone/>
            </a:pPr>
            <a:r>
              <a:rPr lang="en-US" sz="1400">
                <a:latin typeface="Agenda"/>
              </a:rPr>
              <a:t>function </a:t>
            </a:r>
            <a:r>
              <a:rPr lang="en-US" sz="1400" err="1">
                <a:latin typeface="Agenda"/>
              </a:rPr>
              <a:t>init</a:t>
            </a:r>
            <a:r>
              <a:rPr lang="en-US" sz="1400">
                <a:latin typeface="Agenda"/>
              </a:rPr>
              <a:t>() {</a:t>
            </a:r>
            <a:endParaRPr lang="en-US" sz="1400"/>
          </a:p>
          <a:p>
            <a:pPr>
              <a:buNone/>
            </a:pPr>
            <a:r>
              <a:rPr lang="en-US" sz="1400">
                <a:latin typeface="Agenda"/>
              </a:rPr>
              <a:t>  var name = 'Mozilla';  // name is a local variable created by </a:t>
            </a:r>
            <a:r>
              <a:rPr lang="en-US" sz="1400" err="1">
                <a:latin typeface="Agenda"/>
              </a:rPr>
              <a:t>init</a:t>
            </a:r>
            <a:endParaRPr lang="en-US" sz="1400"/>
          </a:p>
          <a:p>
            <a:pPr>
              <a:buNone/>
            </a:pPr>
            <a:r>
              <a:rPr lang="en-US" sz="1400">
                <a:latin typeface="Agenda"/>
              </a:rPr>
              <a:t>  function </a:t>
            </a:r>
            <a:r>
              <a:rPr lang="en-US" sz="1400" err="1">
                <a:latin typeface="Agenda"/>
              </a:rPr>
              <a:t>displayName</a:t>
            </a:r>
            <a:r>
              <a:rPr lang="en-US" sz="1400">
                <a:latin typeface="Agenda"/>
              </a:rPr>
              <a:t>() {  // </a:t>
            </a:r>
            <a:r>
              <a:rPr lang="en-US" sz="1400" err="1">
                <a:latin typeface="Agenda"/>
              </a:rPr>
              <a:t>displayName</a:t>
            </a:r>
            <a:r>
              <a:rPr lang="en-US" sz="1400">
                <a:latin typeface="Agenda"/>
              </a:rPr>
              <a:t>() is the inner function, a closure</a:t>
            </a:r>
            <a:endParaRPr lang="en-US" sz="1400"/>
          </a:p>
          <a:p>
            <a:pPr>
              <a:buNone/>
            </a:pPr>
            <a:r>
              <a:rPr lang="en-US" sz="1400">
                <a:latin typeface="Agenda"/>
              </a:rPr>
              <a:t>    alert(name);  // use variable declared in the parent function</a:t>
            </a:r>
            <a:endParaRPr lang="en-US" sz="1400"/>
          </a:p>
          <a:p>
            <a:pPr>
              <a:buNone/>
            </a:pPr>
            <a:r>
              <a:rPr lang="en-US" sz="1400">
                <a:latin typeface="Agenda"/>
              </a:rPr>
              <a:t>  }</a:t>
            </a:r>
            <a:endParaRPr lang="en-US" sz="1400"/>
          </a:p>
          <a:p>
            <a:pPr>
              <a:buNone/>
            </a:pPr>
            <a:r>
              <a:rPr lang="en-US" sz="1400">
                <a:latin typeface="Agenda"/>
              </a:rPr>
              <a:t>  </a:t>
            </a:r>
            <a:r>
              <a:rPr lang="en-US" sz="1400" err="1">
                <a:latin typeface="Agenda"/>
              </a:rPr>
              <a:t>displayName</a:t>
            </a:r>
            <a:r>
              <a:rPr lang="en-US" sz="1400">
                <a:latin typeface="Agenda"/>
              </a:rPr>
              <a:t>();</a:t>
            </a:r>
            <a:endParaRPr lang="en-US" sz="1400"/>
          </a:p>
          <a:p>
            <a:pPr>
              <a:buNone/>
            </a:pPr>
            <a:r>
              <a:rPr lang="en-US" sz="1400">
                <a:latin typeface="Agenda"/>
              </a:rPr>
              <a:t>}</a:t>
            </a:r>
            <a:endParaRPr lang="en-US" sz="1400"/>
          </a:p>
          <a:p>
            <a:pPr>
              <a:buNone/>
            </a:pPr>
            <a:r>
              <a:rPr lang="en-US" sz="1400" err="1">
                <a:latin typeface="Agenda"/>
              </a:rPr>
              <a:t>init</a:t>
            </a:r>
            <a:r>
              <a:rPr lang="en-US" sz="1400">
                <a:latin typeface="Agenda"/>
              </a:rPr>
              <a:t>();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5756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DB5B-B08C-410A-ABEB-653E839D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4" y="274638"/>
            <a:ext cx="4758266" cy="508000"/>
          </a:xfrm>
        </p:spPr>
        <p:txBody>
          <a:bodyPr lIns="91440" tIns="45720" rIns="91440" bIns="45720" anchor="t"/>
          <a:lstStyle/>
          <a:p>
            <a:r>
              <a:rPr lang="en-US" sz="2800">
                <a:ea typeface="+mj-lt"/>
                <a:cs typeface="+mj-lt"/>
              </a:rPr>
              <a:t>JavaScript function - Recursion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8F2D-F45C-4BCC-A3A8-B3318C836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17978"/>
            <a:ext cx="8534400" cy="4497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400">
                <a:latin typeface="Agenda"/>
              </a:rPr>
              <a:t>A recursive function is a function that calls itself until it doesn’t.</a:t>
            </a:r>
            <a:endParaRPr lang="en-US">
              <a:latin typeface="Agenda"/>
            </a:endParaRPr>
          </a:p>
          <a:p>
            <a:pPr>
              <a:buNone/>
            </a:pPr>
            <a:endParaRPr lang="en-US" sz="1400">
              <a:latin typeface="Agenda"/>
            </a:endParaRPr>
          </a:p>
          <a:p>
            <a:pPr>
              <a:buNone/>
            </a:pPr>
            <a:r>
              <a:rPr lang="en-US" sz="1400">
                <a:latin typeface="Agenda"/>
              </a:rPr>
              <a:t>function </a:t>
            </a:r>
            <a:r>
              <a:rPr lang="en-US" sz="1400" err="1">
                <a:latin typeface="Agenda"/>
              </a:rPr>
              <a:t>countDown</a:t>
            </a:r>
            <a:r>
              <a:rPr lang="en-US" sz="1400">
                <a:latin typeface="Agenda"/>
              </a:rPr>
              <a:t>(</a:t>
            </a:r>
            <a:r>
              <a:rPr lang="en-US" sz="1400" err="1">
                <a:latin typeface="Agenda"/>
              </a:rPr>
              <a:t>fromNumber</a:t>
            </a:r>
            <a:r>
              <a:rPr lang="en-US" sz="1400">
                <a:latin typeface="Agenda"/>
              </a:rPr>
              <a:t>) {</a:t>
            </a:r>
            <a:endParaRPr lang="en-US">
              <a:latin typeface="Agenda"/>
            </a:endParaRPr>
          </a:p>
          <a:p>
            <a:pPr>
              <a:buNone/>
            </a:pPr>
            <a:r>
              <a:rPr lang="en-US" sz="1400">
                <a:latin typeface="Agenda"/>
              </a:rPr>
              <a:t>    console.log(</a:t>
            </a:r>
            <a:r>
              <a:rPr lang="en-US" sz="1400" err="1">
                <a:latin typeface="Agenda"/>
              </a:rPr>
              <a:t>fromNumber</a:t>
            </a:r>
            <a:r>
              <a:rPr lang="en-US" sz="1400">
                <a:latin typeface="Agenda"/>
              </a:rPr>
              <a:t>);</a:t>
            </a:r>
            <a:endParaRPr lang="en-US">
              <a:latin typeface="Agenda"/>
            </a:endParaRPr>
          </a:p>
          <a:p>
            <a:pPr>
              <a:buNone/>
            </a:pPr>
            <a:r>
              <a:rPr lang="en-US" sz="1400">
                <a:latin typeface="Agenda"/>
              </a:rPr>
              <a:t>    let </a:t>
            </a:r>
            <a:r>
              <a:rPr lang="en-US" sz="1400" err="1">
                <a:latin typeface="Agenda"/>
              </a:rPr>
              <a:t>nextNumber</a:t>
            </a:r>
            <a:r>
              <a:rPr lang="en-US" sz="1400">
                <a:latin typeface="Agenda"/>
              </a:rPr>
              <a:t> = </a:t>
            </a:r>
            <a:r>
              <a:rPr lang="en-US" sz="1400" err="1">
                <a:latin typeface="Agenda"/>
              </a:rPr>
              <a:t>fromNumber</a:t>
            </a:r>
            <a:r>
              <a:rPr lang="en-US" sz="1400">
                <a:latin typeface="Agenda"/>
              </a:rPr>
              <a:t> - 1;</a:t>
            </a:r>
            <a:endParaRPr lang="en-US">
              <a:latin typeface="Agenda"/>
            </a:endParaRPr>
          </a:p>
          <a:p>
            <a:pPr>
              <a:buNone/>
            </a:pPr>
            <a:r>
              <a:rPr lang="en-US" sz="1400">
                <a:latin typeface="Agenda"/>
              </a:rPr>
              <a:t>    if (</a:t>
            </a:r>
            <a:r>
              <a:rPr lang="en-US" sz="1400" err="1">
                <a:latin typeface="Agenda"/>
              </a:rPr>
              <a:t>nextNumber</a:t>
            </a:r>
            <a:r>
              <a:rPr lang="en-US" sz="1400">
                <a:latin typeface="Agenda"/>
              </a:rPr>
              <a:t> &gt; 0) {</a:t>
            </a:r>
            <a:endParaRPr lang="en-US">
              <a:latin typeface="Agenda"/>
            </a:endParaRPr>
          </a:p>
          <a:p>
            <a:pPr>
              <a:buNone/>
            </a:pPr>
            <a:r>
              <a:rPr lang="en-US" sz="1400">
                <a:latin typeface="Agenda"/>
              </a:rPr>
              <a:t>        </a:t>
            </a:r>
            <a:r>
              <a:rPr lang="en-US" sz="1400" err="1">
                <a:latin typeface="Agenda"/>
              </a:rPr>
              <a:t>countDown</a:t>
            </a:r>
            <a:r>
              <a:rPr lang="en-US" sz="1400">
                <a:latin typeface="Agenda"/>
              </a:rPr>
              <a:t>(</a:t>
            </a:r>
            <a:r>
              <a:rPr lang="en-US" sz="1400" err="1">
                <a:latin typeface="Agenda"/>
              </a:rPr>
              <a:t>nextNumber</a:t>
            </a:r>
            <a:r>
              <a:rPr lang="en-US" sz="1400">
                <a:latin typeface="Agenda"/>
              </a:rPr>
              <a:t>);</a:t>
            </a:r>
            <a:endParaRPr lang="en-US">
              <a:latin typeface="Agenda"/>
            </a:endParaRPr>
          </a:p>
          <a:p>
            <a:pPr>
              <a:buNone/>
            </a:pPr>
            <a:r>
              <a:rPr lang="en-US" sz="1400">
                <a:latin typeface="Agenda"/>
              </a:rPr>
              <a:t>    }</a:t>
            </a:r>
            <a:endParaRPr lang="en-US">
              <a:latin typeface="Agenda"/>
            </a:endParaRPr>
          </a:p>
          <a:p>
            <a:pPr>
              <a:buNone/>
            </a:pPr>
            <a:r>
              <a:rPr lang="en-US" sz="1400">
                <a:latin typeface="Agenda"/>
              </a:rPr>
              <a:t>}</a:t>
            </a:r>
            <a:endParaRPr lang="en-US">
              <a:latin typeface="Agenda"/>
            </a:endParaRPr>
          </a:p>
          <a:p>
            <a:pPr marL="0" indent="0">
              <a:buNone/>
            </a:pPr>
            <a:r>
              <a:rPr lang="en-US" sz="1400" err="1">
                <a:latin typeface="Agenda"/>
              </a:rPr>
              <a:t>countDown</a:t>
            </a:r>
            <a:r>
              <a:rPr lang="en-US" sz="1400">
                <a:latin typeface="Agenda"/>
              </a:rPr>
              <a:t>(3);</a:t>
            </a:r>
            <a:endParaRPr lang="en-US">
              <a:latin typeface="Agenda"/>
            </a:endParaRPr>
          </a:p>
        </p:txBody>
      </p:sp>
    </p:spTree>
    <p:extLst>
      <p:ext uri="{BB962C8B-B14F-4D97-AF65-F5344CB8AC3E}">
        <p14:creationId xmlns:p14="http://schemas.microsoft.com/office/powerpoint/2010/main" val="196284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CF66-E69B-47E0-9B2C-4307FEBE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977" y="274638"/>
            <a:ext cx="4701823" cy="550334"/>
          </a:xfrm>
        </p:spPr>
        <p:txBody>
          <a:bodyPr lIns="91440" tIns="45720" rIns="91440" bIns="45720" anchor="t"/>
          <a:lstStyle/>
          <a:p>
            <a:r>
              <a:rPr lang="en-US" sz="2800">
                <a:ea typeface="+mj-lt"/>
                <a:cs typeface="+mj-lt"/>
              </a:rPr>
              <a:t>JavaScript Hoisting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85E9-DE7F-4D69-9FE0-374DEE87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67" y="1332089"/>
            <a:ext cx="85344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400">
                <a:latin typeface="Agenda"/>
              </a:rPr>
              <a:t>The variable and function declarations are put into memory during the compile phase, but stay exactly where you typed them in your code.</a:t>
            </a:r>
            <a:endParaRPr lang="en-US">
              <a:latin typeface="Agenda"/>
            </a:endParaRPr>
          </a:p>
          <a:p>
            <a:pPr>
              <a:buNone/>
            </a:pPr>
            <a:endParaRPr lang="en-US" sz="1400">
              <a:latin typeface="Agenda"/>
            </a:endParaRPr>
          </a:p>
          <a:p>
            <a:pPr>
              <a:buNone/>
            </a:pPr>
            <a:r>
              <a:rPr lang="en-US" sz="1400">
                <a:latin typeface="Agenda"/>
              </a:rPr>
              <a:t>JavaScript only hoists declarations, not initializations. If a variable is declared and initialized after using it, the value will be undefined.</a:t>
            </a:r>
            <a:endParaRPr lang="en-US">
              <a:latin typeface="Agenda"/>
            </a:endParaRPr>
          </a:p>
          <a:p>
            <a:pPr>
              <a:buNone/>
            </a:pPr>
            <a:endParaRPr lang="en-US" sz="1400">
              <a:latin typeface="Agenda"/>
            </a:endParaRPr>
          </a:p>
          <a:p>
            <a:pPr>
              <a:buNone/>
            </a:pPr>
            <a:r>
              <a:rPr lang="en-US" sz="1400">
                <a:latin typeface="Agenda"/>
              </a:rPr>
              <a:t>x = 1; </a:t>
            </a:r>
            <a:endParaRPr lang="en-US"/>
          </a:p>
          <a:p>
            <a:pPr>
              <a:buNone/>
            </a:pPr>
            <a:r>
              <a:rPr lang="en-US" sz="1400">
                <a:latin typeface="Agenda"/>
              </a:rPr>
              <a:t>console.log(x + " " + y); // '1 undefined'</a:t>
            </a:r>
            <a:endParaRPr lang="en-US">
              <a:latin typeface="Agenda"/>
            </a:endParaRPr>
          </a:p>
          <a:p>
            <a:pPr>
              <a:buNone/>
            </a:pPr>
            <a:r>
              <a:rPr lang="en-US" sz="1400">
                <a:latin typeface="Agenda"/>
              </a:rPr>
              <a:t>// This prints value of y as undefined as JavaScript only hoists declarations</a:t>
            </a:r>
            <a:endParaRPr lang="en-US">
              <a:latin typeface="Agenda"/>
            </a:endParaRPr>
          </a:p>
          <a:p>
            <a:pPr marL="0" indent="0">
              <a:buNone/>
            </a:pPr>
            <a:r>
              <a:rPr lang="en-US" sz="1400"/>
              <a:t>var y = 2; // Declare and Initialize 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6E15-B0A9-49C7-9D51-8F8850DA1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t"/>
          <a:lstStyle/>
          <a:p>
            <a:r>
              <a:rPr lang="en-US" sz="2800">
                <a:cs typeface="Calibri"/>
              </a:rPr>
              <a:t>Thank you! </a:t>
            </a:r>
            <a:br>
              <a:rPr lang="en-US">
                <a:cs typeface="Calibri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6D22B-DC24-4D97-96F8-487679BCA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325" y="3034734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Agenda"/>
              </a:rPr>
              <a:t>Questions?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5261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JavaScript-  A dynamic client-side scripting     </vt:lpstr>
      <vt:lpstr>Content</vt:lpstr>
      <vt:lpstr>ECMAScript 2015 - ES6</vt:lpstr>
      <vt:lpstr>DOM - Document Object Model</vt:lpstr>
      <vt:lpstr>Window</vt:lpstr>
      <vt:lpstr>JavaScript function - Closure</vt:lpstr>
      <vt:lpstr>JavaScript function - Recursion</vt:lpstr>
      <vt:lpstr>JavaScript Hoisting</vt:lpstr>
      <vt:lpstr>Thank you!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Tempro</dc:creator>
  <cp:revision>5</cp:revision>
  <dcterms:created xsi:type="dcterms:W3CDTF">2006-08-16T00:00:00Z</dcterms:created>
  <dcterms:modified xsi:type="dcterms:W3CDTF">2021-05-19T05:48:41Z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