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7"/>
  </p:notesMasterIdLst>
  <p:sldIdLst>
    <p:sldId id="256" r:id="rId2"/>
    <p:sldId id="257" r:id="rId3"/>
    <p:sldId id="359" r:id="rId4"/>
    <p:sldId id="285" r:id="rId5"/>
    <p:sldId id="365" r:id="rId6"/>
    <p:sldId id="366" r:id="rId7"/>
    <p:sldId id="271" r:id="rId8"/>
    <p:sldId id="272" r:id="rId9"/>
    <p:sldId id="273" r:id="rId10"/>
    <p:sldId id="277" r:id="rId11"/>
    <p:sldId id="278" r:id="rId12"/>
    <p:sldId id="279" r:id="rId13"/>
    <p:sldId id="280" r:id="rId14"/>
    <p:sldId id="276" r:id="rId15"/>
    <p:sldId id="281" r:id="rId16"/>
    <p:sldId id="392" r:id="rId17"/>
    <p:sldId id="387" r:id="rId18"/>
    <p:sldId id="388" r:id="rId19"/>
    <p:sldId id="396" r:id="rId20"/>
    <p:sldId id="401" r:id="rId21"/>
    <p:sldId id="397" r:id="rId22"/>
    <p:sldId id="395" r:id="rId23"/>
    <p:sldId id="399" r:id="rId24"/>
    <p:sldId id="398" r:id="rId25"/>
    <p:sldId id="400" r:id="rId26"/>
    <p:sldId id="394" r:id="rId27"/>
    <p:sldId id="393" r:id="rId28"/>
    <p:sldId id="283" r:id="rId29"/>
    <p:sldId id="402" r:id="rId30"/>
    <p:sldId id="287" r:id="rId31"/>
    <p:sldId id="371" r:id="rId32"/>
    <p:sldId id="411" r:id="rId33"/>
    <p:sldId id="315" r:id="rId34"/>
    <p:sldId id="374" r:id="rId35"/>
    <p:sldId id="412" r:id="rId36"/>
    <p:sldId id="316" r:id="rId37"/>
    <p:sldId id="373" r:id="rId38"/>
    <p:sldId id="318" r:id="rId39"/>
    <p:sldId id="319" r:id="rId40"/>
    <p:sldId id="320" r:id="rId41"/>
    <p:sldId id="321" r:id="rId42"/>
    <p:sldId id="288" r:id="rId43"/>
    <p:sldId id="375" r:id="rId44"/>
    <p:sldId id="378" r:id="rId45"/>
    <p:sldId id="290" r:id="rId46"/>
    <p:sldId id="294" r:id="rId47"/>
    <p:sldId id="292" r:id="rId48"/>
    <p:sldId id="291" r:id="rId49"/>
    <p:sldId id="295" r:id="rId50"/>
    <p:sldId id="293" r:id="rId51"/>
    <p:sldId id="296" r:id="rId52"/>
    <p:sldId id="297" r:id="rId53"/>
    <p:sldId id="303" r:id="rId54"/>
    <p:sldId id="376" r:id="rId55"/>
    <p:sldId id="299" r:id="rId56"/>
    <p:sldId id="306" r:id="rId57"/>
    <p:sldId id="377" r:id="rId58"/>
    <p:sldId id="322" r:id="rId59"/>
    <p:sldId id="323" r:id="rId60"/>
    <p:sldId id="324" r:id="rId61"/>
    <p:sldId id="325" r:id="rId62"/>
    <p:sldId id="326" r:id="rId63"/>
    <p:sldId id="327" r:id="rId64"/>
    <p:sldId id="333" r:id="rId65"/>
    <p:sldId id="332" r:id="rId66"/>
    <p:sldId id="336" r:id="rId67"/>
    <p:sldId id="335" r:id="rId68"/>
    <p:sldId id="334" r:id="rId69"/>
    <p:sldId id="331" r:id="rId70"/>
    <p:sldId id="379" r:id="rId71"/>
    <p:sldId id="339" r:id="rId72"/>
    <p:sldId id="338" r:id="rId73"/>
    <p:sldId id="340" r:id="rId74"/>
    <p:sldId id="347" r:id="rId75"/>
    <p:sldId id="348" r:id="rId76"/>
    <p:sldId id="342" r:id="rId77"/>
    <p:sldId id="343" r:id="rId78"/>
    <p:sldId id="344" r:id="rId79"/>
    <p:sldId id="345" r:id="rId80"/>
    <p:sldId id="346" r:id="rId81"/>
    <p:sldId id="380" r:id="rId82"/>
    <p:sldId id="382" r:id="rId83"/>
    <p:sldId id="381" r:id="rId84"/>
    <p:sldId id="383" r:id="rId85"/>
    <p:sldId id="349" r:id="rId86"/>
    <p:sldId id="284" r:id="rId87"/>
    <p:sldId id="350" r:id="rId88"/>
    <p:sldId id="403" r:id="rId89"/>
    <p:sldId id="404" r:id="rId90"/>
    <p:sldId id="405" r:id="rId91"/>
    <p:sldId id="406" r:id="rId92"/>
    <p:sldId id="407" r:id="rId93"/>
    <p:sldId id="408" r:id="rId94"/>
    <p:sldId id="409" r:id="rId95"/>
    <p:sldId id="410" r:id="rId96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39C8E9"/>
    <a:srgbClr val="FF4F4F"/>
    <a:srgbClr val="F4F3EC"/>
    <a:srgbClr val="EDEBDF"/>
    <a:srgbClr val="993300"/>
    <a:srgbClr val="FFFFFF"/>
    <a:srgbClr val="00008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Destaqu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Destaqu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Estilo Médio 2 - Destaqu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Estilo Médio 2 - Destaqu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7" autoAdjust="0"/>
    <p:restoredTop sz="94660"/>
  </p:normalViewPr>
  <p:slideViewPr>
    <p:cSldViewPr>
      <p:cViewPr>
        <p:scale>
          <a:sx n="66" d="100"/>
          <a:sy n="66" d="100"/>
        </p:scale>
        <p:origin x="-1512" y="-8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82A36-71B2-479E-9ECD-5A6999109191}" type="datetimeFigureOut">
              <a:rPr lang="pt-PT" smtClean="0"/>
              <a:pPr/>
              <a:t>11-09-2009</a:t>
            </a:fld>
            <a:endParaRPr lang="en-US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FA3AC-36A6-422B-8015-40F585B09BE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 </a:t>
            </a:r>
            <a:r>
              <a:rPr lang="en-US" dirty="0" err="1" smtClean="0"/>
              <a:t>resultado</a:t>
            </a:r>
            <a:r>
              <a:rPr lang="en-US" dirty="0" smtClean="0"/>
              <a:t> </a:t>
            </a:r>
            <a:r>
              <a:rPr lang="en-US" dirty="0" err="1" smtClean="0"/>
              <a:t>deste</a:t>
            </a:r>
            <a:r>
              <a:rPr lang="en-US" dirty="0" smtClean="0"/>
              <a:t> query é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colecção</a:t>
            </a:r>
            <a:r>
              <a:rPr lang="en-US" dirty="0" smtClean="0"/>
              <a:t> com as </a:t>
            </a:r>
            <a:r>
              <a:rPr lang="en-US" dirty="0" err="1" smtClean="0"/>
              <a:t>salas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passam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filtro</a:t>
            </a:r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FA3AC-36A6-422B-8015-40F585B09BE6}" type="slidenum">
              <a:rPr lang="en-US" smtClean="0"/>
              <a:pPr/>
              <a:t>94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CD07-A473-467D-B0C3-9D9EC9F21702}" type="datetime1">
              <a:rPr lang="pt-PT" smtClean="0"/>
              <a:pPr/>
              <a:t>11-09-2009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E88C-BB5A-4B1C-8519-74BCF94D79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1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CA108-BDE7-44AC-B098-2F06CF2A77BE}" type="datetime1">
              <a:rPr lang="pt-PT" smtClean="0"/>
              <a:pPr/>
              <a:t>11-09-2009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E88C-BB5A-4B1C-8519-74BCF94D79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1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2DC84-2946-4FB4-98FD-9E45EA77E0BB}" type="datetime1">
              <a:rPr lang="pt-PT" smtClean="0"/>
              <a:pPr/>
              <a:t>11-09-2009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E88C-BB5A-4B1C-8519-74BCF94D79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1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0C6A-053A-41CC-B493-D5708C7C6B2A}" type="datetime1">
              <a:rPr lang="pt-PT" smtClean="0"/>
              <a:pPr/>
              <a:t>11-09-2009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E88C-BB5A-4B1C-8519-74BCF94D79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1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869FA-B3E3-40F3-93E4-A1A1CE4FD8FA}" type="datetime1">
              <a:rPr lang="pt-PT" smtClean="0"/>
              <a:pPr/>
              <a:t>11-09-2009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E88C-BB5A-4B1C-8519-74BCF94D79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1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C8D04-6354-49E0-A2EF-8A05F1F2B97C}" type="datetime1">
              <a:rPr lang="pt-PT" smtClean="0"/>
              <a:pPr/>
              <a:t>11-09-2009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E88C-BB5A-4B1C-8519-74BCF94D79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1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8792C-4F93-4FB9-8E05-E636E19AF541}" type="datetime1">
              <a:rPr lang="pt-PT" smtClean="0"/>
              <a:pPr/>
              <a:t>11-09-2009</a:t>
            </a:fld>
            <a:endParaRPr lang="en-US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E88C-BB5A-4B1C-8519-74BCF94D79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1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B051-E77E-4B3E-81E1-2CA4E17BCA1C}" type="datetime1">
              <a:rPr lang="pt-PT" smtClean="0"/>
              <a:pPr/>
              <a:t>11-09-2009</a:t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E88C-BB5A-4B1C-8519-74BCF94D79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1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6F73-85F6-4986-91D9-94D37B90B3EA}" type="datetime1">
              <a:rPr lang="pt-PT" smtClean="0"/>
              <a:pPr/>
              <a:t>11-09-2009</a:t>
            </a:fld>
            <a:endParaRPr lang="en-US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E88C-BB5A-4B1C-8519-74BCF94D79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1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DE361-EED3-4535-8868-34A92D2ADF3A}" type="datetime1">
              <a:rPr lang="pt-PT" smtClean="0"/>
              <a:pPr/>
              <a:t>11-09-2009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E88C-BB5A-4B1C-8519-74BCF94D79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1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2BC89-BD26-455A-8439-D6553DBD8C27}" type="datetime1">
              <a:rPr lang="pt-PT" smtClean="0"/>
              <a:pPr/>
              <a:t>11-09-2009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E88C-BB5A-4B1C-8519-74BCF94D79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1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128EB-5C0A-4D61-B716-459FCE60DCCA}" type="datetime1">
              <a:rPr lang="pt-PT" smtClean="0"/>
              <a:pPr/>
              <a:t>11-09-2009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CE88C-BB5A-4B1C-8519-74BCF94D79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Tm="1000"/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5929330"/>
            <a:ext cx="9144000" cy="857256"/>
          </a:xfr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dirty="0" err="1" smtClean="0">
                <a:solidFill>
                  <a:schemeClr val="accent1"/>
                </a:solidFill>
                <a:latin typeface="Gill Sans Light" pitchFamily="34" charset="0"/>
                <a:cs typeface="Courier New" pitchFamily="49" charset="0"/>
              </a:rPr>
              <a:t>EzQL</a:t>
            </a:r>
            <a:r>
              <a:rPr lang="en-US" sz="3200" dirty="0" smtClean="0">
                <a:solidFill>
                  <a:schemeClr val="accent1"/>
                </a:solidFill>
                <a:latin typeface="Gill Sans Light" pitchFamily="34" charset="0"/>
                <a:cs typeface="Courier New" pitchFamily="49" charset="0"/>
              </a:rPr>
              <a:t> |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Gill Sans Light" pitchFamily="34" charset="0"/>
                <a:cs typeface="Courier New" pitchFamily="49" charset="0"/>
              </a:rPr>
              <a:t> </a:t>
            </a:r>
            <a:r>
              <a:rPr lang="en-US" sz="3200" dirty="0" smtClean="0">
                <a:solidFill>
                  <a:schemeClr val="bg1"/>
                </a:solidFill>
                <a:latin typeface="Gill Sans Light" pitchFamily="34" charset="0"/>
                <a:cs typeface="Courier New" pitchFamily="49" charset="0"/>
              </a:rPr>
              <a:t>A language for event </a:t>
            </a:r>
            <a:r>
              <a:rPr lang="en-US" sz="3200" dirty="0" smtClean="0">
                <a:solidFill>
                  <a:schemeClr val="bg1"/>
                </a:solidFill>
                <a:latin typeface="Gill Sans Light" pitchFamily="34" charset="0"/>
                <a:cs typeface="Courier New" pitchFamily="49" charset="0"/>
              </a:rPr>
              <a:t>processing applications</a:t>
            </a:r>
            <a:endParaRPr lang="en-US" sz="3200" dirty="0">
              <a:solidFill>
                <a:schemeClr val="bg1"/>
              </a:solidFill>
              <a:latin typeface="Gill Sans Light" pitchFamily="34" charset="0"/>
              <a:cs typeface="Courier New" pitchFamily="49" charset="0"/>
            </a:endParaRPr>
          </a:p>
        </p:txBody>
      </p:sp>
      <p:pic>
        <p:nvPicPr>
          <p:cNvPr id="5" name="Imagem 4" descr="radiohea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" y="571480"/>
            <a:ext cx="9128402" cy="53578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4414" y="1500174"/>
            <a:ext cx="661513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Gill Sans Light" pitchFamily="34" charset="0"/>
              </a:rPr>
              <a:t>What happens when we use the wrong abstractions?</a:t>
            </a:r>
            <a:endParaRPr lang="en-US" dirty="0">
              <a:solidFill>
                <a:schemeClr val="bg1"/>
              </a:solidFill>
              <a:latin typeface="Gill Sans Light" pitchFamily="34" charset="0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E88C-BB5A-4B1C-8519-74BCF94D7953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03123" y="3200520"/>
            <a:ext cx="4340579" cy="2943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1214414" y="1500174"/>
            <a:ext cx="661513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Gill Sans Light" pitchFamily="34" charset="0"/>
              </a:rPr>
              <a:t>What happens when we use the wrong abstractions?</a:t>
            </a:r>
            <a:endParaRPr lang="en-US" dirty="0">
              <a:solidFill>
                <a:schemeClr val="bg1"/>
              </a:solidFill>
              <a:latin typeface="Gill Sans Light" pitchFamily="34" charset="0"/>
            </a:endParaRPr>
          </a:p>
        </p:txBody>
      </p:sp>
      <p:sp>
        <p:nvSpPr>
          <p:cNvPr id="10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lvl="1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lvl="1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lvl="1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lvl="1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lvl="1">
              <a:buNone/>
            </a:pPr>
            <a:r>
              <a:rPr lang="en-US" dirty="0" smtClean="0">
                <a:solidFill>
                  <a:srgbClr val="FFC000"/>
                </a:solidFill>
              </a:rPr>
              <a:t>Tightly-coupled</a:t>
            </a:r>
            <a:r>
              <a:rPr lang="en-US" dirty="0" smtClean="0">
                <a:solidFill>
                  <a:srgbClr val="FF4F4F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code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.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.</a:t>
            </a:r>
          </a:p>
          <a:p>
            <a:pPr lvl="1">
              <a:buNone/>
            </a:pP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buNone/>
            </a:pP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lvl="1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05340" y="2643182"/>
            <a:ext cx="4095750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E88C-BB5A-4B1C-8519-74BCF94D7953}" type="slidenum">
              <a:rPr lang="en-US" smtClean="0">
                <a:solidFill>
                  <a:schemeClr val="bg1"/>
                </a:solidFill>
              </a:rPr>
              <a:pPr/>
              <a:t>11</a:t>
            </a:fld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E88C-BB5A-4B1C-8519-74BCF94D7953}" type="slidenum">
              <a:rPr lang="en-US" smtClean="0">
                <a:solidFill>
                  <a:schemeClr val="bg1"/>
                </a:solidFill>
              </a:rPr>
              <a:pPr/>
              <a:t>12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1214414" y="1500174"/>
            <a:ext cx="661513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Gill Sans Light" pitchFamily="34" charset="0"/>
              </a:rPr>
              <a:t>What happens when we use the wrong abstractions?</a:t>
            </a:r>
            <a:endParaRPr lang="en-US" dirty="0">
              <a:solidFill>
                <a:schemeClr val="bg1"/>
              </a:solidFill>
              <a:latin typeface="Gill Sans Light" pitchFamily="34" charset="0"/>
            </a:endParaRPr>
          </a:p>
        </p:txBody>
      </p:sp>
      <p:sp>
        <p:nvSpPr>
          <p:cNvPr id="8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lvl="1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lvl="1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lvl="1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lvl="1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lvl="1">
              <a:buNone/>
            </a:pPr>
            <a:r>
              <a:rPr lang="en-US" dirty="0" smtClean="0">
                <a:solidFill>
                  <a:srgbClr val="FFC000"/>
                </a:solidFill>
              </a:rPr>
              <a:t>Tightly-coupled</a:t>
            </a:r>
            <a:r>
              <a:rPr lang="en-US" dirty="0" smtClean="0">
                <a:solidFill>
                  <a:schemeClr val="bg1"/>
                </a:solidFill>
              </a:rPr>
              <a:t> code</a:t>
            </a:r>
          </a:p>
          <a:p>
            <a:pPr lvl="1">
              <a:buNone/>
            </a:pPr>
            <a:r>
              <a:rPr lang="en-US" dirty="0" smtClean="0">
                <a:solidFill>
                  <a:schemeClr val="bg1"/>
                </a:solidFill>
              </a:rPr>
              <a:t>Too </a:t>
            </a:r>
            <a:r>
              <a:rPr lang="en-US" dirty="0" smtClean="0">
                <a:solidFill>
                  <a:srgbClr val="FFC000"/>
                </a:solidFill>
              </a:rPr>
              <a:t>low-level</a:t>
            </a:r>
          </a:p>
          <a:p>
            <a:pPr lvl="1">
              <a:buNone/>
            </a:pPr>
            <a:r>
              <a:rPr lang="en-US" dirty="0" smtClean="0"/>
              <a:t>.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.</a:t>
            </a:r>
          </a:p>
          <a:p>
            <a:pPr lvl="1">
              <a:buNone/>
            </a:pP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buNone/>
            </a:pP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lvl="1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lvl="1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lvl="1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lvl="1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lvl="1">
              <a:buNone/>
            </a:pPr>
            <a:r>
              <a:rPr lang="en-US" dirty="0" smtClean="0">
                <a:solidFill>
                  <a:srgbClr val="FFC000"/>
                </a:solidFill>
              </a:rPr>
              <a:t>Tightly-coupled</a:t>
            </a:r>
            <a:r>
              <a:rPr lang="en-US" dirty="0" smtClean="0">
                <a:solidFill>
                  <a:schemeClr val="bg1"/>
                </a:solidFill>
              </a:rPr>
              <a:t> code</a:t>
            </a:r>
          </a:p>
          <a:p>
            <a:pPr lvl="1">
              <a:buNone/>
            </a:pPr>
            <a:r>
              <a:rPr lang="en-US" dirty="0" smtClean="0">
                <a:solidFill>
                  <a:schemeClr val="bg1"/>
                </a:solidFill>
              </a:rPr>
              <a:t>Too </a:t>
            </a:r>
            <a:r>
              <a:rPr lang="en-US" dirty="0" smtClean="0">
                <a:solidFill>
                  <a:srgbClr val="FFC000"/>
                </a:solidFill>
              </a:rPr>
              <a:t>low-level</a:t>
            </a:r>
          </a:p>
          <a:p>
            <a:pPr lvl="1">
              <a:buNone/>
            </a:pPr>
            <a:r>
              <a:rPr lang="en-US" dirty="0" smtClean="0">
                <a:solidFill>
                  <a:srgbClr val="FFC000"/>
                </a:solidFill>
              </a:rPr>
              <a:t>Not</a:t>
            </a:r>
            <a:r>
              <a:rPr lang="en-US" dirty="0" smtClean="0">
                <a:solidFill>
                  <a:schemeClr val="bg1"/>
                </a:solidFill>
              </a:rPr>
              <a:t> reusable</a:t>
            </a:r>
          </a:p>
          <a:p>
            <a:pPr lvl="1">
              <a:buNone/>
            </a:pPr>
            <a:r>
              <a:rPr lang="en-US" dirty="0" smtClean="0">
                <a:solidFill>
                  <a:srgbClr val="FFC000"/>
                </a:solidFill>
              </a:rPr>
              <a:t>Not</a:t>
            </a:r>
            <a:r>
              <a:rPr lang="en-US" dirty="0" smtClean="0">
                <a:solidFill>
                  <a:schemeClr val="bg1"/>
                </a:solidFill>
              </a:rPr>
              <a:t> extensible</a:t>
            </a:r>
          </a:p>
          <a:p>
            <a:pPr lvl="1">
              <a:buNone/>
            </a:pPr>
            <a:r>
              <a:rPr lang="en-US" dirty="0" smtClean="0">
                <a:solidFill>
                  <a:srgbClr val="FFC000"/>
                </a:solidFill>
              </a:rPr>
              <a:t>Not</a:t>
            </a:r>
            <a:r>
              <a:rPr lang="en-US" dirty="0" smtClean="0">
                <a:solidFill>
                  <a:schemeClr val="bg1"/>
                </a:solidFill>
              </a:rPr>
              <a:t> readable</a:t>
            </a:r>
          </a:p>
          <a:p>
            <a:pPr lvl="1">
              <a:buNone/>
            </a:pPr>
            <a:r>
              <a:rPr lang="en-US" dirty="0" smtClean="0">
                <a:solidFill>
                  <a:srgbClr val="FFC000"/>
                </a:solidFill>
              </a:rPr>
              <a:t>Not</a:t>
            </a:r>
            <a:r>
              <a:rPr lang="en-US" dirty="0" smtClean="0">
                <a:solidFill>
                  <a:schemeClr val="bg1"/>
                </a:solidFill>
              </a:rPr>
              <a:t> maintainable</a:t>
            </a:r>
          </a:p>
          <a:p>
            <a:pPr lvl="1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E88C-BB5A-4B1C-8519-74BCF94D7953}" type="slidenum">
              <a:rPr lang="en-US" smtClean="0">
                <a:solidFill>
                  <a:schemeClr val="bg1"/>
                </a:solidFill>
              </a:rPr>
              <a:pPr/>
              <a:t>13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1214414" y="1500174"/>
            <a:ext cx="661513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Gill Sans Light" pitchFamily="34" charset="0"/>
              </a:rPr>
              <a:t>What happens when we use the wrong abstractions?</a:t>
            </a:r>
            <a:endParaRPr lang="en-US" dirty="0">
              <a:solidFill>
                <a:schemeClr val="bg1"/>
              </a:solidFill>
              <a:latin typeface="Gill Sans Light" pitchFamily="34" charset="0"/>
            </a:endParaRPr>
          </a:p>
        </p:txBody>
      </p:sp>
      <p:pic>
        <p:nvPicPr>
          <p:cNvPr id="5" name="Imagem 4" descr="Brueghel-tower-of-babe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3796" y="3214686"/>
            <a:ext cx="3902980" cy="294286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Marcador de Posição de Conteúdo 4" descr="pl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6108" y="-24"/>
            <a:ext cx="9141380" cy="6858024"/>
          </a:xfrm>
        </p:spPr>
      </p:pic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E88C-BB5A-4B1C-8519-74BCF94D795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E88C-BB5A-4B1C-8519-74BCF94D7953}" type="slidenum">
              <a:rPr lang="en-US" smtClean="0">
                <a:solidFill>
                  <a:schemeClr val="bg1"/>
                </a:solidFill>
              </a:rPr>
              <a:pPr/>
              <a:t>15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1214414" y="2714628"/>
            <a:ext cx="661513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Gill Sans Light" pitchFamily="34" charset="0"/>
              </a:rPr>
              <a:t>Programming languages are tools to create abstractions</a:t>
            </a:r>
            <a:endParaRPr lang="en-US" dirty="0">
              <a:solidFill>
                <a:schemeClr val="bg1"/>
              </a:solidFill>
              <a:latin typeface="Gill Sans Light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1178695" y="1071546"/>
            <a:ext cx="661513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Gill Sans Light" pitchFamily="34" charset="0"/>
              </a:rPr>
              <a:t>Programming languages are tools to create abstractions</a:t>
            </a:r>
            <a:endParaRPr lang="en-US" dirty="0">
              <a:solidFill>
                <a:schemeClr val="bg1"/>
              </a:solidFill>
              <a:latin typeface="Gill Sans Light" pitchFamily="34" charset="0"/>
            </a:endParaRPr>
          </a:p>
        </p:txBody>
      </p:sp>
      <p:sp>
        <p:nvSpPr>
          <p:cNvPr id="6" name="Rectângulo 5"/>
          <p:cNvSpPr/>
          <p:nvPr/>
        </p:nvSpPr>
        <p:spPr>
          <a:xfrm>
            <a:off x="0" y="3500438"/>
            <a:ext cx="9144000" cy="335756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E88C-BB5A-4B1C-8519-74BCF94D7953}" type="slidenum">
              <a:rPr lang="en-US" smtClean="0">
                <a:solidFill>
                  <a:schemeClr val="tx1"/>
                </a:solidFill>
              </a:rPr>
              <a:pPr/>
              <a:t>16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071538" y="4500578"/>
            <a:ext cx="68294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Gill Sans Light" pitchFamily="34" charset="0"/>
                <a:ea typeface="+mj-ea"/>
                <a:cs typeface="+mj-cs"/>
              </a:rPr>
              <a:t>Existing languages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Gill Sans Light" pitchFamily="34" charset="0"/>
                <a:ea typeface="+mj-ea"/>
                <a:cs typeface="+mj-cs"/>
              </a:rPr>
              <a:t> have problems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Gill Sans Light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E88C-BB5A-4B1C-8519-74BCF94D7953}" type="slidenum">
              <a:rPr lang="en-US" smtClean="0">
                <a:solidFill>
                  <a:schemeClr val="tx1"/>
                </a:solidFill>
              </a:rPr>
              <a:pPr/>
              <a:t>17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sz="4800" dirty="0" smtClean="0"/>
          </a:p>
          <a:p>
            <a:pPr lvl="1">
              <a:buNone/>
            </a:pPr>
            <a:r>
              <a:rPr lang="en-US" dirty="0" smtClean="0"/>
              <a:t>Inappropriate semantics</a:t>
            </a: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028704" y="785802"/>
            <a:ext cx="718663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Light" pitchFamily="34" charset="0"/>
                <a:ea typeface="+mj-ea"/>
                <a:cs typeface="+mj-cs"/>
              </a:rPr>
              <a:t>Existing languages have problems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Light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E88C-BB5A-4B1C-8519-74BCF94D7953}" type="slidenum">
              <a:rPr lang="en-US" smtClean="0">
                <a:solidFill>
                  <a:schemeClr val="tx1"/>
                </a:solidFill>
              </a:rPr>
              <a:pPr/>
              <a:t>18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1214414" y="428604"/>
            <a:ext cx="661513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Gill Sans Light" pitchFamily="34" charset="0"/>
              </a:rPr>
              <a:t>Inappropriate semantics</a:t>
            </a:r>
            <a:endParaRPr lang="en-US" dirty="0">
              <a:latin typeface="Gill Sans Light" pitchFamily="34" charset="0"/>
            </a:endParaRPr>
          </a:p>
        </p:txBody>
      </p:sp>
      <p:grpSp>
        <p:nvGrpSpPr>
          <p:cNvPr id="24" name="Grupo 23"/>
          <p:cNvGrpSpPr/>
          <p:nvPr/>
        </p:nvGrpSpPr>
        <p:grpSpPr>
          <a:xfrm>
            <a:off x="1000100" y="2088495"/>
            <a:ext cx="7046190" cy="3780214"/>
            <a:chOff x="1171494" y="3144042"/>
            <a:chExt cx="6048994" cy="3245227"/>
          </a:xfrm>
        </p:grpSpPr>
        <p:grpSp>
          <p:nvGrpSpPr>
            <p:cNvPr id="8" name="Grupo 30"/>
            <p:cNvGrpSpPr/>
            <p:nvPr/>
          </p:nvGrpSpPr>
          <p:grpSpPr>
            <a:xfrm>
              <a:off x="1688549" y="3144042"/>
              <a:ext cx="5531939" cy="3245227"/>
              <a:chOff x="855636" y="3144042"/>
              <a:chExt cx="3431406" cy="3245227"/>
            </a:xfrm>
          </p:grpSpPr>
          <p:cxnSp>
            <p:nvCxnSpPr>
              <p:cNvPr id="9" name="Conexão recta 8"/>
              <p:cNvCxnSpPr/>
              <p:nvPr/>
            </p:nvCxnSpPr>
            <p:spPr>
              <a:xfrm>
                <a:off x="928667" y="5572128"/>
                <a:ext cx="3357581" cy="16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Conexão recta 9"/>
              <p:cNvCxnSpPr/>
              <p:nvPr/>
            </p:nvCxnSpPr>
            <p:spPr>
              <a:xfrm rot="5400000" flipH="1" flipV="1">
                <a:off x="-281011" y="4364833"/>
                <a:ext cx="2415395" cy="81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Conexão recta 10"/>
              <p:cNvCxnSpPr/>
              <p:nvPr/>
            </p:nvCxnSpPr>
            <p:spPr>
              <a:xfrm rot="5400000">
                <a:off x="4250529" y="5607859"/>
                <a:ext cx="71438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xão recta 11"/>
              <p:cNvCxnSpPr/>
              <p:nvPr/>
            </p:nvCxnSpPr>
            <p:spPr>
              <a:xfrm rot="5400000">
                <a:off x="1393803" y="5607065"/>
                <a:ext cx="71438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CaixaDeTexto 12"/>
              <p:cNvSpPr txBox="1"/>
              <p:nvPr/>
            </p:nvSpPr>
            <p:spPr>
              <a:xfrm>
                <a:off x="3894342" y="5643578"/>
                <a:ext cx="349296" cy="2906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sz="1600" dirty="0" smtClean="0"/>
                  <a:t>11:25</a:t>
                </a:r>
                <a:endParaRPr lang="pt-PT" sz="1600" dirty="0"/>
              </a:p>
            </p:txBody>
          </p:sp>
          <p:sp>
            <p:nvSpPr>
              <p:cNvPr id="14" name="CaixaDeTexto 13"/>
              <p:cNvSpPr txBox="1"/>
              <p:nvPr/>
            </p:nvSpPr>
            <p:spPr>
              <a:xfrm>
                <a:off x="1142976" y="5643578"/>
                <a:ext cx="349296" cy="2906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sz="1600" dirty="0" smtClean="0"/>
                  <a:t>11:00</a:t>
                </a:r>
                <a:endParaRPr lang="pt-PT" sz="1600" dirty="0"/>
              </a:p>
            </p:txBody>
          </p:sp>
          <p:sp>
            <p:nvSpPr>
              <p:cNvPr id="15" name="CaixaDeTexto 14"/>
              <p:cNvSpPr txBox="1"/>
              <p:nvPr/>
            </p:nvSpPr>
            <p:spPr>
              <a:xfrm>
                <a:off x="2161256" y="6072206"/>
                <a:ext cx="350150" cy="3170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b="1" dirty="0" err="1" smtClean="0"/>
                  <a:t>Time</a:t>
                </a:r>
                <a:endParaRPr lang="pt-PT" b="1" dirty="0"/>
              </a:p>
            </p:txBody>
          </p:sp>
          <p:cxnSp>
            <p:nvCxnSpPr>
              <p:cNvPr id="16" name="Conexão recta 15"/>
              <p:cNvCxnSpPr/>
              <p:nvPr/>
            </p:nvCxnSpPr>
            <p:spPr>
              <a:xfrm rot="5400000">
                <a:off x="892149" y="5607065"/>
                <a:ext cx="71438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xão recta 16"/>
              <p:cNvCxnSpPr/>
              <p:nvPr/>
            </p:nvCxnSpPr>
            <p:spPr>
              <a:xfrm rot="10800000">
                <a:off x="855636" y="5572140"/>
                <a:ext cx="71438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xão recta 17"/>
              <p:cNvCxnSpPr/>
              <p:nvPr/>
            </p:nvCxnSpPr>
            <p:spPr>
              <a:xfrm rot="5400000" flipH="1" flipV="1">
                <a:off x="3036083" y="4393413"/>
                <a:ext cx="250033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CaixaDeTexto 18"/>
              <p:cNvSpPr txBox="1"/>
              <p:nvPr/>
            </p:nvSpPr>
            <p:spPr>
              <a:xfrm>
                <a:off x="1222736" y="3500438"/>
                <a:ext cx="313669" cy="290641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1600" i="1" dirty="0" smtClean="0">
                    <a:solidFill>
                      <a:schemeClr val="bg1"/>
                    </a:solidFill>
                  </a:rPr>
                  <a:t>70</a:t>
                </a:r>
                <a:endParaRPr lang="pt-PT" sz="1600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CaixaDeTexto 19"/>
              <p:cNvSpPr txBox="1"/>
              <p:nvPr/>
            </p:nvSpPr>
            <p:spPr>
              <a:xfrm>
                <a:off x="2428861" y="4214818"/>
                <a:ext cx="303976" cy="29064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1600" i="1" dirty="0" smtClean="0">
                    <a:solidFill>
                      <a:schemeClr val="bg1"/>
                    </a:solidFill>
                  </a:rPr>
                  <a:t>50</a:t>
                </a:r>
                <a:endParaRPr lang="pt-PT" sz="1600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CaixaDeTexto 20"/>
              <p:cNvSpPr txBox="1"/>
              <p:nvPr/>
            </p:nvSpPr>
            <p:spPr>
              <a:xfrm>
                <a:off x="2357422" y="5643578"/>
                <a:ext cx="349296" cy="2906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sz="1600" dirty="0" smtClean="0"/>
                  <a:t>11:10</a:t>
                </a:r>
                <a:endParaRPr lang="pt-PT" sz="1600" dirty="0"/>
              </a:p>
            </p:txBody>
          </p:sp>
          <p:cxnSp>
            <p:nvCxnSpPr>
              <p:cNvPr id="22" name="Conexão recta 21"/>
              <p:cNvCxnSpPr/>
              <p:nvPr/>
            </p:nvCxnSpPr>
            <p:spPr>
              <a:xfrm rot="5400000">
                <a:off x="2606661" y="5607065"/>
                <a:ext cx="71438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CaixaDeTexto 22"/>
            <p:cNvSpPr txBox="1"/>
            <p:nvPr/>
          </p:nvSpPr>
          <p:spPr>
            <a:xfrm>
              <a:off x="1171494" y="3786190"/>
              <a:ext cx="396329" cy="1143008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pt-PT" b="1" dirty="0" err="1" smtClean="0"/>
                <a:t>Noise</a:t>
              </a:r>
              <a:r>
                <a:rPr lang="pt-PT" sz="1400" b="1" dirty="0" smtClean="0"/>
                <a:t> (</a:t>
              </a:r>
              <a:r>
                <a:rPr lang="pt-PT" sz="1400" b="1" dirty="0" err="1" smtClean="0"/>
                <a:t>dB</a:t>
              </a:r>
              <a:r>
                <a:rPr lang="pt-PT" sz="1400" b="1" dirty="0" smtClean="0"/>
                <a:t>)</a:t>
              </a:r>
              <a:endParaRPr lang="pt-PT" sz="1400" b="1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E88C-BB5A-4B1C-8519-74BCF94D7953}" type="slidenum">
              <a:rPr lang="en-US" smtClean="0">
                <a:solidFill>
                  <a:schemeClr val="tx1"/>
                </a:solidFill>
              </a:rPr>
              <a:pPr/>
              <a:t>19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1214414" y="428604"/>
            <a:ext cx="661513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Gill Sans Light" pitchFamily="34" charset="0"/>
              </a:rPr>
              <a:t>Inappropriate semantics</a:t>
            </a:r>
            <a:endParaRPr lang="en-US" dirty="0">
              <a:latin typeface="Gill Sans Light" pitchFamily="34" charset="0"/>
            </a:endParaRPr>
          </a:p>
        </p:txBody>
      </p:sp>
      <p:grpSp>
        <p:nvGrpSpPr>
          <p:cNvPr id="2" name="Grupo 23"/>
          <p:cNvGrpSpPr/>
          <p:nvPr/>
        </p:nvGrpSpPr>
        <p:grpSpPr>
          <a:xfrm>
            <a:off x="1000100" y="2087570"/>
            <a:ext cx="7046190" cy="3781139"/>
            <a:chOff x="1171494" y="3143248"/>
            <a:chExt cx="6048994" cy="3246021"/>
          </a:xfrm>
        </p:grpSpPr>
        <p:sp>
          <p:nvSpPr>
            <p:cNvPr id="6" name="Rectângulo 5"/>
            <p:cNvSpPr/>
            <p:nvPr/>
          </p:nvSpPr>
          <p:spPr>
            <a:xfrm>
              <a:off x="3071802" y="3143248"/>
              <a:ext cx="3500462" cy="27860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3" name="Grupo 30"/>
            <p:cNvGrpSpPr/>
            <p:nvPr/>
          </p:nvGrpSpPr>
          <p:grpSpPr>
            <a:xfrm>
              <a:off x="1688549" y="3144042"/>
              <a:ext cx="5531939" cy="3245227"/>
              <a:chOff x="855636" y="3144042"/>
              <a:chExt cx="3431406" cy="3245227"/>
            </a:xfrm>
          </p:grpSpPr>
          <p:cxnSp>
            <p:nvCxnSpPr>
              <p:cNvPr id="9" name="Conexão recta 8"/>
              <p:cNvCxnSpPr/>
              <p:nvPr/>
            </p:nvCxnSpPr>
            <p:spPr>
              <a:xfrm>
                <a:off x="928667" y="5572128"/>
                <a:ext cx="3357581" cy="16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Conexão recta 9"/>
              <p:cNvCxnSpPr/>
              <p:nvPr/>
            </p:nvCxnSpPr>
            <p:spPr>
              <a:xfrm rot="5400000" flipH="1" flipV="1">
                <a:off x="-281011" y="4364833"/>
                <a:ext cx="2415395" cy="81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Conexão recta 10"/>
              <p:cNvCxnSpPr/>
              <p:nvPr/>
            </p:nvCxnSpPr>
            <p:spPr>
              <a:xfrm rot="5400000">
                <a:off x="4250529" y="5607859"/>
                <a:ext cx="71438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xão recta 11"/>
              <p:cNvCxnSpPr/>
              <p:nvPr/>
            </p:nvCxnSpPr>
            <p:spPr>
              <a:xfrm rot="5400000">
                <a:off x="1393803" y="5607065"/>
                <a:ext cx="71438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CaixaDeTexto 12"/>
              <p:cNvSpPr txBox="1"/>
              <p:nvPr/>
            </p:nvSpPr>
            <p:spPr>
              <a:xfrm>
                <a:off x="3894342" y="5643578"/>
                <a:ext cx="349296" cy="2906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sz="1600" dirty="0" smtClean="0"/>
                  <a:t>11:25</a:t>
                </a:r>
                <a:endParaRPr lang="pt-PT" sz="1600" dirty="0"/>
              </a:p>
            </p:txBody>
          </p:sp>
          <p:sp>
            <p:nvSpPr>
              <p:cNvPr id="14" name="CaixaDeTexto 13"/>
              <p:cNvSpPr txBox="1"/>
              <p:nvPr/>
            </p:nvSpPr>
            <p:spPr>
              <a:xfrm>
                <a:off x="1142976" y="5643578"/>
                <a:ext cx="349296" cy="2906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sz="1600" dirty="0" smtClean="0"/>
                  <a:t>11:00</a:t>
                </a:r>
                <a:endParaRPr lang="pt-PT" sz="1600" dirty="0"/>
              </a:p>
            </p:txBody>
          </p:sp>
          <p:sp>
            <p:nvSpPr>
              <p:cNvPr id="15" name="CaixaDeTexto 14"/>
              <p:cNvSpPr txBox="1"/>
              <p:nvPr/>
            </p:nvSpPr>
            <p:spPr>
              <a:xfrm>
                <a:off x="2161256" y="6072206"/>
                <a:ext cx="350150" cy="3170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b="1" dirty="0" err="1" smtClean="0"/>
                  <a:t>Time</a:t>
                </a:r>
                <a:endParaRPr lang="pt-PT" b="1" dirty="0"/>
              </a:p>
            </p:txBody>
          </p:sp>
          <p:cxnSp>
            <p:nvCxnSpPr>
              <p:cNvPr id="16" name="Conexão recta 15"/>
              <p:cNvCxnSpPr/>
              <p:nvPr/>
            </p:nvCxnSpPr>
            <p:spPr>
              <a:xfrm rot="5400000">
                <a:off x="892149" y="5607065"/>
                <a:ext cx="71438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xão recta 16"/>
              <p:cNvCxnSpPr/>
              <p:nvPr/>
            </p:nvCxnSpPr>
            <p:spPr>
              <a:xfrm rot="10800000">
                <a:off x="855636" y="5572140"/>
                <a:ext cx="71438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xão recta 17"/>
              <p:cNvCxnSpPr/>
              <p:nvPr/>
            </p:nvCxnSpPr>
            <p:spPr>
              <a:xfrm rot="5400000" flipH="1" flipV="1">
                <a:off x="3036083" y="4393413"/>
                <a:ext cx="250033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CaixaDeTexto 18"/>
              <p:cNvSpPr txBox="1"/>
              <p:nvPr/>
            </p:nvSpPr>
            <p:spPr>
              <a:xfrm>
                <a:off x="1222736" y="3500438"/>
                <a:ext cx="313669" cy="290641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1600" i="1" dirty="0" smtClean="0">
                    <a:solidFill>
                      <a:schemeClr val="bg1"/>
                    </a:solidFill>
                  </a:rPr>
                  <a:t>70</a:t>
                </a:r>
                <a:endParaRPr lang="pt-PT" sz="1600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CaixaDeTexto 19"/>
              <p:cNvSpPr txBox="1"/>
              <p:nvPr/>
            </p:nvSpPr>
            <p:spPr>
              <a:xfrm>
                <a:off x="2428861" y="4214818"/>
                <a:ext cx="303976" cy="29064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1600" i="1" dirty="0" smtClean="0">
                    <a:solidFill>
                      <a:schemeClr val="bg1"/>
                    </a:solidFill>
                  </a:rPr>
                  <a:t>50</a:t>
                </a:r>
                <a:endParaRPr lang="pt-PT" sz="1600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CaixaDeTexto 20"/>
              <p:cNvSpPr txBox="1"/>
              <p:nvPr/>
            </p:nvSpPr>
            <p:spPr>
              <a:xfrm>
                <a:off x="2357422" y="5643578"/>
                <a:ext cx="349296" cy="2906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sz="1600" dirty="0" smtClean="0"/>
                  <a:t>11:10</a:t>
                </a:r>
                <a:endParaRPr lang="pt-PT" sz="1600" dirty="0"/>
              </a:p>
            </p:txBody>
          </p:sp>
          <p:cxnSp>
            <p:nvCxnSpPr>
              <p:cNvPr id="22" name="Conexão recta 21"/>
              <p:cNvCxnSpPr/>
              <p:nvPr/>
            </p:nvCxnSpPr>
            <p:spPr>
              <a:xfrm rot="5400000">
                <a:off x="2606661" y="5607065"/>
                <a:ext cx="71438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CaixaDeTexto 22"/>
            <p:cNvSpPr txBox="1"/>
            <p:nvPr/>
          </p:nvSpPr>
          <p:spPr>
            <a:xfrm>
              <a:off x="1171494" y="3786190"/>
              <a:ext cx="396329" cy="1143008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pt-PT" b="1" dirty="0" err="1" smtClean="0"/>
                <a:t>Noise</a:t>
              </a:r>
              <a:r>
                <a:rPr lang="pt-PT" sz="1400" b="1" dirty="0" smtClean="0"/>
                <a:t> (</a:t>
              </a:r>
              <a:r>
                <a:rPr lang="pt-PT" sz="1400" b="1" dirty="0" err="1" smtClean="0"/>
                <a:t>dB</a:t>
              </a:r>
              <a:r>
                <a:rPr lang="pt-PT" sz="1400" b="1" dirty="0" smtClean="0"/>
                <a:t>)</a:t>
              </a:r>
              <a:endParaRPr lang="pt-PT" sz="1400" b="1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Posição de Conteúdo 5" descr="circuit-board-exploded-I-pop-ar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38959" y="428604"/>
            <a:ext cx="6490495" cy="4357718"/>
          </a:xfrm>
        </p:spPr>
      </p:pic>
      <p:sp>
        <p:nvSpPr>
          <p:cNvPr id="7" name="CaixaDeTexto 6"/>
          <p:cNvSpPr txBox="1"/>
          <p:nvPr/>
        </p:nvSpPr>
        <p:spPr>
          <a:xfrm>
            <a:off x="4786314" y="5357826"/>
            <a:ext cx="3773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Gill Sans Light" pitchFamily="34" charset="0"/>
              </a:rPr>
              <a:t>ABSTRACTIONS</a:t>
            </a:r>
            <a:endParaRPr lang="en-US" sz="4000" dirty="0">
              <a:solidFill>
                <a:srgbClr val="FFC000"/>
              </a:solidFill>
              <a:latin typeface="Gill Sans Light" pitchFamily="34" charset="0"/>
            </a:endParaRPr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E88C-BB5A-4B1C-8519-74BCF94D795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E88C-BB5A-4B1C-8519-74BCF94D7953}" type="slidenum">
              <a:rPr lang="en-US" smtClean="0">
                <a:solidFill>
                  <a:schemeClr val="tx1"/>
                </a:solidFill>
              </a:rPr>
              <a:pPr/>
              <a:t>20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1214414" y="428604"/>
            <a:ext cx="661513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Gill Sans Light" pitchFamily="34" charset="0"/>
              </a:rPr>
              <a:t>Inappropriate semantics</a:t>
            </a:r>
            <a:endParaRPr lang="en-US" dirty="0">
              <a:latin typeface="Gill Sans Light" pitchFamily="34" charset="0"/>
            </a:endParaRPr>
          </a:p>
        </p:txBody>
      </p:sp>
      <p:sp>
        <p:nvSpPr>
          <p:cNvPr id="24" name="CaixaDeTexto 8"/>
          <p:cNvSpPr txBox="1"/>
          <p:nvPr/>
        </p:nvSpPr>
        <p:spPr>
          <a:xfrm>
            <a:off x="1643042" y="3429000"/>
            <a:ext cx="55007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b="1" dirty="0" smtClean="0">
                <a:latin typeface="Consolas" pitchFamily="49" charset="0"/>
              </a:rPr>
              <a:t>select</a:t>
            </a:r>
            <a:r>
              <a:rPr lang="en-US" sz="2400" dirty="0" smtClean="0">
                <a:latin typeface="Consolas" pitchFamily="49" charset="0"/>
              </a:rPr>
              <a:t> </a:t>
            </a:r>
            <a:r>
              <a:rPr lang="en-US" sz="2400" i="1" dirty="0" smtClean="0">
                <a:latin typeface="Consolas" pitchFamily="49" charset="0"/>
              </a:rPr>
              <a:t>max</a:t>
            </a:r>
            <a:r>
              <a:rPr lang="en-US" sz="2400" dirty="0" smtClean="0">
                <a:latin typeface="Consolas" pitchFamily="49" charset="0"/>
              </a:rPr>
              <a:t>(noise)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</a:rPr>
              <a:t>from</a:t>
            </a:r>
            <a:r>
              <a:rPr lang="en-US" sz="2400" dirty="0" smtClean="0">
                <a:latin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</a:rPr>
              <a:t>NoiseReadings</a:t>
            </a:r>
            <a:r>
              <a:rPr lang="pt-PT" sz="2400" dirty="0" smtClean="0"/>
              <a:t> </a:t>
            </a:r>
            <a:r>
              <a:rPr lang="pt-PT" sz="2400" b="1" dirty="0" err="1" smtClean="0"/>
              <a:t>keep</a:t>
            </a:r>
            <a:r>
              <a:rPr lang="pt-PT" sz="2400" b="1" dirty="0" smtClean="0"/>
              <a:t> </a:t>
            </a:r>
            <a:r>
              <a:rPr lang="pt-PT" sz="2400" dirty="0" smtClean="0">
                <a:solidFill>
                  <a:schemeClr val="accent1">
                    <a:lumMod val="75000"/>
                  </a:schemeClr>
                </a:solidFill>
              </a:rPr>
              <a:t>20</a:t>
            </a:r>
            <a:r>
              <a:rPr lang="pt-PT" sz="2400" dirty="0" smtClean="0"/>
              <a:t> </a:t>
            </a:r>
            <a:r>
              <a:rPr lang="pt-PT" sz="2400" b="1" dirty="0" smtClean="0"/>
              <a:t>minutes</a:t>
            </a:r>
            <a:endParaRPr lang="en-US" sz="2400" b="1" dirty="0" smtClean="0">
              <a:latin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E88C-BB5A-4B1C-8519-74BCF94D7953}" type="slidenum">
              <a:rPr lang="en-US" smtClean="0">
                <a:solidFill>
                  <a:schemeClr val="tx1"/>
                </a:solidFill>
              </a:rPr>
              <a:pPr/>
              <a:t>21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1214414" y="428604"/>
            <a:ext cx="661513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Gill Sans Light" pitchFamily="34" charset="0"/>
              </a:rPr>
              <a:t>Inappropriate semantics</a:t>
            </a:r>
            <a:endParaRPr lang="en-US" dirty="0">
              <a:latin typeface="Gill Sans Light" pitchFamily="34" charset="0"/>
            </a:endParaRPr>
          </a:p>
        </p:txBody>
      </p:sp>
      <p:grpSp>
        <p:nvGrpSpPr>
          <p:cNvPr id="2" name="Grupo 23"/>
          <p:cNvGrpSpPr/>
          <p:nvPr/>
        </p:nvGrpSpPr>
        <p:grpSpPr>
          <a:xfrm>
            <a:off x="1000100" y="2087570"/>
            <a:ext cx="7046190" cy="3781139"/>
            <a:chOff x="1171494" y="3143248"/>
            <a:chExt cx="6048994" cy="3246021"/>
          </a:xfrm>
        </p:grpSpPr>
        <p:sp>
          <p:nvSpPr>
            <p:cNvPr id="6" name="Rectângulo 5"/>
            <p:cNvSpPr/>
            <p:nvPr/>
          </p:nvSpPr>
          <p:spPr>
            <a:xfrm>
              <a:off x="3071802" y="3143248"/>
              <a:ext cx="3500462" cy="27860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grpSp>
          <p:nvGrpSpPr>
            <p:cNvPr id="3" name="Grupo 30"/>
            <p:cNvGrpSpPr/>
            <p:nvPr/>
          </p:nvGrpSpPr>
          <p:grpSpPr>
            <a:xfrm>
              <a:off x="1688549" y="3144042"/>
              <a:ext cx="5531939" cy="3245227"/>
              <a:chOff x="855636" y="3144042"/>
              <a:chExt cx="3431406" cy="3245227"/>
            </a:xfrm>
          </p:grpSpPr>
          <p:cxnSp>
            <p:nvCxnSpPr>
              <p:cNvPr id="9" name="Conexão recta 8"/>
              <p:cNvCxnSpPr/>
              <p:nvPr/>
            </p:nvCxnSpPr>
            <p:spPr>
              <a:xfrm>
                <a:off x="928667" y="5572128"/>
                <a:ext cx="3357581" cy="16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Conexão recta 9"/>
              <p:cNvCxnSpPr/>
              <p:nvPr/>
            </p:nvCxnSpPr>
            <p:spPr>
              <a:xfrm rot="5400000" flipH="1" flipV="1">
                <a:off x="-281011" y="4364833"/>
                <a:ext cx="2415395" cy="81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Conexão recta 10"/>
              <p:cNvCxnSpPr/>
              <p:nvPr/>
            </p:nvCxnSpPr>
            <p:spPr>
              <a:xfrm rot="5400000">
                <a:off x="4250529" y="5607859"/>
                <a:ext cx="71438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xão recta 11"/>
              <p:cNvCxnSpPr/>
              <p:nvPr/>
            </p:nvCxnSpPr>
            <p:spPr>
              <a:xfrm rot="5400000">
                <a:off x="1393803" y="5607065"/>
                <a:ext cx="71438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CaixaDeTexto 12"/>
              <p:cNvSpPr txBox="1"/>
              <p:nvPr/>
            </p:nvSpPr>
            <p:spPr>
              <a:xfrm>
                <a:off x="3894342" y="5643578"/>
                <a:ext cx="349296" cy="2906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sz="1600" dirty="0" smtClean="0"/>
                  <a:t>11:25</a:t>
                </a:r>
                <a:endParaRPr lang="pt-PT" sz="1600" dirty="0"/>
              </a:p>
            </p:txBody>
          </p:sp>
          <p:sp>
            <p:nvSpPr>
              <p:cNvPr id="14" name="CaixaDeTexto 13"/>
              <p:cNvSpPr txBox="1"/>
              <p:nvPr/>
            </p:nvSpPr>
            <p:spPr>
              <a:xfrm>
                <a:off x="1142976" y="5643578"/>
                <a:ext cx="349296" cy="2906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sz="1600" dirty="0" smtClean="0"/>
                  <a:t>11:00</a:t>
                </a:r>
                <a:endParaRPr lang="pt-PT" sz="1600" dirty="0"/>
              </a:p>
            </p:txBody>
          </p:sp>
          <p:sp>
            <p:nvSpPr>
              <p:cNvPr id="15" name="CaixaDeTexto 14"/>
              <p:cNvSpPr txBox="1"/>
              <p:nvPr/>
            </p:nvSpPr>
            <p:spPr>
              <a:xfrm>
                <a:off x="2161256" y="6072206"/>
                <a:ext cx="350150" cy="3170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b="1" dirty="0" err="1" smtClean="0"/>
                  <a:t>Time</a:t>
                </a:r>
                <a:endParaRPr lang="pt-PT" b="1" dirty="0"/>
              </a:p>
            </p:txBody>
          </p:sp>
          <p:cxnSp>
            <p:nvCxnSpPr>
              <p:cNvPr id="16" name="Conexão recta 15"/>
              <p:cNvCxnSpPr/>
              <p:nvPr/>
            </p:nvCxnSpPr>
            <p:spPr>
              <a:xfrm rot="5400000">
                <a:off x="892149" y="5607065"/>
                <a:ext cx="71438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xão recta 16"/>
              <p:cNvCxnSpPr/>
              <p:nvPr/>
            </p:nvCxnSpPr>
            <p:spPr>
              <a:xfrm rot="10800000">
                <a:off x="855636" y="5572140"/>
                <a:ext cx="71438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xão recta 17"/>
              <p:cNvCxnSpPr/>
              <p:nvPr/>
            </p:nvCxnSpPr>
            <p:spPr>
              <a:xfrm rot="5400000" flipH="1" flipV="1">
                <a:off x="3036083" y="4393413"/>
                <a:ext cx="250033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CaixaDeTexto 18"/>
              <p:cNvSpPr txBox="1"/>
              <p:nvPr/>
            </p:nvSpPr>
            <p:spPr>
              <a:xfrm>
                <a:off x="1222736" y="3500438"/>
                <a:ext cx="313669" cy="290641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1600" i="1" dirty="0" smtClean="0">
                    <a:solidFill>
                      <a:schemeClr val="bg1"/>
                    </a:solidFill>
                  </a:rPr>
                  <a:t>70</a:t>
                </a:r>
                <a:endParaRPr lang="pt-PT" sz="1600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CaixaDeTexto 19"/>
              <p:cNvSpPr txBox="1"/>
              <p:nvPr/>
            </p:nvSpPr>
            <p:spPr>
              <a:xfrm>
                <a:off x="2428861" y="4214818"/>
                <a:ext cx="303976" cy="29064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1600" i="1" dirty="0" smtClean="0">
                    <a:solidFill>
                      <a:schemeClr val="bg1"/>
                    </a:solidFill>
                  </a:rPr>
                  <a:t>50</a:t>
                </a:r>
                <a:endParaRPr lang="pt-PT" sz="1600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CaixaDeTexto 20"/>
              <p:cNvSpPr txBox="1"/>
              <p:nvPr/>
            </p:nvSpPr>
            <p:spPr>
              <a:xfrm>
                <a:off x="2357422" y="5643578"/>
                <a:ext cx="349296" cy="2906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sz="1600" dirty="0" smtClean="0"/>
                  <a:t>11:10</a:t>
                </a:r>
                <a:endParaRPr lang="pt-PT" sz="1600" dirty="0"/>
              </a:p>
            </p:txBody>
          </p:sp>
          <p:cxnSp>
            <p:nvCxnSpPr>
              <p:cNvPr id="22" name="Conexão recta 21"/>
              <p:cNvCxnSpPr/>
              <p:nvPr/>
            </p:nvCxnSpPr>
            <p:spPr>
              <a:xfrm rot="5400000">
                <a:off x="2606661" y="5607065"/>
                <a:ext cx="71438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CaixaDeTexto 22"/>
            <p:cNvSpPr txBox="1"/>
            <p:nvPr/>
          </p:nvSpPr>
          <p:spPr>
            <a:xfrm>
              <a:off x="1171494" y="3786190"/>
              <a:ext cx="396329" cy="1143008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pt-PT" b="1" dirty="0" err="1" smtClean="0"/>
                <a:t>Noise</a:t>
              </a:r>
              <a:r>
                <a:rPr lang="pt-PT" sz="1400" b="1" dirty="0" smtClean="0"/>
                <a:t> (</a:t>
              </a:r>
              <a:r>
                <a:rPr lang="pt-PT" sz="1400" b="1" dirty="0" err="1" smtClean="0"/>
                <a:t>dB</a:t>
              </a:r>
              <a:r>
                <a:rPr lang="pt-PT" sz="1400" b="1" dirty="0" smtClean="0"/>
                <a:t>)</a:t>
              </a:r>
              <a:endParaRPr lang="pt-PT" sz="1400" b="1" dirty="0"/>
            </a:p>
          </p:txBody>
        </p:sp>
      </p:grpSp>
      <p:sp>
        <p:nvSpPr>
          <p:cNvPr id="27" name="CaixaDeTexto 26"/>
          <p:cNvSpPr txBox="1"/>
          <p:nvPr/>
        </p:nvSpPr>
        <p:spPr>
          <a:xfrm>
            <a:off x="4286248" y="2671700"/>
            <a:ext cx="12402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Maximum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8" name="Conexão recta unidireccional 27"/>
          <p:cNvCxnSpPr/>
          <p:nvPr/>
        </p:nvCxnSpPr>
        <p:spPr>
          <a:xfrm rot="5400000">
            <a:off x="4724934" y="3133190"/>
            <a:ext cx="314270" cy="4863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E88C-BB5A-4B1C-8519-74BCF94D7953}" type="slidenum">
              <a:rPr lang="en-US" smtClean="0">
                <a:solidFill>
                  <a:schemeClr val="tx1"/>
                </a:solidFill>
              </a:rPr>
              <a:pPr/>
              <a:t>22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1214414" y="428604"/>
            <a:ext cx="661513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Gill Sans Light" pitchFamily="34" charset="0"/>
              </a:rPr>
              <a:t>Inappropriate semantics</a:t>
            </a:r>
            <a:endParaRPr lang="en-US" dirty="0">
              <a:latin typeface="Gill Sans Light" pitchFamily="34" charset="0"/>
            </a:endParaRPr>
          </a:p>
        </p:txBody>
      </p:sp>
      <p:grpSp>
        <p:nvGrpSpPr>
          <p:cNvPr id="2" name="Grupo 23"/>
          <p:cNvGrpSpPr/>
          <p:nvPr/>
        </p:nvGrpSpPr>
        <p:grpSpPr>
          <a:xfrm>
            <a:off x="1000100" y="2087570"/>
            <a:ext cx="7046190" cy="3781139"/>
            <a:chOff x="1171494" y="3143248"/>
            <a:chExt cx="6048994" cy="3246021"/>
          </a:xfrm>
        </p:grpSpPr>
        <p:sp>
          <p:nvSpPr>
            <p:cNvPr id="6" name="Rectângulo 5"/>
            <p:cNvSpPr/>
            <p:nvPr/>
          </p:nvSpPr>
          <p:spPr>
            <a:xfrm>
              <a:off x="3071802" y="3143248"/>
              <a:ext cx="3500462" cy="27860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3" name="Grupo 30"/>
            <p:cNvGrpSpPr/>
            <p:nvPr/>
          </p:nvGrpSpPr>
          <p:grpSpPr>
            <a:xfrm>
              <a:off x="1688549" y="3144042"/>
              <a:ext cx="5531939" cy="3245227"/>
              <a:chOff x="855636" y="3144042"/>
              <a:chExt cx="3431406" cy="3245227"/>
            </a:xfrm>
          </p:grpSpPr>
          <p:cxnSp>
            <p:nvCxnSpPr>
              <p:cNvPr id="9" name="Conexão recta 8"/>
              <p:cNvCxnSpPr/>
              <p:nvPr/>
            </p:nvCxnSpPr>
            <p:spPr>
              <a:xfrm>
                <a:off x="928667" y="5572128"/>
                <a:ext cx="3357581" cy="16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Conexão recta 9"/>
              <p:cNvCxnSpPr/>
              <p:nvPr/>
            </p:nvCxnSpPr>
            <p:spPr>
              <a:xfrm rot="5400000" flipH="1" flipV="1">
                <a:off x="-281011" y="4364833"/>
                <a:ext cx="2415395" cy="81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Conexão recta 10"/>
              <p:cNvCxnSpPr/>
              <p:nvPr/>
            </p:nvCxnSpPr>
            <p:spPr>
              <a:xfrm rot="5400000">
                <a:off x="4250529" y="5607859"/>
                <a:ext cx="71438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xão recta 11"/>
              <p:cNvCxnSpPr/>
              <p:nvPr/>
            </p:nvCxnSpPr>
            <p:spPr>
              <a:xfrm rot="5400000">
                <a:off x="1393803" y="5607065"/>
                <a:ext cx="71438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CaixaDeTexto 12"/>
              <p:cNvSpPr txBox="1"/>
              <p:nvPr/>
            </p:nvSpPr>
            <p:spPr>
              <a:xfrm>
                <a:off x="3894342" y="5643578"/>
                <a:ext cx="349296" cy="2906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sz="1600" dirty="0" smtClean="0"/>
                  <a:t>11:25</a:t>
                </a:r>
                <a:endParaRPr lang="pt-PT" sz="1600" dirty="0"/>
              </a:p>
            </p:txBody>
          </p:sp>
          <p:sp>
            <p:nvSpPr>
              <p:cNvPr id="14" name="CaixaDeTexto 13"/>
              <p:cNvSpPr txBox="1"/>
              <p:nvPr/>
            </p:nvSpPr>
            <p:spPr>
              <a:xfrm>
                <a:off x="1142976" y="5643578"/>
                <a:ext cx="349296" cy="2906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sz="1600" dirty="0" smtClean="0"/>
                  <a:t>11:00</a:t>
                </a:r>
                <a:endParaRPr lang="pt-PT" sz="1600" dirty="0"/>
              </a:p>
            </p:txBody>
          </p:sp>
          <p:sp>
            <p:nvSpPr>
              <p:cNvPr id="15" name="CaixaDeTexto 14"/>
              <p:cNvSpPr txBox="1"/>
              <p:nvPr/>
            </p:nvSpPr>
            <p:spPr>
              <a:xfrm>
                <a:off x="2161256" y="6072206"/>
                <a:ext cx="350150" cy="3170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b="1" dirty="0" err="1" smtClean="0"/>
                  <a:t>Time</a:t>
                </a:r>
                <a:endParaRPr lang="pt-PT" b="1" dirty="0"/>
              </a:p>
            </p:txBody>
          </p:sp>
          <p:cxnSp>
            <p:nvCxnSpPr>
              <p:cNvPr id="16" name="Conexão recta 15"/>
              <p:cNvCxnSpPr/>
              <p:nvPr/>
            </p:nvCxnSpPr>
            <p:spPr>
              <a:xfrm rot="5400000">
                <a:off x="892149" y="5607065"/>
                <a:ext cx="71438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xão recta 16"/>
              <p:cNvCxnSpPr/>
              <p:nvPr/>
            </p:nvCxnSpPr>
            <p:spPr>
              <a:xfrm rot="10800000">
                <a:off x="855636" y="5572140"/>
                <a:ext cx="71438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xão recta 17"/>
              <p:cNvCxnSpPr/>
              <p:nvPr/>
            </p:nvCxnSpPr>
            <p:spPr>
              <a:xfrm rot="5400000" flipH="1" flipV="1">
                <a:off x="3036083" y="4393413"/>
                <a:ext cx="250033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CaixaDeTexto 18"/>
              <p:cNvSpPr txBox="1"/>
              <p:nvPr/>
            </p:nvSpPr>
            <p:spPr>
              <a:xfrm>
                <a:off x="1222736" y="3500438"/>
                <a:ext cx="313669" cy="290641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1600" i="1" dirty="0" smtClean="0">
                    <a:solidFill>
                      <a:schemeClr val="bg1"/>
                    </a:solidFill>
                  </a:rPr>
                  <a:t>70</a:t>
                </a:r>
                <a:endParaRPr lang="pt-PT" sz="1600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CaixaDeTexto 19"/>
              <p:cNvSpPr txBox="1"/>
              <p:nvPr/>
            </p:nvSpPr>
            <p:spPr>
              <a:xfrm>
                <a:off x="2428861" y="4214818"/>
                <a:ext cx="303976" cy="29064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1600" i="1" dirty="0" smtClean="0">
                    <a:solidFill>
                      <a:schemeClr val="bg1"/>
                    </a:solidFill>
                  </a:rPr>
                  <a:t>50</a:t>
                </a:r>
                <a:endParaRPr lang="pt-PT" sz="1600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CaixaDeTexto 20"/>
              <p:cNvSpPr txBox="1"/>
              <p:nvPr/>
            </p:nvSpPr>
            <p:spPr>
              <a:xfrm>
                <a:off x="2357422" y="5643578"/>
                <a:ext cx="349296" cy="2906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sz="1600" dirty="0" smtClean="0"/>
                  <a:t>11:10</a:t>
                </a:r>
                <a:endParaRPr lang="pt-PT" sz="1600" dirty="0"/>
              </a:p>
            </p:txBody>
          </p:sp>
          <p:cxnSp>
            <p:nvCxnSpPr>
              <p:cNvPr id="22" name="Conexão recta 21"/>
              <p:cNvCxnSpPr/>
              <p:nvPr/>
            </p:nvCxnSpPr>
            <p:spPr>
              <a:xfrm rot="5400000">
                <a:off x="2606661" y="5607065"/>
                <a:ext cx="71438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CaixaDeTexto 22"/>
            <p:cNvSpPr txBox="1"/>
            <p:nvPr/>
          </p:nvSpPr>
          <p:spPr>
            <a:xfrm>
              <a:off x="1171494" y="3786190"/>
              <a:ext cx="396329" cy="1143008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pt-PT" b="1" dirty="0" err="1" smtClean="0"/>
                <a:t>Price</a:t>
              </a:r>
              <a:r>
                <a:rPr lang="pt-PT" b="1" dirty="0" smtClean="0"/>
                <a:t> (€)</a:t>
              </a:r>
              <a:endParaRPr lang="pt-PT" sz="1400" b="1" dirty="0"/>
            </a:p>
          </p:txBody>
        </p:sp>
      </p:grpSp>
      <p:cxnSp>
        <p:nvCxnSpPr>
          <p:cNvPr id="24" name="Conexão recta 23"/>
          <p:cNvCxnSpPr/>
          <p:nvPr/>
        </p:nvCxnSpPr>
        <p:spPr>
          <a:xfrm>
            <a:off x="2857487" y="2684004"/>
            <a:ext cx="1714513" cy="113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xão recta 25"/>
          <p:cNvCxnSpPr/>
          <p:nvPr/>
        </p:nvCxnSpPr>
        <p:spPr>
          <a:xfrm>
            <a:off x="5128990" y="3499299"/>
            <a:ext cx="1714513" cy="113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E88C-BB5A-4B1C-8519-74BCF94D7953}" type="slidenum">
              <a:rPr lang="en-US" smtClean="0">
                <a:solidFill>
                  <a:schemeClr val="tx1"/>
                </a:solidFill>
              </a:rPr>
              <a:pPr/>
              <a:t>23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1214414" y="428604"/>
            <a:ext cx="661513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Gill Sans Light" pitchFamily="34" charset="0"/>
              </a:rPr>
              <a:t>Inappropriate semantics</a:t>
            </a:r>
            <a:endParaRPr lang="en-US" dirty="0">
              <a:latin typeface="Gill Sans Light" pitchFamily="34" charset="0"/>
            </a:endParaRPr>
          </a:p>
        </p:txBody>
      </p:sp>
      <p:grpSp>
        <p:nvGrpSpPr>
          <p:cNvPr id="2" name="Grupo 23"/>
          <p:cNvGrpSpPr/>
          <p:nvPr/>
        </p:nvGrpSpPr>
        <p:grpSpPr>
          <a:xfrm>
            <a:off x="1000100" y="2087570"/>
            <a:ext cx="7046190" cy="3781139"/>
            <a:chOff x="1171494" y="3143248"/>
            <a:chExt cx="6048994" cy="3246021"/>
          </a:xfrm>
        </p:grpSpPr>
        <p:sp>
          <p:nvSpPr>
            <p:cNvPr id="6" name="Rectângulo 5"/>
            <p:cNvSpPr/>
            <p:nvPr/>
          </p:nvSpPr>
          <p:spPr>
            <a:xfrm>
              <a:off x="3071802" y="3143248"/>
              <a:ext cx="3500462" cy="27860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3" name="Grupo 30"/>
            <p:cNvGrpSpPr/>
            <p:nvPr/>
          </p:nvGrpSpPr>
          <p:grpSpPr>
            <a:xfrm>
              <a:off x="1688549" y="3144042"/>
              <a:ext cx="5531939" cy="3245227"/>
              <a:chOff x="855636" y="3144042"/>
              <a:chExt cx="3431406" cy="3245227"/>
            </a:xfrm>
          </p:grpSpPr>
          <p:cxnSp>
            <p:nvCxnSpPr>
              <p:cNvPr id="9" name="Conexão recta 8"/>
              <p:cNvCxnSpPr/>
              <p:nvPr/>
            </p:nvCxnSpPr>
            <p:spPr>
              <a:xfrm>
                <a:off x="928667" y="5572128"/>
                <a:ext cx="3357581" cy="16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Conexão recta 9"/>
              <p:cNvCxnSpPr/>
              <p:nvPr/>
            </p:nvCxnSpPr>
            <p:spPr>
              <a:xfrm rot="5400000" flipH="1" flipV="1">
                <a:off x="-281011" y="4364833"/>
                <a:ext cx="2415395" cy="81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Conexão recta 10"/>
              <p:cNvCxnSpPr/>
              <p:nvPr/>
            </p:nvCxnSpPr>
            <p:spPr>
              <a:xfrm rot="5400000">
                <a:off x="4250529" y="5607859"/>
                <a:ext cx="71438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xão recta 11"/>
              <p:cNvCxnSpPr/>
              <p:nvPr/>
            </p:nvCxnSpPr>
            <p:spPr>
              <a:xfrm rot="5400000">
                <a:off x="1393803" y="5607065"/>
                <a:ext cx="71438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CaixaDeTexto 12"/>
              <p:cNvSpPr txBox="1"/>
              <p:nvPr/>
            </p:nvSpPr>
            <p:spPr>
              <a:xfrm>
                <a:off x="3894342" y="5643578"/>
                <a:ext cx="349296" cy="2906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sz="1600" dirty="0" smtClean="0"/>
                  <a:t>11:25</a:t>
                </a:r>
                <a:endParaRPr lang="pt-PT" sz="1600" dirty="0"/>
              </a:p>
            </p:txBody>
          </p:sp>
          <p:sp>
            <p:nvSpPr>
              <p:cNvPr id="14" name="CaixaDeTexto 13"/>
              <p:cNvSpPr txBox="1"/>
              <p:nvPr/>
            </p:nvSpPr>
            <p:spPr>
              <a:xfrm>
                <a:off x="1142976" y="5643578"/>
                <a:ext cx="349296" cy="2906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sz="1600" dirty="0" smtClean="0"/>
                  <a:t>11:00</a:t>
                </a:r>
                <a:endParaRPr lang="pt-PT" sz="1600" dirty="0"/>
              </a:p>
            </p:txBody>
          </p:sp>
          <p:sp>
            <p:nvSpPr>
              <p:cNvPr id="15" name="CaixaDeTexto 14"/>
              <p:cNvSpPr txBox="1"/>
              <p:nvPr/>
            </p:nvSpPr>
            <p:spPr>
              <a:xfrm>
                <a:off x="2161256" y="6072206"/>
                <a:ext cx="350150" cy="3170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b="1" dirty="0" err="1" smtClean="0"/>
                  <a:t>Time</a:t>
                </a:r>
                <a:endParaRPr lang="pt-PT" b="1" dirty="0"/>
              </a:p>
            </p:txBody>
          </p:sp>
          <p:cxnSp>
            <p:nvCxnSpPr>
              <p:cNvPr id="16" name="Conexão recta 15"/>
              <p:cNvCxnSpPr/>
              <p:nvPr/>
            </p:nvCxnSpPr>
            <p:spPr>
              <a:xfrm rot="5400000">
                <a:off x="892149" y="5607065"/>
                <a:ext cx="71438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xão recta 16"/>
              <p:cNvCxnSpPr/>
              <p:nvPr/>
            </p:nvCxnSpPr>
            <p:spPr>
              <a:xfrm rot="10800000">
                <a:off x="855636" y="5572140"/>
                <a:ext cx="71438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xão recta 17"/>
              <p:cNvCxnSpPr/>
              <p:nvPr/>
            </p:nvCxnSpPr>
            <p:spPr>
              <a:xfrm rot="5400000" flipH="1" flipV="1">
                <a:off x="3036083" y="4393413"/>
                <a:ext cx="250033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CaixaDeTexto 18"/>
              <p:cNvSpPr txBox="1"/>
              <p:nvPr/>
            </p:nvSpPr>
            <p:spPr>
              <a:xfrm>
                <a:off x="1222736" y="3500438"/>
                <a:ext cx="313669" cy="290641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1600" i="1" dirty="0" smtClean="0">
                    <a:solidFill>
                      <a:schemeClr val="bg1"/>
                    </a:solidFill>
                  </a:rPr>
                  <a:t>70</a:t>
                </a:r>
                <a:endParaRPr lang="pt-PT" sz="1600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CaixaDeTexto 19"/>
              <p:cNvSpPr txBox="1"/>
              <p:nvPr/>
            </p:nvSpPr>
            <p:spPr>
              <a:xfrm>
                <a:off x="2428861" y="4214818"/>
                <a:ext cx="303976" cy="29064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1600" i="1" dirty="0" smtClean="0">
                    <a:solidFill>
                      <a:schemeClr val="bg1"/>
                    </a:solidFill>
                  </a:rPr>
                  <a:t>50</a:t>
                </a:r>
                <a:endParaRPr lang="pt-PT" sz="1600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CaixaDeTexto 20"/>
              <p:cNvSpPr txBox="1"/>
              <p:nvPr/>
            </p:nvSpPr>
            <p:spPr>
              <a:xfrm>
                <a:off x="2357422" y="5643578"/>
                <a:ext cx="349296" cy="2906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sz="1600" dirty="0" smtClean="0"/>
                  <a:t>11:10</a:t>
                </a:r>
                <a:endParaRPr lang="pt-PT" sz="1600" dirty="0"/>
              </a:p>
            </p:txBody>
          </p:sp>
          <p:cxnSp>
            <p:nvCxnSpPr>
              <p:cNvPr id="22" name="Conexão recta 21"/>
              <p:cNvCxnSpPr/>
              <p:nvPr/>
            </p:nvCxnSpPr>
            <p:spPr>
              <a:xfrm rot="5400000">
                <a:off x="2606661" y="5607065"/>
                <a:ext cx="71438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CaixaDeTexto 22"/>
            <p:cNvSpPr txBox="1"/>
            <p:nvPr/>
          </p:nvSpPr>
          <p:spPr>
            <a:xfrm>
              <a:off x="1171494" y="3786190"/>
              <a:ext cx="396329" cy="1143008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pt-PT" b="1" dirty="0" err="1" smtClean="0"/>
                <a:t>Price</a:t>
              </a:r>
              <a:r>
                <a:rPr lang="pt-PT" b="1" dirty="0" smtClean="0"/>
                <a:t> (€)</a:t>
              </a:r>
              <a:endParaRPr lang="pt-PT" sz="1400" b="1" dirty="0"/>
            </a:p>
          </p:txBody>
        </p:sp>
      </p:grpSp>
      <p:cxnSp>
        <p:nvCxnSpPr>
          <p:cNvPr id="24" name="Conexão recta 23"/>
          <p:cNvCxnSpPr/>
          <p:nvPr/>
        </p:nvCxnSpPr>
        <p:spPr>
          <a:xfrm>
            <a:off x="2857487" y="2684004"/>
            <a:ext cx="1714513" cy="113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xão recta 25"/>
          <p:cNvCxnSpPr/>
          <p:nvPr/>
        </p:nvCxnSpPr>
        <p:spPr>
          <a:xfrm>
            <a:off x="5128990" y="3499299"/>
            <a:ext cx="1714513" cy="113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4286248" y="2671700"/>
            <a:ext cx="12402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Maximum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8" name="Conexão recta unidireccional 27"/>
          <p:cNvCxnSpPr/>
          <p:nvPr/>
        </p:nvCxnSpPr>
        <p:spPr>
          <a:xfrm rot="5400000">
            <a:off x="4724934" y="3133190"/>
            <a:ext cx="314270" cy="4863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E88C-BB5A-4B1C-8519-74BCF94D7953}" type="slidenum">
              <a:rPr lang="en-US" smtClean="0">
                <a:solidFill>
                  <a:schemeClr val="tx1"/>
                </a:solidFill>
              </a:rPr>
              <a:pPr/>
              <a:t>24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1214414" y="428604"/>
            <a:ext cx="661513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Gill Sans Light" pitchFamily="34" charset="0"/>
              </a:rPr>
              <a:t>Inappropriate semantics</a:t>
            </a:r>
            <a:endParaRPr lang="en-US" dirty="0">
              <a:latin typeface="Gill Sans Light" pitchFamily="34" charset="0"/>
            </a:endParaRPr>
          </a:p>
        </p:txBody>
      </p:sp>
      <p:grpSp>
        <p:nvGrpSpPr>
          <p:cNvPr id="2" name="Grupo 23"/>
          <p:cNvGrpSpPr/>
          <p:nvPr/>
        </p:nvGrpSpPr>
        <p:grpSpPr>
          <a:xfrm>
            <a:off x="1000100" y="2087570"/>
            <a:ext cx="7046190" cy="3781139"/>
            <a:chOff x="1171494" y="3143248"/>
            <a:chExt cx="6048994" cy="3246021"/>
          </a:xfrm>
        </p:grpSpPr>
        <p:sp>
          <p:nvSpPr>
            <p:cNvPr id="6" name="Rectângulo 5"/>
            <p:cNvSpPr/>
            <p:nvPr/>
          </p:nvSpPr>
          <p:spPr>
            <a:xfrm>
              <a:off x="3071802" y="3143248"/>
              <a:ext cx="3500462" cy="27860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3" name="Grupo 30"/>
            <p:cNvGrpSpPr/>
            <p:nvPr/>
          </p:nvGrpSpPr>
          <p:grpSpPr>
            <a:xfrm>
              <a:off x="1688549" y="3144042"/>
              <a:ext cx="5531939" cy="3245227"/>
              <a:chOff x="855636" y="3144042"/>
              <a:chExt cx="3431406" cy="3245227"/>
            </a:xfrm>
          </p:grpSpPr>
          <p:cxnSp>
            <p:nvCxnSpPr>
              <p:cNvPr id="9" name="Conexão recta 8"/>
              <p:cNvCxnSpPr/>
              <p:nvPr/>
            </p:nvCxnSpPr>
            <p:spPr>
              <a:xfrm>
                <a:off x="928667" y="5572128"/>
                <a:ext cx="3357581" cy="16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Conexão recta 9"/>
              <p:cNvCxnSpPr/>
              <p:nvPr/>
            </p:nvCxnSpPr>
            <p:spPr>
              <a:xfrm rot="5400000" flipH="1" flipV="1">
                <a:off x="-281011" y="4364833"/>
                <a:ext cx="2415395" cy="81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Conexão recta 10"/>
              <p:cNvCxnSpPr/>
              <p:nvPr/>
            </p:nvCxnSpPr>
            <p:spPr>
              <a:xfrm rot="5400000">
                <a:off x="4250529" y="5607859"/>
                <a:ext cx="71438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xão recta 11"/>
              <p:cNvCxnSpPr/>
              <p:nvPr/>
            </p:nvCxnSpPr>
            <p:spPr>
              <a:xfrm rot="5400000">
                <a:off x="1393803" y="5607065"/>
                <a:ext cx="71438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CaixaDeTexto 12"/>
              <p:cNvSpPr txBox="1"/>
              <p:nvPr/>
            </p:nvSpPr>
            <p:spPr>
              <a:xfrm>
                <a:off x="3894342" y="5643578"/>
                <a:ext cx="349296" cy="2906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sz="1600" dirty="0" smtClean="0"/>
                  <a:t>11:25</a:t>
                </a:r>
                <a:endParaRPr lang="pt-PT" sz="1600" dirty="0"/>
              </a:p>
            </p:txBody>
          </p:sp>
          <p:sp>
            <p:nvSpPr>
              <p:cNvPr id="14" name="CaixaDeTexto 13"/>
              <p:cNvSpPr txBox="1"/>
              <p:nvPr/>
            </p:nvSpPr>
            <p:spPr>
              <a:xfrm>
                <a:off x="1142976" y="5643578"/>
                <a:ext cx="349296" cy="2906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sz="1600" dirty="0" smtClean="0"/>
                  <a:t>11:00</a:t>
                </a:r>
                <a:endParaRPr lang="pt-PT" sz="1600" dirty="0"/>
              </a:p>
            </p:txBody>
          </p:sp>
          <p:sp>
            <p:nvSpPr>
              <p:cNvPr id="15" name="CaixaDeTexto 14"/>
              <p:cNvSpPr txBox="1"/>
              <p:nvPr/>
            </p:nvSpPr>
            <p:spPr>
              <a:xfrm>
                <a:off x="2161256" y="6072206"/>
                <a:ext cx="350150" cy="3170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b="1" dirty="0" err="1" smtClean="0"/>
                  <a:t>Time</a:t>
                </a:r>
                <a:endParaRPr lang="pt-PT" b="1" dirty="0"/>
              </a:p>
            </p:txBody>
          </p:sp>
          <p:cxnSp>
            <p:nvCxnSpPr>
              <p:cNvPr id="16" name="Conexão recta 15"/>
              <p:cNvCxnSpPr/>
              <p:nvPr/>
            </p:nvCxnSpPr>
            <p:spPr>
              <a:xfrm rot="5400000">
                <a:off x="892149" y="5607065"/>
                <a:ext cx="71438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xão recta 16"/>
              <p:cNvCxnSpPr/>
              <p:nvPr/>
            </p:nvCxnSpPr>
            <p:spPr>
              <a:xfrm rot="10800000">
                <a:off x="855636" y="5572140"/>
                <a:ext cx="71438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xão recta 17"/>
              <p:cNvCxnSpPr/>
              <p:nvPr/>
            </p:nvCxnSpPr>
            <p:spPr>
              <a:xfrm rot="5400000" flipH="1" flipV="1">
                <a:off x="3036083" y="4393413"/>
                <a:ext cx="250033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CaixaDeTexto 18"/>
              <p:cNvSpPr txBox="1"/>
              <p:nvPr/>
            </p:nvSpPr>
            <p:spPr>
              <a:xfrm>
                <a:off x="1222736" y="3500438"/>
                <a:ext cx="313669" cy="290641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1600" i="1" dirty="0" smtClean="0">
                    <a:solidFill>
                      <a:schemeClr val="bg1"/>
                    </a:solidFill>
                  </a:rPr>
                  <a:t>70</a:t>
                </a:r>
                <a:endParaRPr lang="pt-PT" sz="1600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CaixaDeTexto 19"/>
              <p:cNvSpPr txBox="1"/>
              <p:nvPr/>
            </p:nvSpPr>
            <p:spPr>
              <a:xfrm>
                <a:off x="2428861" y="4214818"/>
                <a:ext cx="303976" cy="29064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1600" i="1" dirty="0" smtClean="0">
                    <a:solidFill>
                      <a:schemeClr val="bg1"/>
                    </a:solidFill>
                  </a:rPr>
                  <a:t>50</a:t>
                </a:r>
                <a:endParaRPr lang="pt-PT" sz="1600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CaixaDeTexto 20"/>
              <p:cNvSpPr txBox="1"/>
              <p:nvPr/>
            </p:nvSpPr>
            <p:spPr>
              <a:xfrm>
                <a:off x="2357422" y="5643578"/>
                <a:ext cx="349296" cy="2906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sz="1600" dirty="0" smtClean="0"/>
                  <a:t>11:10</a:t>
                </a:r>
                <a:endParaRPr lang="pt-PT" sz="1600" dirty="0"/>
              </a:p>
            </p:txBody>
          </p:sp>
          <p:cxnSp>
            <p:nvCxnSpPr>
              <p:cNvPr id="22" name="Conexão recta 21"/>
              <p:cNvCxnSpPr/>
              <p:nvPr/>
            </p:nvCxnSpPr>
            <p:spPr>
              <a:xfrm rot="5400000">
                <a:off x="2606661" y="5607065"/>
                <a:ext cx="71438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CaixaDeTexto 22"/>
            <p:cNvSpPr txBox="1"/>
            <p:nvPr/>
          </p:nvSpPr>
          <p:spPr>
            <a:xfrm>
              <a:off x="1171494" y="3786190"/>
              <a:ext cx="396329" cy="1143008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pt-PT" b="1" dirty="0" err="1" smtClean="0"/>
                <a:t>Price</a:t>
              </a:r>
              <a:r>
                <a:rPr lang="pt-PT" b="1" dirty="0" smtClean="0"/>
                <a:t> (€)</a:t>
              </a:r>
              <a:endParaRPr lang="pt-PT" sz="1400" b="1" dirty="0"/>
            </a:p>
          </p:txBody>
        </p:sp>
      </p:grpSp>
      <p:cxnSp>
        <p:nvCxnSpPr>
          <p:cNvPr id="24" name="Conexão recta 23"/>
          <p:cNvCxnSpPr/>
          <p:nvPr/>
        </p:nvCxnSpPr>
        <p:spPr>
          <a:xfrm>
            <a:off x="2857487" y="2684004"/>
            <a:ext cx="1714513" cy="113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xão recta 25"/>
          <p:cNvCxnSpPr/>
          <p:nvPr/>
        </p:nvCxnSpPr>
        <p:spPr>
          <a:xfrm>
            <a:off x="5128990" y="3499299"/>
            <a:ext cx="1714513" cy="113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4286248" y="2671700"/>
            <a:ext cx="12402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Maximum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8" name="Conexão recta unidireccional 27"/>
          <p:cNvCxnSpPr/>
          <p:nvPr/>
        </p:nvCxnSpPr>
        <p:spPr>
          <a:xfrm rot="5400000">
            <a:off x="4724934" y="3133190"/>
            <a:ext cx="314270" cy="4863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Explosion 1 24"/>
          <p:cNvSpPr/>
          <p:nvPr/>
        </p:nvSpPr>
        <p:spPr>
          <a:xfrm>
            <a:off x="3643306" y="2285992"/>
            <a:ext cx="2071702" cy="1571636"/>
          </a:xfrm>
          <a:prstGeom prst="irregularSeal1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WRONG!</a:t>
            </a:r>
            <a:endParaRPr lang="pt-PT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E88C-BB5A-4B1C-8519-74BCF94D7953}" type="slidenum">
              <a:rPr lang="en-US" smtClean="0">
                <a:solidFill>
                  <a:schemeClr val="tx1"/>
                </a:solidFill>
              </a:rPr>
              <a:pPr/>
              <a:t>25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1214414" y="428604"/>
            <a:ext cx="661513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Gill Sans Light" pitchFamily="34" charset="0"/>
              </a:rPr>
              <a:t>Inappropriate semantics</a:t>
            </a:r>
            <a:endParaRPr lang="en-US" dirty="0">
              <a:latin typeface="Gill Sans Light" pitchFamily="34" charset="0"/>
            </a:endParaRPr>
          </a:p>
        </p:txBody>
      </p:sp>
      <p:grpSp>
        <p:nvGrpSpPr>
          <p:cNvPr id="2" name="Grupo 23"/>
          <p:cNvGrpSpPr/>
          <p:nvPr/>
        </p:nvGrpSpPr>
        <p:grpSpPr>
          <a:xfrm>
            <a:off x="1000100" y="2087570"/>
            <a:ext cx="7046190" cy="3781139"/>
            <a:chOff x="1171494" y="3143248"/>
            <a:chExt cx="6048994" cy="3246021"/>
          </a:xfrm>
        </p:grpSpPr>
        <p:sp>
          <p:nvSpPr>
            <p:cNvPr id="6" name="Rectângulo 5"/>
            <p:cNvSpPr/>
            <p:nvPr/>
          </p:nvSpPr>
          <p:spPr>
            <a:xfrm>
              <a:off x="3071802" y="3143248"/>
              <a:ext cx="3500462" cy="27860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3" name="Grupo 30"/>
            <p:cNvGrpSpPr/>
            <p:nvPr/>
          </p:nvGrpSpPr>
          <p:grpSpPr>
            <a:xfrm>
              <a:off x="1688549" y="3144042"/>
              <a:ext cx="5531939" cy="3245227"/>
              <a:chOff x="855636" y="3144042"/>
              <a:chExt cx="3431406" cy="3245227"/>
            </a:xfrm>
          </p:grpSpPr>
          <p:cxnSp>
            <p:nvCxnSpPr>
              <p:cNvPr id="9" name="Conexão recta 8"/>
              <p:cNvCxnSpPr/>
              <p:nvPr/>
            </p:nvCxnSpPr>
            <p:spPr>
              <a:xfrm>
                <a:off x="928667" y="5572128"/>
                <a:ext cx="3357581" cy="16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Conexão recta 9"/>
              <p:cNvCxnSpPr/>
              <p:nvPr/>
            </p:nvCxnSpPr>
            <p:spPr>
              <a:xfrm rot="5400000" flipH="1" flipV="1">
                <a:off x="-281011" y="4364833"/>
                <a:ext cx="2415395" cy="81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Conexão recta 10"/>
              <p:cNvCxnSpPr/>
              <p:nvPr/>
            </p:nvCxnSpPr>
            <p:spPr>
              <a:xfrm rot="5400000">
                <a:off x="4250529" y="5607859"/>
                <a:ext cx="71438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xão recta 11"/>
              <p:cNvCxnSpPr/>
              <p:nvPr/>
            </p:nvCxnSpPr>
            <p:spPr>
              <a:xfrm rot="5400000">
                <a:off x="1393803" y="5607065"/>
                <a:ext cx="71438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CaixaDeTexto 12"/>
              <p:cNvSpPr txBox="1"/>
              <p:nvPr/>
            </p:nvSpPr>
            <p:spPr>
              <a:xfrm>
                <a:off x="3894342" y="5643578"/>
                <a:ext cx="349296" cy="2906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sz="1600" dirty="0" smtClean="0"/>
                  <a:t>11:25</a:t>
                </a:r>
                <a:endParaRPr lang="pt-PT" sz="1600" dirty="0"/>
              </a:p>
            </p:txBody>
          </p:sp>
          <p:sp>
            <p:nvSpPr>
              <p:cNvPr id="14" name="CaixaDeTexto 13"/>
              <p:cNvSpPr txBox="1"/>
              <p:nvPr/>
            </p:nvSpPr>
            <p:spPr>
              <a:xfrm>
                <a:off x="1142976" y="5643578"/>
                <a:ext cx="349296" cy="2906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sz="1600" dirty="0" smtClean="0"/>
                  <a:t>11:00</a:t>
                </a:r>
                <a:endParaRPr lang="pt-PT" sz="1600" dirty="0"/>
              </a:p>
            </p:txBody>
          </p:sp>
          <p:sp>
            <p:nvSpPr>
              <p:cNvPr id="15" name="CaixaDeTexto 14"/>
              <p:cNvSpPr txBox="1"/>
              <p:nvPr/>
            </p:nvSpPr>
            <p:spPr>
              <a:xfrm>
                <a:off x="2161256" y="6072206"/>
                <a:ext cx="350150" cy="3170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b="1" dirty="0" err="1" smtClean="0"/>
                  <a:t>Time</a:t>
                </a:r>
                <a:endParaRPr lang="pt-PT" b="1" dirty="0"/>
              </a:p>
            </p:txBody>
          </p:sp>
          <p:cxnSp>
            <p:nvCxnSpPr>
              <p:cNvPr id="16" name="Conexão recta 15"/>
              <p:cNvCxnSpPr/>
              <p:nvPr/>
            </p:nvCxnSpPr>
            <p:spPr>
              <a:xfrm rot="5400000">
                <a:off x="892149" y="5607065"/>
                <a:ext cx="71438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xão recta 16"/>
              <p:cNvCxnSpPr/>
              <p:nvPr/>
            </p:nvCxnSpPr>
            <p:spPr>
              <a:xfrm rot="10800000">
                <a:off x="855636" y="5572140"/>
                <a:ext cx="71438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xão recta 17"/>
              <p:cNvCxnSpPr/>
              <p:nvPr/>
            </p:nvCxnSpPr>
            <p:spPr>
              <a:xfrm rot="5400000" flipH="1" flipV="1">
                <a:off x="3036083" y="4393413"/>
                <a:ext cx="250033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CaixaDeTexto 18"/>
              <p:cNvSpPr txBox="1"/>
              <p:nvPr/>
            </p:nvSpPr>
            <p:spPr>
              <a:xfrm>
                <a:off x="1222736" y="3500438"/>
                <a:ext cx="313669" cy="290641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1600" i="1" dirty="0" smtClean="0">
                    <a:solidFill>
                      <a:schemeClr val="bg1"/>
                    </a:solidFill>
                  </a:rPr>
                  <a:t>70</a:t>
                </a:r>
                <a:endParaRPr lang="pt-PT" sz="1600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CaixaDeTexto 19"/>
              <p:cNvSpPr txBox="1"/>
              <p:nvPr/>
            </p:nvSpPr>
            <p:spPr>
              <a:xfrm>
                <a:off x="2428861" y="4214818"/>
                <a:ext cx="303976" cy="29064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1600" i="1" dirty="0" smtClean="0">
                    <a:solidFill>
                      <a:schemeClr val="bg1"/>
                    </a:solidFill>
                  </a:rPr>
                  <a:t>50</a:t>
                </a:r>
                <a:endParaRPr lang="pt-PT" sz="1600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CaixaDeTexto 20"/>
              <p:cNvSpPr txBox="1"/>
              <p:nvPr/>
            </p:nvSpPr>
            <p:spPr>
              <a:xfrm>
                <a:off x="2357422" y="5643578"/>
                <a:ext cx="349296" cy="2906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sz="1600" dirty="0" smtClean="0"/>
                  <a:t>11:10</a:t>
                </a:r>
                <a:endParaRPr lang="pt-PT" sz="1600" dirty="0"/>
              </a:p>
            </p:txBody>
          </p:sp>
          <p:cxnSp>
            <p:nvCxnSpPr>
              <p:cNvPr id="22" name="Conexão recta 21"/>
              <p:cNvCxnSpPr/>
              <p:nvPr/>
            </p:nvCxnSpPr>
            <p:spPr>
              <a:xfrm rot="5400000">
                <a:off x="2606661" y="5607065"/>
                <a:ext cx="71438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CaixaDeTexto 22"/>
            <p:cNvSpPr txBox="1"/>
            <p:nvPr/>
          </p:nvSpPr>
          <p:spPr>
            <a:xfrm>
              <a:off x="1171494" y="3786190"/>
              <a:ext cx="396329" cy="1143008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pt-PT" b="1" dirty="0" err="1" smtClean="0"/>
                <a:t>Price</a:t>
              </a:r>
              <a:r>
                <a:rPr lang="pt-PT" b="1" dirty="0" smtClean="0"/>
                <a:t> (€)</a:t>
              </a:r>
              <a:endParaRPr lang="pt-PT" sz="1400" b="1" dirty="0"/>
            </a:p>
          </p:txBody>
        </p:sp>
      </p:grpSp>
      <p:cxnSp>
        <p:nvCxnSpPr>
          <p:cNvPr id="24" name="Conexão recta 23"/>
          <p:cNvCxnSpPr/>
          <p:nvPr/>
        </p:nvCxnSpPr>
        <p:spPr>
          <a:xfrm>
            <a:off x="2857487" y="2684004"/>
            <a:ext cx="1714513" cy="113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xão recta 25"/>
          <p:cNvCxnSpPr/>
          <p:nvPr/>
        </p:nvCxnSpPr>
        <p:spPr>
          <a:xfrm>
            <a:off x="5128990" y="3499299"/>
            <a:ext cx="1714513" cy="113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4357686" y="2214554"/>
            <a:ext cx="2571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correct maximum</a:t>
            </a:r>
            <a:endParaRPr lang="en-US" sz="20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28" name="Conexão recta unidireccional 27"/>
          <p:cNvCxnSpPr>
            <a:stCxn id="27" idx="1"/>
          </p:cNvCxnSpPr>
          <p:nvPr/>
        </p:nvCxnSpPr>
        <p:spPr>
          <a:xfrm rot="10800000" flipV="1">
            <a:off x="4143372" y="2414609"/>
            <a:ext cx="214314" cy="157134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E88C-BB5A-4B1C-8519-74BCF94D7953}" type="slidenum">
              <a:rPr lang="en-US" smtClean="0">
                <a:solidFill>
                  <a:schemeClr val="tx1"/>
                </a:solidFill>
              </a:rPr>
              <a:pPr/>
              <a:t>26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1214414" y="428604"/>
            <a:ext cx="661513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Gill Sans Light" pitchFamily="34" charset="0"/>
              </a:rPr>
              <a:t>Inappropriate semantics</a:t>
            </a:r>
            <a:endParaRPr lang="en-US" dirty="0">
              <a:latin typeface="Gill Sans Light" pitchFamily="34" charset="0"/>
            </a:endParaRPr>
          </a:p>
        </p:txBody>
      </p:sp>
      <p:sp>
        <p:nvSpPr>
          <p:cNvPr id="25" name="CaixaDeTexto 8"/>
          <p:cNvSpPr txBox="1"/>
          <p:nvPr/>
        </p:nvSpPr>
        <p:spPr>
          <a:xfrm>
            <a:off x="857224" y="1593068"/>
            <a:ext cx="2286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800" b="1" dirty="0" smtClean="0">
                <a:latin typeface="Consolas" pitchFamily="49" charset="0"/>
              </a:rPr>
              <a:t>select</a:t>
            </a:r>
            <a:r>
              <a:rPr lang="en-US" sz="800" dirty="0" smtClean="0">
                <a:latin typeface="Consolas" pitchFamily="49" charset="0"/>
              </a:rPr>
              <a:t> </a:t>
            </a:r>
            <a:r>
              <a:rPr lang="en-US" sz="800" i="1" dirty="0" smtClean="0">
                <a:latin typeface="Consolas" pitchFamily="49" charset="0"/>
              </a:rPr>
              <a:t>max</a:t>
            </a:r>
            <a:r>
              <a:rPr lang="en-US" sz="800" dirty="0" smtClean="0">
                <a:latin typeface="Consolas" pitchFamily="49" charset="0"/>
              </a:rPr>
              <a:t>(noise)</a:t>
            </a:r>
          </a:p>
          <a:p>
            <a:pPr>
              <a:buNone/>
            </a:pPr>
            <a:r>
              <a:rPr lang="en-US" sz="800" b="1" dirty="0" smtClean="0">
                <a:latin typeface="Consolas" pitchFamily="49" charset="0"/>
              </a:rPr>
              <a:t>from</a:t>
            </a:r>
            <a:r>
              <a:rPr lang="en-US" sz="800" dirty="0" smtClean="0">
                <a:latin typeface="Consolas" pitchFamily="49" charset="0"/>
              </a:rPr>
              <a:t> </a:t>
            </a:r>
            <a:r>
              <a:rPr lang="en-US" sz="800" dirty="0" err="1" smtClean="0">
                <a:latin typeface="Consolas" pitchFamily="49" charset="0"/>
              </a:rPr>
              <a:t>NoiseReadings</a:t>
            </a:r>
            <a:r>
              <a:rPr lang="pt-PT" sz="800" dirty="0" smtClean="0"/>
              <a:t> </a:t>
            </a:r>
            <a:r>
              <a:rPr lang="pt-PT" sz="800" b="1" dirty="0" err="1" smtClean="0"/>
              <a:t>keep</a:t>
            </a:r>
            <a:r>
              <a:rPr lang="pt-PT" sz="800" b="1" dirty="0" smtClean="0"/>
              <a:t> </a:t>
            </a:r>
            <a:r>
              <a:rPr lang="pt-PT" sz="800" dirty="0" smtClean="0">
                <a:solidFill>
                  <a:schemeClr val="accent1">
                    <a:lumMod val="75000"/>
                  </a:schemeClr>
                </a:solidFill>
              </a:rPr>
              <a:t>20</a:t>
            </a:r>
            <a:r>
              <a:rPr lang="pt-PT" sz="800" dirty="0" smtClean="0"/>
              <a:t> </a:t>
            </a:r>
            <a:r>
              <a:rPr lang="pt-PT" sz="800" b="1" dirty="0" smtClean="0"/>
              <a:t>minutes</a:t>
            </a:r>
            <a:endParaRPr lang="en-US" sz="800" b="1" dirty="0" smtClean="0">
              <a:latin typeface="Consolas" pitchFamily="49" charset="0"/>
            </a:endParaRPr>
          </a:p>
        </p:txBody>
      </p:sp>
      <p:sp>
        <p:nvSpPr>
          <p:cNvPr id="27" name="Rectangle 31"/>
          <p:cNvSpPr/>
          <p:nvPr/>
        </p:nvSpPr>
        <p:spPr>
          <a:xfrm>
            <a:off x="4429124" y="1593068"/>
            <a:ext cx="4071966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dirty="0" smtClean="0">
                <a:latin typeface="Consolas" pitchFamily="49" charset="0"/>
              </a:rPr>
              <a:t>create input stream</a:t>
            </a:r>
            <a:r>
              <a:rPr lang="en-US" sz="800" dirty="0" smtClean="0">
                <a:latin typeface="Consolas" pitchFamily="49" charset="0"/>
              </a:rPr>
              <a:t> </a:t>
            </a:r>
            <a:r>
              <a:rPr lang="en-US" sz="800" dirty="0" err="1" smtClean="0">
                <a:latin typeface="Consolas" pitchFamily="49" charset="0"/>
              </a:rPr>
              <a:t>StreamIn</a:t>
            </a:r>
            <a:endParaRPr lang="en-US" sz="800" dirty="0" smtClean="0">
              <a:latin typeface="Consolas" pitchFamily="49" charset="0"/>
            </a:endParaRPr>
          </a:p>
          <a:p>
            <a:r>
              <a:rPr lang="en-US" sz="800" b="1" dirty="0" smtClean="0">
                <a:latin typeface="Consolas" pitchFamily="49" charset="0"/>
              </a:rPr>
              <a:t>schema</a:t>
            </a:r>
            <a:r>
              <a:rPr lang="en-US" sz="800" dirty="0" smtClean="0">
                <a:latin typeface="Consolas" pitchFamily="49" charset="0"/>
              </a:rPr>
              <a:t> (</a:t>
            </a:r>
          </a:p>
          <a:p>
            <a:r>
              <a:rPr lang="en-US" sz="800" dirty="0" smtClean="0">
                <a:latin typeface="Consolas" pitchFamily="49" charset="0"/>
              </a:rPr>
              <a:t>  symbol </a:t>
            </a:r>
            <a:r>
              <a:rPr lang="en-US" sz="800" b="1" dirty="0" smtClean="0">
                <a:latin typeface="Consolas" pitchFamily="49" charset="0"/>
              </a:rPr>
              <a:t>string</a:t>
            </a:r>
            <a:r>
              <a:rPr lang="en-US" sz="800" dirty="0" smtClean="0">
                <a:latin typeface="Consolas" pitchFamily="49" charset="0"/>
              </a:rPr>
              <a:t>,</a:t>
            </a:r>
          </a:p>
          <a:p>
            <a:r>
              <a:rPr lang="en-US" sz="800" dirty="0" smtClean="0">
                <a:latin typeface="Consolas" pitchFamily="49" charset="0"/>
              </a:rPr>
              <a:t>  price  </a:t>
            </a:r>
            <a:r>
              <a:rPr lang="en-US" sz="800" b="1" dirty="0" smtClean="0">
                <a:latin typeface="Consolas" pitchFamily="49" charset="0"/>
              </a:rPr>
              <a:t>float</a:t>
            </a:r>
          </a:p>
          <a:p>
            <a:r>
              <a:rPr lang="en-US" sz="800" dirty="0" smtClean="0">
                <a:latin typeface="Consolas" pitchFamily="49" charset="0"/>
              </a:rPr>
              <a:t>);</a:t>
            </a:r>
          </a:p>
          <a:p>
            <a:endParaRPr lang="en-US" sz="800" dirty="0" smtClean="0">
              <a:latin typeface="Consolas" pitchFamily="49" charset="0"/>
            </a:endParaRPr>
          </a:p>
          <a:p>
            <a:r>
              <a:rPr lang="en-US" sz="800" b="1" dirty="0" smtClean="0">
                <a:latin typeface="Consolas" pitchFamily="49" charset="0"/>
              </a:rPr>
              <a:t>create window </a:t>
            </a:r>
            <a:r>
              <a:rPr lang="en-US" sz="800" dirty="0" smtClean="0">
                <a:latin typeface="Consolas" pitchFamily="49" charset="0"/>
              </a:rPr>
              <a:t>Last20Mins</a:t>
            </a:r>
          </a:p>
          <a:p>
            <a:r>
              <a:rPr lang="en-US" sz="800" b="1" dirty="0" smtClean="0">
                <a:latin typeface="Consolas" pitchFamily="49" charset="0"/>
              </a:rPr>
              <a:t>schema</a:t>
            </a:r>
            <a:r>
              <a:rPr lang="en-US" sz="800" dirty="0" smtClean="0">
                <a:latin typeface="Consolas" pitchFamily="49" charset="0"/>
              </a:rPr>
              <a:t> (</a:t>
            </a:r>
          </a:p>
          <a:p>
            <a:r>
              <a:rPr lang="en-US" sz="800" dirty="0" smtClean="0">
                <a:latin typeface="Consolas" pitchFamily="49" charset="0"/>
              </a:rPr>
              <a:t>  symbol </a:t>
            </a:r>
            <a:r>
              <a:rPr lang="en-US" sz="800" b="1" dirty="0" smtClean="0">
                <a:latin typeface="Consolas" pitchFamily="49" charset="0"/>
              </a:rPr>
              <a:t>string</a:t>
            </a:r>
            <a:r>
              <a:rPr lang="en-US" sz="800" dirty="0" smtClean="0">
                <a:latin typeface="Consolas" pitchFamily="49" charset="0"/>
              </a:rPr>
              <a:t>,</a:t>
            </a:r>
          </a:p>
          <a:p>
            <a:r>
              <a:rPr lang="en-US" sz="800" dirty="0" smtClean="0">
                <a:latin typeface="Consolas" pitchFamily="49" charset="0"/>
              </a:rPr>
              <a:t>  price  </a:t>
            </a:r>
            <a:r>
              <a:rPr lang="en-US" sz="800" b="1" dirty="0" smtClean="0">
                <a:latin typeface="Consolas" pitchFamily="49" charset="0"/>
              </a:rPr>
              <a:t>float</a:t>
            </a:r>
          </a:p>
          <a:p>
            <a:r>
              <a:rPr lang="en-US" sz="800" dirty="0" smtClean="0">
                <a:latin typeface="Consolas" pitchFamily="49" charset="0"/>
              </a:rPr>
              <a:t>) </a:t>
            </a:r>
            <a:r>
              <a:rPr lang="en-US" sz="800" b="1" dirty="0" smtClean="0">
                <a:latin typeface="Consolas" pitchFamily="49" charset="0"/>
              </a:rPr>
              <a:t>keep</a:t>
            </a:r>
            <a:r>
              <a:rPr lang="en-US" sz="800" dirty="0" smtClean="0">
                <a:latin typeface="Consolas" pitchFamily="49" charset="0"/>
              </a:rPr>
              <a:t> </a:t>
            </a:r>
            <a:r>
              <a:rPr lang="en-US" sz="8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20</a:t>
            </a:r>
            <a:r>
              <a:rPr lang="en-US" sz="800" dirty="0" smtClean="0">
                <a:latin typeface="Consolas" pitchFamily="49" charset="0"/>
              </a:rPr>
              <a:t> </a:t>
            </a:r>
            <a:r>
              <a:rPr lang="en-US" sz="800" b="1" dirty="0" smtClean="0">
                <a:latin typeface="Consolas" pitchFamily="49" charset="0"/>
              </a:rPr>
              <a:t>minutes</a:t>
            </a:r>
          </a:p>
          <a:p>
            <a:r>
              <a:rPr lang="en-US" sz="800" b="1" dirty="0" smtClean="0">
                <a:latin typeface="Consolas" pitchFamily="49" charset="0"/>
              </a:rPr>
              <a:t>insert removed rows into </a:t>
            </a:r>
            <a:r>
              <a:rPr lang="en-US" sz="800" dirty="0" smtClean="0">
                <a:latin typeface="Consolas" pitchFamily="49" charset="0"/>
              </a:rPr>
              <a:t>Expired;</a:t>
            </a:r>
          </a:p>
          <a:p>
            <a:endParaRPr lang="en-US" sz="800" dirty="0" smtClean="0">
              <a:latin typeface="Consolas" pitchFamily="49" charset="0"/>
            </a:endParaRPr>
          </a:p>
          <a:p>
            <a:r>
              <a:rPr lang="en-US" sz="800" b="1" dirty="0" smtClean="0">
                <a:latin typeface="Consolas" pitchFamily="49" charset="0"/>
              </a:rPr>
              <a:t>insert into </a:t>
            </a:r>
            <a:r>
              <a:rPr lang="en-US" sz="800" dirty="0" smtClean="0">
                <a:latin typeface="Consolas" pitchFamily="49" charset="0"/>
              </a:rPr>
              <a:t>Last20Mins</a:t>
            </a:r>
          </a:p>
          <a:p>
            <a:r>
              <a:rPr lang="en-US" sz="800" b="1" dirty="0" smtClean="0">
                <a:latin typeface="Consolas" pitchFamily="49" charset="0"/>
              </a:rPr>
              <a:t>select</a:t>
            </a:r>
            <a:r>
              <a:rPr lang="en-US" sz="800" dirty="0" smtClean="0">
                <a:latin typeface="Consolas" pitchFamily="49" charset="0"/>
              </a:rPr>
              <a:t> *</a:t>
            </a:r>
          </a:p>
          <a:p>
            <a:r>
              <a:rPr lang="en-US" sz="800" b="1" dirty="0" smtClean="0">
                <a:latin typeface="Consolas" pitchFamily="49" charset="0"/>
              </a:rPr>
              <a:t>from</a:t>
            </a:r>
            <a:r>
              <a:rPr lang="en-US" sz="800" dirty="0" smtClean="0">
                <a:latin typeface="Consolas" pitchFamily="49" charset="0"/>
              </a:rPr>
              <a:t> </a:t>
            </a:r>
            <a:r>
              <a:rPr lang="en-US" sz="800" dirty="0" err="1" smtClean="0">
                <a:latin typeface="Consolas" pitchFamily="49" charset="0"/>
              </a:rPr>
              <a:t>StreamIn</a:t>
            </a:r>
            <a:r>
              <a:rPr lang="en-US" sz="800" dirty="0" smtClean="0">
                <a:latin typeface="Consolas" pitchFamily="49" charset="0"/>
              </a:rPr>
              <a:t>;</a:t>
            </a:r>
          </a:p>
          <a:p>
            <a:endParaRPr lang="en-US" sz="800" dirty="0" smtClean="0">
              <a:latin typeface="Consolas" pitchFamily="49" charset="0"/>
            </a:endParaRPr>
          </a:p>
          <a:p>
            <a:r>
              <a:rPr lang="en-US" sz="800" b="1" dirty="0" smtClean="0">
                <a:latin typeface="Consolas" pitchFamily="49" charset="0"/>
              </a:rPr>
              <a:t>create window </a:t>
            </a:r>
            <a:r>
              <a:rPr lang="en-US" sz="800" dirty="0" smtClean="0">
                <a:latin typeface="Consolas" pitchFamily="49" charset="0"/>
              </a:rPr>
              <a:t>Expired</a:t>
            </a:r>
          </a:p>
          <a:p>
            <a:r>
              <a:rPr lang="en-US" sz="800" b="1" dirty="0" smtClean="0">
                <a:latin typeface="Consolas" pitchFamily="49" charset="0"/>
              </a:rPr>
              <a:t>schema</a:t>
            </a:r>
            <a:r>
              <a:rPr lang="en-US" sz="800" dirty="0" smtClean="0">
                <a:latin typeface="Consolas" pitchFamily="49" charset="0"/>
              </a:rPr>
              <a:t> (</a:t>
            </a:r>
          </a:p>
          <a:p>
            <a:r>
              <a:rPr lang="en-US" sz="800" dirty="0" smtClean="0">
                <a:latin typeface="Consolas" pitchFamily="49" charset="0"/>
              </a:rPr>
              <a:t>  symbol </a:t>
            </a:r>
            <a:r>
              <a:rPr lang="en-US" sz="800" b="1" dirty="0" smtClean="0">
                <a:latin typeface="Consolas" pitchFamily="49" charset="0"/>
              </a:rPr>
              <a:t>string</a:t>
            </a:r>
            <a:r>
              <a:rPr lang="en-US" sz="800" dirty="0" smtClean="0">
                <a:latin typeface="Consolas" pitchFamily="49" charset="0"/>
              </a:rPr>
              <a:t>,</a:t>
            </a:r>
          </a:p>
          <a:p>
            <a:r>
              <a:rPr lang="en-US" sz="800" dirty="0" smtClean="0">
                <a:latin typeface="Consolas" pitchFamily="49" charset="0"/>
              </a:rPr>
              <a:t>  price  </a:t>
            </a:r>
            <a:r>
              <a:rPr lang="en-US" sz="800" b="1" dirty="0" smtClean="0">
                <a:latin typeface="Consolas" pitchFamily="49" charset="0"/>
              </a:rPr>
              <a:t>float</a:t>
            </a:r>
          </a:p>
          <a:p>
            <a:r>
              <a:rPr lang="en-US" sz="800" dirty="0" smtClean="0">
                <a:latin typeface="Consolas" pitchFamily="49" charset="0"/>
              </a:rPr>
              <a:t>) </a:t>
            </a:r>
            <a:r>
              <a:rPr lang="en-US" sz="800" b="1" dirty="0" smtClean="0">
                <a:latin typeface="Consolas" pitchFamily="49" charset="0"/>
              </a:rPr>
              <a:t>keep last per symbol</a:t>
            </a:r>
            <a:r>
              <a:rPr lang="en-US" sz="800" dirty="0" smtClean="0">
                <a:latin typeface="Consolas" pitchFamily="49" charset="0"/>
              </a:rPr>
              <a:t>;</a:t>
            </a:r>
          </a:p>
          <a:p>
            <a:endParaRPr lang="en-US" sz="800" dirty="0" smtClean="0">
              <a:latin typeface="Consolas" pitchFamily="49" charset="0"/>
            </a:endParaRPr>
          </a:p>
          <a:p>
            <a:r>
              <a:rPr lang="en-US" sz="800" b="1" dirty="0" smtClean="0">
                <a:latin typeface="Consolas" pitchFamily="49" charset="0"/>
              </a:rPr>
              <a:t>create window </a:t>
            </a:r>
            <a:r>
              <a:rPr lang="en-US" sz="800" dirty="0" smtClean="0">
                <a:latin typeface="Consolas" pitchFamily="49" charset="0"/>
              </a:rPr>
              <a:t>Result</a:t>
            </a:r>
          </a:p>
          <a:p>
            <a:r>
              <a:rPr lang="en-US" sz="800" b="1" dirty="0" smtClean="0">
                <a:latin typeface="Consolas" pitchFamily="49" charset="0"/>
              </a:rPr>
              <a:t>schema</a:t>
            </a:r>
            <a:r>
              <a:rPr lang="en-US" sz="800" dirty="0" smtClean="0">
                <a:latin typeface="Consolas" pitchFamily="49" charset="0"/>
              </a:rPr>
              <a:t> (</a:t>
            </a:r>
          </a:p>
          <a:p>
            <a:r>
              <a:rPr lang="en-US" sz="800" dirty="0" smtClean="0">
                <a:latin typeface="Consolas" pitchFamily="49" charset="0"/>
              </a:rPr>
              <a:t>  symbol </a:t>
            </a:r>
            <a:r>
              <a:rPr lang="en-US" sz="800" b="1" dirty="0" smtClean="0">
                <a:latin typeface="Consolas" pitchFamily="49" charset="0"/>
              </a:rPr>
              <a:t>string</a:t>
            </a:r>
            <a:r>
              <a:rPr lang="en-US" sz="800" dirty="0" smtClean="0">
                <a:latin typeface="Consolas" pitchFamily="49" charset="0"/>
              </a:rPr>
              <a:t>,</a:t>
            </a:r>
          </a:p>
          <a:p>
            <a:r>
              <a:rPr lang="en-US" sz="800" dirty="0" smtClean="0">
                <a:latin typeface="Consolas" pitchFamily="49" charset="0"/>
              </a:rPr>
              <a:t>  result </a:t>
            </a:r>
            <a:r>
              <a:rPr lang="en-US" sz="800" b="1" dirty="0" smtClean="0">
                <a:latin typeface="Consolas" pitchFamily="49" charset="0"/>
              </a:rPr>
              <a:t>float</a:t>
            </a:r>
          </a:p>
          <a:p>
            <a:r>
              <a:rPr lang="en-US" sz="800" dirty="0" smtClean="0">
                <a:latin typeface="Consolas" pitchFamily="49" charset="0"/>
              </a:rPr>
              <a:t>) </a:t>
            </a:r>
            <a:r>
              <a:rPr lang="en-US" sz="800" b="1" dirty="0" smtClean="0">
                <a:latin typeface="Consolas" pitchFamily="49" charset="0"/>
              </a:rPr>
              <a:t>keep last per </a:t>
            </a:r>
            <a:r>
              <a:rPr lang="en-US" sz="800" dirty="0" smtClean="0">
                <a:latin typeface="Consolas" pitchFamily="49" charset="0"/>
              </a:rPr>
              <a:t>symbol;</a:t>
            </a:r>
          </a:p>
          <a:p>
            <a:endParaRPr lang="en-US" sz="800" dirty="0" smtClean="0">
              <a:latin typeface="Consolas" pitchFamily="49" charset="0"/>
            </a:endParaRPr>
          </a:p>
          <a:p>
            <a:r>
              <a:rPr lang="en-US" sz="800" b="1" dirty="0" smtClean="0">
                <a:latin typeface="Consolas" pitchFamily="49" charset="0"/>
              </a:rPr>
              <a:t>insert</a:t>
            </a:r>
            <a:r>
              <a:rPr lang="en-US" sz="800" dirty="0" smtClean="0">
                <a:latin typeface="Consolas" pitchFamily="49" charset="0"/>
              </a:rPr>
              <a:t> </a:t>
            </a:r>
            <a:r>
              <a:rPr lang="en-US" sz="800" b="1" dirty="0" smtClean="0">
                <a:latin typeface="Consolas" pitchFamily="49" charset="0"/>
              </a:rPr>
              <a:t>into</a:t>
            </a:r>
            <a:r>
              <a:rPr lang="en-US" sz="800" dirty="0" smtClean="0">
                <a:latin typeface="Consolas" pitchFamily="49" charset="0"/>
              </a:rPr>
              <a:t> Result</a:t>
            </a:r>
          </a:p>
          <a:p>
            <a:r>
              <a:rPr lang="en-US" sz="800" b="1" dirty="0" smtClean="0">
                <a:latin typeface="Consolas" pitchFamily="49" charset="0"/>
              </a:rPr>
              <a:t>select</a:t>
            </a:r>
            <a:r>
              <a:rPr lang="en-US" sz="800" dirty="0" smtClean="0">
                <a:latin typeface="Consolas" pitchFamily="49" charset="0"/>
              </a:rPr>
              <a:t> </a:t>
            </a:r>
            <a:r>
              <a:rPr lang="en-US" sz="800" dirty="0" err="1" smtClean="0">
                <a:latin typeface="Consolas" pitchFamily="49" charset="0"/>
              </a:rPr>
              <a:t>L.symbol</a:t>
            </a:r>
            <a:r>
              <a:rPr lang="en-US" sz="800" dirty="0" smtClean="0">
                <a:latin typeface="Consolas" pitchFamily="49" charset="0"/>
              </a:rPr>
              <a:t>, </a:t>
            </a:r>
          </a:p>
          <a:p>
            <a:r>
              <a:rPr lang="en-US" sz="800" dirty="0" smtClean="0">
                <a:latin typeface="Consolas" pitchFamily="49" charset="0"/>
              </a:rPr>
              <a:t>       </a:t>
            </a:r>
            <a:r>
              <a:rPr lang="en-US" sz="800" i="1" dirty="0" smtClean="0">
                <a:latin typeface="Consolas" pitchFamily="49" charset="0"/>
              </a:rPr>
              <a:t>max</a:t>
            </a:r>
            <a:r>
              <a:rPr lang="en-US" sz="800" dirty="0" smtClean="0">
                <a:latin typeface="Consolas" pitchFamily="49" charset="0"/>
              </a:rPr>
              <a:t>(</a:t>
            </a:r>
            <a:r>
              <a:rPr lang="en-US" sz="800" i="1" dirty="0" smtClean="0">
                <a:latin typeface="Consolas" pitchFamily="49" charset="0"/>
              </a:rPr>
              <a:t>coalesce</a:t>
            </a:r>
            <a:r>
              <a:rPr lang="en-US" sz="800" dirty="0" smtClean="0">
                <a:latin typeface="Consolas" pitchFamily="49" charset="0"/>
              </a:rPr>
              <a:t>(</a:t>
            </a:r>
            <a:r>
              <a:rPr lang="en-US" sz="800" i="1" dirty="0" smtClean="0">
                <a:latin typeface="Consolas" pitchFamily="49" charset="0"/>
              </a:rPr>
              <a:t>max</a:t>
            </a:r>
            <a:r>
              <a:rPr lang="en-US" sz="800" dirty="0" smtClean="0">
                <a:latin typeface="Consolas" pitchFamily="49" charset="0"/>
              </a:rPr>
              <a:t>(</a:t>
            </a:r>
            <a:r>
              <a:rPr lang="en-US" sz="800" dirty="0" err="1" smtClean="0">
                <a:latin typeface="Consolas" pitchFamily="49" charset="0"/>
              </a:rPr>
              <a:t>L.price</a:t>
            </a:r>
            <a:r>
              <a:rPr lang="en-US" sz="800" dirty="0" smtClean="0">
                <a:latin typeface="Consolas" pitchFamily="49" charset="0"/>
              </a:rPr>
              <a:t>), </a:t>
            </a:r>
            <a:r>
              <a:rPr lang="en-US" sz="8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0</a:t>
            </a:r>
            <a:r>
              <a:rPr lang="en-US" sz="800" dirty="0" smtClean="0">
                <a:latin typeface="Consolas" pitchFamily="49" charset="0"/>
              </a:rPr>
              <a:t>), </a:t>
            </a:r>
            <a:r>
              <a:rPr lang="en-US" sz="800" i="1" dirty="0" smtClean="0">
                <a:latin typeface="Consolas" pitchFamily="49" charset="0"/>
              </a:rPr>
              <a:t>coalesce</a:t>
            </a:r>
            <a:r>
              <a:rPr lang="en-US" sz="800" dirty="0" smtClean="0">
                <a:latin typeface="Consolas" pitchFamily="49" charset="0"/>
              </a:rPr>
              <a:t>(</a:t>
            </a:r>
            <a:r>
              <a:rPr lang="en-US" sz="800" i="1" dirty="0" smtClean="0">
                <a:latin typeface="Consolas" pitchFamily="49" charset="0"/>
              </a:rPr>
              <a:t>max</a:t>
            </a:r>
            <a:r>
              <a:rPr lang="en-US" sz="800" dirty="0" smtClean="0">
                <a:latin typeface="Consolas" pitchFamily="49" charset="0"/>
              </a:rPr>
              <a:t>(</a:t>
            </a:r>
            <a:r>
              <a:rPr lang="en-US" sz="800" dirty="0" err="1" smtClean="0">
                <a:latin typeface="Consolas" pitchFamily="49" charset="0"/>
              </a:rPr>
              <a:t>E.price</a:t>
            </a:r>
            <a:r>
              <a:rPr lang="en-US" sz="800" dirty="0" smtClean="0">
                <a:latin typeface="Consolas" pitchFamily="49" charset="0"/>
              </a:rPr>
              <a:t>), </a:t>
            </a:r>
            <a:r>
              <a:rPr lang="en-US" sz="8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0</a:t>
            </a:r>
            <a:r>
              <a:rPr lang="en-US" sz="800" dirty="0" smtClean="0">
                <a:latin typeface="Consolas" pitchFamily="49" charset="0"/>
              </a:rPr>
              <a:t>))</a:t>
            </a:r>
          </a:p>
          <a:p>
            <a:r>
              <a:rPr lang="en-US" sz="800" b="1" dirty="0" smtClean="0">
                <a:latin typeface="Consolas" pitchFamily="49" charset="0"/>
              </a:rPr>
              <a:t>from</a:t>
            </a:r>
            <a:r>
              <a:rPr lang="en-US" sz="800" dirty="0" smtClean="0">
                <a:latin typeface="Consolas" pitchFamily="49" charset="0"/>
              </a:rPr>
              <a:t>   Last20Mins </a:t>
            </a:r>
            <a:r>
              <a:rPr lang="en-US" sz="800" b="1" dirty="0" smtClean="0">
                <a:latin typeface="Consolas" pitchFamily="49" charset="0"/>
              </a:rPr>
              <a:t>as</a:t>
            </a:r>
            <a:r>
              <a:rPr lang="en-US" sz="800" dirty="0" smtClean="0">
                <a:latin typeface="Consolas" pitchFamily="49" charset="0"/>
              </a:rPr>
              <a:t> L </a:t>
            </a:r>
            <a:r>
              <a:rPr lang="en-US" sz="800" b="1" dirty="0" smtClean="0">
                <a:latin typeface="Consolas" pitchFamily="49" charset="0"/>
              </a:rPr>
              <a:t>full outer join </a:t>
            </a:r>
            <a:r>
              <a:rPr lang="en-US" sz="800" dirty="0" smtClean="0">
                <a:latin typeface="Consolas" pitchFamily="49" charset="0"/>
              </a:rPr>
              <a:t>Expired </a:t>
            </a:r>
            <a:r>
              <a:rPr lang="en-US" sz="800" b="1" dirty="0" smtClean="0">
                <a:latin typeface="Consolas" pitchFamily="49" charset="0"/>
              </a:rPr>
              <a:t>as</a:t>
            </a:r>
            <a:r>
              <a:rPr lang="en-US" sz="800" dirty="0" smtClean="0">
                <a:latin typeface="Consolas" pitchFamily="49" charset="0"/>
              </a:rPr>
              <a:t> E</a:t>
            </a:r>
          </a:p>
          <a:p>
            <a:r>
              <a:rPr lang="en-US" sz="800" dirty="0" smtClean="0">
                <a:latin typeface="Consolas" pitchFamily="49" charset="0"/>
              </a:rPr>
              <a:t>         </a:t>
            </a:r>
            <a:r>
              <a:rPr lang="en-US" sz="800" b="1" dirty="0" smtClean="0">
                <a:latin typeface="Consolas" pitchFamily="49" charset="0"/>
              </a:rPr>
              <a:t>on</a:t>
            </a:r>
            <a:r>
              <a:rPr lang="en-US" sz="800" dirty="0" smtClean="0">
                <a:latin typeface="Consolas" pitchFamily="49" charset="0"/>
              </a:rPr>
              <a:t> </a:t>
            </a:r>
            <a:r>
              <a:rPr lang="en-US" sz="800" dirty="0" err="1" smtClean="0">
                <a:latin typeface="Consolas" pitchFamily="49" charset="0"/>
              </a:rPr>
              <a:t>L.symbol</a:t>
            </a:r>
            <a:r>
              <a:rPr lang="en-US" sz="800" dirty="0" smtClean="0">
                <a:latin typeface="Consolas" pitchFamily="49" charset="0"/>
              </a:rPr>
              <a:t> = </a:t>
            </a:r>
            <a:r>
              <a:rPr lang="en-US" sz="800" dirty="0" err="1" smtClean="0">
                <a:latin typeface="Consolas" pitchFamily="49" charset="0"/>
              </a:rPr>
              <a:t>E.symbol</a:t>
            </a:r>
            <a:endParaRPr lang="en-US" sz="800" dirty="0" smtClean="0">
              <a:latin typeface="Consolas" pitchFamily="49" charset="0"/>
            </a:endParaRPr>
          </a:p>
          <a:p>
            <a:r>
              <a:rPr lang="en-US" sz="800" b="1" dirty="0" smtClean="0">
                <a:latin typeface="Consolas" pitchFamily="49" charset="0"/>
              </a:rPr>
              <a:t>group by</a:t>
            </a:r>
            <a:r>
              <a:rPr lang="en-US" sz="800" dirty="0" smtClean="0">
                <a:latin typeface="Consolas" pitchFamily="49" charset="0"/>
              </a:rPr>
              <a:t> </a:t>
            </a:r>
            <a:r>
              <a:rPr lang="en-US" sz="800" dirty="0" err="1" smtClean="0">
                <a:latin typeface="Consolas" pitchFamily="49" charset="0"/>
              </a:rPr>
              <a:t>L.symbol</a:t>
            </a:r>
            <a:r>
              <a:rPr lang="en-US" sz="800" dirty="0" smtClean="0">
                <a:latin typeface="Consolas" pitchFamily="49" charset="0"/>
              </a:rPr>
              <a:t>;</a:t>
            </a:r>
          </a:p>
          <a:p>
            <a:endParaRPr lang="pt-PT" sz="800" dirty="0" smtClean="0">
              <a:latin typeface="Consolas" pitchFamily="49" charset="0"/>
            </a:endParaRPr>
          </a:p>
          <a:p>
            <a:endParaRPr lang="en-US" sz="800" dirty="0" smtClean="0">
              <a:latin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E88C-BB5A-4B1C-8519-74BCF94D7953}" type="slidenum">
              <a:rPr lang="en-US" smtClean="0">
                <a:solidFill>
                  <a:schemeClr val="tx1"/>
                </a:solidFill>
              </a:rPr>
              <a:pPr/>
              <a:t>27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1028704" y="785802"/>
            <a:ext cx="7186634" cy="1143000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en-US" dirty="0" smtClean="0">
                <a:latin typeface="Gill Sans Light" pitchFamily="34" charset="0"/>
              </a:rPr>
              <a:t>Existing languages have problems</a:t>
            </a:r>
            <a:endParaRPr lang="en-US" dirty="0">
              <a:latin typeface="Gill Sans Light" pitchFamily="34" charset="0"/>
            </a:endParaRPr>
          </a:p>
        </p:txBody>
      </p:sp>
      <p:sp>
        <p:nvSpPr>
          <p:cNvPr id="42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sz="4800" dirty="0" smtClean="0"/>
          </a:p>
          <a:p>
            <a:pPr lvl="1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Inappropriate semantics</a:t>
            </a:r>
          </a:p>
          <a:p>
            <a:pPr lvl="1">
              <a:buNone/>
            </a:pPr>
            <a:r>
              <a:rPr lang="en-US" dirty="0" smtClean="0"/>
              <a:t>Too much burden on top of the developer</a:t>
            </a:r>
          </a:p>
          <a:p>
            <a:pPr lvl="1">
              <a:buNone/>
            </a:pPr>
            <a:r>
              <a:rPr lang="en-US" dirty="0" smtClean="0"/>
              <a:t>Need new operators</a:t>
            </a:r>
          </a:p>
          <a:p>
            <a:pPr lvl="1">
              <a:buNone/>
            </a:pPr>
            <a:r>
              <a:rPr lang="en-US" dirty="0" smtClean="0"/>
              <a:t>SQL-dialects are inappropriate for many problems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E88C-BB5A-4B1C-8519-74BCF94D7953}" type="slidenum">
              <a:rPr lang="en-US" smtClean="0">
                <a:solidFill>
                  <a:schemeClr val="bg1"/>
                </a:solidFill>
              </a:rPr>
              <a:pPr/>
              <a:t>28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1214414" y="1500174"/>
            <a:ext cx="661513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Gill Sans Light" pitchFamily="34" charset="0"/>
              </a:rPr>
              <a:t>INTRODUCING </a:t>
            </a:r>
            <a:r>
              <a:rPr lang="en-US" sz="4000" dirty="0" err="1" smtClean="0">
                <a:latin typeface="Gill Sans Light" pitchFamily="34" charset="0"/>
              </a:rPr>
              <a:t>EzQL</a:t>
            </a:r>
            <a:endParaRPr lang="en-US" sz="4000" dirty="0">
              <a:latin typeface="Gill Sans Light" pitchFamily="34" charset="0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57550" y="3124214"/>
            <a:ext cx="262890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E88C-BB5A-4B1C-8519-74BCF94D795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214414" y="1214430"/>
            <a:ext cx="661513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Light" pitchFamily="34" charset="0"/>
                <a:ea typeface="+mj-ea"/>
                <a:cs typeface="+mj-cs"/>
              </a:rPr>
              <a:t>The basics remain</a:t>
            </a:r>
            <a:r>
              <a:rPr kumimoji="0" lang="en-US" sz="4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Light" pitchFamily="34" charset="0"/>
                <a:ea typeface="+mj-ea"/>
                <a:cs typeface="+mj-cs"/>
              </a:rPr>
              <a:t> the same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Light" pitchFamily="34" charset="0"/>
              <a:ea typeface="+mj-ea"/>
              <a:cs typeface="+mj-cs"/>
            </a:endParaRPr>
          </a:p>
        </p:txBody>
      </p:sp>
      <p:sp>
        <p:nvSpPr>
          <p:cNvPr id="7" name="CaixaDeTexto 8"/>
          <p:cNvSpPr txBox="1"/>
          <p:nvPr/>
        </p:nvSpPr>
        <p:spPr>
          <a:xfrm>
            <a:off x="1000100" y="3214686"/>
            <a:ext cx="67866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 err="1" smtClean="0">
                <a:latin typeface="Consolas" pitchFamily="49" charset="0"/>
              </a:rPr>
              <a:t>noisyReadings</a:t>
            </a:r>
            <a:r>
              <a:rPr lang="en-US" sz="2400" dirty="0" smtClean="0">
                <a:latin typeface="Consolas" pitchFamily="49" charset="0"/>
              </a:rPr>
              <a:t> = 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</a:t>
            </a:r>
            <a:r>
              <a:rPr lang="en-US" sz="2400" b="1" dirty="0" smtClean="0">
                <a:latin typeface="Consolas" pitchFamily="49" charset="0"/>
              </a:rPr>
              <a:t>from</a:t>
            </a:r>
            <a:r>
              <a:rPr lang="en-US" sz="2400" dirty="0" smtClean="0">
                <a:latin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</a:rPr>
              <a:t>ev</a:t>
            </a:r>
            <a:r>
              <a:rPr lang="en-US" sz="2400" dirty="0" smtClean="0">
                <a:latin typeface="Consolas" pitchFamily="49" charset="0"/>
              </a:rPr>
              <a:t> </a:t>
            </a:r>
            <a:r>
              <a:rPr lang="en-US" sz="2400" b="1" dirty="0" smtClean="0">
                <a:latin typeface="Consolas" pitchFamily="49" charset="0"/>
              </a:rPr>
              <a:t>in</a:t>
            </a:r>
            <a:r>
              <a:rPr lang="en-US" sz="2400" dirty="0" smtClean="0">
                <a:latin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</a:rPr>
              <a:t>noiseReadings</a:t>
            </a:r>
            <a:r>
              <a:rPr lang="en-US" sz="2400" dirty="0" smtClean="0">
                <a:latin typeface="Consolas" pitchFamily="49" charset="0"/>
              </a:rPr>
              <a:t>[</a:t>
            </a:r>
            <a:r>
              <a:rPr lang="en-US" sz="2400" dirty="0" smtClean="0">
                <a:solidFill>
                  <a:schemeClr val="accent1"/>
                </a:solidFill>
                <a:latin typeface="Consolas" pitchFamily="49" charset="0"/>
              </a:rPr>
              <a:t>20</a:t>
            </a:r>
            <a:r>
              <a:rPr lang="en-US" sz="2400" dirty="0" smtClean="0">
                <a:latin typeface="Consolas" pitchFamily="49" charset="0"/>
              </a:rPr>
              <a:t> </a:t>
            </a:r>
            <a:r>
              <a:rPr lang="en-US" sz="2400" b="1" dirty="0" smtClean="0">
                <a:latin typeface="Consolas" pitchFamily="49" charset="0"/>
              </a:rPr>
              <a:t>min</a:t>
            </a:r>
            <a:r>
              <a:rPr lang="en-US" sz="2400" dirty="0" smtClean="0">
                <a:latin typeface="Consolas" pitchFamily="49" charset="0"/>
              </a:rPr>
              <a:t>]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</a:t>
            </a:r>
            <a:r>
              <a:rPr lang="en-US" sz="2400" b="1" dirty="0" smtClean="0">
                <a:latin typeface="Consolas" pitchFamily="49" charset="0"/>
              </a:rPr>
              <a:t>where</a:t>
            </a:r>
            <a:r>
              <a:rPr lang="en-US" sz="2400" dirty="0" smtClean="0">
                <a:latin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</a:rPr>
              <a:t>ev.noise</a:t>
            </a:r>
            <a:r>
              <a:rPr lang="en-US" sz="2400" dirty="0" smtClean="0">
                <a:latin typeface="Consolas" pitchFamily="49" charset="0"/>
              </a:rPr>
              <a:t> &gt; </a:t>
            </a:r>
            <a:r>
              <a:rPr lang="en-US" sz="2400" dirty="0" smtClean="0">
                <a:solidFill>
                  <a:schemeClr val="accent1"/>
                </a:solidFill>
                <a:latin typeface="Consolas" pitchFamily="49" charset="0"/>
              </a:rPr>
              <a:t>50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arcador de Posição do Número do Diapositivo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E88C-BB5A-4B1C-8519-74BCF94D7953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00677" y="2681282"/>
            <a:ext cx="3228975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2643182"/>
            <a:ext cx="323850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Seta para a direita 24"/>
          <p:cNvSpPr/>
          <p:nvPr/>
        </p:nvSpPr>
        <p:spPr>
          <a:xfrm>
            <a:off x="4214810" y="3690931"/>
            <a:ext cx="571504" cy="500066"/>
          </a:xfrm>
          <a:prstGeom prst="righ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3071810"/>
            <a:ext cx="8229600" cy="305435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Entity model</a:t>
            </a:r>
          </a:p>
          <a:p>
            <a:pPr>
              <a:buNone/>
            </a:pPr>
            <a:r>
              <a:rPr lang="en-US" dirty="0" smtClean="0"/>
              <a:t>User defined functions and aggregates</a:t>
            </a:r>
          </a:p>
          <a:p>
            <a:pPr>
              <a:buNone/>
            </a:pPr>
            <a:r>
              <a:rPr lang="en-US" dirty="0" smtClean="0"/>
              <a:t>Type-system</a:t>
            </a:r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E88C-BB5A-4B1C-8519-74BCF94D7953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214414" y="1214430"/>
            <a:ext cx="661513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Light" pitchFamily="34" charset="0"/>
                <a:ea typeface="+mj-ea"/>
                <a:cs typeface="+mj-cs"/>
              </a:rPr>
              <a:t>Most important features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Light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>
          <a:xfrm>
            <a:off x="6197598" y="6356350"/>
            <a:ext cx="2133600" cy="365125"/>
          </a:xfrm>
        </p:spPr>
        <p:txBody>
          <a:bodyPr/>
          <a:lstStyle/>
          <a:p>
            <a:fld id="{8A7CE88C-BB5A-4B1C-8519-74BCF94D7953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214414" y="1214422"/>
            <a:ext cx="661513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Light" pitchFamily="34" charset="0"/>
                <a:ea typeface="+mj-ea"/>
                <a:cs typeface="+mj-cs"/>
              </a:rPr>
              <a:t>Entity model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Light" pitchFamily="34" charset="0"/>
              <a:ea typeface="+mj-ea"/>
              <a:cs typeface="+mj-cs"/>
            </a:endParaRPr>
          </a:p>
        </p:txBody>
      </p:sp>
      <p:cxnSp>
        <p:nvCxnSpPr>
          <p:cNvPr id="10" name="Conexão recta unidireccional 9"/>
          <p:cNvCxnSpPr/>
          <p:nvPr/>
        </p:nvCxnSpPr>
        <p:spPr>
          <a:xfrm rot="5400000">
            <a:off x="-1427998" y="4285462"/>
            <a:ext cx="371477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501222" y="271462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12h 12m</a:t>
            </a:r>
            <a:endParaRPr lang="en-US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01381" y="3202544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12h 13m</a:t>
            </a:r>
            <a:endParaRPr lang="en-US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501222" y="4131238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12h 15m</a:t>
            </a:r>
            <a:endParaRPr lang="en-US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501222" y="5072074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12h 17m</a:t>
            </a:r>
            <a:endParaRPr lang="en-US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1500166" y="2701920"/>
            <a:ext cx="868636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roomId</a:t>
            </a:r>
            <a:endParaRPr lang="en-US" dirty="0" smtClean="0"/>
          </a:p>
        </p:txBody>
      </p:sp>
      <p:sp>
        <p:nvSpPr>
          <p:cNvPr id="22" name="CaixaDeTexto 21"/>
          <p:cNvSpPr txBox="1"/>
          <p:nvPr/>
        </p:nvSpPr>
        <p:spPr>
          <a:xfrm>
            <a:off x="2367301" y="2702478"/>
            <a:ext cx="317716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2786050" y="2701920"/>
            <a:ext cx="1371337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temperature</a:t>
            </a:r>
            <a:endParaRPr lang="en-US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4169571" y="2702478"/>
            <a:ext cx="418704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1500566" y="3202544"/>
            <a:ext cx="868636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roomId</a:t>
            </a:r>
            <a:endParaRPr lang="en-US" dirty="0" smtClean="0"/>
          </a:p>
        </p:txBody>
      </p:sp>
      <p:sp>
        <p:nvSpPr>
          <p:cNvPr id="26" name="CaixaDeTexto 25"/>
          <p:cNvSpPr txBox="1"/>
          <p:nvPr/>
        </p:nvSpPr>
        <p:spPr>
          <a:xfrm>
            <a:off x="2367701" y="3202544"/>
            <a:ext cx="309700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2786450" y="3202544"/>
            <a:ext cx="1371337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temperature</a:t>
            </a:r>
            <a:endParaRPr lang="en-US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4169971" y="3202544"/>
            <a:ext cx="418704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1500166" y="4144512"/>
            <a:ext cx="868636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roomId</a:t>
            </a:r>
            <a:endParaRPr lang="en-US" dirty="0" smtClean="0"/>
          </a:p>
        </p:txBody>
      </p:sp>
      <p:sp>
        <p:nvSpPr>
          <p:cNvPr id="30" name="CaixaDeTexto 29"/>
          <p:cNvSpPr txBox="1"/>
          <p:nvPr/>
        </p:nvSpPr>
        <p:spPr>
          <a:xfrm>
            <a:off x="2367301" y="4145070"/>
            <a:ext cx="317716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2786050" y="4144512"/>
            <a:ext cx="1371337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temperature</a:t>
            </a:r>
            <a:endParaRPr lang="en-US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4169571" y="4145070"/>
            <a:ext cx="418704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1500166" y="5059374"/>
            <a:ext cx="868636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roomId</a:t>
            </a:r>
            <a:endParaRPr lang="en-US" dirty="0" smtClean="0"/>
          </a:p>
        </p:txBody>
      </p:sp>
      <p:sp>
        <p:nvSpPr>
          <p:cNvPr id="34" name="CaixaDeTexto 33"/>
          <p:cNvSpPr txBox="1"/>
          <p:nvPr/>
        </p:nvSpPr>
        <p:spPr>
          <a:xfrm>
            <a:off x="2367301" y="5059932"/>
            <a:ext cx="309700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2786050" y="5059374"/>
            <a:ext cx="1371337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temperature</a:t>
            </a:r>
            <a:endParaRPr lang="en-US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4169571" y="5059932"/>
            <a:ext cx="418704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214282" y="2000240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Time</a:t>
            </a:r>
            <a:endParaRPr lang="en-US" b="1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1787506" y="6000768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</a:rPr>
              <a:t>tempReadings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Consolas" pitchFamily="49" charset="0"/>
            </a:endParaRPr>
          </a:p>
        </p:txBody>
      </p:sp>
      <p:cxnSp>
        <p:nvCxnSpPr>
          <p:cNvPr id="38" name="Conexão recta unidireccional 37"/>
          <p:cNvCxnSpPr/>
          <p:nvPr/>
        </p:nvCxnSpPr>
        <p:spPr>
          <a:xfrm rot="5400000">
            <a:off x="3072596" y="4285462"/>
            <a:ext cx="371477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/>
          <p:cNvSpPr txBox="1"/>
          <p:nvPr/>
        </p:nvSpPr>
        <p:spPr>
          <a:xfrm>
            <a:off x="5072066" y="271462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12h 12m</a:t>
            </a:r>
            <a:endParaRPr lang="en-US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5072225" y="3688778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12h 14m</a:t>
            </a:r>
            <a:endParaRPr lang="en-US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5072066" y="5072074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12h 17m</a:t>
            </a:r>
            <a:endParaRPr lang="en-US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6072198" y="2701920"/>
            <a:ext cx="1102674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productId</a:t>
            </a:r>
            <a:endParaRPr lang="en-US" dirty="0" smtClean="0"/>
          </a:p>
        </p:txBody>
      </p:sp>
      <p:sp>
        <p:nvSpPr>
          <p:cNvPr id="44" name="CaixaDeTexto 43"/>
          <p:cNvSpPr txBox="1"/>
          <p:nvPr/>
        </p:nvSpPr>
        <p:spPr>
          <a:xfrm>
            <a:off x="7158855" y="2702478"/>
            <a:ext cx="535724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123</a:t>
            </a:r>
            <a:endParaRPr lang="en-US" dirty="0"/>
          </a:p>
        </p:txBody>
      </p:sp>
      <p:sp>
        <p:nvSpPr>
          <p:cNvPr id="46" name="CaixaDeTexto 45"/>
          <p:cNvSpPr txBox="1"/>
          <p:nvPr/>
        </p:nvSpPr>
        <p:spPr>
          <a:xfrm>
            <a:off x="7809509" y="2701920"/>
            <a:ext cx="868636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roomId</a:t>
            </a:r>
            <a:endParaRPr lang="en-US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8683440" y="2702478"/>
            <a:ext cx="317716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8" name="CaixaDeTexto 47"/>
          <p:cNvSpPr txBox="1"/>
          <p:nvPr/>
        </p:nvSpPr>
        <p:spPr>
          <a:xfrm>
            <a:off x="6072598" y="3688778"/>
            <a:ext cx="1102674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productId</a:t>
            </a:r>
            <a:endParaRPr lang="en-US" dirty="0" smtClean="0"/>
          </a:p>
        </p:txBody>
      </p:sp>
      <p:sp>
        <p:nvSpPr>
          <p:cNvPr id="49" name="CaixaDeTexto 48"/>
          <p:cNvSpPr txBox="1"/>
          <p:nvPr/>
        </p:nvSpPr>
        <p:spPr>
          <a:xfrm>
            <a:off x="7159255" y="3688778"/>
            <a:ext cx="535724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325</a:t>
            </a:r>
            <a:endParaRPr lang="en-US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7809909" y="3688778"/>
            <a:ext cx="868636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roomId</a:t>
            </a:r>
            <a:endParaRPr lang="en-US" dirty="0"/>
          </a:p>
        </p:txBody>
      </p:sp>
      <p:sp>
        <p:nvSpPr>
          <p:cNvPr id="51" name="CaixaDeTexto 50"/>
          <p:cNvSpPr txBox="1"/>
          <p:nvPr/>
        </p:nvSpPr>
        <p:spPr>
          <a:xfrm>
            <a:off x="8683840" y="3688778"/>
            <a:ext cx="309700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6072198" y="5085348"/>
            <a:ext cx="1102674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productId</a:t>
            </a:r>
            <a:endParaRPr lang="en-US" dirty="0" smtClean="0"/>
          </a:p>
        </p:txBody>
      </p:sp>
      <p:sp>
        <p:nvSpPr>
          <p:cNvPr id="53" name="CaixaDeTexto 52"/>
          <p:cNvSpPr txBox="1"/>
          <p:nvPr/>
        </p:nvSpPr>
        <p:spPr>
          <a:xfrm>
            <a:off x="7158855" y="5085906"/>
            <a:ext cx="535724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123</a:t>
            </a:r>
            <a:endParaRPr lang="en-US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7809509" y="5085348"/>
            <a:ext cx="868636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roomId</a:t>
            </a:r>
            <a:endParaRPr lang="en-US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8683440" y="5085906"/>
            <a:ext cx="309700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6555492" y="6000768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</a:rPr>
              <a:t>entries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56" name="CaixaDeTexto 55"/>
          <p:cNvSpPr txBox="1"/>
          <p:nvPr/>
        </p:nvSpPr>
        <p:spPr>
          <a:xfrm>
            <a:off x="4572000" y="2000240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Time</a:t>
            </a:r>
            <a:endParaRPr 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>
          <a:xfrm>
            <a:off x="6197598" y="6356350"/>
            <a:ext cx="2133600" cy="365125"/>
          </a:xfrm>
        </p:spPr>
        <p:txBody>
          <a:bodyPr/>
          <a:lstStyle/>
          <a:p>
            <a:fld id="{8A7CE88C-BB5A-4B1C-8519-74BCF94D7953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214414" y="1214422"/>
            <a:ext cx="661513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Light" pitchFamily="34" charset="0"/>
                <a:ea typeface="+mj-ea"/>
                <a:cs typeface="+mj-cs"/>
              </a:rPr>
              <a:t>Entity model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Light" pitchFamily="34" charset="0"/>
              <a:ea typeface="+mj-ea"/>
              <a:cs typeface="+mj-cs"/>
            </a:endParaRPr>
          </a:p>
        </p:txBody>
      </p:sp>
      <p:cxnSp>
        <p:nvCxnSpPr>
          <p:cNvPr id="10" name="Conexão recta unidireccional 9"/>
          <p:cNvCxnSpPr/>
          <p:nvPr/>
        </p:nvCxnSpPr>
        <p:spPr>
          <a:xfrm rot="5400000">
            <a:off x="-1427998" y="4285462"/>
            <a:ext cx="371477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501222" y="271462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12h 12m</a:t>
            </a:r>
            <a:endParaRPr lang="en-US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01381" y="3202544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12h 13m</a:t>
            </a:r>
            <a:endParaRPr lang="en-US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501222" y="4131238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12h 15m</a:t>
            </a:r>
            <a:endParaRPr lang="en-US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501222" y="5072074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12h 17m</a:t>
            </a:r>
            <a:endParaRPr lang="en-US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1500166" y="2701920"/>
            <a:ext cx="86863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roomId</a:t>
            </a:r>
            <a:endParaRPr lang="en-US" dirty="0" smtClean="0"/>
          </a:p>
        </p:txBody>
      </p:sp>
      <p:sp>
        <p:nvSpPr>
          <p:cNvPr id="22" name="CaixaDeTexto 21"/>
          <p:cNvSpPr txBox="1"/>
          <p:nvPr/>
        </p:nvSpPr>
        <p:spPr>
          <a:xfrm>
            <a:off x="2367301" y="2702478"/>
            <a:ext cx="317716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2786050" y="2701920"/>
            <a:ext cx="1371337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temperature</a:t>
            </a:r>
            <a:endParaRPr lang="en-US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4169571" y="2702478"/>
            <a:ext cx="418704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1500566" y="3202544"/>
            <a:ext cx="868636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roomId</a:t>
            </a:r>
            <a:endParaRPr lang="en-US" dirty="0" smtClean="0"/>
          </a:p>
        </p:txBody>
      </p:sp>
      <p:sp>
        <p:nvSpPr>
          <p:cNvPr id="26" name="CaixaDeTexto 25"/>
          <p:cNvSpPr txBox="1"/>
          <p:nvPr/>
        </p:nvSpPr>
        <p:spPr>
          <a:xfrm>
            <a:off x="2367701" y="3202544"/>
            <a:ext cx="309700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2786450" y="3202544"/>
            <a:ext cx="1371337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temperature</a:t>
            </a:r>
            <a:endParaRPr lang="en-US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4169971" y="3202544"/>
            <a:ext cx="418704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1500166" y="4144512"/>
            <a:ext cx="86863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roomId</a:t>
            </a:r>
            <a:endParaRPr lang="en-US" dirty="0" smtClean="0"/>
          </a:p>
        </p:txBody>
      </p:sp>
      <p:sp>
        <p:nvSpPr>
          <p:cNvPr id="30" name="CaixaDeTexto 29"/>
          <p:cNvSpPr txBox="1"/>
          <p:nvPr/>
        </p:nvSpPr>
        <p:spPr>
          <a:xfrm>
            <a:off x="2367301" y="4145070"/>
            <a:ext cx="317716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2786050" y="4144512"/>
            <a:ext cx="1371337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temperature</a:t>
            </a:r>
            <a:endParaRPr lang="en-US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4169571" y="4145070"/>
            <a:ext cx="418704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1500166" y="5059374"/>
            <a:ext cx="868636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roomId</a:t>
            </a:r>
            <a:endParaRPr lang="en-US" dirty="0" smtClean="0"/>
          </a:p>
        </p:txBody>
      </p:sp>
      <p:sp>
        <p:nvSpPr>
          <p:cNvPr id="34" name="CaixaDeTexto 33"/>
          <p:cNvSpPr txBox="1"/>
          <p:nvPr/>
        </p:nvSpPr>
        <p:spPr>
          <a:xfrm>
            <a:off x="2367301" y="5059932"/>
            <a:ext cx="309700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2786050" y="5059374"/>
            <a:ext cx="1371337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temperature</a:t>
            </a:r>
            <a:endParaRPr lang="en-US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4169571" y="5059932"/>
            <a:ext cx="418704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214282" y="2000240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Time</a:t>
            </a:r>
            <a:endParaRPr lang="en-US" b="1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1787506" y="6000768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</a:rPr>
              <a:t>tempReadings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Consolas" pitchFamily="49" charset="0"/>
            </a:endParaRPr>
          </a:p>
        </p:txBody>
      </p:sp>
      <p:cxnSp>
        <p:nvCxnSpPr>
          <p:cNvPr id="38" name="Conexão recta unidireccional 37"/>
          <p:cNvCxnSpPr/>
          <p:nvPr/>
        </p:nvCxnSpPr>
        <p:spPr>
          <a:xfrm rot="5400000">
            <a:off x="3072596" y="4285462"/>
            <a:ext cx="371477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/>
          <p:cNvSpPr txBox="1"/>
          <p:nvPr/>
        </p:nvSpPr>
        <p:spPr>
          <a:xfrm>
            <a:off x="5072066" y="271462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12h 12m</a:t>
            </a:r>
            <a:endParaRPr lang="en-US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5072225" y="3688778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12h 14m</a:t>
            </a:r>
            <a:endParaRPr lang="en-US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5072066" y="5072074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12h 17m</a:t>
            </a:r>
            <a:endParaRPr lang="en-US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6072198" y="2701920"/>
            <a:ext cx="110267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productId</a:t>
            </a:r>
            <a:endParaRPr lang="en-US" dirty="0" smtClean="0"/>
          </a:p>
        </p:txBody>
      </p:sp>
      <p:sp>
        <p:nvSpPr>
          <p:cNvPr id="44" name="CaixaDeTexto 43"/>
          <p:cNvSpPr txBox="1"/>
          <p:nvPr/>
        </p:nvSpPr>
        <p:spPr>
          <a:xfrm>
            <a:off x="7158855" y="2702478"/>
            <a:ext cx="535724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123</a:t>
            </a:r>
            <a:endParaRPr lang="en-US" dirty="0"/>
          </a:p>
        </p:txBody>
      </p:sp>
      <p:sp>
        <p:nvSpPr>
          <p:cNvPr id="46" name="CaixaDeTexto 45"/>
          <p:cNvSpPr txBox="1"/>
          <p:nvPr/>
        </p:nvSpPr>
        <p:spPr>
          <a:xfrm>
            <a:off x="7809509" y="2701920"/>
            <a:ext cx="86863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roomId</a:t>
            </a:r>
            <a:endParaRPr lang="en-US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8683440" y="2702478"/>
            <a:ext cx="317716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8" name="CaixaDeTexto 47"/>
          <p:cNvSpPr txBox="1"/>
          <p:nvPr/>
        </p:nvSpPr>
        <p:spPr>
          <a:xfrm>
            <a:off x="6072598" y="3688778"/>
            <a:ext cx="1102674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productId</a:t>
            </a:r>
            <a:endParaRPr lang="en-US" dirty="0" smtClean="0"/>
          </a:p>
        </p:txBody>
      </p:sp>
      <p:sp>
        <p:nvSpPr>
          <p:cNvPr id="49" name="CaixaDeTexto 48"/>
          <p:cNvSpPr txBox="1"/>
          <p:nvPr/>
        </p:nvSpPr>
        <p:spPr>
          <a:xfrm>
            <a:off x="7159255" y="3688778"/>
            <a:ext cx="535724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325</a:t>
            </a:r>
            <a:endParaRPr lang="en-US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7809909" y="3688778"/>
            <a:ext cx="86863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roomId</a:t>
            </a:r>
            <a:endParaRPr lang="en-US" dirty="0"/>
          </a:p>
        </p:txBody>
      </p:sp>
      <p:sp>
        <p:nvSpPr>
          <p:cNvPr id="51" name="CaixaDeTexto 50"/>
          <p:cNvSpPr txBox="1"/>
          <p:nvPr/>
        </p:nvSpPr>
        <p:spPr>
          <a:xfrm>
            <a:off x="8683840" y="3688778"/>
            <a:ext cx="309700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6072198" y="5085348"/>
            <a:ext cx="110267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productId</a:t>
            </a:r>
            <a:endParaRPr lang="en-US" dirty="0" smtClean="0"/>
          </a:p>
        </p:txBody>
      </p:sp>
      <p:sp>
        <p:nvSpPr>
          <p:cNvPr id="53" name="CaixaDeTexto 52"/>
          <p:cNvSpPr txBox="1"/>
          <p:nvPr/>
        </p:nvSpPr>
        <p:spPr>
          <a:xfrm>
            <a:off x="7158855" y="5085906"/>
            <a:ext cx="535724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123</a:t>
            </a:r>
            <a:endParaRPr lang="en-US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7809509" y="5085348"/>
            <a:ext cx="86863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roomId</a:t>
            </a:r>
            <a:endParaRPr lang="en-US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8683440" y="5085906"/>
            <a:ext cx="309700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6555492" y="6000768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</a:rPr>
              <a:t>entries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56" name="CaixaDeTexto 55"/>
          <p:cNvSpPr txBox="1"/>
          <p:nvPr/>
        </p:nvSpPr>
        <p:spPr>
          <a:xfrm>
            <a:off x="4572000" y="2000240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Time</a:t>
            </a:r>
            <a:endParaRPr 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E88C-BB5A-4B1C-8519-74BCF94D7953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214414" y="1214422"/>
            <a:ext cx="661513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Light" pitchFamily="34" charset="0"/>
                <a:ea typeface="+mj-ea"/>
                <a:cs typeface="+mj-cs"/>
              </a:rPr>
              <a:t>Entity model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Light" pitchFamily="34" charset="0"/>
              <a:ea typeface="+mj-ea"/>
              <a:cs typeface="+mj-cs"/>
            </a:endParaRPr>
          </a:p>
        </p:txBody>
      </p:sp>
      <p:sp>
        <p:nvSpPr>
          <p:cNvPr id="11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2714620"/>
            <a:ext cx="8229600" cy="305435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latin typeface="Consolas" pitchFamily="49" charset="0"/>
              </a:rPr>
              <a:t>entity </a:t>
            </a:r>
            <a:r>
              <a:rPr lang="en-US" sz="2000" dirty="0" smtClean="0">
                <a:latin typeface="Consolas" pitchFamily="49" charset="0"/>
              </a:rPr>
              <a:t>Room =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</a:rPr>
              <a:t>  </a:t>
            </a:r>
            <a:r>
              <a:rPr lang="en-US" sz="2000" b="1" dirty="0" err="1" smtClean="0">
                <a:latin typeface="Consolas" pitchFamily="49" charset="0"/>
              </a:rPr>
              <a:t>createFrom</a:t>
            </a:r>
            <a:r>
              <a:rPr lang="en-US" sz="2000" b="1" dirty="0" smtClean="0">
                <a:latin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err="1" smtClean="0">
                <a:latin typeface="Consolas" pitchFamily="49" charset="0"/>
              </a:rPr>
              <a:t>tempReadings</a:t>
            </a:r>
            <a:r>
              <a:rPr lang="en-US" sz="2000" dirty="0" smtClean="0">
                <a:latin typeface="Consolas" pitchFamily="49" charset="0"/>
              </a:rPr>
              <a:t>, :</a:t>
            </a:r>
            <a:r>
              <a:rPr lang="en-US" sz="2000" dirty="0" err="1" smtClean="0">
                <a:latin typeface="Consolas" pitchFamily="49" charset="0"/>
              </a:rPr>
              <a:t>roomId</a:t>
            </a:r>
            <a:r>
              <a:rPr lang="en-US" sz="2000" dirty="0" smtClean="0">
                <a:latin typeface="Consolas" pitchFamily="49" charset="0"/>
              </a:rPr>
              <a:t>)</a:t>
            </a:r>
          </a:p>
          <a:p>
            <a:pPr>
              <a:buNone/>
            </a:pPr>
            <a:endParaRPr lang="en-US" sz="2000" dirty="0" smtClean="0">
              <a:latin typeface="Consolas" pitchFamily="49" charset="0"/>
            </a:endParaRPr>
          </a:p>
          <a:p>
            <a:pPr>
              <a:buNone/>
            </a:pPr>
            <a:endParaRPr lang="en-US" sz="20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</a:rPr>
              <a:t>entity</a:t>
            </a:r>
            <a:r>
              <a:rPr lang="en-US" sz="2000" dirty="0" smtClean="0">
                <a:latin typeface="Consolas" pitchFamily="49" charset="0"/>
              </a:rPr>
              <a:t> Product =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</a:rPr>
              <a:t>  </a:t>
            </a:r>
            <a:r>
              <a:rPr lang="en-US" sz="2000" b="1" dirty="0" err="1" smtClean="0">
                <a:latin typeface="Consolas" pitchFamily="49" charset="0"/>
              </a:rPr>
              <a:t>createFrom</a:t>
            </a:r>
            <a:r>
              <a:rPr lang="en-US" sz="2000" b="1" dirty="0" smtClean="0">
                <a:latin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</a:rPr>
              <a:t>(entries, :</a:t>
            </a:r>
            <a:r>
              <a:rPr lang="en-US" sz="2000" dirty="0" err="1" smtClean="0">
                <a:latin typeface="Consolas" pitchFamily="49" charset="0"/>
              </a:rPr>
              <a:t>productId</a:t>
            </a:r>
            <a:r>
              <a:rPr lang="en-US" sz="2000" dirty="0" smtClean="0">
                <a:latin typeface="Consolas" pitchFamily="49" charset="0"/>
              </a:rPr>
              <a:t>)</a:t>
            </a:r>
            <a:endParaRPr lang="en-US" sz="2000" dirty="0">
              <a:latin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E88C-BB5A-4B1C-8519-74BCF94D7953}" type="slidenum">
              <a:rPr lang="en-US" smtClean="0"/>
              <a:pPr/>
              <a:t>34</a:t>
            </a:fld>
            <a:endParaRPr lang="en-US"/>
          </a:p>
        </p:txBody>
      </p:sp>
      <p:graphicFrame>
        <p:nvGraphicFramePr>
          <p:cNvPr id="21" name="Tabela 20"/>
          <p:cNvGraphicFramePr>
            <a:graphicFrameLocks noGrp="1"/>
          </p:cNvGraphicFramePr>
          <p:nvPr/>
        </p:nvGraphicFramePr>
        <p:xfrm>
          <a:off x="2786050" y="4714884"/>
          <a:ext cx="2262182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19240"/>
                <a:gridCol w="642942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Room 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roomId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“A”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/>
                        <a:t>temperature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800" kern="1200" dirty="0" smtClean="0"/>
                        <a:t>25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>
            <a:graphicFrameLocks noGrp="1"/>
          </p:cNvGraphicFramePr>
          <p:nvPr/>
        </p:nvGraphicFramePr>
        <p:xfrm>
          <a:off x="5357818" y="4531058"/>
          <a:ext cx="2571768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00198"/>
                <a:gridCol w="107157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Room 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roomId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“B”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/>
                        <a:t>temperature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800" kern="1200" dirty="0" smtClean="0"/>
                        <a:t>17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>
            <a:graphicFrameLocks noGrp="1"/>
          </p:cNvGraphicFramePr>
          <p:nvPr/>
        </p:nvGraphicFramePr>
        <p:xfrm>
          <a:off x="928662" y="1285860"/>
          <a:ext cx="226218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240"/>
                <a:gridCol w="642942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Product 123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productId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123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roomId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“B”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Tabela 25"/>
          <p:cNvGraphicFramePr>
            <a:graphicFrameLocks noGrp="1"/>
          </p:cNvGraphicFramePr>
          <p:nvPr/>
        </p:nvGraphicFramePr>
        <p:xfrm>
          <a:off x="3452826" y="1673538"/>
          <a:ext cx="2262182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19240"/>
                <a:gridCol w="642942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Product 325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productId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325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roomId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“B”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E88C-BB5A-4B1C-8519-74BCF94D7953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8" name="Rectângulo 17"/>
          <p:cNvSpPr/>
          <p:nvPr/>
        </p:nvSpPr>
        <p:spPr>
          <a:xfrm>
            <a:off x="2428860" y="3714752"/>
            <a:ext cx="5857916" cy="271464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4714876" y="3916924"/>
            <a:ext cx="1031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Room.all</a:t>
            </a:r>
            <a:endParaRPr lang="en-US" b="1" dirty="0"/>
          </a:p>
        </p:txBody>
      </p:sp>
      <p:graphicFrame>
        <p:nvGraphicFramePr>
          <p:cNvPr id="21" name="Tabela 20"/>
          <p:cNvGraphicFramePr>
            <a:graphicFrameLocks noGrp="1"/>
          </p:cNvGraphicFramePr>
          <p:nvPr/>
        </p:nvGraphicFramePr>
        <p:xfrm>
          <a:off x="2786050" y="4714884"/>
          <a:ext cx="2262182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19240"/>
                <a:gridCol w="642942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Room 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roomId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“A”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/>
                        <a:t>temperature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800" kern="1200" dirty="0" smtClean="0"/>
                        <a:t>25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>
            <a:graphicFrameLocks noGrp="1"/>
          </p:cNvGraphicFramePr>
          <p:nvPr/>
        </p:nvGraphicFramePr>
        <p:xfrm>
          <a:off x="5357818" y="4531058"/>
          <a:ext cx="2571768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00198"/>
                <a:gridCol w="107157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Room 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roomId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“B”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/>
                        <a:t>temperature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800" kern="1200" dirty="0" smtClean="0"/>
                        <a:t>17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3" name="Rectângulo 22"/>
          <p:cNvSpPr/>
          <p:nvPr/>
        </p:nvSpPr>
        <p:spPr>
          <a:xfrm>
            <a:off x="571472" y="285728"/>
            <a:ext cx="5500726" cy="3143272"/>
          </a:xfrm>
          <a:prstGeom prst="rect">
            <a:avLst/>
          </a:prstGeom>
          <a:solidFill>
            <a:srgbClr val="F4F3EC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2857488" y="487900"/>
            <a:ext cx="1220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Product.all</a:t>
            </a:r>
            <a:endParaRPr lang="en-US" b="1" dirty="0"/>
          </a:p>
        </p:txBody>
      </p:sp>
      <p:graphicFrame>
        <p:nvGraphicFramePr>
          <p:cNvPr id="25" name="Tabela 24"/>
          <p:cNvGraphicFramePr>
            <a:graphicFrameLocks noGrp="1"/>
          </p:cNvGraphicFramePr>
          <p:nvPr/>
        </p:nvGraphicFramePr>
        <p:xfrm>
          <a:off x="928662" y="1285860"/>
          <a:ext cx="226218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240"/>
                <a:gridCol w="642942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Product 123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productId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123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roomId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“B”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Tabela 25"/>
          <p:cNvGraphicFramePr>
            <a:graphicFrameLocks noGrp="1"/>
          </p:cNvGraphicFramePr>
          <p:nvPr/>
        </p:nvGraphicFramePr>
        <p:xfrm>
          <a:off x="3452826" y="1673538"/>
          <a:ext cx="2262182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19240"/>
                <a:gridCol w="642942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Product 325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productId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325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roomId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“B”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E88C-BB5A-4B1C-8519-74BCF94D7953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214414" y="1214422"/>
            <a:ext cx="661513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Light" pitchFamily="34" charset="0"/>
                <a:ea typeface="+mj-ea"/>
                <a:cs typeface="+mj-cs"/>
              </a:rPr>
              <a:t>Entity model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Light" pitchFamily="34" charset="0"/>
              <a:ea typeface="+mj-ea"/>
              <a:cs typeface="+mj-cs"/>
            </a:endParaRPr>
          </a:p>
        </p:txBody>
      </p:sp>
      <p:sp>
        <p:nvSpPr>
          <p:cNvPr id="11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2714620"/>
            <a:ext cx="8229600" cy="305435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latin typeface="Consolas" pitchFamily="49" charset="0"/>
              </a:rPr>
              <a:t>entity </a:t>
            </a:r>
            <a:r>
              <a:rPr lang="en-US" sz="2000" dirty="0" smtClean="0">
                <a:latin typeface="Consolas" pitchFamily="49" charset="0"/>
              </a:rPr>
              <a:t>Room =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</a:rPr>
              <a:t>  </a:t>
            </a:r>
            <a:r>
              <a:rPr lang="en-US" sz="2000" b="1" dirty="0" err="1" smtClean="0">
                <a:latin typeface="Consolas" pitchFamily="49" charset="0"/>
              </a:rPr>
              <a:t>createFrom</a:t>
            </a:r>
            <a:r>
              <a:rPr lang="en-US" sz="2000" b="1" dirty="0" smtClean="0">
                <a:latin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err="1" smtClean="0">
                <a:latin typeface="Consolas" pitchFamily="49" charset="0"/>
              </a:rPr>
              <a:t>tempReadings</a:t>
            </a:r>
            <a:r>
              <a:rPr lang="en-US" sz="2000" dirty="0" smtClean="0">
                <a:latin typeface="Consolas" pitchFamily="49" charset="0"/>
              </a:rPr>
              <a:t>, :</a:t>
            </a:r>
            <a:r>
              <a:rPr lang="en-US" sz="2000" dirty="0" err="1" smtClean="0">
                <a:latin typeface="Consolas" pitchFamily="49" charset="0"/>
              </a:rPr>
              <a:t>roomId</a:t>
            </a:r>
            <a:r>
              <a:rPr lang="en-US" sz="2000" dirty="0" smtClean="0">
                <a:latin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</a:rPr>
              <a:t>  </a:t>
            </a:r>
            <a:r>
              <a:rPr lang="en-US" sz="2000" dirty="0" err="1" smtClean="0">
                <a:solidFill>
                  <a:srgbClr val="FF0000"/>
                </a:solidFill>
                <a:latin typeface="Consolas" pitchFamily="49" charset="0"/>
              </a:rPr>
              <a:t>hasMany</a:t>
            </a:r>
            <a:r>
              <a:rPr lang="en-US" sz="2000" dirty="0" smtClean="0">
                <a:solidFill>
                  <a:srgbClr val="FF0000"/>
                </a:solidFill>
                <a:latin typeface="Consolas" pitchFamily="49" charset="0"/>
              </a:rPr>
              <a:t> :products</a:t>
            </a:r>
          </a:p>
          <a:p>
            <a:pPr>
              <a:buNone/>
            </a:pPr>
            <a:endParaRPr lang="en-US" sz="20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</a:rPr>
              <a:t>entity</a:t>
            </a:r>
            <a:r>
              <a:rPr lang="en-US" sz="2000" dirty="0" smtClean="0">
                <a:latin typeface="Consolas" pitchFamily="49" charset="0"/>
              </a:rPr>
              <a:t> Product =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</a:rPr>
              <a:t>  </a:t>
            </a:r>
            <a:r>
              <a:rPr lang="en-US" sz="2000" b="1" dirty="0" err="1" smtClean="0">
                <a:latin typeface="Consolas" pitchFamily="49" charset="0"/>
              </a:rPr>
              <a:t>createFrom</a:t>
            </a:r>
            <a:r>
              <a:rPr lang="en-US" sz="2000" b="1" dirty="0" smtClean="0">
                <a:latin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</a:rPr>
              <a:t>(entries, :</a:t>
            </a:r>
            <a:r>
              <a:rPr lang="en-US" sz="2000" dirty="0" err="1" smtClean="0">
                <a:latin typeface="Consolas" pitchFamily="49" charset="0"/>
              </a:rPr>
              <a:t>productId</a:t>
            </a:r>
            <a:r>
              <a:rPr lang="en-US" sz="2000" dirty="0" smtClean="0">
                <a:latin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</a:rPr>
              <a:t>  </a:t>
            </a:r>
            <a:r>
              <a:rPr lang="en-US" sz="2000" dirty="0" err="1" smtClean="0">
                <a:solidFill>
                  <a:srgbClr val="FF0000"/>
                </a:solidFill>
                <a:latin typeface="Consolas" pitchFamily="49" charset="0"/>
              </a:rPr>
              <a:t>belongsTo</a:t>
            </a:r>
            <a:r>
              <a:rPr lang="en-US" sz="2000" dirty="0" smtClean="0">
                <a:solidFill>
                  <a:srgbClr val="FF0000"/>
                </a:solidFill>
                <a:latin typeface="Consolas" pitchFamily="49" charset="0"/>
              </a:rPr>
              <a:t> :room</a:t>
            </a:r>
            <a:endParaRPr lang="en-US" sz="2000" dirty="0">
              <a:solidFill>
                <a:srgbClr val="FF0000"/>
              </a:solidFill>
              <a:latin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E88C-BB5A-4B1C-8519-74BCF94D7953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18" name="Rectângulo 17"/>
          <p:cNvSpPr/>
          <p:nvPr/>
        </p:nvSpPr>
        <p:spPr>
          <a:xfrm>
            <a:off x="2428860" y="3714752"/>
            <a:ext cx="5857916" cy="271464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4714876" y="3916924"/>
            <a:ext cx="1031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Room.all</a:t>
            </a:r>
            <a:endParaRPr lang="en-US" b="1" dirty="0"/>
          </a:p>
        </p:txBody>
      </p:sp>
      <p:graphicFrame>
        <p:nvGraphicFramePr>
          <p:cNvPr id="21" name="Tabela 20"/>
          <p:cNvGraphicFramePr>
            <a:graphicFrameLocks noGrp="1"/>
          </p:cNvGraphicFramePr>
          <p:nvPr/>
        </p:nvGraphicFramePr>
        <p:xfrm>
          <a:off x="2786050" y="4714884"/>
          <a:ext cx="2262182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19240"/>
                <a:gridCol w="642942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Room 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roomId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“A”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/>
                        <a:t>temperature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800" kern="1200" dirty="0" smtClean="0"/>
                        <a:t>25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products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PT" dirty="0" smtClean="0"/>
                        <a:t>∅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>
            <a:graphicFrameLocks noGrp="1"/>
          </p:cNvGraphicFramePr>
          <p:nvPr/>
        </p:nvGraphicFramePr>
        <p:xfrm>
          <a:off x="5357818" y="4531058"/>
          <a:ext cx="2571768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00198"/>
                <a:gridCol w="107157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Room 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roomId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“B”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/>
                        <a:t>temperature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800" kern="1200" dirty="0" smtClean="0"/>
                        <a:t>17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products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3" name="Rectângulo 22"/>
          <p:cNvSpPr/>
          <p:nvPr/>
        </p:nvSpPr>
        <p:spPr>
          <a:xfrm>
            <a:off x="571472" y="285728"/>
            <a:ext cx="5500726" cy="3143272"/>
          </a:xfrm>
          <a:prstGeom prst="rect">
            <a:avLst/>
          </a:prstGeom>
          <a:solidFill>
            <a:srgbClr val="F4F3EC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2857488" y="487900"/>
            <a:ext cx="1220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Product.all</a:t>
            </a:r>
            <a:endParaRPr lang="en-US" b="1" dirty="0"/>
          </a:p>
        </p:txBody>
      </p:sp>
      <p:graphicFrame>
        <p:nvGraphicFramePr>
          <p:cNvPr id="25" name="Tabela 24"/>
          <p:cNvGraphicFramePr>
            <a:graphicFrameLocks noGrp="1"/>
          </p:cNvGraphicFramePr>
          <p:nvPr/>
        </p:nvGraphicFramePr>
        <p:xfrm>
          <a:off x="928662" y="1285860"/>
          <a:ext cx="226218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240"/>
                <a:gridCol w="642942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Product 123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productId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123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roomId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“B”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room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Tabela 25"/>
          <p:cNvGraphicFramePr>
            <a:graphicFrameLocks noGrp="1"/>
          </p:cNvGraphicFramePr>
          <p:nvPr/>
        </p:nvGraphicFramePr>
        <p:xfrm>
          <a:off x="3452826" y="1673538"/>
          <a:ext cx="2262182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19240"/>
                <a:gridCol w="642942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Product 325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productId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325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roomId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“B”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room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Forma livre 11"/>
          <p:cNvSpPr/>
          <p:nvPr/>
        </p:nvSpPr>
        <p:spPr>
          <a:xfrm>
            <a:off x="5442857" y="2929467"/>
            <a:ext cx="1698172" cy="1598990"/>
          </a:xfrm>
          <a:custGeom>
            <a:avLst/>
            <a:gdLst>
              <a:gd name="connsiteX0" fmla="*/ 0 w 1698172"/>
              <a:gd name="connsiteY0" fmla="*/ 16933 h 1598990"/>
              <a:gd name="connsiteX1" fmla="*/ 1233714 w 1698172"/>
              <a:gd name="connsiteY1" fmla="*/ 263676 h 1598990"/>
              <a:gd name="connsiteX2" fmla="*/ 1698172 w 1698172"/>
              <a:gd name="connsiteY2" fmla="*/ 1598990 h 1598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8172" h="1598990">
                <a:moveTo>
                  <a:pt x="0" y="16933"/>
                </a:moveTo>
                <a:cubicBezTo>
                  <a:pt x="475342" y="8466"/>
                  <a:pt x="950685" y="0"/>
                  <a:pt x="1233714" y="263676"/>
                </a:cubicBezTo>
                <a:cubicBezTo>
                  <a:pt x="1516743" y="527352"/>
                  <a:pt x="1607457" y="1063171"/>
                  <a:pt x="1698172" y="1598990"/>
                </a:cubicBezTo>
              </a:path>
            </a:pathLst>
          </a:cu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orma livre 12"/>
          <p:cNvSpPr/>
          <p:nvPr/>
        </p:nvSpPr>
        <p:spPr>
          <a:xfrm>
            <a:off x="2878666" y="2554514"/>
            <a:ext cx="3901925" cy="1973943"/>
          </a:xfrm>
          <a:custGeom>
            <a:avLst/>
            <a:gdLst>
              <a:gd name="connsiteX0" fmla="*/ 67734 w 3901925"/>
              <a:gd name="connsiteY0" fmla="*/ 0 h 1973943"/>
              <a:gd name="connsiteX1" fmla="*/ 546705 w 3901925"/>
              <a:gd name="connsiteY1" fmla="*/ 1030515 h 1973943"/>
              <a:gd name="connsiteX2" fmla="*/ 3347963 w 3901925"/>
              <a:gd name="connsiteY2" fmla="*/ 1422400 h 1973943"/>
              <a:gd name="connsiteX3" fmla="*/ 3870477 w 3901925"/>
              <a:gd name="connsiteY3" fmla="*/ 1973943 h 1973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01925" h="1973943">
                <a:moveTo>
                  <a:pt x="67734" y="0"/>
                </a:moveTo>
                <a:cubicBezTo>
                  <a:pt x="33867" y="396724"/>
                  <a:pt x="0" y="793448"/>
                  <a:pt x="546705" y="1030515"/>
                </a:cubicBezTo>
                <a:cubicBezTo>
                  <a:pt x="1093410" y="1267582"/>
                  <a:pt x="2794001" y="1265162"/>
                  <a:pt x="3347963" y="1422400"/>
                </a:cubicBezTo>
                <a:cubicBezTo>
                  <a:pt x="3901925" y="1579638"/>
                  <a:pt x="3886201" y="1776790"/>
                  <a:pt x="3870477" y="1973943"/>
                </a:cubicBezTo>
              </a:path>
            </a:pathLst>
          </a:custGeom>
          <a:ln w="28575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381276" y="2772229"/>
            <a:ext cx="5976806" cy="3713238"/>
          </a:xfrm>
          <a:custGeom>
            <a:avLst/>
            <a:gdLst>
              <a:gd name="connsiteX0" fmla="*/ 5774267 w 5774267"/>
              <a:gd name="connsiteY0" fmla="*/ 3091542 h 3713238"/>
              <a:gd name="connsiteX1" fmla="*/ 3045581 w 5774267"/>
              <a:gd name="connsiteY1" fmla="*/ 3686628 h 3713238"/>
              <a:gd name="connsiteX2" fmla="*/ 491067 w 5774267"/>
              <a:gd name="connsiteY2" fmla="*/ 2931885 h 3713238"/>
              <a:gd name="connsiteX3" fmla="*/ 99181 w 5774267"/>
              <a:gd name="connsiteY3" fmla="*/ 0 h 3713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4267" h="3713238">
                <a:moveTo>
                  <a:pt x="5774267" y="3091542"/>
                </a:moveTo>
                <a:cubicBezTo>
                  <a:pt x="4850190" y="3402390"/>
                  <a:pt x="3926114" y="3713238"/>
                  <a:pt x="3045581" y="3686628"/>
                </a:cubicBezTo>
                <a:cubicBezTo>
                  <a:pt x="2165048" y="3660019"/>
                  <a:pt x="982134" y="3546323"/>
                  <a:pt x="491067" y="2931885"/>
                </a:cubicBezTo>
                <a:cubicBezTo>
                  <a:pt x="0" y="2317447"/>
                  <a:pt x="49590" y="1158723"/>
                  <a:pt x="99181" y="0"/>
                </a:cubicBezTo>
              </a:path>
            </a:pathLst>
          </a:cu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Freeform 14"/>
          <p:cNvSpPr/>
          <p:nvPr/>
        </p:nvSpPr>
        <p:spPr>
          <a:xfrm>
            <a:off x="5718629" y="2177143"/>
            <a:ext cx="3144761" cy="3657600"/>
          </a:xfrm>
          <a:custGeom>
            <a:avLst/>
            <a:gdLst>
              <a:gd name="connsiteX0" fmla="*/ 1886857 w 3144761"/>
              <a:gd name="connsiteY0" fmla="*/ 3657600 h 3657600"/>
              <a:gd name="connsiteX1" fmla="*/ 2844800 w 3144761"/>
              <a:gd name="connsiteY1" fmla="*/ 2902857 h 3657600"/>
              <a:gd name="connsiteX2" fmla="*/ 2670628 w 3144761"/>
              <a:gd name="connsiteY2" fmla="*/ 827314 h 3657600"/>
              <a:gd name="connsiteX3" fmla="*/ 0 w 3144761"/>
              <a:gd name="connsiteY3" fmla="*/ 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4761" h="3657600">
                <a:moveTo>
                  <a:pt x="1886857" y="3657600"/>
                </a:moveTo>
                <a:cubicBezTo>
                  <a:pt x="2300514" y="3516085"/>
                  <a:pt x="2714172" y="3374571"/>
                  <a:pt x="2844800" y="2902857"/>
                </a:cubicBezTo>
                <a:cubicBezTo>
                  <a:pt x="2975428" y="2431143"/>
                  <a:pt x="3144761" y="1311123"/>
                  <a:pt x="2670628" y="827314"/>
                </a:cubicBezTo>
                <a:cubicBezTo>
                  <a:pt x="2196495" y="343505"/>
                  <a:pt x="1098247" y="171752"/>
                  <a:pt x="0" y="0"/>
                </a:cubicBezTo>
              </a:path>
            </a:pathLst>
          </a:cu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E88C-BB5A-4B1C-8519-74BCF94D7953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214414" y="1214422"/>
            <a:ext cx="661513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Light" pitchFamily="34" charset="0"/>
                <a:ea typeface="+mj-ea"/>
                <a:cs typeface="+mj-cs"/>
              </a:rPr>
              <a:t>Entity model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Light" pitchFamily="34" charset="0"/>
              <a:ea typeface="+mj-ea"/>
              <a:cs typeface="+mj-cs"/>
            </a:endParaRPr>
          </a:p>
        </p:txBody>
      </p:sp>
      <p:sp>
        <p:nvSpPr>
          <p:cNvPr id="11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3660795"/>
            <a:ext cx="8229600" cy="162559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err="1" smtClean="0">
                <a:latin typeface="Consolas" pitchFamily="49" charset="0"/>
              </a:rPr>
              <a:t>hotProducts</a:t>
            </a:r>
            <a:r>
              <a:rPr lang="en-US" sz="2000" dirty="0" smtClean="0">
                <a:latin typeface="Consolas" pitchFamily="49" charset="0"/>
              </a:rPr>
              <a:t> =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</a:rPr>
              <a:t>  </a:t>
            </a:r>
            <a:r>
              <a:rPr lang="en-US" sz="2000" b="1" dirty="0" smtClean="0">
                <a:latin typeface="Consolas" pitchFamily="49" charset="0"/>
              </a:rPr>
              <a:t>from</a:t>
            </a:r>
            <a:r>
              <a:rPr lang="en-US" sz="2000" dirty="0" smtClean="0">
                <a:latin typeface="Consolas" pitchFamily="49" charset="0"/>
              </a:rPr>
              <a:t> p </a:t>
            </a:r>
            <a:r>
              <a:rPr lang="en-US" sz="2000" b="1" dirty="0" smtClean="0">
                <a:latin typeface="Consolas" pitchFamily="49" charset="0"/>
              </a:rPr>
              <a:t>in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</a:rPr>
              <a:t>Product.all</a:t>
            </a:r>
            <a:endParaRPr lang="en-US" sz="20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nsolas" pitchFamily="49" charset="0"/>
              </a:rPr>
              <a:t>  </a:t>
            </a:r>
            <a:r>
              <a:rPr lang="en-US" sz="2000" b="1" dirty="0" smtClean="0">
                <a:latin typeface="Consolas" pitchFamily="49" charset="0"/>
              </a:rPr>
              <a:t>where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</a:rPr>
              <a:t>p.room.temperature</a:t>
            </a:r>
            <a:r>
              <a:rPr lang="en-US" sz="2000" dirty="0" smtClean="0">
                <a:latin typeface="Consolas" pitchFamily="49" charset="0"/>
              </a:rPr>
              <a:t> &gt; 25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</a:rPr>
              <a:t>  </a:t>
            </a:r>
            <a:r>
              <a:rPr lang="en-US" sz="2000" b="1" dirty="0" smtClean="0">
                <a:latin typeface="Consolas" pitchFamily="49" charset="0"/>
              </a:rPr>
              <a:t>select</a:t>
            </a:r>
            <a:r>
              <a:rPr lang="en-US" sz="2000" dirty="0" smtClean="0">
                <a:latin typeface="Consolas" pitchFamily="49" charset="0"/>
              </a:rPr>
              <a:t> p</a:t>
            </a:r>
            <a:endParaRPr lang="en-US" sz="2000" dirty="0">
              <a:latin typeface="Consolas" pitchFamily="49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857225" y="2643182"/>
            <a:ext cx="6858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/>
              <a:t>“Select the products that are inside rooms where the temperature is greater than 25”</a:t>
            </a:r>
            <a:endParaRPr lang="en-US" sz="2400" i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E88C-BB5A-4B1C-8519-74BCF94D7953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214414" y="1214422"/>
            <a:ext cx="661513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Light" pitchFamily="34" charset="0"/>
                <a:ea typeface="+mj-ea"/>
                <a:cs typeface="+mj-cs"/>
              </a:rPr>
              <a:t>Entity model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Light" pitchFamily="34" charset="0"/>
              <a:ea typeface="+mj-ea"/>
              <a:cs typeface="+mj-cs"/>
            </a:endParaRPr>
          </a:p>
        </p:txBody>
      </p:sp>
      <p:sp>
        <p:nvSpPr>
          <p:cNvPr id="11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3660795"/>
            <a:ext cx="8229600" cy="162559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err="1" smtClean="0">
                <a:latin typeface="Consolas" pitchFamily="49" charset="0"/>
              </a:rPr>
              <a:t>hotProducts</a:t>
            </a:r>
            <a:r>
              <a:rPr lang="en-US" sz="2000" dirty="0" smtClean="0">
                <a:latin typeface="Consolas" pitchFamily="49" charset="0"/>
              </a:rPr>
              <a:t> =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</a:rPr>
              <a:t>  </a:t>
            </a:r>
            <a:r>
              <a:rPr lang="en-US" sz="2000" b="1" dirty="0" smtClean="0">
                <a:latin typeface="Consolas" pitchFamily="49" charset="0"/>
              </a:rPr>
              <a:t>from</a:t>
            </a:r>
            <a:r>
              <a:rPr lang="en-US" sz="2000" dirty="0" smtClean="0">
                <a:latin typeface="Consolas" pitchFamily="49" charset="0"/>
              </a:rPr>
              <a:t> p </a:t>
            </a:r>
            <a:r>
              <a:rPr lang="en-US" sz="2000" b="1" dirty="0" smtClean="0">
                <a:latin typeface="Consolas" pitchFamily="49" charset="0"/>
              </a:rPr>
              <a:t>in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</a:rPr>
              <a:t>Product.all</a:t>
            </a:r>
            <a:endParaRPr lang="en-US" sz="20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nsolas" pitchFamily="49" charset="0"/>
              </a:rPr>
              <a:t>  </a:t>
            </a:r>
            <a:r>
              <a:rPr lang="en-US" sz="2000" b="1" dirty="0" smtClean="0">
                <a:latin typeface="Consolas" pitchFamily="49" charset="0"/>
              </a:rPr>
              <a:t>where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</a:rPr>
              <a:t>p.room.temperature</a:t>
            </a:r>
            <a:r>
              <a:rPr lang="en-US" sz="2000" dirty="0" smtClean="0">
                <a:latin typeface="Consolas" pitchFamily="49" charset="0"/>
              </a:rPr>
              <a:t> &gt; 25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</a:rPr>
              <a:t>  </a:t>
            </a:r>
            <a:r>
              <a:rPr lang="en-US" sz="2000" b="1" dirty="0" smtClean="0">
                <a:latin typeface="Consolas" pitchFamily="49" charset="0"/>
              </a:rPr>
              <a:t>select</a:t>
            </a:r>
            <a:r>
              <a:rPr lang="en-US" sz="2000" dirty="0" smtClean="0">
                <a:latin typeface="Consolas" pitchFamily="49" charset="0"/>
              </a:rPr>
              <a:t> p</a:t>
            </a:r>
            <a:endParaRPr lang="en-US" sz="2000" dirty="0">
              <a:latin typeface="Consolas" pitchFamily="49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857225" y="2643182"/>
            <a:ext cx="6858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/>
              <a:t>“Select the products that are inside rooms where the temperature is greater than 25”</a:t>
            </a:r>
            <a:endParaRPr lang="en-US" sz="2400" i="1" dirty="0"/>
          </a:p>
        </p:txBody>
      </p:sp>
      <p:sp>
        <p:nvSpPr>
          <p:cNvPr id="6" name="Rectângulo 5"/>
          <p:cNvSpPr/>
          <p:nvPr/>
        </p:nvSpPr>
        <p:spPr>
          <a:xfrm>
            <a:off x="1620464" y="4466703"/>
            <a:ext cx="1000132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Marcador de Posição do Número do Diapositivo 8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E88C-BB5A-4B1C-8519-74BCF94D795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885828" y="1500174"/>
            <a:ext cx="661513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FFC000"/>
                </a:solidFill>
                <a:latin typeface="Gill Sans Light" pitchFamily="34" charset="0"/>
              </a:rPr>
              <a:t>in programming…</a:t>
            </a:r>
            <a:endParaRPr lang="en-US" dirty="0">
              <a:solidFill>
                <a:srgbClr val="FFC000"/>
              </a:solidFill>
              <a:latin typeface="Gill Sans Light" pitchFamily="34" charset="0"/>
            </a:endParaRPr>
          </a:p>
        </p:txBody>
      </p:sp>
      <p:sp>
        <p:nvSpPr>
          <p:cNvPr id="11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lvl="1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lvl="1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lvl="1">
              <a:buNone/>
            </a:pPr>
            <a:r>
              <a:rPr lang="en-US" dirty="0" smtClean="0">
                <a:solidFill>
                  <a:schemeClr val="bg1"/>
                </a:solidFill>
              </a:rPr>
              <a:t>Abstract data types</a:t>
            </a:r>
          </a:p>
          <a:p>
            <a:pPr lvl="1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5" name="Imagem 14" descr="408px-Singly-linked-list.sv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378" y="4181483"/>
            <a:ext cx="3886200" cy="390525"/>
          </a:xfrm>
          <a:prstGeom prst="rect">
            <a:avLst/>
          </a:prstGeom>
        </p:spPr>
      </p:pic>
      <p:pic>
        <p:nvPicPr>
          <p:cNvPr id="22" name="Imagem 21" descr="408px-Singly-linked-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3306" y="4467235"/>
            <a:ext cx="3886200" cy="3905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E88C-BB5A-4B1C-8519-74BCF94D7953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214414" y="1214422"/>
            <a:ext cx="661513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Light" pitchFamily="34" charset="0"/>
                <a:ea typeface="+mj-ea"/>
                <a:cs typeface="+mj-cs"/>
              </a:rPr>
              <a:t>Entity model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Light" pitchFamily="34" charset="0"/>
              <a:ea typeface="+mj-ea"/>
              <a:cs typeface="+mj-cs"/>
            </a:endParaRPr>
          </a:p>
        </p:txBody>
      </p:sp>
      <p:sp>
        <p:nvSpPr>
          <p:cNvPr id="11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3660795"/>
            <a:ext cx="8229600" cy="162559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err="1" smtClean="0">
                <a:latin typeface="Consolas" pitchFamily="49" charset="0"/>
              </a:rPr>
              <a:t>productsPerRoom</a:t>
            </a:r>
            <a:r>
              <a:rPr lang="en-US" sz="2000" dirty="0" smtClean="0">
                <a:latin typeface="Consolas" pitchFamily="49" charset="0"/>
              </a:rPr>
              <a:t> =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</a:rPr>
              <a:t>  </a:t>
            </a:r>
            <a:r>
              <a:rPr lang="en-US" sz="2000" b="1" dirty="0" smtClean="0">
                <a:latin typeface="Consolas" pitchFamily="49" charset="0"/>
              </a:rPr>
              <a:t>from</a:t>
            </a:r>
            <a:r>
              <a:rPr lang="en-US" sz="2000" dirty="0" smtClean="0">
                <a:latin typeface="Consolas" pitchFamily="49" charset="0"/>
              </a:rPr>
              <a:t> room </a:t>
            </a:r>
            <a:r>
              <a:rPr lang="en-US" sz="2000" b="1" dirty="0" smtClean="0">
                <a:latin typeface="Consolas" pitchFamily="49" charset="0"/>
              </a:rPr>
              <a:t>in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</a:rPr>
              <a:t>Room.all</a:t>
            </a:r>
            <a:endParaRPr lang="en-US" sz="20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nsolas" pitchFamily="49" charset="0"/>
              </a:rPr>
              <a:t>  </a:t>
            </a:r>
            <a:r>
              <a:rPr lang="en-US" sz="2000" b="1" dirty="0" smtClean="0">
                <a:latin typeface="Consolas" pitchFamily="49" charset="0"/>
              </a:rPr>
              <a:t>select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</a:rPr>
              <a:t>room.products.</a:t>
            </a:r>
            <a:r>
              <a:rPr lang="en-US" sz="2000" i="1" dirty="0" err="1" smtClean="0">
                <a:latin typeface="Consolas" pitchFamily="49" charset="0"/>
              </a:rPr>
              <a:t>count</a:t>
            </a:r>
            <a:r>
              <a:rPr lang="en-US" sz="2000" dirty="0" smtClean="0">
                <a:latin typeface="Consolas" pitchFamily="49" charset="0"/>
              </a:rPr>
              <a:t>()</a:t>
            </a:r>
            <a:endParaRPr lang="en-US" sz="2000" dirty="0">
              <a:latin typeface="Consolas" pitchFamily="49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857225" y="2643182"/>
            <a:ext cx="6858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/>
              <a:t>“How many products are inside each room?”</a:t>
            </a:r>
            <a:endParaRPr lang="en-US" sz="2400" i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E88C-BB5A-4B1C-8519-74BCF94D7953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214414" y="1214422"/>
            <a:ext cx="661513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Light" pitchFamily="34" charset="0"/>
                <a:ea typeface="+mj-ea"/>
                <a:cs typeface="+mj-cs"/>
              </a:rPr>
              <a:t>Entity model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Light" pitchFamily="34" charset="0"/>
              <a:ea typeface="+mj-ea"/>
              <a:cs typeface="+mj-cs"/>
            </a:endParaRPr>
          </a:p>
        </p:txBody>
      </p:sp>
      <p:sp>
        <p:nvSpPr>
          <p:cNvPr id="11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3660795"/>
            <a:ext cx="8229600" cy="162559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err="1" smtClean="0">
                <a:latin typeface="Consolas" pitchFamily="49" charset="0"/>
              </a:rPr>
              <a:t>productsPerRoom</a:t>
            </a:r>
            <a:r>
              <a:rPr lang="en-US" sz="2000" dirty="0" smtClean="0">
                <a:latin typeface="Consolas" pitchFamily="49" charset="0"/>
              </a:rPr>
              <a:t> =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</a:rPr>
              <a:t>  </a:t>
            </a:r>
            <a:r>
              <a:rPr lang="en-US" sz="2000" b="1" dirty="0" smtClean="0">
                <a:latin typeface="Consolas" pitchFamily="49" charset="0"/>
              </a:rPr>
              <a:t>from</a:t>
            </a:r>
            <a:r>
              <a:rPr lang="en-US" sz="2000" dirty="0" smtClean="0">
                <a:latin typeface="Consolas" pitchFamily="49" charset="0"/>
              </a:rPr>
              <a:t> room </a:t>
            </a:r>
            <a:r>
              <a:rPr lang="en-US" sz="2000" b="1" dirty="0" smtClean="0">
                <a:latin typeface="Consolas" pitchFamily="49" charset="0"/>
              </a:rPr>
              <a:t>in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</a:rPr>
              <a:t>Room.all</a:t>
            </a:r>
            <a:endParaRPr lang="en-US" sz="20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nsolas" pitchFamily="49" charset="0"/>
              </a:rPr>
              <a:t>  </a:t>
            </a:r>
            <a:r>
              <a:rPr lang="en-US" sz="2000" b="1" dirty="0" smtClean="0">
                <a:latin typeface="Consolas" pitchFamily="49" charset="0"/>
              </a:rPr>
              <a:t>select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</a:rPr>
              <a:t>room.products.</a:t>
            </a:r>
            <a:r>
              <a:rPr lang="en-US" sz="2000" i="1" dirty="0" err="1" smtClean="0">
                <a:latin typeface="Consolas" pitchFamily="49" charset="0"/>
              </a:rPr>
              <a:t>count</a:t>
            </a:r>
            <a:r>
              <a:rPr lang="en-US" sz="2000" dirty="0" smtClean="0">
                <a:latin typeface="Consolas" pitchFamily="49" charset="0"/>
              </a:rPr>
              <a:t>()</a:t>
            </a:r>
            <a:endParaRPr lang="en-US" sz="2000" dirty="0">
              <a:latin typeface="Consolas" pitchFamily="49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857225" y="2643182"/>
            <a:ext cx="6858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/>
              <a:t>“How many products are inside each room?”</a:t>
            </a:r>
            <a:endParaRPr lang="en-US" sz="2400" i="1" dirty="0"/>
          </a:p>
        </p:txBody>
      </p:sp>
      <p:sp>
        <p:nvSpPr>
          <p:cNvPr id="6" name="Rectângulo 5"/>
          <p:cNvSpPr/>
          <p:nvPr/>
        </p:nvSpPr>
        <p:spPr>
          <a:xfrm>
            <a:off x="1785918" y="4466703"/>
            <a:ext cx="1928826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E88C-BB5A-4B1C-8519-74BCF94D7953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214414" y="1214422"/>
            <a:ext cx="661513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Light" pitchFamily="34" charset="0"/>
                <a:ea typeface="+mj-ea"/>
                <a:cs typeface="+mj-cs"/>
              </a:rPr>
              <a:t>User-defined</a:t>
            </a:r>
            <a:r>
              <a:rPr kumimoji="0" lang="en-US" sz="4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Light" pitchFamily="34" charset="0"/>
                <a:ea typeface="+mj-ea"/>
                <a:cs typeface="+mj-cs"/>
              </a:rPr>
              <a:t> functions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Light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3071810"/>
            <a:ext cx="8229600" cy="305435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latin typeface="Consolas" pitchFamily="49" charset="0"/>
              </a:rPr>
              <a:t>def</a:t>
            </a:r>
            <a:r>
              <a:rPr lang="en-US" sz="2000" dirty="0" smtClean="0">
                <a:latin typeface="Consolas" pitchFamily="49" charset="0"/>
              </a:rPr>
              <a:t> not (b) =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</a:rPr>
              <a:t>  </a:t>
            </a:r>
            <a:r>
              <a:rPr lang="en-US" sz="2000" b="1" dirty="0" smtClean="0">
                <a:latin typeface="Consolas" pitchFamily="49" charset="0"/>
              </a:rPr>
              <a:t>if</a:t>
            </a:r>
            <a:r>
              <a:rPr lang="en-US" sz="2000" dirty="0" smtClean="0">
                <a:latin typeface="Consolas" pitchFamily="49" charset="0"/>
              </a:rPr>
              <a:t> b </a:t>
            </a:r>
            <a:r>
              <a:rPr lang="en-US" sz="2000" b="1" dirty="0" smtClean="0">
                <a:latin typeface="Consolas" pitchFamily="49" charset="0"/>
              </a:rPr>
              <a:t>then</a:t>
            </a:r>
            <a:r>
              <a:rPr lang="en-US" sz="2000" dirty="0" smtClean="0">
                <a:latin typeface="Consolas" pitchFamily="49" charset="0"/>
              </a:rPr>
              <a:t> false </a:t>
            </a:r>
            <a:r>
              <a:rPr lang="en-US" sz="2000" b="1" dirty="0" smtClean="0">
                <a:latin typeface="Consolas" pitchFamily="49" charset="0"/>
              </a:rPr>
              <a:t>else</a:t>
            </a:r>
            <a:r>
              <a:rPr lang="en-US" sz="2000" dirty="0" smtClean="0">
                <a:latin typeface="Consolas" pitchFamily="49" charset="0"/>
              </a:rPr>
              <a:t> true</a:t>
            </a:r>
            <a:endParaRPr lang="en-US" sz="2000" dirty="0">
              <a:latin typeface="Consolas" pitchFamily="49" charset="0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E88C-BB5A-4B1C-8519-74BCF94D7953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214414" y="1214422"/>
            <a:ext cx="661513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Light" pitchFamily="34" charset="0"/>
                <a:ea typeface="+mj-ea"/>
                <a:cs typeface="+mj-cs"/>
              </a:rPr>
              <a:t>User-defined</a:t>
            </a:r>
            <a:r>
              <a:rPr kumimoji="0" lang="en-US" sz="4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Light" pitchFamily="34" charset="0"/>
                <a:ea typeface="+mj-ea"/>
                <a:cs typeface="+mj-cs"/>
              </a:rPr>
              <a:t> functions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Light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3071810"/>
            <a:ext cx="8229600" cy="305435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latin typeface="Consolas" pitchFamily="49" charset="0"/>
              </a:rPr>
              <a:t>def</a:t>
            </a:r>
            <a:r>
              <a:rPr lang="en-US" sz="2000" dirty="0" smtClean="0">
                <a:latin typeface="Consolas" pitchFamily="49" charset="0"/>
              </a:rPr>
              <a:t> not (b) =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</a:rPr>
              <a:t>  </a:t>
            </a:r>
            <a:r>
              <a:rPr lang="en-US" sz="2000" b="1" dirty="0" smtClean="0">
                <a:latin typeface="Consolas" pitchFamily="49" charset="0"/>
              </a:rPr>
              <a:t>if</a:t>
            </a:r>
            <a:r>
              <a:rPr lang="en-US" sz="2000" dirty="0" smtClean="0">
                <a:latin typeface="Consolas" pitchFamily="49" charset="0"/>
              </a:rPr>
              <a:t> b </a:t>
            </a:r>
            <a:r>
              <a:rPr lang="en-US" sz="2000" b="1" dirty="0" smtClean="0">
                <a:latin typeface="Consolas" pitchFamily="49" charset="0"/>
              </a:rPr>
              <a:t>then</a:t>
            </a:r>
            <a:r>
              <a:rPr lang="en-US" sz="2000" dirty="0" smtClean="0">
                <a:latin typeface="Consolas" pitchFamily="49" charset="0"/>
              </a:rPr>
              <a:t> false </a:t>
            </a:r>
            <a:r>
              <a:rPr lang="en-US" sz="2000" b="1" dirty="0" smtClean="0">
                <a:latin typeface="Consolas" pitchFamily="49" charset="0"/>
              </a:rPr>
              <a:t>else</a:t>
            </a:r>
            <a:r>
              <a:rPr lang="en-US" sz="2000" dirty="0" smtClean="0">
                <a:latin typeface="Consolas" pitchFamily="49" charset="0"/>
              </a:rPr>
              <a:t> true</a:t>
            </a:r>
            <a:endParaRPr lang="en-US" sz="2000" dirty="0">
              <a:latin typeface="Consolas" pitchFamily="49" charset="0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E88C-BB5A-4B1C-8519-74BCF94D7953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214414" y="1214422"/>
            <a:ext cx="661513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Light" pitchFamily="34" charset="0"/>
                <a:ea typeface="+mj-ea"/>
                <a:cs typeface="+mj-cs"/>
              </a:rPr>
              <a:t>User-defined</a:t>
            </a:r>
            <a:r>
              <a:rPr kumimoji="0" lang="en-US" sz="4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Light" pitchFamily="34" charset="0"/>
                <a:ea typeface="+mj-ea"/>
                <a:cs typeface="+mj-cs"/>
              </a:rPr>
              <a:t> functions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Light" pitchFamily="34" charset="0"/>
              <a:ea typeface="+mj-ea"/>
              <a:cs typeface="+mj-cs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692883" y="5100592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itchFamily="49" charset="0"/>
              </a:rPr>
              <a:t>a = not (b)</a:t>
            </a:r>
            <a:endParaRPr lang="en-US" sz="2000" dirty="0">
              <a:latin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E88C-BB5A-4B1C-8519-74BCF94D7953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214414" y="1214422"/>
            <a:ext cx="661513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Light" pitchFamily="34" charset="0"/>
                <a:ea typeface="+mj-ea"/>
                <a:cs typeface="+mj-cs"/>
              </a:rPr>
              <a:t>User-defined</a:t>
            </a:r>
            <a:r>
              <a:rPr kumimoji="0" lang="en-US" sz="4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Light" pitchFamily="34" charset="0"/>
                <a:ea typeface="+mj-ea"/>
                <a:cs typeface="+mj-cs"/>
              </a:rPr>
              <a:t> aggregates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Light" pitchFamily="34" charset="0"/>
              <a:ea typeface="+mj-ea"/>
              <a:cs typeface="+mj-cs"/>
            </a:endParaRPr>
          </a:p>
        </p:txBody>
      </p:sp>
      <p:sp>
        <p:nvSpPr>
          <p:cNvPr id="12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3071810"/>
            <a:ext cx="8229600" cy="305435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max, min, count, sum, … are not enough</a:t>
            </a:r>
          </a:p>
          <a:p>
            <a:pPr>
              <a:buNone/>
            </a:pPr>
            <a:r>
              <a:rPr lang="en-US" dirty="0" smtClean="0"/>
              <a:t>Need to write new ones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E88C-BB5A-4B1C-8519-74BCF94D7953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214414" y="1214422"/>
            <a:ext cx="661513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Light" pitchFamily="34" charset="0"/>
                <a:ea typeface="+mj-ea"/>
                <a:cs typeface="+mj-cs"/>
              </a:rPr>
              <a:t>avg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Light" pitchFamily="34" charset="0"/>
                <a:ea typeface="+mj-ea"/>
                <a:cs typeface="+mj-cs"/>
              </a:rPr>
              <a:t> in Coral8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Light" pitchFamily="34" charset="0"/>
              <a:ea typeface="+mj-ea"/>
              <a:cs typeface="+mj-cs"/>
            </a:endParaRPr>
          </a:p>
        </p:txBody>
      </p:sp>
      <p:sp>
        <p:nvSpPr>
          <p:cNvPr id="9" name="Marcador de Posição de Conteúdo 2"/>
          <p:cNvSpPr>
            <a:spLocks noGrp="1"/>
          </p:cNvSpPr>
          <p:nvPr>
            <p:ph idx="1"/>
          </p:nvPr>
        </p:nvSpPr>
        <p:spPr>
          <a:xfrm>
            <a:off x="285720" y="2500306"/>
            <a:ext cx="4429156" cy="455455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latin typeface="Consolas" pitchFamily="49" charset="0"/>
              </a:rPr>
              <a:t>...</a:t>
            </a:r>
          </a:p>
          <a:p>
            <a:pPr>
              <a:buNone/>
            </a:pPr>
            <a:r>
              <a:rPr lang="en-US" sz="1100" b="1" dirty="0" err="1" smtClean="0">
                <a:latin typeface="Consolas" pitchFamily="49" charset="0"/>
              </a:rPr>
              <a:t>typedef</a:t>
            </a:r>
            <a:r>
              <a:rPr lang="en-US" sz="1100" dirty="0" smtClean="0">
                <a:latin typeface="Consolas" pitchFamily="49" charset="0"/>
              </a:rPr>
              <a:t> </a:t>
            </a:r>
            <a:r>
              <a:rPr lang="en-US" sz="1100" b="1" dirty="0" err="1" smtClean="0">
                <a:latin typeface="Consolas" pitchFamily="49" charset="0"/>
              </a:rPr>
              <a:t>struct</a:t>
            </a:r>
            <a:r>
              <a:rPr lang="en-US" sz="1100" dirty="0" smtClean="0">
                <a:latin typeface="Consolas" pitchFamily="49" charset="0"/>
              </a:rPr>
              <a:t> _</a:t>
            </a:r>
            <a:r>
              <a:rPr lang="en-US" sz="1100" dirty="0" err="1" smtClean="0">
                <a:latin typeface="Consolas" pitchFamily="49" charset="0"/>
              </a:rPr>
              <a:t>AvgData</a:t>
            </a:r>
            <a:r>
              <a:rPr lang="en-US" sz="1100" dirty="0" smtClean="0">
                <a:latin typeface="Consolas" pitchFamily="49" charset="0"/>
              </a:rPr>
              <a:t> {</a:t>
            </a:r>
          </a:p>
          <a:p>
            <a:pPr>
              <a:buNone/>
            </a:pPr>
            <a:r>
              <a:rPr lang="en-US" sz="1100" dirty="0" smtClean="0">
                <a:latin typeface="Consolas" pitchFamily="49" charset="0"/>
              </a:rPr>
              <a:t>    C8Int </a:t>
            </a:r>
            <a:r>
              <a:rPr lang="en-US" sz="1100" dirty="0" err="1" smtClean="0">
                <a:latin typeface="Consolas" pitchFamily="49" charset="0"/>
              </a:rPr>
              <a:t>m_sum</a:t>
            </a:r>
            <a:r>
              <a:rPr lang="en-US" sz="1100" dirty="0" smtClean="0"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en-US" sz="1100" dirty="0" smtClean="0">
                <a:latin typeface="Consolas" pitchFamily="49" charset="0"/>
              </a:rPr>
              <a:t>    </a:t>
            </a:r>
            <a:r>
              <a:rPr lang="en-US" sz="1100" b="1" dirty="0" err="1" smtClean="0">
                <a:latin typeface="Consolas" pitchFamily="49" charset="0"/>
              </a:rPr>
              <a:t>int</a:t>
            </a:r>
            <a:r>
              <a:rPr lang="en-US" sz="1100" dirty="0" smtClean="0">
                <a:latin typeface="Consolas" pitchFamily="49" charset="0"/>
              </a:rPr>
              <a:t> </a:t>
            </a:r>
            <a:r>
              <a:rPr lang="en-US" sz="1100" dirty="0" err="1" smtClean="0">
                <a:latin typeface="Consolas" pitchFamily="49" charset="0"/>
              </a:rPr>
              <a:t>m_count</a:t>
            </a:r>
            <a:r>
              <a:rPr lang="en-US" sz="1100" dirty="0" smtClean="0"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en-US" sz="1100" dirty="0" smtClean="0">
                <a:latin typeface="Consolas" pitchFamily="49" charset="0"/>
              </a:rPr>
              <a:t>} </a:t>
            </a:r>
            <a:r>
              <a:rPr lang="en-US" sz="1100" dirty="0" err="1" smtClean="0">
                <a:latin typeface="Consolas" pitchFamily="49" charset="0"/>
              </a:rPr>
              <a:t>AvgData</a:t>
            </a:r>
            <a:r>
              <a:rPr lang="en-US" sz="1100" dirty="0" smtClean="0">
                <a:latin typeface="Consolas" pitchFamily="49" charset="0"/>
              </a:rPr>
              <a:t>;</a:t>
            </a:r>
          </a:p>
          <a:p>
            <a:pPr>
              <a:buNone/>
            </a:pPr>
            <a:endParaRPr lang="en-US" sz="11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1100" dirty="0" err="1" smtClean="0">
                <a:latin typeface="Consolas" pitchFamily="49" charset="0"/>
              </a:rPr>
              <a:t>AvgData</a:t>
            </a:r>
            <a:r>
              <a:rPr lang="en-US" sz="1100" dirty="0" smtClean="0">
                <a:latin typeface="Consolas" pitchFamily="49" charset="0"/>
              </a:rPr>
              <a:t> </a:t>
            </a:r>
            <a:r>
              <a:rPr lang="en-US" sz="1100" dirty="0" err="1" smtClean="0">
                <a:latin typeface="Consolas" pitchFamily="49" charset="0"/>
              </a:rPr>
              <a:t>initial_data</a:t>
            </a:r>
            <a:r>
              <a:rPr lang="en-US" sz="1100" dirty="0" smtClean="0">
                <a:latin typeface="Consolas" pitchFamily="49" charset="0"/>
              </a:rPr>
              <a:t> = { 0, 0 };</a:t>
            </a:r>
          </a:p>
          <a:p>
            <a:pPr>
              <a:buNone/>
            </a:pPr>
            <a:r>
              <a:rPr lang="en-US" sz="1100" dirty="0" smtClean="0">
                <a:latin typeface="Consolas" pitchFamily="49" charset="0"/>
              </a:rPr>
              <a:t>C8UInt size = 0;</a:t>
            </a:r>
          </a:p>
          <a:p>
            <a:pPr>
              <a:buNone/>
            </a:pPr>
            <a:r>
              <a:rPr lang="en-US" sz="1100" b="1" dirty="0" err="1" smtClean="0">
                <a:latin typeface="Consolas" pitchFamily="49" charset="0"/>
              </a:rPr>
              <a:t>struct</a:t>
            </a:r>
            <a:r>
              <a:rPr lang="en-US" sz="1100" dirty="0" smtClean="0">
                <a:latin typeface="Consolas" pitchFamily="49" charset="0"/>
              </a:rPr>
              <a:t> </a:t>
            </a:r>
            <a:r>
              <a:rPr lang="en-US" sz="1100" dirty="0" err="1" smtClean="0">
                <a:latin typeface="Consolas" pitchFamily="49" charset="0"/>
              </a:rPr>
              <a:t>AvgData</a:t>
            </a:r>
            <a:r>
              <a:rPr lang="en-US" sz="1100" dirty="0" smtClean="0">
                <a:latin typeface="Consolas" pitchFamily="49" charset="0"/>
              </a:rPr>
              <a:t> *</a:t>
            </a:r>
            <a:r>
              <a:rPr lang="en-US" sz="1100" dirty="0" err="1" smtClean="0">
                <a:latin typeface="Consolas" pitchFamily="49" charset="0"/>
              </a:rPr>
              <a:t>data_ptr</a:t>
            </a:r>
            <a:r>
              <a:rPr lang="en-US" sz="1100" dirty="0" smtClean="0">
                <a:latin typeface="Consolas" pitchFamily="49" charset="0"/>
              </a:rPr>
              <a:t> = NULL;</a:t>
            </a:r>
          </a:p>
          <a:p>
            <a:pPr>
              <a:buNone/>
            </a:pPr>
            <a:endParaRPr lang="en-US" sz="11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1100" dirty="0" smtClean="0">
                <a:latin typeface="Consolas" pitchFamily="49" charset="0"/>
              </a:rPr>
              <a:t>/* </a:t>
            </a:r>
            <a:r>
              <a:rPr lang="en-US" sz="1100" i="1" dirty="0" smtClean="0">
                <a:latin typeface="Consolas" pitchFamily="49" charset="0"/>
              </a:rPr>
              <a:t>Get state (if any) from previous calls.</a:t>
            </a:r>
            <a:r>
              <a:rPr lang="en-US" sz="1100" dirty="0" smtClean="0">
                <a:latin typeface="Consolas" pitchFamily="49" charset="0"/>
              </a:rPr>
              <a:t> */</a:t>
            </a:r>
          </a:p>
          <a:p>
            <a:pPr>
              <a:buNone/>
            </a:pPr>
            <a:r>
              <a:rPr lang="en-US" sz="1100" dirty="0" err="1" smtClean="0">
                <a:latin typeface="Consolas" pitchFamily="49" charset="0"/>
              </a:rPr>
              <a:t>data_ptr</a:t>
            </a:r>
            <a:r>
              <a:rPr lang="en-US" sz="1100" dirty="0" smtClean="0">
                <a:latin typeface="Consolas" pitchFamily="49" charset="0"/>
              </a:rPr>
              <a:t> = (</a:t>
            </a:r>
            <a:r>
              <a:rPr lang="en-US" sz="1100" dirty="0" err="1" smtClean="0">
                <a:latin typeface="Consolas" pitchFamily="49" charset="0"/>
              </a:rPr>
              <a:t>AvgData</a:t>
            </a:r>
            <a:r>
              <a:rPr lang="en-US" sz="1100" dirty="0" smtClean="0">
                <a:latin typeface="Consolas" pitchFamily="49" charset="0"/>
              </a:rPr>
              <a:t>*)C8GetState(</a:t>
            </a:r>
            <a:r>
              <a:rPr lang="en-US" sz="1100" dirty="0" err="1" smtClean="0">
                <a:latin typeface="Consolas" pitchFamily="49" charset="0"/>
              </a:rPr>
              <a:t>ctx</a:t>
            </a:r>
            <a:r>
              <a:rPr lang="en-US" sz="1100" dirty="0" smtClean="0">
                <a:latin typeface="Consolas" pitchFamily="49" charset="0"/>
              </a:rPr>
              <a:t>, &amp;size);</a:t>
            </a:r>
          </a:p>
          <a:p>
            <a:pPr>
              <a:buNone/>
            </a:pPr>
            <a:endParaRPr lang="en-US" sz="11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1100" dirty="0" smtClean="0">
                <a:latin typeface="Consolas" pitchFamily="49" charset="0"/>
              </a:rPr>
              <a:t>// </a:t>
            </a:r>
            <a:r>
              <a:rPr lang="en-US" sz="1100" i="1" dirty="0" smtClean="0">
                <a:latin typeface="Consolas" pitchFamily="49" charset="0"/>
              </a:rPr>
              <a:t>If there is no state from previous calls, </a:t>
            </a:r>
          </a:p>
          <a:p>
            <a:pPr>
              <a:buNone/>
            </a:pPr>
            <a:r>
              <a:rPr lang="en-US" sz="1100" dirty="0" smtClean="0">
                <a:latin typeface="Consolas" pitchFamily="49" charset="0"/>
              </a:rPr>
              <a:t>//</a:t>
            </a:r>
            <a:r>
              <a:rPr lang="en-US" sz="1100" i="1" dirty="0" smtClean="0">
                <a:latin typeface="Consolas" pitchFamily="49" charset="0"/>
              </a:rPr>
              <a:t> then this is probably the first invocation</a:t>
            </a:r>
          </a:p>
          <a:p>
            <a:pPr>
              <a:buNone/>
            </a:pPr>
            <a:r>
              <a:rPr lang="en-US" sz="1100" dirty="0" smtClean="0">
                <a:latin typeface="Consolas" pitchFamily="49" charset="0"/>
              </a:rPr>
              <a:t>//</a:t>
            </a:r>
            <a:r>
              <a:rPr lang="en-US" sz="1100" i="1" dirty="0" smtClean="0">
                <a:latin typeface="Consolas" pitchFamily="49" charset="0"/>
              </a:rPr>
              <a:t> and we must allocate memory.</a:t>
            </a:r>
          </a:p>
          <a:p>
            <a:pPr>
              <a:buNone/>
            </a:pPr>
            <a:r>
              <a:rPr lang="en-US" sz="1100" b="1" dirty="0" smtClean="0">
                <a:latin typeface="Consolas" pitchFamily="49" charset="0"/>
              </a:rPr>
              <a:t>if</a:t>
            </a:r>
            <a:r>
              <a:rPr lang="en-US" sz="1100" dirty="0" smtClean="0">
                <a:latin typeface="Consolas" pitchFamily="49" charset="0"/>
              </a:rPr>
              <a:t> (</a:t>
            </a:r>
            <a:r>
              <a:rPr lang="en-US" sz="1100" dirty="0" err="1" smtClean="0">
                <a:latin typeface="Consolas" pitchFamily="49" charset="0"/>
              </a:rPr>
              <a:t>data_ptr</a:t>
            </a:r>
            <a:r>
              <a:rPr lang="en-US" sz="1100" dirty="0" smtClean="0">
                <a:latin typeface="Consolas" pitchFamily="49" charset="0"/>
              </a:rPr>
              <a:t> == NULL || (size != </a:t>
            </a:r>
            <a:r>
              <a:rPr lang="en-US" sz="1100" dirty="0" err="1" smtClean="0">
                <a:latin typeface="Consolas" pitchFamily="49" charset="0"/>
              </a:rPr>
              <a:t>sizeof</a:t>
            </a:r>
            <a:r>
              <a:rPr lang="en-US" sz="1100" dirty="0" smtClean="0">
                <a:latin typeface="Consolas" pitchFamily="49" charset="0"/>
              </a:rPr>
              <a:t>(</a:t>
            </a:r>
            <a:r>
              <a:rPr lang="en-US" sz="1100" dirty="0" err="1" smtClean="0">
                <a:latin typeface="Consolas" pitchFamily="49" charset="0"/>
              </a:rPr>
              <a:t>AvgData</a:t>
            </a:r>
            <a:r>
              <a:rPr lang="en-US" sz="1100" dirty="0" smtClean="0">
                <a:latin typeface="Consolas" pitchFamily="49" charset="0"/>
              </a:rPr>
              <a:t>))) {</a:t>
            </a:r>
          </a:p>
          <a:p>
            <a:pPr>
              <a:buNone/>
            </a:pPr>
            <a:r>
              <a:rPr lang="en-US" sz="1100" dirty="0" smtClean="0">
                <a:latin typeface="Consolas" pitchFamily="49" charset="0"/>
              </a:rPr>
              <a:t>    </a:t>
            </a:r>
            <a:r>
              <a:rPr lang="en-US" sz="1100" dirty="0" err="1" smtClean="0">
                <a:latin typeface="Consolas" pitchFamily="49" charset="0"/>
              </a:rPr>
              <a:t>data_ptr</a:t>
            </a:r>
            <a:r>
              <a:rPr lang="en-US" sz="1100" dirty="0" smtClean="0">
                <a:latin typeface="Consolas" pitchFamily="49" charset="0"/>
              </a:rPr>
              <a:t> = &amp;</a:t>
            </a:r>
            <a:r>
              <a:rPr lang="en-US" sz="1100" dirty="0" err="1" smtClean="0">
                <a:latin typeface="Consolas" pitchFamily="49" charset="0"/>
              </a:rPr>
              <a:t>initial_data</a:t>
            </a:r>
            <a:r>
              <a:rPr lang="en-US" sz="1100" dirty="0" smtClean="0"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en-US" sz="1100" dirty="0" smtClean="0">
                <a:latin typeface="Consolas" pitchFamily="49" charset="0"/>
              </a:rPr>
              <a:t>}</a:t>
            </a:r>
          </a:p>
          <a:p>
            <a:pPr>
              <a:buNone/>
            </a:pPr>
            <a:endParaRPr lang="en-US" sz="1100" dirty="0">
              <a:latin typeface="Consolas" pitchFamily="49" charset="0"/>
            </a:endParaRPr>
          </a:p>
        </p:txBody>
      </p:sp>
      <p:sp>
        <p:nvSpPr>
          <p:cNvPr id="10" name="Marcador de Posição de Conteúdo 2"/>
          <p:cNvSpPr txBox="1">
            <a:spLocks/>
          </p:cNvSpPr>
          <p:nvPr/>
        </p:nvSpPr>
        <p:spPr>
          <a:xfrm>
            <a:off x="4643438" y="2500306"/>
            <a:ext cx="4500594" cy="46974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buNone/>
            </a:pPr>
            <a:r>
              <a:rPr lang="en-US" sz="1100" dirty="0" smtClean="0">
                <a:latin typeface="Consolas" pitchFamily="49" charset="0"/>
              </a:rPr>
              <a:t>/* </a:t>
            </a:r>
            <a:r>
              <a:rPr lang="en-US" sz="1100" i="1" dirty="0" smtClean="0">
                <a:latin typeface="Consolas" pitchFamily="49" charset="0"/>
              </a:rPr>
              <a:t>Update the sum and count </a:t>
            </a:r>
            <a:r>
              <a:rPr lang="en-US" sz="1100" dirty="0" smtClean="0">
                <a:latin typeface="Consolas" pitchFamily="49" charset="0"/>
              </a:rPr>
              <a:t>*/</a:t>
            </a:r>
          </a:p>
          <a:p>
            <a:pPr>
              <a:buNone/>
            </a:pPr>
            <a:r>
              <a:rPr lang="en-US" sz="1100" b="1" dirty="0" smtClean="0">
                <a:latin typeface="Consolas" pitchFamily="49" charset="0"/>
              </a:rPr>
              <a:t>if </a:t>
            </a:r>
            <a:r>
              <a:rPr lang="en-US" sz="1100" dirty="0" smtClean="0">
                <a:latin typeface="Consolas" pitchFamily="49" charset="0"/>
              </a:rPr>
              <a:t>(C8IsPositiveMessage(</a:t>
            </a:r>
            <a:r>
              <a:rPr lang="en-US" sz="1100" dirty="0" err="1" smtClean="0">
                <a:latin typeface="Consolas" pitchFamily="49" charset="0"/>
              </a:rPr>
              <a:t>ctx</a:t>
            </a:r>
            <a:r>
              <a:rPr lang="en-US" sz="1100" dirty="0" smtClean="0">
                <a:latin typeface="Consolas" pitchFamily="49" charset="0"/>
              </a:rPr>
              <a:t>)) {</a:t>
            </a:r>
          </a:p>
          <a:p>
            <a:pPr>
              <a:buNone/>
            </a:pPr>
            <a:r>
              <a:rPr lang="en-US" sz="1100" dirty="0" smtClean="0">
                <a:latin typeface="Consolas" pitchFamily="49" charset="0"/>
              </a:rPr>
              <a:t>    </a:t>
            </a:r>
            <a:r>
              <a:rPr lang="en-US" sz="1100" dirty="0" err="1" smtClean="0">
                <a:latin typeface="Consolas" pitchFamily="49" charset="0"/>
              </a:rPr>
              <a:t>data_ptr</a:t>
            </a:r>
            <a:r>
              <a:rPr lang="en-US" sz="1100" dirty="0" smtClean="0">
                <a:latin typeface="Consolas" pitchFamily="49" charset="0"/>
              </a:rPr>
              <a:t>-&gt;</a:t>
            </a:r>
            <a:r>
              <a:rPr lang="en-US" sz="1100" dirty="0" err="1" smtClean="0">
                <a:latin typeface="Consolas" pitchFamily="49" charset="0"/>
              </a:rPr>
              <a:t>m_sum</a:t>
            </a:r>
            <a:r>
              <a:rPr lang="en-US" sz="1100" dirty="0" smtClean="0">
                <a:latin typeface="Consolas" pitchFamily="49" charset="0"/>
              </a:rPr>
              <a:t> += C8GetInt(</a:t>
            </a:r>
            <a:r>
              <a:rPr lang="en-US" sz="1100" dirty="0" err="1" smtClean="0">
                <a:latin typeface="Consolas" pitchFamily="49" charset="0"/>
              </a:rPr>
              <a:t>ctx</a:t>
            </a:r>
            <a:r>
              <a:rPr lang="en-US" sz="1100" dirty="0" smtClean="0">
                <a:latin typeface="Consolas" pitchFamily="49" charset="0"/>
              </a:rPr>
              <a:t>, 0);</a:t>
            </a:r>
          </a:p>
          <a:p>
            <a:pPr>
              <a:buNone/>
            </a:pPr>
            <a:r>
              <a:rPr lang="en-US" sz="1100" dirty="0" smtClean="0">
                <a:latin typeface="Consolas" pitchFamily="49" charset="0"/>
              </a:rPr>
              <a:t>    </a:t>
            </a:r>
            <a:r>
              <a:rPr lang="en-US" sz="1100" dirty="0" err="1" smtClean="0">
                <a:latin typeface="Consolas" pitchFamily="49" charset="0"/>
              </a:rPr>
              <a:t>data_ptr</a:t>
            </a:r>
            <a:r>
              <a:rPr lang="en-US" sz="1100" dirty="0" smtClean="0">
                <a:latin typeface="Consolas" pitchFamily="49" charset="0"/>
              </a:rPr>
              <a:t>-&gt;</a:t>
            </a:r>
            <a:r>
              <a:rPr lang="en-US" sz="1100" dirty="0" err="1" smtClean="0">
                <a:latin typeface="Consolas" pitchFamily="49" charset="0"/>
              </a:rPr>
              <a:t>m_count</a:t>
            </a:r>
            <a:r>
              <a:rPr lang="en-US" sz="1100" dirty="0" smtClean="0">
                <a:latin typeface="Consolas" pitchFamily="49" charset="0"/>
              </a:rPr>
              <a:t>++;</a:t>
            </a:r>
          </a:p>
          <a:p>
            <a:pPr>
              <a:buNone/>
            </a:pPr>
            <a:r>
              <a:rPr lang="en-US" sz="1100" dirty="0" smtClean="0">
                <a:latin typeface="Consolas" pitchFamily="49" charset="0"/>
              </a:rPr>
              <a:t>} </a:t>
            </a:r>
            <a:r>
              <a:rPr lang="en-US" sz="1100" b="1" dirty="0" smtClean="0">
                <a:latin typeface="Consolas" pitchFamily="49" charset="0"/>
              </a:rPr>
              <a:t>else</a:t>
            </a:r>
            <a:r>
              <a:rPr lang="en-US" sz="1100" dirty="0" smtClean="0">
                <a:latin typeface="Consolas" pitchFamily="49" charset="0"/>
              </a:rPr>
              <a:t> {</a:t>
            </a:r>
          </a:p>
          <a:p>
            <a:pPr>
              <a:buNone/>
            </a:pPr>
            <a:r>
              <a:rPr lang="en-US" sz="1100" dirty="0" smtClean="0">
                <a:latin typeface="Consolas" pitchFamily="49" charset="0"/>
              </a:rPr>
              <a:t>/* </a:t>
            </a:r>
            <a:r>
              <a:rPr lang="en-US" sz="1100" i="1" dirty="0" smtClean="0">
                <a:latin typeface="Consolas" pitchFamily="49" charset="0"/>
              </a:rPr>
              <a:t>Negative message - a row just exited the </a:t>
            </a:r>
          </a:p>
          <a:p>
            <a:pPr>
              <a:buNone/>
            </a:pPr>
            <a:r>
              <a:rPr lang="en-US" sz="1100" i="1" dirty="0" smtClean="0">
                <a:latin typeface="Consolas" pitchFamily="49" charset="0"/>
              </a:rPr>
              <a:t>   window </a:t>
            </a:r>
            <a:r>
              <a:rPr lang="en-US" sz="1100" dirty="0" smtClean="0">
                <a:latin typeface="Consolas" pitchFamily="49" charset="0"/>
              </a:rPr>
              <a:t>*/</a:t>
            </a:r>
          </a:p>
          <a:p>
            <a:pPr>
              <a:buNone/>
            </a:pPr>
            <a:r>
              <a:rPr lang="en-US" sz="1100" dirty="0" smtClean="0">
                <a:latin typeface="Consolas" pitchFamily="49" charset="0"/>
              </a:rPr>
              <a:t>    </a:t>
            </a:r>
            <a:r>
              <a:rPr lang="en-US" sz="1100" dirty="0" err="1" smtClean="0">
                <a:latin typeface="Consolas" pitchFamily="49" charset="0"/>
              </a:rPr>
              <a:t>data_ptr</a:t>
            </a:r>
            <a:r>
              <a:rPr lang="en-US" sz="1100" dirty="0" smtClean="0">
                <a:latin typeface="Consolas" pitchFamily="49" charset="0"/>
              </a:rPr>
              <a:t>-&gt;</a:t>
            </a:r>
            <a:r>
              <a:rPr lang="en-US" sz="1100" dirty="0" err="1" smtClean="0">
                <a:latin typeface="Consolas" pitchFamily="49" charset="0"/>
              </a:rPr>
              <a:t>m_sum</a:t>
            </a:r>
            <a:r>
              <a:rPr lang="en-US" sz="1100" dirty="0" smtClean="0">
                <a:latin typeface="Consolas" pitchFamily="49" charset="0"/>
              </a:rPr>
              <a:t> -= C8GetInt(</a:t>
            </a:r>
            <a:r>
              <a:rPr lang="en-US" sz="1100" dirty="0" err="1" smtClean="0">
                <a:latin typeface="Consolas" pitchFamily="49" charset="0"/>
              </a:rPr>
              <a:t>ctx</a:t>
            </a:r>
            <a:r>
              <a:rPr lang="en-US" sz="1100" dirty="0" smtClean="0">
                <a:latin typeface="Consolas" pitchFamily="49" charset="0"/>
              </a:rPr>
              <a:t>, 0);</a:t>
            </a:r>
          </a:p>
          <a:p>
            <a:pPr>
              <a:buNone/>
            </a:pPr>
            <a:r>
              <a:rPr lang="en-US" sz="1100" dirty="0" smtClean="0">
                <a:latin typeface="Consolas" pitchFamily="49" charset="0"/>
              </a:rPr>
              <a:t>    </a:t>
            </a:r>
            <a:r>
              <a:rPr lang="en-US" sz="1100" dirty="0" err="1" smtClean="0">
                <a:latin typeface="Consolas" pitchFamily="49" charset="0"/>
              </a:rPr>
              <a:t>data_ptr</a:t>
            </a:r>
            <a:r>
              <a:rPr lang="en-US" sz="1100" dirty="0" smtClean="0">
                <a:latin typeface="Consolas" pitchFamily="49" charset="0"/>
              </a:rPr>
              <a:t>-&gt;</a:t>
            </a:r>
            <a:r>
              <a:rPr lang="en-US" sz="1100" dirty="0" err="1" smtClean="0">
                <a:latin typeface="Consolas" pitchFamily="49" charset="0"/>
              </a:rPr>
              <a:t>m_count</a:t>
            </a:r>
            <a:r>
              <a:rPr lang="en-US" sz="1100" dirty="0" smtClean="0">
                <a:latin typeface="Consolas" pitchFamily="49" charset="0"/>
              </a:rPr>
              <a:t>--;</a:t>
            </a:r>
          </a:p>
          <a:p>
            <a:pPr>
              <a:buNone/>
            </a:pPr>
            <a:r>
              <a:rPr lang="en-US" sz="1100" dirty="0" smtClean="0">
                <a:latin typeface="Consolas" pitchFamily="49" charset="0"/>
              </a:rPr>
              <a:t>}</a:t>
            </a:r>
          </a:p>
          <a:p>
            <a:pPr>
              <a:buNone/>
            </a:pPr>
            <a:endParaRPr lang="en-US" sz="11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1100" dirty="0" smtClean="0">
                <a:latin typeface="Consolas" pitchFamily="49" charset="0"/>
              </a:rPr>
              <a:t>/* </a:t>
            </a:r>
            <a:r>
              <a:rPr lang="en-US" sz="1100" i="1" dirty="0" smtClean="0">
                <a:latin typeface="Consolas" pitchFamily="49" charset="0"/>
              </a:rPr>
              <a:t>Set the result</a:t>
            </a:r>
            <a:r>
              <a:rPr lang="en-US" sz="1100" dirty="0" smtClean="0">
                <a:latin typeface="Consolas" pitchFamily="49" charset="0"/>
              </a:rPr>
              <a:t> */</a:t>
            </a:r>
          </a:p>
          <a:p>
            <a:pPr>
              <a:buNone/>
            </a:pPr>
            <a:r>
              <a:rPr lang="en-US" sz="1100" dirty="0" smtClean="0">
                <a:latin typeface="Consolas" pitchFamily="49" charset="0"/>
              </a:rPr>
              <a:t>C8SetOutputFloat(</a:t>
            </a:r>
            <a:r>
              <a:rPr lang="en-US" sz="1100" dirty="0" err="1" smtClean="0">
                <a:latin typeface="Consolas" pitchFamily="49" charset="0"/>
              </a:rPr>
              <a:t>ctx</a:t>
            </a:r>
            <a:r>
              <a:rPr lang="en-US" sz="1100" dirty="0" smtClean="0">
                <a:latin typeface="Consolas" pitchFamily="49" charset="0"/>
              </a:rPr>
              <a:t>,</a:t>
            </a:r>
          </a:p>
          <a:p>
            <a:pPr>
              <a:buNone/>
            </a:pPr>
            <a:r>
              <a:rPr lang="en-US" sz="1100" dirty="0" smtClean="0">
                <a:latin typeface="Consolas" pitchFamily="49" charset="0"/>
              </a:rPr>
              <a:t>  (C8Float) (</a:t>
            </a:r>
            <a:r>
              <a:rPr lang="en-US" sz="1100" dirty="0" err="1" smtClean="0">
                <a:latin typeface="Consolas" pitchFamily="49" charset="0"/>
              </a:rPr>
              <a:t>data_ptr</a:t>
            </a:r>
            <a:r>
              <a:rPr lang="en-US" sz="1100" dirty="0" smtClean="0">
                <a:latin typeface="Consolas" pitchFamily="49" charset="0"/>
              </a:rPr>
              <a:t>-&gt;</a:t>
            </a:r>
            <a:r>
              <a:rPr lang="en-US" sz="1100" dirty="0" err="1" smtClean="0">
                <a:latin typeface="Consolas" pitchFamily="49" charset="0"/>
              </a:rPr>
              <a:t>m_sum</a:t>
            </a:r>
            <a:r>
              <a:rPr lang="en-US" sz="1100" dirty="0" smtClean="0">
                <a:latin typeface="Consolas" pitchFamily="49" charset="0"/>
              </a:rPr>
              <a:t>) / </a:t>
            </a:r>
            <a:r>
              <a:rPr lang="en-US" sz="1100" dirty="0" err="1" smtClean="0">
                <a:latin typeface="Consolas" pitchFamily="49" charset="0"/>
              </a:rPr>
              <a:t>data_ptr</a:t>
            </a:r>
            <a:r>
              <a:rPr lang="en-US" sz="1100" dirty="0" smtClean="0">
                <a:latin typeface="Consolas" pitchFamily="49" charset="0"/>
              </a:rPr>
              <a:t>-&gt;</a:t>
            </a:r>
            <a:r>
              <a:rPr lang="en-US" sz="1100" dirty="0" err="1" smtClean="0">
                <a:latin typeface="Consolas" pitchFamily="49" charset="0"/>
              </a:rPr>
              <a:t>m_count</a:t>
            </a:r>
            <a:r>
              <a:rPr lang="en-US" sz="1100" dirty="0" smtClean="0">
                <a:latin typeface="Consolas" pitchFamily="49" charset="0"/>
              </a:rPr>
              <a:t>);</a:t>
            </a:r>
          </a:p>
          <a:p>
            <a:pPr>
              <a:buNone/>
            </a:pPr>
            <a:endParaRPr lang="en-US" sz="11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1100" dirty="0" smtClean="0">
                <a:latin typeface="Consolas" pitchFamily="49" charset="0"/>
              </a:rPr>
              <a:t>/* </a:t>
            </a:r>
            <a:r>
              <a:rPr lang="en-US" sz="1100" i="1" dirty="0" smtClean="0">
                <a:latin typeface="Consolas" pitchFamily="49" charset="0"/>
              </a:rPr>
              <a:t>Save state </a:t>
            </a:r>
            <a:r>
              <a:rPr lang="en-US" sz="1100" dirty="0" smtClean="0">
                <a:latin typeface="Consolas" pitchFamily="49" charset="0"/>
              </a:rPr>
              <a:t>*/</a:t>
            </a:r>
          </a:p>
          <a:p>
            <a:pPr>
              <a:buNone/>
            </a:pPr>
            <a:r>
              <a:rPr lang="en-US" sz="1100" dirty="0" smtClean="0">
                <a:latin typeface="Consolas" pitchFamily="49" charset="0"/>
              </a:rPr>
              <a:t>C8SetState(</a:t>
            </a:r>
            <a:r>
              <a:rPr lang="en-US" sz="1100" dirty="0" err="1" smtClean="0">
                <a:latin typeface="Consolas" pitchFamily="49" charset="0"/>
              </a:rPr>
              <a:t>ctx</a:t>
            </a:r>
            <a:r>
              <a:rPr lang="en-US" sz="1100" dirty="0" smtClean="0">
                <a:latin typeface="Consolas" pitchFamily="49" charset="0"/>
              </a:rPr>
              <a:t>, </a:t>
            </a:r>
            <a:r>
              <a:rPr lang="en-US" sz="1100" dirty="0" err="1" smtClean="0">
                <a:latin typeface="Consolas" pitchFamily="49" charset="0"/>
              </a:rPr>
              <a:t>data_ptr</a:t>
            </a:r>
            <a:r>
              <a:rPr lang="en-US" sz="1100" dirty="0" smtClean="0">
                <a:latin typeface="Consolas" pitchFamily="49" charset="0"/>
              </a:rPr>
              <a:t>, </a:t>
            </a:r>
            <a:r>
              <a:rPr lang="en-US" sz="1100" dirty="0" err="1" smtClean="0">
                <a:latin typeface="Consolas" pitchFamily="49" charset="0"/>
              </a:rPr>
              <a:t>sizeof</a:t>
            </a:r>
            <a:r>
              <a:rPr lang="en-US" sz="1100" dirty="0" smtClean="0">
                <a:latin typeface="Consolas" pitchFamily="49" charset="0"/>
              </a:rPr>
              <a:t>(</a:t>
            </a:r>
            <a:r>
              <a:rPr lang="en-US" sz="1100" dirty="0" err="1" smtClean="0">
                <a:latin typeface="Consolas" pitchFamily="49" charset="0"/>
              </a:rPr>
              <a:t>AvgData</a:t>
            </a:r>
            <a:r>
              <a:rPr lang="en-US" sz="1100" dirty="0" smtClean="0">
                <a:latin typeface="Consolas" pitchFamily="49" charset="0"/>
              </a:rPr>
              <a:t>));</a:t>
            </a:r>
          </a:p>
          <a:p>
            <a:pPr>
              <a:buNone/>
            </a:pPr>
            <a:r>
              <a:rPr lang="en-US" sz="1100" b="1" dirty="0" smtClean="0">
                <a:latin typeface="Consolas" pitchFamily="49" charset="0"/>
              </a:rPr>
              <a:t>return</a:t>
            </a:r>
            <a:r>
              <a:rPr lang="en-US" sz="1100" dirty="0" smtClean="0"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en-US" sz="1100" dirty="0" smtClean="0">
                <a:latin typeface="Consolas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E88C-BB5A-4B1C-8519-74BCF94D7953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214414" y="1500174"/>
            <a:ext cx="661513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Light" pitchFamily="34" charset="0"/>
              <a:ea typeface="+mj-ea"/>
              <a:cs typeface="+mj-cs"/>
            </a:endParaRPr>
          </a:p>
        </p:txBody>
      </p:sp>
      <p:sp>
        <p:nvSpPr>
          <p:cNvPr id="9" name="Marcador de Posição de Conteúdo 2"/>
          <p:cNvSpPr>
            <a:spLocks noGrp="1"/>
          </p:cNvSpPr>
          <p:nvPr>
            <p:ph idx="1"/>
          </p:nvPr>
        </p:nvSpPr>
        <p:spPr>
          <a:xfrm>
            <a:off x="285720" y="2500306"/>
            <a:ext cx="4429156" cy="455455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latin typeface="Consolas" pitchFamily="49" charset="0"/>
              </a:rPr>
              <a:t>...</a:t>
            </a:r>
          </a:p>
          <a:p>
            <a:pPr>
              <a:buNone/>
            </a:pPr>
            <a:r>
              <a:rPr lang="en-US" sz="1100" b="1" dirty="0" err="1" smtClean="0">
                <a:latin typeface="Consolas" pitchFamily="49" charset="0"/>
              </a:rPr>
              <a:t>typedef</a:t>
            </a:r>
            <a:r>
              <a:rPr lang="en-US" sz="1100" dirty="0" smtClean="0">
                <a:latin typeface="Consolas" pitchFamily="49" charset="0"/>
              </a:rPr>
              <a:t> </a:t>
            </a:r>
            <a:r>
              <a:rPr lang="en-US" sz="1100" b="1" dirty="0" err="1" smtClean="0">
                <a:latin typeface="Consolas" pitchFamily="49" charset="0"/>
              </a:rPr>
              <a:t>struct</a:t>
            </a:r>
            <a:r>
              <a:rPr lang="en-US" sz="1100" dirty="0" smtClean="0">
                <a:latin typeface="Consolas" pitchFamily="49" charset="0"/>
              </a:rPr>
              <a:t> _</a:t>
            </a:r>
            <a:r>
              <a:rPr lang="en-US" sz="1100" dirty="0" err="1" smtClean="0">
                <a:latin typeface="Consolas" pitchFamily="49" charset="0"/>
              </a:rPr>
              <a:t>AvgData</a:t>
            </a:r>
            <a:r>
              <a:rPr lang="en-US" sz="1100" dirty="0" smtClean="0">
                <a:latin typeface="Consolas" pitchFamily="49" charset="0"/>
              </a:rPr>
              <a:t> {</a:t>
            </a:r>
          </a:p>
          <a:p>
            <a:pPr>
              <a:buNone/>
            </a:pPr>
            <a:r>
              <a:rPr lang="en-US" sz="1100" dirty="0" smtClean="0">
                <a:latin typeface="Consolas" pitchFamily="49" charset="0"/>
              </a:rPr>
              <a:t>    C8Int </a:t>
            </a:r>
            <a:r>
              <a:rPr lang="en-US" sz="1100" dirty="0" err="1" smtClean="0">
                <a:latin typeface="Consolas" pitchFamily="49" charset="0"/>
              </a:rPr>
              <a:t>m_sum</a:t>
            </a:r>
            <a:r>
              <a:rPr lang="en-US" sz="1100" dirty="0" smtClean="0"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en-US" sz="1100" dirty="0" smtClean="0">
                <a:latin typeface="Consolas" pitchFamily="49" charset="0"/>
              </a:rPr>
              <a:t>    </a:t>
            </a:r>
            <a:r>
              <a:rPr lang="en-US" sz="1100" b="1" dirty="0" err="1" smtClean="0">
                <a:latin typeface="Consolas" pitchFamily="49" charset="0"/>
              </a:rPr>
              <a:t>int</a:t>
            </a:r>
            <a:r>
              <a:rPr lang="en-US" sz="1100" dirty="0" smtClean="0">
                <a:latin typeface="Consolas" pitchFamily="49" charset="0"/>
              </a:rPr>
              <a:t> </a:t>
            </a:r>
            <a:r>
              <a:rPr lang="en-US" sz="1100" dirty="0" err="1" smtClean="0">
                <a:latin typeface="Consolas" pitchFamily="49" charset="0"/>
              </a:rPr>
              <a:t>m_count</a:t>
            </a:r>
            <a:r>
              <a:rPr lang="en-US" sz="1100" dirty="0" smtClean="0"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en-US" sz="1100" dirty="0" smtClean="0">
                <a:latin typeface="Consolas" pitchFamily="49" charset="0"/>
              </a:rPr>
              <a:t>} </a:t>
            </a:r>
            <a:r>
              <a:rPr lang="en-US" sz="1100" dirty="0" err="1" smtClean="0">
                <a:latin typeface="Consolas" pitchFamily="49" charset="0"/>
              </a:rPr>
              <a:t>AvgData</a:t>
            </a:r>
            <a:r>
              <a:rPr lang="en-US" sz="1100" dirty="0" smtClean="0">
                <a:latin typeface="Consolas" pitchFamily="49" charset="0"/>
              </a:rPr>
              <a:t>;</a:t>
            </a:r>
          </a:p>
          <a:p>
            <a:pPr>
              <a:buNone/>
            </a:pPr>
            <a:endParaRPr lang="en-US" sz="11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1100" dirty="0" err="1" smtClean="0">
                <a:latin typeface="Consolas" pitchFamily="49" charset="0"/>
              </a:rPr>
              <a:t>AvgData</a:t>
            </a:r>
            <a:r>
              <a:rPr lang="en-US" sz="1100" dirty="0" smtClean="0">
                <a:latin typeface="Consolas" pitchFamily="49" charset="0"/>
              </a:rPr>
              <a:t> </a:t>
            </a:r>
            <a:r>
              <a:rPr lang="en-US" sz="1100" dirty="0" err="1" smtClean="0">
                <a:latin typeface="Consolas" pitchFamily="49" charset="0"/>
              </a:rPr>
              <a:t>initial_data</a:t>
            </a:r>
            <a:r>
              <a:rPr lang="en-US" sz="1100" dirty="0" smtClean="0">
                <a:latin typeface="Consolas" pitchFamily="49" charset="0"/>
              </a:rPr>
              <a:t> = { 0, 0 };</a:t>
            </a:r>
          </a:p>
          <a:p>
            <a:pPr>
              <a:buNone/>
            </a:pPr>
            <a:r>
              <a:rPr lang="en-US" sz="1100" dirty="0" smtClean="0">
                <a:latin typeface="Consolas" pitchFamily="49" charset="0"/>
              </a:rPr>
              <a:t>C8UInt size = 0;</a:t>
            </a:r>
          </a:p>
          <a:p>
            <a:pPr>
              <a:buNone/>
            </a:pPr>
            <a:r>
              <a:rPr lang="en-US" sz="1100" b="1" dirty="0" err="1" smtClean="0">
                <a:latin typeface="Consolas" pitchFamily="49" charset="0"/>
              </a:rPr>
              <a:t>struct</a:t>
            </a:r>
            <a:r>
              <a:rPr lang="en-US" sz="1100" dirty="0" smtClean="0">
                <a:latin typeface="Consolas" pitchFamily="49" charset="0"/>
              </a:rPr>
              <a:t> </a:t>
            </a:r>
            <a:r>
              <a:rPr lang="en-US" sz="1100" dirty="0" err="1" smtClean="0">
                <a:latin typeface="Consolas" pitchFamily="49" charset="0"/>
              </a:rPr>
              <a:t>AvgData</a:t>
            </a:r>
            <a:r>
              <a:rPr lang="en-US" sz="1100" dirty="0" smtClean="0">
                <a:latin typeface="Consolas" pitchFamily="49" charset="0"/>
              </a:rPr>
              <a:t> *</a:t>
            </a:r>
            <a:r>
              <a:rPr lang="en-US" sz="1100" dirty="0" err="1" smtClean="0">
                <a:latin typeface="Consolas" pitchFamily="49" charset="0"/>
              </a:rPr>
              <a:t>data_ptr</a:t>
            </a:r>
            <a:r>
              <a:rPr lang="en-US" sz="1100" dirty="0" smtClean="0">
                <a:latin typeface="Consolas" pitchFamily="49" charset="0"/>
              </a:rPr>
              <a:t> = NULL;</a:t>
            </a:r>
          </a:p>
          <a:p>
            <a:pPr>
              <a:buNone/>
            </a:pPr>
            <a:endParaRPr lang="en-US" sz="11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1100" dirty="0" smtClean="0">
                <a:latin typeface="Consolas" pitchFamily="49" charset="0"/>
              </a:rPr>
              <a:t>/* </a:t>
            </a:r>
            <a:r>
              <a:rPr lang="en-US" sz="1100" i="1" dirty="0" smtClean="0">
                <a:latin typeface="Consolas" pitchFamily="49" charset="0"/>
              </a:rPr>
              <a:t>Get state (if any) from previous calls.</a:t>
            </a:r>
            <a:r>
              <a:rPr lang="en-US" sz="1100" dirty="0" smtClean="0">
                <a:latin typeface="Consolas" pitchFamily="49" charset="0"/>
              </a:rPr>
              <a:t> */</a:t>
            </a:r>
          </a:p>
          <a:p>
            <a:pPr>
              <a:buNone/>
            </a:pPr>
            <a:r>
              <a:rPr lang="en-US" sz="1100" dirty="0" err="1" smtClean="0">
                <a:latin typeface="Consolas" pitchFamily="49" charset="0"/>
              </a:rPr>
              <a:t>data_ptr</a:t>
            </a:r>
            <a:r>
              <a:rPr lang="en-US" sz="1100" dirty="0" smtClean="0">
                <a:latin typeface="Consolas" pitchFamily="49" charset="0"/>
              </a:rPr>
              <a:t> = (</a:t>
            </a:r>
            <a:r>
              <a:rPr lang="en-US" sz="1100" dirty="0" err="1" smtClean="0">
                <a:latin typeface="Consolas" pitchFamily="49" charset="0"/>
              </a:rPr>
              <a:t>AvgData</a:t>
            </a:r>
            <a:r>
              <a:rPr lang="en-US" sz="1100" dirty="0" smtClean="0">
                <a:latin typeface="Consolas" pitchFamily="49" charset="0"/>
              </a:rPr>
              <a:t>*)C8GetState(</a:t>
            </a:r>
            <a:r>
              <a:rPr lang="en-US" sz="1100" dirty="0" err="1" smtClean="0">
                <a:latin typeface="Consolas" pitchFamily="49" charset="0"/>
              </a:rPr>
              <a:t>ctx</a:t>
            </a:r>
            <a:r>
              <a:rPr lang="en-US" sz="1100" dirty="0" smtClean="0">
                <a:latin typeface="Consolas" pitchFamily="49" charset="0"/>
              </a:rPr>
              <a:t>, &amp;size);</a:t>
            </a:r>
          </a:p>
          <a:p>
            <a:pPr>
              <a:buNone/>
            </a:pPr>
            <a:endParaRPr lang="en-US" sz="11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1100" dirty="0" smtClean="0">
                <a:latin typeface="Consolas" pitchFamily="49" charset="0"/>
              </a:rPr>
              <a:t>// </a:t>
            </a:r>
            <a:r>
              <a:rPr lang="en-US" sz="1100" i="1" dirty="0" smtClean="0">
                <a:latin typeface="Consolas" pitchFamily="49" charset="0"/>
              </a:rPr>
              <a:t>If there is no state from previous calls, </a:t>
            </a:r>
          </a:p>
          <a:p>
            <a:pPr>
              <a:buNone/>
            </a:pPr>
            <a:r>
              <a:rPr lang="en-US" sz="1100" dirty="0" smtClean="0">
                <a:latin typeface="Consolas" pitchFamily="49" charset="0"/>
              </a:rPr>
              <a:t>//</a:t>
            </a:r>
            <a:r>
              <a:rPr lang="en-US" sz="1100" i="1" dirty="0" smtClean="0">
                <a:latin typeface="Consolas" pitchFamily="49" charset="0"/>
              </a:rPr>
              <a:t> then this is probably the first invocation</a:t>
            </a:r>
          </a:p>
          <a:p>
            <a:pPr>
              <a:buNone/>
            </a:pPr>
            <a:r>
              <a:rPr lang="en-US" sz="1100" dirty="0" smtClean="0">
                <a:latin typeface="Consolas" pitchFamily="49" charset="0"/>
              </a:rPr>
              <a:t>//</a:t>
            </a:r>
            <a:r>
              <a:rPr lang="en-US" sz="1100" i="1" dirty="0" smtClean="0">
                <a:latin typeface="Consolas" pitchFamily="49" charset="0"/>
              </a:rPr>
              <a:t> and we must allocate memory.</a:t>
            </a:r>
          </a:p>
          <a:p>
            <a:pPr>
              <a:buNone/>
            </a:pPr>
            <a:r>
              <a:rPr lang="en-US" sz="1100" b="1" dirty="0" smtClean="0">
                <a:latin typeface="Consolas" pitchFamily="49" charset="0"/>
              </a:rPr>
              <a:t>if</a:t>
            </a:r>
            <a:r>
              <a:rPr lang="en-US" sz="1100" dirty="0" smtClean="0">
                <a:latin typeface="Consolas" pitchFamily="49" charset="0"/>
              </a:rPr>
              <a:t> (</a:t>
            </a:r>
            <a:r>
              <a:rPr lang="en-US" sz="1100" dirty="0" err="1" smtClean="0">
                <a:latin typeface="Consolas" pitchFamily="49" charset="0"/>
              </a:rPr>
              <a:t>data_ptr</a:t>
            </a:r>
            <a:r>
              <a:rPr lang="en-US" sz="1100" dirty="0" smtClean="0">
                <a:latin typeface="Consolas" pitchFamily="49" charset="0"/>
              </a:rPr>
              <a:t> == NULL || (size != </a:t>
            </a:r>
            <a:r>
              <a:rPr lang="en-US" sz="1100" dirty="0" err="1" smtClean="0">
                <a:latin typeface="Consolas" pitchFamily="49" charset="0"/>
              </a:rPr>
              <a:t>sizeof</a:t>
            </a:r>
            <a:r>
              <a:rPr lang="en-US" sz="1100" dirty="0" smtClean="0">
                <a:latin typeface="Consolas" pitchFamily="49" charset="0"/>
              </a:rPr>
              <a:t>(</a:t>
            </a:r>
            <a:r>
              <a:rPr lang="en-US" sz="1100" dirty="0" err="1" smtClean="0">
                <a:latin typeface="Consolas" pitchFamily="49" charset="0"/>
              </a:rPr>
              <a:t>AvgData</a:t>
            </a:r>
            <a:r>
              <a:rPr lang="en-US" sz="1100" dirty="0" smtClean="0">
                <a:latin typeface="Consolas" pitchFamily="49" charset="0"/>
              </a:rPr>
              <a:t>))) {</a:t>
            </a:r>
          </a:p>
          <a:p>
            <a:pPr>
              <a:buNone/>
            </a:pPr>
            <a:r>
              <a:rPr lang="en-US" sz="1100" dirty="0" smtClean="0">
                <a:latin typeface="Consolas" pitchFamily="49" charset="0"/>
              </a:rPr>
              <a:t>    </a:t>
            </a:r>
            <a:r>
              <a:rPr lang="en-US" sz="1100" dirty="0" err="1" smtClean="0">
                <a:latin typeface="Consolas" pitchFamily="49" charset="0"/>
              </a:rPr>
              <a:t>data_ptr</a:t>
            </a:r>
            <a:r>
              <a:rPr lang="en-US" sz="1100" dirty="0" smtClean="0">
                <a:latin typeface="Consolas" pitchFamily="49" charset="0"/>
              </a:rPr>
              <a:t> = &amp;</a:t>
            </a:r>
            <a:r>
              <a:rPr lang="en-US" sz="1100" dirty="0" err="1" smtClean="0">
                <a:latin typeface="Consolas" pitchFamily="49" charset="0"/>
              </a:rPr>
              <a:t>initial_data</a:t>
            </a:r>
            <a:r>
              <a:rPr lang="en-US" sz="1100" dirty="0" smtClean="0"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en-US" sz="1100" dirty="0" smtClean="0">
                <a:latin typeface="Consolas" pitchFamily="49" charset="0"/>
              </a:rPr>
              <a:t>}</a:t>
            </a:r>
          </a:p>
          <a:p>
            <a:pPr>
              <a:buNone/>
            </a:pPr>
            <a:endParaRPr lang="en-US" sz="1100" dirty="0">
              <a:latin typeface="Consolas" pitchFamily="49" charset="0"/>
            </a:endParaRPr>
          </a:p>
        </p:txBody>
      </p:sp>
      <p:sp>
        <p:nvSpPr>
          <p:cNvPr id="10" name="Marcador de Posição de Conteúdo 2"/>
          <p:cNvSpPr txBox="1">
            <a:spLocks/>
          </p:cNvSpPr>
          <p:nvPr/>
        </p:nvSpPr>
        <p:spPr>
          <a:xfrm>
            <a:off x="4643438" y="2500306"/>
            <a:ext cx="4500594" cy="46974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buNone/>
            </a:pPr>
            <a:r>
              <a:rPr lang="en-US" sz="1100" dirty="0" smtClean="0">
                <a:latin typeface="Consolas" pitchFamily="49" charset="0"/>
              </a:rPr>
              <a:t>/* </a:t>
            </a:r>
            <a:r>
              <a:rPr lang="en-US" sz="1100" i="1" dirty="0" smtClean="0">
                <a:latin typeface="Consolas" pitchFamily="49" charset="0"/>
              </a:rPr>
              <a:t>Update the sum and count </a:t>
            </a:r>
            <a:r>
              <a:rPr lang="en-US" sz="1100" dirty="0" smtClean="0">
                <a:latin typeface="Consolas" pitchFamily="49" charset="0"/>
              </a:rPr>
              <a:t>*/</a:t>
            </a:r>
          </a:p>
          <a:p>
            <a:pPr>
              <a:buNone/>
            </a:pPr>
            <a:r>
              <a:rPr lang="en-US" sz="1100" b="1" dirty="0" smtClean="0">
                <a:latin typeface="Consolas" pitchFamily="49" charset="0"/>
              </a:rPr>
              <a:t>if </a:t>
            </a:r>
            <a:r>
              <a:rPr lang="en-US" sz="1100" dirty="0" smtClean="0">
                <a:latin typeface="Consolas" pitchFamily="49" charset="0"/>
              </a:rPr>
              <a:t>(C8IsPositiveMessage(</a:t>
            </a:r>
            <a:r>
              <a:rPr lang="en-US" sz="1100" dirty="0" err="1" smtClean="0">
                <a:latin typeface="Consolas" pitchFamily="49" charset="0"/>
              </a:rPr>
              <a:t>ctx</a:t>
            </a:r>
            <a:r>
              <a:rPr lang="en-US" sz="1100" dirty="0" smtClean="0">
                <a:latin typeface="Consolas" pitchFamily="49" charset="0"/>
              </a:rPr>
              <a:t>)) {</a:t>
            </a:r>
          </a:p>
          <a:p>
            <a:pPr>
              <a:buNone/>
            </a:pPr>
            <a:r>
              <a:rPr lang="en-US" sz="1100" dirty="0" smtClean="0">
                <a:latin typeface="Consolas" pitchFamily="49" charset="0"/>
              </a:rPr>
              <a:t>    </a:t>
            </a:r>
            <a:r>
              <a:rPr lang="en-US" sz="1100" dirty="0" err="1" smtClean="0">
                <a:latin typeface="Consolas" pitchFamily="49" charset="0"/>
              </a:rPr>
              <a:t>data_ptr</a:t>
            </a:r>
            <a:r>
              <a:rPr lang="en-US" sz="1100" dirty="0" smtClean="0">
                <a:latin typeface="Consolas" pitchFamily="49" charset="0"/>
              </a:rPr>
              <a:t>-&gt;</a:t>
            </a:r>
            <a:r>
              <a:rPr lang="en-US" sz="1100" dirty="0" err="1" smtClean="0">
                <a:latin typeface="Consolas" pitchFamily="49" charset="0"/>
              </a:rPr>
              <a:t>m_sum</a:t>
            </a:r>
            <a:r>
              <a:rPr lang="en-US" sz="1100" dirty="0" smtClean="0">
                <a:latin typeface="Consolas" pitchFamily="49" charset="0"/>
              </a:rPr>
              <a:t> += C8GetInt(</a:t>
            </a:r>
            <a:r>
              <a:rPr lang="en-US" sz="1100" dirty="0" err="1" smtClean="0">
                <a:latin typeface="Consolas" pitchFamily="49" charset="0"/>
              </a:rPr>
              <a:t>ctx</a:t>
            </a:r>
            <a:r>
              <a:rPr lang="en-US" sz="1100" dirty="0" smtClean="0">
                <a:latin typeface="Consolas" pitchFamily="49" charset="0"/>
              </a:rPr>
              <a:t>, 0);</a:t>
            </a:r>
          </a:p>
          <a:p>
            <a:pPr>
              <a:buNone/>
            </a:pPr>
            <a:r>
              <a:rPr lang="en-US" sz="1100" dirty="0" smtClean="0">
                <a:latin typeface="Consolas" pitchFamily="49" charset="0"/>
              </a:rPr>
              <a:t>    </a:t>
            </a:r>
            <a:r>
              <a:rPr lang="en-US" sz="1100" dirty="0" err="1" smtClean="0">
                <a:latin typeface="Consolas" pitchFamily="49" charset="0"/>
              </a:rPr>
              <a:t>data_ptr</a:t>
            </a:r>
            <a:r>
              <a:rPr lang="en-US" sz="1100" dirty="0" smtClean="0">
                <a:latin typeface="Consolas" pitchFamily="49" charset="0"/>
              </a:rPr>
              <a:t>-&gt;</a:t>
            </a:r>
            <a:r>
              <a:rPr lang="en-US" sz="1100" dirty="0" err="1" smtClean="0">
                <a:latin typeface="Consolas" pitchFamily="49" charset="0"/>
              </a:rPr>
              <a:t>m_count</a:t>
            </a:r>
            <a:r>
              <a:rPr lang="en-US" sz="1100" dirty="0" smtClean="0">
                <a:latin typeface="Consolas" pitchFamily="49" charset="0"/>
              </a:rPr>
              <a:t>++;</a:t>
            </a:r>
          </a:p>
          <a:p>
            <a:pPr>
              <a:buNone/>
            </a:pPr>
            <a:r>
              <a:rPr lang="en-US" sz="1100" dirty="0" smtClean="0">
                <a:latin typeface="Consolas" pitchFamily="49" charset="0"/>
              </a:rPr>
              <a:t>} </a:t>
            </a:r>
            <a:r>
              <a:rPr lang="en-US" sz="1100" b="1" dirty="0" smtClean="0">
                <a:latin typeface="Consolas" pitchFamily="49" charset="0"/>
              </a:rPr>
              <a:t>else</a:t>
            </a:r>
            <a:r>
              <a:rPr lang="en-US" sz="1100" dirty="0" smtClean="0">
                <a:latin typeface="Consolas" pitchFamily="49" charset="0"/>
              </a:rPr>
              <a:t> {</a:t>
            </a:r>
          </a:p>
          <a:p>
            <a:pPr>
              <a:buNone/>
            </a:pPr>
            <a:r>
              <a:rPr lang="en-US" sz="1100" dirty="0" smtClean="0">
                <a:latin typeface="Consolas" pitchFamily="49" charset="0"/>
              </a:rPr>
              <a:t>/* </a:t>
            </a:r>
            <a:r>
              <a:rPr lang="en-US" sz="1100" i="1" dirty="0" smtClean="0">
                <a:latin typeface="Consolas" pitchFamily="49" charset="0"/>
              </a:rPr>
              <a:t>Negative message - a row just exited the </a:t>
            </a:r>
          </a:p>
          <a:p>
            <a:pPr>
              <a:buNone/>
            </a:pPr>
            <a:r>
              <a:rPr lang="en-US" sz="1100" i="1" dirty="0" smtClean="0">
                <a:latin typeface="Consolas" pitchFamily="49" charset="0"/>
              </a:rPr>
              <a:t>   window </a:t>
            </a:r>
            <a:r>
              <a:rPr lang="en-US" sz="1100" dirty="0" smtClean="0">
                <a:latin typeface="Consolas" pitchFamily="49" charset="0"/>
              </a:rPr>
              <a:t>*/</a:t>
            </a:r>
          </a:p>
          <a:p>
            <a:pPr>
              <a:buNone/>
            </a:pPr>
            <a:r>
              <a:rPr lang="en-US" sz="1100" dirty="0" smtClean="0">
                <a:latin typeface="Consolas" pitchFamily="49" charset="0"/>
              </a:rPr>
              <a:t>    </a:t>
            </a:r>
            <a:r>
              <a:rPr lang="en-US" sz="1100" dirty="0" err="1" smtClean="0">
                <a:latin typeface="Consolas" pitchFamily="49" charset="0"/>
              </a:rPr>
              <a:t>data_ptr</a:t>
            </a:r>
            <a:r>
              <a:rPr lang="en-US" sz="1100" dirty="0" smtClean="0">
                <a:latin typeface="Consolas" pitchFamily="49" charset="0"/>
              </a:rPr>
              <a:t>-&gt;</a:t>
            </a:r>
            <a:r>
              <a:rPr lang="en-US" sz="1100" dirty="0" err="1" smtClean="0">
                <a:latin typeface="Consolas" pitchFamily="49" charset="0"/>
              </a:rPr>
              <a:t>m_sum</a:t>
            </a:r>
            <a:r>
              <a:rPr lang="en-US" sz="1100" dirty="0" smtClean="0">
                <a:latin typeface="Consolas" pitchFamily="49" charset="0"/>
              </a:rPr>
              <a:t> -= C8GetInt(</a:t>
            </a:r>
            <a:r>
              <a:rPr lang="en-US" sz="1100" dirty="0" err="1" smtClean="0">
                <a:latin typeface="Consolas" pitchFamily="49" charset="0"/>
              </a:rPr>
              <a:t>ctx</a:t>
            </a:r>
            <a:r>
              <a:rPr lang="en-US" sz="1100" dirty="0" smtClean="0">
                <a:latin typeface="Consolas" pitchFamily="49" charset="0"/>
              </a:rPr>
              <a:t>, 0);</a:t>
            </a:r>
          </a:p>
          <a:p>
            <a:pPr>
              <a:buNone/>
            </a:pPr>
            <a:r>
              <a:rPr lang="en-US" sz="1100" dirty="0" smtClean="0">
                <a:latin typeface="Consolas" pitchFamily="49" charset="0"/>
              </a:rPr>
              <a:t>    </a:t>
            </a:r>
            <a:r>
              <a:rPr lang="en-US" sz="1100" dirty="0" err="1" smtClean="0">
                <a:latin typeface="Consolas" pitchFamily="49" charset="0"/>
              </a:rPr>
              <a:t>data_ptr</a:t>
            </a:r>
            <a:r>
              <a:rPr lang="en-US" sz="1100" dirty="0" smtClean="0">
                <a:latin typeface="Consolas" pitchFamily="49" charset="0"/>
              </a:rPr>
              <a:t>-&gt;</a:t>
            </a:r>
            <a:r>
              <a:rPr lang="en-US" sz="1100" dirty="0" err="1" smtClean="0">
                <a:latin typeface="Consolas" pitchFamily="49" charset="0"/>
              </a:rPr>
              <a:t>m_count</a:t>
            </a:r>
            <a:r>
              <a:rPr lang="en-US" sz="1100" dirty="0" smtClean="0">
                <a:latin typeface="Consolas" pitchFamily="49" charset="0"/>
              </a:rPr>
              <a:t>--;</a:t>
            </a:r>
          </a:p>
          <a:p>
            <a:pPr>
              <a:buNone/>
            </a:pPr>
            <a:r>
              <a:rPr lang="en-US" sz="1100" dirty="0" smtClean="0">
                <a:latin typeface="Consolas" pitchFamily="49" charset="0"/>
              </a:rPr>
              <a:t>}</a:t>
            </a:r>
          </a:p>
          <a:p>
            <a:pPr>
              <a:buNone/>
            </a:pPr>
            <a:endParaRPr lang="en-US" sz="11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1100" dirty="0" smtClean="0">
                <a:latin typeface="Consolas" pitchFamily="49" charset="0"/>
              </a:rPr>
              <a:t>/* </a:t>
            </a:r>
            <a:r>
              <a:rPr lang="en-US" sz="1100" i="1" dirty="0" smtClean="0">
                <a:latin typeface="Consolas" pitchFamily="49" charset="0"/>
              </a:rPr>
              <a:t>Set the result</a:t>
            </a:r>
            <a:r>
              <a:rPr lang="en-US" sz="1100" dirty="0" smtClean="0">
                <a:latin typeface="Consolas" pitchFamily="49" charset="0"/>
              </a:rPr>
              <a:t> */</a:t>
            </a:r>
          </a:p>
          <a:p>
            <a:pPr>
              <a:buNone/>
            </a:pPr>
            <a:r>
              <a:rPr lang="en-US" sz="1100" dirty="0" smtClean="0">
                <a:latin typeface="Consolas" pitchFamily="49" charset="0"/>
              </a:rPr>
              <a:t>C8SetOutputFloat(</a:t>
            </a:r>
            <a:r>
              <a:rPr lang="en-US" sz="1100" dirty="0" err="1" smtClean="0">
                <a:latin typeface="Consolas" pitchFamily="49" charset="0"/>
              </a:rPr>
              <a:t>ctx</a:t>
            </a:r>
            <a:r>
              <a:rPr lang="en-US" sz="1100" dirty="0" smtClean="0">
                <a:latin typeface="Consolas" pitchFamily="49" charset="0"/>
              </a:rPr>
              <a:t>,</a:t>
            </a:r>
          </a:p>
          <a:p>
            <a:pPr>
              <a:buNone/>
            </a:pPr>
            <a:r>
              <a:rPr lang="en-US" sz="1100" dirty="0" smtClean="0">
                <a:latin typeface="Consolas" pitchFamily="49" charset="0"/>
              </a:rPr>
              <a:t>  (C8Float) (</a:t>
            </a:r>
            <a:r>
              <a:rPr lang="en-US" sz="1100" dirty="0" err="1" smtClean="0">
                <a:latin typeface="Consolas" pitchFamily="49" charset="0"/>
              </a:rPr>
              <a:t>data_ptr</a:t>
            </a:r>
            <a:r>
              <a:rPr lang="en-US" sz="1100" dirty="0" smtClean="0">
                <a:latin typeface="Consolas" pitchFamily="49" charset="0"/>
              </a:rPr>
              <a:t>-&gt;</a:t>
            </a:r>
            <a:r>
              <a:rPr lang="en-US" sz="1100" dirty="0" err="1" smtClean="0">
                <a:latin typeface="Consolas" pitchFamily="49" charset="0"/>
              </a:rPr>
              <a:t>m_sum</a:t>
            </a:r>
            <a:r>
              <a:rPr lang="en-US" sz="1100" dirty="0" smtClean="0">
                <a:latin typeface="Consolas" pitchFamily="49" charset="0"/>
              </a:rPr>
              <a:t>) / </a:t>
            </a:r>
            <a:r>
              <a:rPr lang="en-US" sz="1100" dirty="0" err="1" smtClean="0">
                <a:latin typeface="Consolas" pitchFamily="49" charset="0"/>
              </a:rPr>
              <a:t>data_ptr</a:t>
            </a:r>
            <a:r>
              <a:rPr lang="en-US" sz="1100" dirty="0" smtClean="0">
                <a:latin typeface="Consolas" pitchFamily="49" charset="0"/>
              </a:rPr>
              <a:t>-&gt;</a:t>
            </a:r>
            <a:r>
              <a:rPr lang="en-US" sz="1100" dirty="0" err="1" smtClean="0">
                <a:latin typeface="Consolas" pitchFamily="49" charset="0"/>
              </a:rPr>
              <a:t>m_count</a:t>
            </a:r>
            <a:r>
              <a:rPr lang="en-US" sz="1100" dirty="0" smtClean="0">
                <a:latin typeface="Consolas" pitchFamily="49" charset="0"/>
              </a:rPr>
              <a:t>);</a:t>
            </a:r>
          </a:p>
          <a:p>
            <a:pPr>
              <a:buNone/>
            </a:pPr>
            <a:endParaRPr lang="en-US" sz="11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1100" dirty="0" smtClean="0">
                <a:latin typeface="Consolas" pitchFamily="49" charset="0"/>
              </a:rPr>
              <a:t>/* </a:t>
            </a:r>
            <a:r>
              <a:rPr lang="en-US" sz="1100" i="1" dirty="0" smtClean="0">
                <a:latin typeface="Consolas" pitchFamily="49" charset="0"/>
              </a:rPr>
              <a:t>Save state </a:t>
            </a:r>
            <a:r>
              <a:rPr lang="en-US" sz="1100" dirty="0" smtClean="0">
                <a:latin typeface="Consolas" pitchFamily="49" charset="0"/>
              </a:rPr>
              <a:t>*/</a:t>
            </a:r>
          </a:p>
          <a:p>
            <a:pPr>
              <a:buNone/>
            </a:pPr>
            <a:r>
              <a:rPr lang="en-US" sz="1100" dirty="0" smtClean="0">
                <a:latin typeface="Consolas" pitchFamily="49" charset="0"/>
              </a:rPr>
              <a:t>C8SetState(</a:t>
            </a:r>
            <a:r>
              <a:rPr lang="en-US" sz="1100" dirty="0" err="1" smtClean="0">
                <a:latin typeface="Consolas" pitchFamily="49" charset="0"/>
              </a:rPr>
              <a:t>ctx</a:t>
            </a:r>
            <a:r>
              <a:rPr lang="en-US" sz="1100" dirty="0" smtClean="0">
                <a:latin typeface="Consolas" pitchFamily="49" charset="0"/>
              </a:rPr>
              <a:t>, </a:t>
            </a:r>
            <a:r>
              <a:rPr lang="en-US" sz="1100" dirty="0" err="1" smtClean="0">
                <a:latin typeface="Consolas" pitchFamily="49" charset="0"/>
              </a:rPr>
              <a:t>data_ptr</a:t>
            </a:r>
            <a:r>
              <a:rPr lang="en-US" sz="1100" dirty="0" smtClean="0">
                <a:latin typeface="Consolas" pitchFamily="49" charset="0"/>
              </a:rPr>
              <a:t>, </a:t>
            </a:r>
            <a:r>
              <a:rPr lang="en-US" sz="1100" dirty="0" err="1" smtClean="0">
                <a:latin typeface="Consolas" pitchFamily="49" charset="0"/>
              </a:rPr>
              <a:t>sizeof</a:t>
            </a:r>
            <a:r>
              <a:rPr lang="en-US" sz="1100" dirty="0" smtClean="0">
                <a:latin typeface="Consolas" pitchFamily="49" charset="0"/>
              </a:rPr>
              <a:t>(</a:t>
            </a:r>
            <a:r>
              <a:rPr lang="en-US" sz="1100" dirty="0" err="1" smtClean="0">
                <a:latin typeface="Consolas" pitchFamily="49" charset="0"/>
              </a:rPr>
              <a:t>AvgData</a:t>
            </a:r>
            <a:r>
              <a:rPr lang="en-US" sz="1100" dirty="0" smtClean="0">
                <a:latin typeface="Consolas" pitchFamily="49" charset="0"/>
              </a:rPr>
              <a:t>));</a:t>
            </a:r>
          </a:p>
          <a:p>
            <a:pPr>
              <a:buNone/>
            </a:pPr>
            <a:r>
              <a:rPr lang="en-US" sz="1100" dirty="0" smtClean="0">
                <a:latin typeface="Consolas" pitchFamily="49" charset="0"/>
              </a:rPr>
              <a:t>return;</a:t>
            </a:r>
          </a:p>
          <a:p>
            <a:pPr>
              <a:buNone/>
            </a:pPr>
            <a:r>
              <a:rPr lang="en-US" sz="1100" dirty="0" smtClean="0">
                <a:latin typeface="Consolas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+mn-cs"/>
            </a:endParaRPr>
          </a:p>
        </p:txBody>
      </p:sp>
      <p:sp>
        <p:nvSpPr>
          <p:cNvPr id="6" name="CaixaDeTexto 5"/>
          <p:cNvSpPr txBox="1"/>
          <p:nvPr/>
        </p:nvSpPr>
        <p:spPr>
          <a:xfrm rot="20917401">
            <a:off x="2750022" y="3025873"/>
            <a:ext cx="3909936" cy="12003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rgbClr val="FF0000"/>
                </a:solidFill>
                <a:latin typeface="Comic Sans MS" pitchFamily="66" charset="0"/>
              </a:rPr>
              <a:t>WHAT?!</a:t>
            </a:r>
            <a:endParaRPr lang="en-US" sz="72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14414" y="1214422"/>
            <a:ext cx="661513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Light" pitchFamily="34" charset="0"/>
                <a:ea typeface="+mj-ea"/>
                <a:cs typeface="+mj-cs"/>
              </a:rPr>
              <a:t>avg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Light" pitchFamily="34" charset="0"/>
                <a:ea typeface="+mj-ea"/>
                <a:cs typeface="+mj-cs"/>
              </a:rPr>
              <a:t> in Coral8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Light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E88C-BB5A-4B1C-8519-74BCF94D7953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214414" y="1214422"/>
            <a:ext cx="661513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Light" pitchFamily="34" charset="0"/>
                <a:ea typeface="+mj-ea"/>
                <a:cs typeface="+mj-cs"/>
              </a:rPr>
              <a:t>avg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Light" pitchFamily="34" charset="0"/>
                <a:ea typeface="+mj-ea"/>
                <a:cs typeface="+mj-cs"/>
              </a:rPr>
              <a:t> in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Light" pitchFamily="34" charset="0"/>
                <a:ea typeface="+mj-ea"/>
                <a:cs typeface="+mj-cs"/>
              </a:rPr>
              <a:t>EzQL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Light" pitchFamily="34" charset="0"/>
              <a:ea typeface="+mj-ea"/>
              <a:cs typeface="+mj-cs"/>
            </a:endParaRPr>
          </a:p>
        </p:txBody>
      </p:sp>
      <p:sp>
        <p:nvSpPr>
          <p:cNvPr id="8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2643182"/>
            <a:ext cx="8229600" cy="348298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b="1" dirty="0" smtClean="0">
                <a:latin typeface="Consolas" pitchFamily="49" charset="0"/>
              </a:rPr>
              <a:t>def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i="1" dirty="0" err="1" smtClean="0">
                <a:latin typeface="Consolas" pitchFamily="49" charset="0"/>
              </a:rPr>
              <a:t>avg</a:t>
            </a:r>
            <a:r>
              <a:rPr lang="en-US" sz="1400" dirty="0" smtClean="0">
                <a:latin typeface="Consolas" pitchFamily="49" charset="0"/>
              </a:rPr>
              <a:t>(n) =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  </a:t>
            </a:r>
            <a:r>
              <a:rPr lang="en-US" sz="1400" b="1" dirty="0" smtClean="0">
                <a:latin typeface="Consolas" pitchFamily="49" charset="0"/>
              </a:rPr>
              <a:t>let</a:t>
            </a:r>
            <a:r>
              <a:rPr lang="en-US" sz="1400" dirty="0" smtClean="0">
                <a:latin typeface="Consolas" pitchFamily="49" charset="0"/>
              </a:rPr>
              <a:t> c = </a:t>
            </a:r>
            <a:r>
              <a:rPr lang="en-US" sz="1400" i="1" dirty="0" smtClean="0">
                <a:latin typeface="Consolas" pitchFamily="49" charset="0"/>
              </a:rPr>
              <a:t>count</a:t>
            </a:r>
            <a:r>
              <a:rPr lang="en-US" sz="1400" dirty="0" smtClean="0">
                <a:latin typeface="Consolas" pitchFamily="49" charset="0"/>
              </a:rPr>
              <a:t> (n)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  </a:t>
            </a:r>
            <a:r>
              <a:rPr lang="en-US" sz="1400" b="1" dirty="0" smtClean="0">
                <a:latin typeface="Consolas" pitchFamily="49" charset="0"/>
              </a:rPr>
              <a:t>if</a:t>
            </a:r>
            <a:r>
              <a:rPr lang="en-US" sz="1400" dirty="0" smtClean="0">
                <a:latin typeface="Consolas" pitchFamily="49" charset="0"/>
              </a:rPr>
              <a:t> c == 0 </a:t>
            </a:r>
            <a:r>
              <a:rPr lang="en-US" sz="1400" b="1" dirty="0" smtClean="0">
                <a:latin typeface="Consolas" pitchFamily="49" charset="0"/>
              </a:rPr>
              <a:t>then</a:t>
            </a:r>
            <a:r>
              <a:rPr lang="en-US" sz="1400" dirty="0" smtClean="0">
                <a:latin typeface="Consolas" pitchFamily="49" charset="0"/>
              </a:rPr>
              <a:t> null </a:t>
            </a:r>
            <a:r>
              <a:rPr lang="en-US" sz="1400" b="1" dirty="0" smtClean="0">
                <a:latin typeface="Consolas" pitchFamily="49" charset="0"/>
              </a:rPr>
              <a:t>else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i="1" dirty="0" smtClean="0">
                <a:latin typeface="Consolas" pitchFamily="49" charset="0"/>
              </a:rPr>
              <a:t>sum</a:t>
            </a:r>
            <a:r>
              <a:rPr lang="en-US" sz="1400" dirty="0" smtClean="0">
                <a:latin typeface="Consolas" pitchFamily="49" charset="0"/>
              </a:rPr>
              <a:t>(n) / 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ângulo 6"/>
          <p:cNvSpPr/>
          <p:nvPr/>
        </p:nvSpPr>
        <p:spPr>
          <a:xfrm>
            <a:off x="3169522" y="3165826"/>
            <a:ext cx="357190" cy="285752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ângulo 5"/>
          <p:cNvSpPr/>
          <p:nvPr/>
        </p:nvSpPr>
        <p:spPr>
          <a:xfrm>
            <a:off x="1488877" y="2928934"/>
            <a:ext cx="571504" cy="285752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E88C-BB5A-4B1C-8519-74BCF94D7953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214414" y="1214422"/>
            <a:ext cx="661513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Light" pitchFamily="34" charset="0"/>
                <a:ea typeface="+mj-ea"/>
                <a:cs typeface="+mj-cs"/>
              </a:rPr>
              <a:t>avg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Light" pitchFamily="34" charset="0"/>
                <a:ea typeface="+mj-ea"/>
                <a:cs typeface="+mj-cs"/>
              </a:rPr>
              <a:t> in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Light" pitchFamily="34" charset="0"/>
                <a:ea typeface="+mj-ea"/>
                <a:cs typeface="+mj-cs"/>
              </a:rPr>
              <a:t>EzQL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Light" pitchFamily="34" charset="0"/>
              <a:ea typeface="+mj-ea"/>
              <a:cs typeface="+mj-cs"/>
            </a:endParaRPr>
          </a:p>
        </p:txBody>
      </p:sp>
      <p:sp>
        <p:nvSpPr>
          <p:cNvPr id="8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2643182"/>
            <a:ext cx="8229600" cy="348298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b="1" dirty="0" smtClean="0">
                <a:latin typeface="Consolas" pitchFamily="49" charset="0"/>
              </a:rPr>
              <a:t>def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i="1" dirty="0" err="1" smtClean="0">
                <a:latin typeface="Consolas" pitchFamily="49" charset="0"/>
              </a:rPr>
              <a:t>avg</a:t>
            </a:r>
            <a:r>
              <a:rPr lang="en-US" sz="1400" dirty="0" smtClean="0">
                <a:latin typeface="Consolas" pitchFamily="49" charset="0"/>
              </a:rPr>
              <a:t>(n) =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  </a:t>
            </a:r>
            <a:r>
              <a:rPr lang="en-US" sz="1400" b="1" dirty="0" smtClean="0">
                <a:latin typeface="Consolas" pitchFamily="49" charset="0"/>
              </a:rPr>
              <a:t>let</a:t>
            </a:r>
            <a:r>
              <a:rPr lang="en-US" sz="1400" dirty="0" smtClean="0">
                <a:latin typeface="Consolas" pitchFamily="49" charset="0"/>
              </a:rPr>
              <a:t> c = </a:t>
            </a:r>
            <a:r>
              <a:rPr lang="en-US" sz="1400" i="1" dirty="0" smtClean="0">
                <a:latin typeface="Consolas" pitchFamily="49" charset="0"/>
              </a:rPr>
              <a:t>count</a:t>
            </a:r>
            <a:r>
              <a:rPr lang="en-US" sz="1400" dirty="0" smtClean="0">
                <a:latin typeface="Consolas" pitchFamily="49" charset="0"/>
              </a:rPr>
              <a:t> (n)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  </a:t>
            </a:r>
            <a:r>
              <a:rPr lang="en-US" sz="1400" b="1" dirty="0" smtClean="0">
                <a:latin typeface="Consolas" pitchFamily="49" charset="0"/>
              </a:rPr>
              <a:t>if</a:t>
            </a:r>
            <a:r>
              <a:rPr lang="en-US" sz="1400" dirty="0" smtClean="0">
                <a:latin typeface="Consolas" pitchFamily="49" charset="0"/>
              </a:rPr>
              <a:t> c == 0 </a:t>
            </a:r>
            <a:r>
              <a:rPr lang="en-US" sz="1400" b="1" dirty="0" smtClean="0">
                <a:latin typeface="Consolas" pitchFamily="49" charset="0"/>
              </a:rPr>
              <a:t>then</a:t>
            </a:r>
            <a:r>
              <a:rPr lang="en-US" sz="1400" dirty="0" smtClean="0">
                <a:latin typeface="Consolas" pitchFamily="49" charset="0"/>
              </a:rPr>
              <a:t> null </a:t>
            </a:r>
            <a:r>
              <a:rPr lang="en-US" sz="1400" b="1" dirty="0" smtClean="0">
                <a:latin typeface="Consolas" pitchFamily="49" charset="0"/>
              </a:rPr>
              <a:t>else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i="1" dirty="0" smtClean="0">
                <a:latin typeface="Consolas" pitchFamily="49" charset="0"/>
              </a:rPr>
              <a:t>sum</a:t>
            </a:r>
            <a:r>
              <a:rPr lang="en-US" sz="1400" dirty="0" smtClean="0">
                <a:latin typeface="Consolas" pitchFamily="49" charset="0"/>
              </a:rPr>
              <a:t>(n) / 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Marcador de Posição do Número do Diapositivo 8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E88C-BB5A-4B1C-8519-74BCF94D795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885828" y="1500174"/>
            <a:ext cx="661513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FFC000"/>
                </a:solidFill>
                <a:latin typeface="Gill Sans Light" pitchFamily="34" charset="0"/>
              </a:rPr>
              <a:t>in programming…</a:t>
            </a:r>
            <a:endParaRPr lang="en-US" dirty="0">
              <a:solidFill>
                <a:srgbClr val="FFC000"/>
              </a:solidFill>
              <a:latin typeface="Gill Sans Light" pitchFamily="34" charset="0"/>
            </a:endParaRPr>
          </a:p>
        </p:txBody>
      </p:sp>
      <p:sp>
        <p:nvSpPr>
          <p:cNvPr id="11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lvl="1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lvl="1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lvl="1">
              <a:buNone/>
            </a:pPr>
            <a:r>
              <a:rPr lang="en-US" dirty="0" smtClean="0">
                <a:solidFill>
                  <a:schemeClr val="bg1"/>
                </a:solidFill>
              </a:rPr>
              <a:t>Abstract data types</a:t>
            </a:r>
          </a:p>
          <a:p>
            <a:pPr lvl="1">
              <a:buNone/>
            </a:pPr>
            <a:r>
              <a:rPr lang="en-US" dirty="0" smtClean="0">
                <a:solidFill>
                  <a:schemeClr val="bg1"/>
                </a:solidFill>
              </a:rPr>
              <a:t>Structured programming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 l="3319" t="4074" r="3761" b="2741"/>
          <a:stretch>
            <a:fillRect/>
          </a:stretch>
        </p:blipFill>
        <p:spPr bwMode="auto">
          <a:xfrm>
            <a:off x="5857884" y="3071810"/>
            <a:ext cx="2000264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E88C-BB5A-4B1C-8519-74BCF94D7953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214414" y="1214422"/>
            <a:ext cx="661513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dirty="0" err="1" smtClean="0">
                <a:latin typeface="Gill Sans Light" pitchFamily="34" charset="0"/>
              </a:rPr>
              <a:t>avg</a:t>
            </a:r>
            <a:r>
              <a:rPr lang="en-US" sz="4000" dirty="0" smtClean="0">
                <a:latin typeface="Gill Sans Light" pitchFamily="34" charset="0"/>
              </a:rPr>
              <a:t> in </a:t>
            </a:r>
            <a:r>
              <a:rPr lang="en-US" sz="4000" dirty="0" err="1" smtClean="0">
                <a:latin typeface="Gill Sans Light" pitchFamily="34" charset="0"/>
              </a:rPr>
              <a:t>EzQL</a:t>
            </a:r>
            <a:endParaRPr lang="en-US" sz="4000" dirty="0">
              <a:latin typeface="Gill Sans Light" pitchFamily="34" charset="0"/>
            </a:endParaRPr>
          </a:p>
        </p:txBody>
      </p:sp>
      <p:sp>
        <p:nvSpPr>
          <p:cNvPr id="8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2643182"/>
            <a:ext cx="8229600" cy="348298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b="1" dirty="0" smtClean="0">
                <a:latin typeface="Consolas" pitchFamily="49" charset="0"/>
              </a:rPr>
              <a:t>def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i="1" dirty="0" err="1" smtClean="0">
                <a:latin typeface="Consolas" pitchFamily="49" charset="0"/>
              </a:rPr>
              <a:t>avg</a:t>
            </a:r>
            <a:r>
              <a:rPr lang="en-US" sz="1400" dirty="0" smtClean="0">
                <a:latin typeface="Consolas" pitchFamily="49" charset="0"/>
              </a:rPr>
              <a:t>(n) =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  </a:t>
            </a:r>
            <a:r>
              <a:rPr lang="en-US" sz="1400" b="1" dirty="0" smtClean="0">
                <a:latin typeface="Consolas" pitchFamily="49" charset="0"/>
              </a:rPr>
              <a:t>let</a:t>
            </a:r>
            <a:r>
              <a:rPr lang="en-US" sz="1400" dirty="0" smtClean="0">
                <a:latin typeface="Consolas" pitchFamily="49" charset="0"/>
              </a:rPr>
              <a:t> c = </a:t>
            </a:r>
            <a:r>
              <a:rPr lang="en-US" sz="1400" i="1" dirty="0" smtClean="0">
                <a:latin typeface="Consolas" pitchFamily="49" charset="0"/>
              </a:rPr>
              <a:t>count</a:t>
            </a:r>
            <a:r>
              <a:rPr lang="en-US" sz="1400" dirty="0" smtClean="0">
                <a:latin typeface="Consolas" pitchFamily="49" charset="0"/>
              </a:rPr>
              <a:t> (n)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  </a:t>
            </a:r>
            <a:r>
              <a:rPr lang="en-US" sz="1400" b="1" dirty="0" smtClean="0">
                <a:latin typeface="Consolas" pitchFamily="49" charset="0"/>
              </a:rPr>
              <a:t>if</a:t>
            </a:r>
            <a:r>
              <a:rPr lang="en-US" sz="1400" dirty="0" smtClean="0">
                <a:latin typeface="Consolas" pitchFamily="49" charset="0"/>
              </a:rPr>
              <a:t> c == 0 </a:t>
            </a:r>
            <a:r>
              <a:rPr lang="en-US" sz="1400" b="1" dirty="0" smtClean="0">
                <a:latin typeface="Consolas" pitchFamily="49" charset="0"/>
              </a:rPr>
              <a:t>then</a:t>
            </a:r>
            <a:r>
              <a:rPr lang="en-US" sz="1400" dirty="0" smtClean="0">
                <a:latin typeface="Consolas" pitchFamily="49" charset="0"/>
              </a:rPr>
              <a:t> null </a:t>
            </a:r>
            <a:r>
              <a:rPr lang="en-US" sz="1400" b="1" dirty="0" smtClean="0">
                <a:latin typeface="Consolas" pitchFamily="49" charset="0"/>
              </a:rPr>
              <a:t>else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i="1" dirty="0" smtClean="0">
                <a:latin typeface="Consolas" pitchFamily="49" charset="0"/>
              </a:rPr>
              <a:t>sum</a:t>
            </a:r>
            <a:r>
              <a:rPr lang="en-US" sz="1400" dirty="0" smtClean="0">
                <a:latin typeface="Consolas" pitchFamily="49" charset="0"/>
              </a:rPr>
              <a:t>(n) / c</a:t>
            </a:r>
          </a:p>
          <a:p>
            <a:pPr>
              <a:buNone/>
            </a:pPr>
            <a:endParaRPr lang="en-US" sz="1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1400" b="1" dirty="0" smtClean="0">
                <a:latin typeface="Consolas" pitchFamily="49" charset="0"/>
              </a:rPr>
              <a:t>def</a:t>
            </a:r>
            <a:r>
              <a:rPr lang="en-US" sz="1400" dirty="0" smtClean="0">
                <a:latin typeface="Consolas" pitchFamily="49" charset="0"/>
              </a:rPr>
              <a:t> count(n:[‘a]) =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  </a:t>
            </a:r>
            <a:r>
              <a:rPr lang="en-US" sz="1400" b="1" dirty="0" smtClean="0">
                <a:latin typeface="Consolas" pitchFamily="49" charset="0"/>
              </a:rPr>
              <a:t>let</a:t>
            </a:r>
            <a:r>
              <a:rPr lang="en-US" sz="1400" dirty="0" smtClean="0">
                <a:latin typeface="Consolas" pitchFamily="49" charset="0"/>
              </a:rPr>
              <a:t> acc = 0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    </a:t>
            </a:r>
            <a:r>
              <a:rPr lang="en-US" sz="1400" b="1" dirty="0" smtClean="0">
                <a:latin typeface="Consolas" pitchFamily="49" charset="0"/>
              </a:rPr>
              <a:t>when</a:t>
            </a:r>
            <a:r>
              <a:rPr lang="en-US" sz="1400" dirty="0" smtClean="0">
                <a:latin typeface="Consolas" pitchFamily="49" charset="0"/>
              </a:rPr>
              <a:t> | </a:t>
            </a:r>
            <a:r>
              <a:rPr lang="en-US" sz="1400" dirty="0" err="1" smtClean="0">
                <a:latin typeface="Consolas" pitchFamily="49" charset="0"/>
              </a:rPr>
              <a:t>ev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b="1" dirty="0" smtClean="0">
                <a:latin typeface="Consolas" pitchFamily="49" charset="0"/>
              </a:rPr>
              <a:t>in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</a:rPr>
              <a:t>n.added</a:t>
            </a:r>
            <a:r>
              <a:rPr lang="en-US" sz="1400" dirty="0" smtClean="0">
                <a:latin typeface="Consolas" pitchFamily="49" charset="0"/>
              </a:rPr>
              <a:t>() -&gt; acc + 1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         | </a:t>
            </a:r>
            <a:r>
              <a:rPr lang="en-US" sz="1400" dirty="0" err="1" smtClean="0">
                <a:latin typeface="Consolas" pitchFamily="49" charset="0"/>
              </a:rPr>
              <a:t>ev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b="1" dirty="0" smtClean="0">
                <a:latin typeface="Consolas" pitchFamily="49" charset="0"/>
              </a:rPr>
              <a:t>in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</a:rPr>
              <a:t>n.expired</a:t>
            </a:r>
            <a:r>
              <a:rPr lang="en-US" sz="1400" dirty="0" smtClean="0">
                <a:latin typeface="Consolas" pitchFamily="49" charset="0"/>
              </a:rPr>
              <a:t>() -&gt; acc – 1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  acc</a:t>
            </a:r>
          </a:p>
          <a:p>
            <a:pPr>
              <a:buNone/>
            </a:pPr>
            <a:endParaRPr lang="en-US" sz="1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1400" b="1" dirty="0" smtClean="0">
                <a:latin typeface="Consolas" pitchFamily="49" charset="0"/>
              </a:rPr>
              <a:t>def</a:t>
            </a:r>
            <a:r>
              <a:rPr lang="en-US" sz="1400" dirty="0" smtClean="0">
                <a:latin typeface="Consolas" pitchFamily="49" charset="0"/>
              </a:rPr>
              <a:t> sum(n:[</a:t>
            </a:r>
            <a:r>
              <a:rPr lang="en-US" sz="1400" dirty="0" err="1" smtClean="0">
                <a:latin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</a:rPr>
              <a:t>]) =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  </a:t>
            </a:r>
            <a:r>
              <a:rPr lang="en-US" sz="1400" b="1" dirty="0" smtClean="0">
                <a:latin typeface="Consolas" pitchFamily="49" charset="0"/>
              </a:rPr>
              <a:t>let</a:t>
            </a:r>
            <a:r>
              <a:rPr lang="en-US" sz="1400" dirty="0" smtClean="0">
                <a:latin typeface="Consolas" pitchFamily="49" charset="0"/>
              </a:rPr>
              <a:t> acc = 0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    </a:t>
            </a:r>
            <a:r>
              <a:rPr lang="en-US" sz="1400" b="1" dirty="0" smtClean="0">
                <a:latin typeface="Consolas" pitchFamily="49" charset="0"/>
              </a:rPr>
              <a:t>when</a:t>
            </a:r>
            <a:r>
              <a:rPr lang="en-US" sz="1400" dirty="0" smtClean="0">
                <a:latin typeface="Consolas" pitchFamily="49" charset="0"/>
              </a:rPr>
              <a:t> | </a:t>
            </a:r>
            <a:r>
              <a:rPr lang="en-US" sz="1400" dirty="0" err="1" smtClean="0">
                <a:latin typeface="Consolas" pitchFamily="49" charset="0"/>
              </a:rPr>
              <a:t>ev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b="1" dirty="0" smtClean="0">
                <a:latin typeface="Consolas" pitchFamily="49" charset="0"/>
              </a:rPr>
              <a:t>in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</a:rPr>
              <a:t>n.added</a:t>
            </a:r>
            <a:r>
              <a:rPr lang="en-US" sz="1400" dirty="0" smtClean="0">
                <a:latin typeface="Consolas" pitchFamily="49" charset="0"/>
              </a:rPr>
              <a:t>() -&gt; acc + </a:t>
            </a:r>
            <a:r>
              <a:rPr lang="en-US" sz="1400" dirty="0" err="1" smtClean="0">
                <a:latin typeface="Consolas" pitchFamily="49" charset="0"/>
              </a:rPr>
              <a:t>ev.value</a:t>
            </a:r>
            <a:endParaRPr lang="en-US" sz="1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         | </a:t>
            </a:r>
            <a:r>
              <a:rPr lang="en-US" sz="1400" dirty="0" err="1" smtClean="0">
                <a:latin typeface="Consolas" pitchFamily="49" charset="0"/>
              </a:rPr>
              <a:t>ev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b="1" dirty="0" smtClean="0">
                <a:latin typeface="Consolas" pitchFamily="49" charset="0"/>
              </a:rPr>
              <a:t>in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</a:rPr>
              <a:t>n.expired</a:t>
            </a:r>
            <a:r>
              <a:rPr lang="en-US" sz="1400" dirty="0" smtClean="0">
                <a:latin typeface="Consolas" pitchFamily="49" charset="0"/>
              </a:rPr>
              <a:t>() -&gt; acc – </a:t>
            </a:r>
            <a:r>
              <a:rPr lang="en-US" sz="1400" dirty="0" err="1" smtClean="0">
                <a:latin typeface="Consolas" pitchFamily="49" charset="0"/>
              </a:rPr>
              <a:t>ev.value</a:t>
            </a:r>
            <a:endParaRPr lang="en-US" sz="1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  acc</a:t>
            </a:r>
          </a:p>
          <a:p>
            <a:pPr>
              <a:buNone/>
            </a:pPr>
            <a:endParaRPr lang="en-US" sz="1400" dirty="0">
              <a:latin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E88C-BB5A-4B1C-8519-74BCF94D7953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214414" y="1214422"/>
            <a:ext cx="661513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dirty="0" err="1" smtClean="0">
                <a:latin typeface="Gill Sans Light" pitchFamily="34" charset="0"/>
              </a:rPr>
              <a:t>avg</a:t>
            </a:r>
            <a:r>
              <a:rPr lang="en-US" sz="4000" dirty="0" smtClean="0">
                <a:latin typeface="Gill Sans Light" pitchFamily="34" charset="0"/>
              </a:rPr>
              <a:t> in </a:t>
            </a:r>
            <a:r>
              <a:rPr lang="en-US" sz="4000" dirty="0" err="1" smtClean="0">
                <a:latin typeface="Gill Sans Light" pitchFamily="34" charset="0"/>
              </a:rPr>
              <a:t>EzQL</a:t>
            </a:r>
            <a:endParaRPr lang="en-US" sz="4000" dirty="0">
              <a:latin typeface="Gill Sans Light" pitchFamily="34" charset="0"/>
            </a:endParaRPr>
          </a:p>
        </p:txBody>
      </p:sp>
      <p:sp>
        <p:nvSpPr>
          <p:cNvPr id="8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2643182"/>
            <a:ext cx="8229600" cy="348298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800" b="1" dirty="0" smtClean="0">
                <a:latin typeface="Consolas" pitchFamily="49" charset="0"/>
              </a:rPr>
              <a:t>def</a:t>
            </a:r>
            <a:r>
              <a:rPr lang="en-US" sz="800" dirty="0" smtClean="0">
                <a:latin typeface="Consolas" pitchFamily="49" charset="0"/>
              </a:rPr>
              <a:t> </a:t>
            </a:r>
            <a:r>
              <a:rPr lang="en-US" sz="800" i="1" dirty="0" err="1" smtClean="0">
                <a:latin typeface="Consolas" pitchFamily="49" charset="0"/>
              </a:rPr>
              <a:t>avg</a:t>
            </a:r>
            <a:r>
              <a:rPr lang="en-US" sz="800" dirty="0" smtClean="0">
                <a:latin typeface="Consolas" pitchFamily="49" charset="0"/>
              </a:rPr>
              <a:t>(n) =</a:t>
            </a:r>
          </a:p>
          <a:p>
            <a:pPr>
              <a:buNone/>
            </a:pPr>
            <a:r>
              <a:rPr lang="en-US" sz="800" dirty="0" smtClean="0">
                <a:latin typeface="Consolas" pitchFamily="49" charset="0"/>
              </a:rPr>
              <a:t>  </a:t>
            </a:r>
            <a:r>
              <a:rPr lang="en-US" sz="800" b="1" dirty="0" smtClean="0">
                <a:latin typeface="Consolas" pitchFamily="49" charset="0"/>
              </a:rPr>
              <a:t>let</a:t>
            </a:r>
            <a:r>
              <a:rPr lang="en-US" sz="800" dirty="0" smtClean="0">
                <a:latin typeface="Consolas" pitchFamily="49" charset="0"/>
              </a:rPr>
              <a:t> c = </a:t>
            </a:r>
            <a:r>
              <a:rPr lang="en-US" sz="800" i="1" dirty="0" smtClean="0">
                <a:latin typeface="Consolas" pitchFamily="49" charset="0"/>
              </a:rPr>
              <a:t>count</a:t>
            </a:r>
            <a:r>
              <a:rPr lang="en-US" sz="800" dirty="0" smtClean="0">
                <a:latin typeface="Consolas" pitchFamily="49" charset="0"/>
              </a:rPr>
              <a:t> (n)</a:t>
            </a:r>
          </a:p>
          <a:p>
            <a:pPr>
              <a:buNone/>
            </a:pPr>
            <a:r>
              <a:rPr lang="en-US" sz="800" dirty="0" smtClean="0">
                <a:latin typeface="Consolas" pitchFamily="49" charset="0"/>
              </a:rPr>
              <a:t>  </a:t>
            </a:r>
            <a:r>
              <a:rPr lang="en-US" sz="800" b="1" dirty="0" smtClean="0">
                <a:latin typeface="Consolas" pitchFamily="49" charset="0"/>
              </a:rPr>
              <a:t>if</a:t>
            </a:r>
            <a:r>
              <a:rPr lang="en-US" sz="800" dirty="0" smtClean="0">
                <a:latin typeface="Consolas" pitchFamily="49" charset="0"/>
              </a:rPr>
              <a:t> c == 0 </a:t>
            </a:r>
            <a:r>
              <a:rPr lang="en-US" sz="800" b="1" dirty="0" smtClean="0">
                <a:latin typeface="Consolas" pitchFamily="49" charset="0"/>
              </a:rPr>
              <a:t>then</a:t>
            </a:r>
            <a:r>
              <a:rPr lang="en-US" sz="800" dirty="0" smtClean="0">
                <a:latin typeface="Consolas" pitchFamily="49" charset="0"/>
              </a:rPr>
              <a:t> null </a:t>
            </a:r>
            <a:r>
              <a:rPr lang="en-US" sz="800" b="1" dirty="0" smtClean="0">
                <a:latin typeface="Consolas" pitchFamily="49" charset="0"/>
              </a:rPr>
              <a:t>else</a:t>
            </a:r>
            <a:r>
              <a:rPr lang="en-US" sz="800" dirty="0" smtClean="0">
                <a:latin typeface="Consolas" pitchFamily="49" charset="0"/>
              </a:rPr>
              <a:t> </a:t>
            </a:r>
            <a:r>
              <a:rPr lang="en-US" sz="800" i="1" dirty="0" smtClean="0">
                <a:latin typeface="Consolas" pitchFamily="49" charset="0"/>
              </a:rPr>
              <a:t>sum</a:t>
            </a:r>
            <a:r>
              <a:rPr lang="en-US" sz="800" dirty="0" smtClean="0">
                <a:latin typeface="Consolas" pitchFamily="49" charset="0"/>
              </a:rPr>
              <a:t>(n) / c</a:t>
            </a:r>
          </a:p>
          <a:p>
            <a:pPr>
              <a:buNone/>
            </a:pPr>
            <a:endParaRPr lang="en-US" sz="8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800" b="1" dirty="0" smtClean="0">
                <a:latin typeface="Consolas" pitchFamily="49" charset="0"/>
              </a:rPr>
              <a:t>def</a:t>
            </a:r>
            <a:r>
              <a:rPr lang="en-US" sz="800" dirty="0" smtClean="0">
                <a:latin typeface="Consolas" pitchFamily="49" charset="0"/>
              </a:rPr>
              <a:t> count(n:[‘a]) =</a:t>
            </a:r>
          </a:p>
          <a:p>
            <a:pPr>
              <a:buNone/>
            </a:pPr>
            <a:r>
              <a:rPr lang="en-US" sz="800" dirty="0" smtClean="0">
                <a:latin typeface="Consolas" pitchFamily="49" charset="0"/>
              </a:rPr>
              <a:t>  </a:t>
            </a:r>
            <a:r>
              <a:rPr lang="en-US" sz="800" b="1" dirty="0" smtClean="0">
                <a:latin typeface="Consolas" pitchFamily="49" charset="0"/>
              </a:rPr>
              <a:t>let</a:t>
            </a:r>
            <a:r>
              <a:rPr lang="en-US" sz="800" dirty="0" smtClean="0">
                <a:latin typeface="Consolas" pitchFamily="49" charset="0"/>
              </a:rPr>
              <a:t> acc = 0</a:t>
            </a:r>
          </a:p>
          <a:p>
            <a:pPr>
              <a:buNone/>
            </a:pPr>
            <a:r>
              <a:rPr lang="en-US" sz="800" dirty="0" smtClean="0">
                <a:latin typeface="Consolas" pitchFamily="49" charset="0"/>
              </a:rPr>
              <a:t>    </a:t>
            </a:r>
            <a:r>
              <a:rPr lang="en-US" sz="800" b="1" dirty="0" smtClean="0">
                <a:latin typeface="Consolas" pitchFamily="49" charset="0"/>
              </a:rPr>
              <a:t>when</a:t>
            </a:r>
            <a:r>
              <a:rPr lang="en-US" sz="800" dirty="0" smtClean="0">
                <a:latin typeface="Consolas" pitchFamily="49" charset="0"/>
              </a:rPr>
              <a:t> | </a:t>
            </a:r>
            <a:r>
              <a:rPr lang="en-US" sz="800" dirty="0" err="1" smtClean="0">
                <a:latin typeface="Consolas" pitchFamily="49" charset="0"/>
              </a:rPr>
              <a:t>ev</a:t>
            </a:r>
            <a:r>
              <a:rPr lang="en-US" sz="800" dirty="0" smtClean="0">
                <a:latin typeface="Consolas" pitchFamily="49" charset="0"/>
              </a:rPr>
              <a:t> </a:t>
            </a:r>
            <a:r>
              <a:rPr lang="en-US" sz="800" b="1" dirty="0" smtClean="0">
                <a:latin typeface="Consolas" pitchFamily="49" charset="0"/>
              </a:rPr>
              <a:t>in</a:t>
            </a:r>
            <a:r>
              <a:rPr lang="en-US" sz="800" dirty="0" smtClean="0">
                <a:latin typeface="Consolas" pitchFamily="49" charset="0"/>
              </a:rPr>
              <a:t> </a:t>
            </a:r>
            <a:r>
              <a:rPr lang="en-US" sz="800" dirty="0" err="1" smtClean="0">
                <a:latin typeface="Consolas" pitchFamily="49" charset="0"/>
              </a:rPr>
              <a:t>n.added</a:t>
            </a:r>
            <a:r>
              <a:rPr lang="en-US" sz="800" dirty="0" smtClean="0">
                <a:latin typeface="Consolas" pitchFamily="49" charset="0"/>
              </a:rPr>
              <a:t>() -&gt; acc + 1</a:t>
            </a:r>
          </a:p>
          <a:p>
            <a:pPr>
              <a:buNone/>
            </a:pPr>
            <a:r>
              <a:rPr lang="en-US" sz="800" dirty="0" smtClean="0">
                <a:latin typeface="Consolas" pitchFamily="49" charset="0"/>
              </a:rPr>
              <a:t>         | </a:t>
            </a:r>
            <a:r>
              <a:rPr lang="en-US" sz="800" dirty="0" err="1" smtClean="0">
                <a:latin typeface="Consolas" pitchFamily="49" charset="0"/>
              </a:rPr>
              <a:t>ev</a:t>
            </a:r>
            <a:r>
              <a:rPr lang="en-US" sz="800" dirty="0" smtClean="0">
                <a:latin typeface="Consolas" pitchFamily="49" charset="0"/>
              </a:rPr>
              <a:t> </a:t>
            </a:r>
            <a:r>
              <a:rPr lang="en-US" sz="800" b="1" dirty="0" smtClean="0">
                <a:latin typeface="Consolas" pitchFamily="49" charset="0"/>
              </a:rPr>
              <a:t>in</a:t>
            </a:r>
            <a:r>
              <a:rPr lang="en-US" sz="800" dirty="0" smtClean="0">
                <a:latin typeface="Consolas" pitchFamily="49" charset="0"/>
              </a:rPr>
              <a:t> </a:t>
            </a:r>
            <a:r>
              <a:rPr lang="en-US" sz="800" dirty="0" err="1" smtClean="0">
                <a:latin typeface="Consolas" pitchFamily="49" charset="0"/>
              </a:rPr>
              <a:t>n.expired</a:t>
            </a:r>
            <a:r>
              <a:rPr lang="en-US" sz="800" dirty="0" smtClean="0">
                <a:latin typeface="Consolas" pitchFamily="49" charset="0"/>
              </a:rPr>
              <a:t>() -&gt; acc – 1</a:t>
            </a:r>
          </a:p>
          <a:p>
            <a:pPr>
              <a:buNone/>
            </a:pPr>
            <a:r>
              <a:rPr lang="en-US" sz="800" dirty="0" smtClean="0">
                <a:latin typeface="Consolas" pitchFamily="49" charset="0"/>
              </a:rPr>
              <a:t>  acc</a:t>
            </a:r>
          </a:p>
          <a:p>
            <a:pPr>
              <a:buNone/>
            </a:pPr>
            <a:endParaRPr lang="en-US" sz="8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800" b="1" dirty="0" smtClean="0">
                <a:latin typeface="Consolas" pitchFamily="49" charset="0"/>
              </a:rPr>
              <a:t>def</a:t>
            </a:r>
            <a:r>
              <a:rPr lang="en-US" sz="800" dirty="0" smtClean="0">
                <a:latin typeface="Consolas" pitchFamily="49" charset="0"/>
              </a:rPr>
              <a:t> sum(n:[</a:t>
            </a:r>
            <a:r>
              <a:rPr lang="en-US" sz="800" dirty="0" err="1" smtClean="0">
                <a:latin typeface="Consolas" pitchFamily="49" charset="0"/>
              </a:rPr>
              <a:t>int</a:t>
            </a:r>
            <a:r>
              <a:rPr lang="en-US" sz="800" dirty="0" smtClean="0">
                <a:latin typeface="Consolas" pitchFamily="49" charset="0"/>
              </a:rPr>
              <a:t>]) =</a:t>
            </a:r>
          </a:p>
          <a:p>
            <a:pPr>
              <a:buNone/>
            </a:pPr>
            <a:r>
              <a:rPr lang="en-US" sz="800" dirty="0" smtClean="0">
                <a:latin typeface="Consolas" pitchFamily="49" charset="0"/>
              </a:rPr>
              <a:t>  </a:t>
            </a:r>
            <a:r>
              <a:rPr lang="en-US" sz="800" b="1" dirty="0" smtClean="0">
                <a:latin typeface="Consolas" pitchFamily="49" charset="0"/>
              </a:rPr>
              <a:t>let</a:t>
            </a:r>
            <a:r>
              <a:rPr lang="en-US" sz="800" dirty="0" smtClean="0">
                <a:latin typeface="Consolas" pitchFamily="49" charset="0"/>
              </a:rPr>
              <a:t> acc = 0</a:t>
            </a:r>
          </a:p>
          <a:p>
            <a:pPr>
              <a:buNone/>
            </a:pPr>
            <a:r>
              <a:rPr lang="en-US" sz="800" dirty="0" smtClean="0">
                <a:latin typeface="Consolas" pitchFamily="49" charset="0"/>
              </a:rPr>
              <a:t>    </a:t>
            </a:r>
            <a:r>
              <a:rPr lang="en-US" sz="800" b="1" dirty="0" smtClean="0">
                <a:latin typeface="Consolas" pitchFamily="49" charset="0"/>
              </a:rPr>
              <a:t>when</a:t>
            </a:r>
            <a:r>
              <a:rPr lang="en-US" sz="800" dirty="0" smtClean="0">
                <a:latin typeface="Consolas" pitchFamily="49" charset="0"/>
              </a:rPr>
              <a:t> | </a:t>
            </a:r>
            <a:r>
              <a:rPr lang="en-US" sz="800" dirty="0" err="1" smtClean="0">
                <a:latin typeface="Consolas" pitchFamily="49" charset="0"/>
              </a:rPr>
              <a:t>ev</a:t>
            </a:r>
            <a:r>
              <a:rPr lang="en-US" sz="800" dirty="0" smtClean="0">
                <a:latin typeface="Consolas" pitchFamily="49" charset="0"/>
              </a:rPr>
              <a:t> </a:t>
            </a:r>
            <a:r>
              <a:rPr lang="en-US" sz="800" b="1" dirty="0" smtClean="0">
                <a:latin typeface="Consolas" pitchFamily="49" charset="0"/>
              </a:rPr>
              <a:t>in</a:t>
            </a:r>
            <a:r>
              <a:rPr lang="en-US" sz="800" dirty="0" smtClean="0">
                <a:latin typeface="Consolas" pitchFamily="49" charset="0"/>
              </a:rPr>
              <a:t> </a:t>
            </a:r>
            <a:r>
              <a:rPr lang="en-US" sz="800" dirty="0" err="1" smtClean="0">
                <a:latin typeface="Consolas" pitchFamily="49" charset="0"/>
              </a:rPr>
              <a:t>n.added</a:t>
            </a:r>
            <a:r>
              <a:rPr lang="en-US" sz="800" dirty="0" smtClean="0">
                <a:latin typeface="Consolas" pitchFamily="49" charset="0"/>
              </a:rPr>
              <a:t>() -&gt; acc + </a:t>
            </a:r>
            <a:r>
              <a:rPr lang="en-US" sz="800" dirty="0" err="1" smtClean="0">
                <a:latin typeface="Consolas" pitchFamily="49" charset="0"/>
              </a:rPr>
              <a:t>ev.value</a:t>
            </a:r>
            <a:endParaRPr lang="en-US" sz="8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800" dirty="0" smtClean="0">
                <a:latin typeface="Consolas" pitchFamily="49" charset="0"/>
              </a:rPr>
              <a:t>         | </a:t>
            </a:r>
            <a:r>
              <a:rPr lang="en-US" sz="800" dirty="0" err="1" smtClean="0">
                <a:latin typeface="Consolas" pitchFamily="49" charset="0"/>
              </a:rPr>
              <a:t>ev</a:t>
            </a:r>
            <a:r>
              <a:rPr lang="en-US" sz="800" dirty="0" smtClean="0">
                <a:latin typeface="Consolas" pitchFamily="49" charset="0"/>
              </a:rPr>
              <a:t> </a:t>
            </a:r>
            <a:r>
              <a:rPr lang="en-US" sz="800" b="1" dirty="0" smtClean="0">
                <a:latin typeface="Consolas" pitchFamily="49" charset="0"/>
              </a:rPr>
              <a:t>in</a:t>
            </a:r>
            <a:r>
              <a:rPr lang="en-US" sz="800" dirty="0" smtClean="0">
                <a:latin typeface="Consolas" pitchFamily="49" charset="0"/>
              </a:rPr>
              <a:t> </a:t>
            </a:r>
            <a:r>
              <a:rPr lang="en-US" sz="800" dirty="0" err="1" smtClean="0">
                <a:latin typeface="Consolas" pitchFamily="49" charset="0"/>
              </a:rPr>
              <a:t>n.expired</a:t>
            </a:r>
            <a:r>
              <a:rPr lang="en-US" sz="800" dirty="0" smtClean="0">
                <a:latin typeface="Consolas" pitchFamily="49" charset="0"/>
              </a:rPr>
              <a:t>() -&gt; acc – </a:t>
            </a:r>
            <a:r>
              <a:rPr lang="en-US" sz="800" dirty="0" err="1" smtClean="0">
                <a:latin typeface="Consolas" pitchFamily="49" charset="0"/>
              </a:rPr>
              <a:t>ev.value</a:t>
            </a:r>
            <a:endParaRPr lang="en-US" sz="8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800" dirty="0" smtClean="0">
                <a:latin typeface="Consolas" pitchFamily="49" charset="0"/>
              </a:rPr>
              <a:t>  acc</a:t>
            </a:r>
          </a:p>
          <a:p>
            <a:pPr>
              <a:buNone/>
            </a:pPr>
            <a:endParaRPr lang="en-US" sz="600" dirty="0">
              <a:latin typeface="Consolas" pitchFamily="49" charset="0"/>
            </a:endParaRPr>
          </a:p>
        </p:txBody>
      </p:sp>
      <p:sp>
        <p:nvSpPr>
          <p:cNvPr id="6" name="Marcador de Posição de Conteúdo 2"/>
          <p:cNvSpPr txBox="1">
            <a:spLocks/>
          </p:cNvSpPr>
          <p:nvPr/>
        </p:nvSpPr>
        <p:spPr>
          <a:xfrm>
            <a:off x="4572000" y="2571744"/>
            <a:ext cx="4429156" cy="45545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typedef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 </a:t>
            </a:r>
            <a:r>
              <a:rPr kumimoji="0" lang="en-US" sz="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struct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 _</a:t>
            </a:r>
            <a:r>
              <a:rPr kumimoji="0" lang="en-US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AvgData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    C8Int </a:t>
            </a:r>
            <a:r>
              <a:rPr kumimoji="0" lang="en-US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m_sum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    </a:t>
            </a:r>
            <a:r>
              <a:rPr kumimoji="0" lang="en-US" sz="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m_count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} </a:t>
            </a:r>
            <a:r>
              <a:rPr kumimoji="0" lang="en-US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AvgData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AvgData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initial_data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 = { 0, 0 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C8UInt size = 0;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struct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AvgData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 *</a:t>
            </a:r>
            <a:r>
              <a:rPr kumimoji="0" lang="en-US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data_ptr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 = NULL;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data_ptr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 = (</a:t>
            </a:r>
            <a:r>
              <a:rPr kumimoji="0" lang="en-US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AvgData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*)C8GetState(</a:t>
            </a:r>
            <a:r>
              <a:rPr kumimoji="0" lang="en-US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ctx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, &amp;size);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 (</a:t>
            </a:r>
            <a:r>
              <a:rPr kumimoji="0" lang="en-US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data_ptr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 == NULL || (size != </a:t>
            </a:r>
            <a:r>
              <a:rPr kumimoji="0" lang="en-US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sizeof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AvgData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)))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    </a:t>
            </a:r>
            <a:r>
              <a:rPr kumimoji="0" lang="en-US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data_ptr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 = &amp;</a:t>
            </a:r>
            <a:r>
              <a:rPr kumimoji="0" lang="en-US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initial_data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8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800" b="1" dirty="0" smtClean="0">
                <a:latin typeface="Consolas" pitchFamily="49" charset="0"/>
              </a:rPr>
              <a:t>if </a:t>
            </a:r>
            <a:r>
              <a:rPr lang="en-US" sz="800" dirty="0" smtClean="0">
                <a:latin typeface="Consolas" pitchFamily="49" charset="0"/>
              </a:rPr>
              <a:t>(C8IsPositiveMessage(</a:t>
            </a:r>
            <a:r>
              <a:rPr lang="en-US" sz="800" dirty="0" err="1" smtClean="0">
                <a:latin typeface="Consolas" pitchFamily="49" charset="0"/>
              </a:rPr>
              <a:t>ctx</a:t>
            </a:r>
            <a:r>
              <a:rPr lang="en-US" sz="800" dirty="0" smtClean="0">
                <a:latin typeface="Consolas" pitchFamily="49" charset="0"/>
              </a:rPr>
              <a:t>)) {</a:t>
            </a:r>
          </a:p>
          <a:p>
            <a:pPr>
              <a:buNone/>
            </a:pPr>
            <a:r>
              <a:rPr lang="en-US" sz="800" dirty="0" smtClean="0">
                <a:latin typeface="Consolas" pitchFamily="49" charset="0"/>
              </a:rPr>
              <a:t>    </a:t>
            </a:r>
            <a:r>
              <a:rPr lang="en-US" sz="800" dirty="0" err="1" smtClean="0">
                <a:latin typeface="Consolas" pitchFamily="49" charset="0"/>
              </a:rPr>
              <a:t>data_ptr</a:t>
            </a:r>
            <a:r>
              <a:rPr lang="en-US" sz="800" dirty="0" smtClean="0">
                <a:latin typeface="Consolas" pitchFamily="49" charset="0"/>
              </a:rPr>
              <a:t>-&gt;</a:t>
            </a:r>
            <a:r>
              <a:rPr lang="en-US" sz="800" dirty="0" err="1" smtClean="0">
                <a:latin typeface="Consolas" pitchFamily="49" charset="0"/>
              </a:rPr>
              <a:t>m_sum</a:t>
            </a:r>
            <a:r>
              <a:rPr lang="en-US" sz="800" dirty="0" smtClean="0">
                <a:latin typeface="Consolas" pitchFamily="49" charset="0"/>
              </a:rPr>
              <a:t> += C8GetInt(</a:t>
            </a:r>
            <a:r>
              <a:rPr lang="en-US" sz="800" dirty="0" err="1" smtClean="0">
                <a:latin typeface="Consolas" pitchFamily="49" charset="0"/>
              </a:rPr>
              <a:t>ctx</a:t>
            </a:r>
            <a:r>
              <a:rPr lang="en-US" sz="800" dirty="0" smtClean="0">
                <a:latin typeface="Consolas" pitchFamily="49" charset="0"/>
              </a:rPr>
              <a:t>, 0);</a:t>
            </a:r>
          </a:p>
          <a:p>
            <a:pPr>
              <a:buNone/>
            </a:pPr>
            <a:r>
              <a:rPr lang="en-US" sz="800" dirty="0" smtClean="0">
                <a:latin typeface="Consolas" pitchFamily="49" charset="0"/>
              </a:rPr>
              <a:t>    </a:t>
            </a:r>
            <a:r>
              <a:rPr lang="en-US" sz="800" dirty="0" err="1" smtClean="0">
                <a:latin typeface="Consolas" pitchFamily="49" charset="0"/>
              </a:rPr>
              <a:t>data_ptr</a:t>
            </a:r>
            <a:r>
              <a:rPr lang="en-US" sz="800" dirty="0" smtClean="0">
                <a:latin typeface="Consolas" pitchFamily="49" charset="0"/>
              </a:rPr>
              <a:t>-&gt;</a:t>
            </a:r>
            <a:r>
              <a:rPr lang="en-US" sz="800" dirty="0" err="1" smtClean="0">
                <a:latin typeface="Consolas" pitchFamily="49" charset="0"/>
              </a:rPr>
              <a:t>m_count</a:t>
            </a:r>
            <a:r>
              <a:rPr lang="en-US" sz="800" dirty="0" smtClean="0">
                <a:latin typeface="Consolas" pitchFamily="49" charset="0"/>
              </a:rPr>
              <a:t>++;</a:t>
            </a:r>
          </a:p>
          <a:p>
            <a:pPr>
              <a:buNone/>
            </a:pPr>
            <a:r>
              <a:rPr lang="en-US" sz="800" dirty="0" smtClean="0">
                <a:latin typeface="Consolas" pitchFamily="49" charset="0"/>
              </a:rPr>
              <a:t>} </a:t>
            </a:r>
            <a:r>
              <a:rPr lang="en-US" sz="800" b="1" dirty="0" smtClean="0">
                <a:latin typeface="Consolas" pitchFamily="49" charset="0"/>
              </a:rPr>
              <a:t>else</a:t>
            </a:r>
            <a:r>
              <a:rPr lang="en-US" sz="800" dirty="0" smtClean="0">
                <a:latin typeface="Consolas" pitchFamily="49" charset="0"/>
              </a:rPr>
              <a:t> {</a:t>
            </a:r>
          </a:p>
          <a:p>
            <a:pPr>
              <a:buNone/>
            </a:pPr>
            <a:r>
              <a:rPr lang="en-US" sz="800" dirty="0" smtClean="0">
                <a:latin typeface="Consolas" pitchFamily="49" charset="0"/>
              </a:rPr>
              <a:t>  </a:t>
            </a:r>
            <a:r>
              <a:rPr lang="en-US" sz="800" dirty="0" err="1" smtClean="0">
                <a:latin typeface="Consolas" pitchFamily="49" charset="0"/>
              </a:rPr>
              <a:t>data_ptr</a:t>
            </a:r>
            <a:r>
              <a:rPr lang="en-US" sz="800" dirty="0" smtClean="0">
                <a:latin typeface="Consolas" pitchFamily="49" charset="0"/>
              </a:rPr>
              <a:t>-&gt;</a:t>
            </a:r>
            <a:r>
              <a:rPr lang="en-US" sz="800" dirty="0" err="1" smtClean="0">
                <a:latin typeface="Consolas" pitchFamily="49" charset="0"/>
              </a:rPr>
              <a:t>m_sum</a:t>
            </a:r>
            <a:r>
              <a:rPr lang="en-US" sz="800" dirty="0" smtClean="0">
                <a:latin typeface="Consolas" pitchFamily="49" charset="0"/>
              </a:rPr>
              <a:t> -= C8GetInt(</a:t>
            </a:r>
            <a:r>
              <a:rPr lang="en-US" sz="800" dirty="0" err="1" smtClean="0">
                <a:latin typeface="Consolas" pitchFamily="49" charset="0"/>
              </a:rPr>
              <a:t>ctx</a:t>
            </a:r>
            <a:r>
              <a:rPr lang="en-US" sz="800" dirty="0" smtClean="0">
                <a:latin typeface="Consolas" pitchFamily="49" charset="0"/>
              </a:rPr>
              <a:t>, 0);</a:t>
            </a:r>
          </a:p>
          <a:p>
            <a:pPr>
              <a:buNone/>
            </a:pPr>
            <a:r>
              <a:rPr lang="en-US" sz="800" dirty="0" smtClean="0">
                <a:latin typeface="Consolas" pitchFamily="49" charset="0"/>
              </a:rPr>
              <a:t>    </a:t>
            </a:r>
            <a:r>
              <a:rPr lang="en-US" sz="800" dirty="0" err="1" smtClean="0">
                <a:latin typeface="Consolas" pitchFamily="49" charset="0"/>
              </a:rPr>
              <a:t>data_ptr</a:t>
            </a:r>
            <a:r>
              <a:rPr lang="en-US" sz="800" dirty="0" smtClean="0">
                <a:latin typeface="Consolas" pitchFamily="49" charset="0"/>
              </a:rPr>
              <a:t>-&gt;</a:t>
            </a:r>
            <a:r>
              <a:rPr lang="en-US" sz="800" dirty="0" err="1" smtClean="0">
                <a:latin typeface="Consolas" pitchFamily="49" charset="0"/>
              </a:rPr>
              <a:t>m_count</a:t>
            </a:r>
            <a:r>
              <a:rPr lang="en-US" sz="800" dirty="0" smtClean="0">
                <a:latin typeface="Consolas" pitchFamily="49" charset="0"/>
              </a:rPr>
              <a:t>--;</a:t>
            </a:r>
          </a:p>
          <a:p>
            <a:pPr>
              <a:buNone/>
            </a:pPr>
            <a:r>
              <a:rPr lang="en-US" sz="800" dirty="0" smtClean="0">
                <a:latin typeface="Consolas" pitchFamily="49" charset="0"/>
              </a:rPr>
              <a:t>}</a:t>
            </a:r>
          </a:p>
          <a:p>
            <a:pPr>
              <a:buNone/>
            </a:pPr>
            <a:endParaRPr lang="en-US" sz="8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800" dirty="0" smtClean="0">
                <a:latin typeface="Consolas" pitchFamily="49" charset="0"/>
              </a:rPr>
              <a:t>C8SetOutputFloat(</a:t>
            </a:r>
            <a:r>
              <a:rPr lang="en-US" sz="800" dirty="0" err="1" smtClean="0">
                <a:latin typeface="Consolas" pitchFamily="49" charset="0"/>
              </a:rPr>
              <a:t>ctx</a:t>
            </a:r>
            <a:r>
              <a:rPr lang="en-US" sz="800" dirty="0" smtClean="0">
                <a:latin typeface="Consolas" pitchFamily="49" charset="0"/>
              </a:rPr>
              <a:t>,</a:t>
            </a:r>
          </a:p>
          <a:p>
            <a:pPr>
              <a:buNone/>
            </a:pPr>
            <a:r>
              <a:rPr lang="en-US" sz="800" dirty="0" smtClean="0">
                <a:latin typeface="Consolas" pitchFamily="49" charset="0"/>
              </a:rPr>
              <a:t>  (C8Float) (</a:t>
            </a:r>
            <a:r>
              <a:rPr lang="en-US" sz="800" dirty="0" err="1" smtClean="0">
                <a:latin typeface="Consolas" pitchFamily="49" charset="0"/>
              </a:rPr>
              <a:t>data_ptr</a:t>
            </a:r>
            <a:r>
              <a:rPr lang="en-US" sz="800" dirty="0" smtClean="0">
                <a:latin typeface="Consolas" pitchFamily="49" charset="0"/>
              </a:rPr>
              <a:t>-&gt;</a:t>
            </a:r>
            <a:r>
              <a:rPr lang="en-US" sz="800" dirty="0" err="1" smtClean="0">
                <a:latin typeface="Consolas" pitchFamily="49" charset="0"/>
              </a:rPr>
              <a:t>m_sum</a:t>
            </a:r>
            <a:r>
              <a:rPr lang="en-US" sz="800" dirty="0" smtClean="0">
                <a:latin typeface="Consolas" pitchFamily="49" charset="0"/>
              </a:rPr>
              <a:t>) / </a:t>
            </a:r>
            <a:r>
              <a:rPr lang="en-US" sz="800" dirty="0" err="1" smtClean="0">
                <a:latin typeface="Consolas" pitchFamily="49" charset="0"/>
              </a:rPr>
              <a:t>data_ptr</a:t>
            </a:r>
            <a:r>
              <a:rPr lang="en-US" sz="800" dirty="0" smtClean="0">
                <a:latin typeface="Consolas" pitchFamily="49" charset="0"/>
              </a:rPr>
              <a:t>-&gt;</a:t>
            </a:r>
            <a:r>
              <a:rPr lang="en-US" sz="800" dirty="0" err="1" smtClean="0">
                <a:latin typeface="Consolas" pitchFamily="49" charset="0"/>
              </a:rPr>
              <a:t>m_count</a:t>
            </a:r>
            <a:r>
              <a:rPr lang="en-US" sz="800" dirty="0" smtClean="0">
                <a:latin typeface="Consolas" pitchFamily="49" charset="0"/>
              </a:rPr>
              <a:t>);</a:t>
            </a:r>
          </a:p>
          <a:p>
            <a:pPr>
              <a:buNone/>
            </a:pPr>
            <a:endParaRPr lang="en-US" sz="8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800" dirty="0" smtClean="0">
                <a:latin typeface="Consolas" pitchFamily="49" charset="0"/>
              </a:rPr>
              <a:t>C8SetState(</a:t>
            </a:r>
            <a:r>
              <a:rPr lang="en-US" sz="800" dirty="0" err="1" smtClean="0">
                <a:latin typeface="Consolas" pitchFamily="49" charset="0"/>
              </a:rPr>
              <a:t>ctx</a:t>
            </a:r>
            <a:r>
              <a:rPr lang="en-US" sz="800" dirty="0" smtClean="0">
                <a:latin typeface="Consolas" pitchFamily="49" charset="0"/>
              </a:rPr>
              <a:t>, </a:t>
            </a:r>
            <a:r>
              <a:rPr lang="en-US" sz="800" dirty="0" err="1" smtClean="0">
                <a:latin typeface="Consolas" pitchFamily="49" charset="0"/>
              </a:rPr>
              <a:t>data_ptr</a:t>
            </a:r>
            <a:r>
              <a:rPr lang="en-US" sz="800" dirty="0" smtClean="0">
                <a:latin typeface="Consolas" pitchFamily="49" charset="0"/>
              </a:rPr>
              <a:t>, </a:t>
            </a:r>
            <a:r>
              <a:rPr lang="en-US" sz="800" dirty="0" err="1" smtClean="0">
                <a:latin typeface="Consolas" pitchFamily="49" charset="0"/>
              </a:rPr>
              <a:t>sizeof</a:t>
            </a:r>
            <a:r>
              <a:rPr lang="en-US" sz="800" dirty="0" smtClean="0">
                <a:latin typeface="Consolas" pitchFamily="49" charset="0"/>
              </a:rPr>
              <a:t>(</a:t>
            </a:r>
            <a:r>
              <a:rPr lang="en-US" sz="800" dirty="0" err="1" smtClean="0">
                <a:latin typeface="Consolas" pitchFamily="49" charset="0"/>
              </a:rPr>
              <a:t>AvgData</a:t>
            </a:r>
            <a:r>
              <a:rPr lang="en-US" sz="800" dirty="0" smtClean="0">
                <a:latin typeface="Consolas" pitchFamily="49" charset="0"/>
              </a:rPr>
              <a:t>));</a:t>
            </a:r>
          </a:p>
          <a:p>
            <a:pPr>
              <a:buNone/>
            </a:pPr>
            <a:r>
              <a:rPr lang="en-US" sz="800" dirty="0" smtClean="0">
                <a:latin typeface="Consolas" pitchFamily="49" charset="0"/>
              </a:rPr>
              <a:t>return;</a:t>
            </a:r>
          </a:p>
          <a:p>
            <a:pPr>
              <a:buNone/>
            </a:pPr>
            <a:r>
              <a:rPr lang="en-US" sz="600" dirty="0" smtClean="0">
                <a:latin typeface="Consolas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E88C-BB5A-4B1C-8519-74BCF94D7953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214414" y="1214422"/>
            <a:ext cx="661513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dirty="0" smtClean="0">
                <a:latin typeface="Gill Sans Light" pitchFamily="34" charset="0"/>
              </a:rPr>
              <a:t>Type system</a:t>
            </a:r>
            <a:endParaRPr lang="en-US" sz="4000" dirty="0">
              <a:latin typeface="Gill Sans Light" pitchFamily="34" charset="0"/>
            </a:endParaRPr>
          </a:p>
        </p:txBody>
      </p:sp>
      <p:sp>
        <p:nvSpPr>
          <p:cNvPr id="8" name="Marcador de Posição de Conteúdo 2"/>
          <p:cNvSpPr>
            <a:spLocks noGrp="1"/>
          </p:cNvSpPr>
          <p:nvPr>
            <p:ph idx="1"/>
          </p:nvPr>
        </p:nvSpPr>
        <p:spPr>
          <a:xfrm>
            <a:off x="928662" y="3000372"/>
            <a:ext cx="7143800" cy="2143140"/>
          </a:xfrm>
        </p:spPr>
        <p:txBody>
          <a:bodyPr>
            <a:noAutofit/>
          </a:bodyPr>
          <a:lstStyle/>
          <a:p>
            <a:pPr marL="4763" indent="-4763" algn="just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Definition</a:t>
            </a:r>
          </a:p>
          <a:p>
            <a:pPr marL="4763" indent="-4763" algn="just">
              <a:buNone/>
            </a:pPr>
            <a:r>
              <a:rPr lang="en-US" dirty="0" smtClean="0"/>
              <a:t>A tractable syntactic method for proving the absence of certain program behaviors by classifying phrases according to the kinds of values they compute.</a:t>
            </a:r>
            <a:endParaRPr lang="en-US" dirty="0"/>
          </a:p>
        </p:txBody>
      </p:sp>
      <p:sp>
        <p:nvSpPr>
          <p:cNvPr id="7" name="CaixaDeTexto 6"/>
          <p:cNvSpPr txBox="1"/>
          <p:nvPr/>
        </p:nvSpPr>
        <p:spPr>
          <a:xfrm>
            <a:off x="4143372" y="5715016"/>
            <a:ext cx="4042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in</a:t>
            </a:r>
            <a:r>
              <a:rPr lang="en-US" dirty="0" smtClean="0"/>
              <a:t> “Types and Programming  Languages”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E88C-BB5A-4B1C-8519-74BCF94D7953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214414" y="1214422"/>
            <a:ext cx="661513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dirty="0" smtClean="0">
                <a:latin typeface="Gill Sans Light" pitchFamily="34" charset="0"/>
              </a:rPr>
              <a:t>Type system</a:t>
            </a:r>
            <a:endParaRPr lang="en-US" sz="4000" dirty="0">
              <a:latin typeface="Gill Sans Light" pitchFamily="34" charset="0"/>
            </a:endParaRPr>
          </a:p>
        </p:txBody>
      </p:sp>
      <p:sp>
        <p:nvSpPr>
          <p:cNvPr id="9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3071810"/>
            <a:ext cx="8229600" cy="305435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Type inference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714348" y="4214818"/>
            <a:ext cx="36038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b="1" dirty="0" smtClean="0">
                <a:latin typeface="Consolas" pitchFamily="49" charset="0"/>
              </a:rPr>
              <a:t>def</a:t>
            </a:r>
            <a:r>
              <a:rPr lang="en-US" dirty="0" smtClean="0">
                <a:latin typeface="Consolas" pitchFamily="49" charset="0"/>
              </a:rPr>
              <a:t> not (b) =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  </a:t>
            </a:r>
            <a:r>
              <a:rPr lang="en-US" b="1" dirty="0" smtClean="0">
                <a:latin typeface="Consolas" pitchFamily="49" charset="0"/>
              </a:rPr>
              <a:t>if</a:t>
            </a:r>
            <a:r>
              <a:rPr lang="en-US" dirty="0" smtClean="0">
                <a:latin typeface="Consolas" pitchFamily="49" charset="0"/>
              </a:rPr>
              <a:t> b </a:t>
            </a:r>
            <a:r>
              <a:rPr lang="en-US" b="1" dirty="0" smtClean="0">
                <a:latin typeface="Consolas" pitchFamily="49" charset="0"/>
              </a:rPr>
              <a:t>then</a:t>
            </a:r>
            <a:r>
              <a:rPr lang="en-US" dirty="0" smtClean="0">
                <a:latin typeface="Consolas" pitchFamily="49" charset="0"/>
              </a:rPr>
              <a:t> false </a:t>
            </a:r>
            <a:r>
              <a:rPr lang="en-US" b="1" dirty="0" smtClean="0">
                <a:latin typeface="Consolas" pitchFamily="49" charset="0"/>
              </a:rPr>
              <a:t>else</a:t>
            </a:r>
            <a:r>
              <a:rPr lang="en-US" dirty="0" smtClean="0">
                <a:latin typeface="Consolas" pitchFamily="49" charset="0"/>
              </a:rPr>
              <a:t> true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E88C-BB5A-4B1C-8519-74BCF94D7953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214414" y="1214422"/>
            <a:ext cx="661513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dirty="0" smtClean="0">
                <a:latin typeface="Gill Sans Light" pitchFamily="34" charset="0"/>
              </a:rPr>
              <a:t>Type system</a:t>
            </a:r>
            <a:endParaRPr lang="en-US" sz="4000" dirty="0">
              <a:latin typeface="Gill Sans Light" pitchFamily="34" charset="0"/>
            </a:endParaRPr>
          </a:p>
        </p:txBody>
      </p:sp>
      <p:sp>
        <p:nvSpPr>
          <p:cNvPr id="9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3071810"/>
            <a:ext cx="8229600" cy="305435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Type inference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714348" y="4214818"/>
            <a:ext cx="36038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b="1" dirty="0" smtClean="0">
                <a:latin typeface="Consolas" pitchFamily="49" charset="0"/>
              </a:rPr>
              <a:t>def</a:t>
            </a:r>
            <a:r>
              <a:rPr lang="en-US" dirty="0" smtClean="0">
                <a:latin typeface="Consolas" pitchFamily="49" charset="0"/>
              </a:rPr>
              <a:t> not (b) =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  </a:t>
            </a:r>
            <a:r>
              <a:rPr lang="en-US" b="1" dirty="0" smtClean="0">
                <a:latin typeface="Consolas" pitchFamily="49" charset="0"/>
              </a:rPr>
              <a:t>if</a:t>
            </a:r>
            <a:r>
              <a:rPr lang="en-US" dirty="0" smtClean="0">
                <a:latin typeface="Consolas" pitchFamily="49" charset="0"/>
              </a:rPr>
              <a:t> b </a:t>
            </a:r>
            <a:r>
              <a:rPr lang="en-US" b="1" dirty="0" smtClean="0">
                <a:latin typeface="Consolas" pitchFamily="49" charset="0"/>
              </a:rPr>
              <a:t>then</a:t>
            </a:r>
            <a:r>
              <a:rPr lang="en-US" dirty="0" smtClean="0">
                <a:latin typeface="Consolas" pitchFamily="49" charset="0"/>
              </a:rPr>
              <a:t> false </a:t>
            </a:r>
            <a:r>
              <a:rPr lang="en-US" b="1" dirty="0" smtClean="0">
                <a:latin typeface="Consolas" pitchFamily="49" charset="0"/>
              </a:rPr>
              <a:t>else</a:t>
            </a:r>
            <a:r>
              <a:rPr lang="en-US" dirty="0" smtClean="0">
                <a:latin typeface="Consolas" pitchFamily="49" charset="0"/>
              </a:rPr>
              <a:t> true</a:t>
            </a:r>
          </a:p>
          <a:p>
            <a:endParaRPr lang="en-US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000232" y="5083363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Consolas" pitchFamily="49" charset="0"/>
              </a:rPr>
              <a:t>bool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</a:rPr>
              <a:t>   </a:t>
            </a:r>
            <a:r>
              <a:rPr lang="en-US" dirty="0" err="1" smtClean="0">
                <a:solidFill>
                  <a:srgbClr val="FF0000"/>
                </a:solidFill>
                <a:latin typeface="Consolas" pitchFamily="49" charset="0"/>
              </a:rPr>
              <a:t>bool</a:t>
            </a:r>
            <a:endParaRPr lang="en-US" dirty="0">
              <a:solidFill>
                <a:srgbClr val="FF0000"/>
              </a:solidFill>
              <a:latin typeface="Consolas" pitchFamily="49" charset="0"/>
            </a:endParaRPr>
          </a:p>
        </p:txBody>
      </p:sp>
      <p:cxnSp>
        <p:nvCxnSpPr>
          <p:cNvPr id="12" name="Conexão recta unidireccional 11"/>
          <p:cNvCxnSpPr/>
          <p:nvPr/>
        </p:nvCxnSpPr>
        <p:spPr>
          <a:xfrm>
            <a:off x="2647055" y="5263810"/>
            <a:ext cx="214314" cy="1588"/>
          </a:xfrm>
          <a:prstGeom prst="straightConnector1">
            <a:avLst/>
          </a:prstGeom>
          <a:ln w="12700">
            <a:solidFill>
              <a:srgbClr val="FF4F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E88C-BB5A-4B1C-8519-74BCF94D7953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214414" y="1214422"/>
            <a:ext cx="661513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dirty="0" smtClean="0">
                <a:latin typeface="Gill Sans Light" pitchFamily="34" charset="0"/>
              </a:rPr>
              <a:t>Type system</a:t>
            </a:r>
            <a:endParaRPr lang="en-US" sz="4000" dirty="0">
              <a:latin typeface="Gill Sans Light" pitchFamily="34" charset="0"/>
            </a:endParaRPr>
          </a:p>
        </p:txBody>
      </p:sp>
      <p:sp>
        <p:nvSpPr>
          <p:cNvPr id="9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3071810"/>
            <a:ext cx="8229600" cy="305435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Parametric polymorphism (generics)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714348" y="4214818"/>
            <a:ext cx="42370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b="1" dirty="0" smtClean="0">
                <a:latin typeface="Consolas" pitchFamily="49" charset="0"/>
              </a:rPr>
              <a:t>def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printEvents</a:t>
            </a:r>
            <a:r>
              <a:rPr lang="en-US" dirty="0" smtClean="0">
                <a:latin typeface="Consolas" pitchFamily="49" charset="0"/>
              </a:rPr>
              <a:t> (s, fn) =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  </a:t>
            </a:r>
            <a:r>
              <a:rPr lang="en-US" b="1" dirty="0" smtClean="0">
                <a:latin typeface="Consolas" pitchFamily="49" charset="0"/>
              </a:rPr>
              <a:t>when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ev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b="1" dirty="0" smtClean="0">
                <a:latin typeface="Consolas" pitchFamily="49" charset="0"/>
              </a:rPr>
              <a:t>in</a:t>
            </a:r>
            <a:r>
              <a:rPr lang="en-US" dirty="0" smtClean="0">
                <a:latin typeface="Consolas" pitchFamily="49" charset="0"/>
              </a:rPr>
              <a:t> s -&gt; </a:t>
            </a:r>
            <a:r>
              <a:rPr lang="en-US" b="1" dirty="0" smtClean="0">
                <a:latin typeface="Consolas" pitchFamily="49" charset="0"/>
              </a:rPr>
              <a:t>print</a:t>
            </a:r>
            <a:r>
              <a:rPr lang="en-US" dirty="0" smtClean="0">
                <a:latin typeface="Consolas" pitchFamily="49" charset="0"/>
              </a:rPr>
              <a:t> (fn(</a:t>
            </a:r>
            <a:r>
              <a:rPr lang="en-US" dirty="0" err="1" smtClean="0">
                <a:latin typeface="Consolas" pitchFamily="49" charset="0"/>
              </a:rPr>
              <a:t>ev</a:t>
            </a:r>
            <a:r>
              <a:rPr lang="en-US" dirty="0" smtClean="0">
                <a:latin typeface="Consolas" pitchFamily="49" charset="0"/>
              </a:rPr>
              <a:t>))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3071810"/>
            <a:ext cx="8229600" cy="305435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Parametric polymorphism (generics)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571472" y="5083363"/>
            <a:ext cx="435771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itchFamily="49" charset="0"/>
              </a:rPr>
              <a:t>(stream&lt;T&gt;, T    V)    void</a:t>
            </a:r>
            <a:endParaRPr lang="en-US" dirty="0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E88C-BB5A-4B1C-8519-74BCF94D7953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214414" y="1214422"/>
            <a:ext cx="661513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dirty="0" smtClean="0">
                <a:latin typeface="Gill Sans Light" pitchFamily="34" charset="0"/>
              </a:rPr>
              <a:t>Type system</a:t>
            </a:r>
            <a:endParaRPr lang="en-US" sz="4000" dirty="0">
              <a:latin typeface="Gill Sans Light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714348" y="4214818"/>
            <a:ext cx="42370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b="1" dirty="0" smtClean="0">
                <a:latin typeface="Consolas" pitchFamily="49" charset="0"/>
              </a:rPr>
              <a:t>def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printEvents</a:t>
            </a:r>
            <a:r>
              <a:rPr lang="en-US" dirty="0" smtClean="0">
                <a:latin typeface="Consolas" pitchFamily="49" charset="0"/>
              </a:rPr>
              <a:t> (s, fn) =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  </a:t>
            </a:r>
            <a:r>
              <a:rPr lang="en-US" b="1" dirty="0" smtClean="0">
                <a:latin typeface="Consolas" pitchFamily="49" charset="0"/>
              </a:rPr>
              <a:t>when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ev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b="1" dirty="0" smtClean="0">
                <a:latin typeface="Consolas" pitchFamily="49" charset="0"/>
              </a:rPr>
              <a:t>in</a:t>
            </a:r>
            <a:r>
              <a:rPr lang="en-US" dirty="0" smtClean="0">
                <a:latin typeface="Consolas" pitchFamily="49" charset="0"/>
              </a:rPr>
              <a:t> s -&gt; </a:t>
            </a:r>
            <a:r>
              <a:rPr lang="en-US" b="1" dirty="0" smtClean="0">
                <a:latin typeface="Consolas" pitchFamily="49" charset="0"/>
              </a:rPr>
              <a:t>print</a:t>
            </a:r>
            <a:r>
              <a:rPr lang="en-US" dirty="0" smtClean="0">
                <a:latin typeface="Consolas" pitchFamily="49" charset="0"/>
              </a:rPr>
              <a:t> (fn(</a:t>
            </a:r>
            <a:r>
              <a:rPr lang="en-US" dirty="0" err="1" smtClean="0">
                <a:latin typeface="Consolas" pitchFamily="49" charset="0"/>
              </a:rPr>
              <a:t>ev</a:t>
            </a:r>
            <a:r>
              <a:rPr lang="en-US" dirty="0" smtClean="0">
                <a:latin typeface="Consolas" pitchFamily="49" charset="0"/>
              </a:rPr>
              <a:t>))</a:t>
            </a:r>
          </a:p>
          <a:p>
            <a:endParaRPr lang="en-US" dirty="0"/>
          </a:p>
        </p:txBody>
      </p:sp>
      <p:cxnSp>
        <p:nvCxnSpPr>
          <p:cNvPr id="8" name="Conexão recta unidireccional 7"/>
          <p:cNvCxnSpPr/>
          <p:nvPr/>
        </p:nvCxnSpPr>
        <p:spPr>
          <a:xfrm>
            <a:off x="2428860" y="5263810"/>
            <a:ext cx="214314" cy="158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xão recta unidireccional 14"/>
          <p:cNvCxnSpPr/>
          <p:nvPr/>
        </p:nvCxnSpPr>
        <p:spPr>
          <a:xfrm>
            <a:off x="3143240" y="5270286"/>
            <a:ext cx="214314" cy="158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2071670" y="5120934"/>
            <a:ext cx="297041" cy="297041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631753" y="5117230"/>
            <a:ext cx="297041" cy="297041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3071810"/>
            <a:ext cx="8229600" cy="305435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Parametric polymorphism (generics)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571472" y="5083363"/>
            <a:ext cx="435771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</a:rPr>
              <a:t>(stream&lt;T&gt;, T    V)    void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E88C-BB5A-4B1C-8519-74BCF94D7953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214414" y="1214422"/>
            <a:ext cx="661513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dirty="0" smtClean="0">
                <a:latin typeface="Gill Sans Light" pitchFamily="34" charset="0"/>
              </a:rPr>
              <a:t>Type system</a:t>
            </a:r>
            <a:endParaRPr lang="en-US" sz="4000" dirty="0">
              <a:latin typeface="Gill Sans Light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714348" y="4214818"/>
            <a:ext cx="42370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b="1" dirty="0" smtClean="0">
                <a:latin typeface="Consolas" pitchFamily="49" charset="0"/>
              </a:rPr>
              <a:t>def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printEvents</a:t>
            </a:r>
            <a:r>
              <a:rPr lang="en-US" dirty="0" smtClean="0">
                <a:latin typeface="Consolas" pitchFamily="49" charset="0"/>
              </a:rPr>
              <a:t> (s, fn) =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  </a:t>
            </a:r>
            <a:r>
              <a:rPr lang="en-US" b="1" dirty="0" smtClean="0">
                <a:latin typeface="Consolas" pitchFamily="49" charset="0"/>
              </a:rPr>
              <a:t>when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ev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b="1" dirty="0" smtClean="0">
                <a:latin typeface="Consolas" pitchFamily="49" charset="0"/>
              </a:rPr>
              <a:t>in</a:t>
            </a:r>
            <a:r>
              <a:rPr lang="en-US" dirty="0" smtClean="0">
                <a:latin typeface="Consolas" pitchFamily="49" charset="0"/>
              </a:rPr>
              <a:t> s -&gt; </a:t>
            </a:r>
            <a:r>
              <a:rPr lang="en-US" b="1" dirty="0" smtClean="0">
                <a:latin typeface="Consolas" pitchFamily="49" charset="0"/>
              </a:rPr>
              <a:t>print</a:t>
            </a:r>
            <a:r>
              <a:rPr lang="en-US" dirty="0" smtClean="0">
                <a:latin typeface="Consolas" pitchFamily="49" charset="0"/>
              </a:rPr>
              <a:t> (fn(</a:t>
            </a:r>
            <a:r>
              <a:rPr lang="en-US" dirty="0" err="1" smtClean="0">
                <a:latin typeface="Consolas" pitchFamily="49" charset="0"/>
              </a:rPr>
              <a:t>ev</a:t>
            </a:r>
            <a:r>
              <a:rPr lang="en-US" dirty="0" smtClean="0">
                <a:latin typeface="Consolas" pitchFamily="49" charset="0"/>
              </a:rPr>
              <a:t>))</a:t>
            </a:r>
          </a:p>
          <a:p>
            <a:endParaRPr lang="en-US" dirty="0"/>
          </a:p>
        </p:txBody>
      </p:sp>
      <p:cxnSp>
        <p:nvCxnSpPr>
          <p:cNvPr id="8" name="Conexão recta unidireccional 7"/>
          <p:cNvCxnSpPr/>
          <p:nvPr/>
        </p:nvCxnSpPr>
        <p:spPr>
          <a:xfrm>
            <a:off x="2428860" y="5263810"/>
            <a:ext cx="214314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xão recta unidireccional 14"/>
          <p:cNvCxnSpPr/>
          <p:nvPr/>
        </p:nvCxnSpPr>
        <p:spPr>
          <a:xfrm>
            <a:off x="3143240" y="5270286"/>
            <a:ext cx="214314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a livre 11"/>
          <p:cNvSpPr/>
          <p:nvPr/>
        </p:nvSpPr>
        <p:spPr>
          <a:xfrm>
            <a:off x="1785918" y="5572140"/>
            <a:ext cx="285752" cy="214314"/>
          </a:xfrm>
          <a:custGeom>
            <a:avLst/>
            <a:gdLst>
              <a:gd name="connsiteX0" fmla="*/ 0 w 650992"/>
              <a:gd name="connsiteY0" fmla="*/ 99719 h 730016"/>
              <a:gd name="connsiteX1" fmla="*/ 90311 w 650992"/>
              <a:gd name="connsiteY1" fmla="*/ 619008 h 730016"/>
              <a:gd name="connsiteX2" fmla="*/ 349956 w 650992"/>
              <a:gd name="connsiteY2" fmla="*/ 641586 h 730016"/>
              <a:gd name="connsiteX3" fmla="*/ 609600 w 650992"/>
              <a:gd name="connsiteY3" fmla="*/ 88430 h 730016"/>
              <a:gd name="connsiteX4" fmla="*/ 598311 w 650992"/>
              <a:gd name="connsiteY4" fmla="*/ 111008 h 73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0992" h="730016">
                <a:moveTo>
                  <a:pt x="0" y="99719"/>
                </a:moveTo>
                <a:cubicBezTo>
                  <a:pt x="15992" y="314208"/>
                  <a:pt x="31985" y="528697"/>
                  <a:pt x="90311" y="619008"/>
                </a:cubicBezTo>
                <a:cubicBezTo>
                  <a:pt x="148637" y="709319"/>
                  <a:pt x="263408" y="730016"/>
                  <a:pt x="349956" y="641586"/>
                </a:cubicBezTo>
                <a:cubicBezTo>
                  <a:pt x="436504" y="553156"/>
                  <a:pt x="568208" y="176860"/>
                  <a:pt x="609600" y="88430"/>
                </a:cubicBezTo>
                <a:cubicBezTo>
                  <a:pt x="650992" y="0"/>
                  <a:pt x="624651" y="55504"/>
                  <a:pt x="598311" y="111008"/>
                </a:cubicBezTo>
              </a:path>
            </a:pathLst>
          </a:cu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1670807" y="571162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sym typeface="Wingdings" pitchFamily="2" charset="2"/>
              </a:rPr>
              <a:t>==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1214414" y="2857496"/>
            <a:ext cx="661513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Gill Sans Light" pitchFamily="34" charset="0"/>
              </a:rPr>
              <a:t>Evaluation</a:t>
            </a:r>
            <a:endParaRPr lang="en-US" sz="4000" dirty="0">
              <a:latin typeface="Gill Sans Light" pitchFamily="34" charset="0"/>
            </a:endParaRPr>
          </a:p>
        </p:txBody>
      </p:sp>
      <p:grpSp>
        <p:nvGrpSpPr>
          <p:cNvPr id="42" name="Grupo 41"/>
          <p:cNvGrpSpPr/>
          <p:nvPr/>
        </p:nvGrpSpPr>
        <p:grpSpPr>
          <a:xfrm>
            <a:off x="214283" y="150579"/>
            <a:ext cx="109484" cy="205071"/>
            <a:chOff x="214282" y="154900"/>
            <a:chExt cx="170704" cy="319741"/>
          </a:xfrm>
        </p:grpSpPr>
        <p:sp>
          <p:nvSpPr>
            <p:cNvPr id="5" name="Oval 4"/>
            <p:cNvSpPr/>
            <p:nvPr/>
          </p:nvSpPr>
          <p:spPr>
            <a:xfrm>
              <a:off x="304023" y="154900"/>
              <a:ext cx="80963" cy="80961"/>
            </a:xfrm>
            <a:prstGeom prst="ellipse">
              <a:avLst/>
            </a:prstGeom>
            <a:ln w="95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cxnSp>
          <p:nvCxnSpPr>
            <p:cNvPr id="8" name="Conexão recta 7"/>
            <p:cNvCxnSpPr/>
            <p:nvPr/>
          </p:nvCxnSpPr>
          <p:spPr>
            <a:xfrm rot="5400000">
              <a:off x="244426" y="243660"/>
              <a:ext cx="129401" cy="48399"/>
            </a:xfrm>
            <a:prstGeom prst="line">
              <a:avLst/>
            </a:prstGeom>
            <a:ln w="95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10" name="Conexão recta 9"/>
            <p:cNvCxnSpPr/>
            <p:nvPr/>
          </p:nvCxnSpPr>
          <p:spPr>
            <a:xfrm rot="5400000">
              <a:off x="173782" y="362722"/>
              <a:ext cx="152419" cy="71419"/>
            </a:xfrm>
            <a:prstGeom prst="line">
              <a:avLst/>
            </a:prstGeom>
            <a:ln w="95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12" name="Conexão recta 11"/>
            <p:cNvCxnSpPr/>
            <p:nvPr/>
          </p:nvCxnSpPr>
          <p:spPr>
            <a:xfrm rot="16200000" flipH="1">
              <a:off x="230681" y="382007"/>
              <a:ext cx="133867" cy="19066"/>
            </a:xfrm>
            <a:prstGeom prst="line">
              <a:avLst/>
            </a:prstGeom>
            <a:ln w="95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14" name="Conexão recta 13"/>
            <p:cNvCxnSpPr/>
            <p:nvPr/>
          </p:nvCxnSpPr>
          <p:spPr>
            <a:xfrm rot="16200000" flipH="1">
              <a:off x="284509" y="271025"/>
              <a:ext cx="101600" cy="18256"/>
            </a:xfrm>
            <a:prstGeom prst="line">
              <a:avLst/>
            </a:prstGeom>
            <a:ln w="95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16" name="Conexão recta 15"/>
            <p:cNvCxnSpPr/>
            <p:nvPr/>
          </p:nvCxnSpPr>
          <p:spPr>
            <a:xfrm rot="10800000" flipV="1">
              <a:off x="225467" y="242051"/>
              <a:ext cx="90399" cy="79048"/>
            </a:xfrm>
            <a:prstGeom prst="line">
              <a:avLst/>
            </a:prstGeom>
            <a:ln w="95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</p:grpSp>
      <p:sp>
        <p:nvSpPr>
          <p:cNvPr id="30" name="Marcador de Posição do Número do Diapositivo 3"/>
          <p:cNvSpPr txBox="1">
            <a:spLocks/>
          </p:cNvSpPr>
          <p:nvPr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CE88C-BB5A-4B1C-8519-74BCF94D795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E88C-BB5A-4B1C-8519-74BCF94D7953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214414" y="357166"/>
            <a:ext cx="661513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dirty="0" smtClean="0">
                <a:latin typeface="Gill Sans Light" pitchFamily="34" charset="0"/>
              </a:rPr>
              <a:t>The “too muggy query"</a:t>
            </a:r>
            <a:endParaRPr lang="en-US" sz="4000" dirty="0">
              <a:latin typeface="Gill Sans Light" pitchFamily="34" charset="0"/>
            </a:endParaRPr>
          </a:p>
        </p:txBody>
      </p:sp>
      <p:grpSp>
        <p:nvGrpSpPr>
          <p:cNvPr id="17" name="Group 45"/>
          <p:cNvGrpSpPr/>
          <p:nvPr/>
        </p:nvGrpSpPr>
        <p:grpSpPr>
          <a:xfrm>
            <a:off x="2345493" y="1571612"/>
            <a:ext cx="4869714" cy="4033662"/>
            <a:chOff x="3019302" y="2581094"/>
            <a:chExt cx="3894957" cy="3226255"/>
          </a:xfrm>
        </p:grpSpPr>
        <p:sp>
          <p:nvSpPr>
            <p:cNvPr id="18" name="CaixaDeTexto 24"/>
            <p:cNvSpPr txBox="1"/>
            <p:nvPr/>
          </p:nvSpPr>
          <p:spPr>
            <a:xfrm>
              <a:off x="3019302" y="258109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err="1" smtClean="0"/>
                <a:t>Products</a:t>
              </a:r>
              <a:endParaRPr lang="pt-PT" dirty="0"/>
            </a:p>
          </p:txBody>
        </p:sp>
        <p:sp>
          <p:nvSpPr>
            <p:cNvPr id="19" name="CaixaDeTexto 32"/>
            <p:cNvSpPr txBox="1"/>
            <p:nvPr/>
          </p:nvSpPr>
          <p:spPr>
            <a:xfrm>
              <a:off x="4274216" y="2581094"/>
              <a:ext cx="1954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err="1" smtClean="0"/>
                <a:t>Humidity</a:t>
              </a:r>
              <a:r>
                <a:rPr lang="pt-PT" dirty="0" smtClean="0"/>
                <a:t> </a:t>
              </a:r>
              <a:r>
                <a:rPr lang="pt-PT" dirty="0" err="1" smtClean="0"/>
                <a:t>sensors</a:t>
              </a:r>
              <a:endParaRPr lang="pt-PT" dirty="0"/>
            </a:p>
          </p:txBody>
        </p:sp>
        <p:sp>
          <p:nvSpPr>
            <p:cNvPr id="20" name="CaixaDeTexto 39"/>
            <p:cNvSpPr txBox="1"/>
            <p:nvPr/>
          </p:nvSpPr>
          <p:spPr>
            <a:xfrm>
              <a:off x="5229182" y="5438017"/>
              <a:ext cx="1685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err="1" smtClean="0"/>
                <a:t>Thermometers</a:t>
              </a:r>
              <a:endParaRPr lang="pt-PT" dirty="0"/>
            </a:p>
          </p:txBody>
        </p:sp>
      </p:grp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09534" y="1890497"/>
            <a:ext cx="5862862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CaixaDeTexto 39"/>
          <p:cNvSpPr txBox="1"/>
          <p:nvPr/>
        </p:nvSpPr>
        <p:spPr>
          <a:xfrm>
            <a:off x="2216522" y="517664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RFID </a:t>
            </a:r>
            <a:r>
              <a:rPr lang="pt-PT" dirty="0" err="1" smtClean="0"/>
              <a:t>readers</a:t>
            </a:r>
            <a:endParaRPr lang="pt-PT" dirty="0"/>
          </a:p>
        </p:txBody>
      </p:sp>
      <p:sp>
        <p:nvSpPr>
          <p:cNvPr id="23" name="TextBox 48"/>
          <p:cNvSpPr txBox="1"/>
          <p:nvPr/>
        </p:nvSpPr>
        <p:spPr>
          <a:xfrm>
            <a:off x="428596" y="5676712"/>
            <a:ext cx="8358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i="1" dirty="0" smtClean="0"/>
              <a:t>“</a:t>
            </a:r>
            <a:r>
              <a:rPr lang="pt-PT" sz="2400" i="1" dirty="0" err="1" smtClean="0"/>
              <a:t>What</a:t>
            </a:r>
            <a:r>
              <a:rPr lang="pt-PT" sz="2400" i="1" dirty="0" smtClean="0"/>
              <a:t> </a:t>
            </a:r>
            <a:r>
              <a:rPr lang="pt-PT" sz="2400" i="1" dirty="0" err="1" smtClean="0"/>
              <a:t>were</a:t>
            </a:r>
            <a:r>
              <a:rPr lang="pt-PT" sz="2400" i="1" dirty="0" smtClean="0"/>
              <a:t> </a:t>
            </a:r>
            <a:r>
              <a:rPr lang="pt-PT" sz="2400" i="1" dirty="0" err="1" smtClean="0"/>
              <a:t>the</a:t>
            </a:r>
            <a:r>
              <a:rPr lang="pt-PT" sz="2400" i="1" dirty="0" smtClean="0"/>
              <a:t> </a:t>
            </a:r>
            <a:r>
              <a:rPr lang="pt-PT" sz="2400" i="1" dirty="0" err="1" smtClean="0"/>
              <a:t>products</a:t>
            </a:r>
            <a:r>
              <a:rPr lang="pt-PT" sz="2400" i="1" dirty="0" smtClean="0"/>
              <a:t> </a:t>
            </a:r>
            <a:r>
              <a:rPr lang="pt-PT" sz="2400" i="1" dirty="0" err="1" smtClean="0"/>
              <a:t>that</a:t>
            </a:r>
            <a:r>
              <a:rPr lang="pt-PT" sz="2400" i="1" dirty="0" smtClean="0"/>
              <a:t> </a:t>
            </a:r>
            <a:r>
              <a:rPr lang="pt-PT" sz="2400" i="1" dirty="0" err="1" smtClean="0"/>
              <a:t>spent</a:t>
            </a:r>
            <a:r>
              <a:rPr lang="pt-PT" sz="2400" i="1" dirty="0" smtClean="0"/>
              <a:t> </a:t>
            </a:r>
            <a:r>
              <a:rPr lang="pt-PT" sz="2400" i="1" dirty="0" err="1" smtClean="0"/>
              <a:t>at</a:t>
            </a:r>
            <a:r>
              <a:rPr lang="pt-PT" sz="2400" i="1" dirty="0" smtClean="0"/>
              <a:t> </a:t>
            </a:r>
            <a:r>
              <a:rPr lang="pt-PT" sz="2400" i="1" dirty="0" err="1" smtClean="0"/>
              <a:t>least</a:t>
            </a:r>
            <a:r>
              <a:rPr lang="pt-PT" sz="2400" i="1" dirty="0" smtClean="0"/>
              <a:t> 10 </a:t>
            </a:r>
            <a:r>
              <a:rPr lang="pt-PT" sz="2400" i="1" dirty="0" err="1" smtClean="0"/>
              <a:t>min</a:t>
            </a:r>
            <a:r>
              <a:rPr lang="pt-PT" sz="2400" i="1" dirty="0" smtClean="0"/>
              <a:t> </a:t>
            </a:r>
            <a:r>
              <a:rPr lang="pt-PT" sz="2400" i="1" dirty="0" err="1" smtClean="0"/>
              <a:t>at</a:t>
            </a:r>
            <a:r>
              <a:rPr lang="pt-PT" sz="2400" i="1" dirty="0" smtClean="0"/>
              <a:t> more </a:t>
            </a:r>
            <a:r>
              <a:rPr lang="pt-PT" sz="2400" i="1" dirty="0" err="1" smtClean="0"/>
              <a:t>than</a:t>
            </a:r>
            <a:r>
              <a:rPr lang="pt-PT" sz="2400" i="1" dirty="0" smtClean="0"/>
              <a:t> 20º C </a:t>
            </a:r>
            <a:r>
              <a:rPr lang="pt-PT" sz="2400" i="1" dirty="0" err="1" smtClean="0"/>
              <a:t>and</a:t>
            </a:r>
            <a:r>
              <a:rPr lang="pt-PT" sz="2400" i="1" dirty="0" smtClean="0"/>
              <a:t> 80% </a:t>
            </a:r>
            <a:r>
              <a:rPr lang="pt-PT" sz="2400" i="1" dirty="0" err="1" smtClean="0"/>
              <a:t>humidity</a:t>
            </a:r>
            <a:r>
              <a:rPr lang="pt-PT" sz="2400" i="1" dirty="0" smtClean="0"/>
              <a:t>?”</a:t>
            </a:r>
            <a:endParaRPr lang="pt-PT" sz="2400" i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Marcador de Posição do Número do Diapositivo 8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E88C-BB5A-4B1C-8519-74BCF94D795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9898" y="3071810"/>
            <a:ext cx="2186878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885828" y="1500174"/>
            <a:ext cx="661513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FFC000"/>
                </a:solidFill>
                <a:latin typeface="Gill Sans Light" pitchFamily="34" charset="0"/>
              </a:rPr>
              <a:t>in programming…</a:t>
            </a:r>
            <a:endParaRPr lang="en-US" dirty="0">
              <a:solidFill>
                <a:srgbClr val="FFC000"/>
              </a:solidFill>
              <a:latin typeface="Gill Sans Light" pitchFamily="34" charset="0"/>
            </a:endParaRPr>
          </a:p>
        </p:txBody>
      </p:sp>
      <p:sp>
        <p:nvSpPr>
          <p:cNvPr id="11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lvl="1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lvl="1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lvl="1">
              <a:buNone/>
            </a:pPr>
            <a:r>
              <a:rPr lang="en-US" dirty="0" smtClean="0">
                <a:solidFill>
                  <a:schemeClr val="bg1"/>
                </a:solidFill>
              </a:rPr>
              <a:t>Abstract data types</a:t>
            </a:r>
          </a:p>
          <a:p>
            <a:pPr lvl="1">
              <a:buNone/>
            </a:pPr>
            <a:r>
              <a:rPr lang="en-US" dirty="0" smtClean="0">
                <a:solidFill>
                  <a:schemeClr val="bg1"/>
                </a:solidFill>
              </a:rPr>
              <a:t>Structured programming</a:t>
            </a:r>
          </a:p>
          <a:p>
            <a:pPr lvl="1">
              <a:buNone/>
            </a:pPr>
            <a:r>
              <a:rPr lang="en-US" dirty="0" smtClean="0">
                <a:solidFill>
                  <a:schemeClr val="bg1"/>
                </a:solidFill>
              </a:rPr>
              <a:t>Design patterns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E88C-BB5A-4B1C-8519-74BCF94D7953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214414" y="357166"/>
            <a:ext cx="661513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dirty="0" smtClean="0">
                <a:latin typeface="Gill Sans Light" pitchFamily="34" charset="0"/>
              </a:rPr>
              <a:t>The “too muggy query"</a:t>
            </a:r>
            <a:endParaRPr lang="en-US" sz="4000" dirty="0">
              <a:latin typeface="Gill Sans Light" pitchFamily="34" charset="0"/>
            </a:endParaRPr>
          </a:p>
        </p:txBody>
      </p:sp>
      <p:sp>
        <p:nvSpPr>
          <p:cNvPr id="11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857364"/>
            <a:ext cx="8229600" cy="385765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 err="1" smtClean="0">
                <a:latin typeface="Consolas" pitchFamily="49" charset="0"/>
              </a:rPr>
              <a:t>tempReadings</a:t>
            </a:r>
            <a:r>
              <a:rPr lang="en-US" sz="1400" dirty="0" smtClean="0">
                <a:latin typeface="Consolas" pitchFamily="49" charset="0"/>
              </a:rPr>
              <a:t> = </a:t>
            </a:r>
            <a:r>
              <a:rPr lang="en-US" sz="1400" b="1" dirty="0" smtClean="0">
                <a:latin typeface="Consolas" pitchFamily="49" charset="0"/>
              </a:rPr>
              <a:t>stream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b="1" dirty="0" smtClean="0">
                <a:latin typeface="Consolas" pitchFamily="49" charset="0"/>
              </a:rPr>
              <a:t>of</a:t>
            </a:r>
            <a:r>
              <a:rPr lang="en-US" sz="1400" dirty="0" smtClean="0">
                <a:latin typeface="Consolas" pitchFamily="49" charset="0"/>
              </a:rPr>
              <a:t> { </a:t>
            </a:r>
            <a:r>
              <a:rPr lang="en-US" sz="1400" dirty="0" err="1" smtClean="0">
                <a:latin typeface="Consolas" pitchFamily="49" charset="0"/>
              </a:rPr>
              <a:t>roomId:</a:t>
            </a:r>
            <a:r>
              <a:rPr lang="en-US" sz="1400" b="1" dirty="0" err="1" smtClean="0">
                <a:latin typeface="Consolas" pitchFamily="49" charset="0"/>
              </a:rPr>
              <a:t>string</a:t>
            </a:r>
            <a:r>
              <a:rPr lang="en-US" sz="1400" dirty="0" smtClean="0">
                <a:latin typeface="Consolas" pitchFamily="49" charset="0"/>
              </a:rPr>
              <a:t>, </a:t>
            </a:r>
            <a:r>
              <a:rPr lang="en-US" sz="1400" dirty="0" err="1" smtClean="0">
                <a:latin typeface="Consolas" pitchFamily="49" charset="0"/>
              </a:rPr>
              <a:t>temperature:</a:t>
            </a:r>
            <a:r>
              <a:rPr lang="en-US" sz="1400" b="1" dirty="0" err="1" smtClean="0">
                <a:latin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</a:rPr>
              <a:t> }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entries = </a:t>
            </a:r>
            <a:r>
              <a:rPr lang="en-US" sz="1400" b="1" dirty="0" smtClean="0">
                <a:latin typeface="Consolas" pitchFamily="49" charset="0"/>
              </a:rPr>
              <a:t>stream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b="1" dirty="0" smtClean="0">
                <a:latin typeface="Consolas" pitchFamily="49" charset="0"/>
              </a:rPr>
              <a:t>of</a:t>
            </a:r>
            <a:r>
              <a:rPr lang="en-US" sz="1400" dirty="0" smtClean="0">
                <a:latin typeface="Consolas" pitchFamily="49" charset="0"/>
              </a:rPr>
              <a:t> { </a:t>
            </a:r>
            <a:r>
              <a:rPr lang="en-US" sz="1400" dirty="0" err="1" smtClean="0">
                <a:latin typeface="Consolas" pitchFamily="49" charset="0"/>
              </a:rPr>
              <a:t>roomId:</a:t>
            </a:r>
            <a:r>
              <a:rPr lang="en-US" sz="1400" b="1" dirty="0" err="1" smtClean="0">
                <a:latin typeface="Consolas" pitchFamily="49" charset="0"/>
              </a:rPr>
              <a:t>string</a:t>
            </a:r>
            <a:r>
              <a:rPr lang="en-US" sz="1400" dirty="0" smtClean="0">
                <a:latin typeface="Consolas" pitchFamily="49" charset="0"/>
              </a:rPr>
              <a:t>, </a:t>
            </a:r>
            <a:r>
              <a:rPr lang="en-US" sz="1400" dirty="0" err="1" smtClean="0">
                <a:latin typeface="Consolas" pitchFamily="49" charset="0"/>
              </a:rPr>
              <a:t>productId:</a:t>
            </a:r>
            <a:r>
              <a:rPr lang="en-US" sz="1400" b="1" dirty="0" err="1" smtClean="0">
                <a:latin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</a:rPr>
              <a:t> }</a:t>
            </a:r>
          </a:p>
          <a:p>
            <a:pPr>
              <a:buNone/>
            </a:pPr>
            <a:endParaRPr lang="en-US" sz="1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1400" b="1" dirty="0" smtClean="0">
                <a:latin typeface="Consolas" pitchFamily="49" charset="0"/>
              </a:rPr>
              <a:t>entity</a:t>
            </a:r>
            <a:r>
              <a:rPr lang="en-US" sz="1400" dirty="0" smtClean="0">
                <a:latin typeface="Consolas" pitchFamily="49" charset="0"/>
              </a:rPr>
              <a:t> Room =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  </a:t>
            </a:r>
            <a:r>
              <a:rPr lang="en-US" sz="1400" b="1" dirty="0" err="1" smtClean="0">
                <a:latin typeface="Consolas" pitchFamily="49" charset="0"/>
              </a:rPr>
              <a:t>createFrom</a:t>
            </a:r>
            <a:r>
              <a:rPr lang="en-US" sz="1400" dirty="0" smtClean="0">
                <a:latin typeface="Consolas" pitchFamily="49" charset="0"/>
              </a:rPr>
              <a:t>(</a:t>
            </a:r>
            <a:r>
              <a:rPr lang="en-US" sz="1400" dirty="0" err="1" smtClean="0">
                <a:latin typeface="Consolas" pitchFamily="49" charset="0"/>
              </a:rPr>
              <a:t>tempReadings</a:t>
            </a:r>
            <a:r>
              <a:rPr lang="en-US" sz="1400" dirty="0" smtClean="0">
                <a:latin typeface="Consolas" pitchFamily="49" charset="0"/>
              </a:rPr>
              <a:t>, :</a:t>
            </a:r>
            <a:r>
              <a:rPr lang="en-US" sz="1400" dirty="0" err="1" smtClean="0">
                <a:latin typeface="Consolas" pitchFamily="49" charset="0"/>
              </a:rPr>
              <a:t>roomId</a:t>
            </a:r>
            <a:r>
              <a:rPr lang="en-US" sz="1400" dirty="0" smtClean="0">
                <a:latin typeface="Consolas" pitchFamily="49" charset="0"/>
              </a:rPr>
              <a:t>)</a:t>
            </a:r>
          </a:p>
          <a:p>
            <a:pPr>
              <a:buNone/>
            </a:pPr>
            <a:endParaRPr lang="en-US" sz="1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1400" b="1" dirty="0" smtClean="0">
                <a:latin typeface="Consolas" pitchFamily="49" charset="0"/>
              </a:rPr>
              <a:t>entity</a:t>
            </a:r>
            <a:r>
              <a:rPr lang="en-US" sz="1400" dirty="0" smtClean="0">
                <a:latin typeface="Consolas" pitchFamily="49" charset="0"/>
              </a:rPr>
              <a:t> Product =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  </a:t>
            </a:r>
            <a:r>
              <a:rPr lang="en-US" sz="1400" b="1" dirty="0" err="1" smtClean="0">
                <a:latin typeface="Consolas" pitchFamily="49" charset="0"/>
              </a:rPr>
              <a:t>createFrom</a:t>
            </a:r>
            <a:r>
              <a:rPr lang="en-US" sz="1400" dirty="0" smtClean="0">
                <a:latin typeface="Consolas" pitchFamily="49" charset="0"/>
              </a:rPr>
              <a:t> (entries, :</a:t>
            </a:r>
            <a:r>
              <a:rPr lang="en-US" sz="1400" dirty="0" err="1" smtClean="0">
                <a:latin typeface="Consolas" pitchFamily="49" charset="0"/>
              </a:rPr>
              <a:t>productId</a:t>
            </a:r>
            <a:r>
              <a:rPr lang="en-US" sz="1400" dirty="0" smtClean="0">
                <a:latin typeface="Consolas" pitchFamily="49" charset="0"/>
              </a:rPr>
              <a:t>)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  </a:t>
            </a:r>
            <a:r>
              <a:rPr lang="en-US" sz="1400" b="1" dirty="0" err="1" smtClean="0">
                <a:latin typeface="Consolas" pitchFamily="49" charset="0"/>
              </a:rPr>
              <a:t>belongsTo</a:t>
            </a:r>
            <a:r>
              <a:rPr lang="en-US" sz="1400" dirty="0" smtClean="0">
                <a:latin typeface="Consolas" pitchFamily="49" charset="0"/>
              </a:rPr>
              <a:t> :room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  </a:t>
            </a:r>
            <a:r>
              <a:rPr lang="en-US" sz="1400" b="1" dirty="0" smtClean="0">
                <a:latin typeface="Consolas" pitchFamily="49" charset="0"/>
              </a:rPr>
              <a:t>member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</a:rPr>
              <a:t>this.temperature</a:t>
            </a:r>
            <a:r>
              <a:rPr lang="en-US" sz="1400" dirty="0" smtClean="0">
                <a:latin typeface="Consolas" pitchFamily="49" charset="0"/>
              </a:rPr>
              <a:t> = </a:t>
            </a:r>
            <a:r>
              <a:rPr lang="en-US" sz="1400" dirty="0" err="1" smtClean="0">
                <a:latin typeface="Consolas" pitchFamily="49" charset="0"/>
              </a:rPr>
              <a:t>this.room.temperature</a:t>
            </a:r>
            <a:endParaRPr lang="en-US" sz="1400" dirty="0" smtClean="0">
              <a:latin typeface="Consolas" pitchFamily="49" charset="0"/>
            </a:endParaRPr>
          </a:p>
          <a:p>
            <a:pPr>
              <a:buNone/>
            </a:pPr>
            <a:endParaRPr lang="en-US" sz="1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defective =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  </a:t>
            </a:r>
            <a:r>
              <a:rPr lang="en-US" sz="1400" b="1" dirty="0" smtClean="0">
                <a:latin typeface="Consolas" pitchFamily="49" charset="0"/>
              </a:rPr>
              <a:t>from</a:t>
            </a:r>
            <a:r>
              <a:rPr lang="en-US" sz="1400" dirty="0" smtClean="0">
                <a:latin typeface="Consolas" pitchFamily="49" charset="0"/>
              </a:rPr>
              <a:t> p </a:t>
            </a:r>
            <a:r>
              <a:rPr lang="en-US" sz="1400" b="1" dirty="0" smtClean="0">
                <a:latin typeface="Consolas" pitchFamily="49" charset="0"/>
              </a:rPr>
              <a:t>in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</a:rPr>
              <a:t>Product.all</a:t>
            </a:r>
            <a:endParaRPr lang="en-US" sz="1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  </a:t>
            </a:r>
            <a:r>
              <a:rPr lang="en-US" sz="1400" b="1" dirty="0" smtClean="0">
                <a:latin typeface="Consolas" pitchFamily="49" charset="0"/>
              </a:rPr>
              <a:t>where</a:t>
            </a:r>
            <a:r>
              <a:rPr lang="en-US" sz="1400" dirty="0" smtClean="0">
                <a:latin typeface="Consolas" pitchFamily="49" charset="0"/>
              </a:rPr>
              <a:t> (</a:t>
            </a:r>
            <a:r>
              <a:rPr lang="en-US" sz="1400" dirty="0" err="1" smtClean="0">
                <a:latin typeface="Consolas" pitchFamily="49" charset="0"/>
              </a:rPr>
              <a:t>p.temperature</a:t>
            </a:r>
            <a:r>
              <a:rPr lang="en-US" sz="1400" dirty="0" smtClean="0">
                <a:latin typeface="Consolas" pitchFamily="49" charset="0"/>
              </a:rPr>
              <a:t> &gt; 25).</a:t>
            </a:r>
            <a:r>
              <a:rPr lang="en-US" sz="1400" i="1" dirty="0" err="1" smtClean="0">
                <a:latin typeface="Consolas" pitchFamily="49" charset="0"/>
              </a:rPr>
              <a:t>howLong</a:t>
            </a:r>
            <a:r>
              <a:rPr lang="en-US" sz="1400" dirty="0" smtClean="0">
                <a:latin typeface="Consolas" pitchFamily="49" charset="0"/>
              </a:rPr>
              <a:t>() &gt;= 10 </a:t>
            </a:r>
            <a:r>
              <a:rPr lang="en-US" sz="1400" b="1" dirty="0" smtClean="0">
                <a:latin typeface="Consolas" pitchFamily="49" charset="0"/>
              </a:rPr>
              <a:t>min</a:t>
            </a:r>
            <a:endParaRPr lang="en-US" sz="1400" b="1" dirty="0">
              <a:latin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ângulo 5"/>
          <p:cNvSpPr/>
          <p:nvPr/>
        </p:nvSpPr>
        <p:spPr>
          <a:xfrm>
            <a:off x="428596" y="1857364"/>
            <a:ext cx="6000792" cy="64294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E88C-BB5A-4B1C-8519-74BCF94D7953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214414" y="357166"/>
            <a:ext cx="661513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dirty="0" smtClean="0">
                <a:latin typeface="Gill Sans Light" pitchFamily="34" charset="0"/>
              </a:rPr>
              <a:t>The “too muggy query"</a:t>
            </a:r>
            <a:endParaRPr lang="en-US" sz="4000" dirty="0">
              <a:latin typeface="Gill Sans Light" pitchFamily="34" charset="0"/>
            </a:endParaRPr>
          </a:p>
        </p:txBody>
      </p:sp>
      <p:sp>
        <p:nvSpPr>
          <p:cNvPr id="11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857364"/>
            <a:ext cx="8229600" cy="385765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 err="1" smtClean="0">
                <a:latin typeface="Consolas" pitchFamily="49" charset="0"/>
              </a:rPr>
              <a:t>tempReadings</a:t>
            </a:r>
            <a:r>
              <a:rPr lang="en-US" sz="1400" dirty="0" smtClean="0">
                <a:latin typeface="Consolas" pitchFamily="49" charset="0"/>
              </a:rPr>
              <a:t> = </a:t>
            </a:r>
            <a:r>
              <a:rPr lang="en-US" sz="1400" b="1" dirty="0" smtClean="0">
                <a:latin typeface="Consolas" pitchFamily="49" charset="0"/>
              </a:rPr>
              <a:t>stream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b="1" dirty="0" smtClean="0">
                <a:latin typeface="Consolas" pitchFamily="49" charset="0"/>
              </a:rPr>
              <a:t>of</a:t>
            </a:r>
            <a:r>
              <a:rPr lang="en-US" sz="1400" dirty="0" smtClean="0">
                <a:latin typeface="Consolas" pitchFamily="49" charset="0"/>
              </a:rPr>
              <a:t> { </a:t>
            </a:r>
            <a:r>
              <a:rPr lang="en-US" sz="1400" dirty="0" err="1" smtClean="0">
                <a:latin typeface="Consolas" pitchFamily="49" charset="0"/>
              </a:rPr>
              <a:t>roomId:</a:t>
            </a:r>
            <a:r>
              <a:rPr lang="en-US" sz="1400" b="1" dirty="0" err="1" smtClean="0">
                <a:latin typeface="Consolas" pitchFamily="49" charset="0"/>
              </a:rPr>
              <a:t>string</a:t>
            </a:r>
            <a:r>
              <a:rPr lang="en-US" sz="1400" dirty="0" smtClean="0">
                <a:latin typeface="Consolas" pitchFamily="49" charset="0"/>
              </a:rPr>
              <a:t>, </a:t>
            </a:r>
            <a:r>
              <a:rPr lang="en-US" sz="1400" dirty="0" err="1" smtClean="0">
                <a:latin typeface="Consolas" pitchFamily="49" charset="0"/>
              </a:rPr>
              <a:t>temperature:</a:t>
            </a:r>
            <a:r>
              <a:rPr lang="en-US" sz="1400" b="1" dirty="0" err="1" smtClean="0">
                <a:latin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</a:rPr>
              <a:t> }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entries = </a:t>
            </a:r>
            <a:r>
              <a:rPr lang="en-US" sz="1400" b="1" dirty="0" smtClean="0">
                <a:latin typeface="Consolas" pitchFamily="49" charset="0"/>
              </a:rPr>
              <a:t>stream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b="1" dirty="0" smtClean="0">
                <a:latin typeface="Consolas" pitchFamily="49" charset="0"/>
              </a:rPr>
              <a:t>of</a:t>
            </a:r>
            <a:r>
              <a:rPr lang="en-US" sz="1400" dirty="0" smtClean="0">
                <a:latin typeface="Consolas" pitchFamily="49" charset="0"/>
              </a:rPr>
              <a:t> { </a:t>
            </a:r>
            <a:r>
              <a:rPr lang="en-US" sz="1400" dirty="0" err="1" smtClean="0">
                <a:latin typeface="Consolas" pitchFamily="49" charset="0"/>
              </a:rPr>
              <a:t>roomId:</a:t>
            </a:r>
            <a:r>
              <a:rPr lang="en-US" sz="1400" b="1" dirty="0" err="1" smtClean="0">
                <a:latin typeface="Consolas" pitchFamily="49" charset="0"/>
              </a:rPr>
              <a:t>string</a:t>
            </a:r>
            <a:r>
              <a:rPr lang="en-US" sz="1400" dirty="0" smtClean="0">
                <a:latin typeface="Consolas" pitchFamily="49" charset="0"/>
              </a:rPr>
              <a:t>, </a:t>
            </a:r>
            <a:r>
              <a:rPr lang="en-US" sz="1400" dirty="0" err="1" smtClean="0">
                <a:latin typeface="Consolas" pitchFamily="49" charset="0"/>
              </a:rPr>
              <a:t>productId:</a:t>
            </a:r>
            <a:r>
              <a:rPr lang="en-US" sz="1400" b="1" dirty="0" err="1" smtClean="0">
                <a:latin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</a:rPr>
              <a:t> }</a:t>
            </a:r>
          </a:p>
          <a:p>
            <a:pPr>
              <a:buNone/>
            </a:pPr>
            <a:endParaRPr lang="en-US" sz="1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1400" b="1" dirty="0" smtClean="0">
                <a:latin typeface="Consolas" pitchFamily="49" charset="0"/>
              </a:rPr>
              <a:t>entity</a:t>
            </a:r>
            <a:r>
              <a:rPr lang="en-US" sz="1400" dirty="0" smtClean="0">
                <a:latin typeface="Consolas" pitchFamily="49" charset="0"/>
              </a:rPr>
              <a:t> Room =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  </a:t>
            </a:r>
            <a:r>
              <a:rPr lang="en-US" sz="1400" b="1" dirty="0" err="1" smtClean="0">
                <a:latin typeface="Consolas" pitchFamily="49" charset="0"/>
              </a:rPr>
              <a:t>createFrom</a:t>
            </a:r>
            <a:r>
              <a:rPr lang="en-US" sz="1400" dirty="0" smtClean="0">
                <a:latin typeface="Consolas" pitchFamily="49" charset="0"/>
              </a:rPr>
              <a:t>(</a:t>
            </a:r>
            <a:r>
              <a:rPr lang="en-US" sz="1400" dirty="0" err="1" smtClean="0">
                <a:latin typeface="Consolas" pitchFamily="49" charset="0"/>
              </a:rPr>
              <a:t>tempReadings</a:t>
            </a:r>
            <a:r>
              <a:rPr lang="en-US" sz="1400" dirty="0" smtClean="0">
                <a:latin typeface="Consolas" pitchFamily="49" charset="0"/>
              </a:rPr>
              <a:t>, :</a:t>
            </a:r>
            <a:r>
              <a:rPr lang="en-US" sz="1400" dirty="0" err="1" smtClean="0">
                <a:latin typeface="Consolas" pitchFamily="49" charset="0"/>
              </a:rPr>
              <a:t>roomId</a:t>
            </a:r>
            <a:r>
              <a:rPr lang="en-US" sz="1400" dirty="0" smtClean="0">
                <a:latin typeface="Consolas" pitchFamily="49" charset="0"/>
              </a:rPr>
              <a:t>)</a:t>
            </a:r>
          </a:p>
          <a:p>
            <a:pPr>
              <a:buNone/>
            </a:pPr>
            <a:endParaRPr lang="en-US" sz="1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1400" b="1" dirty="0" smtClean="0">
                <a:latin typeface="Consolas" pitchFamily="49" charset="0"/>
              </a:rPr>
              <a:t>entity</a:t>
            </a:r>
            <a:r>
              <a:rPr lang="en-US" sz="1400" dirty="0" smtClean="0">
                <a:latin typeface="Consolas" pitchFamily="49" charset="0"/>
              </a:rPr>
              <a:t> Product =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  </a:t>
            </a:r>
            <a:r>
              <a:rPr lang="en-US" sz="1400" b="1" dirty="0" err="1" smtClean="0">
                <a:latin typeface="Consolas" pitchFamily="49" charset="0"/>
              </a:rPr>
              <a:t>createFrom</a:t>
            </a:r>
            <a:r>
              <a:rPr lang="en-US" sz="1400" dirty="0" smtClean="0">
                <a:latin typeface="Consolas" pitchFamily="49" charset="0"/>
              </a:rPr>
              <a:t> (entries, :</a:t>
            </a:r>
            <a:r>
              <a:rPr lang="en-US" sz="1400" dirty="0" err="1" smtClean="0">
                <a:latin typeface="Consolas" pitchFamily="49" charset="0"/>
              </a:rPr>
              <a:t>productId</a:t>
            </a:r>
            <a:r>
              <a:rPr lang="en-US" sz="1400" dirty="0" smtClean="0">
                <a:latin typeface="Consolas" pitchFamily="49" charset="0"/>
              </a:rPr>
              <a:t>)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  </a:t>
            </a:r>
            <a:r>
              <a:rPr lang="en-US" sz="1400" b="1" dirty="0" err="1" smtClean="0">
                <a:latin typeface="Consolas" pitchFamily="49" charset="0"/>
              </a:rPr>
              <a:t>belongsTo</a:t>
            </a:r>
            <a:r>
              <a:rPr lang="en-US" sz="1400" dirty="0" smtClean="0">
                <a:latin typeface="Consolas" pitchFamily="49" charset="0"/>
              </a:rPr>
              <a:t> :room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  </a:t>
            </a:r>
            <a:r>
              <a:rPr lang="en-US" sz="1400" b="1" dirty="0" smtClean="0">
                <a:latin typeface="Consolas" pitchFamily="49" charset="0"/>
              </a:rPr>
              <a:t>member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</a:rPr>
              <a:t>this.temperature</a:t>
            </a:r>
            <a:r>
              <a:rPr lang="en-US" sz="1400" dirty="0" smtClean="0">
                <a:latin typeface="Consolas" pitchFamily="49" charset="0"/>
              </a:rPr>
              <a:t> = </a:t>
            </a:r>
            <a:r>
              <a:rPr lang="en-US" sz="1400" dirty="0" err="1" smtClean="0">
                <a:latin typeface="Consolas" pitchFamily="49" charset="0"/>
              </a:rPr>
              <a:t>this.room.temperature</a:t>
            </a:r>
            <a:endParaRPr lang="en-US" sz="1400" dirty="0" smtClean="0">
              <a:latin typeface="Consolas" pitchFamily="49" charset="0"/>
            </a:endParaRPr>
          </a:p>
          <a:p>
            <a:pPr>
              <a:buNone/>
            </a:pPr>
            <a:endParaRPr lang="en-US" sz="1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defective =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  </a:t>
            </a:r>
            <a:r>
              <a:rPr lang="en-US" sz="1400" b="1" dirty="0" smtClean="0">
                <a:latin typeface="Consolas" pitchFamily="49" charset="0"/>
              </a:rPr>
              <a:t>from</a:t>
            </a:r>
            <a:r>
              <a:rPr lang="en-US" sz="1400" dirty="0" smtClean="0">
                <a:latin typeface="Consolas" pitchFamily="49" charset="0"/>
              </a:rPr>
              <a:t> p </a:t>
            </a:r>
            <a:r>
              <a:rPr lang="en-US" sz="1400" b="1" dirty="0" smtClean="0">
                <a:latin typeface="Consolas" pitchFamily="49" charset="0"/>
              </a:rPr>
              <a:t>in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</a:rPr>
              <a:t>Product.all</a:t>
            </a:r>
            <a:endParaRPr lang="en-US" sz="1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  </a:t>
            </a:r>
            <a:r>
              <a:rPr lang="en-US" sz="1400" b="1" dirty="0" smtClean="0">
                <a:latin typeface="Consolas" pitchFamily="49" charset="0"/>
              </a:rPr>
              <a:t>where</a:t>
            </a:r>
            <a:r>
              <a:rPr lang="en-US" sz="1400" dirty="0" smtClean="0">
                <a:latin typeface="Consolas" pitchFamily="49" charset="0"/>
              </a:rPr>
              <a:t> (</a:t>
            </a:r>
            <a:r>
              <a:rPr lang="en-US" sz="1400" dirty="0" err="1" smtClean="0">
                <a:latin typeface="Consolas" pitchFamily="49" charset="0"/>
              </a:rPr>
              <a:t>p.temperature</a:t>
            </a:r>
            <a:r>
              <a:rPr lang="en-US" sz="1400" dirty="0" smtClean="0">
                <a:latin typeface="Consolas" pitchFamily="49" charset="0"/>
              </a:rPr>
              <a:t> &gt; 25).</a:t>
            </a:r>
            <a:r>
              <a:rPr lang="en-US" sz="1400" i="1" dirty="0" err="1" smtClean="0">
                <a:latin typeface="Consolas" pitchFamily="49" charset="0"/>
              </a:rPr>
              <a:t>howLong</a:t>
            </a:r>
            <a:r>
              <a:rPr lang="en-US" sz="1400" dirty="0" smtClean="0">
                <a:latin typeface="Consolas" pitchFamily="49" charset="0"/>
              </a:rPr>
              <a:t>() &gt;= 10 </a:t>
            </a:r>
            <a:r>
              <a:rPr lang="en-US" sz="1400" b="1" dirty="0" smtClean="0">
                <a:latin typeface="Consolas" pitchFamily="49" charset="0"/>
              </a:rPr>
              <a:t>min</a:t>
            </a:r>
            <a:endParaRPr lang="en-US" sz="1400" b="1" dirty="0">
              <a:latin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ângulo 5"/>
          <p:cNvSpPr/>
          <p:nvPr/>
        </p:nvSpPr>
        <p:spPr>
          <a:xfrm>
            <a:off x="428596" y="2643182"/>
            <a:ext cx="6000792" cy="192882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E88C-BB5A-4B1C-8519-74BCF94D7953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214414" y="357166"/>
            <a:ext cx="661513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dirty="0" smtClean="0">
                <a:latin typeface="Gill Sans Light" pitchFamily="34" charset="0"/>
              </a:rPr>
              <a:t>The “too muggy query"</a:t>
            </a:r>
            <a:endParaRPr lang="en-US" sz="4000" dirty="0">
              <a:latin typeface="Gill Sans Light" pitchFamily="34" charset="0"/>
            </a:endParaRPr>
          </a:p>
        </p:txBody>
      </p:sp>
      <p:sp>
        <p:nvSpPr>
          <p:cNvPr id="11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857364"/>
            <a:ext cx="8229600" cy="385765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 err="1" smtClean="0">
                <a:latin typeface="Consolas" pitchFamily="49" charset="0"/>
              </a:rPr>
              <a:t>tempReadings</a:t>
            </a:r>
            <a:r>
              <a:rPr lang="en-US" sz="1400" dirty="0" smtClean="0">
                <a:latin typeface="Consolas" pitchFamily="49" charset="0"/>
              </a:rPr>
              <a:t> = </a:t>
            </a:r>
            <a:r>
              <a:rPr lang="en-US" sz="1400" b="1" dirty="0" smtClean="0">
                <a:latin typeface="Consolas" pitchFamily="49" charset="0"/>
              </a:rPr>
              <a:t>stream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b="1" dirty="0" smtClean="0">
                <a:latin typeface="Consolas" pitchFamily="49" charset="0"/>
              </a:rPr>
              <a:t>of</a:t>
            </a:r>
            <a:r>
              <a:rPr lang="en-US" sz="1400" dirty="0" smtClean="0">
                <a:latin typeface="Consolas" pitchFamily="49" charset="0"/>
              </a:rPr>
              <a:t> { </a:t>
            </a:r>
            <a:r>
              <a:rPr lang="en-US" sz="1400" dirty="0" err="1" smtClean="0">
                <a:latin typeface="Consolas" pitchFamily="49" charset="0"/>
              </a:rPr>
              <a:t>roomId:</a:t>
            </a:r>
            <a:r>
              <a:rPr lang="en-US" sz="1400" b="1" dirty="0" err="1" smtClean="0">
                <a:latin typeface="Consolas" pitchFamily="49" charset="0"/>
              </a:rPr>
              <a:t>string</a:t>
            </a:r>
            <a:r>
              <a:rPr lang="en-US" sz="1400" dirty="0" smtClean="0">
                <a:latin typeface="Consolas" pitchFamily="49" charset="0"/>
              </a:rPr>
              <a:t>, </a:t>
            </a:r>
            <a:r>
              <a:rPr lang="en-US" sz="1400" dirty="0" err="1" smtClean="0">
                <a:latin typeface="Consolas" pitchFamily="49" charset="0"/>
              </a:rPr>
              <a:t>temperature:</a:t>
            </a:r>
            <a:r>
              <a:rPr lang="en-US" sz="1400" b="1" dirty="0" err="1" smtClean="0">
                <a:latin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</a:rPr>
              <a:t> }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entries = </a:t>
            </a:r>
            <a:r>
              <a:rPr lang="en-US" sz="1400" b="1" dirty="0" smtClean="0">
                <a:latin typeface="Consolas" pitchFamily="49" charset="0"/>
              </a:rPr>
              <a:t>stream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b="1" dirty="0" smtClean="0">
                <a:latin typeface="Consolas" pitchFamily="49" charset="0"/>
              </a:rPr>
              <a:t>of</a:t>
            </a:r>
            <a:r>
              <a:rPr lang="en-US" sz="1400" dirty="0" smtClean="0">
                <a:latin typeface="Consolas" pitchFamily="49" charset="0"/>
              </a:rPr>
              <a:t> { </a:t>
            </a:r>
            <a:r>
              <a:rPr lang="en-US" sz="1400" dirty="0" err="1" smtClean="0">
                <a:latin typeface="Consolas" pitchFamily="49" charset="0"/>
              </a:rPr>
              <a:t>roomId:</a:t>
            </a:r>
            <a:r>
              <a:rPr lang="en-US" sz="1400" b="1" dirty="0" err="1" smtClean="0">
                <a:latin typeface="Consolas" pitchFamily="49" charset="0"/>
              </a:rPr>
              <a:t>string</a:t>
            </a:r>
            <a:r>
              <a:rPr lang="en-US" sz="1400" dirty="0" smtClean="0">
                <a:latin typeface="Consolas" pitchFamily="49" charset="0"/>
              </a:rPr>
              <a:t>, </a:t>
            </a:r>
            <a:r>
              <a:rPr lang="en-US" sz="1400" dirty="0" err="1" smtClean="0">
                <a:latin typeface="Consolas" pitchFamily="49" charset="0"/>
              </a:rPr>
              <a:t>productId:</a:t>
            </a:r>
            <a:r>
              <a:rPr lang="en-US" sz="1400" b="1" dirty="0" err="1" smtClean="0">
                <a:latin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</a:rPr>
              <a:t> }</a:t>
            </a:r>
          </a:p>
          <a:p>
            <a:pPr>
              <a:buNone/>
            </a:pPr>
            <a:endParaRPr lang="en-US" sz="1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1400" b="1" dirty="0" smtClean="0">
                <a:latin typeface="Consolas" pitchFamily="49" charset="0"/>
              </a:rPr>
              <a:t>entity</a:t>
            </a:r>
            <a:r>
              <a:rPr lang="en-US" sz="1400" dirty="0" smtClean="0">
                <a:latin typeface="Consolas" pitchFamily="49" charset="0"/>
              </a:rPr>
              <a:t> Room =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  </a:t>
            </a:r>
            <a:r>
              <a:rPr lang="en-US" sz="1400" b="1" dirty="0" err="1" smtClean="0">
                <a:latin typeface="Consolas" pitchFamily="49" charset="0"/>
              </a:rPr>
              <a:t>createFrom</a:t>
            </a:r>
            <a:r>
              <a:rPr lang="en-US" sz="1400" dirty="0" smtClean="0">
                <a:latin typeface="Consolas" pitchFamily="49" charset="0"/>
              </a:rPr>
              <a:t>(</a:t>
            </a:r>
            <a:r>
              <a:rPr lang="en-US" sz="1400" dirty="0" err="1" smtClean="0">
                <a:latin typeface="Consolas" pitchFamily="49" charset="0"/>
              </a:rPr>
              <a:t>tempReadings</a:t>
            </a:r>
            <a:r>
              <a:rPr lang="en-US" sz="1400" dirty="0" smtClean="0">
                <a:latin typeface="Consolas" pitchFamily="49" charset="0"/>
              </a:rPr>
              <a:t>, :</a:t>
            </a:r>
            <a:r>
              <a:rPr lang="en-US" sz="1400" dirty="0" err="1" smtClean="0">
                <a:latin typeface="Consolas" pitchFamily="49" charset="0"/>
              </a:rPr>
              <a:t>roomId</a:t>
            </a:r>
            <a:r>
              <a:rPr lang="en-US" sz="1400" dirty="0" smtClean="0">
                <a:latin typeface="Consolas" pitchFamily="49" charset="0"/>
              </a:rPr>
              <a:t>)</a:t>
            </a:r>
          </a:p>
          <a:p>
            <a:pPr>
              <a:buNone/>
            </a:pPr>
            <a:endParaRPr lang="en-US" sz="1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1400" b="1" dirty="0" smtClean="0">
                <a:latin typeface="Consolas" pitchFamily="49" charset="0"/>
              </a:rPr>
              <a:t>entity</a:t>
            </a:r>
            <a:r>
              <a:rPr lang="en-US" sz="1400" dirty="0" smtClean="0">
                <a:latin typeface="Consolas" pitchFamily="49" charset="0"/>
              </a:rPr>
              <a:t> Product =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  </a:t>
            </a:r>
            <a:r>
              <a:rPr lang="en-US" sz="1400" b="1" dirty="0" err="1" smtClean="0">
                <a:latin typeface="Consolas" pitchFamily="49" charset="0"/>
              </a:rPr>
              <a:t>createFrom</a:t>
            </a:r>
            <a:r>
              <a:rPr lang="en-US" sz="1400" dirty="0" smtClean="0">
                <a:latin typeface="Consolas" pitchFamily="49" charset="0"/>
              </a:rPr>
              <a:t> (entries, :</a:t>
            </a:r>
            <a:r>
              <a:rPr lang="en-US" sz="1400" dirty="0" err="1" smtClean="0">
                <a:latin typeface="Consolas" pitchFamily="49" charset="0"/>
              </a:rPr>
              <a:t>productId</a:t>
            </a:r>
            <a:r>
              <a:rPr lang="en-US" sz="1400" dirty="0" smtClean="0">
                <a:latin typeface="Consolas" pitchFamily="49" charset="0"/>
              </a:rPr>
              <a:t>)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  </a:t>
            </a:r>
            <a:r>
              <a:rPr lang="en-US" sz="1400" b="1" dirty="0" err="1" smtClean="0">
                <a:latin typeface="Consolas" pitchFamily="49" charset="0"/>
              </a:rPr>
              <a:t>belongsTo</a:t>
            </a:r>
            <a:r>
              <a:rPr lang="en-US" sz="1400" dirty="0" smtClean="0">
                <a:latin typeface="Consolas" pitchFamily="49" charset="0"/>
              </a:rPr>
              <a:t> :room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  </a:t>
            </a:r>
            <a:r>
              <a:rPr lang="en-US" sz="1400" b="1" dirty="0" smtClean="0">
                <a:latin typeface="Consolas" pitchFamily="49" charset="0"/>
              </a:rPr>
              <a:t>member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</a:rPr>
              <a:t>this.temperature</a:t>
            </a:r>
            <a:r>
              <a:rPr lang="en-US" sz="1400" dirty="0" smtClean="0">
                <a:latin typeface="Consolas" pitchFamily="49" charset="0"/>
              </a:rPr>
              <a:t> = </a:t>
            </a:r>
            <a:r>
              <a:rPr lang="en-US" sz="1400" dirty="0" err="1" smtClean="0">
                <a:latin typeface="Consolas" pitchFamily="49" charset="0"/>
              </a:rPr>
              <a:t>this.room.temperature</a:t>
            </a:r>
            <a:endParaRPr lang="en-US" sz="1400" dirty="0" smtClean="0">
              <a:latin typeface="Consolas" pitchFamily="49" charset="0"/>
            </a:endParaRPr>
          </a:p>
          <a:p>
            <a:pPr>
              <a:buNone/>
            </a:pPr>
            <a:endParaRPr lang="en-US" sz="1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defective =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  </a:t>
            </a:r>
            <a:r>
              <a:rPr lang="en-US" sz="1400" b="1" dirty="0" smtClean="0">
                <a:latin typeface="Consolas" pitchFamily="49" charset="0"/>
              </a:rPr>
              <a:t>from</a:t>
            </a:r>
            <a:r>
              <a:rPr lang="en-US" sz="1400" dirty="0" smtClean="0">
                <a:latin typeface="Consolas" pitchFamily="49" charset="0"/>
              </a:rPr>
              <a:t> p </a:t>
            </a:r>
            <a:r>
              <a:rPr lang="en-US" sz="1400" b="1" dirty="0" smtClean="0">
                <a:latin typeface="Consolas" pitchFamily="49" charset="0"/>
              </a:rPr>
              <a:t>in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</a:rPr>
              <a:t>Product.all</a:t>
            </a:r>
            <a:endParaRPr lang="en-US" sz="1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  </a:t>
            </a:r>
            <a:r>
              <a:rPr lang="en-US" sz="1400" b="1" dirty="0" smtClean="0">
                <a:latin typeface="Consolas" pitchFamily="49" charset="0"/>
              </a:rPr>
              <a:t>where</a:t>
            </a:r>
            <a:r>
              <a:rPr lang="en-US" sz="1400" dirty="0" smtClean="0">
                <a:latin typeface="Consolas" pitchFamily="49" charset="0"/>
              </a:rPr>
              <a:t> (</a:t>
            </a:r>
            <a:r>
              <a:rPr lang="en-US" sz="1400" dirty="0" err="1" smtClean="0">
                <a:latin typeface="Consolas" pitchFamily="49" charset="0"/>
              </a:rPr>
              <a:t>p.temperature</a:t>
            </a:r>
            <a:r>
              <a:rPr lang="en-US" sz="1400" dirty="0" smtClean="0">
                <a:latin typeface="Consolas" pitchFamily="49" charset="0"/>
              </a:rPr>
              <a:t> &gt; 25).</a:t>
            </a:r>
            <a:r>
              <a:rPr lang="en-US" sz="1400" i="1" dirty="0" err="1" smtClean="0">
                <a:latin typeface="Consolas" pitchFamily="49" charset="0"/>
              </a:rPr>
              <a:t>howLong</a:t>
            </a:r>
            <a:r>
              <a:rPr lang="en-US" sz="1400" dirty="0" smtClean="0">
                <a:latin typeface="Consolas" pitchFamily="49" charset="0"/>
              </a:rPr>
              <a:t>() &gt;= 10 </a:t>
            </a:r>
            <a:r>
              <a:rPr lang="en-US" sz="1400" b="1" dirty="0" smtClean="0">
                <a:latin typeface="Consolas" pitchFamily="49" charset="0"/>
              </a:rPr>
              <a:t>min</a:t>
            </a:r>
            <a:endParaRPr lang="en-US" sz="1400" b="1" dirty="0">
              <a:latin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ângulo 5"/>
          <p:cNvSpPr/>
          <p:nvPr/>
        </p:nvSpPr>
        <p:spPr>
          <a:xfrm>
            <a:off x="428596" y="4643446"/>
            <a:ext cx="6000792" cy="92869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E88C-BB5A-4B1C-8519-74BCF94D7953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214414" y="357166"/>
            <a:ext cx="661513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dirty="0" smtClean="0">
                <a:latin typeface="Gill Sans Light" pitchFamily="34" charset="0"/>
              </a:rPr>
              <a:t>The “too muggy query"</a:t>
            </a:r>
            <a:endParaRPr lang="en-US" sz="4000" dirty="0">
              <a:latin typeface="Gill Sans Light" pitchFamily="34" charset="0"/>
            </a:endParaRPr>
          </a:p>
        </p:txBody>
      </p:sp>
      <p:sp>
        <p:nvSpPr>
          <p:cNvPr id="11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857364"/>
            <a:ext cx="8229600" cy="385765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 err="1" smtClean="0">
                <a:latin typeface="Consolas" pitchFamily="49" charset="0"/>
              </a:rPr>
              <a:t>tempReadings</a:t>
            </a:r>
            <a:r>
              <a:rPr lang="en-US" sz="1400" dirty="0" smtClean="0">
                <a:latin typeface="Consolas" pitchFamily="49" charset="0"/>
              </a:rPr>
              <a:t> = </a:t>
            </a:r>
            <a:r>
              <a:rPr lang="en-US" sz="1400" b="1" dirty="0" smtClean="0">
                <a:latin typeface="Consolas" pitchFamily="49" charset="0"/>
              </a:rPr>
              <a:t>stream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b="1" dirty="0" smtClean="0">
                <a:latin typeface="Consolas" pitchFamily="49" charset="0"/>
              </a:rPr>
              <a:t>of</a:t>
            </a:r>
            <a:r>
              <a:rPr lang="en-US" sz="1400" dirty="0" smtClean="0">
                <a:latin typeface="Consolas" pitchFamily="49" charset="0"/>
              </a:rPr>
              <a:t> { </a:t>
            </a:r>
            <a:r>
              <a:rPr lang="en-US" sz="1400" dirty="0" err="1" smtClean="0">
                <a:latin typeface="Consolas" pitchFamily="49" charset="0"/>
              </a:rPr>
              <a:t>roomId:</a:t>
            </a:r>
            <a:r>
              <a:rPr lang="en-US" sz="1400" b="1" dirty="0" err="1" smtClean="0">
                <a:latin typeface="Consolas" pitchFamily="49" charset="0"/>
              </a:rPr>
              <a:t>string</a:t>
            </a:r>
            <a:r>
              <a:rPr lang="en-US" sz="1400" dirty="0" smtClean="0">
                <a:latin typeface="Consolas" pitchFamily="49" charset="0"/>
              </a:rPr>
              <a:t>, </a:t>
            </a:r>
            <a:r>
              <a:rPr lang="en-US" sz="1400" dirty="0" err="1" smtClean="0">
                <a:latin typeface="Consolas" pitchFamily="49" charset="0"/>
              </a:rPr>
              <a:t>temperature:</a:t>
            </a:r>
            <a:r>
              <a:rPr lang="en-US" sz="1400" b="1" dirty="0" err="1" smtClean="0">
                <a:latin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</a:rPr>
              <a:t> }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entries = </a:t>
            </a:r>
            <a:r>
              <a:rPr lang="en-US" sz="1400" b="1" dirty="0" smtClean="0">
                <a:latin typeface="Consolas" pitchFamily="49" charset="0"/>
              </a:rPr>
              <a:t>stream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b="1" dirty="0" smtClean="0">
                <a:latin typeface="Consolas" pitchFamily="49" charset="0"/>
              </a:rPr>
              <a:t>of</a:t>
            </a:r>
            <a:r>
              <a:rPr lang="en-US" sz="1400" dirty="0" smtClean="0">
                <a:latin typeface="Consolas" pitchFamily="49" charset="0"/>
              </a:rPr>
              <a:t> { </a:t>
            </a:r>
            <a:r>
              <a:rPr lang="en-US" sz="1400" dirty="0" err="1" smtClean="0">
                <a:latin typeface="Consolas" pitchFamily="49" charset="0"/>
              </a:rPr>
              <a:t>roomId:</a:t>
            </a:r>
            <a:r>
              <a:rPr lang="en-US" sz="1400" b="1" dirty="0" err="1" smtClean="0">
                <a:latin typeface="Consolas" pitchFamily="49" charset="0"/>
              </a:rPr>
              <a:t>string</a:t>
            </a:r>
            <a:r>
              <a:rPr lang="en-US" sz="1400" dirty="0" smtClean="0">
                <a:latin typeface="Consolas" pitchFamily="49" charset="0"/>
              </a:rPr>
              <a:t>, </a:t>
            </a:r>
            <a:r>
              <a:rPr lang="en-US" sz="1400" dirty="0" err="1" smtClean="0">
                <a:latin typeface="Consolas" pitchFamily="49" charset="0"/>
              </a:rPr>
              <a:t>productId:</a:t>
            </a:r>
            <a:r>
              <a:rPr lang="en-US" sz="1400" b="1" dirty="0" err="1" smtClean="0">
                <a:latin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</a:rPr>
              <a:t> }</a:t>
            </a:r>
          </a:p>
          <a:p>
            <a:pPr>
              <a:buNone/>
            </a:pPr>
            <a:endParaRPr lang="en-US" sz="1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1400" b="1" dirty="0" smtClean="0">
                <a:latin typeface="Consolas" pitchFamily="49" charset="0"/>
              </a:rPr>
              <a:t>entity</a:t>
            </a:r>
            <a:r>
              <a:rPr lang="en-US" sz="1400" dirty="0" smtClean="0">
                <a:latin typeface="Consolas" pitchFamily="49" charset="0"/>
              </a:rPr>
              <a:t> Room =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  </a:t>
            </a:r>
            <a:r>
              <a:rPr lang="en-US" sz="1400" b="1" dirty="0" err="1" smtClean="0">
                <a:latin typeface="Consolas" pitchFamily="49" charset="0"/>
              </a:rPr>
              <a:t>createFrom</a:t>
            </a:r>
            <a:r>
              <a:rPr lang="en-US" sz="1400" dirty="0" smtClean="0">
                <a:latin typeface="Consolas" pitchFamily="49" charset="0"/>
              </a:rPr>
              <a:t>(</a:t>
            </a:r>
            <a:r>
              <a:rPr lang="en-US" sz="1400" dirty="0" err="1" smtClean="0">
                <a:latin typeface="Consolas" pitchFamily="49" charset="0"/>
              </a:rPr>
              <a:t>tempReadings</a:t>
            </a:r>
            <a:r>
              <a:rPr lang="en-US" sz="1400" dirty="0" smtClean="0">
                <a:latin typeface="Consolas" pitchFamily="49" charset="0"/>
              </a:rPr>
              <a:t>, :</a:t>
            </a:r>
            <a:r>
              <a:rPr lang="en-US" sz="1400" dirty="0" err="1" smtClean="0">
                <a:latin typeface="Consolas" pitchFamily="49" charset="0"/>
              </a:rPr>
              <a:t>roomId</a:t>
            </a:r>
            <a:r>
              <a:rPr lang="en-US" sz="1400" dirty="0" smtClean="0">
                <a:latin typeface="Consolas" pitchFamily="49" charset="0"/>
              </a:rPr>
              <a:t>)</a:t>
            </a:r>
          </a:p>
          <a:p>
            <a:pPr>
              <a:buNone/>
            </a:pPr>
            <a:endParaRPr lang="en-US" sz="1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1400" b="1" dirty="0" smtClean="0">
                <a:latin typeface="Consolas" pitchFamily="49" charset="0"/>
              </a:rPr>
              <a:t>entity</a:t>
            </a:r>
            <a:r>
              <a:rPr lang="en-US" sz="1400" dirty="0" smtClean="0">
                <a:latin typeface="Consolas" pitchFamily="49" charset="0"/>
              </a:rPr>
              <a:t> Product =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  </a:t>
            </a:r>
            <a:r>
              <a:rPr lang="en-US" sz="1400" b="1" dirty="0" err="1" smtClean="0">
                <a:latin typeface="Consolas" pitchFamily="49" charset="0"/>
              </a:rPr>
              <a:t>createFrom</a:t>
            </a:r>
            <a:r>
              <a:rPr lang="en-US" sz="1400" dirty="0" smtClean="0">
                <a:latin typeface="Consolas" pitchFamily="49" charset="0"/>
              </a:rPr>
              <a:t> (entries, :</a:t>
            </a:r>
            <a:r>
              <a:rPr lang="en-US" sz="1400" dirty="0" err="1" smtClean="0">
                <a:latin typeface="Consolas" pitchFamily="49" charset="0"/>
              </a:rPr>
              <a:t>productId</a:t>
            </a:r>
            <a:r>
              <a:rPr lang="en-US" sz="1400" dirty="0" smtClean="0">
                <a:latin typeface="Consolas" pitchFamily="49" charset="0"/>
              </a:rPr>
              <a:t>)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  </a:t>
            </a:r>
            <a:r>
              <a:rPr lang="en-US" sz="1400" b="1" dirty="0" err="1" smtClean="0">
                <a:latin typeface="Consolas" pitchFamily="49" charset="0"/>
              </a:rPr>
              <a:t>belongsTo</a:t>
            </a:r>
            <a:r>
              <a:rPr lang="en-US" sz="1400" dirty="0" smtClean="0">
                <a:latin typeface="Consolas" pitchFamily="49" charset="0"/>
              </a:rPr>
              <a:t> :room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  </a:t>
            </a:r>
            <a:r>
              <a:rPr lang="en-US" sz="1400" b="1" dirty="0" smtClean="0">
                <a:latin typeface="Consolas" pitchFamily="49" charset="0"/>
              </a:rPr>
              <a:t>member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</a:rPr>
              <a:t>this.temperature</a:t>
            </a:r>
            <a:r>
              <a:rPr lang="en-US" sz="1400" dirty="0" smtClean="0">
                <a:latin typeface="Consolas" pitchFamily="49" charset="0"/>
              </a:rPr>
              <a:t> = </a:t>
            </a:r>
            <a:r>
              <a:rPr lang="en-US" sz="1400" dirty="0" err="1" smtClean="0">
                <a:latin typeface="Consolas" pitchFamily="49" charset="0"/>
              </a:rPr>
              <a:t>this.room.temperature</a:t>
            </a:r>
            <a:endParaRPr lang="en-US" sz="1400" dirty="0" smtClean="0">
              <a:latin typeface="Consolas" pitchFamily="49" charset="0"/>
            </a:endParaRPr>
          </a:p>
          <a:p>
            <a:pPr>
              <a:buNone/>
            </a:pPr>
            <a:endParaRPr lang="en-US" sz="1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defective =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  </a:t>
            </a:r>
            <a:r>
              <a:rPr lang="en-US" sz="1400" b="1" dirty="0" smtClean="0">
                <a:latin typeface="Consolas" pitchFamily="49" charset="0"/>
              </a:rPr>
              <a:t>from</a:t>
            </a:r>
            <a:r>
              <a:rPr lang="en-US" sz="1400" dirty="0" smtClean="0">
                <a:latin typeface="Consolas" pitchFamily="49" charset="0"/>
              </a:rPr>
              <a:t> p </a:t>
            </a:r>
            <a:r>
              <a:rPr lang="en-US" sz="1400" b="1" dirty="0" smtClean="0">
                <a:latin typeface="Consolas" pitchFamily="49" charset="0"/>
              </a:rPr>
              <a:t>in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</a:rPr>
              <a:t>Product.all</a:t>
            </a:r>
            <a:endParaRPr lang="en-US" sz="1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  </a:t>
            </a:r>
            <a:r>
              <a:rPr lang="en-US" sz="1400" b="1" dirty="0" smtClean="0">
                <a:latin typeface="Consolas" pitchFamily="49" charset="0"/>
              </a:rPr>
              <a:t>where</a:t>
            </a:r>
            <a:r>
              <a:rPr lang="en-US" sz="1400" dirty="0" smtClean="0">
                <a:latin typeface="Consolas" pitchFamily="49" charset="0"/>
              </a:rPr>
              <a:t> (</a:t>
            </a:r>
            <a:r>
              <a:rPr lang="en-US" sz="1400" dirty="0" err="1" smtClean="0">
                <a:latin typeface="Consolas" pitchFamily="49" charset="0"/>
              </a:rPr>
              <a:t>p.temperature</a:t>
            </a:r>
            <a:r>
              <a:rPr lang="en-US" sz="1400" dirty="0" smtClean="0">
                <a:latin typeface="Consolas" pitchFamily="49" charset="0"/>
              </a:rPr>
              <a:t> &gt; 25).</a:t>
            </a:r>
            <a:r>
              <a:rPr lang="en-US" sz="1400" i="1" dirty="0" err="1" smtClean="0">
                <a:latin typeface="Consolas" pitchFamily="49" charset="0"/>
              </a:rPr>
              <a:t>howLong</a:t>
            </a:r>
            <a:r>
              <a:rPr lang="en-US" sz="1400" dirty="0" smtClean="0">
                <a:latin typeface="Consolas" pitchFamily="49" charset="0"/>
              </a:rPr>
              <a:t>() &gt;= 10 </a:t>
            </a:r>
            <a:r>
              <a:rPr lang="en-US" sz="1400" b="1" dirty="0" smtClean="0">
                <a:latin typeface="Consolas" pitchFamily="49" charset="0"/>
              </a:rPr>
              <a:t>min</a:t>
            </a:r>
            <a:endParaRPr lang="en-US" sz="1400" b="1" dirty="0">
              <a:latin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E88C-BB5A-4B1C-8519-74BCF94D7953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214414" y="357166"/>
            <a:ext cx="661513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dirty="0" smtClean="0">
                <a:latin typeface="Gill Sans Light" pitchFamily="34" charset="0"/>
              </a:rPr>
              <a:t>Coral8 Solution (I)</a:t>
            </a:r>
            <a:endParaRPr lang="en-US" sz="4000" dirty="0">
              <a:latin typeface="Gill Sans Light" pitchFamily="34" charset="0"/>
            </a:endParaRPr>
          </a:p>
        </p:txBody>
      </p:sp>
      <p:sp>
        <p:nvSpPr>
          <p:cNvPr id="6" name="Rectangle 10"/>
          <p:cNvSpPr/>
          <p:nvPr/>
        </p:nvSpPr>
        <p:spPr>
          <a:xfrm>
            <a:off x="500034" y="1593068"/>
            <a:ext cx="864396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nsolas" pitchFamily="49" charset="0"/>
              </a:rPr>
              <a:t>create input stream </a:t>
            </a:r>
            <a:r>
              <a:rPr lang="en-US" dirty="0" smtClean="0">
                <a:latin typeface="Consolas" pitchFamily="49" charset="0"/>
              </a:rPr>
              <a:t>entries</a:t>
            </a:r>
          </a:p>
          <a:p>
            <a:r>
              <a:rPr lang="en-US" b="1" dirty="0" smtClean="0">
                <a:latin typeface="Consolas" pitchFamily="49" charset="0"/>
              </a:rPr>
              <a:t>schema</a:t>
            </a:r>
            <a:r>
              <a:rPr lang="en-US" dirty="0" smtClean="0">
                <a:latin typeface="Consolas" pitchFamily="49" charset="0"/>
              </a:rPr>
              <a:t> (</a:t>
            </a:r>
          </a:p>
          <a:p>
            <a:r>
              <a:rPr lang="en-US" dirty="0" smtClean="0">
                <a:latin typeface="Consolas" pitchFamily="49" charset="0"/>
              </a:rPr>
              <a:t>   </a:t>
            </a:r>
            <a:r>
              <a:rPr lang="en-US" dirty="0" err="1" smtClean="0">
                <a:latin typeface="Consolas" pitchFamily="49" charset="0"/>
              </a:rPr>
              <a:t>product_id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b="1" dirty="0" smtClean="0">
                <a:latin typeface="Consolas" pitchFamily="49" charset="0"/>
              </a:rPr>
              <a:t>string</a:t>
            </a:r>
            <a:r>
              <a:rPr lang="en-US" dirty="0" smtClean="0">
                <a:latin typeface="Consolas" pitchFamily="49" charset="0"/>
              </a:rPr>
              <a:t>,</a:t>
            </a:r>
          </a:p>
          <a:p>
            <a:r>
              <a:rPr lang="en-US" dirty="0" smtClean="0">
                <a:latin typeface="Consolas" pitchFamily="49" charset="0"/>
              </a:rPr>
              <a:t>   </a:t>
            </a:r>
            <a:r>
              <a:rPr lang="en-US" dirty="0" err="1" smtClean="0">
                <a:latin typeface="Consolas" pitchFamily="49" charset="0"/>
              </a:rPr>
              <a:t>room_id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b="1" dirty="0" smtClean="0">
                <a:latin typeface="Consolas" pitchFamily="49" charset="0"/>
              </a:rPr>
              <a:t>string</a:t>
            </a:r>
          </a:p>
          <a:p>
            <a:r>
              <a:rPr lang="en-US" dirty="0" smtClean="0">
                <a:latin typeface="Consolas" pitchFamily="49" charset="0"/>
              </a:rPr>
              <a:t>);</a:t>
            </a:r>
          </a:p>
          <a:p>
            <a:endParaRPr lang="en-US" dirty="0" smtClean="0">
              <a:latin typeface="Consolas" pitchFamily="49" charset="0"/>
            </a:endParaRPr>
          </a:p>
          <a:p>
            <a:r>
              <a:rPr lang="en-US" b="1" dirty="0" smtClean="0">
                <a:latin typeface="Consolas" pitchFamily="49" charset="0"/>
              </a:rPr>
              <a:t>create input stream </a:t>
            </a:r>
            <a:r>
              <a:rPr lang="en-US" dirty="0" err="1" smtClean="0">
                <a:latin typeface="Consolas" pitchFamily="49" charset="0"/>
              </a:rPr>
              <a:t>temp_readings</a:t>
            </a:r>
            <a:endParaRPr lang="en-US" dirty="0" smtClean="0">
              <a:latin typeface="Consolas" pitchFamily="49" charset="0"/>
            </a:endParaRPr>
          </a:p>
          <a:p>
            <a:r>
              <a:rPr lang="en-US" b="1" dirty="0" smtClean="0">
                <a:latin typeface="Consolas" pitchFamily="49" charset="0"/>
              </a:rPr>
              <a:t>schema</a:t>
            </a:r>
            <a:r>
              <a:rPr lang="en-US" dirty="0" smtClean="0">
                <a:latin typeface="Consolas" pitchFamily="49" charset="0"/>
              </a:rPr>
              <a:t> (</a:t>
            </a:r>
          </a:p>
          <a:p>
            <a:r>
              <a:rPr lang="en-US" dirty="0" smtClean="0">
                <a:latin typeface="Consolas" pitchFamily="49" charset="0"/>
              </a:rPr>
              <a:t>   </a:t>
            </a:r>
            <a:r>
              <a:rPr lang="en-US" dirty="0" err="1" smtClean="0">
                <a:latin typeface="Consolas" pitchFamily="49" charset="0"/>
              </a:rPr>
              <a:t>room_id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b="1" dirty="0" smtClean="0">
                <a:latin typeface="Consolas" pitchFamily="49" charset="0"/>
              </a:rPr>
              <a:t>string</a:t>
            </a:r>
            <a:r>
              <a:rPr lang="en-US" dirty="0" smtClean="0">
                <a:latin typeface="Consolas" pitchFamily="49" charset="0"/>
              </a:rPr>
              <a:t>,</a:t>
            </a:r>
          </a:p>
          <a:p>
            <a:r>
              <a:rPr lang="en-US" dirty="0" smtClean="0">
                <a:latin typeface="Consolas" pitchFamily="49" charset="0"/>
              </a:rPr>
              <a:t>   temperature </a:t>
            </a:r>
            <a:r>
              <a:rPr lang="en-US" b="1" dirty="0" smtClean="0">
                <a:latin typeface="Consolas" pitchFamily="49" charset="0"/>
              </a:rPr>
              <a:t>integer</a:t>
            </a:r>
          </a:p>
          <a:p>
            <a:r>
              <a:rPr lang="en-US" dirty="0" smtClean="0">
                <a:latin typeface="Consolas" pitchFamily="49" charset="0"/>
              </a:rPr>
              <a:t>);</a:t>
            </a:r>
          </a:p>
          <a:p>
            <a:endParaRPr lang="en-US" b="1" dirty="0" smtClean="0">
              <a:latin typeface="Consolas" pitchFamily="49" charset="0"/>
            </a:endParaRPr>
          </a:p>
          <a:p>
            <a:r>
              <a:rPr lang="en-US" b="1" dirty="0" smtClean="0">
                <a:latin typeface="Consolas" pitchFamily="49" charset="0"/>
              </a:rPr>
              <a:t>create window </a:t>
            </a:r>
            <a:r>
              <a:rPr lang="en-US" dirty="0" err="1" smtClean="0">
                <a:latin typeface="Consolas" pitchFamily="49" charset="0"/>
              </a:rPr>
              <a:t>ProductRoom</a:t>
            </a:r>
            <a:endParaRPr lang="en-US" dirty="0" smtClean="0">
              <a:latin typeface="Consolas" pitchFamily="49" charset="0"/>
            </a:endParaRPr>
          </a:p>
          <a:p>
            <a:r>
              <a:rPr lang="en-US" b="1" dirty="0" smtClean="0">
                <a:latin typeface="Consolas" pitchFamily="49" charset="0"/>
              </a:rPr>
              <a:t>schema</a:t>
            </a:r>
            <a:r>
              <a:rPr lang="en-US" dirty="0" smtClean="0">
                <a:latin typeface="Consolas" pitchFamily="49" charset="0"/>
              </a:rPr>
              <a:t> (</a:t>
            </a:r>
          </a:p>
          <a:p>
            <a:r>
              <a:rPr lang="en-US" dirty="0" smtClean="0">
                <a:latin typeface="Consolas" pitchFamily="49" charset="0"/>
              </a:rPr>
              <a:t>   </a:t>
            </a:r>
            <a:r>
              <a:rPr lang="en-US" dirty="0" err="1" smtClean="0">
                <a:latin typeface="Consolas" pitchFamily="49" charset="0"/>
              </a:rPr>
              <a:t>product_id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b="1" dirty="0" smtClean="0">
                <a:latin typeface="Consolas" pitchFamily="49" charset="0"/>
              </a:rPr>
              <a:t>string</a:t>
            </a:r>
            <a:r>
              <a:rPr lang="en-US" dirty="0" smtClean="0">
                <a:latin typeface="Consolas" pitchFamily="49" charset="0"/>
              </a:rPr>
              <a:t>,</a:t>
            </a:r>
          </a:p>
          <a:p>
            <a:r>
              <a:rPr lang="en-US" dirty="0" smtClean="0">
                <a:latin typeface="Consolas" pitchFamily="49" charset="0"/>
              </a:rPr>
              <a:t>   </a:t>
            </a:r>
            <a:r>
              <a:rPr lang="en-US" dirty="0" err="1" smtClean="0">
                <a:latin typeface="Consolas" pitchFamily="49" charset="0"/>
              </a:rPr>
              <a:t>room_id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b="1" dirty="0" smtClean="0">
                <a:latin typeface="Consolas" pitchFamily="49" charset="0"/>
              </a:rPr>
              <a:t>string</a:t>
            </a:r>
          </a:p>
          <a:p>
            <a:r>
              <a:rPr lang="en-US" dirty="0" smtClean="0">
                <a:latin typeface="Consolas" pitchFamily="49" charset="0"/>
              </a:rPr>
              <a:t>) </a:t>
            </a:r>
            <a:r>
              <a:rPr lang="en-US" b="1" dirty="0" smtClean="0">
                <a:latin typeface="Consolas" pitchFamily="49" charset="0"/>
              </a:rPr>
              <a:t>keep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2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b="1" dirty="0" smtClean="0">
                <a:latin typeface="Consolas" pitchFamily="49" charset="0"/>
              </a:rPr>
              <a:t>rows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b="1" dirty="0" smtClean="0">
                <a:latin typeface="Consolas" pitchFamily="49" charset="0"/>
              </a:rPr>
              <a:t>per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product_id</a:t>
            </a:r>
            <a:r>
              <a:rPr lang="en-US" dirty="0" smtClean="0">
                <a:latin typeface="Consolas" pitchFamily="49" charset="0"/>
              </a:rPr>
              <a:t>;</a:t>
            </a:r>
          </a:p>
          <a:p>
            <a:endParaRPr lang="en-US" dirty="0" smtClean="0">
              <a:latin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E88C-BB5A-4B1C-8519-74BCF94D7953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214414" y="357166"/>
            <a:ext cx="661513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dirty="0" smtClean="0">
                <a:latin typeface="Gill Sans Light" pitchFamily="34" charset="0"/>
              </a:rPr>
              <a:t>Coral8 Solution (II)</a:t>
            </a:r>
            <a:endParaRPr lang="en-US" sz="4000" dirty="0">
              <a:latin typeface="Gill Sans Light" pitchFamily="34" charset="0"/>
            </a:endParaRPr>
          </a:p>
        </p:txBody>
      </p:sp>
      <p:sp>
        <p:nvSpPr>
          <p:cNvPr id="9" name="Rectangle 10"/>
          <p:cNvSpPr/>
          <p:nvPr/>
        </p:nvSpPr>
        <p:spPr>
          <a:xfrm>
            <a:off x="500034" y="1593068"/>
            <a:ext cx="864396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nsolas" pitchFamily="49" charset="0"/>
              </a:rPr>
              <a:t>insert into </a:t>
            </a:r>
            <a:r>
              <a:rPr lang="en-US" dirty="0" err="1" smtClean="0">
                <a:latin typeface="Consolas" pitchFamily="49" charset="0"/>
              </a:rPr>
              <a:t>ProductRoom</a:t>
            </a:r>
            <a:endParaRPr lang="en-US" dirty="0" smtClean="0">
              <a:latin typeface="Consolas" pitchFamily="49" charset="0"/>
            </a:endParaRPr>
          </a:p>
          <a:p>
            <a:r>
              <a:rPr lang="en-US" b="1" dirty="0" smtClean="0">
                <a:latin typeface="Consolas" pitchFamily="49" charset="0"/>
              </a:rPr>
              <a:t>select</a:t>
            </a:r>
            <a:r>
              <a:rPr lang="en-US" dirty="0" smtClean="0">
                <a:latin typeface="Consolas" pitchFamily="49" charset="0"/>
              </a:rPr>
              <a:t> * </a:t>
            </a:r>
            <a:r>
              <a:rPr lang="en-US" b="1" dirty="0" smtClean="0">
                <a:latin typeface="Consolas" pitchFamily="49" charset="0"/>
              </a:rPr>
              <a:t>from</a:t>
            </a:r>
            <a:r>
              <a:rPr lang="en-US" dirty="0" smtClean="0">
                <a:latin typeface="Consolas" pitchFamily="49" charset="0"/>
              </a:rPr>
              <a:t> entries;</a:t>
            </a:r>
          </a:p>
          <a:p>
            <a:endParaRPr lang="en-US" dirty="0" smtClean="0">
              <a:latin typeface="Consolas" pitchFamily="49" charset="0"/>
            </a:endParaRPr>
          </a:p>
          <a:p>
            <a:r>
              <a:rPr lang="en-US" b="1" dirty="0" smtClean="0">
                <a:latin typeface="Consolas" pitchFamily="49" charset="0"/>
              </a:rPr>
              <a:t>create window </a:t>
            </a:r>
            <a:r>
              <a:rPr lang="en-US" dirty="0" err="1" smtClean="0">
                <a:latin typeface="Consolas" pitchFamily="49" charset="0"/>
              </a:rPr>
              <a:t>RoomTemperature</a:t>
            </a:r>
            <a:endParaRPr lang="en-US" dirty="0" smtClean="0">
              <a:latin typeface="Consolas" pitchFamily="49" charset="0"/>
            </a:endParaRPr>
          </a:p>
          <a:p>
            <a:r>
              <a:rPr lang="en-US" b="1" dirty="0" smtClean="0">
                <a:latin typeface="Consolas" pitchFamily="49" charset="0"/>
              </a:rPr>
              <a:t>schema</a:t>
            </a:r>
            <a:r>
              <a:rPr lang="en-US" dirty="0" smtClean="0">
                <a:latin typeface="Consolas" pitchFamily="49" charset="0"/>
              </a:rPr>
              <a:t> (</a:t>
            </a:r>
          </a:p>
          <a:p>
            <a:r>
              <a:rPr lang="en-US" dirty="0" smtClean="0">
                <a:latin typeface="Consolas" pitchFamily="49" charset="0"/>
              </a:rPr>
              <a:t>   </a:t>
            </a:r>
            <a:r>
              <a:rPr lang="en-US" dirty="0" err="1" smtClean="0">
                <a:latin typeface="Consolas" pitchFamily="49" charset="0"/>
              </a:rPr>
              <a:t>room_id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b="1" dirty="0" smtClean="0">
                <a:latin typeface="Consolas" pitchFamily="49" charset="0"/>
              </a:rPr>
              <a:t>string</a:t>
            </a:r>
            <a:r>
              <a:rPr lang="en-US" dirty="0" smtClean="0">
                <a:latin typeface="Consolas" pitchFamily="49" charset="0"/>
              </a:rPr>
              <a:t>,</a:t>
            </a:r>
          </a:p>
          <a:p>
            <a:r>
              <a:rPr lang="en-US" dirty="0" smtClean="0">
                <a:latin typeface="Consolas" pitchFamily="49" charset="0"/>
              </a:rPr>
              <a:t>   temperature </a:t>
            </a:r>
            <a:r>
              <a:rPr lang="en-US" b="1" dirty="0" smtClean="0">
                <a:latin typeface="Consolas" pitchFamily="49" charset="0"/>
              </a:rPr>
              <a:t>integer</a:t>
            </a:r>
          </a:p>
          <a:p>
            <a:r>
              <a:rPr lang="en-US" dirty="0" smtClean="0">
                <a:latin typeface="Consolas" pitchFamily="49" charset="0"/>
              </a:rPr>
              <a:t>) </a:t>
            </a:r>
            <a:r>
              <a:rPr lang="en-US" b="1" dirty="0" smtClean="0">
                <a:latin typeface="Consolas" pitchFamily="49" charset="0"/>
              </a:rPr>
              <a:t>keep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2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b="1" dirty="0" smtClean="0">
                <a:latin typeface="Consolas" pitchFamily="49" charset="0"/>
              </a:rPr>
              <a:t>rows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b="1" dirty="0" smtClean="0">
                <a:latin typeface="Consolas" pitchFamily="49" charset="0"/>
              </a:rPr>
              <a:t>per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room_id</a:t>
            </a:r>
            <a:r>
              <a:rPr lang="en-US" dirty="0" smtClean="0">
                <a:latin typeface="Consolas" pitchFamily="49" charset="0"/>
              </a:rPr>
              <a:t>;</a:t>
            </a:r>
          </a:p>
          <a:p>
            <a:endParaRPr lang="en-US" dirty="0" smtClean="0">
              <a:latin typeface="Consolas" pitchFamily="49" charset="0"/>
            </a:endParaRPr>
          </a:p>
          <a:p>
            <a:r>
              <a:rPr lang="en-US" b="1" dirty="0" smtClean="0">
                <a:latin typeface="Consolas" pitchFamily="49" charset="0"/>
              </a:rPr>
              <a:t>insert into </a:t>
            </a:r>
            <a:r>
              <a:rPr lang="en-US" dirty="0" err="1" smtClean="0">
                <a:latin typeface="Consolas" pitchFamily="49" charset="0"/>
              </a:rPr>
              <a:t>RoomTemperature</a:t>
            </a:r>
            <a:endParaRPr lang="en-US" dirty="0" smtClean="0">
              <a:latin typeface="Consolas" pitchFamily="49" charset="0"/>
            </a:endParaRPr>
          </a:p>
          <a:p>
            <a:r>
              <a:rPr lang="en-US" b="1" dirty="0" smtClean="0">
                <a:latin typeface="Consolas" pitchFamily="49" charset="0"/>
              </a:rPr>
              <a:t>select</a:t>
            </a:r>
            <a:r>
              <a:rPr lang="en-US" dirty="0" smtClean="0">
                <a:latin typeface="Consolas" pitchFamily="49" charset="0"/>
              </a:rPr>
              <a:t> *</a:t>
            </a:r>
          </a:p>
          <a:p>
            <a:r>
              <a:rPr lang="en-US" b="1" dirty="0" smtClean="0">
                <a:latin typeface="Consolas" pitchFamily="49" charset="0"/>
              </a:rPr>
              <a:t>from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temp_readings</a:t>
            </a:r>
            <a:r>
              <a:rPr lang="en-US" dirty="0" smtClean="0">
                <a:latin typeface="Consolas" pitchFamily="49" charset="0"/>
              </a:rPr>
              <a:t>;</a:t>
            </a:r>
          </a:p>
          <a:p>
            <a:endParaRPr lang="en-US" dirty="0" smtClean="0">
              <a:latin typeface="Consolas" pitchFamily="49" charset="0"/>
            </a:endParaRPr>
          </a:p>
          <a:p>
            <a:r>
              <a:rPr lang="en-US" b="1" dirty="0" smtClean="0">
                <a:latin typeface="Consolas" pitchFamily="49" charset="0"/>
              </a:rPr>
              <a:t>create local stream </a:t>
            </a:r>
            <a:r>
              <a:rPr lang="en-US" dirty="0" err="1" smtClean="0">
                <a:latin typeface="Consolas" pitchFamily="49" charset="0"/>
              </a:rPr>
              <a:t>OnExit</a:t>
            </a:r>
            <a:endParaRPr lang="en-US" dirty="0" smtClean="0">
              <a:latin typeface="Consolas" pitchFamily="49" charset="0"/>
            </a:endParaRPr>
          </a:p>
          <a:p>
            <a:r>
              <a:rPr lang="en-US" b="1" dirty="0" smtClean="0">
                <a:latin typeface="Consolas" pitchFamily="49" charset="0"/>
              </a:rPr>
              <a:t>schema</a:t>
            </a:r>
            <a:r>
              <a:rPr lang="en-US" dirty="0" smtClean="0">
                <a:latin typeface="Consolas" pitchFamily="49" charset="0"/>
              </a:rPr>
              <a:t> (</a:t>
            </a:r>
          </a:p>
          <a:p>
            <a:r>
              <a:rPr lang="en-US" dirty="0" smtClean="0">
                <a:latin typeface="Consolas" pitchFamily="49" charset="0"/>
              </a:rPr>
              <a:t>   </a:t>
            </a:r>
            <a:r>
              <a:rPr lang="en-US" dirty="0" err="1" smtClean="0">
                <a:latin typeface="Consolas" pitchFamily="49" charset="0"/>
              </a:rPr>
              <a:t>product_id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b="1" dirty="0" smtClean="0">
                <a:latin typeface="Consolas" pitchFamily="49" charset="0"/>
              </a:rPr>
              <a:t>string</a:t>
            </a:r>
            <a:r>
              <a:rPr lang="en-US" dirty="0" smtClean="0">
                <a:latin typeface="Consolas" pitchFamily="49" charset="0"/>
              </a:rPr>
              <a:t>,</a:t>
            </a:r>
          </a:p>
          <a:p>
            <a:r>
              <a:rPr lang="en-US" dirty="0" smtClean="0">
                <a:latin typeface="Consolas" pitchFamily="49" charset="0"/>
              </a:rPr>
              <a:t>   </a:t>
            </a:r>
            <a:r>
              <a:rPr lang="en-US" dirty="0" err="1" smtClean="0">
                <a:latin typeface="Consolas" pitchFamily="49" charset="0"/>
              </a:rPr>
              <a:t>old_room_id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b="1" dirty="0" smtClean="0">
                <a:latin typeface="Consolas" pitchFamily="49" charset="0"/>
              </a:rPr>
              <a:t>string</a:t>
            </a:r>
          </a:p>
          <a:p>
            <a:r>
              <a:rPr lang="en-US" dirty="0" smtClean="0">
                <a:latin typeface="Consolas" pitchFamily="49" charset="0"/>
              </a:rPr>
              <a:t>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E88C-BB5A-4B1C-8519-74BCF94D7953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214414" y="357166"/>
            <a:ext cx="661513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dirty="0" smtClean="0">
                <a:latin typeface="Gill Sans Light" pitchFamily="34" charset="0"/>
              </a:rPr>
              <a:t>Coral8 Solution (III)</a:t>
            </a:r>
            <a:endParaRPr lang="en-US" sz="4000" dirty="0">
              <a:latin typeface="Gill Sans Light" pitchFamily="34" charset="0"/>
            </a:endParaRPr>
          </a:p>
        </p:txBody>
      </p:sp>
      <p:sp>
        <p:nvSpPr>
          <p:cNvPr id="6" name="Rectangle 10"/>
          <p:cNvSpPr/>
          <p:nvPr/>
        </p:nvSpPr>
        <p:spPr>
          <a:xfrm>
            <a:off x="500034" y="1593068"/>
            <a:ext cx="864396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nsolas" pitchFamily="49" charset="0"/>
              </a:rPr>
              <a:t>insert into </a:t>
            </a:r>
            <a:r>
              <a:rPr lang="en-US" dirty="0" err="1" smtClean="0">
                <a:latin typeface="Consolas" pitchFamily="49" charset="0"/>
              </a:rPr>
              <a:t>OnExit</a:t>
            </a:r>
            <a:endParaRPr lang="en-US" dirty="0" smtClean="0">
              <a:latin typeface="Consolas" pitchFamily="49" charset="0"/>
            </a:endParaRPr>
          </a:p>
          <a:p>
            <a:r>
              <a:rPr lang="en-US" b="1" dirty="0" smtClean="0">
                <a:latin typeface="Consolas" pitchFamily="49" charset="0"/>
              </a:rPr>
              <a:t>select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entries.product_id</a:t>
            </a:r>
            <a:r>
              <a:rPr lang="en-US" dirty="0" smtClean="0">
                <a:latin typeface="Consolas" pitchFamily="49" charset="0"/>
              </a:rPr>
              <a:t>, </a:t>
            </a:r>
            <a:r>
              <a:rPr lang="en-US" dirty="0" err="1" smtClean="0">
                <a:latin typeface="Consolas" pitchFamily="49" charset="0"/>
              </a:rPr>
              <a:t>ProductRoom.room_id</a:t>
            </a:r>
            <a:endParaRPr lang="en-US" dirty="0" smtClean="0">
              <a:latin typeface="Consolas" pitchFamily="49" charset="0"/>
            </a:endParaRPr>
          </a:p>
          <a:p>
            <a:r>
              <a:rPr lang="en-US" b="1" dirty="0" smtClean="0">
                <a:latin typeface="Consolas" pitchFamily="49" charset="0"/>
              </a:rPr>
              <a:t>from</a:t>
            </a:r>
            <a:r>
              <a:rPr lang="en-US" dirty="0" smtClean="0">
                <a:latin typeface="Consolas" pitchFamily="49" charset="0"/>
              </a:rPr>
              <a:t>   entries </a:t>
            </a:r>
            <a:r>
              <a:rPr lang="en-US" b="1" dirty="0" smtClean="0">
                <a:latin typeface="Consolas" pitchFamily="49" charset="0"/>
              </a:rPr>
              <a:t>left outer join </a:t>
            </a:r>
            <a:r>
              <a:rPr lang="en-US" dirty="0" err="1" smtClean="0">
                <a:latin typeface="Consolas" pitchFamily="49" charset="0"/>
              </a:rPr>
              <a:t>ProductRoom</a:t>
            </a:r>
            <a:endParaRPr lang="en-US" dirty="0" smtClean="0">
              <a:latin typeface="Consolas" pitchFamily="49" charset="0"/>
            </a:endParaRPr>
          </a:p>
          <a:p>
            <a:r>
              <a:rPr lang="en-US" dirty="0" smtClean="0">
                <a:latin typeface="Consolas" pitchFamily="49" charset="0"/>
              </a:rPr>
              <a:t>         </a:t>
            </a:r>
            <a:r>
              <a:rPr lang="en-US" b="1" dirty="0" smtClean="0">
                <a:latin typeface="Consolas" pitchFamily="49" charset="0"/>
              </a:rPr>
              <a:t>on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entries.product_id</a:t>
            </a:r>
            <a:r>
              <a:rPr lang="en-US" dirty="0" smtClean="0">
                <a:latin typeface="Consolas" pitchFamily="49" charset="0"/>
              </a:rPr>
              <a:t> = </a:t>
            </a:r>
            <a:r>
              <a:rPr lang="en-US" dirty="0" err="1" smtClean="0">
                <a:latin typeface="Consolas" pitchFamily="49" charset="0"/>
              </a:rPr>
              <a:t>ProductRoom.product_id</a:t>
            </a:r>
            <a:endParaRPr lang="en-US" dirty="0" smtClean="0">
              <a:latin typeface="Consolas" pitchFamily="49" charset="0"/>
            </a:endParaRPr>
          </a:p>
          <a:p>
            <a:r>
              <a:rPr lang="en-US" b="1" dirty="0" smtClean="0">
                <a:latin typeface="Consolas" pitchFamily="49" charset="0"/>
              </a:rPr>
              <a:t>where</a:t>
            </a:r>
            <a:r>
              <a:rPr lang="en-US" dirty="0" smtClean="0">
                <a:latin typeface="Consolas" pitchFamily="49" charset="0"/>
              </a:rPr>
              <a:t>  </a:t>
            </a:r>
            <a:r>
              <a:rPr lang="en-US" dirty="0" err="1" smtClean="0">
                <a:latin typeface="Consolas" pitchFamily="49" charset="0"/>
              </a:rPr>
              <a:t>entries.room_id</a:t>
            </a:r>
            <a:r>
              <a:rPr lang="en-US" dirty="0" smtClean="0">
                <a:latin typeface="Consolas" pitchFamily="49" charset="0"/>
              </a:rPr>
              <a:t> != </a:t>
            </a:r>
            <a:r>
              <a:rPr lang="en-US" dirty="0" err="1" smtClean="0">
                <a:latin typeface="Consolas" pitchFamily="49" charset="0"/>
              </a:rPr>
              <a:t>ProductRoom.room_id</a:t>
            </a:r>
            <a:r>
              <a:rPr lang="en-US" dirty="0" smtClean="0">
                <a:latin typeface="Consolas" pitchFamily="49" charset="0"/>
              </a:rPr>
              <a:t>;</a:t>
            </a:r>
          </a:p>
          <a:p>
            <a:endParaRPr lang="en-US" dirty="0" smtClean="0">
              <a:latin typeface="Consolas" pitchFamily="49" charset="0"/>
            </a:endParaRPr>
          </a:p>
          <a:p>
            <a:r>
              <a:rPr lang="en-US" b="1" dirty="0" smtClean="0">
                <a:latin typeface="Consolas" pitchFamily="49" charset="0"/>
              </a:rPr>
              <a:t>create local stream </a:t>
            </a:r>
            <a:r>
              <a:rPr lang="en-US" dirty="0" err="1" smtClean="0">
                <a:latin typeface="Consolas" pitchFamily="49" charset="0"/>
              </a:rPr>
              <a:t>OnTemperatureChange</a:t>
            </a:r>
            <a:endParaRPr lang="en-US" dirty="0" smtClean="0">
              <a:latin typeface="Consolas" pitchFamily="49" charset="0"/>
            </a:endParaRPr>
          </a:p>
          <a:p>
            <a:r>
              <a:rPr lang="en-US" b="1" dirty="0" smtClean="0">
                <a:latin typeface="Consolas" pitchFamily="49" charset="0"/>
              </a:rPr>
              <a:t>schema</a:t>
            </a:r>
            <a:r>
              <a:rPr lang="en-US" dirty="0" smtClean="0">
                <a:latin typeface="Consolas" pitchFamily="49" charset="0"/>
              </a:rPr>
              <a:t> (</a:t>
            </a:r>
          </a:p>
          <a:p>
            <a:r>
              <a:rPr lang="en-US" dirty="0" smtClean="0">
                <a:latin typeface="Consolas" pitchFamily="49" charset="0"/>
              </a:rPr>
              <a:t>   </a:t>
            </a:r>
            <a:r>
              <a:rPr lang="en-US" dirty="0" err="1" smtClean="0">
                <a:latin typeface="Consolas" pitchFamily="49" charset="0"/>
              </a:rPr>
              <a:t>room_id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b="1" dirty="0" smtClean="0">
                <a:latin typeface="Consolas" pitchFamily="49" charset="0"/>
              </a:rPr>
              <a:t>string</a:t>
            </a:r>
            <a:r>
              <a:rPr lang="en-US" dirty="0" smtClean="0">
                <a:latin typeface="Consolas" pitchFamily="49" charset="0"/>
              </a:rPr>
              <a:t>,</a:t>
            </a:r>
          </a:p>
          <a:p>
            <a:r>
              <a:rPr lang="en-US" dirty="0" smtClean="0">
                <a:latin typeface="Consolas" pitchFamily="49" charset="0"/>
              </a:rPr>
              <a:t>   </a:t>
            </a:r>
            <a:r>
              <a:rPr lang="en-US" dirty="0" err="1" smtClean="0">
                <a:latin typeface="Consolas" pitchFamily="49" charset="0"/>
              </a:rPr>
              <a:t>old_temperature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b="1" dirty="0" smtClean="0">
                <a:latin typeface="Consolas" pitchFamily="49" charset="0"/>
              </a:rPr>
              <a:t>string</a:t>
            </a:r>
          </a:p>
          <a:p>
            <a:r>
              <a:rPr lang="en-US" dirty="0" smtClean="0">
                <a:latin typeface="Consolas" pitchFamily="49" charset="0"/>
              </a:rPr>
              <a:t>);</a:t>
            </a:r>
          </a:p>
          <a:p>
            <a:endParaRPr lang="en-US" dirty="0" smtClean="0">
              <a:latin typeface="Consolas" pitchFamily="49" charset="0"/>
            </a:endParaRPr>
          </a:p>
          <a:p>
            <a:r>
              <a:rPr lang="en-US" b="1" dirty="0" smtClean="0">
                <a:latin typeface="Consolas" pitchFamily="49" charset="0"/>
              </a:rPr>
              <a:t>insert into </a:t>
            </a:r>
            <a:r>
              <a:rPr lang="en-US" dirty="0" err="1" smtClean="0">
                <a:latin typeface="Consolas" pitchFamily="49" charset="0"/>
              </a:rPr>
              <a:t>OnTemperatureChange</a:t>
            </a:r>
            <a:endParaRPr lang="en-US" dirty="0" smtClean="0">
              <a:latin typeface="Consolas" pitchFamily="49" charset="0"/>
            </a:endParaRPr>
          </a:p>
          <a:p>
            <a:r>
              <a:rPr lang="en-US" b="1" dirty="0" smtClean="0">
                <a:latin typeface="Consolas" pitchFamily="49" charset="0"/>
              </a:rPr>
              <a:t>select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temp_readings.room_id</a:t>
            </a:r>
            <a:r>
              <a:rPr lang="en-US" dirty="0" smtClean="0">
                <a:latin typeface="Consolas" pitchFamily="49" charset="0"/>
              </a:rPr>
              <a:t>, </a:t>
            </a:r>
            <a:r>
              <a:rPr lang="en-US" dirty="0" err="1" smtClean="0">
                <a:latin typeface="Consolas" pitchFamily="49" charset="0"/>
              </a:rPr>
              <a:t>RoomTemperature.temperature</a:t>
            </a:r>
            <a:endParaRPr lang="en-US" dirty="0" smtClean="0">
              <a:latin typeface="Consolas" pitchFamily="49" charset="0"/>
            </a:endParaRPr>
          </a:p>
          <a:p>
            <a:r>
              <a:rPr lang="en-US" b="1" dirty="0" smtClean="0">
                <a:latin typeface="Consolas" pitchFamily="49" charset="0"/>
              </a:rPr>
              <a:t>from</a:t>
            </a:r>
            <a:r>
              <a:rPr lang="en-US" dirty="0" smtClean="0">
                <a:latin typeface="Consolas" pitchFamily="49" charset="0"/>
              </a:rPr>
              <a:t>   </a:t>
            </a:r>
            <a:r>
              <a:rPr lang="en-US" dirty="0" err="1" smtClean="0">
                <a:latin typeface="Consolas" pitchFamily="49" charset="0"/>
              </a:rPr>
              <a:t>temp_readings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b="1" dirty="0" smtClean="0">
                <a:latin typeface="Consolas" pitchFamily="49" charset="0"/>
              </a:rPr>
              <a:t>left outer join </a:t>
            </a:r>
            <a:r>
              <a:rPr lang="en-US" dirty="0" err="1" smtClean="0">
                <a:latin typeface="Consolas" pitchFamily="49" charset="0"/>
              </a:rPr>
              <a:t>RoomTemperature</a:t>
            </a:r>
            <a:endParaRPr lang="en-US" dirty="0" smtClean="0">
              <a:latin typeface="Consolas" pitchFamily="49" charset="0"/>
            </a:endParaRPr>
          </a:p>
          <a:p>
            <a:r>
              <a:rPr lang="en-US" dirty="0" smtClean="0">
                <a:latin typeface="Consolas" pitchFamily="49" charset="0"/>
              </a:rPr>
              <a:t>         </a:t>
            </a:r>
            <a:r>
              <a:rPr lang="en-US" b="1" dirty="0" smtClean="0">
                <a:latin typeface="Consolas" pitchFamily="49" charset="0"/>
              </a:rPr>
              <a:t>on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temp_readings.room_id</a:t>
            </a:r>
            <a:r>
              <a:rPr lang="en-US" dirty="0" smtClean="0">
                <a:latin typeface="Consolas" pitchFamily="49" charset="0"/>
              </a:rPr>
              <a:t> = </a:t>
            </a:r>
            <a:r>
              <a:rPr lang="en-US" dirty="0" err="1" smtClean="0">
                <a:latin typeface="Consolas" pitchFamily="49" charset="0"/>
              </a:rPr>
              <a:t>RoomTemperature.room_id</a:t>
            </a:r>
            <a:endParaRPr lang="en-US" dirty="0" smtClean="0">
              <a:latin typeface="Consolas" pitchFamily="49" charset="0"/>
            </a:endParaRPr>
          </a:p>
          <a:p>
            <a:r>
              <a:rPr lang="en-US" b="1" dirty="0" smtClean="0">
                <a:latin typeface="Consolas" pitchFamily="49" charset="0"/>
              </a:rPr>
              <a:t>where</a:t>
            </a:r>
            <a:r>
              <a:rPr lang="en-US" dirty="0" smtClean="0">
                <a:latin typeface="Consolas" pitchFamily="49" charset="0"/>
              </a:rPr>
              <a:t>  </a:t>
            </a:r>
            <a:r>
              <a:rPr lang="en-US" dirty="0" err="1" smtClean="0">
                <a:latin typeface="Consolas" pitchFamily="49" charset="0"/>
              </a:rPr>
              <a:t>temp_readings.temperature</a:t>
            </a:r>
            <a:r>
              <a:rPr lang="en-US" dirty="0" smtClean="0">
                <a:latin typeface="Consolas" pitchFamily="49" charset="0"/>
              </a:rPr>
              <a:t> != </a:t>
            </a:r>
            <a:r>
              <a:rPr lang="en-US" dirty="0" err="1" smtClean="0">
                <a:latin typeface="Consolas" pitchFamily="49" charset="0"/>
              </a:rPr>
              <a:t>RoomTemperature.temperature</a:t>
            </a:r>
            <a:r>
              <a:rPr lang="en-US" dirty="0" smtClean="0">
                <a:latin typeface="Consolas" pitchFamily="49" charset="0"/>
              </a:rPr>
              <a:t>;</a:t>
            </a:r>
          </a:p>
          <a:p>
            <a:endParaRPr lang="en-US" dirty="0" smtClean="0">
              <a:latin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E88C-BB5A-4B1C-8519-74BCF94D7953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214414" y="357166"/>
            <a:ext cx="661513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dirty="0" smtClean="0">
                <a:latin typeface="Gill Sans Light" pitchFamily="34" charset="0"/>
              </a:rPr>
              <a:t>Coral8 Solution (IV)</a:t>
            </a:r>
            <a:endParaRPr lang="en-US" sz="4000" dirty="0">
              <a:latin typeface="Gill Sans Light" pitchFamily="34" charset="0"/>
            </a:endParaRPr>
          </a:p>
        </p:txBody>
      </p:sp>
      <p:sp>
        <p:nvSpPr>
          <p:cNvPr id="7" name="Rectangle 10"/>
          <p:cNvSpPr/>
          <p:nvPr/>
        </p:nvSpPr>
        <p:spPr>
          <a:xfrm>
            <a:off x="500034" y="1593068"/>
            <a:ext cx="864396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nsolas" pitchFamily="49" charset="0"/>
              </a:rPr>
              <a:t>create window </a:t>
            </a:r>
            <a:r>
              <a:rPr lang="en-US" dirty="0" err="1" smtClean="0">
                <a:latin typeface="Consolas" pitchFamily="49" charset="0"/>
              </a:rPr>
              <a:t>ProductTemperatureCounter</a:t>
            </a:r>
            <a:endParaRPr lang="en-US" dirty="0" smtClean="0">
              <a:latin typeface="Consolas" pitchFamily="49" charset="0"/>
            </a:endParaRPr>
          </a:p>
          <a:p>
            <a:r>
              <a:rPr lang="en-US" b="1" dirty="0" smtClean="0">
                <a:latin typeface="Consolas" pitchFamily="49" charset="0"/>
              </a:rPr>
              <a:t>schema</a:t>
            </a:r>
            <a:r>
              <a:rPr lang="en-US" dirty="0" smtClean="0">
                <a:latin typeface="Consolas" pitchFamily="49" charset="0"/>
              </a:rPr>
              <a:t> (</a:t>
            </a:r>
          </a:p>
          <a:p>
            <a:r>
              <a:rPr lang="en-US" dirty="0" smtClean="0">
                <a:latin typeface="Consolas" pitchFamily="49" charset="0"/>
              </a:rPr>
              <a:t>   </a:t>
            </a:r>
            <a:r>
              <a:rPr lang="en-US" dirty="0" err="1" smtClean="0">
                <a:latin typeface="Consolas" pitchFamily="49" charset="0"/>
              </a:rPr>
              <a:t>product_id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b="1" dirty="0" smtClean="0">
                <a:latin typeface="Consolas" pitchFamily="49" charset="0"/>
              </a:rPr>
              <a:t>string</a:t>
            </a:r>
            <a:r>
              <a:rPr lang="en-US" dirty="0" smtClean="0">
                <a:latin typeface="Consolas" pitchFamily="49" charset="0"/>
              </a:rPr>
              <a:t>, time_above_20 </a:t>
            </a:r>
            <a:r>
              <a:rPr lang="en-US" b="1" dirty="0" smtClean="0">
                <a:latin typeface="Consolas" pitchFamily="49" charset="0"/>
              </a:rPr>
              <a:t>interval</a:t>
            </a:r>
            <a:r>
              <a:rPr lang="en-US" dirty="0" smtClean="0">
                <a:latin typeface="Consolas" pitchFamily="49" charset="0"/>
              </a:rPr>
              <a:t>, </a:t>
            </a:r>
            <a:r>
              <a:rPr lang="en-US" dirty="0" err="1" smtClean="0">
                <a:latin typeface="Consolas" pitchFamily="49" charset="0"/>
              </a:rPr>
              <a:t>last_update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b="1" dirty="0" smtClean="0">
                <a:latin typeface="Consolas" pitchFamily="49" charset="0"/>
              </a:rPr>
              <a:t>timestamp</a:t>
            </a:r>
          </a:p>
          <a:p>
            <a:r>
              <a:rPr lang="en-US" dirty="0" smtClean="0">
                <a:latin typeface="Consolas" pitchFamily="49" charset="0"/>
              </a:rPr>
              <a:t>) </a:t>
            </a:r>
            <a:r>
              <a:rPr lang="en-US" b="1" dirty="0" smtClean="0">
                <a:latin typeface="Consolas" pitchFamily="49" charset="0"/>
              </a:rPr>
              <a:t>keep last per </a:t>
            </a:r>
            <a:r>
              <a:rPr lang="en-US" dirty="0" err="1" smtClean="0">
                <a:latin typeface="Consolas" pitchFamily="49" charset="0"/>
              </a:rPr>
              <a:t>product_id</a:t>
            </a:r>
            <a:r>
              <a:rPr lang="en-US" dirty="0" smtClean="0">
                <a:latin typeface="Consolas" pitchFamily="49" charset="0"/>
              </a:rPr>
              <a:t>;</a:t>
            </a:r>
          </a:p>
          <a:p>
            <a:endParaRPr lang="en-US" dirty="0" smtClean="0">
              <a:latin typeface="Consolas" pitchFamily="49" charset="0"/>
            </a:endParaRPr>
          </a:p>
          <a:p>
            <a:r>
              <a:rPr lang="en-US" b="1" dirty="0" smtClean="0">
                <a:latin typeface="Consolas" pitchFamily="49" charset="0"/>
              </a:rPr>
              <a:t>insert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b="1" dirty="0" smtClean="0">
                <a:latin typeface="Consolas" pitchFamily="49" charset="0"/>
              </a:rPr>
              <a:t>into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ProductTemperatureCounter</a:t>
            </a:r>
            <a:endParaRPr lang="en-US" dirty="0" smtClean="0">
              <a:latin typeface="Consolas" pitchFamily="49" charset="0"/>
            </a:endParaRPr>
          </a:p>
          <a:p>
            <a:r>
              <a:rPr lang="en-US" b="1" dirty="0" smtClean="0">
                <a:latin typeface="Consolas" pitchFamily="49" charset="0"/>
              </a:rPr>
              <a:t>select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product_id</a:t>
            </a:r>
            <a:r>
              <a:rPr lang="en-US" dirty="0" smtClean="0">
                <a:latin typeface="Consolas" pitchFamily="49" charset="0"/>
              </a:rPr>
              <a:t>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0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b="1" dirty="0" smtClean="0">
                <a:latin typeface="Consolas" pitchFamily="49" charset="0"/>
              </a:rPr>
              <a:t>seconds</a:t>
            </a:r>
            <a:r>
              <a:rPr lang="en-US" dirty="0" smtClean="0">
                <a:latin typeface="Consolas" pitchFamily="49" charset="0"/>
              </a:rPr>
              <a:t>, </a:t>
            </a:r>
            <a:r>
              <a:rPr lang="en-US" i="1" dirty="0" smtClean="0">
                <a:latin typeface="Consolas" pitchFamily="49" charset="0"/>
              </a:rPr>
              <a:t>now</a:t>
            </a:r>
            <a:r>
              <a:rPr lang="en-US" dirty="0" smtClean="0">
                <a:latin typeface="Consolas" pitchFamily="49" charset="0"/>
              </a:rPr>
              <a:t>()</a:t>
            </a:r>
          </a:p>
          <a:p>
            <a:r>
              <a:rPr lang="en-US" b="1" dirty="0" smtClean="0">
                <a:latin typeface="Consolas" pitchFamily="49" charset="0"/>
              </a:rPr>
              <a:t>from</a:t>
            </a:r>
            <a:r>
              <a:rPr lang="en-US" dirty="0" smtClean="0">
                <a:latin typeface="Consolas" pitchFamily="49" charset="0"/>
              </a:rPr>
              <a:t> entries</a:t>
            </a:r>
          </a:p>
          <a:p>
            <a:r>
              <a:rPr lang="en-US" b="1" dirty="0" smtClean="0">
                <a:latin typeface="Consolas" pitchFamily="49" charset="0"/>
              </a:rPr>
              <a:t>where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room_id</a:t>
            </a:r>
            <a:r>
              <a:rPr lang="en-US" dirty="0" smtClean="0">
                <a:latin typeface="Consolas" pitchFamily="49" charset="0"/>
              </a:rPr>
              <a:t> =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</a:rPr>
              <a:t>"A"</a:t>
            </a:r>
            <a:r>
              <a:rPr lang="en-US" dirty="0" smtClean="0">
                <a:latin typeface="Consolas" pitchFamily="49" charset="0"/>
              </a:rPr>
              <a:t>;</a:t>
            </a:r>
          </a:p>
          <a:p>
            <a:endParaRPr lang="en-US" dirty="0" smtClean="0">
              <a:latin typeface="Consolas" pitchFamily="49" charset="0"/>
            </a:endParaRPr>
          </a:p>
          <a:p>
            <a:r>
              <a:rPr lang="en-US" b="1" dirty="0" smtClean="0">
                <a:latin typeface="Consolas" pitchFamily="49" charset="0"/>
              </a:rPr>
              <a:t>insert into </a:t>
            </a:r>
            <a:r>
              <a:rPr lang="en-US" dirty="0" err="1" smtClean="0">
                <a:latin typeface="Consolas" pitchFamily="49" charset="0"/>
              </a:rPr>
              <a:t>ProductTemperatureCounter</a:t>
            </a:r>
            <a:endParaRPr lang="en-US" dirty="0" smtClean="0">
              <a:latin typeface="Consolas" pitchFamily="49" charset="0"/>
            </a:endParaRPr>
          </a:p>
          <a:p>
            <a:r>
              <a:rPr lang="en-US" b="1" dirty="0" smtClean="0">
                <a:latin typeface="Consolas" pitchFamily="49" charset="0"/>
              </a:rPr>
              <a:t>select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E.product_id</a:t>
            </a:r>
            <a:r>
              <a:rPr lang="en-US" dirty="0" smtClean="0">
                <a:latin typeface="Consolas" pitchFamily="49" charset="0"/>
              </a:rPr>
              <a:t>, </a:t>
            </a:r>
            <a:r>
              <a:rPr lang="en-US" b="1" dirty="0" smtClean="0">
                <a:latin typeface="Consolas" pitchFamily="49" charset="0"/>
              </a:rPr>
              <a:t>if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T.temperature</a:t>
            </a:r>
            <a:r>
              <a:rPr lang="en-US" dirty="0" smtClean="0">
                <a:latin typeface="Consolas" pitchFamily="49" charset="0"/>
              </a:rPr>
              <a:t> &gt; </a:t>
            </a:r>
            <a:r>
              <a:rPr lang="en-US" dirty="0" smtClean="0">
                <a:solidFill>
                  <a:schemeClr val="accent1"/>
                </a:solidFill>
                <a:latin typeface="Consolas" pitchFamily="49" charset="0"/>
              </a:rPr>
              <a:t>20</a:t>
            </a:r>
          </a:p>
          <a:p>
            <a:r>
              <a:rPr lang="en-US" dirty="0" smtClean="0">
                <a:latin typeface="Consolas" pitchFamily="49" charset="0"/>
              </a:rPr>
              <a:t>                       </a:t>
            </a:r>
            <a:r>
              <a:rPr lang="en-US" b="1" dirty="0" smtClean="0">
                <a:latin typeface="Consolas" pitchFamily="49" charset="0"/>
              </a:rPr>
              <a:t>then</a:t>
            </a:r>
            <a:r>
              <a:rPr lang="en-US" dirty="0" smtClean="0">
                <a:latin typeface="Consolas" pitchFamily="49" charset="0"/>
              </a:rPr>
              <a:t> time_above_20 + </a:t>
            </a:r>
            <a:r>
              <a:rPr lang="en-US" i="1" dirty="0" smtClean="0">
                <a:latin typeface="Consolas" pitchFamily="49" charset="0"/>
              </a:rPr>
              <a:t>now</a:t>
            </a:r>
            <a:r>
              <a:rPr lang="en-US" dirty="0" smtClean="0">
                <a:latin typeface="Consolas" pitchFamily="49" charset="0"/>
              </a:rPr>
              <a:t>() - </a:t>
            </a:r>
            <a:r>
              <a:rPr lang="en-US" dirty="0" err="1" smtClean="0">
                <a:latin typeface="Consolas" pitchFamily="49" charset="0"/>
              </a:rPr>
              <a:t>C.last_update</a:t>
            </a:r>
            <a:endParaRPr lang="en-US" dirty="0" smtClean="0">
              <a:latin typeface="Consolas" pitchFamily="49" charset="0"/>
            </a:endParaRPr>
          </a:p>
          <a:p>
            <a:r>
              <a:rPr lang="en-US" dirty="0" smtClean="0">
                <a:latin typeface="Consolas" pitchFamily="49" charset="0"/>
              </a:rPr>
              <a:t>                       </a:t>
            </a:r>
            <a:r>
              <a:rPr lang="en-US" b="1" dirty="0" smtClean="0">
                <a:latin typeface="Consolas" pitchFamily="49" charset="0"/>
              </a:rPr>
              <a:t>else</a:t>
            </a:r>
            <a:r>
              <a:rPr lang="en-US" dirty="0" smtClean="0">
                <a:latin typeface="Consolas" pitchFamily="49" charset="0"/>
              </a:rPr>
              <a:t> time_above_20</a:t>
            </a:r>
          </a:p>
          <a:p>
            <a:r>
              <a:rPr lang="en-US" dirty="0" smtClean="0">
                <a:latin typeface="Consolas" pitchFamily="49" charset="0"/>
              </a:rPr>
              <a:t>                     </a:t>
            </a:r>
            <a:r>
              <a:rPr lang="en-US" b="1" dirty="0" smtClean="0">
                <a:latin typeface="Consolas" pitchFamily="49" charset="0"/>
              </a:rPr>
              <a:t>end</a:t>
            </a:r>
            <a:r>
              <a:rPr lang="en-US" dirty="0" smtClean="0">
                <a:latin typeface="Consolas" pitchFamily="49" charset="0"/>
              </a:rPr>
              <a:t>, </a:t>
            </a:r>
            <a:r>
              <a:rPr lang="en-US" i="1" dirty="0" smtClean="0">
                <a:latin typeface="Consolas" pitchFamily="49" charset="0"/>
              </a:rPr>
              <a:t>now</a:t>
            </a:r>
            <a:r>
              <a:rPr lang="en-US" dirty="0" smtClean="0">
                <a:latin typeface="Consolas" pitchFamily="49" charset="0"/>
              </a:rPr>
              <a:t>()</a:t>
            </a:r>
          </a:p>
          <a:p>
            <a:r>
              <a:rPr lang="en-US" b="1" dirty="0" smtClean="0">
                <a:latin typeface="Consolas" pitchFamily="49" charset="0"/>
              </a:rPr>
              <a:t>from</a:t>
            </a:r>
            <a:r>
              <a:rPr lang="en-US" dirty="0" smtClean="0">
                <a:latin typeface="Consolas" pitchFamily="49" charset="0"/>
              </a:rPr>
              <a:t>  </a:t>
            </a:r>
            <a:r>
              <a:rPr lang="en-US" dirty="0" err="1" smtClean="0">
                <a:latin typeface="Consolas" pitchFamily="49" charset="0"/>
              </a:rPr>
              <a:t>OnExit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b="1" dirty="0" smtClean="0">
                <a:latin typeface="Consolas" pitchFamily="49" charset="0"/>
              </a:rPr>
              <a:t>as</a:t>
            </a:r>
            <a:r>
              <a:rPr lang="en-US" dirty="0" smtClean="0">
                <a:latin typeface="Consolas" pitchFamily="49" charset="0"/>
              </a:rPr>
              <a:t> E, </a:t>
            </a:r>
            <a:r>
              <a:rPr lang="en-US" dirty="0" err="1" smtClean="0">
                <a:latin typeface="Consolas" pitchFamily="49" charset="0"/>
              </a:rPr>
              <a:t>RoomTemperature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b="1" dirty="0" smtClean="0">
                <a:latin typeface="Consolas" pitchFamily="49" charset="0"/>
              </a:rPr>
              <a:t>as</a:t>
            </a:r>
            <a:r>
              <a:rPr lang="en-US" dirty="0" smtClean="0">
                <a:latin typeface="Consolas" pitchFamily="49" charset="0"/>
              </a:rPr>
              <a:t> T, </a:t>
            </a:r>
          </a:p>
          <a:p>
            <a:r>
              <a:rPr lang="en-US" dirty="0" smtClean="0">
                <a:latin typeface="Consolas" pitchFamily="49" charset="0"/>
              </a:rPr>
              <a:t>      </a:t>
            </a:r>
            <a:r>
              <a:rPr lang="en-US" dirty="0" err="1" smtClean="0">
                <a:latin typeface="Consolas" pitchFamily="49" charset="0"/>
              </a:rPr>
              <a:t>ProductTemperatureCounter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b="1" dirty="0" smtClean="0">
                <a:latin typeface="Consolas" pitchFamily="49" charset="0"/>
              </a:rPr>
              <a:t>as</a:t>
            </a:r>
            <a:r>
              <a:rPr lang="en-US" dirty="0" smtClean="0">
                <a:latin typeface="Consolas" pitchFamily="49" charset="0"/>
              </a:rPr>
              <a:t> C</a:t>
            </a:r>
          </a:p>
          <a:p>
            <a:r>
              <a:rPr lang="en-US" b="1" dirty="0" smtClean="0">
                <a:latin typeface="Consolas" pitchFamily="49" charset="0"/>
              </a:rPr>
              <a:t>where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E.old_room_id</a:t>
            </a:r>
            <a:r>
              <a:rPr lang="en-US" dirty="0" smtClean="0">
                <a:latin typeface="Consolas" pitchFamily="49" charset="0"/>
              </a:rPr>
              <a:t> = </a:t>
            </a:r>
            <a:r>
              <a:rPr lang="en-US" dirty="0" err="1" smtClean="0">
                <a:latin typeface="Consolas" pitchFamily="49" charset="0"/>
              </a:rPr>
              <a:t>T.room_id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b="1" dirty="0" smtClean="0">
                <a:latin typeface="Consolas" pitchFamily="49" charset="0"/>
              </a:rPr>
              <a:t>and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E.product_id</a:t>
            </a:r>
            <a:r>
              <a:rPr lang="en-US" dirty="0" smtClean="0">
                <a:latin typeface="Consolas" pitchFamily="49" charset="0"/>
              </a:rPr>
              <a:t> = </a:t>
            </a:r>
            <a:r>
              <a:rPr lang="en-US" dirty="0" err="1" smtClean="0">
                <a:latin typeface="Consolas" pitchFamily="49" charset="0"/>
              </a:rPr>
              <a:t>C.product_id</a:t>
            </a:r>
            <a:r>
              <a:rPr lang="en-US" dirty="0" smtClean="0">
                <a:latin typeface="Consolas" pitchFamily="49" charset="0"/>
              </a:rPr>
              <a:t>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E88C-BB5A-4B1C-8519-74BCF94D7953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214414" y="357166"/>
            <a:ext cx="661513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dirty="0" smtClean="0">
                <a:latin typeface="Gill Sans Light" pitchFamily="34" charset="0"/>
              </a:rPr>
              <a:t>Coral8 Solution (V)</a:t>
            </a:r>
            <a:endParaRPr lang="en-US" sz="4000" dirty="0">
              <a:latin typeface="Gill Sans Light" pitchFamily="34" charset="0"/>
            </a:endParaRPr>
          </a:p>
        </p:txBody>
      </p:sp>
      <p:sp>
        <p:nvSpPr>
          <p:cNvPr id="6" name="Rectangle 10"/>
          <p:cNvSpPr/>
          <p:nvPr/>
        </p:nvSpPr>
        <p:spPr>
          <a:xfrm>
            <a:off x="500034" y="1593068"/>
            <a:ext cx="864396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nsolas" pitchFamily="49" charset="0"/>
              </a:rPr>
              <a:t>insert into </a:t>
            </a:r>
            <a:r>
              <a:rPr lang="en-US" dirty="0" err="1" smtClean="0">
                <a:latin typeface="Consolas" pitchFamily="49" charset="0"/>
              </a:rPr>
              <a:t>ProductTemperatureCounter</a:t>
            </a:r>
            <a:endParaRPr lang="en-US" dirty="0" smtClean="0">
              <a:latin typeface="Consolas" pitchFamily="49" charset="0"/>
            </a:endParaRPr>
          </a:p>
          <a:p>
            <a:r>
              <a:rPr lang="en-US" b="1" dirty="0" smtClean="0">
                <a:latin typeface="Consolas" pitchFamily="49" charset="0"/>
              </a:rPr>
              <a:t>select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R.product_id</a:t>
            </a:r>
            <a:r>
              <a:rPr lang="en-US" dirty="0" smtClean="0">
                <a:latin typeface="Consolas" pitchFamily="49" charset="0"/>
              </a:rPr>
              <a:t>,</a:t>
            </a:r>
          </a:p>
          <a:p>
            <a:r>
              <a:rPr lang="en-US" dirty="0" smtClean="0">
                <a:latin typeface="Consolas" pitchFamily="49" charset="0"/>
              </a:rPr>
              <a:t>       </a:t>
            </a:r>
            <a:r>
              <a:rPr lang="en-US" b="1" dirty="0" smtClean="0">
                <a:latin typeface="Consolas" pitchFamily="49" charset="0"/>
              </a:rPr>
              <a:t>if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T.old_temperature</a:t>
            </a:r>
            <a:r>
              <a:rPr lang="en-US" dirty="0" smtClean="0">
                <a:latin typeface="Consolas" pitchFamily="49" charset="0"/>
              </a:rPr>
              <a:t> &gt; </a:t>
            </a:r>
            <a:r>
              <a:rPr lang="en-US" dirty="0" smtClean="0">
                <a:solidFill>
                  <a:schemeClr val="accent1"/>
                </a:solidFill>
                <a:latin typeface="Consolas" pitchFamily="49" charset="0"/>
              </a:rPr>
              <a:t>20</a:t>
            </a:r>
          </a:p>
          <a:p>
            <a:r>
              <a:rPr lang="en-US" dirty="0" smtClean="0">
                <a:latin typeface="Consolas" pitchFamily="49" charset="0"/>
              </a:rPr>
              <a:t>         </a:t>
            </a:r>
            <a:r>
              <a:rPr lang="en-US" b="1" dirty="0" smtClean="0">
                <a:latin typeface="Consolas" pitchFamily="49" charset="0"/>
              </a:rPr>
              <a:t>then</a:t>
            </a:r>
            <a:r>
              <a:rPr lang="en-US" dirty="0" smtClean="0">
                <a:latin typeface="Consolas" pitchFamily="49" charset="0"/>
              </a:rPr>
              <a:t> time_above_20 + </a:t>
            </a:r>
            <a:r>
              <a:rPr lang="en-US" i="1" dirty="0" smtClean="0">
                <a:latin typeface="Consolas" pitchFamily="49" charset="0"/>
              </a:rPr>
              <a:t>now</a:t>
            </a:r>
            <a:r>
              <a:rPr lang="en-US" dirty="0" smtClean="0">
                <a:latin typeface="Consolas" pitchFamily="49" charset="0"/>
              </a:rPr>
              <a:t>() - </a:t>
            </a:r>
            <a:r>
              <a:rPr lang="en-US" dirty="0" err="1" smtClean="0">
                <a:latin typeface="Consolas" pitchFamily="49" charset="0"/>
              </a:rPr>
              <a:t>C.last_update</a:t>
            </a:r>
            <a:endParaRPr lang="en-US" dirty="0" smtClean="0">
              <a:latin typeface="Consolas" pitchFamily="49" charset="0"/>
            </a:endParaRPr>
          </a:p>
          <a:p>
            <a:r>
              <a:rPr lang="en-US" dirty="0" smtClean="0">
                <a:latin typeface="Consolas" pitchFamily="49" charset="0"/>
              </a:rPr>
              <a:t>         </a:t>
            </a:r>
            <a:r>
              <a:rPr lang="en-US" b="1" dirty="0" smtClean="0">
                <a:latin typeface="Consolas" pitchFamily="49" charset="0"/>
              </a:rPr>
              <a:t>else</a:t>
            </a:r>
            <a:r>
              <a:rPr lang="en-US" dirty="0" smtClean="0">
                <a:latin typeface="Consolas" pitchFamily="49" charset="0"/>
              </a:rPr>
              <a:t> time_above_20</a:t>
            </a:r>
          </a:p>
          <a:p>
            <a:r>
              <a:rPr lang="en-US" dirty="0" smtClean="0">
                <a:latin typeface="Consolas" pitchFamily="49" charset="0"/>
              </a:rPr>
              <a:t>       </a:t>
            </a:r>
            <a:r>
              <a:rPr lang="en-US" b="1" dirty="0" smtClean="0">
                <a:latin typeface="Consolas" pitchFamily="49" charset="0"/>
              </a:rPr>
              <a:t>end</a:t>
            </a:r>
            <a:r>
              <a:rPr lang="en-US" dirty="0" smtClean="0">
                <a:latin typeface="Consolas" pitchFamily="49" charset="0"/>
              </a:rPr>
              <a:t>,</a:t>
            </a:r>
          </a:p>
          <a:p>
            <a:r>
              <a:rPr lang="en-US" dirty="0" smtClean="0">
                <a:latin typeface="Consolas" pitchFamily="49" charset="0"/>
              </a:rPr>
              <a:t>       </a:t>
            </a:r>
            <a:r>
              <a:rPr lang="en-US" i="1" dirty="0" smtClean="0">
                <a:latin typeface="Consolas" pitchFamily="49" charset="0"/>
              </a:rPr>
              <a:t>now</a:t>
            </a:r>
            <a:r>
              <a:rPr lang="en-US" dirty="0" smtClean="0">
                <a:latin typeface="Consolas" pitchFamily="49" charset="0"/>
              </a:rPr>
              <a:t>()</a:t>
            </a:r>
          </a:p>
          <a:p>
            <a:r>
              <a:rPr lang="en-US" b="1" dirty="0" smtClean="0">
                <a:latin typeface="Consolas" pitchFamily="49" charset="0"/>
              </a:rPr>
              <a:t>from</a:t>
            </a:r>
            <a:r>
              <a:rPr lang="en-US" dirty="0" smtClean="0">
                <a:latin typeface="Consolas" pitchFamily="49" charset="0"/>
              </a:rPr>
              <a:t>  </a:t>
            </a:r>
            <a:r>
              <a:rPr lang="en-US" dirty="0" err="1" smtClean="0">
                <a:latin typeface="Consolas" pitchFamily="49" charset="0"/>
              </a:rPr>
              <a:t>OnTemperatureChange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b="1" dirty="0" smtClean="0">
                <a:latin typeface="Consolas" pitchFamily="49" charset="0"/>
              </a:rPr>
              <a:t>as</a:t>
            </a:r>
            <a:r>
              <a:rPr lang="en-US" dirty="0" smtClean="0">
                <a:latin typeface="Consolas" pitchFamily="49" charset="0"/>
              </a:rPr>
              <a:t> T, </a:t>
            </a:r>
            <a:r>
              <a:rPr lang="en-US" dirty="0" err="1" smtClean="0">
                <a:latin typeface="Consolas" pitchFamily="49" charset="0"/>
              </a:rPr>
              <a:t>ProductRoom</a:t>
            </a:r>
            <a:r>
              <a:rPr lang="en-US" dirty="0" smtClean="0">
                <a:latin typeface="Consolas" pitchFamily="49" charset="0"/>
              </a:rPr>
              <a:t> as R,</a:t>
            </a:r>
          </a:p>
          <a:p>
            <a:r>
              <a:rPr lang="en-US" dirty="0" smtClean="0">
                <a:latin typeface="Consolas" pitchFamily="49" charset="0"/>
              </a:rPr>
              <a:t>      </a:t>
            </a:r>
            <a:r>
              <a:rPr lang="en-US" dirty="0" err="1" smtClean="0">
                <a:latin typeface="Consolas" pitchFamily="49" charset="0"/>
              </a:rPr>
              <a:t>ProductTemperatureCounter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b="1" dirty="0" smtClean="0">
                <a:latin typeface="Consolas" pitchFamily="49" charset="0"/>
              </a:rPr>
              <a:t>as</a:t>
            </a:r>
            <a:r>
              <a:rPr lang="en-US" dirty="0" smtClean="0">
                <a:latin typeface="Consolas" pitchFamily="49" charset="0"/>
              </a:rPr>
              <a:t> C</a:t>
            </a:r>
          </a:p>
          <a:p>
            <a:r>
              <a:rPr lang="en-US" b="1" dirty="0" smtClean="0">
                <a:latin typeface="Consolas" pitchFamily="49" charset="0"/>
              </a:rPr>
              <a:t>where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T.room_id</a:t>
            </a:r>
            <a:r>
              <a:rPr lang="en-US" dirty="0" smtClean="0">
                <a:latin typeface="Consolas" pitchFamily="49" charset="0"/>
              </a:rPr>
              <a:t> = </a:t>
            </a:r>
            <a:r>
              <a:rPr lang="en-US" dirty="0" err="1" smtClean="0">
                <a:latin typeface="Consolas" pitchFamily="49" charset="0"/>
              </a:rPr>
              <a:t>R.room_id</a:t>
            </a:r>
            <a:endParaRPr lang="en-US" dirty="0" smtClean="0">
              <a:latin typeface="Consolas" pitchFamily="49" charset="0"/>
            </a:endParaRPr>
          </a:p>
          <a:p>
            <a:r>
              <a:rPr lang="en-US" dirty="0" smtClean="0">
                <a:latin typeface="Consolas" pitchFamily="49" charset="0"/>
              </a:rPr>
              <a:t>        </a:t>
            </a:r>
            <a:r>
              <a:rPr lang="en-US" b="1" dirty="0" smtClean="0">
                <a:latin typeface="Consolas" pitchFamily="49" charset="0"/>
              </a:rPr>
              <a:t>and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R.product_id</a:t>
            </a:r>
            <a:r>
              <a:rPr lang="en-US" dirty="0" smtClean="0">
                <a:latin typeface="Consolas" pitchFamily="49" charset="0"/>
              </a:rPr>
              <a:t> = </a:t>
            </a:r>
            <a:r>
              <a:rPr lang="en-US" dirty="0" err="1" smtClean="0">
                <a:latin typeface="Consolas" pitchFamily="49" charset="0"/>
              </a:rPr>
              <a:t>C.product_id</a:t>
            </a:r>
            <a:r>
              <a:rPr lang="en-US" dirty="0" smtClean="0">
                <a:latin typeface="Consolas" pitchFamily="49" charset="0"/>
              </a:rPr>
              <a:t>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E88C-BB5A-4B1C-8519-74BCF94D7953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214414" y="357166"/>
            <a:ext cx="661513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dirty="0" err="1" smtClean="0">
                <a:latin typeface="Gill Sans Light" pitchFamily="34" charset="0"/>
              </a:rPr>
              <a:t>EzQL</a:t>
            </a:r>
            <a:r>
              <a:rPr lang="en-US" sz="4000" dirty="0" smtClean="0">
                <a:latin typeface="Gill Sans Light" pitchFamily="34" charset="0"/>
              </a:rPr>
              <a:t> </a:t>
            </a:r>
            <a:r>
              <a:rPr lang="en-US" sz="4000" dirty="0" err="1" smtClean="0">
                <a:latin typeface="Gill Sans Light" pitchFamily="34" charset="0"/>
              </a:rPr>
              <a:t>vs</a:t>
            </a:r>
            <a:r>
              <a:rPr lang="en-US" sz="4000" dirty="0" smtClean="0">
                <a:latin typeface="Gill Sans Light" pitchFamily="34" charset="0"/>
              </a:rPr>
              <a:t> Coral8</a:t>
            </a:r>
            <a:endParaRPr lang="en-US" sz="4000" dirty="0">
              <a:latin typeface="Gill Sans Light" pitchFamily="34" charset="0"/>
            </a:endParaRPr>
          </a:p>
        </p:txBody>
      </p:sp>
      <p:sp>
        <p:nvSpPr>
          <p:cNvPr id="11" name="Marcador de Posição de Conteúdo 2"/>
          <p:cNvSpPr>
            <a:spLocks noGrp="1"/>
          </p:cNvSpPr>
          <p:nvPr>
            <p:ph idx="1"/>
          </p:nvPr>
        </p:nvSpPr>
        <p:spPr>
          <a:xfrm>
            <a:off x="5500694" y="1857364"/>
            <a:ext cx="3186106" cy="385765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" dirty="0" smtClean="0">
                <a:latin typeface="Consolas" pitchFamily="49" charset="0"/>
              </a:rPr>
              <a:t>-- Algorithm:</a:t>
            </a:r>
          </a:p>
          <a:p>
            <a:pPr>
              <a:buNone/>
            </a:pPr>
            <a:r>
              <a:rPr lang="en-US" sz="200" dirty="0" smtClean="0">
                <a:latin typeface="Consolas" pitchFamily="49" charset="0"/>
              </a:rPr>
              <a:t>--</a:t>
            </a:r>
          </a:p>
          <a:p>
            <a:pPr>
              <a:buNone/>
            </a:pPr>
            <a:r>
              <a:rPr lang="en-US" sz="200" dirty="0" smtClean="0">
                <a:latin typeface="Consolas" pitchFamily="49" charset="0"/>
              </a:rPr>
              <a:t>-- - Always maintain an explicit counter per product containing</a:t>
            </a:r>
          </a:p>
          <a:p>
            <a:pPr>
              <a:buNone/>
            </a:pPr>
            <a:r>
              <a:rPr lang="en-US" sz="200" dirty="0" smtClean="0">
                <a:latin typeface="Consolas" pitchFamily="49" charset="0"/>
              </a:rPr>
              <a:t>--   the number of seconds the product spent at &gt; 20 degrees.</a:t>
            </a:r>
          </a:p>
          <a:p>
            <a:pPr>
              <a:buNone/>
            </a:pPr>
            <a:r>
              <a:rPr lang="en-US" sz="200" dirty="0" smtClean="0">
                <a:latin typeface="Consolas" pitchFamily="49" charset="0"/>
              </a:rPr>
              <a:t>--   This counter also contains the time the product was last</a:t>
            </a:r>
          </a:p>
          <a:p>
            <a:pPr>
              <a:buNone/>
            </a:pPr>
            <a:r>
              <a:rPr lang="en-US" sz="200" dirty="0" smtClean="0">
                <a:latin typeface="Consolas" pitchFamily="49" charset="0"/>
              </a:rPr>
              <a:t>--   updated (</a:t>
            </a:r>
            <a:r>
              <a:rPr lang="en-US" sz="200" dirty="0" err="1" smtClean="0">
                <a:latin typeface="Consolas" pitchFamily="49" charset="0"/>
              </a:rPr>
              <a:t>last_update</a:t>
            </a:r>
            <a:r>
              <a:rPr lang="en-US" sz="200" dirty="0" smtClean="0">
                <a:latin typeface="Consolas" pitchFamily="49" charset="0"/>
              </a:rPr>
              <a:t>).</a:t>
            </a:r>
          </a:p>
          <a:p>
            <a:pPr>
              <a:buNone/>
            </a:pPr>
            <a:r>
              <a:rPr lang="en-US" sz="200" dirty="0" smtClean="0">
                <a:latin typeface="Consolas" pitchFamily="49" charset="0"/>
              </a:rPr>
              <a:t>--</a:t>
            </a:r>
          </a:p>
          <a:p>
            <a:pPr>
              <a:buNone/>
            </a:pPr>
            <a:r>
              <a:rPr lang="en-US" sz="200" dirty="0" smtClean="0">
                <a:latin typeface="Consolas" pitchFamily="49" charset="0"/>
              </a:rPr>
              <a:t>-- - When a product switches rooms, if the temperature in the</a:t>
            </a:r>
          </a:p>
          <a:p>
            <a:pPr>
              <a:buNone/>
            </a:pPr>
            <a:r>
              <a:rPr lang="en-US" sz="200" dirty="0" smtClean="0">
                <a:latin typeface="Consolas" pitchFamily="49" charset="0"/>
              </a:rPr>
              <a:t>--   previous room was &gt; 20, add now() + </a:t>
            </a:r>
            <a:r>
              <a:rPr lang="en-US" sz="200" dirty="0" err="1" smtClean="0">
                <a:latin typeface="Consolas" pitchFamily="49" charset="0"/>
              </a:rPr>
              <a:t>last_update</a:t>
            </a:r>
            <a:r>
              <a:rPr lang="en-US" sz="200" dirty="0" smtClean="0">
                <a:latin typeface="Consolas" pitchFamily="49" charset="0"/>
              </a:rPr>
              <a:t> to the</a:t>
            </a:r>
          </a:p>
          <a:p>
            <a:pPr>
              <a:buNone/>
            </a:pPr>
            <a:r>
              <a:rPr lang="en-US" sz="200" dirty="0" smtClean="0">
                <a:latin typeface="Consolas" pitchFamily="49" charset="0"/>
              </a:rPr>
              <a:t>--   counter and replace the previous </a:t>
            </a:r>
            <a:r>
              <a:rPr lang="en-US" sz="200" dirty="0" err="1" smtClean="0">
                <a:latin typeface="Consolas" pitchFamily="49" charset="0"/>
              </a:rPr>
              <a:t>last_update</a:t>
            </a:r>
            <a:r>
              <a:rPr lang="en-US" sz="200" dirty="0" smtClean="0">
                <a:latin typeface="Consolas" pitchFamily="49" charset="0"/>
              </a:rPr>
              <a:t> with now();</a:t>
            </a:r>
          </a:p>
          <a:p>
            <a:pPr>
              <a:buNone/>
            </a:pPr>
            <a:r>
              <a:rPr lang="en-US" sz="200" dirty="0" smtClean="0">
                <a:latin typeface="Consolas" pitchFamily="49" charset="0"/>
              </a:rPr>
              <a:t>--</a:t>
            </a:r>
          </a:p>
          <a:p>
            <a:pPr>
              <a:buNone/>
            </a:pPr>
            <a:r>
              <a:rPr lang="en-US" sz="200" dirty="0" smtClean="0">
                <a:latin typeface="Consolas" pitchFamily="49" charset="0"/>
              </a:rPr>
              <a:t>-- - When the temperature in a room changes, if the previous</a:t>
            </a:r>
          </a:p>
          <a:p>
            <a:pPr>
              <a:buNone/>
            </a:pPr>
            <a:r>
              <a:rPr lang="en-US" sz="200" dirty="0" smtClean="0">
                <a:latin typeface="Consolas" pitchFamily="49" charset="0"/>
              </a:rPr>
              <a:t>--   temperature was &gt; 20, add now() + </a:t>
            </a:r>
            <a:r>
              <a:rPr lang="en-US" sz="200" dirty="0" err="1" smtClean="0">
                <a:latin typeface="Consolas" pitchFamily="49" charset="0"/>
              </a:rPr>
              <a:t>last_update</a:t>
            </a:r>
            <a:r>
              <a:rPr lang="en-US" sz="200" dirty="0" smtClean="0">
                <a:latin typeface="Consolas" pitchFamily="49" charset="0"/>
              </a:rPr>
              <a:t> to the</a:t>
            </a:r>
          </a:p>
          <a:p>
            <a:pPr>
              <a:buNone/>
            </a:pPr>
            <a:r>
              <a:rPr lang="en-US" sz="200" dirty="0" smtClean="0">
                <a:latin typeface="Consolas" pitchFamily="49" charset="0"/>
              </a:rPr>
              <a:t>--   counter and replace the previous </a:t>
            </a:r>
            <a:r>
              <a:rPr lang="en-US" sz="200" dirty="0" err="1" smtClean="0">
                <a:latin typeface="Consolas" pitchFamily="49" charset="0"/>
              </a:rPr>
              <a:t>last_update</a:t>
            </a:r>
            <a:r>
              <a:rPr lang="en-US" sz="200" dirty="0" smtClean="0">
                <a:latin typeface="Consolas" pitchFamily="49" charset="0"/>
              </a:rPr>
              <a:t> with now();</a:t>
            </a:r>
          </a:p>
          <a:p>
            <a:pPr>
              <a:buNone/>
            </a:pPr>
            <a:r>
              <a:rPr lang="en-US" sz="200" dirty="0" smtClean="0">
                <a:latin typeface="Consolas" pitchFamily="49" charset="0"/>
              </a:rPr>
              <a:t>--</a:t>
            </a:r>
          </a:p>
          <a:p>
            <a:pPr>
              <a:buNone/>
            </a:pPr>
            <a:endParaRPr lang="en-US" sz="2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00" dirty="0" smtClean="0">
                <a:latin typeface="Consolas" pitchFamily="49" charset="0"/>
              </a:rPr>
              <a:t>create input stream entries</a:t>
            </a:r>
          </a:p>
          <a:p>
            <a:pPr>
              <a:buNone/>
            </a:pPr>
            <a:r>
              <a:rPr lang="en-US" sz="200" dirty="0" smtClean="0">
                <a:latin typeface="Consolas" pitchFamily="49" charset="0"/>
              </a:rPr>
              <a:t>schema (</a:t>
            </a:r>
          </a:p>
          <a:p>
            <a:pPr>
              <a:buNone/>
            </a:pPr>
            <a:r>
              <a:rPr lang="en-US" sz="200" dirty="0" smtClean="0">
                <a:latin typeface="Consolas" pitchFamily="49" charset="0"/>
              </a:rPr>
              <a:t>   </a:t>
            </a:r>
            <a:r>
              <a:rPr lang="en-US" sz="200" dirty="0" err="1" smtClean="0">
                <a:latin typeface="Consolas" pitchFamily="49" charset="0"/>
              </a:rPr>
              <a:t>product_id</a:t>
            </a:r>
            <a:r>
              <a:rPr lang="en-US" sz="200" dirty="0" smtClean="0">
                <a:latin typeface="Consolas" pitchFamily="49" charset="0"/>
              </a:rPr>
              <a:t> string,</a:t>
            </a:r>
          </a:p>
          <a:p>
            <a:pPr>
              <a:buNone/>
            </a:pPr>
            <a:r>
              <a:rPr lang="en-US" sz="200" dirty="0" smtClean="0">
                <a:latin typeface="Consolas" pitchFamily="49" charset="0"/>
              </a:rPr>
              <a:t>   </a:t>
            </a:r>
            <a:r>
              <a:rPr lang="en-US" sz="200" dirty="0" err="1" smtClean="0">
                <a:latin typeface="Consolas" pitchFamily="49" charset="0"/>
              </a:rPr>
              <a:t>room_id</a:t>
            </a:r>
            <a:r>
              <a:rPr lang="en-US" sz="200" dirty="0" smtClean="0">
                <a:latin typeface="Consolas" pitchFamily="49" charset="0"/>
              </a:rPr>
              <a:t> string</a:t>
            </a:r>
          </a:p>
          <a:p>
            <a:pPr>
              <a:buNone/>
            </a:pPr>
            <a:r>
              <a:rPr lang="en-US" sz="200" dirty="0" smtClean="0">
                <a:latin typeface="Consolas" pitchFamily="49" charset="0"/>
              </a:rPr>
              <a:t>);</a:t>
            </a:r>
          </a:p>
          <a:p>
            <a:pPr>
              <a:buNone/>
            </a:pPr>
            <a:endParaRPr lang="en-US" sz="2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00" dirty="0" smtClean="0">
                <a:latin typeface="Consolas" pitchFamily="49" charset="0"/>
              </a:rPr>
              <a:t>create input stream </a:t>
            </a:r>
            <a:r>
              <a:rPr lang="en-US" sz="200" dirty="0" err="1" smtClean="0">
                <a:latin typeface="Consolas" pitchFamily="49" charset="0"/>
              </a:rPr>
              <a:t>temp_readings</a:t>
            </a:r>
            <a:endParaRPr lang="en-US" sz="2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00" dirty="0" smtClean="0">
                <a:latin typeface="Consolas" pitchFamily="49" charset="0"/>
              </a:rPr>
              <a:t>schema (</a:t>
            </a:r>
          </a:p>
          <a:p>
            <a:pPr>
              <a:buNone/>
            </a:pPr>
            <a:r>
              <a:rPr lang="en-US" sz="200" dirty="0" smtClean="0">
                <a:latin typeface="Consolas" pitchFamily="49" charset="0"/>
              </a:rPr>
              <a:t>   </a:t>
            </a:r>
            <a:r>
              <a:rPr lang="en-US" sz="200" dirty="0" err="1" smtClean="0">
                <a:latin typeface="Consolas" pitchFamily="49" charset="0"/>
              </a:rPr>
              <a:t>room_id</a:t>
            </a:r>
            <a:r>
              <a:rPr lang="en-US" sz="200" dirty="0" smtClean="0">
                <a:latin typeface="Consolas" pitchFamily="49" charset="0"/>
              </a:rPr>
              <a:t> string,</a:t>
            </a:r>
          </a:p>
          <a:p>
            <a:pPr>
              <a:buNone/>
            </a:pPr>
            <a:r>
              <a:rPr lang="en-US" sz="200" dirty="0" smtClean="0">
                <a:latin typeface="Consolas" pitchFamily="49" charset="0"/>
              </a:rPr>
              <a:t>   temperature integer</a:t>
            </a:r>
          </a:p>
          <a:p>
            <a:pPr>
              <a:buNone/>
            </a:pPr>
            <a:r>
              <a:rPr lang="en-US" sz="200" dirty="0" smtClean="0">
                <a:latin typeface="Consolas" pitchFamily="49" charset="0"/>
              </a:rPr>
              <a:t>);</a:t>
            </a:r>
          </a:p>
          <a:p>
            <a:pPr>
              <a:buNone/>
            </a:pPr>
            <a:endParaRPr lang="en-US" sz="2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00" dirty="0" smtClean="0">
                <a:latin typeface="Consolas" pitchFamily="49" charset="0"/>
              </a:rPr>
              <a:t>-- Holds the last two entries per product</a:t>
            </a:r>
          </a:p>
          <a:p>
            <a:pPr>
              <a:buNone/>
            </a:pPr>
            <a:r>
              <a:rPr lang="en-US" sz="200" dirty="0" smtClean="0">
                <a:latin typeface="Consolas" pitchFamily="49" charset="0"/>
              </a:rPr>
              <a:t>create window </a:t>
            </a:r>
            <a:r>
              <a:rPr lang="en-US" sz="200" dirty="0" err="1" smtClean="0">
                <a:latin typeface="Consolas" pitchFamily="49" charset="0"/>
              </a:rPr>
              <a:t>ProductRoom</a:t>
            </a:r>
            <a:endParaRPr lang="en-US" sz="2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00" dirty="0" smtClean="0">
                <a:latin typeface="Consolas" pitchFamily="49" charset="0"/>
              </a:rPr>
              <a:t>schema (</a:t>
            </a:r>
          </a:p>
          <a:p>
            <a:pPr>
              <a:buNone/>
            </a:pPr>
            <a:r>
              <a:rPr lang="en-US" sz="200" dirty="0" smtClean="0">
                <a:latin typeface="Consolas" pitchFamily="49" charset="0"/>
              </a:rPr>
              <a:t>   </a:t>
            </a:r>
            <a:r>
              <a:rPr lang="en-US" sz="200" dirty="0" err="1" smtClean="0">
                <a:latin typeface="Consolas" pitchFamily="49" charset="0"/>
              </a:rPr>
              <a:t>product_id</a:t>
            </a:r>
            <a:r>
              <a:rPr lang="en-US" sz="200" dirty="0" smtClean="0">
                <a:latin typeface="Consolas" pitchFamily="49" charset="0"/>
              </a:rPr>
              <a:t> string,</a:t>
            </a:r>
          </a:p>
          <a:p>
            <a:pPr>
              <a:buNone/>
            </a:pPr>
            <a:r>
              <a:rPr lang="en-US" sz="200" dirty="0" smtClean="0">
                <a:latin typeface="Consolas" pitchFamily="49" charset="0"/>
              </a:rPr>
              <a:t>   </a:t>
            </a:r>
            <a:r>
              <a:rPr lang="en-US" sz="200" dirty="0" err="1" smtClean="0">
                <a:latin typeface="Consolas" pitchFamily="49" charset="0"/>
              </a:rPr>
              <a:t>room_id</a:t>
            </a:r>
            <a:r>
              <a:rPr lang="en-US" sz="200" dirty="0" smtClean="0">
                <a:latin typeface="Consolas" pitchFamily="49" charset="0"/>
              </a:rPr>
              <a:t> string</a:t>
            </a:r>
          </a:p>
          <a:p>
            <a:pPr>
              <a:buNone/>
            </a:pPr>
            <a:r>
              <a:rPr lang="en-US" sz="200" dirty="0" smtClean="0">
                <a:latin typeface="Consolas" pitchFamily="49" charset="0"/>
              </a:rPr>
              <a:t>) keep 2 rows per </a:t>
            </a:r>
            <a:r>
              <a:rPr lang="en-US" sz="200" dirty="0" err="1" smtClean="0">
                <a:latin typeface="Consolas" pitchFamily="49" charset="0"/>
              </a:rPr>
              <a:t>product_id</a:t>
            </a:r>
            <a:r>
              <a:rPr lang="en-US" sz="200" dirty="0" smtClean="0">
                <a:latin typeface="Consolas" pitchFamily="49" charset="0"/>
              </a:rPr>
              <a:t>;</a:t>
            </a:r>
          </a:p>
          <a:p>
            <a:pPr>
              <a:buNone/>
            </a:pPr>
            <a:endParaRPr lang="en-US" sz="2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00" dirty="0" smtClean="0">
                <a:latin typeface="Consolas" pitchFamily="49" charset="0"/>
              </a:rPr>
              <a:t>insert into </a:t>
            </a:r>
            <a:r>
              <a:rPr lang="en-US" sz="200" dirty="0" err="1" smtClean="0">
                <a:latin typeface="Consolas" pitchFamily="49" charset="0"/>
              </a:rPr>
              <a:t>ProductRoom</a:t>
            </a:r>
            <a:endParaRPr lang="en-US" sz="2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00" dirty="0" smtClean="0">
                <a:latin typeface="Consolas" pitchFamily="49" charset="0"/>
              </a:rPr>
              <a:t>select *</a:t>
            </a:r>
          </a:p>
          <a:p>
            <a:pPr>
              <a:buNone/>
            </a:pPr>
            <a:r>
              <a:rPr lang="en-US" sz="200" dirty="0" smtClean="0">
                <a:latin typeface="Consolas" pitchFamily="49" charset="0"/>
              </a:rPr>
              <a:t>from entries;</a:t>
            </a:r>
          </a:p>
          <a:p>
            <a:pPr>
              <a:buNone/>
            </a:pPr>
            <a:endParaRPr lang="en-US" sz="2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00" dirty="0" smtClean="0">
                <a:latin typeface="Consolas" pitchFamily="49" charset="0"/>
              </a:rPr>
              <a:t>-- Holds the last two </a:t>
            </a:r>
            <a:r>
              <a:rPr lang="en-US" sz="200" dirty="0" err="1" smtClean="0">
                <a:latin typeface="Consolas" pitchFamily="49" charset="0"/>
              </a:rPr>
              <a:t>temp_readings</a:t>
            </a:r>
            <a:r>
              <a:rPr lang="en-US" sz="200" dirty="0" smtClean="0">
                <a:latin typeface="Consolas" pitchFamily="49" charset="0"/>
              </a:rPr>
              <a:t> per room</a:t>
            </a:r>
          </a:p>
          <a:p>
            <a:pPr>
              <a:buNone/>
            </a:pPr>
            <a:r>
              <a:rPr lang="en-US" sz="200" dirty="0" smtClean="0">
                <a:latin typeface="Consolas" pitchFamily="49" charset="0"/>
              </a:rPr>
              <a:t>create window </a:t>
            </a:r>
            <a:r>
              <a:rPr lang="en-US" sz="200" dirty="0" err="1" smtClean="0">
                <a:latin typeface="Consolas" pitchFamily="49" charset="0"/>
              </a:rPr>
              <a:t>RoomTemperature</a:t>
            </a:r>
            <a:endParaRPr lang="en-US" sz="2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00" dirty="0" smtClean="0">
                <a:latin typeface="Consolas" pitchFamily="49" charset="0"/>
              </a:rPr>
              <a:t>schema (</a:t>
            </a:r>
          </a:p>
          <a:p>
            <a:pPr>
              <a:buNone/>
            </a:pPr>
            <a:r>
              <a:rPr lang="en-US" sz="200" dirty="0" smtClean="0">
                <a:latin typeface="Consolas" pitchFamily="49" charset="0"/>
              </a:rPr>
              <a:t>   </a:t>
            </a:r>
            <a:r>
              <a:rPr lang="en-US" sz="200" dirty="0" err="1" smtClean="0">
                <a:latin typeface="Consolas" pitchFamily="49" charset="0"/>
              </a:rPr>
              <a:t>room_id</a:t>
            </a:r>
            <a:r>
              <a:rPr lang="en-US" sz="200" dirty="0" smtClean="0">
                <a:latin typeface="Consolas" pitchFamily="49" charset="0"/>
              </a:rPr>
              <a:t> string,</a:t>
            </a:r>
          </a:p>
          <a:p>
            <a:pPr>
              <a:buNone/>
            </a:pPr>
            <a:r>
              <a:rPr lang="en-US" sz="200" dirty="0" smtClean="0">
                <a:latin typeface="Consolas" pitchFamily="49" charset="0"/>
              </a:rPr>
              <a:t>   temperature integer</a:t>
            </a:r>
          </a:p>
          <a:p>
            <a:pPr>
              <a:buNone/>
            </a:pPr>
            <a:r>
              <a:rPr lang="en-US" sz="200" dirty="0" smtClean="0">
                <a:latin typeface="Consolas" pitchFamily="49" charset="0"/>
              </a:rPr>
              <a:t>) keep 2 rows per </a:t>
            </a:r>
            <a:r>
              <a:rPr lang="en-US" sz="200" dirty="0" err="1" smtClean="0">
                <a:latin typeface="Consolas" pitchFamily="49" charset="0"/>
              </a:rPr>
              <a:t>room_id</a:t>
            </a:r>
            <a:r>
              <a:rPr lang="en-US" sz="200" dirty="0" smtClean="0">
                <a:latin typeface="Consolas" pitchFamily="49" charset="0"/>
              </a:rPr>
              <a:t>;</a:t>
            </a:r>
          </a:p>
          <a:p>
            <a:pPr>
              <a:buNone/>
            </a:pPr>
            <a:endParaRPr lang="en-US" sz="2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00" dirty="0" smtClean="0">
                <a:latin typeface="Consolas" pitchFamily="49" charset="0"/>
              </a:rPr>
              <a:t>insert into </a:t>
            </a:r>
            <a:r>
              <a:rPr lang="en-US" sz="200" dirty="0" err="1" smtClean="0">
                <a:latin typeface="Consolas" pitchFamily="49" charset="0"/>
              </a:rPr>
              <a:t>RoomTemperature</a:t>
            </a:r>
            <a:endParaRPr lang="en-US" sz="2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00" dirty="0" smtClean="0">
                <a:latin typeface="Consolas" pitchFamily="49" charset="0"/>
              </a:rPr>
              <a:t>select *</a:t>
            </a:r>
          </a:p>
          <a:p>
            <a:pPr>
              <a:buNone/>
            </a:pPr>
            <a:r>
              <a:rPr lang="en-US" sz="200" dirty="0" smtClean="0">
                <a:latin typeface="Consolas" pitchFamily="49" charset="0"/>
              </a:rPr>
              <a:t>from </a:t>
            </a:r>
            <a:r>
              <a:rPr lang="en-US" sz="200" dirty="0" err="1" smtClean="0">
                <a:latin typeface="Consolas" pitchFamily="49" charset="0"/>
              </a:rPr>
              <a:t>temp_readings</a:t>
            </a:r>
            <a:r>
              <a:rPr lang="en-US" sz="200" dirty="0" smtClean="0">
                <a:latin typeface="Consolas" pitchFamily="49" charset="0"/>
              </a:rPr>
              <a:t>;</a:t>
            </a:r>
          </a:p>
          <a:p>
            <a:pPr>
              <a:buNone/>
            </a:pPr>
            <a:endParaRPr lang="en-US" sz="2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00" dirty="0" smtClean="0">
                <a:latin typeface="Consolas" pitchFamily="49" charset="0"/>
              </a:rPr>
              <a:t>create local stream </a:t>
            </a:r>
            <a:r>
              <a:rPr lang="en-US" sz="200" dirty="0" err="1" smtClean="0">
                <a:latin typeface="Consolas" pitchFamily="49" charset="0"/>
              </a:rPr>
              <a:t>OnExit</a:t>
            </a:r>
            <a:endParaRPr lang="en-US" sz="2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00" dirty="0" smtClean="0">
                <a:latin typeface="Consolas" pitchFamily="49" charset="0"/>
              </a:rPr>
              <a:t>schema (</a:t>
            </a:r>
          </a:p>
          <a:p>
            <a:pPr>
              <a:buNone/>
            </a:pPr>
            <a:r>
              <a:rPr lang="en-US" sz="200" dirty="0" smtClean="0">
                <a:latin typeface="Consolas" pitchFamily="49" charset="0"/>
              </a:rPr>
              <a:t>   </a:t>
            </a:r>
            <a:r>
              <a:rPr lang="en-US" sz="200" dirty="0" err="1" smtClean="0">
                <a:latin typeface="Consolas" pitchFamily="49" charset="0"/>
              </a:rPr>
              <a:t>product_id</a:t>
            </a:r>
            <a:r>
              <a:rPr lang="en-US" sz="200" dirty="0" smtClean="0">
                <a:latin typeface="Consolas" pitchFamily="49" charset="0"/>
              </a:rPr>
              <a:t> string,</a:t>
            </a:r>
          </a:p>
          <a:p>
            <a:pPr>
              <a:buNone/>
            </a:pPr>
            <a:r>
              <a:rPr lang="en-US" sz="200" dirty="0" smtClean="0">
                <a:latin typeface="Consolas" pitchFamily="49" charset="0"/>
              </a:rPr>
              <a:t>   </a:t>
            </a:r>
            <a:r>
              <a:rPr lang="en-US" sz="200" dirty="0" err="1" smtClean="0">
                <a:latin typeface="Consolas" pitchFamily="49" charset="0"/>
              </a:rPr>
              <a:t>old_room_id</a:t>
            </a:r>
            <a:r>
              <a:rPr lang="en-US" sz="200" dirty="0" smtClean="0">
                <a:latin typeface="Consolas" pitchFamily="49" charset="0"/>
              </a:rPr>
              <a:t> string</a:t>
            </a:r>
          </a:p>
          <a:p>
            <a:pPr>
              <a:buNone/>
            </a:pPr>
            <a:r>
              <a:rPr lang="en-US" sz="200" dirty="0" smtClean="0">
                <a:latin typeface="Consolas" pitchFamily="49" charset="0"/>
              </a:rPr>
              <a:t>);</a:t>
            </a:r>
          </a:p>
          <a:p>
            <a:pPr>
              <a:buNone/>
            </a:pPr>
            <a:endParaRPr lang="en-US" sz="2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00" dirty="0" smtClean="0">
                <a:latin typeface="Consolas" pitchFamily="49" charset="0"/>
              </a:rPr>
              <a:t>-- When a product leaves a room, generate an event containing the</a:t>
            </a:r>
          </a:p>
          <a:p>
            <a:pPr>
              <a:buNone/>
            </a:pPr>
            <a:r>
              <a:rPr lang="en-US" sz="200" dirty="0" smtClean="0">
                <a:latin typeface="Consolas" pitchFamily="49" charset="0"/>
              </a:rPr>
              <a:t>-- product and the old room.</a:t>
            </a:r>
          </a:p>
          <a:p>
            <a:pPr>
              <a:buNone/>
            </a:pPr>
            <a:r>
              <a:rPr lang="en-US" sz="200" dirty="0" smtClean="0">
                <a:latin typeface="Consolas" pitchFamily="49" charset="0"/>
              </a:rPr>
              <a:t>insert into </a:t>
            </a:r>
            <a:r>
              <a:rPr lang="en-US" sz="200" dirty="0" err="1" smtClean="0">
                <a:latin typeface="Consolas" pitchFamily="49" charset="0"/>
              </a:rPr>
              <a:t>OnExit</a:t>
            </a:r>
            <a:endParaRPr lang="en-US" sz="2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00" dirty="0" smtClean="0">
                <a:latin typeface="Consolas" pitchFamily="49" charset="0"/>
              </a:rPr>
              <a:t>select </a:t>
            </a:r>
            <a:r>
              <a:rPr lang="en-US" sz="200" dirty="0" err="1" smtClean="0">
                <a:latin typeface="Consolas" pitchFamily="49" charset="0"/>
              </a:rPr>
              <a:t>entries.product_id</a:t>
            </a:r>
            <a:r>
              <a:rPr lang="en-US" sz="200" dirty="0" smtClean="0">
                <a:latin typeface="Consolas" pitchFamily="49" charset="0"/>
              </a:rPr>
              <a:t>, </a:t>
            </a:r>
            <a:r>
              <a:rPr lang="en-US" sz="200" dirty="0" err="1" smtClean="0">
                <a:latin typeface="Consolas" pitchFamily="49" charset="0"/>
              </a:rPr>
              <a:t>ProductRoom.room_id</a:t>
            </a:r>
            <a:endParaRPr lang="en-US" sz="2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00" dirty="0" smtClean="0">
                <a:latin typeface="Consolas" pitchFamily="49" charset="0"/>
              </a:rPr>
              <a:t>from   entries left outer join </a:t>
            </a:r>
            <a:r>
              <a:rPr lang="en-US" sz="200" dirty="0" err="1" smtClean="0">
                <a:latin typeface="Consolas" pitchFamily="49" charset="0"/>
              </a:rPr>
              <a:t>ProductRoom</a:t>
            </a:r>
            <a:endParaRPr lang="en-US" sz="2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00" dirty="0" smtClean="0">
                <a:latin typeface="Consolas" pitchFamily="49" charset="0"/>
              </a:rPr>
              <a:t>         on </a:t>
            </a:r>
            <a:r>
              <a:rPr lang="en-US" sz="200" dirty="0" err="1" smtClean="0">
                <a:latin typeface="Consolas" pitchFamily="49" charset="0"/>
              </a:rPr>
              <a:t>entries.product_id</a:t>
            </a:r>
            <a:r>
              <a:rPr lang="en-US" sz="200" dirty="0" smtClean="0">
                <a:latin typeface="Consolas" pitchFamily="49" charset="0"/>
              </a:rPr>
              <a:t> = </a:t>
            </a:r>
            <a:r>
              <a:rPr lang="en-US" sz="200" dirty="0" err="1" smtClean="0">
                <a:latin typeface="Consolas" pitchFamily="49" charset="0"/>
              </a:rPr>
              <a:t>ProductRoom.product_id</a:t>
            </a:r>
            <a:endParaRPr lang="en-US" sz="2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00" dirty="0" smtClean="0">
                <a:latin typeface="Consolas" pitchFamily="49" charset="0"/>
              </a:rPr>
              <a:t>where  </a:t>
            </a:r>
            <a:r>
              <a:rPr lang="en-US" sz="200" dirty="0" err="1" smtClean="0">
                <a:latin typeface="Consolas" pitchFamily="49" charset="0"/>
              </a:rPr>
              <a:t>entries.room_id</a:t>
            </a:r>
            <a:r>
              <a:rPr lang="en-US" sz="200" dirty="0" smtClean="0">
                <a:latin typeface="Consolas" pitchFamily="49" charset="0"/>
              </a:rPr>
              <a:t> != </a:t>
            </a:r>
            <a:r>
              <a:rPr lang="en-US" sz="200" dirty="0" err="1" smtClean="0">
                <a:latin typeface="Consolas" pitchFamily="49" charset="0"/>
              </a:rPr>
              <a:t>ProductRoom.room_id</a:t>
            </a:r>
            <a:r>
              <a:rPr lang="en-US" sz="200" dirty="0" smtClean="0">
                <a:latin typeface="Consolas" pitchFamily="49" charset="0"/>
              </a:rPr>
              <a:t>;</a:t>
            </a:r>
          </a:p>
          <a:p>
            <a:pPr>
              <a:buNone/>
            </a:pPr>
            <a:endParaRPr lang="en-US" sz="2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00" dirty="0" smtClean="0">
                <a:latin typeface="Consolas" pitchFamily="49" charset="0"/>
              </a:rPr>
              <a:t>create local stream </a:t>
            </a:r>
            <a:r>
              <a:rPr lang="en-US" sz="200" dirty="0" err="1" smtClean="0">
                <a:latin typeface="Consolas" pitchFamily="49" charset="0"/>
              </a:rPr>
              <a:t>OnTemperatureChange</a:t>
            </a:r>
            <a:endParaRPr lang="en-US" sz="2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00" dirty="0" smtClean="0">
                <a:latin typeface="Consolas" pitchFamily="49" charset="0"/>
              </a:rPr>
              <a:t>schema (</a:t>
            </a:r>
          </a:p>
          <a:p>
            <a:pPr>
              <a:buNone/>
            </a:pPr>
            <a:r>
              <a:rPr lang="en-US" sz="200" dirty="0" smtClean="0">
                <a:latin typeface="Consolas" pitchFamily="49" charset="0"/>
              </a:rPr>
              <a:t>   </a:t>
            </a:r>
            <a:r>
              <a:rPr lang="en-US" sz="200" dirty="0" err="1" smtClean="0">
                <a:latin typeface="Consolas" pitchFamily="49" charset="0"/>
              </a:rPr>
              <a:t>room_id</a:t>
            </a:r>
            <a:r>
              <a:rPr lang="en-US" sz="200" dirty="0" smtClean="0">
                <a:latin typeface="Consolas" pitchFamily="49" charset="0"/>
              </a:rPr>
              <a:t> string,</a:t>
            </a:r>
          </a:p>
          <a:p>
            <a:pPr>
              <a:buNone/>
            </a:pPr>
            <a:r>
              <a:rPr lang="en-US" sz="200" dirty="0" smtClean="0">
                <a:latin typeface="Consolas" pitchFamily="49" charset="0"/>
              </a:rPr>
              <a:t>   </a:t>
            </a:r>
            <a:r>
              <a:rPr lang="en-US" sz="200" dirty="0" err="1" smtClean="0">
                <a:latin typeface="Consolas" pitchFamily="49" charset="0"/>
              </a:rPr>
              <a:t>old_temperature</a:t>
            </a:r>
            <a:r>
              <a:rPr lang="en-US" sz="200" dirty="0" smtClean="0">
                <a:latin typeface="Consolas" pitchFamily="49" charset="0"/>
              </a:rPr>
              <a:t> string</a:t>
            </a:r>
          </a:p>
          <a:p>
            <a:pPr>
              <a:buNone/>
            </a:pPr>
            <a:r>
              <a:rPr lang="en-US" sz="200" dirty="0" smtClean="0">
                <a:latin typeface="Consolas" pitchFamily="49" charset="0"/>
              </a:rPr>
              <a:t>);</a:t>
            </a:r>
          </a:p>
          <a:p>
            <a:pPr>
              <a:buNone/>
            </a:pPr>
            <a:endParaRPr lang="en-US" sz="2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00" dirty="0" smtClean="0">
                <a:latin typeface="Consolas" pitchFamily="49" charset="0"/>
              </a:rPr>
              <a:t>-- When the temperature changes, generate an event containing the</a:t>
            </a:r>
          </a:p>
          <a:p>
            <a:pPr>
              <a:buNone/>
            </a:pPr>
            <a:r>
              <a:rPr lang="en-US" sz="200" dirty="0" smtClean="0">
                <a:latin typeface="Consolas" pitchFamily="49" charset="0"/>
              </a:rPr>
              <a:t>-- room and the old temperature</a:t>
            </a:r>
          </a:p>
          <a:p>
            <a:pPr>
              <a:buNone/>
            </a:pPr>
            <a:r>
              <a:rPr lang="en-US" sz="200" dirty="0" smtClean="0">
                <a:latin typeface="Consolas" pitchFamily="49" charset="0"/>
              </a:rPr>
              <a:t>insert into </a:t>
            </a:r>
            <a:r>
              <a:rPr lang="en-US" sz="200" dirty="0" err="1" smtClean="0">
                <a:latin typeface="Consolas" pitchFamily="49" charset="0"/>
              </a:rPr>
              <a:t>OnTemperatureChange</a:t>
            </a:r>
            <a:endParaRPr lang="en-US" sz="2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00" dirty="0" smtClean="0">
                <a:latin typeface="Consolas" pitchFamily="49" charset="0"/>
              </a:rPr>
              <a:t>select </a:t>
            </a:r>
            <a:r>
              <a:rPr lang="en-US" sz="200" dirty="0" err="1" smtClean="0">
                <a:latin typeface="Consolas" pitchFamily="49" charset="0"/>
              </a:rPr>
              <a:t>temp_readings.room_id</a:t>
            </a:r>
            <a:r>
              <a:rPr lang="en-US" sz="200" dirty="0" smtClean="0">
                <a:latin typeface="Consolas" pitchFamily="49" charset="0"/>
              </a:rPr>
              <a:t>, </a:t>
            </a:r>
            <a:r>
              <a:rPr lang="en-US" sz="200" dirty="0" err="1" smtClean="0">
                <a:latin typeface="Consolas" pitchFamily="49" charset="0"/>
              </a:rPr>
              <a:t>RoomTemperature.temperature</a:t>
            </a:r>
            <a:endParaRPr lang="en-US" sz="2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00" dirty="0" smtClean="0">
                <a:latin typeface="Consolas" pitchFamily="49" charset="0"/>
              </a:rPr>
              <a:t>from   </a:t>
            </a:r>
            <a:r>
              <a:rPr lang="en-US" sz="200" dirty="0" err="1" smtClean="0">
                <a:latin typeface="Consolas" pitchFamily="49" charset="0"/>
              </a:rPr>
              <a:t>temp_readings</a:t>
            </a:r>
            <a:r>
              <a:rPr lang="en-US" sz="200" dirty="0" smtClean="0">
                <a:latin typeface="Consolas" pitchFamily="49" charset="0"/>
              </a:rPr>
              <a:t> left outer join </a:t>
            </a:r>
            <a:r>
              <a:rPr lang="en-US" sz="200" dirty="0" err="1" smtClean="0">
                <a:latin typeface="Consolas" pitchFamily="49" charset="0"/>
              </a:rPr>
              <a:t>RoomTemperature</a:t>
            </a:r>
            <a:endParaRPr lang="en-US" sz="2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00" dirty="0" smtClean="0">
                <a:latin typeface="Consolas" pitchFamily="49" charset="0"/>
              </a:rPr>
              <a:t>         on </a:t>
            </a:r>
            <a:r>
              <a:rPr lang="en-US" sz="200" dirty="0" err="1" smtClean="0">
                <a:latin typeface="Consolas" pitchFamily="49" charset="0"/>
              </a:rPr>
              <a:t>temp_readings.room_id</a:t>
            </a:r>
            <a:r>
              <a:rPr lang="en-US" sz="200" dirty="0" smtClean="0">
                <a:latin typeface="Consolas" pitchFamily="49" charset="0"/>
              </a:rPr>
              <a:t> = </a:t>
            </a:r>
            <a:r>
              <a:rPr lang="en-US" sz="200" dirty="0" err="1" smtClean="0">
                <a:latin typeface="Consolas" pitchFamily="49" charset="0"/>
              </a:rPr>
              <a:t>RoomTemperature.room_id</a:t>
            </a:r>
            <a:endParaRPr lang="en-US" sz="2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00" dirty="0" smtClean="0">
                <a:latin typeface="Consolas" pitchFamily="49" charset="0"/>
              </a:rPr>
              <a:t>where  </a:t>
            </a:r>
            <a:r>
              <a:rPr lang="en-US" sz="200" dirty="0" err="1" smtClean="0">
                <a:latin typeface="Consolas" pitchFamily="49" charset="0"/>
              </a:rPr>
              <a:t>temp_readings.temperature</a:t>
            </a:r>
            <a:r>
              <a:rPr lang="en-US" sz="200" dirty="0" smtClean="0">
                <a:latin typeface="Consolas" pitchFamily="49" charset="0"/>
              </a:rPr>
              <a:t> != </a:t>
            </a:r>
            <a:r>
              <a:rPr lang="en-US" sz="200" dirty="0" err="1" smtClean="0">
                <a:latin typeface="Consolas" pitchFamily="49" charset="0"/>
              </a:rPr>
              <a:t>RoomTemperature.temperature</a:t>
            </a:r>
            <a:r>
              <a:rPr lang="en-US" sz="200" dirty="0" smtClean="0">
                <a:latin typeface="Consolas" pitchFamily="49" charset="0"/>
              </a:rPr>
              <a:t>;</a:t>
            </a:r>
          </a:p>
          <a:p>
            <a:pPr>
              <a:buNone/>
            </a:pPr>
            <a:endParaRPr lang="en-US" sz="2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00" dirty="0" smtClean="0">
                <a:latin typeface="Consolas" pitchFamily="49" charset="0"/>
              </a:rPr>
              <a:t>-- Per each product, maintain a counter with the time the product</a:t>
            </a:r>
          </a:p>
          <a:p>
            <a:pPr>
              <a:buNone/>
            </a:pPr>
            <a:r>
              <a:rPr lang="en-US" sz="200" dirty="0" smtClean="0">
                <a:latin typeface="Consolas" pitchFamily="49" charset="0"/>
              </a:rPr>
              <a:t>-- spent above 20 degrees and the last time this counter was updated</a:t>
            </a:r>
          </a:p>
          <a:p>
            <a:pPr>
              <a:buNone/>
            </a:pPr>
            <a:r>
              <a:rPr lang="en-US" sz="200" dirty="0" smtClean="0">
                <a:latin typeface="Consolas" pitchFamily="49" charset="0"/>
              </a:rPr>
              <a:t>create window </a:t>
            </a:r>
            <a:r>
              <a:rPr lang="en-US" sz="200" dirty="0" err="1" smtClean="0">
                <a:latin typeface="Consolas" pitchFamily="49" charset="0"/>
              </a:rPr>
              <a:t>ProductTemperatureCounter</a:t>
            </a:r>
            <a:endParaRPr lang="en-US" sz="2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00" dirty="0" smtClean="0">
                <a:latin typeface="Consolas" pitchFamily="49" charset="0"/>
              </a:rPr>
              <a:t>schema (</a:t>
            </a:r>
          </a:p>
          <a:p>
            <a:pPr>
              <a:buNone/>
            </a:pPr>
            <a:r>
              <a:rPr lang="en-US" sz="200" dirty="0" smtClean="0">
                <a:latin typeface="Consolas" pitchFamily="49" charset="0"/>
              </a:rPr>
              <a:t>   </a:t>
            </a:r>
            <a:r>
              <a:rPr lang="en-US" sz="200" dirty="0" err="1" smtClean="0">
                <a:latin typeface="Consolas" pitchFamily="49" charset="0"/>
              </a:rPr>
              <a:t>product_id</a:t>
            </a:r>
            <a:r>
              <a:rPr lang="en-US" sz="200" dirty="0" smtClean="0">
                <a:latin typeface="Consolas" pitchFamily="49" charset="0"/>
              </a:rPr>
              <a:t>    string,</a:t>
            </a:r>
          </a:p>
          <a:p>
            <a:pPr>
              <a:buNone/>
            </a:pPr>
            <a:r>
              <a:rPr lang="en-US" sz="200" dirty="0" smtClean="0">
                <a:latin typeface="Consolas" pitchFamily="49" charset="0"/>
              </a:rPr>
              <a:t>   time_above_20 interval,</a:t>
            </a:r>
          </a:p>
          <a:p>
            <a:pPr>
              <a:buNone/>
            </a:pPr>
            <a:r>
              <a:rPr lang="en-US" sz="200" dirty="0" smtClean="0">
                <a:latin typeface="Consolas" pitchFamily="49" charset="0"/>
              </a:rPr>
              <a:t>   </a:t>
            </a:r>
            <a:r>
              <a:rPr lang="en-US" sz="200" dirty="0" err="1" smtClean="0">
                <a:latin typeface="Consolas" pitchFamily="49" charset="0"/>
              </a:rPr>
              <a:t>last_update</a:t>
            </a:r>
            <a:r>
              <a:rPr lang="en-US" sz="200" dirty="0" smtClean="0">
                <a:latin typeface="Consolas" pitchFamily="49" charset="0"/>
              </a:rPr>
              <a:t>   timestamp</a:t>
            </a:r>
          </a:p>
          <a:p>
            <a:pPr>
              <a:buNone/>
            </a:pPr>
            <a:r>
              <a:rPr lang="en-US" sz="200" dirty="0" smtClean="0">
                <a:latin typeface="Consolas" pitchFamily="49" charset="0"/>
              </a:rPr>
              <a:t>) keep last per </a:t>
            </a:r>
            <a:r>
              <a:rPr lang="en-US" sz="200" dirty="0" err="1" smtClean="0">
                <a:latin typeface="Consolas" pitchFamily="49" charset="0"/>
              </a:rPr>
              <a:t>product_id</a:t>
            </a:r>
            <a:r>
              <a:rPr lang="en-US" sz="200" dirty="0" smtClean="0">
                <a:latin typeface="Consolas" pitchFamily="49" charset="0"/>
              </a:rPr>
              <a:t>;</a:t>
            </a:r>
          </a:p>
          <a:p>
            <a:pPr>
              <a:buNone/>
            </a:pPr>
            <a:endParaRPr lang="en-US" sz="2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00" dirty="0" smtClean="0">
                <a:latin typeface="Consolas" pitchFamily="49" charset="0"/>
              </a:rPr>
              <a:t>-- Initialize this counter</a:t>
            </a:r>
          </a:p>
          <a:p>
            <a:pPr>
              <a:buNone/>
            </a:pPr>
            <a:r>
              <a:rPr lang="en-US" sz="200" dirty="0" smtClean="0">
                <a:latin typeface="Consolas" pitchFamily="49" charset="0"/>
              </a:rPr>
              <a:t>insert into </a:t>
            </a:r>
            <a:r>
              <a:rPr lang="en-US" sz="200" dirty="0" err="1" smtClean="0">
                <a:latin typeface="Consolas" pitchFamily="49" charset="0"/>
              </a:rPr>
              <a:t>ProductTemperatureCounter</a:t>
            </a:r>
            <a:endParaRPr lang="en-US" sz="2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00" dirty="0" smtClean="0">
                <a:latin typeface="Consolas" pitchFamily="49" charset="0"/>
              </a:rPr>
              <a:t>select </a:t>
            </a:r>
            <a:r>
              <a:rPr lang="en-US" sz="200" dirty="0" err="1" smtClean="0">
                <a:latin typeface="Consolas" pitchFamily="49" charset="0"/>
              </a:rPr>
              <a:t>product_id</a:t>
            </a:r>
            <a:r>
              <a:rPr lang="en-US" sz="200" dirty="0" smtClean="0">
                <a:latin typeface="Consolas" pitchFamily="49" charset="0"/>
              </a:rPr>
              <a:t>, 0 seconds, now()</a:t>
            </a:r>
          </a:p>
          <a:p>
            <a:pPr>
              <a:buNone/>
            </a:pPr>
            <a:r>
              <a:rPr lang="en-US" sz="200" dirty="0" smtClean="0">
                <a:latin typeface="Consolas" pitchFamily="49" charset="0"/>
              </a:rPr>
              <a:t>from entries</a:t>
            </a:r>
          </a:p>
          <a:p>
            <a:pPr>
              <a:buNone/>
            </a:pPr>
            <a:r>
              <a:rPr lang="en-US" sz="200" dirty="0" smtClean="0">
                <a:latin typeface="Consolas" pitchFamily="49" charset="0"/>
              </a:rPr>
              <a:t>where </a:t>
            </a:r>
            <a:r>
              <a:rPr lang="en-US" sz="200" dirty="0" err="1" smtClean="0">
                <a:latin typeface="Consolas" pitchFamily="49" charset="0"/>
              </a:rPr>
              <a:t>room_id</a:t>
            </a:r>
            <a:r>
              <a:rPr lang="en-US" sz="200" dirty="0" smtClean="0">
                <a:latin typeface="Consolas" pitchFamily="49" charset="0"/>
              </a:rPr>
              <a:t> = "A";</a:t>
            </a:r>
          </a:p>
          <a:p>
            <a:pPr>
              <a:buNone/>
            </a:pPr>
            <a:endParaRPr lang="en-US" sz="2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00" dirty="0" smtClean="0">
                <a:latin typeface="Consolas" pitchFamily="49" charset="0"/>
              </a:rPr>
              <a:t>-- Every time the product leaves the room, checks if the temperature</a:t>
            </a:r>
          </a:p>
          <a:p>
            <a:pPr>
              <a:buNone/>
            </a:pPr>
            <a:r>
              <a:rPr lang="en-US" sz="200" dirty="0" smtClean="0">
                <a:latin typeface="Consolas" pitchFamily="49" charset="0"/>
              </a:rPr>
              <a:t>-- in the old room was &gt; 20 and updates the counter of that product</a:t>
            </a:r>
          </a:p>
          <a:p>
            <a:pPr>
              <a:buNone/>
            </a:pPr>
            <a:r>
              <a:rPr lang="en-US" sz="200" dirty="0" smtClean="0">
                <a:latin typeface="Consolas" pitchFamily="49" charset="0"/>
              </a:rPr>
              <a:t>insert into </a:t>
            </a:r>
            <a:r>
              <a:rPr lang="en-US" sz="200" dirty="0" err="1" smtClean="0">
                <a:latin typeface="Consolas" pitchFamily="49" charset="0"/>
              </a:rPr>
              <a:t>ProductTemperatureCounter</a:t>
            </a:r>
            <a:endParaRPr lang="en-US" sz="2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00" dirty="0" smtClean="0">
                <a:latin typeface="Consolas" pitchFamily="49" charset="0"/>
              </a:rPr>
              <a:t>select </a:t>
            </a:r>
            <a:r>
              <a:rPr lang="en-US" sz="200" dirty="0" err="1" smtClean="0">
                <a:latin typeface="Consolas" pitchFamily="49" charset="0"/>
              </a:rPr>
              <a:t>E.product_id</a:t>
            </a:r>
            <a:r>
              <a:rPr lang="en-US" sz="200" dirty="0" smtClean="0">
                <a:latin typeface="Consolas" pitchFamily="49" charset="0"/>
              </a:rPr>
              <a:t>,</a:t>
            </a:r>
          </a:p>
          <a:p>
            <a:pPr>
              <a:buNone/>
            </a:pPr>
            <a:r>
              <a:rPr lang="en-US" sz="200" dirty="0" smtClean="0">
                <a:latin typeface="Consolas" pitchFamily="49" charset="0"/>
              </a:rPr>
              <a:t>       if </a:t>
            </a:r>
            <a:r>
              <a:rPr lang="en-US" sz="200" dirty="0" err="1" smtClean="0">
                <a:latin typeface="Consolas" pitchFamily="49" charset="0"/>
              </a:rPr>
              <a:t>T.temperature</a:t>
            </a:r>
            <a:r>
              <a:rPr lang="en-US" sz="200" dirty="0" smtClean="0">
                <a:latin typeface="Consolas" pitchFamily="49" charset="0"/>
              </a:rPr>
              <a:t> &gt; 20</a:t>
            </a:r>
          </a:p>
          <a:p>
            <a:pPr>
              <a:buNone/>
            </a:pPr>
            <a:r>
              <a:rPr lang="en-US" sz="200" dirty="0" smtClean="0">
                <a:latin typeface="Consolas" pitchFamily="49" charset="0"/>
              </a:rPr>
              <a:t>         then time_above_20 + now() - </a:t>
            </a:r>
            <a:r>
              <a:rPr lang="en-US" sz="200" dirty="0" err="1" smtClean="0">
                <a:latin typeface="Consolas" pitchFamily="49" charset="0"/>
              </a:rPr>
              <a:t>C.last_update</a:t>
            </a:r>
            <a:endParaRPr lang="en-US" sz="2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00" dirty="0" smtClean="0">
                <a:latin typeface="Consolas" pitchFamily="49" charset="0"/>
              </a:rPr>
              <a:t>         else time_above_20</a:t>
            </a:r>
          </a:p>
          <a:p>
            <a:pPr>
              <a:buNone/>
            </a:pPr>
            <a:r>
              <a:rPr lang="en-US" sz="200" dirty="0" smtClean="0">
                <a:latin typeface="Consolas" pitchFamily="49" charset="0"/>
              </a:rPr>
              <a:t>       end,</a:t>
            </a:r>
          </a:p>
          <a:p>
            <a:pPr>
              <a:buNone/>
            </a:pPr>
            <a:r>
              <a:rPr lang="en-US" sz="200" dirty="0" smtClean="0">
                <a:latin typeface="Consolas" pitchFamily="49" charset="0"/>
              </a:rPr>
              <a:t>       now()</a:t>
            </a:r>
          </a:p>
          <a:p>
            <a:pPr>
              <a:buNone/>
            </a:pPr>
            <a:r>
              <a:rPr lang="en-US" sz="200" dirty="0" smtClean="0">
                <a:latin typeface="Consolas" pitchFamily="49" charset="0"/>
              </a:rPr>
              <a:t>from  </a:t>
            </a:r>
            <a:r>
              <a:rPr lang="en-US" sz="200" dirty="0" err="1" smtClean="0">
                <a:latin typeface="Consolas" pitchFamily="49" charset="0"/>
              </a:rPr>
              <a:t>OnExit</a:t>
            </a:r>
            <a:r>
              <a:rPr lang="en-US" sz="200" dirty="0" smtClean="0">
                <a:latin typeface="Consolas" pitchFamily="49" charset="0"/>
              </a:rPr>
              <a:t> as E, </a:t>
            </a:r>
            <a:r>
              <a:rPr lang="en-US" sz="200" dirty="0" err="1" smtClean="0">
                <a:latin typeface="Consolas" pitchFamily="49" charset="0"/>
              </a:rPr>
              <a:t>RoomTemperature</a:t>
            </a:r>
            <a:r>
              <a:rPr lang="en-US" sz="200" dirty="0" smtClean="0">
                <a:latin typeface="Consolas" pitchFamily="49" charset="0"/>
              </a:rPr>
              <a:t> as T,</a:t>
            </a:r>
          </a:p>
          <a:p>
            <a:pPr>
              <a:buNone/>
            </a:pPr>
            <a:r>
              <a:rPr lang="en-US" sz="200" dirty="0" smtClean="0">
                <a:latin typeface="Consolas" pitchFamily="49" charset="0"/>
              </a:rPr>
              <a:t>      </a:t>
            </a:r>
            <a:r>
              <a:rPr lang="en-US" sz="200" dirty="0" err="1" smtClean="0">
                <a:latin typeface="Consolas" pitchFamily="49" charset="0"/>
              </a:rPr>
              <a:t>ProductTemperatureCounter</a:t>
            </a:r>
            <a:r>
              <a:rPr lang="en-US" sz="200" dirty="0" smtClean="0">
                <a:latin typeface="Consolas" pitchFamily="49" charset="0"/>
              </a:rPr>
              <a:t> as C</a:t>
            </a:r>
          </a:p>
          <a:p>
            <a:pPr>
              <a:buNone/>
            </a:pPr>
            <a:r>
              <a:rPr lang="en-US" sz="200" dirty="0" smtClean="0">
                <a:latin typeface="Consolas" pitchFamily="49" charset="0"/>
              </a:rPr>
              <a:t>where </a:t>
            </a:r>
            <a:r>
              <a:rPr lang="en-US" sz="200" dirty="0" err="1" smtClean="0">
                <a:latin typeface="Consolas" pitchFamily="49" charset="0"/>
              </a:rPr>
              <a:t>E.old_room_id</a:t>
            </a:r>
            <a:r>
              <a:rPr lang="en-US" sz="200" dirty="0" smtClean="0">
                <a:latin typeface="Consolas" pitchFamily="49" charset="0"/>
              </a:rPr>
              <a:t> = </a:t>
            </a:r>
            <a:r>
              <a:rPr lang="en-US" sz="200" dirty="0" err="1" smtClean="0">
                <a:latin typeface="Consolas" pitchFamily="49" charset="0"/>
              </a:rPr>
              <a:t>T.room_id</a:t>
            </a:r>
            <a:endParaRPr lang="en-US" sz="2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00" dirty="0" smtClean="0">
                <a:latin typeface="Consolas" pitchFamily="49" charset="0"/>
              </a:rPr>
              <a:t>        and </a:t>
            </a:r>
            <a:r>
              <a:rPr lang="en-US" sz="200" dirty="0" err="1" smtClean="0">
                <a:latin typeface="Consolas" pitchFamily="49" charset="0"/>
              </a:rPr>
              <a:t>E.product_id</a:t>
            </a:r>
            <a:r>
              <a:rPr lang="en-US" sz="200" dirty="0" smtClean="0">
                <a:latin typeface="Consolas" pitchFamily="49" charset="0"/>
              </a:rPr>
              <a:t> = </a:t>
            </a:r>
            <a:r>
              <a:rPr lang="en-US" sz="200" dirty="0" err="1" smtClean="0">
                <a:latin typeface="Consolas" pitchFamily="49" charset="0"/>
              </a:rPr>
              <a:t>C.product_id</a:t>
            </a:r>
            <a:r>
              <a:rPr lang="en-US" sz="200" dirty="0" smtClean="0">
                <a:latin typeface="Consolas" pitchFamily="49" charset="0"/>
              </a:rPr>
              <a:t>;</a:t>
            </a:r>
          </a:p>
          <a:p>
            <a:pPr>
              <a:buNone/>
            </a:pPr>
            <a:endParaRPr lang="en-US" sz="2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00" dirty="0" smtClean="0">
                <a:latin typeface="Consolas" pitchFamily="49" charset="0"/>
              </a:rPr>
              <a:t>-- Every time the temperature changes, checks if the previous</a:t>
            </a:r>
          </a:p>
          <a:p>
            <a:pPr>
              <a:buNone/>
            </a:pPr>
            <a:r>
              <a:rPr lang="en-US" sz="200" dirty="0" smtClean="0">
                <a:latin typeface="Consolas" pitchFamily="49" charset="0"/>
              </a:rPr>
              <a:t>-- temperature was &gt; 20 and updates the counters of all the products</a:t>
            </a:r>
          </a:p>
          <a:p>
            <a:pPr>
              <a:buNone/>
            </a:pPr>
            <a:r>
              <a:rPr lang="en-US" sz="200" dirty="0" smtClean="0">
                <a:latin typeface="Consolas" pitchFamily="49" charset="0"/>
              </a:rPr>
              <a:t>-- in that room</a:t>
            </a:r>
          </a:p>
          <a:p>
            <a:pPr>
              <a:buNone/>
            </a:pPr>
            <a:r>
              <a:rPr lang="en-US" sz="200" dirty="0" smtClean="0">
                <a:latin typeface="Consolas" pitchFamily="49" charset="0"/>
              </a:rPr>
              <a:t>insert into </a:t>
            </a:r>
            <a:r>
              <a:rPr lang="en-US" sz="200" dirty="0" err="1" smtClean="0">
                <a:latin typeface="Consolas" pitchFamily="49" charset="0"/>
              </a:rPr>
              <a:t>ProductTemperatureCounter</a:t>
            </a:r>
            <a:endParaRPr lang="en-US" sz="2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00" dirty="0" smtClean="0">
                <a:latin typeface="Consolas" pitchFamily="49" charset="0"/>
              </a:rPr>
              <a:t>select </a:t>
            </a:r>
            <a:r>
              <a:rPr lang="en-US" sz="200" dirty="0" err="1" smtClean="0">
                <a:latin typeface="Consolas" pitchFamily="49" charset="0"/>
              </a:rPr>
              <a:t>R.product_id</a:t>
            </a:r>
            <a:r>
              <a:rPr lang="en-US" sz="200" dirty="0" smtClean="0">
                <a:latin typeface="Consolas" pitchFamily="49" charset="0"/>
              </a:rPr>
              <a:t>,</a:t>
            </a:r>
          </a:p>
          <a:p>
            <a:pPr>
              <a:buNone/>
            </a:pPr>
            <a:r>
              <a:rPr lang="en-US" sz="200" dirty="0" smtClean="0">
                <a:latin typeface="Consolas" pitchFamily="49" charset="0"/>
              </a:rPr>
              <a:t>       if </a:t>
            </a:r>
            <a:r>
              <a:rPr lang="en-US" sz="200" dirty="0" err="1" smtClean="0">
                <a:latin typeface="Consolas" pitchFamily="49" charset="0"/>
              </a:rPr>
              <a:t>T.old_temperature</a:t>
            </a:r>
            <a:r>
              <a:rPr lang="en-US" sz="200" dirty="0" smtClean="0">
                <a:latin typeface="Consolas" pitchFamily="49" charset="0"/>
              </a:rPr>
              <a:t> &gt; 20</a:t>
            </a:r>
          </a:p>
          <a:p>
            <a:pPr>
              <a:buNone/>
            </a:pPr>
            <a:r>
              <a:rPr lang="en-US" sz="200" dirty="0" smtClean="0">
                <a:latin typeface="Consolas" pitchFamily="49" charset="0"/>
              </a:rPr>
              <a:t>         then time_above_20 + now() - </a:t>
            </a:r>
            <a:r>
              <a:rPr lang="en-US" sz="200" dirty="0" err="1" smtClean="0">
                <a:latin typeface="Consolas" pitchFamily="49" charset="0"/>
              </a:rPr>
              <a:t>C.last_update</a:t>
            </a:r>
            <a:endParaRPr lang="en-US" sz="2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00" dirty="0" smtClean="0">
                <a:latin typeface="Consolas" pitchFamily="49" charset="0"/>
              </a:rPr>
              <a:t>         else time_above_20</a:t>
            </a:r>
          </a:p>
          <a:p>
            <a:pPr>
              <a:buNone/>
            </a:pPr>
            <a:r>
              <a:rPr lang="en-US" sz="200" dirty="0" smtClean="0">
                <a:latin typeface="Consolas" pitchFamily="49" charset="0"/>
              </a:rPr>
              <a:t>       end,</a:t>
            </a:r>
          </a:p>
          <a:p>
            <a:pPr>
              <a:buNone/>
            </a:pPr>
            <a:r>
              <a:rPr lang="en-US" sz="200" dirty="0" smtClean="0">
                <a:latin typeface="Consolas" pitchFamily="49" charset="0"/>
              </a:rPr>
              <a:t>       now()</a:t>
            </a:r>
          </a:p>
          <a:p>
            <a:pPr>
              <a:buNone/>
            </a:pPr>
            <a:r>
              <a:rPr lang="en-US" sz="200" dirty="0" smtClean="0">
                <a:latin typeface="Consolas" pitchFamily="49" charset="0"/>
              </a:rPr>
              <a:t>from  </a:t>
            </a:r>
            <a:r>
              <a:rPr lang="en-US" sz="200" dirty="0" err="1" smtClean="0">
                <a:latin typeface="Consolas" pitchFamily="49" charset="0"/>
              </a:rPr>
              <a:t>OnTemperatureChange</a:t>
            </a:r>
            <a:r>
              <a:rPr lang="en-US" sz="200" dirty="0" smtClean="0">
                <a:latin typeface="Consolas" pitchFamily="49" charset="0"/>
              </a:rPr>
              <a:t> as T, </a:t>
            </a:r>
            <a:r>
              <a:rPr lang="en-US" sz="200" dirty="0" err="1" smtClean="0">
                <a:latin typeface="Consolas" pitchFamily="49" charset="0"/>
              </a:rPr>
              <a:t>ProductRoom</a:t>
            </a:r>
            <a:r>
              <a:rPr lang="en-US" sz="200" dirty="0" smtClean="0">
                <a:latin typeface="Consolas" pitchFamily="49" charset="0"/>
              </a:rPr>
              <a:t> as R,</a:t>
            </a:r>
          </a:p>
          <a:p>
            <a:pPr>
              <a:buNone/>
            </a:pPr>
            <a:r>
              <a:rPr lang="en-US" sz="200" dirty="0" smtClean="0">
                <a:latin typeface="Consolas" pitchFamily="49" charset="0"/>
              </a:rPr>
              <a:t>      </a:t>
            </a:r>
            <a:r>
              <a:rPr lang="en-US" sz="200" dirty="0" err="1" smtClean="0">
                <a:latin typeface="Consolas" pitchFamily="49" charset="0"/>
              </a:rPr>
              <a:t>ProductTemperatureCounter</a:t>
            </a:r>
            <a:r>
              <a:rPr lang="en-US" sz="200" dirty="0" smtClean="0">
                <a:latin typeface="Consolas" pitchFamily="49" charset="0"/>
              </a:rPr>
              <a:t> as C</a:t>
            </a:r>
          </a:p>
          <a:p>
            <a:pPr>
              <a:buNone/>
            </a:pPr>
            <a:r>
              <a:rPr lang="en-US" sz="200" dirty="0" smtClean="0">
                <a:latin typeface="Consolas" pitchFamily="49" charset="0"/>
              </a:rPr>
              <a:t>where </a:t>
            </a:r>
            <a:r>
              <a:rPr lang="en-US" sz="200" dirty="0" err="1" smtClean="0">
                <a:latin typeface="Consolas" pitchFamily="49" charset="0"/>
              </a:rPr>
              <a:t>T.room_id</a:t>
            </a:r>
            <a:r>
              <a:rPr lang="en-US" sz="200" dirty="0" smtClean="0">
                <a:latin typeface="Consolas" pitchFamily="49" charset="0"/>
              </a:rPr>
              <a:t> = </a:t>
            </a:r>
            <a:r>
              <a:rPr lang="en-US" sz="200" dirty="0" err="1" smtClean="0">
                <a:latin typeface="Consolas" pitchFamily="49" charset="0"/>
              </a:rPr>
              <a:t>R.room_id</a:t>
            </a:r>
            <a:endParaRPr lang="en-US" sz="2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00" dirty="0" smtClean="0">
                <a:latin typeface="Consolas" pitchFamily="49" charset="0"/>
              </a:rPr>
              <a:t>        and </a:t>
            </a:r>
            <a:r>
              <a:rPr lang="en-US" sz="200" dirty="0" err="1" smtClean="0">
                <a:latin typeface="Consolas" pitchFamily="49" charset="0"/>
              </a:rPr>
              <a:t>R.product_id</a:t>
            </a:r>
            <a:r>
              <a:rPr lang="en-US" sz="200" dirty="0" smtClean="0">
                <a:latin typeface="Consolas" pitchFamily="49" charset="0"/>
              </a:rPr>
              <a:t> = </a:t>
            </a:r>
            <a:r>
              <a:rPr lang="en-US" sz="200" dirty="0" err="1" smtClean="0">
                <a:latin typeface="Consolas" pitchFamily="49" charset="0"/>
              </a:rPr>
              <a:t>C.product_id</a:t>
            </a:r>
            <a:r>
              <a:rPr lang="en-US" sz="200" dirty="0" smtClean="0">
                <a:latin typeface="Consolas" pitchFamily="49" charset="0"/>
              </a:rPr>
              <a:t>;</a:t>
            </a:r>
            <a:endParaRPr lang="en-US" sz="200" dirty="0">
              <a:latin typeface="Consolas" pitchFamily="49" charset="0"/>
            </a:endParaRPr>
          </a:p>
        </p:txBody>
      </p:sp>
      <p:sp>
        <p:nvSpPr>
          <p:cNvPr id="7" name="Marcador de Posição de Conteúdo 2"/>
          <p:cNvSpPr txBox="1">
            <a:spLocks/>
          </p:cNvSpPr>
          <p:nvPr/>
        </p:nvSpPr>
        <p:spPr>
          <a:xfrm>
            <a:off x="457200" y="1857364"/>
            <a:ext cx="8229600" cy="38576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tempReadings</a:t>
            </a:r>
            <a:r>
              <a:rPr kumimoji="0" lang="en-US" sz="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 = </a:t>
            </a:r>
            <a:r>
              <a:rPr kumimoji="0" lang="en-US" sz="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stream</a:t>
            </a:r>
            <a:r>
              <a:rPr kumimoji="0" lang="en-US" sz="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 </a:t>
            </a:r>
            <a:r>
              <a:rPr kumimoji="0" lang="en-US" sz="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of</a:t>
            </a:r>
            <a:r>
              <a:rPr kumimoji="0" lang="en-US" sz="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 { </a:t>
            </a:r>
            <a:r>
              <a:rPr kumimoji="0" lang="en-US" sz="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roomId:</a:t>
            </a:r>
            <a:r>
              <a:rPr kumimoji="0" lang="en-US" sz="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string</a:t>
            </a:r>
            <a:r>
              <a:rPr kumimoji="0" lang="en-US" sz="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, </a:t>
            </a:r>
            <a:r>
              <a:rPr kumimoji="0" lang="en-US" sz="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temperature:</a:t>
            </a:r>
            <a:r>
              <a:rPr kumimoji="0" lang="en-US" sz="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int</a:t>
            </a:r>
            <a:r>
              <a:rPr kumimoji="0" lang="en-US" sz="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 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entries = </a:t>
            </a:r>
            <a:r>
              <a:rPr kumimoji="0" lang="en-US" sz="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stream</a:t>
            </a:r>
            <a:r>
              <a:rPr kumimoji="0" lang="en-US" sz="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 </a:t>
            </a:r>
            <a:r>
              <a:rPr kumimoji="0" lang="en-US" sz="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of</a:t>
            </a:r>
            <a:r>
              <a:rPr kumimoji="0" lang="en-US" sz="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 { </a:t>
            </a:r>
            <a:r>
              <a:rPr kumimoji="0" lang="en-US" sz="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roomId:</a:t>
            </a:r>
            <a:r>
              <a:rPr kumimoji="0" lang="en-US" sz="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string</a:t>
            </a:r>
            <a:r>
              <a:rPr kumimoji="0" lang="en-US" sz="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, </a:t>
            </a:r>
            <a:r>
              <a:rPr kumimoji="0" lang="en-US" sz="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productId:</a:t>
            </a:r>
            <a:r>
              <a:rPr kumimoji="0" lang="en-US" sz="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int</a:t>
            </a:r>
            <a:r>
              <a:rPr kumimoji="0" lang="en-US" sz="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 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entity</a:t>
            </a:r>
            <a:r>
              <a:rPr kumimoji="0" lang="en-US" sz="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 Room =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  </a:t>
            </a:r>
            <a:r>
              <a:rPr kumimoji="0" lang="en-US" sz="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createFrom</a:t>
            </a:r>
            <a:r>
              <a:rPr kumimoji="0" lang="en-US" sz="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(</a:t>
            </a:r>
            <a:r>
              <a:rPr kumimoji="0" lang="en-US" sz="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tempReadings</a:t>
            </a:r>
            <a:r>
              <a:rPr kumimoji="0" lang="en-US" sz="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, :</a:t>
            </a:r>
            <a:r>
              <a:rPr kumimoji="0" lang="en-US" sz="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roomId</a:t>
            </a:r>
            <a:r>
              <a:rPr kumimoji="0" lang="en-US" sz="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entity</a:t>
            </a:r>
            <a:r>
              <a:rPr kumimoji="0" lang="en-US" sz="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 Product =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  </a:t>
            </a:r>
            <a:r>
              <a:rPr kumimoji="0" lang="en-US" sz="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createFrom</a:t>
            </a:r>
            <a:r>
              <a:rPr kumimoji="0" lang="en-US" sz="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 (entries, :</a:t>
            </a:r>
            <a:r>
              <a:rPr kumimoji="0" lang="en-US" sz="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productId</a:t>
            </a:r>
            <a:r>
              <a:rPr kumimoji="0" lang="en-US" sz="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  </a:t>
            </a:r>
            <a:r>
              <a:rPr kumimoji="0" lang="en-US" sz="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belongsTo</a:t>
            </a:r>
            <a:r>
              <a:rPr kumimoji="0" lang="en-US" sz="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 :room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  </a:t>
            </a:r>
            <a:r>
              <a:rPr kumimoji="0" lang="en-US" sz="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member</a:t>
            </a:r>
            <a:r>
              <a:rPr kumimoji="0" lang="en-US" sz="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 </a:t>
            </a:r>
            <a:r>
              <a:rPr kumimoji="0" lang="en-US" sz="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this.temperature</a:t>
            </a:r>
            <a:r>
              <a:rPr kumimoji="0" lang="en-US" sz="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 = </a:t>
            </a:r>
            <a:r>
              <a:rPr kumimoji="0" lang="en-US" sz="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this.room.temperature</a:t>
            </a:r>
            <a:endParaRPr kumimoji="0" lang="en-US" sz="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defective =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  </a:t>
            </a:r>
            <a:r>
              <a:rPr kumimoji="0" lang="en-US" sz="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from</a:t>
            </a:r>
            <a:r>
              <a:rPr kumimoji="0" lang="en-US" sz="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 p </a:t>
            </a:r>
            <a:r>
              <a:rPr kumimoji="0" lang="en-US" sz="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in</a:t>
            </a:r>
            <a:r>
              <a:rPr kumimoji="0" lang="en-US" sz="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 </a:t>
            </a:r>
            <a:r>
              <a:rPr kumimoji="0" lang="en-US" sz="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Product.all</a:t>
            </a:r>
            <a:endParaRPr kumimoji="0" lang="en-US" sz="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  </a:t>
            </a:r>
            <a:r>
              <a:rPr kumimoji="0" lang="en-US" sz="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where</a:t>
            </a:r>
            <a:r>
              <a:rPr kumimoji="0" lang="en-US" sz="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 (</a:t>
            </a:r>
            <a:r>
              <a:rPr kumimoji="0" lang="en-US" sz="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p.temperature</a:t>
            </a:r>
            <a:r>
              <a:rPr kumimoji="0" lang="en-US" sz="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 &gt; 25).</a:t>
            </a:r>
            <a:r>
              <a:rPr kumimoji="0" lang="en-US" sz="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howLong</a:t>
            </a:r>
            <a:r>
              <a:rPr kumimoji="0" lang="en-US" sz="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() &gt;= 10 min</a:t>
            </a:r>
            <a:endParaRPr kumimoji="0" lang="en-US" sz="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+mn-cs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71915" y="3500438"/>
            <a:ext cx="1200151" cy="74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ção de Conteúdo 7" descr="2714493057_99d1798ff9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58" y="2143116"/>
            <a:ext cx="4191029" cy="3143272"/>
          </a:xfrm>
        </p:spPr>
      </p:pic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E88C-BB5A-4B1C-8519-74BCF94D795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E88C-BB5A-4B1C-8519-74BCF94D7953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214414" y="1500174"/>
            <a:ext cx="661513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dirty="0" smtClean="0">
                <a:latin typeface="Gill Sans Light" pitchFamily="34" charset="0"/>
              </a:rPr>
              <a:t>Vehicle tracking using GPS</a:t>
            </a:r>
            <a:endParaRPr lang="en-US" sz="4000" dirty="0">
              <a:latin typeface="Gill Sans Light" pitchFamily="34" charset="0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4215280"/>
            <a:ext cx="2738430" cy="1571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Imagem 13" descr="953515733156146849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810" y="2857496"/>
            <a:ext cx="1500198" cy="1500198"/>
          </a:xfrm>
          <a:prstGeom prst="rect">
            <a:avLst/>
          </a:prstGeom>
        </p:spPr>
      </p:pic>
      <p:sp>
        <p:nvSpPr>
          <p:cNvPr id="16" name="Arco 15"/>
          <p:cNvSpPr/>
          <p:nvPr/>
        </p:nvSpPr>
        <p:spPr>
          <a:xfrm>
            <a:off x="2714612" y="3857628"/>
            <a:ext cx="1357322" cy="1214446"/>
          </a:xfrm>
          <a:prstGeom prst="arc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o 16"/>
          <p:cNvSpPr/>
          <p:nvPr/>
        </p:nvSpPr>
        <p:spPr>
          <a:xfrm>
            <a:off x="2928926" y="4071942"/>
            <a:ext cx="857256" cy="642942"/>
          </a:xfrm>
          <a:prstGeom prst="arc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o 17"/>
          <p:cNvSpPr/>
          <p:nvPr/>
        </p:nvSpPr>
        <p:spPr>
          <a:xfrm>
            <a:off x="3143240" y="4286256"/>
            <a:ext cx="357190" cy="357190"/>
          </a:xfrm>
          <a:prstGeom prst="arc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harr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9848" y="714801"/>
            <a:ext cx="4958366" cy="614322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ângulo 13"/>
          <p:cNvSpPr/>
          <p:nvPr/>
        </p:nvSpPr>
        <p:spPr>
          <a:xfrm>
            <a:off x="2357422" y="4531519"/>
            <a:ext cx="5000660" cy="167243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ângulo 12"/>
          <p:cNvSpPr/>
          <p:nvPr/>
        </p:nvSpPr>
        <p:spPr>
          <a:xfrm>
            <a:off x="1571604" y="2543174"/>
            <a:ext cx="5000660" cy="165629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ângulo 11"/>
          <p:cNvSpPr/>
          <p:nvPr/>
        </p:nvSpPr>
        <p:spPr>
          <a:xfrm>
            <a:off x="2357422" y="642918"/>
            <a:ext cx="5000660" cy="159543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Imagem 18" descr="Sf_vs_screen.png"/>
          <p:cNvPicPr>
            <a:picLocks noChangeAspect="1"/>
          </p:cNvPicPr>
          <p:nvPr/>
        </p:nvPicPr>
        <p:blipFill>
          <a:blip r:embed="rId2"/>
          <a:srcRect b="2937"/>
          <a:stretch>
            <a:fillRect/>
          </a:stretch>
        </p:blipFill>
        <p:spPr>
          <a:xfrm>
            <a:off x="2512219" y="4558281"/>
            <a:ext cx="4114800" cy="1627169"/>
          </a:xfrm>
          <a:prstGeom prst="rect">
            <a:avLst/>
          </a:prstGeom>
        </p:spPr>
      </p:pic>
      <p:pic>
        <p:nvPicPr>
          <p:cNvPr id="23" name="Imagem 22" descr="Sf_vs_scree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412" y="2571744"/>
            <a:ext cx="4067175" cy="1647825"/>
          </a:xfrm>
          <a:prstGeom prst="rect">
            <a:avLst/>
          </a:prstGeom>
        </p:spPr>
      </p:pic>
      <p:pic>
        <p:nvPicPr>
          <p:cNvPr id="25" name="Imagem 24" descr="Sf_vs_scree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4125" y="666712"/>
            <a:ext cx="4095750" cy="15621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285852" y="2143116"/>
            <a:ext cx="7858180" cy="785818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071802" y="3500438"/>
            <a:ext cx="214314" cy="21431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500562" y="2857496"/>
            <a:ext cx="214314" cy="21431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929058" y="4357694"/>
            <a:ext cx="214314" cy="21431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rma livre 10"/>
          <p:cNvSpPr/>
          <p:nvPr/>
        </p:nvSpPr>
        <p:spPr>
          <a:xfrm>
            <a:off x="3200400" y="2679700"/>
            <a:ext cx="3924236" cy="25400"/>
          </a:xfrm>
          <a:custGeom>
            <a:avLst/>
            <a:gdLst>
              <a:gd name="connsiteX0" fmla="*/ 0 w 4569883"/>
              <a:gd name="connsiteY0" fmla="*/ 279400 h 279400"/>
              <a:gd name="connsiteX1" fmla="*/ 3924300 w 4569883"/>
              <a:gd name="connsiteY1" fmla="*/ 254000 h 279400"/>
              <a:gd name="connsiteX2" fmla="*/ 3873500 w 4569883"/>
              <a:gd name="connsiteY2" fmla="*/ 0 h 279400"/>
              <a:gd name="connsiteX0" fmla="*/ 0 w 4284099"/>
              <a:gd name="connsiteY0" fmla="*/ 279400 h 279400"/>
              <a:gd name="connsiteX1" fmla="*/ 3638516 w 4284099"/>
              <a:gd name="connsiteY1" fmla="*/ 254000 h 279400"/>
              <a:gd name="connsiteX2" fmla="*/ 3873500 w 4284099"/>
              <a:gd name="connsiteY2" fmla="*/ 0 h 279400"/>
              <a:gd name="connsiteX0" fmla="*/ 0 w 3638516"/>
              <a:gd name="connsiteY0" fmla="*/ 25400 h 25400"/>
              <a:gd name="connsiteX1" fmla="*/ 3638516 w 3638516"/>
              <a:gd name="connsiteY1" fmla="*/ 0 h 25400"/>
              <a:gd name="connsiteX0" fmla="*/ 0 w 3924236"/>
              <a:gd name="connsiteY0" fmla="*/ 25400 h 25400"/>
              <a:gd name="connsiteX1" fmla="*/ 3924236 w 3924236"/>
              <a:gd name="connsiteY1" fmla="*/ 0 h 25400"/>
              <a:gd name="connsiteX0" fmla="*/ 0 w 3924236"/>
              <a:gd name="connsiteY0" fmla="*/ 25400 h 25400"/>
              <a:gd name="connsiteX1" fmla="*/ 3924236 w 3924236"/>
              <a:gd name="connsiteY1" fmla="*/ 0 h 25400"/>
              <a:gd name="connsiteX0" fmla="*/ 0 w 3924236"/>
              <a:gd name="connsiteY0" fmla="*/ 25400 h 25400"/>
              <a:gd name="connsiteX1" fmla="*/ 3924236 w 3924236"/>
              <a:gd name="connsiteY1" fmla="*/ 0 h 2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24236" h="25400">
                <a:moveTo>
                  <a:pt x="0" y="25400"/>
                </a:moveTo>
                <a:lnTo>
                  <a:pt x="3924236" y="0"/>
                </a:ln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rma livre 11"/>
          <p:cNvSpPr/>
          <p:nvPr/>
        </p:nvSpPr>
        <p:spPr>
          <a:xfrm>
            <a:off x="1816100" y="4140200"/>
            <a:ext cx="6834158" cy="133350"/>
          </a:xfrm>
          <a:custGeom>
            <a:avLst/>
            <a:gdLst>
              <a:gd name="connsiteX0" fmla="*/ 0 w 7611533"/>
              <a:gd name="connsiteY0" fmla="*/ 571500 h 704850"/>
              <a:gd name="connsiteX1" fmla="*/ 6477000 w 7611533"/>
              <a:gd name="connsiteY1" fmla="*/ 609600 h 704850"/>
              <a:gd name="connsiteX2" fmla="*/ 6807200 w 7611533"/>
              <a:gd name="connsiteY2" fmla="*/ 0 h 704850"/>
              <a:gd name="connsiteX0" fmla="*/ 0 w 7611533"/>
              <a:gd name="connsiteY0" fmla="*/ 571500 h 704850"/>
              <a:gd name="connsiteX1" fmla="*/ 6477000 w 7611533"/>
              <a:gd name="connsiteY1" fmla="*/ 609600 h 704850"/>
              <a:gd name="connsiteX2" fmla="*/ 6807200 w 7611533"/>
              <a:gd name="connsiteY2" fmla="*/ 0 h 704850"/>
              <a:gd name="connsiteX0" fmla="*/ 0 w 6477000"/>
              <a:gd name="connsiteY0" fmla="*/ 0 h 133350"/>
              <a:gd name="connsiteX1" fmla="*/ 6477000 w 6477000"/>
              <a:gd name="connsiteY1" fmla="*/ 38100 h 133350"/>
              <a:gd name="connsiteX0" fmla="*/ 0 w 6834158"/>
              <a:gd name="connsiteY0" fmla="*/ 0 h 133350"/>
              <a:gd name="connsiteX1" fmla="*/ 6834158 w 6834158"/>
              <a:gd name="connsiteY1" fmla="*/ 38100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834158" h="133350">
                <a:moveTo>
                  <a:pt x="0" y="0"/>
                </a:moveTo>
                <a:cubicBezTo>
                  <a:pt x="2671233" y="66675"/>
                  <a:pt x="5699625" y="133350"/>
                  <a:pt x="6834158" y="38100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orma livre 12"/>
          <p:cNvSpPr/>
          <p:nvPr/>
        </p:nvSpPr>
        <p:spPr>
          <a:xfrm>
            <a:off x="1142976" y="5572140"/>
            <a:ext cx="7924824" cy="47610"/>
          </a:xfrm>
          <a:custGeom>
            <a:avLst/>
            <a:gdLst>
              <a:gd name="connsiteX0" fmla="*/ 319617 w 8028517"/>
              <a:gd name="connsiteY0" fmla="*/ 25400 h 222250"/>
              <a:gd name="connsiteX1" fmla="*/ 446617 w 8028517"/>
              <a:gd name="connsiteY1" fmla="*/ 38100 h 222250"/>
              <a:gd name="connsiteX2" fmla="*/ 4917017 w 8028517"/>
              <a:gd name="connsiteY2" fmla="*/ 215900 h 222250"/>
              <a:gd name="connsiteX3" fmla="*/ 8028517 w 8028517"/>
              <a:gd name="connsiteY3" fmla="*/ 0 h 2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28517" h="222250">
                <a:moveTo>
                  <a:pt x="319617" y="25400"/>
                </a:moveTo>
                <a:cubicBezTo>
                  <a:pt x="0" y="15875"/>
                  <a:pt x="446617" y="38100"/>
                  <a:pt x="446617" y="38100"/>
                </a:cubicBezTo>
                <a:cubicBezTo>
                  <a:pt x="1212850" y="69850"/>
                  <a:pt x="3653367" y="222250"/>
                  <a:pt x="4917017" y="215900"/>
                </a:cubicBezTo>
                <a:cubicBezTo>
                  <a:pt x="6180667" y="209550"/>
                  <a:pt x="7104592" y="104775"/>
                  <a:pt x="8028517" y="0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214678" y="2143116"/>
            <a:ext cx="3857652" cy="7786742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Conexão recta 17"/>
          <p:cNvCxnSpPr>
            <a:stCxn id="15" idx="0"/>
            <a:endCxn id="3" idx="4"/>
          </p:cNvCxnSpPr>
          <p:nvPr/>
        </p:nvCxnSpPr>
        <p:spPr>
          <a:xfrm rot="16200000" flipH="1">
            <a:off x="1250133" y="6036487"/>
            <a:ext cx="7858180" cy="7143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m 18" descr="953515733156146849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28860" y="1214422"/>
            <a:ext cx="571504" cy="571504"/>
          </a:xfrm>
          <a:prstGeom prst="rect">
            <a:avLst/>
          </a:prstGeom>
        </p:spPr>
      </p:pic>
      <p:cxnSp>
        <p:nvCxnSpPr>
          <p:cNvPr id="23" name="Conexão recta unidireccional 22"/>
          <p:cNvCxnSpPr/>
          <p:nvPr/>
        </p:nvCxnSpPr>
        <p:spPr>
          <a:xfrm rot="16200000" flipV="1">
            <a:off x="2071670" y="2357430"/>
            <a:ext cx="1500198" cy="50006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xão recta unidireccional 25"/>
          <p:cNvCxnSpPr/>
          <p:nvPr/>
        </p:nvCxnSpPr>
        <p:spPr>
          <a:xfrm rot="16200000" flipV="1">
            <a:off x="2357422" y="2571744"/>
            <a:ext cx="2214578" cy="107157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xão recta unidireccional 27"/>
          <p:cNvCxnSpPr/>
          <p:nvPr/>
        </p:nvCxnSpPr>
        <p:spPr>
          <a:xfrm rot="10800000">
            <a:off x="3071802" y="1857364"/>
            <a:ext cx="1357322" cy="107157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/>
          <p:cNvSpPr/>
          <p:nvPr/>
        </p:nvSpPr>
        <p:spPr>
          <a:xfrm>
            <a:off x="1285852" y="2143116"/>
            <a:ext cx="7858180" cy="785818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154484" y="3545594"/>
            <a:ext cx="142876" cy="14287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exão recta unidireccional 10"/>
          <p:cNvCxnSpPr/>
          <p:nvPr/>
        </p:nvCxnSpPr>
        <p:spPr>
          <a:xfrm>
            <a:off x="3406414" y="3607859"/>
            <a:ext cx="642942" cy="1588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xão recta unidireccional 12"/>
          <p:cNvCxnSpPr/>
          <p:nvPr/>
        </p:nvCxnSpPr>
        <p:spPr>
          <a:xfrm rot="5400000">
            <a:off x="3893339" y="3964785"/>
            <a:ext cx="571504" cy="71438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xão recta unidireccional 15"/>
          <p:cNvCxnSpPr/>
          <p:nvPr/>
        </p:nvCxnSpPr>
        <p:spPr>
          <a:xfrm rot="5400000">
            <a:off x="4250529" y="3178967"/>
            <a:ext cx="357190" cy="28575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orma livre 25"/>
          <p:cNvSpPr/>
          <p:nvPr/>
        </p:nvSpPr>
        <p:spPr>
          <a:xfrm>
            <a:off x="3200400" y="2679700"/>
            <a:ext cx="3924236" cy="25400"/>
          </a:xfrm>
          <a:custGeom>
            <a:avLst/>
            <a:gdLst>
              <a:gd name="connsiteX0" fmla="*/ 0 w 4569883"/>
              <a:gd name="connsiteY0" fmla="*/ 279400 h 279400"/>
              <a:gd name="connsiteX1" fmla="*/ 3924300 w 4569883"/>
              <a:gd name="connsiteY1" fmla="*/ 254000 h 279400"/>
              <a:gd name="connsiteX2" fmla="*/ 3873500 w 4569883"/>
              <a:gd name="connsiteY2" fmla="*/ 0 h 279400"/>
              <a:gd name="connsiteX0" fmla="*/ 0 w 4284099"/>
              <a:gd name="connsiteY0" fmla="*/ 279400 h 279400"/>
              <a:gd name="connsiteX1" fmla="*/ 3638516 w 4284099"/>
              <a:gd name="connsiteY1" fmla="*/ 254000 h 279400"/>
              <a:gd name="connsiteX2" fmla="*/ 3873500 w 4284099"/>
              <a:gd name="connsiteY2" fmla="*/ 0 h 279400"/>
              <a:gd name="connsiteX0" fmla="*/ 0 w 3638516"/>
              <a:gd name="connsiteY0" fmla="*/ 25400 h 25400"/>
              <a:gd name="connsiteX1" fmla="*/ 3638516 w 3638516"/>
              <a:gd name="connsiteY1" fmla="*/ 0 h 25400"/>
              <a:gd name="connsiteX0" fmla="*/ 0 w 3924236"/>
              <a:gd name="connsiteY0" fmla="*/ 25400 h 25400"/>
              <a:gd name="connsiteX1" fmla="*/ 3924236 w 3924236"/>
              <a:gd name="connsiteY1" fmla="*/ 0 h 25400"/>
              <a:gd name="connsiteX0" fmla="*/ 0 w 3924236"/>
              <a:gd name="connsiteY0" fmla="*/ 25400 h 25400"/>
              <a:gd name="connsiteX1" fmla="*/ 3924236 w 3924236"/>
              <a:gd name="connsiteY1" fmla="*/ 0 h 25400"/>
              <a:gd name="connsiteX0" fmla="*/ 0 w 3924236"/>
              <a:gd name="connsiteY0" fmla="*/ 25400 h 25400"/>
              <a:gd name="connsiteX1" fmla="*/ 3924236 w 3924236"/>
              <a:gd name="connsiteY1" fmla="*/ 0 h 2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24236" h="25400">
                <a:moveTo>
                  <a:pt x="0" y="25400"/>
                </a:moveTo>
                <a:lnTo>
                  <a:pt x="3924236" y="0"/>
                </a:ln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orma livre 26"/>
          <p:cNvSpPr/>
          <p:nvPr/>
        </p:nvSpPr>
        <p:spPr>
          <a:xfrm>
            <a:off x="1816100" y="4140200"/>
            <a:ext cx="6834158" cy="133350"/>
          </a:xfrm>
          <a:custGeom>
            <a:avLst/>
            <a:gdLst>
              <a:gd name="connsiteX0" fmla="*/ 0 w 7611533"/>
              <a:gd name="connsiteY0" fmla="*/ 571500 h 704850"/>
              <a:gd name="connsiteX1" fmla="*/ 6477000 w 7611533"/>
              <a:gd name="connsiteY1" fmla="*/ 609600 h 704850"/>
              <a:gd name="connsiteX2" fmla="*/ 6807200 w 7611533"/>
              <a:gd name="connsiteY2" fmla="*/ 0 h 704850"/>
              <a:gd name="connsiteX0" fmla="*/ 0 w 7611533"/>
              <a:gd name="connsiteY0" fmla="*/ 571500 h 704850"/>
              <a:gd name="connsiteX1" fmla="*/ 6477000 w 7611533"/>
              <a:gd name="connsiteY1" fmla="*/ 609600 h 704850"/>
              <a:gd name="connsiteX2" fmla="*/ 6807200 w 7611533"/>
              <a:gd name="connsiteY2" fmla="*/ 0 h 704850"/>
              <a:gd name="connsiteX0" fmla="*/ 0 w 6477000"/>
              <a:gd name="connsiteY0" fmla="*/ 0 h 133350"/>
              <a:gd name="connsiteX1" fmla="*/ 6477000 w 6477000"/>
              <a:gd name="connsiteY1" fmla="*/ 38100 h 133350"/>
              <a:gd name="connsiteX0" fmla="*/ 0 w 6834158"/>
              <a:gd name="connsiteY0" fmla="*/ 0 h 133350"/>
              <a:gd name="connsiteX1" fmla="*/ 6834158 w 6834158"/>
              <a:gd name="connsiteY1" fmla="*/ 38100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834158" h="133350">
                <a:moveTo>
                  <a:pt x="0" y="0"/>
                </a:moveTo>
                <a:cubicBezTo>
                  <a:pt x="2671233" y="66675"/>
                  <a:pt x="5699625" y="133350"/>
                  <a:pt x="6834158" y="38100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orma livre 27"/>
          <p:cNvSpPr/>
          <p:nvPr/>
        </p:nvSpPr>
        <p:spPr>
          <a:xfrm>
            <a:off x="1142976" y="5572140"/>
            <a:ext cx="7924824" cy="47610"/>
          </a:xfrm>
          <a:custGeom>
            <a:avLst/>
            <a:gdLst>
              <a:gd name="connsiteX0" fmla="*/ 319617 w 8028517"/>
              <a:gd name="connsiteY0" fmla="*/ 25400 h 222250"/>
              <a:gd name="connsiteX1" fmla="*/ 446617 w 8028517"/>
              <a:gd name="connsiteY1" fmla="*/ 38100 h 222250"/>
              <a:gd name="connsiteX2" fmla="*/ 4917017 w 8028517"/>
              <a:gd name="connsiteY2" fmla="*/ 215900 h 222250"/>
              <a:gd name="connsiteX3" fmla="*/ 8028517 w 8028517"/>
              <a:gd name="connsiteY3" fmla="*/ 0 h 2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28517" h="222250">
                <a:moveTo>
                  <a:pt x="319617" y="25400"/>
                </a:moveTo>
                <a:cubicBezTo>
                  <a:pt x="0" y="15875"/>
                  <a:pt x="446617" y="38100"/>
                  <a:pt x="446617" y="38100"/>
                </a:cubicBezTo>
                <a:cubicBezTo>
                  <a:pt x="1212850" y="69850"/>
                  <a:pt x="3653367" y="222250"/>
                  <a:pt x="4917017" y="215900"/>
                </a:cubicBezTo>
                <a:cubicBezTo>
                  <a:pt x="6180667" y="209550"/>
                  <a:pt x="7104592" y="104775"/>
                  <a:pt x="8028517" y="0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214678" y="2143116"/>
            <a:ext cx="3857652" cy="7786742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Conexão recta 29"/>
          <p:cNvCxnSpPr>
            <a:stCxn id="29" idx="0"/>
            <a:endCxn id="19" idx="4"/>
          </p:cNvCxnSpPr>
          <p:nvPr/>
        </p:nvCxnSpPr>
        <p:spPr>
          <a:xfrm rot="16200000" flipH="1">
            <a:off x="1250133" y="6036487"/>
            <a:ext cx="7858180" cy="7143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071802" y="3500438"/>
            <a:ext cx="214314" cy="21431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500562" y="2857496"/>
            <a:ext cx="214314" cy="21431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929058" y="4357694"/>
            <a:ext cx="214314" cy="21431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1285852" y="2143116"/>
            <a:ext cx="7858180" cy="785818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 rot="1300237">
            <a:off x="3765826" y="3062288"/>
            <a:ext cx="902186" cy="12205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154484" y="3545594"/>
            <a:ext cx="142876" cy="14287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orma livre 33"/>
          <p:cNvSpPr/>
          <p:nvPr/>
        </p:nvSpPr>
        <p:spPr>
          <a:xfrm>
            <a:off x="3200400" y="2679700"/>
            <a:ext cx="3924236" cy="25400"/>
          </a:xfrm>
          <a:custGeom>
            <a:avLst/>
            <a:gdLst>
              <a:gd name="connsiteX0" fmla="*/ 0 w 4569883"/>
              <a:gd name="connsiteY0" fmla="*/ 279400 h 279400"/>
              <a:gd name="connsiteX1" fmla="*/ 3924300 w 4569883"/>
              <a:gd name="connsiteY1" fmla="*/ 254000 h 279400"/>
              <a:gd name="connsiteX2" fmla="*/ 3873500 w 4569883"/>
              <a:gd name="connsiteY2" fmla="*/ 0 h 279400"/>
              <a:gd name="connsiteX0" fmla="*/ 0 w 4284099"/>
              <a:gd name="connsiteY0" fmla="*/ 279400 h 279400"/>
              <a:gd name="connsiteX1" fmla="*/ 3638516 w 4284099"/>
              <a:gd name="connsiteY1" fmla="*/ 254000 h 279400"/>
              <a:gd name="connsiteX2" fmla="*/ 3873500 w 4284099"/>
              <a:gd name="connsiteY2" fmla="*/ 0 h 279400"/>
              <a:gd name="connsiteX0" fmla="*/ 0 w 3638516"/>
              <a:gd name="connsiteY0" fmla="*/ 25400 h 25400"/>
              <a:gd name="connsiteX1" fmla="*/ 3638516 w 3638516"/>
              <a:gd name="connsiteY1" fmla="*/ 0 h 25400"/>
              <a:gd name="connsiteX0" fmla="*/ 0 w 3924236"/>
              <a:gd name="connsiteY0" fmla="*/ 25400 h 25400"/>
              <a:gd name="connsiteX1" fmla="*/ 3924236 w 3924236"/>
              <a:gd name="connsiteY1" fmla="*/ 0 h 25400"/>
              <a:gd name="connsiteX0" fmla="*/ 0 w 3924236"/>
              <a:gd name="connsiteY0" fmla="*/ 25400 h 25400"/>
              <a:gd name="connsiteX1" fmla="*/ 3924236 w 3924236"/>
              <a:gd name="connsiteY1" fmla="*/ 0 h 25400"/>
              <a:gd name="connsiteX0" fmla="*/ 0 w 3924236"/>
              <a:gd name="connsiteY0" fmla="*/ 25400 h 25400"/>
              <a:gd name="connsiteX1" fmla="*/ 3924236 w 3924236"/>
              <a:gd name="connsiteY1" fmla="*/ 0 h 2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24236" h="25400">
                <a:moveTo>
                  <a:pt x="0" y="25400"/>
                </a:moveTo>
                <a:lnTo>
                  <a:pt x="3924236" y="0"/>
                </a:ln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orma livre 34"/>
          <p:cNvSpPr/>
          <p:nvPr/>
        </p:nvSpPr>
        <p:spPr>
          <a:xfrm>
            <a:off x="1816100" y="4140200"/>
            <a:ext cx="6834158" cy="133350"/>
          </a:xfrm>
          <a:custGeom>
            <a:avLst/>
            <a:gdLst>
              <a:gd name="connsiteX0" fmla="*/ 0 w 7611533"/>
              <a:gd name="connsiteY0" fmla="*/ 571500 h 704850"/>
              <a:gd name="connsiteX1" fmla="*/ 6477000 w 7611533"/>
              <a:gd name="connsiteY1" fmla="*/ 609600 h 704850"/>
              <a:gd name="connsiteX2" fmla="*/ 6807200 w 7611533"/>
              <a:gd name="connsiteY2" fmla="*/ 0 h 704850"/>
              <a:gd name="connsiteX0" fmla="*/ 0 w 7611533"/>
              <a:gd name="connsiteY0" fmla="*/ 571500 h 704850"/>
              <a:gd name="connsiteX1" fmla="*/ 6477000 w 7611533"/>
              <a:gd name="connsiteY1" fmla="*/ 609600 h 704850"/>
              <a:gd name="connsiteX2" fmla="*/ 6807200 w 7611533"/>
              <a:gd name="connsiteY2" fmla="*/ 0 h 704850"/>
              <a:gd name="connsiteX0" fmla="*/ 0 w 6477000"/>
              <a:gd name="connsiteY0" fmla="*/ 0 h 133350"/>
              <a:gd name="connsiteX1" fmla="*/ 6477000 w 6477000"/>
              <a:gd name="connsiteY1" fmla="*/ 38100 h 133350"/>
              <a:gd name="connsiteX0" fmla="*/ 0 w 6834158"/>
              <a:gd name="connsiteY0" fmla="*/ 0 h 133350"/>
              <a:gd name="connsiteX1" fmla="*/ 6834158 w 6834158"/>
              <a:gd name="connsiteY1" fmla="*/ 38100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834158" h="133350">
                <a:moveTo>
                  <a:pt x="0" y="0"/>
                </a:moveTo>
                <a:cubicBezTo>
                  <a:pt x="2671233" y="66675"/>
                  <a:pt x="5699625" y="133350"/>
                  <a:pt x="6834158" y="38100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rma livre 35"/>
          <p:cNvSpPr/>
          <p:nvPr/>
        </p:nvSpPr>
        <p:spPr>
          <a:xfrm>
            <a:off x="1142976" y="5572140"/>
            <a:ext cx="7924824" cy="47610"/>
          </a:xfrm>
          <a:custGeom>
            <a:avLst/>
            <a:gdLst>
              <a:gd name="connsiteX0" fmla="*/ 319617 w 8028517"/>
              <a:gd name="connsiteY0" fmla="*/ 25400 h 222250"/>
              <a:gd name="connsiteX1" fmla="*/ 446617 w 8028517"/>
              <a:gd name="connsiteY1" fmla="*/ 38100 h 222250"/>
              <a:gd name="connsiteX2" fmla="*/ 4917017 w 8028517"/>
              <a:gd name="connsiteY2" fmla="*/ 215900 h 222250"/>
              <a:gd name="connsiteX3" fmla="*/ 8028517 w 8028517"/>
              <a:gd name="connsiteY3" fmla="*/ 0 h 2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28517" h="222250">
                <a:moveTo>
                  <a:pt x="319617" y="25400"/>
                </a:moveTo>
                <a:cubicBezTo>
                  <a:pt x="0" y="15875"/>
                  <a:pt x="446617" y="38100"/>
                  <a:pt x="446617" y="38100"/>
                </a:cubicBezTo>
                <a:cubicBezTo>
                  <a:pt x="1212850" y="69850"/>
                  <a:pt x="3653367" y="222250"/>
                  <a:pt x="4917017" y="215900"/>
                </a:cubicBezTo>
                <a:cubicBezTo>
                  <a:pt x="6180667" y="209550"/>
                  <a:pt x="7104592" y="104775"/>
                  <a:pt x="8028517" y="0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214678" y="2143116"/>
            <a:ext cx="3857652" cy="7786742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Conexão recta 37"/>
          <p:cNvCxnSpPr>
            <a:stCxn id="37" idx="0"/>
            <a:endCxn id="22" idx="4"/>
          </p:cNvCxnSpPr>
          <p:nvPr/>
        </p:nvCxnSpPr>
        <p:spPr>
          <a:xfrm rot="16200000" flipH="1">
            <a:off x="1250133" y="6036487"/>
            <a:ext cx="7858180" cy="7143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xão recta unidireccional 39"/>
          <p:cNvCxnSpPr/>
          <p:nvPr/>
        </p:nvCxnSpPr>
        <p:spPr>
          <a:xfrm rot="5400000">
            <a:off x="3821901" y="3821909"/>
            <a:ext cx="428628" cy="214314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/>
          <p:cNvSpPr txBox="1"/>
          <p:nvPr/>
        </p:nvSpPr>
        <p:spPr>
          <a:xfrm>
            <a:off x="4021849" y="3786190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50 m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071802" y="3500438"/>
            <a:ext cx="214314" cy="21431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500562" y="2857496"/>
            <a:ext cx="214314" cy="21431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929058" y="4357694"/>
            <a:ext cx="214314" cy="21431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E88C-BB5A-4B1C-8519-74BCF94D7953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214414" y="357166"/>
            <a:ext cx="661513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dirty="0" smtClean="0">
                <a:latin typeface="Gill Sans Light" pitchFamily="34" charset="0"/>
              </a:rPr>
              <a:t>GPS vehicle tracking</a:t>
            </a:r>
            <a:endParaRPr lang="en-US" sz="4000" dirty="0">
              <a:latin typeface="Gill Sans Light" pitchFamily="34" charset="0"/>
            </a:endParaRPr>
          </a:p>
        </p:txBody>
      </p:sp>
      <p:sp>
        <p:nvSpPr>
          <p:cNvPr id="11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385765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 err="1" smtClean="0">
                <a:latin typeface="Consolas" pitchFamily="49" charset="0"/>
              </a:rPr>
              <a:t>gps</a:t>
            </a:r>
            <a:r>
              <a:rPr lang="en-US" sz="1400" dirty="0" smtClean="0">
                <a:latin typeface="Consolas" pitchFamily="49" charset="0"/>
              </a:rPr>
              <a:t> = </a:t>
            </a:r>
            <a:r>
              <a:rPr lang="en-US" sz="1400" b="1" dirty="0" smtClean="0">
                <a:latin typeface="Consolas" pitchFamily="49" charset="0"/>
              </a:rPr>
              <a:t>stream of </a:t>
            </a:r>
            <a:r>
              <a:rPr lang="en-US" sz="1400" dirty="0" smtClean="0">
                <a:latin typeface="Consolas" pitchFamily="49" charset="0"/>
              </a:rPr>
              <a:t>{ </a:t>
            </a:r>
            <a:r>
              <a:rPr lang="en-US" sz="1400" dirty="0" err="1" smtClean="0">
                <a:latin typeface="Consolas" pitchFamily="49" charset="0"/>
              </a:rPr>
              <a:t>timestamp:</a:t>
            </a:r>
            <a:r>
              <a:rPr lang="en-US" sz="1400" b="1" dirty="0" err="1" smtClean="0">
                <a:latin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</a:rPr>
              <a:t>, </a:t>
            </a:r>
            <a:r>
              <a:rPr lang="en-US" sz="1400" dirty="0" err="1" smtClean="0">
                <a:latin typeface="Consolas" pitchFamily="49" charset="0"/>
              </a:rPr>
              <a:t>vehicleId:</a:t>
            </a:r>
            <a:r>
              <a:rPr lang="en-US" sz="1400" b="1" dirty="0" err="1" smtClean="0">
                <a:latin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</a:rPr>
              <a:t>, </a:t>
            </a:r>
            <a:r>
              <a:rPr lang="en-US" sz="1400" dirty="0" err="1" smtClean="0">
                <a:latin typeface="Consolas" pitchFamily="49" charset="0"/>
              </a:rPr>
              <a:t>lat:</a:t>
            </a:r>
            <a:r>
              <a:rPr lang="en-US" sz="1400" b="1" dirty="0" err="1" smtClean="0">
                <a:latin typeface="Consolas" pitchFamily="49" charset="0"/>
              </a:rPr>
              <a:t>float</a:t>
            </a:r>
            <a:r>
              <a:rPr lang="en-US" sz="1400" dirty="0" smtClean="0">
                <a:latin typeface="Consolas" pitchFamily="49" charset="0"/>
              </a:rPr>
              <a:t>, </a:t>
            </a:r>
            <a:r>
              <a:rPr lang="en-US" sz="1400" dirty="0" err="1" smtClean="0">
                <a:latin typeface="Consolas" pitchFamily="49" charset="0"/>
              </a:rPr>
              <a:t>lon:</a:t>
            </a:r>
            <a:r>
              <a:rPr lang="en-US" sz="1400" b="1" dirty="0" err="1" smtClean="0">
                <a:latin typeface="Consolas" pitchFamily="49" charset="0"/>
              </a:rPr>
              <a:t>float</a:t>
            </a:r>
            <a:r>
              <a:rPr lang="en-US" sz="1400" dirty="0" smtClean="0">
                <a:latin typeface="Consolas" pitchFamily="49" charset="0"/>
              </a:rPr>
              <a:t> }</a:t>
            </a:r>
          </a:p>
          <a:p>
            <a:pPr>
              <a:buNone/>
            </a:pPr>
            <a:endParaRPr lang="en-US" sz="1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pi = 3.14159265</a:t>
            </a:r>
          </a:p>
          <a:p>
            <a:pPr>
              <a:buNone/>
            </a:pPr>
            <a:endParaRPr lang="en-US" sz="1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1400" i="1" dirty="0" smtClean="0">
                <a:latin typeface="Consolas" pitchFamily="49" charset="0"/>
              </a:rPr>
              <a:t># Convert from degrees to radians</a:t>
            </a:r>
          </a:p>
          <a:p>
            <a:pPr>
              <a:buNone/>
            </a:pPr>
            <a:r>
              <a:rPr lang="en-US" sz="1400" b="1" dirty="0" smtClean="0">
                <a:latin typeface="Consolas" pitchFamily="49" charset="0"/>
              </a:rPr>
              <a:t>def</a:t>
            </a:r>
            <a:r>
              <a:rPr lang="en-US" sz="1400" dirty="0" smtClean="0">
                <a:latin typeface="Consolas" pitchFamily="49" charset="0"/>
              </a:rPr>
              <a:t> deg2rad deg =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  deg * pi / 180.0</a:t>
            </a:r>
          </a:p>
          <a:p>
            <a:pPr>
              <a:buNone/>
            </a:pPr>
            <a:endParaRPr lang="en-US" sz="1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1400" i="1" dirty="0" smtClean="0">
                <a:latin typeface="Consolas" pitchFamily="49" charset="0"/>
              </a:rPr>
              <a:t># Convert from radians to degrees</a:t>
            </a:r>
          </a:p>
          <a:p>
            <a:pPr>
              <a:buNone/>
            </a:pPr>
            <a:r>
              <a:rPr lang="en-US" sz="1400" b="1" dirty="0" smtClean="0">
                <a:latin typeface="Consolas" pitchFamily="49" charset="0"/>
              </a:rPr>
              <a:t>def</a:t>
            </a:r>
            <a:r>
              <a:rPr lang="en-US" sz="1400" dirty="0" smtClean="0">
                <a:latin typeface="Consolas" pitchFamily="49" charset="0"/>
              </a:rPr>
              <a:t> rad2deg deg =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  deg * 180.0 / pi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E88C-BB5A-4B1C-8519-74BCF94D7953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214414" y="357166"/>
            <a:ext cx="661513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dirty="0" smtClean="0">
                <a:latin typeface="Gill Sans Light" pitchFamily="34" charset="0"/>
              </a:rPr>
              <a:t>GPS vehicle tracking</a:t>
            </a:r>
            <a:endParaRPr lang="en-US" sz="4000" dirty="0">
              <a:latin typeface="Gill Sans Light" pitchFamily="34" charset="0"/>
            </a:endParaRPr>
          </a:p>
        </p:txBody>
      </p:sp>
      <p:sp>
        <p:nvSpPr>
          <p:cNvPr id="11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385765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i="1" dirty="0" smtClean="0">
                <a:latin typeface="Consolas" pitchFamily="49" charset="0"/>
              </a:rPr>
              <a:t># Converts from geographical to </a:t>
            </a:r>
            <a:r>
              <a:rPr lang="en-US" sz="1400" i="1" dirty="0" err="1" smtClean="0">
                <a:latin typeface="Consolas" pitchFamily="49" charset="0"/>
              </a:rPr>
              <a:t>cartesian</a:t>
            </a:r>
            <a:r>
              <a:rPr lang="en-US" sz="1400" i="1" dirty="0" smtClean="0">
                <a:latin typeface="Consolas" pitchFamily="49" charset="0"/>
              </a:rPr>
              <a:t> coordinates</a:t>
            </a:r>
          </a:p>
          <a:p>
            <a:pPr>
              <a:buNone/>
            </a:pPr>
            <a:r>
              <a:rPr lang="en-US" sz="1400" b="1" dirty="0" smtClean="0">
                <a:latin typeface="Consolas" pitchFamily="49" charset="0"/>
              </a:rPr>
              <a:t>def</a:t>
            </a:r>
            <a:r>
              <a:rPr lang="en-US" sz="1400" dirty="0" smtClean="0">
                <a:latin typeface="Consolas" pitchFamily="49" charset="0"/>
              </a:rPr>
              <a:t> geo2cart (lat, </a:t>
            </a:r>
            <a:r>
              <a:rPr lang="en-US" sz="1400" dirty="0" err="1" smtClean="0">
                <a:latin typeface="Consolas" pitchFamily="49" charset="0"/>
              </a:rPr>
              <a:t>lon</a:t>
            </a:r>
            <a:r>
              <a:rPr lang="en-US" sz="1400" dirty="0" smtClean="0">
                <a:latin typeface="Consolas" pitchFamily="49" charset="0"/>
              </a:rPr>
              <a:t>)  =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  </a:t>
            </a:r>
            <a:r>
              <a:rPr lang="en-US" sz="1400" b="1" dirty="0" smtClean="0">
                <a:latin typeface="Consolas" pitchFamily="49" charset="0"/>
              </a:rPr>
              <a:t>let</a:t>
            </a:r>
            <a:r>
              <a:rPr lang="en-US" sz="1400" dirty="0" smtClean="0">
                <a:latin typeface="Consolas" pitchFamily="49" charset="0"/>
              </a:rPr>
              <a:t> (</a:t>
            </a:r>
            <a:r>
              <a:rPr lang="en-US" sz="1400" dirty="0" err="1" smtClean="0">
                <a:latin typeface="Consolas" pitchFamily="49" charset="0"/>
              </a:rPr>
              <a:t>latr</a:t>
            </a:r>
            <a:r>
              <a:rPr lang="en-US" sz="1400" dirty="0" smtClean="0">
                <a:latin typeface="Consolas" pitchFamily="49" charset="0"/>
              </a:rPr>
              <a:t>, </a:t>
            </a:r>
            <a:r>
              <a:rPr lang="en-US" sz="1400" dirty="0" err="1" smtClean="0">
                <a:latin typeface="Consolas" pitchFamily="49" charset="0"/>
              </a:rPr>
              <a:t>lonr</a:t>
            </a:r>
            <a:r>
              <a:rPr lang="en-US" sz="1400" dirty="0" smtClean="0">
                <a:latin typeface="Consolas" pitchFamily="49" charset="0"/>
              </a:rPr>
              <a:t>) = (deg2rad lat, deg2rad </a:t>
            </a:r>
            <a:r>
              <a:rPr lang="en-US" sz="1400" dirty="0" err="1" smtClean="0">
                <a:latin typeface="Consolas" pitchFamily="49" charset="0"/>
              </a:rPr>
              <a:t>lon</a:t>
            </a:r>
            <a:r>
              <a:rPr lang="en-US" sz="1400" dirty="0" smtClean="0">
                <a:latin typeface="Consolas" pitchFamily="49" charset="0"/>
              </a:rPr>
              <a:t>)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  (</a:t>
            </a:r>
            <a:r>
              <a:rPr lang="en-US" sz="1400" i="1" dirty="0" err="1" smtClean="0">
                <a:latin typeface="Consolas" pitchFamily="49" charset="0"/>
              </a:rPr>
              <a:t>cos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</a:rPr>
              <a:t>latr</a:t>
            </a:r>
            <a:r>
              <a:rPr lang="en-US" sz="1400" dirty="0" smtClean="0">
                <a:latin typeface="Consolas" pitchFamily="49" charset="0"/>
              </a:rPr>
              <a:t> * </a:t>
            </a:r>
            <a:r>
              <a:rPr lang="en-US" sz="1400" i="1" dirty="0" err="1" smtClean="0">
                <a:latin typeface="Consolas" pitchFamily="49" charset="0"/>
              </a:rPr>
              <a:t>cos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</a:rPr>
              <a:t>lonr</a:t>
            </a:r>
            <a:r>
              <a:rPr lang="en-US" sz="1400" dirty="0" smtClean="0">
                <a:latin typeface="Consolas" pitchFamily="49" charset="0"/>
              </a:rPr>
              <a:t>, </a:t>
            </a:r>
            <a:r>
              <a:rPr lang="en-US" sz="1400" i="1" dirty="0" err="1" smtClean="0">
                <a:latin typeface="Consolas" pitchFamily="49" charset="0"/>
              </a:rPr>
              <a:t>cos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</a:rPr>
              <a:t>latr</a:t>
            </a:r>
            <a:r>
              <a:rPr lang="en-US" sz="1400" dirty="0" smtClean="0">
                <a:latin typeface="Consolas" pitchFamily="49" charset="0"/>
              </a:rPr>
              <a:t> * </a:t>
            </a:r>
            <a:r>
              <a:rPr lang="en-US" sz="1400" i="1" dirty="0" smtClean="0">
                <a:latin typeface="Consolas" pitchFamily="49" charset="0"/>
              </a:rPr>
              <a:t>sin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</a:rPr>
              <a:t>lonr</a:t>
            </a:r>
            <a:r>
              <a:rPr lang="en-US" sz="1400" dirty="0" smtClean="0">
                <a:latin typeface="Consolas" pitchFamily="49" charset="0"/>
              </a:rPr>
              <a:t>, </a:t>
            </a:r>
            <a:r>
              <a:rPr lang="en-US" sz="1400" i="1" dirty="0" smtClean="0">
                <a:latin typeface="Consolas" pitchFamily="49" charset="0"/>
              </a:rPr>
              <a:t>sin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</a:rPr>
              <a:t>latr</a:t>
            </a:r>
            <a:r>
              <a:rPr lang="en-US" sz="1400" dirty="0" smtClean="0">
                <a:latin typeface="Consolas" pitchFamily="49" charset="0"/>
              </a:rPr>
              <a:t>)</a:t>
            </a:r>
          </a:p>
          <a:p>
            <a:pPr>
              <a:buNone/>
            </a:pPr>
            <a:endParaRPr lang="en-US" sz="1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1400" i="1" dirty="0" smtClean="0">
                <a:latin typeface="Consolas" pitchFamily="49" charset="0"/>
              </a:rPr>
              <a:t># Calculates the distance between two positions (in km).</a:t>
            </a:r>
          </a:p>
          <a:p>
            <a:pPr>
              <a:buNone/>
            </a:pPr>
            <a:r>
              <a:rPr lang="en-US" sz="1400" b="1" dirty="0" smtClean="0">
                <a:latin typeface="Consolas" pitchFamily="49" charset="0"/>
              </a:rPr>
              <a:t>def</a:t>
            </a:r>
            <a:r>
              <a:rPr lang="en-US" sz="1400" dirty="0" smtClean="0">
                <a:latin typeface="Consolas" pitchFamily="49" charset="0"/>
              </a:rPr>
              <a:t> distance((lat1, lon1), (lat2, lon2)) =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  </a:t>
            </a:r>
            <a:r>
              <a:rPr lang="en-US" sz="1400" b="1" dirty="0" smtClean="0">
                <a:latin typeface="Consolas" pitchFamily="49" charset="0"/>
              </a:rPr>
              <a:t>let</a:t>
            </a:r>
            <a:r>
              <a:rPr lang="en-US" sz="1400" dirty="0" smtClean="0">
                <a:latin typeface="Consolas" pitchFamily="49" charset="0"/>
              </a:rPr>
              <a:t> theta = lon1 - lon2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  </a:t>
            </a:r>
            <a:r>
              <a:rPr lang="en-US" sz="1400" b="1" dirty="0" smtClean="0">
                <a:latin typeface="Consolas" pitchFamily="49" charset="0"/>
              </a:rPr>
              <a:t>let</a:t>
            </a:r>
            <a:r>
              <a:rPr lang="en-US" sz="1400" dirty="0" smtClean="0">
                <a:latin typeface="Consolas" pitchFamily="49" charset="0"/>
              </a:rPr>
              <a:t> d1 = </a:t>
            </a:r>
            <a:r>
              <a:rPr lang="en-US" sz="1400" i="1" dirty="0" smtClean="0">
                <a:latin typeface="Consolas" pitchFamily="49" charset="0"/>
              </a:rPr>
              <a:t>sin</a:t>
            </a:r>
            <a:r>
              <a:rPr lang="en-US" sz="1400" dirty="0" smtClean="0">
                <a:latin typeface="Consolas" pitchFamily="49" charset="0"/>
              </a:rPr>
              <a:t> (deg2rad lat1) * </a:t>
            </a:r>
            <a:r>
              <a:rPr lang="en-US" sz="1400" i="1" dirty="0" smtClean="0">
                <a:latin typeface="Consolas" pitchFamily="49" charset="0"/>
              </a:rPr>
              <a:t>sin</a:t>
            </a:r>
            <a:r>
              <a:rPr lang="en-US" sz="1400" dirty="0" smtClean="0">
                <a:latin typeface="Consolas" pitchFamily="49" charset="0"/>
              </a:rPr>
              <a:t> (deg2rad lat2) + </a:t>
            </a:r>
            <a:r>
              <a:rPr lang="en-US" sz="1400" i="1" dirty="0" err="1" smtClean="0">
                <a:latin typeface="Consolas" pitchFamily="49" charset="0"/>
              </a:rPr>
              <a:t>cos</a:t>
            </a:r>
            <a:r>
              <a:rPr lang="en-US" sz="1400" dirty="0" smtClean="0">
                <a:latin typeface="Consolas" pitchFamily="49" charset="0"/>
              </a:rPr>
              <a:t> (deg2rad lat1)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             * </a:t>
            </a:r>
            <a:r>
              <a:rPr lang="en-US" sz="1400" i="1" dirty="0" err="1" smtClean="0">
                <a:latin typeface="Consolas" pitchFamily="49" charset="0"/>
              </a:rPr>
              <a:t>cos</a:t>
            </a:r>
            <a:r>
              <a:rPr lang="en-US" sz="1400" dirty="0" smtClean="0">
                <a:latin typeface="Consolas" pitchFamily="49" charset="0"/>
              </a:rPr>
              <a:t> (deg2rad lat2) * </a:t>
            </a:r>
            <a:r>
              <a:rPr lang="en-US" sz="1400" i="1" dirty="0" err="1" smtClean="0">
                <a:latin typeface="Consolas" pitchFamily="49" charset="0"/>
              </a:rPr>
              <a:t>cos</a:t>
            </a:r>
            <a:r>
              <a:rPr lang="en-US" sz="1400" dirty="0" smtClean="0">
                <a:latin typeface="Consolas" pitchFamily="49" charset="0"/>
              </a:rPr>
              <a:t> (deg2rad theta)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  </a:t>
            </a:r>
            <a:r>
              <a:rPr lang="en-US" sz="1400" b="1" dirty="0" smtClean="0">
                <a:latin typeface="Consolas" pitchFamily="49" charset="0"/>
              </a:rPr>
              <a:t>let</a:t>
            </a:r>
            <a:r>
              <a:rPr lang="en-US" sz="1400" dirty="0" smtClean="0">
                <a:latin typeface="Consolas" pitchFamily="49" charset="0"/>
              </a:rPr>
              <a:t> d2 = </a:t>
            </a:r>
            <a:r>
              <a:rPr lang="en-US" sz="1400" i="1" dirty="0" err="1" smtClean="0">
                <a:latin typeface="Consolas" pitchFamily="49" charset="0"/>
              </a:rPr>
              <a:t>acos</a:t>
            </a:r>
            <a:r>
              <a:rPr lang="en-US" sz="1400" dirty="0" smtClean="0">
                <a:latin typeface="Consolas" pitchFamily="49" charset="0"/>
              </a:rPr>
              <a:t> d1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  </a:t>
            </a:r>
            <a:r>
              <a:rPr lang="en-US" sz="1400" b="1" dirty="0" smtClean="0">
                <a:latin typeface="Consolas" pitchFamily="49" charset="0"/>
              </a:rPr>
              <a:t>let</a:t>
            </a:r>
            <a:r>
              <a:rPr lang="en-US" sz="1400" dirty="0" smtClean="0">
                <a:latin typeface="Consolas" pitchFamily="49" charset="0"/>
              </a:rPr>
              <a:t> d3 = rad2deg d2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  d3 * 60.0 * 1.1515 * 1.609344</a:t>
            </a:r>
            <a:endParaRPr lang="en-US" sz="1400" dirty="0">
              <a:latin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E88C-BB5A-4B1C-8519-74BCF94D7953}" type="slidenum">
              <a:rPr lang="en-US" smtClean="0"/>
              <a:pPr/>
              <a:t>78</a:t>
            </a:fld>
            <a:endParaRPr lang="en-US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214414" y="357166"/>
            <a:ext cx="661513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dirty="0" smtClean="0">
                <a:latin typeface="Gill Sans Light" pitchFamily="34" charset="0"/>
              </a:rPr>
              <a:t>GPS vehicle tracking</a:t>
            </a:r>
            <a:endParaRPr lang="en-US" sz="4000" dirty="0">
              <a:latin typeface="Gill Sans Light" pitchFamily="34" charset="0"/>
            </a:endParaRPr>
          </a:p>
        </p:txBody>
      </p:sp>
      <p:sp>
        <p:nvSpPr>
          <p:cNvPr id="11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385765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# </a:t>
            </a:r>
            <a:r>
              <a:rPr lang="en-US" sz="1400" i="1" dirty="0" smtClean="0">
                <a:latin typeface="Consolas" pitchFamily="49" charset="0"/>
              </a:rPr>
              <a:t>Calculates the center of mass for all positions in the given window.</a:t>
            </a:r>
          </a:p>
          <a:p>
            <a:pPr>
              <a:buNone/>
            </a:pPr>
            <a:r>
              <a:rPr lang="en-US" sz="1400" b="1" dirty="0" smtClean="0">
                <a:latin typeface="Consolas" pitchFamily="49" charset="0"/>
              </a:rPr>
              <a:t>def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</a:rPr>
              <a:t>centerOfMass</a:t>
            </a:r>
            <a:r>
              <a:rPr lang="en-US" sz="1400" dirty="0" smtClean="0">
                <a:latin typeface="Consolas" pitchFamily="49" charset="0"/>
              </a:rPr>
              <a:t>(positions:[(</a:t>
            </a:r>
            <a:r>
              <a:rPr lang="en-US" sz="1400" b="1" dirty="0" smtClean="0">
                <a:latin typeface="Consolas" pitchFamily="49" charset="0"/>
              </a:rPr>
              <a:t>float</a:t>
            </a:r>
            <a:r>
              <a:rPr lang="en-US" sz="1400" dirty="0" smtClean="0">
                <a:latin typeface="Consolas" pitchFamily="49" charset="0"/>
              </a:rPr>
              <a:t>, </a:t>
            </a:r>
            <a:r>
              <a:rPr lang="en-US" sz="1400" b="1" dirty="0" smtClean="0">
                <a:latin typeface="Consolas" pitchFamily="49" charset="0"/>
              </a:rPr>
              <a:t>float</a:t>
            </a:r>
            <a:r>
              <a:rPr lang="en-US" sz="1400" dirty="0" smtClean="0">
                <a:latin typeface="Consolas" pitchFamily="49" charset="0"/>
              </a:rPr>
              <a:t>)]) =</a:t>
            </a:r>
          </a:p>
          <a:p>
            <a:pPr>
              <a:buNone/>
            </a:pPr>
            <a:r>
              <a:rPr lang="en-US" sz="1400" b="1" dirty="0" smtClean="0">
                <a:latin typeface="Consolas" pitchFamily="49" charset="0"/>
              </a:rPr>
              <a:t>  let</a:t>
            </a:r>
            <a:r>
              <a:rPr lang="en-US" sz="1400" dirty="0" smtClean="0">
                <a:latin typeface="Consolas" pitchFamily="49" charset="0"/>
              </a:rPr>
              <a:t> (</a:t>
            </a:r>
            <a:r>
              <a:rPr lang="en-US" sz="1400" dirty="0" err="1" smtClean="0">
                <a:latin typeface="Consolas" pitchFamily="49" charset="0"/>
              </a:rPr>
              <a:t>tx</a:t>
            </a:r>
            <a:r>
              <a:rPr lang="en-US" sz="1400" dirty="0" smtClean="0">
                <a:latin typeface="Consolas" pitchFamily="49" charset="0"/>
              </a:rPr>
              <a:t>, </a:t>
            </a:r>
            <a:r>
              <a:rPr lang="en-US" sz="1400" dirty="0" err="1" smtClean="0">
                <a:latin typeface="Consolas" pitchFamily="49" charset="0"/>
              </a:rPr>
              <a:t>ty</a:t>
            </a:r>
            <a:r>
              <a:rPr lang="en-US" sz="1400" dirty="0" smtClean="0">
                <a:latin typeface="Consolas" pitchFamily="49" charset="0"/>
              </a:rPr>
              <a:t>, </a:t>
            </a:r>
            <a:r>
              <a:rPr lang="en-US" sz="1400" dirty="0" err="1" smtClean="0">
                <a:latin typeface="Consolas" pitchFamily="49" charset="0"/>
              </a:rPr>
              <a:t>tz</a:t>
            </a:r>
            <a:r>
              <a:rPr lang="en-US" sz="1400" dirty="0" smtClean="0">
                <a:latin typeface="Consolas" pitchFamily="49" charset="0"/>
              </a:rPr>
              <a:t>, </a:t>
            </a:r>
            <a:r>
              <a:rPr lang="en-US" sz="1400" dirty="0" err="1" smtClean="0">
                <a:latin typeface="Consolas" pitchFamily="49" charset="0"/>
              </a:rPr>
              <a:t>tt</a:t>
            </a:r>
            <a:r>
              <a:rPr lang="en-US" sz="1400" dirty="0" smtClean="0">
                <a:latin typeface="Consolas" pitchFamily="49" charset="0"/>
              </a:rPr>
              <a:t>) = (0.0, 0.0, 0.0, 0.0)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    </a:t>
            </a:r>
            <a:r>
              <a:rPr lang="en-US" sz="1400" b="1" dirty="0" smtClean="0">
                <a:latin typeface="Consolas" pitchFamily="49" charset="0"/>
              </a:rPr>
              <a:t>when </a:t>
            </a:r>
            <a:r>
              <a:rPr lang="en-US" sz="1400" dirty="0" smtClean="0">
                <a:latin typeface="Consolas" pitchFamily="49" charset="0"/>
              </a:rPr>
              <a:t>| </a:t>
            </a:r>
            <a:r>
              <a:rPr lang="en-US" sz="1400" dirty="0" err="1" smtClean="0">
                <a:latin typeface="Consolas" pitchFamily="49" charset="0"/>
              </a:rPr>
              <a:t>ev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b="1" dirty="0" smtClean="0">
                <a:latin typeface="Consolas" pitchFamily="49" charset="0"/>
              </a:rPr>
              <a:t>in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</a:rPr>
              <a:t>positions.</a:t>
            </a:r>
            <a:r>
              <a:rPr lang="en-US" sz="1400" i="1" dirty="0" err="1" smtClean="0">
                <a:latin typeface="Consolas" pitchFamily="49" charset="0"/>
              </a:rPr>
              <a:t>added</a:t>
            </a:r>
            <a:r>
              <a:rPr lang="en-US" sz="1400" dirty="0" smtClean="0">
                <a:latin typeface="Consolas" pitchFamily="49" charset="0"/>
              </a:rPr>
              <a:t>() -&gt;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             </a:t>
            </a:r>
            <a:r>
              <a:rPr lang="en-US" sz="1400" b="1" dirty="0" smtClean="0">
                <a:latin typeface="Consolas" pitchFamily="49" charset="0"/>
              </a:rPr>
              <a:t>let</a:t>
            </a:r>
            <a:r>
              <a:rPr lang="en-US" sz="1400" dirty="0" smtClean="0">
                <a:latin typeface="Consolas" pitchFamily="49" charset="0"/>
              </a:rPr>
              <a:t> (x, y, z) = geo2cart (</a:t>
            </a:r>
            <a:r>
              <a:rPr lang="en-US" sz="1400" dirty="0" err="1" smtClean="0">
                <a:latin typeface="Consolas" pitchFamily="49" charset="0"/>
              </a:rPr>
              <a:t>ev.value</a:t>
            </a:r>
            <a:r>
              <a:rPr lang="en-US" sz="1400" dirty="0" smtClean="0">
                <a:latin typeface="Consolas" pitchFamily="49" charset="0"/>
              </a:rPr>
              <a:t>)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             (</a:t>
            </a:r>
            <a:r>
              <a:rPr lang="en-US" sz="1400" dirty="0" err="1" smtClean="0">
                <a:latin typeface="Consolas" pitchFamily="49" charset="0"/>
              </a:rPr>
              <a:t>tx</a:t>
            </a:r>
            <a:r>
              <a:rPr lang="en-US" sz="1400" dirty="0" smtClean="0">
                <a:latin typeface="Consolas" pitchFamily="49" charset="0"/>
              </a:rPr>
              <a:t> + x, </a:t>
            </a:r>
            <a:r>
              <a:rPr lang="en-US" sz="1400" dirty="0" err="1" smtClean="0">
                <a:latin typeface="Consolas" pitchFamily="49" charset="0"/>
              </a:rPr>
              <a:t>ty</a:t>
            </a:r>
            <a:r>
              <a:rPr lang="en-US" sz="1400" dirty="0" smtClean="0">
                <a:latin typeface="Consolas" pitchFamily="49" charset="0"/>
              </a:rPr>
              <a:t> + y, </a:t>
            </a:r>
            <a:r>
              <a:rPr lang="en-US" sz="1400" dirty="0" err="1" smtClean="0">
                <a:latin typeface="Consolas" pitchFamily="49" charset="0"/>
              </a:rPr>
              <a:t>tz</a:t>
            </a:r>
            <a:r>
              <a:rPr lang="en-US" sz="1400" dirty="0" smtClean="0">
                <a:latin typeface="Consolas" pitchFamily="49" charset="0"/>
              </a:rPr>
              <a:t> + z, </a:t>
            </a:r>
            <a:r>
              <a:rPr lang="en-US" sz="1400" dirty="0" err="1" smtClean="0">
                <a:latin typeface="Consolas" pitchFamily="49" charset="0"/>
              </a:rPr>
              <a:t>tt</a:t>
            </a:r>
            <a:r>
              <a:rPr lang="en-US" sz="1400" dirty="0" smtClean="0">
                <a:latin typeface="Consolas" pitchFamily="49" charset="0"/>
              </a:rPr>
              <a:t> + 1.0)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         | </a:t>
            </a:r>
            <a:r>
              <a:rPr lang="en-US" sz="1400" dirty="0" err="1" smtClean="0">
                <a:latin typeface="Consolas" pitchFamily="49" charset="0"/>
              </a:rPr>
              <a:t>ev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b="1" dirty="0" smtClean="0">
                <a:latin typeface="Consolas" pitchFamily="49" charset="0"/>
              </a:rPr>
              <a:t>in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</a:rPr>
              <a:t>positions.</a:t>
            </a:r>
            <a:r>
              <a:rPr lang="en-US" sz="1400" i="1" dirty="0" err="1" smtClean="0">
                <a:latin typeface="Consolas" pitchFamily="49" charset="0"/>
              </a:rPr>
              <a:t>expired</a:t>
            </a:r>
            <a:r>
              <a:rPr lang="en-US" sz="1400" dirty="0" smtClean="0">
                <a:latin typeface="Consolas" pitchFamily="49" charset="0"/>
              </a:rPr>
              <a:t>() -&gt;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             </a:t>
            </a:r>
            <a:r>
              <a:rPr lang="en-US" sz="1400" b="1" dirty="0" smtClean="0">
                <a:latin typeface="Consolas" pitchFamily="49" charset="0"/>
              </a:rPr>
              <a:t>let</a:t>
            </a:r>
            <a:r>
              <a:rPr lang="en-US" sz="1400" dirty="0" smtClean="0">
                <a:latin typeface="Consolas" pitchFamily="49" charset="0"/>
              </a:rPr>
              <a:t> (x, y, z) = geo2cart (</a:t>
            </a:r>
            <a:r>
              <a:rPr lang="en-US" sz="1400" dirty="0" err="1" smtClean="0">
                <a:latin typeface="Consolas" pitchFamily="49" charset="0"/>
              </a:rPr>
              <a:t>ev.value</a:t>
            </a:r>
            <a:r>
              <a:rPr lang="en-US" sz="1400" dirty="0" smtClean="0">
                <a:latin typeface="Consolas" pitchFamily="49" charset="0"/>
              </a:rPr>
              <a:t>)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             (</a:t>
            </a:r>
            <a:r>
              <a:rPr lang="en-US" sz="1400" dirty="0" err="1" smtClean="0">
                <a:latin typeface="Consolas" pitchFamily="49" charset="0"/>
              </a:rPr>
              <a:t>tx</a:t>
            </a:r>
            <a:r>
              <a:rPr lang="en-US" sz="1400" dirty="0" smtClean="0">
                <a:latin typeface="Consolas" pitchFamily="49" charset="0"/>
              </a:rPr>
              <a:t> - x, </a:t>
            </a:r>
            <a:r>
              <a:rPr lang="en-US" sz="1400" dirty="0" err="1" smtClean="0">
                <a:latin typeface="Consolas" pitchFamily="49" charset="0"/>
              </a:rPr>
              <a:t>ty</a:t>
            </a:r>
            <a:r>
              <a:rPr lang="en-US" sz="1400" dirty="0" smtClean="0">
                <a:latin typeface="Consolas" pitchFamily="49" charset="0"/>
              </a:rPr>
              <a:t> - y, </a:t>
            </a:r>
            <a:r>
              <a:rPr lang="en-US" sz="1400" dirty="0" err="1" smtClean="0">
                <a:latin typeface="Consolas" pitchFamily="49" charset="0"/>
              </a:rPr>
              <a:t>tz</a:t>
            </a:r>
            <a:r>
              <a:rPr lang="en-US" sz="1400" dirty="0" smtClean="0">
                <a:latin typeface="Consolas" pitchFamily="49" charset="0"/>
              </a:rPr>
              <a:t> - z, </a:t>
            </a:r>
            <a:r>
              <a:rPr lang="en-US" sz="1400" dirty="0" err="1" smtClean="0">
                <a:latin typeface="Consolas" pitchFamily="49" charset="0"/>
              </a:rPr>
              <a:t>tt</a:t>
            </a:r>
            <a:r>
              <a:rPr lang="en-US" sz="1400" dirty="0" smtClean="0">
                <a:latin typeface="Consolas" pitchFamily="49" charset="0"/>
              </a:rPr>
              <a:t> - 1.0)</a:t>
            </a:r>
          </a:p>
          <a:p>
            <a:pPr>
              <a:buNone/>
            </a:pPr>
            <a:endParaRPr lang="en-US" sz="1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  # </a:t>
            </a:r>
            <a:r>
              <a:rPr lang="en-US" sz="1400" i="1" dirty="0" smtClean="0">
                <a:latin typeface="Consolas" pitchFamily="49" charset="0"/>
              </a:rPr>
              <a:t>Divide the accumulators by the number of points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  </a:t>
            </a:r>
            <a:r>
              <a:rPr lang="en-US" sz="1400" b="1" dirty="0" smtClean="0">
                <a:latin typeface="Consolas" pitchFamily="49" charset="0"/>
              </a:rPr>
              <a:t>let</a:t>
            </a:r>
            <a:r>
              <a:rPr lang="en-US" sz="1400" dirty="0" smtClean="0">
                <a:latin typeface="Consolas" pitchFamily="49" charset="0"/>
              </a:rPr>
              <a:t> (x, y, z) = (</a:t>
            </a:r>
            <a:r>
              <a:rPr lang="en-US" sz="1400" dirty="0" err="1" smtClean="0">
                <a:latin typeface="Consolas" pitchFamily="49" charset="0"/>
              </a:rPr>
              <a:t>tx</a:t>
            </a:r>
            <a:r>
              <a:rPr lang="en-US" sz="1400" dirty="0" smtClean="0">
                <a:latin typeface="Consolas" pitchFamily="49" charset="0"/>
              </a:rPr>
              <a:t> / </a:t>
            </a:r>
            <a:r>
              <a:rPr lang="en-US" sz="1400" dirty="0" err="1" smtClean="0">
                <a:latin typeface="Consolas" pitchFamily="49" charset="0"/>
              </a:rPr>
              <a:t>tt</a:t>
            </a:r>
            <a:r>
              <a:rPr lang="en-US" sz="1400" dirty="0" smtClean="0">
                <a:latin typeface="Consolas" pitchFamily="49" charset="0"/>
              </a:rPr>
              <a:t>, </a:t>
            </a:r>
            <a:r>
              <a:rPr lang="en-US" sz="1400" dirty="0" err="1" smtClean="0">
                <a:latin typeface="Consolas" pitchFamily="49" charset="0"/>
              </a:rPr>
              <a:t>ty</a:t>
            </a:r>
            <a:r>
              <a:rPr lang="en-US" sz="1400" dirty="0" smtClean="0">
                <a:latin typeface="Consolas" pitchFamily="49" charset="0"/>
              </a:rPr>
              <a:t> / </a:t>
            </a:r>
            <a:r>
              <a:rPr lang="en-US" sz="1400" dirty="0" err="1" smtClean="0">
                <a:latin typeface="Consolas" pitchFamily="49" charset="0"/>
              </a:rPr>
              <a:t>tt</a:t>
            </a:r>
            <a:r>
              <a:rPr lang="en-US" sz="1400" dirty="0" smtClean="0">
                <a:latin typeface="Consolas" pitchFamily="49" charset="0"/>
              </a:rPr>
              <a:t>, </a:t>
            </a:r>
            <a:r>
              <a:rPr lang="en-US" sz="1400" dirty="0" err="1" smtClean="0">
                <a:latin typeface="Consolas" pitchFamily="49" charset="0"/>
              </a:rPr>
              <a:t>tz</a:t>
            </a:r>
            <a:r>
              <a:rPr lang="en-US" sz="1400" dirty="0" smtClean="0">
                <a:latin typeface="Consolas" pitchFamily="49" charset="0"/>
              </a:rPr>
              <a:t> / </a:t>
            </a:r>
            <a:r>
              <a:rPr lang="en-US" sz="1400" dirty="0" err="1" smtClean="0">
                <a:latin typeface="Consolas" pitchFamily="49" charset="0"/>
              </a:rPr>
              <a:t>tt</a:t>
            </a:r>
            <a:r>
              <a:rPr lang="en-US" sz="1400" dirty="0" smtClean="0">
                <a:latin typeface="Consolas" pitchFamily="49" charset="0"/>
              </a:rPr>
              <a:t>)</a:t>
            </a:r>
          </a:p>
          <a:p>
            <a:pPr>
              <a:buNone/>
            </a:pPr>
            <a:endParaRPr lang="en-US" sz="1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  # </a:t>
            </a:r>
            <a:r>
              <a:rPr lang="en-US" sz="1400" i="1" dirty="0" smtClean="0">
                <a:latin typeface="Consolas" pitchFamily="49" charset="0"/>
              </a:rPr>
              <a:t>Convert back to geographical coordinates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  </a:t>
            </a:r>
            <a:r>
              <a:rPr lang="en-US" sz="1400" b="1" dirty="0" smtClean="0">
                <a:latin typeface="Consolas" pitchFamily="49" charset="0"/>
              </a:rPr>
              <a:t>let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</a:rPr>
              <a:t>lon</a:t>
            </a:r>
            <a:r>
              <a:rPr lang="en-US" sz="1400" dirty="0" smtClean="0">
                <a:latin typeface="Consolas" pitchFamily="49" charset="0"/>
              </a:rPr>
              <a:t> = </a:t>
            </a:r>
            <a:r>
              <a:rPr lang="en-US" sz="1400" i="1" dirty="0" err="1" smtClean="0">
                <a:latin typeface="Consolas" pitchFamily="49" charset="0"/>
              </a:rPr>
              <a:t>atan</a:t>
            </a:r>
            <a:r>
              <a:rPr lang="en-US" sz="1400" dirty="0" smtClean="0">
                <a:latin typeface="Consolas" pitchFamily="49" charset="0"/>
              </a:rPr>
              <a:t> (y / x)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  </a:t>
            </a:r>
            <a:r>
              <a:rPr lang="en-US" sz="1400" b="1" dirty="0" smtClean="0">
                <a:latin typeface="Consolas" pitchFamily="49" charset="0"/>
              </a:rPr>
              <a:t>let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</a:rPr>
              <a:t>hyp</a:t>
            </a:r>
            <a:r>
              <a:rPr lang="en-US" sz="1400" dirty="0" smtClean="0">
                <a:latin typeface="Consolas" pitchFamily="49" charset="0"/>
              </a:rPr>
              <a:t> = </a:t>
            </a:r>
            <a:r>
              <a:rPr lang="en-US" sz="1400" i="1" dirty="0" err="1" smtClean="0">
                <a:latin typeface="Consolas" pitchFamily="49" charset="0"/>
              </a:rPr>
              <a:t>sqrt</a:t>
            </a:r>
            <a:r>
              <a:rPr lang="en-US" sz="1400" dirty="0" smtClean="0">
                <a:latin typeface="Consolas" pitchFamily="49" charset="0"/>
              </a:rPr>
              <a:t> (x * x + y * y)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  </a:t>
            </a:r>
            <a:r>
              <a:rPr lang="en-US" sz="1400" b="1" dirty="0" smtClean="0">
                <a:latin typeface="Consolas" pitchFamily="49" charset="0"/>
              </a:rPr>
              <a:t>let</a:t>
            </a:r>
            <a:r>
              <a:rPr lang="en-US" sz="1400" dirty="0" smtClean="0">
                <a:latin typeface="Consolas" pitchFamily="49" charset="0"/>
              </a:rPr>
              <a:t> lat = </a:t>
            </a:r>
            <a:r>
              <a:rPr lang="en-US" sz="1400" i="1" dirty="0" err="1" smtClean="0">
                <a:latin typeface="Consolas" pitchFamily="49" charset="0"/>
              </a:rPr>
              <a:t>atan</a:t>
            </a:r>
            <a:r>
              <a:rPr lang="en-US" sz="1400" dirty="0" smtClean="0">
                <a:latin typeface="Consolas" pitchFamily="49" charset="0"/>
              </a:rPr>
              <a:t> (z / </a:t>
            </a:r>
            <a:r>
              <a:rPr lang="en-US" sz="1400" dirty="0" err="1" smtClean="0">
                <a:latin typeface="Consolas" pitchFamily="49" charset="0"/>
              </a:rPr>
              <a:t>hyp</a:t>
            </a:r>
            <a:r>
              <a:rPr lang="en-US" sz="1400" dirty="0" smtClean="0">
                <a:latin typeface="Consolas" pitchFamily="49" charset="0"/>
              </a:rPr>
              <a:t>)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  (rad2deg lat, rad2deg </a:t>
            </a:r>
            <a:r>
              <a:rPr lang="en-US" sz="1400" dirty="0" err="1" smtClean="0">
                <a:latin typeface="Consolas" pitchFamily="49" charset="0"/>
              </a:rPr>
              <a:t>lon</a:t>
            </a:r>
            <a:r>
              <a:rPr lang="en-US" sz="1400" dirty="0" smtClean="0">
                <a:latin typeface="Consolas" pitchFamily="49" charset="0"/>
              </a:rPr>
              <a:t>)</a:t>
            </a:r>
            <a:endParaRPr lang="en-US" sz="1400" dirty="0">
              <a:latin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E88C-BB5A-4B1C-8519-74BCF94D7953}" type="slidenum">
              <a:rPr lang="en-US" smtClean="0"/>
              <a:pPr/>
              <a:t>79</a:t>
            </a:fld>
            <a:endParaRPr lang="en-US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214414" y="357166"/>
            <a:ext cx="661513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dirty="0" smtClean="0">
                <a:latin typeface="Gill Sans Light" pitchFamily="34" charset="0"/>
              </a:rPr>
              <a:t>GPS vehicle tracking</a:t>
            </a:r>
            <a:endParaRPr lang="en-US" sz="4000" dirty="0">
              <a:latin typeface="Gill Sans Light" pitchFamily="34" charset="0"/>
            </a:endParaRPr>
          </a:p>
        </p:txBody>
      </p:sp>
      <p:sp>
        <p:nvSpPr>
          <p:cNvPr id="11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385765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b="1" dirty="0" smtClean="0">
                <a:latin typeface="Consolas" pitchFamily="49" charset="0"/>
              </a:rPr>
              <a:t>entity</a:t>
            </a:r>
            <a:r>
              <a:rPr lang="en-US" sz="1400" dirty="0" smtClean="0">
                <a:latin typeface="Consolas" pitchFamily="49" charset="0"/>
              </a:rPr>
              <a:t> Vehicle =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  </a:t>
            </a:r>
            <a:r>
              <a:rPr lang="en-US" sz="1400" b="1" dirty="0" err="1" smtClean="0">
                <a:latin typeface="Consolas" pitchFamily="49" charset="0"/>
              </a:rPr>
              <a:t>createFrom</a:t>
            </a:r>
            <a:r>
              <a:rPr lang="en-US" sz="1400" dirty="0" smtClean="0">
                <a:latin typeface="Consolas" pitchFamily="49" charset="0"/>
              </a:rPr>
              <a:t> (</a:t>
            </a:r>
            <a:r>
              <a:rPr lang="en-US" sz="1400" dirty="0" err="1" smtClean="0">
                <a:latin typeface="Consolas" pitchFamily="49" charset="0"/>
              </a:rPr>
              <a:t>gps</a:t>
            </a:r>
            <a:r>
              <a:rPr lang="en-US" sz="1400" dirty="0" smtClean="0">
                <a:latin typeface="Consolas" pitchFamily="49" charset="0"/>
              </a:rPr>
              <a:t>, :</a:t>
            </a:r>
            <a:r>
              <a:rPr lang="en-US" sz="1400" dirty="0" err="1" smtClean="0">
                <a:latin typeface="Consolas" pitchFamily="49" charset="0"/>
              </a:rPr>
              <a:t>vehicleId</a:t>
            </a:r>
            <a:r>
              <a:rPr lang="en-US" sz="1400" dirty="0" smtClean="0">
                <a:latin typeface="Consolas" pitchFamily="49" charset="0"/>
              </a:rPr>
              <a:t>)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  </a:t>
            </a:r>
            <a:r>
              <a:rPr lang="en-US" sz="1400" b="1" dirty="0" smtClean="0">
                <a:latin typeface="Consolas" pitchFamily="49" charset="0"/>
              </a:rPr>
              <a:t>member</a:t>
            </a:r>
            <a:r>
              <a:rPr lang="en-US" sz="1400" dirty="0" smtClean="0">
                <a:latin typeface="Consolas" pitchFamily="49" charset="0"/>
              </a:rPr>
              <a:t> this.pos = (this.lat, this.lon)</a:t>
            </a:r>
          </a:p>
          <a:p>
            <a:pPr>
              <a:buNone/>
            </a:pPr>
            <a:endParaRPr lang="en-US" sz="1400" dirty="0" smtClean="0">
              <a:latin typeface="Consolas" pitchFamily="49" charset="0"/>
            </a:endParaRPr>
          </a:p>
          <a:p>
            <a:pPr>
              <a:buNone/>
            </a:pPr>
            <a:endParaRPr lang="en-US" sz="1400" dirty="0" smtClean="0">
              <a:latin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ção de Conteúdo 7" descr="2714493057_99d1798ff9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58" y="2143116"/>
            <a:ext cx="4191029" cy="3143272"/>
          </a:xfrm>
        </p:spPr>
      </p:pic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E88C-BB5A-4B1C-8519-74BCF94D795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81551" y="2433648"/>
            <a:ext cx="3705225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eta para a direita 3"/>
          <p:cNvSpPr/>
          <p:nvPr/>
        </p:nvSpPr>
        <p:spPr>
          <a:xfrm>
            <a:off x="4214810" y="3571876"/>
            <a:ext cx="571504" cy="500066"/>
          </a:xfrm>
          <a:prstGeom prst="righ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E88C-BB5A-4B1C-8519-74BCF94D7953}" type="slidenum">
              <a:rPr lang="en-US" smtClean="0"/>
              <a:pPr/>
              <a:t>80</a:t>
            </a:fld>
            <a:endParaRPr lang="en-US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214414" y="357166"/>
            <a:ext cx="661513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dirty="0" smtClean="0">
                <a:latin typeface="Gill Sans Light" pitchFamily="34" charset="0"/>
              </a:rPr>
              <a:t>GPS vehicle tracking</a:t>
            </a:r>
            <a:endParaRPr lang="en-US" sz="4000" dirty="0">
              <a:latin typeface="Gill Sans Light" pitchFamily="34" charset="0"/>
            </a:endParaRPr>
          </a:p>
        </p:txBody>
      </p:sp>
      <p:sp>
        <p:nvSpPr>
          <p:cNvPr id="11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385765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# </a:t>
            </a:r>
            <a:r>
              <a:rPr lang="en-US" sz="1400" i="1" dirty="0" smtClean="0">
                <a:latin typeface="Consolas" pitchFamily="49" charset="0"/>
              </a:rPr>
              <a:t>Calculates the center of mass of all vehicles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center =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  </a:t>
            </a:r>
            <a:r>
              <a:rPr lang="en-US" sz="1400" b="1" dirty="0" smtClean="0">
                <a:latin typeface="Consolas" pitchFamily="49" charset="0"/>
              </a:rPr>
              <a:t>let</a:t>
            </a:r>
            <a:r>
              <a:rPr lang="en-US" sz="1400" dirty="0" smtClean="0">
                <a:latin typeface="Consolas" pitchFamily="49" charset="0"/>
              </a:rPr>
              <a:t> positions =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    </a:t>
            </a:r>
            <a:r>
              <a:rPr lang="en-US" sz="1400" b="1" dirty="0" smtClean="0">
                <a:latin typeface="Consolas" pitchFamily="49" charset="0"/>
              </a:rPr>
              <a:t>from</a:t>
            </a:r>
            <a:r>
              <a:rPr lang="en-US" sz="1400" dirty="0" smtClean="0">
                <a:latin typeface="Consolas" pitchFamily="49" charset="0"/>
              </a:rPr>
              <a:t> v </a:t>
            </a:r>
            <a:r>
              <a:rPr lang="en-US" sz="1400" b="1" dirty="0" smtClean="0">
                <a:latin typeface="Consolas" pitchFamily="49" charset="0"/>
              </a:rPr>
              <a:t>in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</a:rPr>
              <a:t>Vehicle.all</a:t>
            </a:r>
            <a:endParaRPr lang="en-US" sz="1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    </a:t>
            </a:r>
            <a:r>
              <a:rPr lang="en-US" sz="1400" b="1" dirty="0" smtClean="0">
                <a:latin typeface="Consolas" pitchFamily="49" charset="0"/>
              </a:rPr>
              <a:t>select</a:t>
            </a:r>
            <a:r>
              <a:rPr lang="en-US" sz="1400" dirty="0" smtClean="0">
                <a:latin typeface="Consolas" pitchFamily="49" charset="0"/>
              </a:rPr>
              <a:t> v.pos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  </a:t>
            </a:r>
            <a:r>
              <a:rPr lang="en-US" sz="1400" dirty="0" err="1" smtClean="0">
                <a:latin typeface="Consolas" pitchFamily="49" charset="0"/>
              </a:rPr>
              <a:t>centerOfMass</a:t>
            </a:r>
            <a:r>
              <a:rPr lang="en-US" sz="1400" dirty="0" smtClean="0">
                <a:latin typeface="Consolas" pitchFamily="49" charset="0"/>
              </a:rPr>
              <a:t>(</a:t>
            </a:r>
            <a:r>
              <a:rPr lang="en-US" sz="1400" dirty="0" err="1" smtClean="0">
                <a:latin typeface="Consolas" pitchFamily="49" charset="0"/>
              </a:rPr>
              <a:t>positions.</a:t>
            </a:r>
            <a:r>
              <a:rPr lang="en-US" sz="1400" i="1" dirty="0" err="1" smtClean="0">
                <a:latin typeface="Consolas" pitchFamily="49" charset="0"/>
              </a:rPr>
              <a:t>values</a:t>
            </a:r>
            <a:r>
              <a:rPr lang="en-US" sz="1400" dirty="0" smtClean="0">
                <a:latin typeface="Consolas" pitchFamily="49" charset="0"/>
              </a:rPr>
              <a:t>())</a:t>
            </a:r>
          </a:p>
          <a:p>
            <a:pPr>
              <a:buNone/>
            </a:pPr>
            <a:endParaRPr lang="en-US" sz="1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beenTogether_5min =</a:t>
            </a:r>
          </a:p>
          <a:p>
            <a:pPr>
              <a:buNone/>
            </a:pPr>
            <a:r>
              <a:rPr lang="en-US" sz="1400" b="1" dirty="0" smtClean="0">
                <a:latin typeface="Consolas" pitchFamily="49" charset="0"/>
              </a:rPr>
              <a:t>  let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</a:rPr>
              <a:t>allTogetherNow</a:t>
            </a:r>
            <a:r>
              <a:rPr lang="en-US" sz="1400" dirty="0" smtClean="0">
                <a:latin typeface="Consolas" pitchFamily="49" charset="0"/>
              </a:rPr>
              <a:t> =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    </a:t>
            </a:r>
            <a:r>
              <a:rPr lang="en-US" sz="1400" b="1" dirty="0" smtClean="0">
                <a:latin typeface="Consolas" pitchFamily="49" charset="0"/>
              </a:rPr>
              <a:t>from</a:t>
            </a:r>
            <a:r>
              <a:rPr lang="en-US" sz="1400" dirty="0" smtClean="0">
                <a:latin typeface="Consolas" pitchFamily="49" charset="0"/>
              </a:rPr>
              <a:t> v </a:t>
            </a:r>
            <a:r>
              <a:rPr lang="en-US" sz="1400" b="1" dirty="0" smtClean="0">
                <a:latin typeface="Consolas" pitchFamily="49" charset="0"/>
              </a:rPr>
              <a:t>in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</a:rPr>
              <a:t>Vehicle_all</a:t>
            </a:r>
            <a:endParaRPr lang="en-US" sz="1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    </a:t>
            </a:r>
            <a:r>
              <a:rPr lang="en-US" sz="1400" b="1" dirty="0" smtClean="0">
                <a:latin typeface="Consolas" pitchFamily="49" charset="0"/>
              </a:rPr>
              <a:t>select</a:t>
            </a:r>
            <a:r>
              <a:rPr lang="en-US" sz="1400" dirty="0" smtClean="0">
                <a:latin typeface="Consolas" pitchFamily="49" charset="0"/>
              </a:rPr>
              <a:t> (distance (v.pos, center) &lt; 0.05).</a:t>
            </a:r>
            <a:r>
              <a:rPr lang="en-US" sz="1400" i="1" dirty="0" smtClean="0">
                <a:latin typeface="Consolas" pitchFamily="49" charset="0"/>
              </a:rPr>
              <a:t>values</a:t>
            </a:r>
            <a:r>
              <a:rPr lang="en-US" sz="1400" dirty="0" smtClean="0">
                <a:latin typeface="Consolas" pitchFamily="49" charset="0"/>
              </a:rPr>
              <a:t>().</a:t>
            </a:r>
            <a:r>
              <a:rPr lang="en-US" sz="1400" i="1" dirty="0" smtClean="0">
                <a:latin typeface="Consolas" pitchFamily="49" charset="0"/>
              </a:rPr>
              <a:t>all</a:t>
            </a:r>
            <a:r>
              <a:rPr lang="en-US" sz="1400" dirty="0" smtClean="0">
                <a:latin typeface="Consolas" pitchFamily="49" charset="0"/>
              </a:rPr>
              <a:t>?()</a:t>
            </a:r>
          </a:p>
          <a:p>
            <a:pPr>
              <a:buNone/>
            </a:pPr>
            <a:endParaRPr lang="en-US" sz="1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  </a:t>
            </a:r>
            <a:r>
              <a:rPr lang="en-US" sz="1400" dirty="0" err="1" smtClean="0">
                <a:latin typeface="Consolas" pitchFamily="49" charset="0"/>
              </a:rPr>
              <a:t>allTogetherNow</a:t>
            </a:r>
            <a:r>
              <a:rPr lang="en-US" sz="1400" dirty="0" smtClean="0">
                <a:latin typeface="Consolas" pitchFamily="49" charset="0"/>
              </a:rPr>
              <a:t>[5 </a:t>
            </a:r>
            <a:r>
              <a:rPr lang="en-US" sz="1400" b="1" dirty="0" smtClean="0">
                <a:latin typeface="Consolas" pitchFamily="49" charset="0"/>
              </a:rPr>
              <a:t>min</a:t>
            </a:r>
            <a:r>
              <a:rPr lang="en-US" sz="1400" dirty="0" smtClean="0">
                <a:latin typeface="Consolas" pitchFamily="49" charset="0"/>
              </a:rPr>
              <a:t>].</a:t>
            </a:r>
            <a:r>
              <a:rPr lang="en-US" sz="1400" i="1" dirty="0" smtClean="0">
                <a:latin typeface="Consolas" pitchFamily="49" charset="0"/>
              </a:rPr>
              <a:t>all</a:t>
            </a:r>
            <a:r>
              <a:rPr lang="en-US" sz="1400" dirty="0" smtClean="0">
                <a:latin typeface="Consolas" pitchFamily="49" charset="0"/>
              </a:rPr>
              <a:t>?()</a:t>
            </a:r>
            <a:endParaRPr lang="en-US" sz="1400" dirty="0">
              <a:latin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ângulo 5"/>
          <p:cNvSpPr/>
          <p:nvPr/>
        </p:nvSpPr>
        <p:spPr>
          <a:xfrm>
            <a:off x="428596" y="2000240"/>
            <a:ext cx="3571900" cy="13573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E88C-BB5A-4B1C-8519-74BCF94D7953}" type="slidenum">
              <a:rPr lang="en-US" smtClean="0"/>
              <a:pPr/>
              <a:t>81</a:t>
            </a:fld>
            <a:endParaRPr lang="en-US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214414" y="357166"/>
            <a:ext cx="661513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dirty="0" smtClean="0">
                <a:latin typeface="Gill Sans Light" pitchFamily="34" charset="0"/>
              </a:rPr>
              <a:t>GPS vehicle tracking</a:t>
            </a:r>
            <a:endParaRPr lang="en-US" sz="4000" dirty="0">
              <a:latin typeface="Gill Sans Light" pitchFamily="34" charset="0"/>
            </a:endParaRPr>
          </a:p>
        </p:txBody>
      </p:sp>
      <p:sp>
        <p:nvSpPr>
          <p:cNvPr id="11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385765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# </a:t>
            </a:r>
            <a:r>
              <a:rPr lang="en-US" sz="1400" i="1" dirty="0" smtClean="0">
                <a:latin typeface="Consolas" pitchFamily="49" charset="0"/>
              </a:rPr>
              <a:t>Calculates the center of mass of all vehicles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center =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  </a:t>
            </a:r>
            <a:r>
              <a:rPr lang="en-US" sz="1400" b="1" dirty="0" smtClean="0">
                <a:latin typeface="Consolas" pitchFamily="49" charset="0"/>
              </a:rPr>
              <a:t>let</a:t>
            </a:r>
            <a:r>
              <a:rPr lang="en-US" sz="1400" dirty="0" smtClean="0">
                <a:latin typeface="Consolas" pitchFamily="49" charset="0"/>
              </a:rPr>
              <a:t> positions =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    </a:t>
            </a:r>
            <a:r>
              <a:rPr lang="en-US" sz="1400" b="1" dirty="0" smtClean="0">
                <a:latin typeface="Consolas" pitchFamily="49" charset="0"/>
              </a:rPr>
              <a:t>from</a:t>
            </a:r>
            <a:r>
              <a:rPr lang="en-US" sz="1400" dirty="0" smtClean="0">
                <a:latin typeface="Consolas" pitchFamily="49" charset="0"/>
              </a:rPr>
              <a:t> v </a:t>
            </a:r>
            <a:r>
              <a:rPr lang="en-US" sz="1400" b="1" dirty="0" smtClean="0">
                <a:latin typeface="Consolas" pitchFamily="49" charset="0"/>
              </a:rPr>
              <a:t>in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</a:rPr>
              <a:t>Vehicle.all</a:t>
            </a:r>
            <a:endParaRPr lang="en-US" sz="1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    </a:t>
            </a:r>
            <a:r>
              <a:rPr lang="en-US" sz="1400" b="1" dirty="0" smtClean="0">
                <a:latin typeface="Consolas" pitchFamily="49" charset="0"/>
              </a:rPr>
              <a:t>select</a:t>
            </a:r>
            <a:r>
              <a:rPr lang="en-US" sz="1400" dirty="0" smtClean="0">
                <a:latin typeface="Consolas" pitchFamily="49" charset="0"/>
              </a:rPr>
              <a:t> v.pos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  </a:t>
            </a:r>
            <a:r>
              <a:rPr lang="en-US" sz="1400" dirty="0" err="1" smtClean="0">
                <a:latin typeface="Consolas" pitchFamily="49" charset="0"/>
              </a:rPr>
              <a:t>centerOfMass</a:t>
            </a:r>
            <a:r>
              <a:rPr lang="en-US" sz="1400" dirty="0" smtClean="0">
                <a:latin typeface="Consolas" pitchFamily="49" charset="0"/>
              </a:rPr>
              <a:t>(</a:t>
            </a:r>
            <a:r>
              <a:rPr lang="en-US" sz="1400" dirty="0" err="1" smtClean="0">
                <a:latin typeface="Consolas" pitchFamily="49" charset="0"/>
              </a:rPr>
              <a:t>positions.</a:t>
            </a:r>
            <a:r>
              <a:rPr lang="en-US" sz="1400" i="1" dirty="0" err="1" smtClean="0">
                <a:latin typeface="Consolas" pitchFamily="49" charset="0"/>
              </a:rPr>
              <a:t>values</a:t>
            </a:r>
            <a:r>
              <a:rPr lang="en-US" sz="1400" dirty="0" smtClean="0">
                <a:latin typeface="Consolas" pitchFamily="49" charset="0"/>
              </a:rPr>
              <a:t>())</a:t>
            </a:r>
          </a:p>
          <a:p>
            <a:pPr>
              <a:buNone/>
            </a:pPr>
            <a:endParaRPr lang="en-US" sz="1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beenTogether_5min =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  </a:t>
            </a:r>
            <a:r>
              <a:rPr lang="en-US" sz="1400" b="1" dirty="0" smtClean="0">
                <a:latin typeface="Consolas" pitchFamily="49" charset="0"/>
              </a:rPr>
              <a:t>let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</a:rPr>
              <a:t>allTogetherNow</a:t>
            </a:r>
            <a:r>
              <a:rPr lang="en-US" sz="1400" dirty="0" smtClean="0">
                <a:latin typeface="Consolas" pitchFamily="49" charset="0"/>
              </a:rPr>
              <a:t> =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    </a:t>
            </a:r>
            <a:r>
              <a:rPr lang="en-US" sz="1400" b="1" dirty="0" smtClean="0">
                <a:latin typeface="Consolas" pitchFamily="49" charset="0"/>
              </a:rPr>
              <a:t>from</a:t>
            </a:r>
            <a:r>
              <a:rPr lang="en-US" sz="1400" dirty="0" smtClean="0">
                <a:latin typeface="Consolas" pitchFamily="49" charset="0"/>
              </a:rPr>
              <a:t> v </a:t>
            </a:r>
            <a:r>
              <a:rPr lang="en-US" sz="1400" b="1" dirty="0" smtClean="0">
                <a:latin typeface="Consolas" pitchFamily="49" charset="0"/>
              </a:rPr>
              <a:t>in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</a:rPr>
              <a:t>Vehicle_all</a:t>
            </a:r>
            <a:endParaRPr lang="en-US" sz="1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    </a:t>
            </a:r>
            <a:r>
              <a:rPr lang="en-US" sz="1400" b="1" dirty="0" smtClean="0">
                <a:latin typeface="Consolas" pitchFamily="49" charset="0"/>
              </a:rPr>
              <a:t>select</a:t>
            </a:r>
            <a:r>
              <a:rPr lang="en-US" sz="1400" dirty="0" smtClean="0">
                <a:latin typeface="Consolas" pitchFamily="49" charset="0"/>
              </a:rPr>
              <a:t> (distance (v.pos, center) &lt; 0.05).</a:t>
            </a:r>
            <a:r>
              <a:rPr lang="en-US" sz="1400" i="1" dirty="0" smtClean="0">
                <a:latin typeface="Consolas" pitchFamily="49" charset="0"/>
              </a:rPr>
              <a:t>values</a:t>
            </a:r>
            <a:r>
              <a:rPr lang="en-US" sz="1400" dirty="0" smtClean="0">
                <a:latin typeface="Consolas" pitchFamily="49" charset="0"/>
              </a:rPr>
              <a:t>().</a:t>
            </a:r>
            <a:r>
              <a:rPr lang="en-US" sz="1400" i="1" dirty="0" smtClean="0">
                <a:latin typeface="Consolas" pitchFamily="49" charset="0"/>
              </a:rPr>
              <a:t>all</a:t>
            </a:r>
            <a:r>
              <a:rPr lang="en-US" sz="1400" dirty="0" smtClean="0">
                <a:latin typeface="Consolas" pitchFamily="49" charset="0"/>
              </a:rPr>
              <a:t>?()</a:t>
            </a:r>
          </a:p>
          <a:p>
            <a:pPr>
              <a:buNone/>
            </a:pPr>
            <a:endParaRPr lang="en-US" sz="1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  </a:t>
            </a:r>
            <a:r>
              <a:rPr lang="en-US" sz="1400" dirty="0" err="1" smtClean="0">
                <a:latin typeface="Consolas" pitchFamily="49" charset="0"/>
              </a:rPr>
              <a:t>allTogetherNow</a:t>
            </a:r>
            <a:r>
              <a:rPr lang="en-US" sz="1400" dirty="0" smtClean="0">
                <a:latin typeface="Consolas" pitchFamily="49" charset="0"/>
              </a:rPr>
              <a:t>[5 </a:t>
            </a:r>
            <a:r>
              <a:rPr lang="en-US" sz="1400" b="1" dirty="0" smtClean="0">
                <a:latin typeface="Consolas" pitchFamily="49" charset="0"/>
              </a:rPr>
              <a:t>min</a:t>
            </a:r>
            <a:r>
              <a:rPr lang="en-US" sz="1400" dirty="0" smtClean="0">
                <a:latin typeface="Consolas" pitchFamily="49" charset="0"/>
              </a:rPr>
              <a:t>].</a:t>
            </a:r>
            <a:r>
              <a:rPr lang="en-US" sz="1400" i="1" dirty="0" smtClean="0">
                <a:latin typeface="Consolas" pitchFamily="49" charset="0"/>
              </a:rPr>
              <a:t>all</a:t>
            </a:r>
            <a:r>
              <a:rPr lang="en-US" sz="1400" dirty="0" smtClean="0">
                <a:latin typeface="Consolas" pitchFamily="49" charset="0"/>
              </a:rPr>
              <a:t>?()</a:t>
            </a:r>
            <a:endParaRPr lang="en-US" sz="1400" dirty="0">
              <a:latin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ângulo 5"/>
          <p:cNvSpPr/>
          <p:nvPr/>
        </p:nvSpPr>
        <p:spPr>
          <a:xfrm>
            <a:off x="428596" y="3500438"/>
            <a:ext cx="6286544" cy="17145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E88C-BB5A-4B1C-8519-74BCF94D7953}" type="slidenum">
              <a:rPr lang="en-US" smtClean="0"/>
              <a:pPr/>
              <a:t>82</a:t>
            </a:fld>
            <a:endParaRPr lang="en-US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214414" y="357166"/>
            <a:ext cx="661513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dirty="0" smtClean="0">
                <a:latin typeface="Gill Sans Light" pitchFamily="34" charset="0"/>
              </a:rPr>
              <a:t>GPS vehicle tracking</a:t>
            </a:r>
            <a:endParaRPr lang="en-US" sz="4000" dirty="0">
              <a:latin typeface="Gill Sans Light" pitchFamily="34" charset="0"/>
            </a:endParaRPr>
          </a:p>
        </p:txBody>
      </p:sp>
      <p:sp>
        <p:nvSpPr>
          <p:cNvPr id="11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385765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# </a:t>
            </a:r>
            <a:r>
              <a:rPr lang="en-US" sz="1400" i="1" dirty="0" smtClean="0">
                <a:latin typeface="Consolas" pitchFamily="49" charset="0"/>
              </a:rPr>
              <a:t>Calculates the center of mass of all vehicles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center =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  </a:t>
            </a:r>
            <a:r>
              <a:rPr lang="en-US" sz="1400" b="1" dirty="0" smtClean="0">
                <a:latin typeface="Consolas" pitchFamily="49" charset="0"/>
              </a:rPr>
              <a:t>let</a:t>
            </a:r>
            <a:r>
              <a:rPr lang="en-US" sz="1400" dirty="0" smtClean="0">
                <a:latin typeface="Consolas" pitchFamily="49" charset="0"/>
              </a:rPr>
              <a:t> positions =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    </a:t>
            </a:r>
            <a:r>
              <a:rPr lang="en-US" sz="1400" b="1" dirty="0" smtClean="0">
                <a:latin typeface="Consolas" pitchFamily="49" charset="0"/>
              </a:rPr>
              <a:t>from</a:t>
            </a:r>
            <a:r>
              <a:rPr lang="en-US" sz="1400" dirty="0" smtClean="0">
                <a:latin typeface="Consolas" pitchFamily="49" charset="0"/>
              </a:rPr>
              <a:t> v </a:t>
            </a:r>
            <a:r>
              <a:rPr lang="en-US" sz="1400" b="1" dirty="0" smtClean="0">
                <a:latin typeface="Consolas" pitchFamily="49" charset="0"/>
              </a:rPr>
              <a:t>in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</a:rPr>
              <a:t>Vehicle.all</a:t>
            </a:r>
            <a:endParaRPr lang="en-US" sz="1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    </a:t>
            </a:r>
            <a:r>
              <a:rPr lang="en-US" sz="1400" b="1" dirty="0" smtClean="0">
                <a:latin typeface="Consolas" pitchFamily="49" charset="0"/>
              </a:rPr>
              <a:t>select</a:t>
            </a:r>
            <a:r>
              <a:rPr lang="en-US" sz="1400" dirty="0" smtClean="0">
                <a:latin typeface="Consolas" pitchFamily="49" charset="0"/>
              </a:rPr>
              <a:t> v.pos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  </a:t>
            </a:r>
            <a:r>
              <a:rPr lang="en-US" sz="1400" dirty="0" err="1" smtClean="0">
                <a:latin typeface="Consolas" pitchFamily="49" charset="0"/>
              </a:rPr>
              <a:t>centerOfMass</a:t>
            </a:r>
            <a:r>
              <a:rPr lang="en-US" sz="1400" dirty="0" smtClean="0">
                <a:latin typeface="Consolas" pitchFamily="49" charset="0"/>
              </a:rPr>
              <a:t>(</a:t>
            </a:r>
            <a:r>
              <a:rPr lang="en-US" sz="1400" dirty="0" err="1" smtClean="0">
                <a:latin typeface="Consolas" pitchFamily="49" charset="0"/>
              </a:rPr>
              <a:t>positions.</a:t>
            </a:r>
            <a:r>
              <a:rPr lang="en-US" sz="1400" i="1" dirty="0" err="1" smtClean="0">
                <a:latin typeface="Consolas" pitchFamily="49" charset="0"/>
              </a:rPr>
              <a:t>values</a:t>
            </a:r>
            <a:r>
              <a:rPr lang="en-US" sz="1400" dirty="0" smtClean="0">
                <a:latin typeface="Consolas" pitchFamily="49" charset="0"/>
              </a:rPr>
              <a:t>())</a:t>
            </a:r>
          </a:p>
          <a:p>
            <a:pPr>
              <a:buNone/>
            </a:pPr>
            <a:endParaRPr lang="en-US" sz="1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beenTogether_5min =</a:t>
            </a:r>
          </a:p>
          <a:p>
            <a:pPr>
              <a:buNone/>
            </a:pPr>
            <a:r>
              <a:rPr lang="en-US" sz="1400" b="1" dirty="0" smtClean="0">
                <a:latin typeface="Consolas" pitchFamily="49" charset="0"/>
              </a:rPr>
              <a:t>  let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</a:rPr>
              <a:t>allTogetherNow</a:t>
            </a:r>
            <a:r>
              <a:rPr lang="en-US" sz="1400" dirty="0" smtClean="0">
                <a:latin typeface="Consolas" pitchFamily="49" charset="0"/>
              </a:rPr>
              <a:t> =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    </a:t>
            </a:r>
            <a:r>
              <a:rPr lang="en-US" sz="1400" b="1" dirty="0" smtClean="0">
                <a:latin typeface="Consolas" pitchFamily="49" charset="0"/>
              </a:rPr>
              <a:t>from</a:t>
            </a:r>
            <a:r>
              <a:rPr lang="en-US" sz="1400" dirty="0" smtClean="0">
                <a:latin typeface="Consolas" pitchFamily="49" charset="0"/>
              </a:rPr>
              <a:t> v </a:t>
            </a:r>
            <a:r>
              <a:rPr lang="en-US" sz="1400" b="1" dirty="0" smtClean="0">
                <a:latin typeface="Consolas" pitchFamily="49" charset="0"/>
              </a:rPr>
              <a:t>in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</a:rPr>
              <a:t>Vehicle_all</a:t>
            </a:r>
            <a:endParaRPr lang="en-US" sz="1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    </a:t>
            </a:r>
            <a:r>
              <a:rPr lang="en-US" sz="1400" b="1" dirty="0" smtClean="0">
                <a:latin typeface="Consolas" pitchFamily="49" charset="0"/>
              </a:rPr>
              <a:t>select</a:t>
            </a:r>
            <a:r>
              <a:rPr lang="en-US" sz="1400" dirty="0" smtClean="0">
                <a:latin typeface="Consolas" pitchFamily="49" charset="0"/>
              </a:rPr>
              <a:t> (distance (v.pos, center) &lt; 0.05).</a:t>
            </a:r>
            <a:r>
              <a:rPr lang="en-US" sz="1400" i="1" dirty="0" smtClean="0">
                <a:latin typeface="Consolas" pitchFamily="49" charset="0"/>
              </a:rPr>
              <a:t>values</a:t>
            </a:r>
            <a:r>
              <a:rPr lang="en-US" sz="1400" dirty="0" smtClean="0">
                <a:latin typeface="Consolas" pitchFamily="49" charset="0"/>
              </a:rPr>
              <a:t>().</a:t>
            </a:r>
            <a:r>
              <a:rPr lang="en-US" sz="1400" i="1" dirty="0" smtClean="0">
                <a:latin typeface="Consolas" pitchFamily="49" charset="0"/>
              </a:rPr>
              <a:t>all</a:t>
            </a:r>
            <a:r>
              <a:rPr lang="en-US" sz="1400" dirty="0" smtClean="0">
                <a:latin typeface="Consolas" pitchFamily="49" charset="0"/>
              </a:rPr>
              <a:t>?()</a:t>
            </a:r>
          </a:p>
          <a:p>
            <a:pPr>
              <a:buNone/>
            </a:pPr>
            <a:endParaRPr lang="en-US" sz="1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  </a:t>
            </a:r>
            <a:r>
              <a:rPr lang="en-US" sz="1400" dirty="0" err="1" smtClean="0">
                <a:latin typeface="Consolas" pitchFamily="49" charset="0"/>
              </a:rPr>
              <a:t>allTogetherNow</a:t>
            </a:r>
            <a:r>
              <a:rPr lang="en-US" sz="1400" dirty="0" smtClean="0">
                <a:latin typeface="Consolas" pitchFamily="49" charset="0"/>
              </a:rPr>
              <a:t>[5 </a:t>
            </a:r>
            <a:r>
              <a:rPr lang="en-US" sz="1400" b="1" dirty="0" smtClean="0">
                <a:latin typeface="Consolas" pitchFamily="49" charset="0"/>
              </a:rPr>
              <a:t>min</a:t>
            </a:r>
            <a:r>
              <a:rPr lang="en-US" sz="1400" dirty="0" smtClean="0">
                <a:latin typeface="Consolas" pitchFamily="49" charset="0"/>
              </a:rPr>
              <a:t>].</a:t>
            </a:r>
            <a:r>
              <a:rPr lang="en-US" sz="1400" i="1" dirty="0" smtClean="0">
                <a:latin typeface="Consolas" pitchFamily="49" charset="0"/>
              </a:rPr>
              <a:t>all</a:t>
            </a:r>
            <a:r>
              <a:rPr lang="en-US" sz="1400" dirty="0" smtClean="0">
                <a:latin typeface="Consolas" pitchFamily="49" charset="0"/>
              </a:rPr>
              <a:t>?()</a:t>
            </a:r>
            <a:endParaRPr lang="en-US" sz="1400" dirty="0">
              <a:latin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ângulo 5"/>
          <p:cNvSpPr/>
          <p:nvPr/>
        </p:nvSpPr>
        <p:spPr>
          <a:xfrm>
            <a:off x="642910" y="3786190"/>
            <a:ext cx="6072230" cy="8572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E88C-BB5A-4B1C-8519-74BCF94D7953}" type="slidenum">
              <a:rPr lang="en-US" smtClean="0"/>
              <a:pPr/>
              <a:t>83</a:t>
            </a:fld>
            <a:endParaRPr lang="en-US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214414" y="357166"/>
            <a:ext cx="661513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dirty="0" smtClean="0">
                <a:latin typeface="Gill Sans Light" pitchFamily="34" charset="0"/>
              </a:rPr>
              <a:t>GPS vehicle tracking</a:t>
            </a:r>
            <a:endParaRPr lang="en-US" sz="4000" dirty="0">
              <a:latin typeface="Gill Sans Light" pitchFamily="34" charset="0"/>
            </a:endParaRPr>
          </a:p>
        </p:txBody>
      </p:sp>
      <p:sp>
        <p:nvSpPr>
          <p:cNvPr id="11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385765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# </a:t>
            </a:r>
            <a:r>
              <a:rPr lang="en-US" sz="1400" i="1" dirty="0" smtClean="0">
                <a:latin typeface="Consolas" pitchFamily="49" charset="0"/>
              </a:rPr>
              <a:t>Calculates the center of mass of all vehicles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center =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  </a:t>
            </a:r>
            <a:r>
              <a:rPr lang="en-US" sz="1400" b="1" dirty="0" smtClean="0">
                <a:latin typeface="Consolas" pitchFamily="49" charset="0"/>
              </a:rPr>
              <a:t>let</a:t>
            </a:r>
            <a:r>
              <a:rPr lang="en-US" sz="1400" dirty="0" smtClean="0">
                <a:latin typeface="Consolas" pitchFamily="49" charset="0"/>
              </a:rPr>
              <a:t> positions =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    </a:t>
            </a:r>
            <a:r>
              <a:rPr lang="en-US" sz="1400" b="1" dirty="0" smtClean="0">
                <a:latin typeface="Consolas" pitchFamily="49" charset="0"/>
              </a:rPr>
              <a:t>from</a:t>
            </a:r>
            <a:r>
              <a:rPr lang="en-US" sz="1400" dirty="0" smtClean="0">
                <a:latin typeface="Consolas" pitchFamily="49" charset="0"/>
              </a:rPr>
              <a:t> v </a:t>
            </a:r>
            <a:r>
              <a:rPr lang="en-US" sz="1400" b="1" dirty="0" smtClean="0">
                <a:latin typeface="Consolas" pitchFamily="49" charset="0"/>
              </a:rPr>
              <a:t>in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</a:rPr>
              <a:t>Vehicle.all</a:t>
            </a:r>
            <a:endParaRPr lang="en-US" sz="1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    </a:t>
            </a:r>
            <a:r>
              <a:rPr lang="en-US" sz="1400" b="1" dirty="0" smtClean="0">
                <a:latin typeface="Consolas" pitchFamily="49" charset="0"/>
              </a:rPr>
              <a:t>select</a:t>
            </a:r>
            <a:r>
              <a:rPr lang="en-US" sz="1400" dirty="0" smtClean="0">
                <a:latin typeface="Consolas" pitchFamily="49" charset="0"/>
              </a:rPr>
              <a:t> v.pos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  </a:t>
            </a:r>
            <a:r>
              <a:rPr lang="en-US" sz="1400" dirty="0" err="1" smtClean="0">
                <a:latin typeface="Consolas" pitchFamily="49" charset="0"/>
              </a:rPr>
              <a:t>centerOfMass</a:t>
            </a:r>
            <a:r>
              <a:rPr lang="en-US" sz="1400" dirty="0" smtClean="0">
                <a:latin typeface="Consolas" pitchFamily="49" charset="0"/>
              </a:rPr>
              <a:t>(</a:t>
            </a:r>
            <a:r>
              <a:rPr lang="en-US" sz="1400" dirty="0" err="1" smtClean="0">
                <a:latin typeface="Consolas" pitchFamily="49" charset="0"/>
              </a:rPr>
              <a:t>positions.</a:t>
            </a:r>
            <a:r>
              <a:rPr lang="en-US" sz="1400" i="1" dirty="0" err="1" smtClean="0">
                <a:latin typeface="Consolas" pitchFamily="49" charset="0"/>
              </a:rPr>
              <a:t>values</a:t>
            </a:r>
            <a:r>
              <a:rPr lang="en-US" sz="1400" dirty="0" smtClean="0">
                <a:latin typeface="Consolas" pitchFamily="49" charset="0"/>
              </a:rPr>
              <a:t>())</a:t>
            </a:r>
          </a:p>
          <a:p>
            <a:pPr>
              <a:buNone/>
            </a:pPr>
            <a:endParaRPr lang="en-US" sz="1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beenTogether_5min =</a:t>
            </a:r>
          </a:p>
          <a:p>
            <a:pPr>
              <a:buNone/>
            </a:pPr>
            <a:r>
              <a:rPr lang="en-US" sz="1400" b="1" dirty="0" smtClean="0">
                <a:latin typeface="Consolas" pitchFamily="49" charset="0"/>
              </a:rPr>
              <a:t>  let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</a:rPr>
              <a:t>allTogetherNow</a:t>
            </a:r>
            <a:r>
              <a:rPr lang="en-US" sz="1400" dirty="0" smtClean="0">
                <a:latin typeface="Consolas" pitchFamily="49" charset="0"/>
              </a:rPr>
              <a:t> =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    </a:t>
            </a:r>
            <a:r>
              <a:rPr lang="en-US" sz="1400" b="1" dirty="0" smtClean="0">
                <a:latin typeface="Consolas" pitchFamily="49" charset="0"/>
              </a:rPr>
              <a:t>from</a:t>
            </a:r>
            <a:r>
              <a:rPr lang="en-US" sz="1400" dirty="0" smtClean="0">
                <a:latin typeface="Consolas" pitchFamily="49" charset="0"/>
              </a:rPr>
              <a:t> v </a:t>
            </a:r>
            <a:r>
              <a:rPr lang="en-US" sz="1400" b="1" dirty="0" smtClean="0">
                <a:latin typeface="Consolas" pitchFamily="49" charset="0"/>
              </a:rPr>
              <a:t>in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</a:rPr>
              <a:t>Vehicle_all</a:t>
            </a:r>
            <a:endParaRPr lang="en-US" sz="1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    </a:t>
            </a:r>
            <a:r>
              <a:rPr lang="en-US" sz="1400" b="1" dirty="0" smtClean="0">
                <a:latin typeface="Consolas" pitchFamily="49" charset="0"/>
              </a:rPr>
              <a:t>select</a:t>
            </a:r>
            <a:r>
              <a:rPr lang="en-US" sz="1400" dirty="0" smtClean="0">
                <a:latin typeface="Consolas" pitchFamily="49" charset="0"/>
              </a:rPr>
              <a:t> (distance (v.pos, center) &lt; 0.05).</a:t>
            </a:r>
            <a:r>
              <a:rPr lang="en-US" sz="1400" i="1" dirty="0" smtClean="0">
                <a:latin typeface="Consolas" pitchFamily="49" charset="0"/>
              </a:rPr>
              <a:t>values</a:t>
            </a:r>
            <a:r>
              <a:rPr lang="en-US" sz="1400" dirty="0" smtClean="0">
                <a:latin typeface="Consolas" pitchFamily="49" charset="0"/>
              </a:rPr>
              <a:t>().</a:t>
            </a:r>
            <a:r>
              <a:rPr lang="en-US" sz="1400" i="1" dirty="0" smtClean="0">
                <a:latin typeface="Consolas" pitchFamily="49" charset="0"/>
              </a:rPr>
              <a:t>all</a:t>
            </a:r>
            <a:r>
              <a:rPr lang="en-US" sz="1400" dirty="0" smtClean="0">
                <a:latin typeface="Consolas" pitchFamily="49" charset="0"/>
              </a:rPr>
              <a:t>?()</a:t>
            </a:r>
          </a:p>
          <a:p>
            <a:pPr>
              <a:buNone/>
            </a:pPr>
            <a:endParaRPr lang="en-US" sz="1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  </a:t>
            </a:r>
            <a:r>
              <a:rPr lang="en-US" sz="1400" dirty="0" err="1" smtClean="0">
                <a:latin typeface="Consolas" pitchFamily="49" charset="0"/>
              </a:rPr>
              <a:t>allTogetherNow</a:t>
            </a:r>
            <a:r>
              <a:rPr lang="en-US" sz="1400" dirty="0" smtClean="0">
                <a:latin typeface="Consolas" pitchFamily="49" charset="0"/>
              </a:rPr>
              <a:t>[5 </a:t>
            </a:r>
            <a:r>
              <a:rPr lang="en-US" sz="1400" b="1" dirty="0" smtClean="0">
                <a:latin typeface="Consolas" pitchFamily="49" charset="0"/>
              </a:rPr>
              <a:t>min</a:t>
            </a:r>
            <a:r>
              <a:rPr lang="en-US" sz="1400" dirty="0" smtClean="0">
                <a:latin typeface="Consolas" pitchFamily="49" charset="0"/>
              </a:rPr>
              <a:t>].</a:t>
            </a:r>
            <a:r>
              <a:rPr lang="en-US" sz="1400" i="1" dirty="0" smtClean="0">
                <a:latin typeface="Consolas" pitchFamily="49" charset="0"/>
              </a:rPr>
              <a:t>all</a:t>
            </a:r>
            <a:r>
              <a:rPr lang="en-US" sz="1400" dirty="0" smtClean="0">
                <a:latin typeface="Consolas" pitchFamily="49" charset="0"/>
              </a:rPr>
              <a:t>?()</a:t>
            </a:r>
            <a:endParaRPr lang="en-US" sz="1400" dirty="0">
              <a:latin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ângulo 5"/>
          <p:cNvSpPr/>
          <p:nvPr/>
        </p:nvSpPr>
        <p:spPr>
          <a:xfrm>
            <a:off x="642910" y="4786322"/>
            <a:ext cx="2928958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E88C-BB5A-4B1C-8519-74BCF94D7953}" type="slidenum">
              <a:rPr lang="en-US" smtClean="0"/>
              <a:pPr/>
              <a:t>84</a:t>
            </a:fld>
            <a:endParaRPr lang="en-US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214414" y="357166"/>
            <a:ext cx="661513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dirty="0" smtClean="0">
                <a:latin typeface="Gill Sans Light" pitchFamily="34" charset="0"/>
              </a:rPr>
              <a:t>GPS vehicle tracking</a:t>
            </a:r>
            <a:endParaRPr lang="en-US" sz="4000" dirty="0">
              <a:latin typeface="Gill Sans Light" pitchFamily="34" charset="0"/>
            </a:endParaRPr>
          </a:p>
        </p:txBody>
      </p:sp>
      <p:sp>
        <p:nvSpPr>
          <p:cNvPr id="11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385765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# </a:t>
            </a:r>
            <a:r>
              <a:rPr lang="en-US" sz="1400" i="1" dirty="0" smtClean="0">
                <a:latin typeface="Consolas" pitchFamily="49" charset="0"/>
              </a:rPr>
              <a:t>Calculates the center of mass of all vehicles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center =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  </a:t>
            </a:r>
            <a:r>
              <a:rPr lang="en-US" sz="1400" b="1" dirty="0" smtClean="0">
                <a:latin typeface="Consolas" pitchFamily="49" charset="0"/>
              </a:rPr>
              <a:t>let</a:t>
            </a:r>
            <a:r>
              <a:rPr lang="en-US" sz="1400" dirty="0" smtClean="0">
                <a:latin typeface="Consolas" pitchFamily="49" charset="0"/>
              </a:rPr>
              <a:t> positions =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    </a:t>
            </a:r>
            <a:r>
              <a:rPr lang="en-US" sz="1400" b="1" dirty="0" smtClean="0">
                <a:latin typeface="Consolas" pitchFamily="49" charset="0"/>
              </a:rPr>
              <a:t>from</a:t>
            </a:r>
            <a:r>
              <a:rPr lang="en-US" sz="1400" dirty="0" smtClean="0">
                <a:latin typeface="Consolas" pitchFamily="49" charset="0"/>
              </a:rPr>
              <a:t> v </a:t>
            </a:r>
            <a:r>
              <a:rPr lang="en-US" sz="1400" b="1" dirty="0" smtClean="0">
                <a:latin typeface="Consolas" pitchFamily="49" charset="0"/>
              </a:rPr>
              <a:t>in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</a:rPr>
              <a:t>Vehicle.all</a:t>
            </a:r>
            <a:endParaRPr lang="en-US" sz="1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    </a:t>
            </a:r>
            <a:r>
              <a:rPr lang="en-US" sz="1400" b="1" dirty="0" smtClean="0">
                <a:latin typeface="Consolas" pitchFamily="49" charset="0"/>
              </a:rPr>
              <a:t>select</a:t>
            </a:r>
            <a:r>
              <a:rPr lang="en-US" sz="1400" dirty="0" smtClean="0">
                <a:latin typeface="Consolas" pitchFamily="49" charset="0"/>
              </a:rPr>
              <a:t> v.pos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  </a:t>
            </a:r>
            <a:r>
              <a:rPr lang="en-US" sz="1400" dirty="0" err="1" smtClean="0">
                <a:latin typeface="Consolas" pitchFamily="49" charset="0"/>
              </a:rPr>
              <a:t>centerOfMass</a:t>
            </a:r>
            <a:r>
              <a:rPr lang="en-US" sz="1400" dirty="0" smtClean="0">
                <a:latin typeface="Consolas" pitchFamily="49" charset="0"/>
              </a:rPr>
              <a:t>(</a:t>
            </a:r>
            <a:r>
              <a:rPr lang="en-US" sz="1400" dirty="0" err="1" smtClean="0">
                <a:latin typeface="Consolas" pitchFamily="49" charset="0"/>
              </a:rPr>
              <a:t>positions.</a:t>
            </a:r>
            <a:r>
              <a:rPr lang="en-US" sz="1400" i="1" dirty="0" err="1" smtClean="0">
                <a:latin typeface="Consolas" pitchFamily="49" charset="0"/>
              </a:rPr>
              <a:t>values</a:t>
            </a:r>
            <a:r>
              <a:rPr lang="en-US" sz="1400" dirty="0" smtClean="0">
                <a:latin typeface="Consolas" pitchFamily="49" charset="0"/>
              </a:rPr>
              <a:t>())</a:t>
            </a:r>
          </a:p>
          <a:p>
            <a:pPr>
              <a:buNone/>
            </a:pPr>
            <a:endParaRPr lang="en-US" sz="1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beenTogether_5min =</a:t>
            </a:r>
          </a:p>
          <a:p>
            <a:pPr>
              <a:buNone/>
            </a:pPr>
            <a:r>
              <a:rPr lang="en-US" sz="1400" b="1" dirty="0" smtClean="0">
                <a:latin typeface="Consolas" pitchFamily="49" charset="0"/>
              </a:rPr>
              <a:t>  let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</a:rPr>
              <a:t>allTogetherNow</a:t>
            </a:r>
            <a:r>
              <a:rPr lang="en-US" sz="1400" dirty="0" smtClean="0">
                <a:latin typeface="Consolas" pitchFamily="49" charset="0"/>
              </a:rPr>
              <a:t> =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    </a:t>
            </a:r>
            <a:r>
              <a:rPr lang="en-US" sz="1400" b="1" dirty="0" smtClean="0">
                <a:latin typeface="Consolas" pitchFamily="49" charset="0"/>
              </a:rPr>
              <a:t>from</a:t>
            </a:r>
            <a:r>
              <a:rPr lang="en-US" sz="1400" dirty="0" smtClean="0">
                <a:latin typeface="Consolas" pitchFamily="49" charset="0"/>
              </a:rPr>
              <a:t> v </a:t>
            </a:r>
            <a:r>
              <a:rPr lang="en-US" sz="1400" b="1" dirty="0" smtClean="0">
                <a:latin typeface="Consolas" pitchFamily="49" charset="0"/>
              </a:rPr>
              <a:t>in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</a:rPr>
              <a:t>Vehicle_all</a:t>
            </a:r>
            <a:endParaRPr lang="en-US" sz="1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    </a:t>
            </a:r>
            <a:r>
              <a:rPr lang="en-US" sz="1400" b="1" dirty="0" smtClean="0">
                <a:latin typeface="Consolas" pitchFamily="49" charset="0"/>
              </a:rPr>
              <a:t>select</a:t>
            </a:r>
            <a:r>
              <a:rPr lang="en-US" sz="1400" dirty="0" smtClean="0">
                <a:latin typeface="Consolas" pitchFamily="49" charset="0"/>
              </a:rPr>
              <a:t> (distance (v.pos, center) &lt; 0.05).</a:t>
            </a:r>
            <a:r>
              <a:rPr lang="en-US" sz="1400" i="1" dirty="0" smtClean="0">
                <a:latin typeface="Consolas" pitchFamily="49" charset="0"/>
              </a:rPr>
              <a:t>values</a:t>
            </a:r>
            <a:r>
              <a:rPr lang="en-US" sz="1400" dirty="0" smtClean="0">
                <a:latin typeface="Consolas" pitchFamily="49" charset="0"/>
              </a:rPr>
              <a:t>().</a:t>
            </a:r>
            <a:r>
              <a:rPr lang="en-US" sz="1400" i="1" dirty="0" smtClean="0">
                <a:latin typeface="Consolas" pitchFamily="49" charset="0"/>
              </a:rPr>
              <a:t>all</a:t>
            </a:r>
            <a:r>
              <a:rPr lang="en-US" sz="1400" dirty="0" smtClean="0">
                <a:latin typeface="Consolas" pitchFamily="49" charset="0"/>
              </a:rPr>
              <a:t>?()</a:t>
            </a:r>
          </a:p>
          <a:p>
            <a:pPr>
              <a:buNone/>
            </a:pPr>
            <a:endParaRPr lang="en-US" sz="1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  </a:t>
            </a:r>
            <a:r>
              <a:rPr lang="en-US" sz="1400" dirty="0" err="1" smtClean="0">
                <a:latin typeface="Consolas" pitchFamily="49" charset="0"/>
              </a:rPr>
              <a:t>allTogetherNow</a:t>
            </a:r>
            <a:r>
              <a:rPr lang="en-US" sz="1400" dirty="0" smtClean="0">
                <a:latin typeface="Consolas" pitchFamily="49" charset="0"/>
              </a:rPr>
              <a:t>[5 </a:t>
            </a:r>
            <a:r>
              <a:rPr lang="en-US" sz="1400" b="1" dirty="0" smtClean="0">
                <a:latin typeface="Consolas" pitchFamily="49" charset="0"/>
              </a:rPr>
              <a:t>min</a:t>
            </a:r>
            <a:r>
              <a:rPr lang="en-US" sz="1400" dirty="0" smtClean="0">
                <a:latin typeface="Consolas" pitchFamily="49" charset="0"/>
              </a:rPr>
              <a:t>].</a:t>
            </a:r>
            <a:r>
              <a:rPr lang="en-US" sz="1400" i="1" dirty="0" smtClean="0">
                <a:latin typeface="Consolas" pitchFamily="49" charset="0"/>
              </a:rPr>
              <a:t>all</a:t>
            </a:r>
            <a:r>
              <a:rPr lang="en-US" sz="1400" dirty="0" smtClean="0">
                <a:latin typeface="Consolas" pitchFamily="49" charset="0"/>
              </a:rPr>
              <a:t>?()</a:t>
            </a:r>
            <a:endParaRPr lang="en-US" sz="1400" dirty="0">
              <a:latin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1214414" y="1071546"/>
            <a:ext cx="661513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Gill Sans Light" pitchFamily="34" charset="0"/>
              </a:rPr>
              <a:t>Conclusions</a:t>
            </a:r>
            <a:endParaRPr lang="en-US" sz="4000" dirty="0">
              <a:latin typeface="Gill Sans Light" pitchFamily="34" charset="0"/>
            </a:endParaRPr>
          </a:p>
        </p:txBody>
      </p:sp>
      <p:sp>
        <p:nvSpPr>
          <p:cNvPr id="30" name="Marcador de Posição do Número do Diapositivo 3"/>
          <p:cNvSpPr txBox="1">
            <a:spLocks/>
          </p:cNvSpPr>
          <p:nvPr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CE88C-BB5A-4B1C-8519-74BCF94D795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3071810"/>
            <a:ext cx="8229600" cy="305435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Existing languages need to be improved</a:t>
            </a:r>
          </a:p>
          <a:p>
            <a:pPr>
              <a:buNone/>
            </a:pPr>
            <a:r>
              <a:rPr lang="en-US" dirty="0" err="1" smtClean="0"/>
              <a:t>EzQL</a:t>
            </a:r>
            <a:r>
              <a:rPr lang="en-US" dirty="0" smtClean="0"/>
              <a:t> is more expressive</a:t>
            </a:r>
          </a:p>
          <a:p>
            <a:pPr>
              <a:buNone/>
            </a:pPr>
            <a:r>
              <a:rPr lang="en-US" dirty="0" err="1" smtClean="0"/>
              <a:t>EzQL</a:t>
            </a:r>
            <a:r>
              <a:rPr lang="en-US" dirty="0" smtClean="0"/>
              <a:t> includes features to create abstractions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Imagem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483" y="4962325"/>
            <a:ext cx="4254657" cy="1895699"/>
          </a:xfrm>
          <a:prstGeom prst="rect">
            <a:avLst/>
          </a:prstGeom>
        </p:spPr>
      </p:pic>
      <p:pic>
        <p:nvPicPr>
          <p:cNvPr id="10" name="Imagem 9" descr="Screensho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00" y="-24"/>
            <a:ext cx="6984068" cy="550072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3143240" y="3429000"/>
            <a:ext cx="3038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  <a:latin typeface="Gill Sans Light" pitchFamily="34" charset="0"/>
              </a:rPr>
              <a:t>2006129421</a:t>
            </a:r>
            <a:endParaRPr lang="en-US" sz="4000" dirty="0">
              <a:solidFill>
                <a:schemeClr val="accent6">
                  <a:lumMod val="75000"/>
                </a:schemeClr>
              </a:solidFill>
              <a:latin typeface="Gill Sans Light" pitchFamily="34" charset="0"/>
            </a:endParaRPr>
          </a:p>
        </p:txBody>
      </p:sp>
      <p:sp>
        <p:nvSpPr>
          <p:cNvPr id="14" name="Marcador de Posição do Número do Diapositivo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E88C-BB5A-4B1C-8519-74BCF94D7953}" type="slidenum">
              <a:rPr lang="en-US" smtClean="0"/>
              <a:pPr/>
              <a:t>87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E88C-BB5A-4B1C-8519-74BCF94D7953}" type="slidenum">
              <a:rPr lang="en-US" smtClean="0"/>
              <a:pPr/>
              <a:t>88</a:t>
            </a:fld>
            <a:endParaRPr lang="en-US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214414" y="1214422"/>
            <a:ext cx="661513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Light" pitchFamily="34" charset="0"/>
                <a:ea typeface="+mj-ea"/>
                <a:cs typeface="+mj-cs"/>
              </a:rPr>
              <a:t>Entity model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Light" pitchFamily="34" charset="0"/>
              <a:ea typeface="+mj-ea"/>
              <a:cs typeface="+mj-cs"/>
            </a:endParaRPr>
          </a:p>
        </p:txBody>
      </p:sp>
      <p:cxnSp>
        <p:nvCxnSpPr>
          <p:cNvPr id="10" name="Conexão recta unidireccional 9"/>
          <p:cNvCxnSpPr/>
          <p:nvPr/>
        </p:nvCxnSpPr>
        <p:spPr>
          <a:xfrm rot="5400000">
            <a:off x="-1072396" y="4285462"/>
            <a:ext cx="371477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856824" y="271462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12h 12m</a:t>
            </a:r>
            <a:endParaRPr lang="en-US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856983" y="3202544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12h 13m</a:t>
            </a:r>
            <a:endParaRPr lang="en-US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856824" y="4131238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12h 15m</a:t>
            </a:r>
            <a:endParaRPr lang="en-US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856824" y="5072074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12h 17m</a:t>
            </a:r>
            <a:endParaRPr lang="en-US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1983557" y="2701920"/>
            <a:ext cx="86863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roomId</a:t>
            </a:r>
            <a:endParaRPr lang="en-US" dirty="0" smtClean="0"/>
          </a:p>
        </p:txBody>
      </p:sp>
      <p:sp>
        <p:nvSpPr>
          <p:cNvPr id="22" name="CaixaDeTexto 21"/>
          <p:cNvSpPr txBox="1"/>
          <p:nvPr/>
        </p:nvSpPr>
        <p:spPr>
          <a:xfrm>
            <a:off x="2850692" y="2702478"/>
            <a:ext cx="317716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3269441" y="2701920"/>
            <a:ext cx="1371337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temperature</a:t>
            </a:r>
            <a:endParaRPr lang="en-US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4652962" y="2702478"/>
            <a:ext cx="418704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1983957" y="3202544"/>
            <a:ext cx="86863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roomId</a:t>
            </a:r>
            <a:endParaRPr lang="en-US" dirty="0" smtClean="0"/>
          </a:p>
        </p:txBody>
      </p:sp>
      <p:sp>
        <p:nvSpPr>
          <p:cNvPr id="26" name="CaixaDeTexto 25"/>
          <p:cNvSpPr txBox="1"/>
          <p:nvPr/>
        </p:nvSpPr>
        <p:spPr>
          <a:xfrm>
            <a:off x="2851092" y="3202544"/>
            <a:ext cx="309700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3269841" y="3202544"/>
            <a:ext cx="1371337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temperature</a:t>
            </a:r>
            <a:endParaRPr lang="en-US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4653362" y="3202544"/>
            <a:ext cx="418704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1983557" y="4144512"/>
            <a:ext cx="86863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roomId</a:t>
            </a:r>
            <a:endParaRPr lang="en-US" dirty="0" smtClean="0"/>
          </a:p>
        </p:txBody>
      </p:sp>
      <p:sp>
        <p:nvSpPr>
          <p:cNvPr id="30" name="CaixaDeTexto 29"/>
          <p:cNvSpPr txBox="1"/>
          <p:nvPr/>
        </p:nvSpPr>
        <p:spPr>
          <a:xfrm>
            <a:off x="2850692" y="4145070"/>
            <a:ext cx="317716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3269441" y="4144512"/>
            <a:ext cx="1371337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temperature</a:t>
            </a:r>
            <a:endParaRPr lang="en-US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4652962" y="4145070"/>
            <a:ext cx="418704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1983557" y="5059374"/>
            <a:ext cx="86863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roomId</a:t>
            </a:r>
            <a:endParaRPr lang="en-US" dirty="0" smtClean="0"/>
          </a:p>
        </p:txBody>
      </p:sp>
      <p:sp>
        <p:nvSpPr>
          <p:cNvPr id="34" name="CaixaDeTexto 33"/>
          <p:cNvSpPr txBox="1"/>
          <p:nvPr/>
        </p:nvSpPr>
        <p:spPr>
          <a:xfrm>
            <a:off x="2850692" y="5059932"/>
            <a:ext cx="309700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3269441" y="5059374"/>
            <a:ext cx="1371337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temperature</a:t>
            </a:r>
            <a:endParaRPr lang="en-US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4652962" y="5059932"/>
            <a:ext cx="418704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428596" y="2000240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Time</a:t>
            </a:r>
            <a:endParaRPr lang="en-US" b="1" dirty="0"/>
          </a:p>
        </p:txBody>
      </p:sp>
      <p:sp>
        <p:nvSpPr>
          <p:cNvPr id="46" name="CaixaDeTexto 45"/>
          <p:cNvSpPr txBox="1"/>
          <p:nvPr/>
        </p:nvSpPr>
        <p:spPr>
          <a:xfrm>
            <a:off x="2143108" y="6000768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</a:rPr>
              <a:t>tempReadings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E88C-BB5A-4B1C-8519-74BCF94D7953}" type="slidenum">
              <a:rPr lang="en-US" smtClean="0"/>
              <a:pPr/>
              <a:t>89</a:t>
            </a:fld>
            <a:endParaRPr lang="en-US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214414" y="1214422"/>
            <a:ext cx="661513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Light" pitchFamily="34" charset="0"/>
                <a:ea typeface="+mj-ea"/>
                <a:cs typeface="+mj-cs"/>
              </a:rPr>
              <a:t>Entity model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Light" pitchFamily="34" charset="0"/>
              <a:ea typeface="+mj-ea"/>
              <a:cs typeface="+mj-cs"/>
            </a:endParaRPr>
          </a:p>
        </p:txBody>
      </p:sp>
      <p:cxnSp>
        <p:nvCxnSpPr>
          <p:cNvPr id="10" name="Conexão recta unidireccional 9"/>
          <p:cNvCxnSpPr/>
          <p:nvPr/>
        </p:nvCxnSpPr>
        <p:spPr>
          <a:xfrm rot="5400000">
            <a:off x="-1072396" y="4285462"/>
            <a:ext cx="371477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856824" y="271462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12h 12m</a:t>
            </a:r>
            <a:endParaRPr lang="en-US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856983" y="3202544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12h 13m</a:t>
            </a:r>
            <a:endParaRPr lang="en-US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856824" y="4131238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12h 15m</a:t>
            </a:r>
            <a:endParaRPr lang="en-US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856824" y="5072074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12h 17m</a:t>
            </a:r>
            <a:endParaRPr lang="en-US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1983557" y="2701920"/>
            <a:ext cx="86863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roomId</a:t>
            </a:r>
            <a:endParaRPr lang="en-US" dirty="0" smtClean="0"/>
          </a:p>
        </p:txBody>
      </p:sp>
      <p:sp>
        <p:nvSpPr>
          <p:cNvPr id="22" name="CaixaDeTexto 21"/>
          <p:cNvSpPr txBox="1"/>
          <p:nvPr/>
        </p:nvSpPr>
        <p:spPr>
          <a:xfrm>
            <a:off x="2850692" y="2702478"/>
            <a:ext cx="317716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3269441" y="2701920"/>
            <a:ext cx="1371337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temperature</a:t>
            </a:r>
            <a:endParaRPr lang="en-US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4652962" y="2702478"/>
            <a:ext cx="418704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1983957" y="3202544"/>
            <a:ext cx="868636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roomId</a:t>
            </a:r>
            <a:endParaRPr lang="en-US" dirty="0" smtClean="0"/>
          </a:p>
        </p:txBody>
      </p:sp>
      <p:sp>
        <p:nvSpPr>
          <p:cNvPr id="26" name="CaixaDeTexto 25"/>
          <p:cNvSpPr txBox="1"/>
          <p:nvPr/>
        </p:nvSpPr>
        <p:spPr>
          <a:xfrm>
            <a:off x="2851092" y="3202544"/>
            <a:ext cx="309700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3269841" y="3202544"/>
            <a:ext cx="1371337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temperature</a:t>
            </a:r>
            <a:endParaRPr lang="en-US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4653362" y="3202544"/>
            <a:ext cx="418704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1983557" y="4144512"/>
            <a:ext cx="86863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roomId</a:t>
            </a:r>
            <a:endParaRPr lang="en-US" dirty="0" smtClean="0"/>
          </a:p>
        </p:txBody>
      </p:sp>
      <p:sp>
        <p:nvSpPr>
          <p:cNvPr id="30" name="CaixaDeTexto 29"/>
          <p:cNvSpPr txBox="1"/>
          <p:nvPr/>
        </p:nvSpPr>
        <p:spPr>
          <a:xfrm>
            <a:off x="2850692" y="4145070"/>
            <a:ext cx="317716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3269441" y="4144512"/>
            <a:ext cx="1371337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temperature</a:t>
            </a:r>
            <a:endParaRPr lang="en-US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4652962" y="4145070"/>
            <a:ext cx="418704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1983557" y="5059374"/>
            <a:ext cx="868636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roomId</a:t>
            </a:r>
            <a:endParaRPr lang="en-US" dirty="0" smtClean="0"/>
          </a:p>
        </p:txBody>
      </p:sp>
      <p:sp>
        <p:nvSpPr>
          <p:cNvPr id="34" name="CaixaDeTexto 33"/>
          <p:cNvSpPr txBox="1"/>
          <p:nvPr/>
        </p:nvSpPr>
        <p:spPr>
          <a:xfrm>
            <a:off x="2850692" y="5059932"/>
            <a:ext cx="309700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3269441" y="5059374"/>
            <a:ext cx="1371337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temperature</a:t>
            </a:r>
            <a:endParaRPr lang="en-US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4652962" y="5059932"/>
            <a:ext cx="418704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428596" y="2000240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Time</a:t>
            </a:r>
            <a:endParaRPr lang="en-US" b="1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2143108" y="6000768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</a:rPr>
              <a:t>tempReadings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Posição de Conteúdo 3" descr="4DPict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4414" y="-24"/>
            <a:ext cx="6875212" cy="6858024"/>
          </a:xfrm>
        </p:spPr>
      </p:pic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E88C-BB5A-4B1C-8519-74BCF94D795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E88C-BB5A-4B1C-8519-74BCF94D7953}" type="slidenum">
              <a:rPr lang="en-US" smtClean="0"/>
              <a:pPr/>
              <a:t>90</a:t>
            </a:fld>
            <a:endParaRPr lang="en-US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214414" y="1214422"/>
            <a:ext cx="661513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Light" pitchFamily="34" charset="0"/>
                <a:ea typeface="+mj-ea"/>
                <a:cs typeface="+mj-cs"/>
              </a:rPr>
              <a:t>Entity model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Light" pitchFamily="34" charset="0"/>
              <a:ea typeface="+mj-ea"/>
              <a:cs typeface="+mj-cs"/>
            </a:endParaRPr>
          </a:p>
        </p:txBody>
      </p:sp>
      <p:sp>
        <p:nvSpPr>
          <p:cNvPr id="11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2714620"/>
            <a:ext cx="8229600" cy="305435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latin typeface="Consolas" pitchFamily="49" charset="0"/>
              </a:rPr>
              <a:t>entity </a:t>
            </a:r>
            <a:r>
              <a:rPr lang="en-US" sz="2000" dirty="0" smtClean="0">
                <a:latin typeface="Consolas" pitchFamily="49" charset="0"/>
              </a:rPr>
              <a:t>Room =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</a:rPr>
              <a:t>  </a:t>
            </a:r>
            <a:r>
              <a:rPr lang="en-US" sz="2000" b="1" dirty="0" err="1" smtClean="0">
                <a:latin typeface="Consolas" pitchFamily="49" charset="0"/>
              </a:rPr>
              <a:t>createFrom</a:t>
            </a:r>
            <a:r>
              <a:rPr lang="en-US" sz="2000" b="1" dirty="0" smtClean="0">
                <a:latin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err="1" smtClean="0">
                <a:latin typeface="Consolas" pitchFamily="49" charset="0"/>
              </a:rPr>
              <a:t>tempReadings</a:t>
            </a:r>
            <a:r>
              <a:rPr lang="en-US" sz="2000" dirty="0" smtClean="0">
                <a:latin typeface="Consolas" pitchFamily="49" charset="0"/>
              </a:rPr>
              <a:t>, :</a:t>
            </a:r>
            <a:r>
              <a:rPr lang="en-US" sz="2000" dirty="0" err="1" smtClean="0">
                <a:latin typeface="Consolas" pitchFamily="49" charset="0"/>
              </a:rPr>
              <a:t>roomId</a:t>
            </a:r>
            <a:r>
              <a:rPr lang="en-US" sz="2000" dirty="0" smtClean="0">
                <a:latin typeface="Consolas" pitchFamily="49" charset="0"/>
              </a:rPr>
              <a:t>)</a:t>
            </a:r>
            <a:endParaRPr lang="en-US" sz="2000" dirty="0">
              <a:latin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E88C-BB5A-4B1C-8519-74BCF94D7953}" type="slidenum">
              <a:rPr lang="en-US" smtClean="0"/>
              <a:pPr/>
              <a:t>91</a:t>
            </a:fld>
            <a:endParaRPr lang="en-US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214414" y="1214422"/>
            <a:ext cx="661513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Light" pitchFamily="34" charset="0"/>
                <a:ea typeface="+mj-ea"/>
                <a:cs typeface="+mj-cs"/>
              </a:rPr>
              <a:t>Entity model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Light" pitchFamily="34" charset="0"/>
              <a:ea typeface="+mj-ea"/>
              <a:cs typeface="+mj-cs"/>
            </a:endParaRPr>
          </a:p>
        </p:txBody>
      </p:sp>
      <p:sp>
        <p:nvSpPr>
          <p:cNvPr id="11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2714620"/>
            <a:ext cx="8229600" cy="305435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latin typeface="Consolas" pitchFamily="49" charset="0"/>
              </a:rPr>
              <a:t>entity </a:t>
            </a:r>
            <a:r>
              <a:rPr lang="en-US" sz="2000" dirty="0" smtClean="0">
                <a:latin typeface="Consolas" pitchFamily="49" charset="0"/>
              </a:rPr>
              <a:t>Room =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</a:rPr>
              <a:t>  </a:t>
            </a:r>
            <a:r>
              <a:rPr lang="en-US" sz="2000" b="1" dirty="0" err="1" smtClean="0">
                <a:latin typeface="Consolas" pitchFamily="49" charset="0"/>
              </a:rPr>
              <a:t>createFrom</a:t>
            </a:r>
            <a:r>
              <a:rPr lang="en-US" sz="2000" b="1" dirty="0" smtClean="0">
                <a:latin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err="1" smtClean="0">
                <a:latin typeface="Consolas" pitchFamily="49" charset="0"/>
              </a:rPr>
              <a:t>tempReadings</a:t>
            </a:r>
            <a:r>
              <a:rPr lang="en-US" sz="2000" dirty="0" smtClean="0">
                <a:latin typeface="Consolas" pitchFamily="49" charset="0"/>
              </a:rPr>
              <a:t>, :</a:t>
            </a:r>
            <a:r>
              <a:rPr lang="en-US" sz="2000" dirty="0" err="1" smtClean="0">
                <a:latin typeface="Consolas" pitchFamily="49" charset="0"/>
              </a:rPr>
              <a:t>roomId</a:t>
            </a:r>
            <a:r>
              <a:rPr lang="en-US" sz="2000" dirty="0" smtClean="0">
                <a:latin typeface="Consolas" pitchFamily="49" charset="0"/>
              </a:rPr>
              <a:t>)</a:t>
            </a:r>
            <a:endParaRPr lang="en-US" sz="2000" dirty="0">
              <a:latin typeface="Consolas" pitchFamily="49" charset="0"/>
            </a:endParaRPr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2143108" y="4714884"/>
          <a:ext cx="2262182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19240"/>
                <a:gridCol w="642942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Room 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roomId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“A”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/>
                        <a:t>temperature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/>
                        <a:t>25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4667272" y="5102562"/>
          <a:ext cx="2262182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19240"/>
                <a:gridCol w="642942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Room 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roomId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“B”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/>
                        <a:t>temperature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/>
                        <a:t>17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ângulo 7"/>
          <p:cNvSpPr/>
          <p:nvPr/>
        </p:nvSpPr>
        <p:spPr>
          <a:xfrm>
            <a:off x="1785918" y="3714752"/>
            <a:ext cx="5500726" cy="271464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E88C-BB5A-4B1C-8519-74BCF94D7953}" type="slidenum">
              <a:rPr lang="en-US" smtClean="0"/>
              <a:pPr/>
              <a:t>92</a:t>
            </a:fld>
            <a:endParaRPr lang="en-US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214414" y="1214422"/>
            <a:ext cx="661513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Light" pitchFamily="34" charset="0"/>
                <a:ea typeface="+mj-ea"/>
                <a:cs typeface="+mj-cs"/>
              </a:rPr>
              <a:t>Entity model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Light" pitchFamily="34" charset="0"/>
              <a:ea typeface="+mj-ea"/>
              <a:cs typeface="+mj-cs"/>
            </a:endParaRPr>
          </a:p>
        </p:txBody>
      </p:sp>
      <p:sp>
        <p:nvSpPr>
          <p:cNvPr id="11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2714620"/>
            <a:ext cx="8229600" cy="305435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latin typeface="Consolas" pitchFamily="49" charset="0"/>
              </a:rPr>
              <a:t>entity </a:t>
            </a:r>
            <a:r>
              <a:rPr lang="en-US" sz="2000" dirty="0" smtClean="0">
                <a:latin typeface="Consolas" pitchFamily="49" charset="0"/>
              </a:rPr>
              <a:t>Room =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</a:rPr>
              <a:t>  </a:t>
            </a:r>
            <a:r>
              <a:rPr lang="en-US" sz="2000" b="1" dirty="0" err="1" smtClean="0">
                <a:latin typeface="Consolas" pitchFamily="49" charset="0"/>
              </a:rPr>
              <a:t>createFrom</a:t>
            </a:r>
            <a:r>
              <a:rPr lang="en-US" sz="2000" b="1" dirty="0" smtClean="0">
                <a:latin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err="1" smtClean="0">
                <a:latin typeface="Consolas" pitchFamily="49" charset="0"/>
              </a:rPr>
              <a:t>tempReadings</a:t>
            </a:r>
            <a:r>
              <a:rPr lang="en-US" sz="2000" dirty="0" smtClean="0">
                <a:latin typeface="Consolas" pitchFamily="49" charset="0"/>
              </a:rPr>
              <a:t>, :</a:t>
            </a:r>
            <a:r>
              <a:rPr lang="en-US" sz="2000" dirty="0" err="1" smtClean="0">
                <a:latin typeface="Consolas" pitchFamily="49" charset="0"/>
              </a:rPr>
              <a:t>roomId</a:t>
            </a:r>
            <a:r>
              <a:rPr lang="en-US" sz="2000" dirty="0" smtClean="0">
                <a:latin typeface="Consolas" pitchFamily="49" charset="0"/>
              </a:rPr>
              <a:t>)</a:t>
            </a:r>
            <a:endParaRPr lang="en-US" sz="2000" dirty="0">
              <a:latin typeface="Consolas" pitchFamily="49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4071934" y="3916924"/>
            <a:ext cx="1031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Room.all</a:t>
            </a:r>
            <a:endParaRPr lang="en-US" b="1" dirty="0"/>
          </a:p>
        </p:txBody>
      </p:sp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2143108" y="4714884"/>
          <a:ext cx="2262182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19240"/>
                <a:gridCol w="642942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Room 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roomId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“A”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/>
                        <a:t>temperature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/>
                        <a:t>25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ela 12"/>
          <p:cNvGraphicFramePr>
            <a:graphicFrameLocks noGrp="1"/>
          </p:cNvGraphicFramePr>
          <p:nvPr/>
        </p:nvGraphicFramePr>
        <p:xfrm>
          <a:off x="4667272" y="5102562"/>
          <a:ext cx="2262182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19240"/>
                <a:gridCol w="642942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Room 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roomId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“B”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/>
                        <a:t>temperature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/>
                        <a:t>17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E88C-BB5A-4B1C-8519-74BCF94D7953}" type="slidenum">
              <a:rPr lang="en-US" smtClean="0"/>
              <a:pPr/>
              <a:t>93</a:t>
            </a:fld>
            <a:endParaRPr lang="en-US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214414" y="1214422"/>
            <a:ext cx="661513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Light" pitchFamily="34" charset="0"/>
                <a:ea typeface="+mj-ea"/>
                <a:cs typeface="+mj-cs"/>
              </a:rPr>
              <a:t>Entity model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Light" pitchFamily="34" charset="0"/>
              <a:ea typeface="+mj-ea"/>
              <a:cs typeface="+mj-cs"/>
            </a:endParaRPr>
          </a:p>
        </p:txBody>
      </p:sp>
      <p:sp>
        <p:nvSpPr>
          <p:cNvPr id="11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3660795"/>
            <a:ext cx="8229600" cy="162559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err="1" smtClean="0">
                <a:latin typeface="Consolas" pitchFamily="49" charset="0"/>
              </a:rPr>
              <a:t>hotRooms</a:t>
            </a:r>
            <a:r>
              <a:rPr lang="en-US" sz="2000" dirty="0" smtClean="0">
                <a:latin typeface="Consolas" pitchFamily="49" charset="0"/>
              </a:rPr>
              <a:t> =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</a:rPr>
              <a:t>  </a:t>
            </a:r>
            <a:r>
              <a:rPr lang="en-US" sz="2000" b="1" dirty="0" smtClean="0">
                <a:latin typeface="Consolas" pitchFamily="49" charset="0"/>
              </a:rPr>
              <a:t>from</a:t>
            </a:r>
            <a:r>
              <a:rPr lang="en-US" sz="2000" dirty="0" smtClean="0">
                <a:latin typeface="Consolas" pitchFamily="49" charset="0"/>
              </a:rPr>
              <a:t> room </a:t>
            </a:r>
            <a:r>
              <a:rPr lang="en-US" sz="2000" b="1" dirty="0" smtClean="0">
                <a:latin typeface="Consolas" pitchFamily="49" charset="0"/>
              </a:rPr>
              <a:t>in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</a:rPr>
              <a:t>Room.all</a:t>
            </a:r>
            <a:r>
              <a:rPr lang="en-US" sz="2000" dirty="0" smtClean="0">
                <a:latin typeface="Consolas" pitchFamily="49" charset="0"/>
              </a:rPr>
              <a:t>         </a:t>
            </a:r>
            <a:r>
              <a:rPr lang="en-US" sz="2000" i="1" dirty="0" smtClean="0">
                <a:latin typeface="Consolas" pitchFamily="49" charset="0"/>
              </a:rPr>
              <a:t># For all known rooms…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</a:rPr>
              <a:t>  </a:t>
            </a:r>
            <a:r>
              <a:rPr lang="en-US" sz="2000" b="1" dirty="0" smtClean="0">
                <a:latin typeface="Consolas" pitchFamily="49" charset="0"/>
              </a:rPr>
              <a:t>where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</a:rPr>
              <a:t>room.temperature</a:t>
            </a:r>
            <a:r>
              <a:rPr lang="en-US" sz="2000" dirty="0" smtClean="0">
                <a:latin typeface="Consolas" pitchFamily="49" charset="0"/>
              </a:rPr>
              <a:t> &gt; 25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</a:rPr>
              <a:t>  </a:t>
            </a:r>
            <a:r>
              <a:rPr lang="en-US" sz="2000" b="1" dirty="0" smtClean="0">
                <a:latin typeface="Consolas" pitchFamily="49" charset="0"/>
              </a:rPr>
              <a:t>select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</a:rPr>
              <a:t>room.roomId</a:t>
            </a:r>
            <a:endParaRPr lang="en-US" sz="2000" dirty="0">
              <a:latin typeface="Consolas" pitchFamily="49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857224" y="2786058"/>
            <a:ext cx="7760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“Select the rooms where the temperature is greater than 25”</a:t>
            </a:r>
            <a:endParaRPr lang="en-US" sz="2400" i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ângulo 5"/>
          <p:cNvSpPr/>
          <p:nvPr/>
        </p:nvSpPr>
        <p:spPr>
          <a:xfrm>
            <a:off x="2571736" y="4071942"/>
            <a:ext cx="1285884" cy="35719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E88C-BB5A-4B1C-8519-74BCF94D7953}" type="slidenum">
              <a:rPr lang="en-US" smtClean="0"/>
              <a:pPr/>
              <a:t>94</a:t>
            </a:fld>
            <a:endParaRPr lang="en-US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214414" y="1214422"/>
            <a:ext cx="661513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Light" pitchFamily="34" charset="0"/>
                <a:ea typeface="+mj-ea"/>
                <a:cs typeface="+mj-cs"/>
              </a:rPr>
              <a:t>Entity model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Light" pitchFamily="34" charset="0"/>
              <a:ea typeface="+mj-ea"/>
              <a:cs typeface="+mj-cs"/>
            </a:endParaRPr>
          </a:p>
        </p:txBody>
      </p:sp>
      <p:sp>
        <p:nvSpPr>
          <p:cNvPr id="11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3660795"/>
            <a:ext cx="8229600" cy="162559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err="1" smtClean="0">
                <a:latin typeface="Consolas" pitchFamily="49" charset="0"/>
              </a:rPr>
              <a:t>hotRooms</a:t>
            </a:r>
            <a:r>
              <a:rPr lang="en-US" sz="2000" dirty="0" smtClean="0">
                <a:latin typeface="Consolas" pitchFamily="49" charset="0"/>
              </a:rPr>
              <a:t> =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</a:rPr>
              <a:t>  </a:t>
            </a:r>
            <a:r>
              <a:rPr lang="en-US" sz="2000" b="1" dirty="0" smtClean="0">
                <a:latin typeface="Consolas" pitchFamily="49" charset="0"/>
              </a:rPr>
              <a:t>from</a:t>
            </a:r>
            <a:r>
              <a:rPr lang="en-US" sz="2000" dirty="0" smtClean="0">
                <a:latin typeface="Consolas" pitchFamily="49" charset="0"/>
              </a:rPr>
              <a:t> room </a:t>
            </a:r>
            <a:r>
              <a:rPr lang="en-US" sz="2000" b="1" dirty="0" smtClean="0">
                <a:latin typeface="Consolas" pitchFamily="49" charset="0"/>
              </a:rPr>
              <a:t>in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</a:rPr>
              <a:t>Room.all</a:t>
            </a:r>
            <a:r>
              <a:rPr lang="en-US" sz="2000" dirty="0" smtClean="0">
                <a:latin typeface="Consolas" pitchFamily="49" charset="0"/>
              </a:rPr>
              <a:t>         </a:t>
            </a:r>
            <a:r>
              <a:rPr lang="en-US" sz="2000" i="1" dirty="0" smtClean="0">
                <a:latin typeface="Consolas" pitchFamily="49" charset="0"/>
              </a:rPr>
              <a:t># For all known rooms…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</a:rPr>
              <a:t>  </a:t>
            </a:r>
            <a:r>
              <a:rPr lang="en-US" sz="2000" b="1" dirty="0" smtClean="0">
                <a:latin typeface="Consolas" pitchFamily="49" charset="0"/>
              </a:rPr>
              <a:t>where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</a:rPr>
              <a:t>room.temperature</a:t>
            </a:r>
            <a:r>
              <a:rPr lang="en-US" sz="2000" dirty="0" smtClean="0">
                <a:latin typeface="Consolas" pitchFamily="49" charset="0"/>
              </a:rPr>
              <a:t> &gt; 25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</a:rPr>
              <a:t>  </a:t>
            </a:r>
            <a:r>
              <a:rPr lang="en-US" sz="2000" b="1" dirty="0" smtClean="0">
                <a:latin typeface="Consolas" pitchFamily="49" charset="0"/>
              </a:rPr>
              <a:t>select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</a:rPr>
              <a:t>room.roomId</a:t>
            </a:r>
            <a:endParaRPr lang="en-US" sz="2000" dirty="0">
              <a:latin typeface="Consolas" pitchFamily="49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857224" y="2786058"/>
            <a:ext cx="7760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“Select the rooms where the temperature is greater than 25”</a:t>
            </a:r>
            <a:endParaRPr lang="en-US" sz="2400" i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>
          <a:xfrm>
            <a:off x="6197598" y="6356350"/>
            <a:ext cx="2133600" cy="365125"/>
          </a:xfrm>
        </p:spPr>
        <p:txBody>
          <a:bodyPr/>
          <a:lstStyle/>
          <a:p>
            <a:fld id="{8A7CE88C-BB5A-4B1C-8519-74BCF94D7953}" type="slidenum">
              <a:rPr lang="en-US" smtClean="0"/>
              <a:pPr/>
              <a:t>95</a:t>
            </a:fld>
            <a:endParaRPr lang="en-US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214414" y="1214422"/>
            <a:ext cx="661513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Light" pitchFamily="34" charset="0"/>
                <a:ea typeface="+mj-ea"/>
                <a:cs typeface="+mj-cs"/>
              </a:rPr>
              <a:t>Entity model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Light" pitchFamily="34" charset="0"/>
              <a:ea typeface="+mj-ea"/>
              <a:cs typeface="+mj-cs"/>
            </a:endParaRPr>
          </a:p>
        </p:txBody>
      </p:sp>
      <p:cxnSp>
        <p:nvCxnSpPr>
          <p:cNvPr id="10" name="Conexão recta unidireccional 9"/>
          <p:cNvCxnSpPr/>
          <p:nvPr/>
        </p:nvCxnSpPr>
        <p:spPr>
          <a:xfrm rot="5400000">
            <a:off x="-1427998" y="4285462"/>
            <a:ext cx="371477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501222" y="271462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12h 12m</a:t>
            </a:r>
            <a:endParaRPr lang="en-US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01381" y="3202544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12h 13m</a:t>
            </a:r>
            <a:endParaRPr lang="en-US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501222" y="4131238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12h 15m</a:t>
            </a:r>
            <a:endParaRPr lang="en-US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501222" y="5072074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12h 17m</a:t>
            </a:r>
            <a:endParaRPr lang="en-US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1500166" y="2701920"/>
            <a:ext cx="86863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roomId</a:t>
            </a:r>
            <a:endParaRPr lang="en-US" dirty="0" smtClean="0"/>
          </a:p>
        </p:txBody>
      </p:sp>
      <p:sp>
        <p:nvSpPr>
          <p:cNvPr id="22" name="CaixaDeTexto 21"/>
          <p:cNvSpPr txBox="1"/>
          <p:nvPr/>
        </p:nvSpPr>
        <p:spPr>
          <a:xfrm>
            <a:off x="2367301" y="2702478"/>
            <a:ext cx="317716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2786050" y="2701920"/>
            <a:ext cx="1371337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temperature</a:t>
            </a:r>
            <a:endParaRPr lang="en-US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4169571" y="2702478"/>
            <a:ext cx="418704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1500566" y="3202544"/>
            <a:ext cx="868636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roomId</a:t>
            </a:r>
            <a:endParaRPr lang="en-US" dirty="0" smtClean="0"/>
          </a:p>
        </p:txBody>
      </p:sp>
      <p:sp>
        <p:nvSpPr>
          <p:cNvPr id="26" name="CaixaDeTexto 25"/>
          <p:cNvSpPr txBox="1"/>
          <p:nvPr/>
        </p:nvSpPr>
        <p:spPr>
          <a:xfrm>
            <a:off x="2367701" y="3202544"/>
            <a:ext cx="309700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2786450" y="3202544"/>
            <a:ext cx="1371337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temperature</a:t>
            </a:r>
            <a:endParaRPr lang="en-US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4169971" y="3202544"/>
            <a:ext cx="418704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1500166" y="4144512"/>
            <a:ext cx="86863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roomId</a:t>
            </a:r>
            <a:endParaRPr lang="en-US" dirty="0" smtClean="0"/>
          </a:p>
        </p:txBody>
      </p:sp>
      <p:sp>
        <p:nvSpPr>
          <p:cNvPr id="30" name="CaixaDeTexto 29"/>
          <p:cNvSpPr txBox="1"/>
          <p:nvPr/>
        </p:nvSpPr>
        <p:spPr>
          <a:xfrm>
            <a:off x="2367301" y="4145070"/>
            <a:ext cx="317716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2786050" y="4144512"/>
            <a:ext cx="1371337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temperature</a:t>
            </a:r>
            <a:endParaRPr lang="en-US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4169571" y="4145070"/>
            <a:ext cx="418704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1500166" y="5059374"/>
            <a:ext cx="868636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roomId</a:t>
            </a:r>
            <a:endParaRPr lang="en-US" dirty="0" smtClean="0"/>
          </a:p>
        </p:txBody>
      </p:sp>
      <p:sp>
        <p:nvSpPr>
          <p:cNvPr id="34" name="CaixaDeTexto 33"/>
          <p:cNvSpPr txBox="1"/>
          <p:nvPr/>
        </p:nvSpPr>
        <p:spPr>
          <a:xfrm>
            <a:off x="2367301" y="5059932"/>
            <a:ext cx="309700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2786050" y="5059374"/>
            <a:ext cx="1371337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temperature</a:t>
            </a:r>
            <a:endParaRPr lang="en-US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4169571" y="5059932"/>
            <a:ext cx="418704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214282" y="2000240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Time</a:t>
            </a:r>
            <a:endParaRPr lang="en-US" b="1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1787506" y="6000768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</a:rPr>
              <a:t>tempReadings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3404</TotalTime>
  <Words>4092</Words>
  <Application>Microsoft Office PowerPoint</Application>
  <PresentationFormat>On-screen Show (4:3)</PresentationFormat>
  <Paragraphs>1173</Paragraphs>
  <Slides>95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95</vt:i4>
      </vt:variant>
    </vt:vector>
  </HeadingPairs>
  <TitlesOfParts>
    <vt:vector size="96" baseType="lpstr">
      <vt:lpstr>Tema do Office</vt:lpstr>
      <vt:lpstr>EzQL | A language for event processing applications</vt:lpstr>
      <vt:lpstr>Slide 2</vt:lpstr>
      <vt:lpstr>Slide 3</vt:lpstr>
      <vt:lpstr>in programming…</vt:lpstr>
      <vt:lpstr>in programming…</vt:lpstr>
      <vt:lpstr>in programming…</vt:lpstr>
      <vt:lpstr>Slide 7</vt:lpstr>
      <vt:lpstr>Slide 8</vt:lpstr>
      <vt:lpstr>Slide 9</vt:lpstr>
      <vt:lpstr>What happens when we use the wrong abstractions?</vt:lpstr>
      <vt:lpstr>What happens when we use the wrong abstractions?</vt:lpstr>
      <vt:lpstr>What happens when we use the wrong abstractions?</vt:lpstr>
      <vt:lpstr>What happens when we use the wrong abstractions?</vt:lpstr>
      <vt:lpstr>Slide 14</vt:lpstr>
      <vt:lpstr>Programming languages are tools to create abstractions</vt:lpstr>
      <vt:lpstr>Programming languages are tools to create abstractions</vt:lpstr>
      <vt:lpstr>Slide 17</vt:lpstr>
      <vt:lpstr>Inappropriate semantics</vt:lpstr>
      <vt:lpstr>Inappropriate semantics</vt:lpstr>
      <vt:lpstr>Inappropriate semantics</vt:lpstr>
      <vt:lpstr>Inappropriate semantics</vt:lpstr>
      <vt:lpstr>Inappropriate semantics</vt:lpstr>
      <vt:lpstr>Inappropriate semantics</vt:lpstr>
      <vt:lpstr>Inappropriate semantics</vt:lpstr>
      <vt:lpstr>Inappropriate semantics</vt:lpstr>
      <vt:lpstr>Inappropriate semantics</vt:lpstr>
      <vt:lpstr>Existing languages have problems</vt:lpstr>
      <vt:lpstr>INTRODUCING EzQL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Evaluation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  <vt:lpstr>Slide 71</vt:lpstr>
      <vt:lpstr>Slide 72</vt:lpstr>
      <vt:lpstr>Slide 73</vt:lpstr>
      <vt:lpstr>Slide 74</vt:lpstr>
      <vt:lpstr>Slide 75</vt:lpstr>
      <vt:lpstr>Slide 76</vt:lpstr>
      <vt:lpstr>Slide 77</vt:lpstr>
      <vt:lpstr>Slide 78</vt:lpstr>
      <vt:lpstr>Slide 79</vt:lpstr>
      <vt:lpstr>Slide 80</vt:lpstr>
      <vt:lpstr>Slide 81</vt:lpstr>
      <vt:lpstr>Slide 82</vt:lpstr>
      <vt:lpstr>Slide 83</vt:lpstr>
      <vt:lpstr>Slide 84</vt:lpstr>
      <vt:lpstr>Conclusions</vt:lpstr>
      <vt:lpstr>Slide 86</vt:lpstr>
      <vt:lpstr>Slide 87</vt:lpstr>
      <vt:lpstr>Slide 88</vt:lpstr>
      <vt:lpstr>Slide 89</vt:lpstr>
      <vt:lpstr>Slide 90</vt:lpstr>
      <vt:lpstr>Slide 91</vt:lpstr>
      <vt:lpstr>Slide 92</vt:lpstr>
      <vt:lpstr>Slide 93</vt:lpstr>
      <vt:lpstr>Slide 94</vt:lpstr>
      <vt:lpstr>Slide 95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EzQL: Meaningful data</dc:title>
  <dc:creator>winwin</dc:creator>
  <cp:lastModifiedBy>Luís Pureza</cp:lastModifiedBy>
  <cp:revision>343</cp:revision>
  <dcterms:created xsi:type="dcterms:W3CDTF">2009-09-08T14:36:21Z</dcterms:created>
  <dcterms:modified xsi:type="dcterms:W3CDTF">2009-09-11T08:42:04Z</dcterms:modified>
</cp:coreProperties>
</file>