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12.xml" ContentType="application/vnd.openxmlformats-officedocument.presentationml.notesSlide+xml"/>
  <Override PartName="/ppt/slides/slide79.xml" ContentType="application/vnd.openxmlformats-officedocument.presentationml.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 id="2147483708" r:id="rId2"/>
  </p:sldMasterIdLst>
  <p:notesMasterIdLst>
    <p:notesMasterId r:id="rId84"/>
  </p:notesMasterIdLst>
  <p:sldIdLst>
    <p:sldId id="256" r:id="rId3"/>
    <p:sldId id="257" r:id="rId4"/>
    <p:sldId id="344" r:id="rId5"/>
    <p:sldId id="336" r:id="rId6"/>
    <p:sldId id="338" r:id="rId7"/>
    <p:sldId id="339" r:id="rId8"/>
    <p:sldId id="337" r:id="rId9"/>
    <p:sldId id="258" r:id="rId10"/>
    <p:sldId id="342" r:id="rId11"/>
    <p:sldId id="343" r:id="rId12"/>
    <p:sldId id="259" r:id="rId13"/>
    <p:sldId id="262" r:id="rId14"/>
    <p:sldId id="345" r:id="rId15"/>
    <p:sldId id="350" r:id="rId16"/>
    <p:sldId id="346" r:id="rId17"/>
    <p:sldId id="347" r:id="rId18"/>
    <p:sldId id="348" r:id="rId19"/>
    <p:sldId id="351" r:id="rId20"/>
    <p:sldId id="352" r:id="rId21"/>
    <p:sldId id="353" r:id="rId22"/>
    <p:sldId id="354" r:id="rId23"/>
    <p:sldId id="359" r:id="rId24"/>
    <p:sldId id="360" r:id="rId25"/>
    <p:sldId id="361" r:id="rId26"/>
    <p:sldId id="362" r:id="rId27"/>
    <p:sldId id="358" r:id="rId28"/>
    <p:sldId id="363" r:id="rId29"/>
    <p:sldId id="364" r:id="rId30"/>
    <p:sldId id="365" r:id="rId31"/>
    <p:sldId id="366" r:id="rId32"/>
    <p:sldId id="367" r:id="rId33"/>
    <p:sldId id="368" r:id="rId34"/>
    <p:sldId id="261" r:id="rId35"/>
    <p:sldId id="369" r:id="rId36"/>
    <p:sldId id="370" r:id="rId37"/>
    <p:sldId id="371" r:id="rId38"/>
    <p:sldId id="372" r:id="rId39"/>
    <p:sldId id="373" r:id="rId40"/>
    <p:sldId id="375" r:id="rId41"/>
    <p:sldId id="376" r:id="rId42"/>
    <p:sldId id="377" r:id="rId43"/>
    <p:sldId id="378" r:id="rId44"/>
    <p:sldId id="379" r:id="rId45"/>
    <p:sldId id="260" r:id="rId46"/>
    <p:sldId id="380" r:id="rId47"/>
    <p:sldId id="381" r:id="rId48"/>
    <p:sldId id="382" r:id="rId49"/>
    <p:sldId id="383" r:id="rId50"/>
    <p:sldId id="274" r:id="rId51"/>
    <p:sldId id="276" r:id="rId52"/>
    <p:sldId id="275" r:id="rId53"/>
    <p:sldId id="277" r:id="rId54"/>
    <p:sldId id="278" r:id="rId55"/>
    <p:sldId id="279" r:id="rId56"/>
    <p:sldId id="268" r:id="rId57"/>
    <p:sldId id="271" r:id="rId58"/>
    <p:sldId id="294" r:id="rId59"/>
    <p:sldId id="295" r:id="rId60"/>
    <p:sldId id="296" r:id="rId61"/>
    <p:sldId id="297" r:id="rId62"/>
    <p:sldId id="330" r:id="rId63"/>
    <p:sldId id="331" r:id="rId64"/>
    <p:sldId id="332" r:id="rId65"/>
    <p:sldId id="333" r:id="rId66"/>
    <p:sldId id="334" r:id="rId67"/>
    <p:sldId id="335" r:id="rId68"/>
    <p:sldId id="329" r:id="rId69"/>
    <p:sldId id="312" r:id="rId70"/>
    <p:sldId id="313" r:id="rId71"/>
    <p:sldId id="314" r:id="rId72"/>
    <p:sldId id="315" r:id="rId73"/>
    <p:sldId id="316" r:id="rId74"/>
    <p:sldId id="317" r:id="rId75"/>
    <p:sldId id="318" r:id="rId76"/>
    <p:sldId id="319" r:id="rId77"/>
    <p:sldId id="320" r:id="rId78"/>
    <p:sldId id="321" r:id="rId79"/>
    <p:sldId id="322" r:id="rId80"/>
    <p:sldId id="323" r:id="rId81"/>
    <p:sldId id="324" r:id="rId82"/>
    <p:sldId id="325" r:id="rId83"/>
  </p:sldIdLst>
  <p:sldSz cx="9144000" cy="6858000" type="screen4x3"/>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édio 2 - Destaqu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25" autoAdjust="0"/>
    <p:restoredTop sz="86320" autoAdjust="0"/>
  </p:normalViewPr>
  <p:slideViewPr>
    <p:cSldViewPr>
      <p:cViewPr>
        <p:scale>
          <a:sx n="80" d="100"/>
          <a:sy n="80" d="100"/>
        </p:scale>
        <p:origin x="-1086" y="-318"/>
      </p:cViewPr>
      <p:guideLst>
        <p:guide orient="horz" pos="2160"/>
        <p:guide pos="2880"/>
      </p:guideLst>
    </p:cSldViewPr>
  </p:slideViewPr>
  <p:outlineViewPr>
    <p:cViewPr>
      <p:scale>
        <a:sx n="33" d="100"/>
        <a:sy n="33" d="100"/>
      </p:scale>
      <p:origin x="0" y="852"/>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7FE428-0E23-4BD1-8221-93CDDF997E88}" type="datetimeFigureOut">
              <a:rPr lang="pt-PT" smtClean="0"/>
              <a:pPr/>
              <a:t>05-02-2009</a:t>
            </a:fld>
            <a:endParaRPr lang="pt-PT"/>
          </a:p>
        </p:txBody>
      </p:sp>
      <p:sp>
        <p:nvSpPr>
          <p:cNvPr id="4" name="Marcador de Posição da Imagem do Diapositivo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6" name="Marcador de Posição do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B8CEBF-BF4D-4777-A7A8-828596B363D2}" type="slidenum">
              <a:rPr lang="pt-PT" smtClean="0"/>
              <a:pPr/>
              <a:t>‹#›</a:t>
            </a:fld>
            <a:endParaRPr lang="pt-PT"/>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endParaRPr lang="en-US" dirty="0"/>
          </a:p>
        </p:txBody>
      </p:sp>
      <p:sp>
        <p:nvSpPr>
          <p:cNvPr id="4" name="Marcador de Posição do Número do Diapositivo 3"/>
          <p:cNvSpPr>
            <a:spLocks noGrp="1"/>
          </p:cNvSpPr>
          <p:nvPr>
            <p:ph type="sldNum" sz="quarter" idx="10"/>
          </p:nvPr>
        </p:nvSpPr>
        <p:spPr/>
        <p:txBody>
          <a:bodyPr/>
          <a:lstStyle/>
          <a:p>
            <a:fld id="{AEB8CEBF-BF4D-4777-A7A8-828596B363D2}" type="slidenum">
              <a:rPr lang="pt-PT" smtClean="0"/>
              <a:pPr/>
              <a:t>7</a:t>
            </a:fld>
            <a:endParaRPr lang="pt-P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pt-PT" dirty="0" smtClean="0"/>
              <a:t>Na parte</a:t>
            </a:r>
            <a:r>
              <a:rPr lang="pt-PT" baseline="0" dirty="0" smtClean="0"/>
              <a:t> do </a:t>
            </a:r>
            <a:r>
              <a:rPr lang="pt-PT" baseline="0" dirty="0" err="1" smtClean="0"/>
              <a:t>low-level</a:t>
            </a:r>
            <a:r>
              <a:rPr lang="pt-PT" baseline="0" dirty="0" smtClean="0"/>
              <a:t> dizer que as janelas têm um tamanho bem definido e às vezes precisamos de janelas dinâmicas e era fixe que o </a:t>
            </a:r>
            <a:r>
              <a:rPr lang="pt-PT" baseline="0" dirty="0" err="1" smtClean="0"/>
              <a:t>runtime</a:t>
            </a:r>
            <a:r>
              <a:rPr lang="pt-PT" baseline="0" dirty="0" smtClean="0"/>
              <a:t> fosse capaz de inferir o tamanho da janela. Dar um exemplo rápido “às vezes posso não saber exactamente quanto preciso, mas sei que esse valor é, no máximo, 100. Devia ser possível dizer ao sistema para guardar os 100 e, quando soubesse que afinal só preciso de 20, então ele faz os </a:t>
            </a:r>
            <a:r>
              <a:rPr lang="pt-PT" baseline="0" dirty="0" err="1" smtClean="0"/>
              <a:t>calculos</a:t>
            </a:r>
            <a:r>
              <a:rPr lang="pt-PT" baseline="0" dirty="0" smtClean="0"/>
              <a:t> sobre os 20 e ignora os outros 80. Actualmente posso criar uma janela de 100, mas se depois precisar de apenas 20 </a:t>
            </a:r>
            <a:r>
              <a:rPr lang="pt-PT" baseline="0" dirty="0" err="1" smtClean="0"/>
              <a:t>tou</a:t>
            </a:r>
            <a:r>
              <a:rPr lang="pt-PT" baseline="0" dirty="0" smtClean="0"/>
              <a:t> lixado”</a:t>
            </a:r>
            <a:endParaRPr lang="pt-PT" dirty="0"/>
          </a:p>
        </p:txBody>
      </p:sp>
      <p:sp>
        <p:nvSpPr>
          <p:cNvPr id="4" name="Slide Number Placeholder 3"/>
          <p:cNvSpPr>
            <a:spLocks noGrp="1"/>
          </p:cNvSpPr>
          <p:nvPr>
            <p:ph type="sldNum" sz="quarter" idx="10"/>
          </p:nvPr>
        </p:nvSpPr>
        <p:spPr/>
        <p:txBody>
          <a:bodyPr/>
          <a:lstStyle/>
          <a:p>
            <a:fld id="{AEB8CEBF-BF4D-4777-A7A8-828596B363D2}" type="slidenum">
              <a:rPr lang="pt-PT" smtClean="0"/>
              <a:pPr/>
              <a:t>41</a:t>
            </a:fld>
            <a:endParaRPr lang="pt-PT"/>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pt-PT" dirty="0" smtClean="0"/>
              <a:t>Na parte</a:t>
            </a:r>
            <a:r>
              <a:rPr lang="pt-PT" baseline="0" dirty="0" smtClean="0"/>
              <a:t> do </a:t>
            </a:r>
            <a:r>
              <a:rPr lang="pt-PT" baseline="0" dirty="0" err="1" smtClean="0"/>
              <a:t>low-level</a:t>
            </a:r>
            <a:r>
              <a:rPr lang="pt-PT" baseline="0" dirty="0" smtClean="0"/>
              <a:t> dizer que as janelas têm um tamanho bem definido e às vezes precisamos de janelas dinâmicas e era fixe que o </a:t>
            </a:r>
            <a:r>
              <a:rPr lang="pt-PT" baseline="0" dirty="0" err="1" smtClean="0"/>
              <a:t>runtime</a:t>
            </a:r>
            <a:r>
              <a:rPr lang="pt-PT" baseline="0" dirty="0" smtClean="0"/>
              <a:t> fosse capaz de inferir o tamanho da janela. Dar um exemplo rápido “às vezes posso não saber exactamente quanto preciso, mas sei que esse valor é, no máximo, 100. Devia ser possível dizer ao sistema para guardar os 100 e, quando soubesse que afinal só preciso de 20, então ele faz os </a:t>
            </a:r>
            <a:r>
              <a:rPr lang="pt-PT" baseline="0" dirty="0" err="1" smtClean="0"/>
              <a:t>calculos</a:t>
            </a:r>
            <a:r>
              <a:rPr lang="pt-PT" baseline="0" dirty="0" smtClean="0"/>
              <a:t> sobre os 20 e ignora os outros 80. Actualmente posso criar uma janela de 100, mas se depois precisar de apenas 20 </a:t>
            </a:r>
            <a:r>
              <a:rPr lang="pt-PT" baseline="0" dirty="0" err="1" smtClean="0"/>
              <a:t>tou</a:t>
            </a:r>
            <a:r>
              <a:rPr lang="pt-PT" baseline="0" dirty="0" smtClean="0"/>
              <a:t> lixado”</a:t>
            </a:r>
            <a:endParaRPr lang="pt-PT" dirty="0"/>
          </a:p>
        </p:txBody>
      </p:sp>
      <p:sp>
        <p:nvSpPr>
          <p:cNvPr id="4" name="Slide Number Placeholder 3"/>
          <p:cNvSpPr>
            <a:spLocks noGrp="1"/>
          </p:cNvSpPr>
          <p:nvPr>
            <p:ph type="sldNum" sz="quarter" idx="10"/>
          </p:nvPr>
        </p:nvSpPr>
        <p:spPr/>
        <p:txBody>
          <a:bodyPr/>
          <a:lstStyle/>
          <a:p>
            <a:fld id="{AEB8CEBF-BF4D-4777-A7A8-828596B363D2}" type="slidenum">
              <a:rPr lang="pt-PT" smtClean="0"/>
              <a:pPr/>
              <a:t>42</a:t>
            </a:fld>
            <a:endParaRPr lang="pt-PT"/>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pt-PT" dirty="0" smtClean="0"/>
              <a:t>Na parte</a:t>
            </a:r>
            <a:r>
              <a:rPr lang="pt-PT" baseline="0" dirty="0" smtClean="0"/>
              <a:t> do </a:t>
            </a:r>
            <a:r>
              <a:rPr lang="pt-PT" baseline="0" dirty="0" err="1" smtClean="0"/>
              <a:t>low-level</a:t>
            </a:r>
            <a:r>
              <a:rPr lang="pt-PT" baseline="0" dirty="0" smtClean="0"/>
              <a:t> dizer que as janelas têm um tamanho bem definido e às vezes precisamos de janelas dinâmicas e era fixe que o </a:t>
            </a:r>
            <a:r>
              <a:rPr lang="pt-PT" baseline="0" dirty="0" err="1" smtClean="0"/>
              <a:t>runtime</a:t>
            </a:r>
            <a:r>
              <a:rPr lang="pt-PT" baseline="0" dirty="0" smtClean="0"/>
              <a:t> fosse capaz de inferir o tamanho da janela. Dar um exemplo rápido “às vezes posso não saber exactamente quanto preciso, mas sei que esse valor é, no máximo, 100. Devia ser possível dizer ao sistema para guardar os 100 e, quando soubesse que afinal só preciso de 20, então ele faz os </a:t>
            </a:r>
            <a:r>
              <a:rPr lang="pt-PT" baseline="0" dirty="0" err="1" smtClean="0"/>
              <a:t>calculos</a:t>
            </a:r>
            <a:r>
              <a:rPr lang="pt-PT" baseline="0" dirty="0" smtClean="0"/>
              <a:t> sobre os 20 e ignora os outros 80. Actualmente posso criar uma janela de 100, mas se depois precisar de apenas 20 </a:t>
            </a:r>
            <a:r>
              <a:rPr lang="pt-PT" baseline="0" dirty="0" err="1" smtClean="0"/>
              <a:t>tou</a:t>
            </a:r>
            <a:r>
              <a:rPr lang="pt-PT" baseline="0" dirty="0" smtClean="0"/>
              <a:t> lixado”</a:t>
            </a:r>
            <a:endParaRPr lang="pt-PT" dirty="0"/>
          </a:p>
        </p:txBody>
      </p:sp>
      <p:sp>
        <p:nvSpPr>
          <p:cNvPr id="4" name="Slide Number Placeholder 3"/>
          <p:cNvSpPr>
            <a:spLocks noGrp="1"/>
          </p:cNvSpPr>
          <p:nvPr>
            <p:ph type="sldNum" sz="quarter" idx="10"/>
          </p:nvPr>
        </p:nvSpPr>
        <p:spPr/>
        <p:txBody>
          <a:bodyPr/>
          <a:lstStyle/>
          <a:p>
            <a:fld id="{AEB8CEBF-BF4D-4777-A7A8-828596B363D2}" type="slidenum">
              <a:rPr lang="pt-PT" smtClean="0"/>
              <a:pPr/>
              <a:t>43</a:t>
            </a:fld>
            <a:endParaRPr lang="pt-P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r>
              <a:rPr lang="en-US" dirty="0" smtClean="0"/>
              <a:t>“Para</a:t>
            </a:r>
            <a:r>
              <a:rPr lang="en-US" baseline="0" dirty="0" smtClean="0"/>
              <a:t> </a:t>
            </a:r>
            <a:r>
              <a:rPr lang="en-US" baseline="0" dirty="0" err="1" smtClean="0"/>
              <a:t>além</a:t>
            </a:r>
            <a:r>
              <a:rPr lang="en-US" baseline="0" dirty="0" smtClean="0"/>
              <a:t> de ser popular, </a:t>
            </a:r>
            <a:r>
              <a:rPr lang="en-US" baseline="0" dirty="0" err="1" smtClean="0"/>
              <a:t>levanta</a:t>
            </a:r>
            <a:r>
              <a:rPr lang="en-US" baseline="0" dirty="0" smtClean="0"/>
              <a:t> </a:t>
            </a:r>
            <a:r>
              <a:rPr lang="en-US" baseline="0" dirty="0" err="1" smtClean="0"/>
              <a:t>alguns</a:t>
            </a:r>
            <a:r>
              <a:rPr lang="en-US" baseline="0" dirty="0" smtClean="0"/>
              <a:t> </a:t>
            </a:r>
            <a:r>
              <a:rPr lang="en-US" baseline="0" dirty="0" err="1" smtClean="0"/>
              <a:t>desafios</a:t>
            </a:r>
            <a:r>
              <a:rPr lang="en-US" baseline="0" dirty="0" smtClean="0"/>
              <a:t> </a:t>
            </a:r>
            <a:r>
              <a:rPr lang="en-US" baseline="0" dirty="0" err="1" smtClean="0"/>
              <a:t>tecnicos</a:t>
            </a:r>
            <a:r>
              <a:rPr lang="en-US" baseline="0" dirty="0" smtClean="0"/>
              <a:t>”</a:t>
            </a:r>
            <a:endParaRPr lang="en-US" dirty="0"/>
          </a:p>
        </p:txBody>
      </p:sp>
      <p:sp>
        <p:nvSpPr>
          <p:cNvPr id="4" name="Marcador de Posição do Número do Diapositivo 3"/>
          <p:cNvSpPr>
            <a:spLocks noGrp="1"/>
          </p:cNvSpPr>
          <p:nvPr>
            <p:ph type="sldNum" sz="quarter" idx="10"/>
          </p:nvPr>
        </p:nvSpPr>
        <p:spPr/>
        <p:txBody>
          <a:bodyPr/>
          <a:lstStyle/>
          <a:p>
            <a:fld id="{AEB8CEBF-BF4D-4777-A7A8-828596B363D2}" type="slidenum">
              <a:rPr lang="pt-PT" smtClean="0"/>
              <a:pPr/>
              <a:t>9</a:t>
            </a:fld>
            <a:endParaRPr lang="pt-PT"/>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r>
              <a:rPr lang="en-US" dirty="0" err="1" smtClean="0"/>
              <a:t>Esta</a:t>
            </a:r>
            <a:r>
              <a:rPr lang="en-US" dirty="0" smtClean="0"/>
              <a:t> </a:t>
            </a:r>
            <a:r>
              <a:rPr lang="en-US" dirty="0" err="1" smtClean="0"/>
              <a:t>ideia</a:t>
            </a:r>
            <a:r>
              <a:rPr lang="en-US" dirty="0" smtClean="0"/>
              <a:t> </a:t>
            </a:r>
            <a:r>
              <a:rPr lang="en-US" dirty="0" err="1" smtClean="0"/>
              <a:t>foi</a:t>
            </a:r>
            <a:r>
              <a:rPr lang="en-US" dirty="0" smtClean="0"/>
              <a:t> </a:t>
            </a:r>
            <a:r>
              <a:rPr lang="en-US" dirty="0" err="1" smtClean="0"/>
              <a:t>perseguida</a:t>
            </a:r>
            <a:r>
              <a:rPr lang="en-US" dirty="0" smtClean="0"/>
              <a:t> </a:t>
            </a:r>
            <a:r>
              <a:rPr lang="en-US" dirty="0" err="1" smtClean="0"/>
              <a:t>pela</a:t>
            </a:r>
            <a:r>
              <a:rPr lang="en-US" dirty="0" smtClean="0"/>
              <a:t> </a:t>
            </a:r>
            <a:r>
              <a:rPr lang="en-US" dirty="0" err="1" smtClean="0"/>
              <a:t>comunidade</a:t>
            </a:r>
            <a:r>
              <a:rPr lang="en-US" baseline="0" dirty="0" smtClean="0"/>
              <a:t> de bases de dados e </a:t>
            </a:r>
            <a:r>
              <a:rPr lang="en-US" baseline="0" dirty="0" err="1" smtClean="0"/>
              <a:t>os</a:t>
            </a:r>
            <a:r>
              <a:rPr lang="en-US" baseline="0" dirty="0" smtClean="0"/>
              <a:t> </a:t>
            </a:r>
            <a:r>
              <a:rPr lang="en-US" baseline="0" dirty="0" err="1" smtClean="0"/>
              <a:t>primeiros</a:t>
            </a:r>
            <a:r>
              <a:rPr lang="en-US" baseline="0" dirty="0" smtClean="0"/>
              <a:t> </a:t>
            </a:r>
            <a:r>
              <a:rPr lang="en-US" baseline="0" dirty="0" err="1" smtClean="0"/>
              <a:t>processadores</a:t>
            </a:r>
            <a:r>
              <a:rPr lang="en-US" baseline="0" dirty="0" smtClean="0"/>
              <a:t> de </a:t>
            </a:r>
            <a:r>
              <a:rPr lang="en-US" baseline="0" dirty="0" err="1" smtClean="0"/>
              <a:t>eventos</a:t>
            </a:r>
            <a:r>
              <a:rPr lang="en-US" baseline="0" dirty="0" smtClean="0"/>
              <a:t> </a:t>
            </a:r>
            <a:r>
              <a:rPr lang="en-US" baseline="0" dirty="0" err="1" smtClean="0"/>
              <a:t>genéricos</a:t>
            </a:r>
            <a:r>
              <a:rPr lang="en-US" baseline="0" dirty="0" smtClean="0"/>
              <a:t> </a:t>
            </a:r>
            <a:r>
              <a:rPr lang="en-US" baseline="0" dirty="0" err="1" smtClean="0"/>
              <a:t>nasceram</a:t>
            </a:r>
            <a:endParaRPr lang="en-US" dirty="0"/>
          </a:p>
        </p:txBody>
      </p:sp>
      <p:sp>
        <p:nvSpPr>
          <p:cNvPr id="4" name="Marcador de Posição do Número do Diapositivo 3"/>
          <p:cNvSpPr>
            <a:spLocks noGrp="1"/>
          </p:cNvSpPr>
          <p:nvPr>
            <p:ph type="sldNum" sz="quarter" idx="10"/>
          </p:nvPr>
        </p:nvSpPr>
        <p:spPr/>
        <p:txBody>
          <a:bodyPr/>
          <a:lstStyle/>
          <a:p>
            <a:fld id="{AEB8CEBF-BF4D-4777-A7A8-828596B363D2}" type="slidenum">
              <a:rPr lang="pt-PT" smtClean="0"/>
              <a:pPr/>
              <a:t>10</a:t>
            </a:fld>
            <a:endParaRPr lang="pt-PT"/>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normAutofit/>
          </a:bodyPr>
          <a:lstStyle/>
          <a:p>
            <a:r>
              <a:rPr lang="en-US" dirty="0" err="1" smtClean="0"/>
              <a:t>Explciar</a:t>
            </a:r>
            <a:r>
              <a:rPr lang="en-US" dirty="0" smtClean="0"/>
              <a:t> </a:t>
            </a:r>
            <a:r>
              <a:rPr lang="en-US" dirty="0" err="1" smtClean="0"/>
              <a:t>que</a:t>
            </a:r>
            <a:r>
              <a:rPr lang="en-US" dirty="0" smtClean="0"/>
              <a:t> </a:t>
            </a:r>
            <a:r>
              <a:rPr lang="en-US" dirty="0" err="1" smtClean="0"/>
              <a:t>nao</a:t>
            </a:r>
            <a:r>
              <a:rPr lang="en-US" dirty="0" smtClean="0"/>
              <a:t> </a:t>
            </a:r>
            <a:r>
              <a:rPr lang="en-US" dirty="0" err="1" smtClean="0"/>
              <a:t>há</a:t>
            </a:r>
            <a:r>
              <a:rPr lang="en-US" baseline="0" dirty="0" smtClean="0"/>
              <a:t> nada standard, </a:t>
            </a:r>
            <a:r>
              <a:rPr lang="en-US" baseline="0" dirty="0" err="1" smtClean="0"/>
              <a:t>mas</a:t>
            </a:r>
            <a:r>
              <a:rPr lang="en-US" baseline="0" dirty="0" smtClean="0"/>
              <a:t> </a:t>
            </a:r>
            <a:r>
              <a:rPr lang="en-US" baseline="0" dirty="0" err="1" smtClean="0"/>
              <a:t>que</a:t>
            </a:r>
            <a:r>
              <a:rPr lang="en-US" baseline="0" dirty="0" smtClean="0"/>
              <a:t> as </a:t>
            </a:r>
            <a:r>
              <a:rPr lang="en-US" baseline="0" dirty="0" err="1" smtClean="0"/>
              <a:t>linguagens</a:t>
            </a:r>
            <a:r>
              <a:rPr lang="en-US" baseline="0" dirty="0" smtClean="0"/>
              <a:t> SQL </a:t>
            </a:r>
            <a:r>
              <a:rPr lang="en-US" baseline="0" dirty="0" err="1" smtClean="0"/>
              <a:t>sao</a:t>
            </a:r>
            <a:r>
              <a:rPr lang="en-US" baseline="0" dirty="0" smtClean="0"/>
              <a:t> </a:t>
            </a:r>
            <a:r>
              <a:rPr lang="en-US" baseline="0" dirty="0" err="1" smtClean="0"/>
              <a:t>parecidas</a:t>
            </a:r>
            <a:endParaRPr lang="en-US" dirty="0"/>
          </a:p>
        </p:txBody>
      </p:sp>
      <p:sp>
        <p:nvSpPr>
          <p:cNvPr id="4" name="Marcador de Posição do Número do Diapositivo 3"/>
          <p:cNvSpPr>
            <a:spLocks noGrp="1"/>
          </p:cNvSpPr>
          <p:nvPr>
            <p:ph type="sldNum" sz="quarter" idx="10"/>
          </p:nvPr>
        </p:nvSpPr>
        <p:spPr/>
        <p:txBody>
          <a:bodyPr/>
          <a:lstStyle/>
          <a:p>
            <a:fld id="{AEB8CEBF-BF4D-4777-A7A8-828596B363D2}" type="slidenum">
              <a:rPr lang="pt-PT" smtClean="0"/>
              <a:pPr/>
              <a:t>11</a:t>
            </a:fld>
            <a:endParaRPr lang="pt-PT"/>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pt-PT" dirty="0" smtClean="0"/>
              <a:t>Explicar que isto </a:t>
            </a:r>
            <a:r>
              <a:rPr lang="pt-PT" dirty="0" err="1" smtClean="0"/>
              <a:t>tá</a:t>
            </a:r>
            <a:r>
              <a:rPr lang="pt-PT" dirty="0" smtClean="0"/>
              <a:t> feito em CCL mas as outras são parecidas</a:t>
            </a:r>
          </a:p>
          <a:p>
            <a:r>
              <a:rPr lang="pt-PT" dirty="0" smtClean="0"/>
              <a:t>Explicar o que</a:t>
            </a:r>
            <a:r>
              <a:rPr lang="pt-PT" baseline="0" dirty="0" smtClean="0"/>
              <a:t> é  um </a:t>
            </a:r>
            <a:r>
              <a:rPr lang="pt-PT" baseline="0" dirty="0" err="1" smtClean="0"/>
              <a:t>query</a:t>
            </a:r>
            <a:r>
              <a:rPr lang="pt-PT" baseline="0" dirty="0" smtClean="0"/>
              <a:t> continuo</a:t>
            </a:r>
            <a:endParaRPr lang="pt-PT" dirty="0"/>
          </a:p>
        </p:txBody>
      </p:sp>
      <p:sp>
        <p:nvSpPr>
          <p:cNvPr id="4" name="Slide Number Placeholder 3"/>
          <p:cNvSpPr>
            <a:spLocks noGrp="1"/>
          </p:cNvSpPr>
          <p:nvPr>
            <p:ph type="sldNum" sz="quarter" idx="10"/>
          </p:nvPr>
        </p:nvSpPr>
        <p:spPr/>
        <p:txBody>
          <a:bodyPr/>
          <a:lstStyle/>
          <a:p>
            <a:fld id="{AEB8CEBF-BF4D-4777-A7A8-828596B363D2}" type="slidenum">
              <a:rPr lang="pt-PT" smtClean="0"/>
              <a:pPr/>
              <a:t>14</a:t>
            </a:fld>
            <a:endParaRPr lang="pt-PT"/>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pt-PT" dirty="0" smtClean="0"/>
              <a:t>Explicar porque</a:t>
            </a:r>
            <a:r>
              <a:rPr lang="pt-PT" baseline="0" dirty="0" smtClean="0"/>
              <a:t> é que isto é importante! Pode parecer que é uma coisa rara.</a:t>
            </a:r>
            <a:endParaRPr lang="pt-PT" dirty="0"/>
          </a:p>
        </p:txBody>
      </p:sp>
      <p:sp>
        <p:nvSpPr>
          <p:cNvPr id="4" name="Slide Number Placeholder 3"/>
          <p:cNvSpPr>
            <a:spLocks noGrp="1"/>
          </p:cNvSpPr>
          <p:nvPr>
            <p:ph type="sldNum" sz="quarter" idx="10"/>
          </p:nvPr>
        </p:nvSpPr>
        <p:spPr/>
        <p:txBody>
          <a:bodyPr/>
          <a:lstStyle/>
          <a:p>
            <a:fld id="{AEB8CEBF-BF4D-4777-A7A8-828596B363D2}" type="slidenum">
              <a:rPr lang="pt-PT" smtClean="0"/>
              <a:pPr/>
              <a:t>22</a:t>
            </a:fld>
            <a:endParaRPr lang="pt-PT"/>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pt-PT" dirty="0" smtClean="0"/>
              <a:t>Explicar que isto era</a:t>
            </a:r>
            <a:r>
              <a:rPr lang="pt-PT" baseline="0" dirty="0" smtClean="0"/>
              <a:t> na boa se fosse uma coisa rara, mas é muito comum</a:t>
            </a:r>
            <a:endParaRPr lang="pt-PT" dirty="0"/>
          </a:p>
        </p:txBody>
      </p:sp>
      <p:sp>
        <p:nvSpPr>
          <p:cNvPr id="4" name="Slide Number Placeholder 3"/>
          <p:cNvSpPr>
            <a:spLocks noGrp="1"/>
          </p:cNvSpPr>
          <p:nvPr>
            <p:ph type="sldNum" sz="quarter" idx="10"/>
          </p:nvPr>
        </p:nvSpPr>
        <p:spPr/>
        <p:txBody>
          <a:bodyPr/>
          <a:lstStyle/>
          <a:p>
            <a:fld id="{AEB8CEBF-BF4D-4777-A7A8-828596B363D2}" type="slidenum">
              <a:rPr lang="pt-PT" smtClean="0"/>
              <a:pPr/>
              <a:t>23</a:t>
            </a:fld>
            <a:endParaRPr lang="pt-PT"/>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pt-PT" dirty="0" smtClean="0"/>
              <a:t>Explicar que isto não cresce por causa das</a:t>
            </a:r>
            <a:r>
              <a:rPr lang="pt-PT" baseline="0" dirty="0" smtClean="0"/>
              <a:t> </a:t>
            </a:r>
            <a:r>
              <a:rPr lang="pt-PT" baseline="0" dirty="0" err="1" smtClean="0"/>
              <a:t>abstrações</a:t>
            </a:r>
            <a:r>
              <a:rPr lang="pt-PT" baseline="0" dirty="0" smtClean="0"/>
              <a:t>, ao passo que nas linguagens normais existem </a:t>
            </a:r>
            <a:r>
              <a:rPr lang="pt-PT" baseline="0" dirty="0" err="1" smtClean="0"/>
              <a:t>abstracçoes</a:t>
            </a:r>
            <a:r>
              <a:rPr lang="pt-PT" baseline="0" dirty="0" smtClean="0"/>
              <a:t> suficientes (objectos, herança…) para desenvolver design </a:t>
            </a:r>
            <a:r>
              <a:rPr lang="pt-PT" baseline="0" dirty="0" err="1" smtClean="0"/>
              <a:t>patterns</a:t>
            </a:r>
            <a:r>
              <a:rPr lang="pt-PT" baseline="0" dirty="0" smtClean="0"/>
              <a:t> que permitem resolver isto</a:t>
            </a:r>
            <a:endParaRPr lang="pt-PT" dirty="0"/>
          </a:p>
        </p:txBody>
      </p:sp>
      <p:sp>
        <p:nvSpPr>
          <p:cNvPr id="4" name="Slide Number Placeholder 3"/>
          <p:cNvSpPr>
            <a:spLocks noGrp="1"/>
          </p:cNvSpPr>
          <p:nvPr>
            <p:ph type="sldNum" sz="quarter" idx="10"/>
          </p:nvPr>
        </p:nvSpPr>
        <p:spPr/>
        <p:txBody>
          <a:bodyPr/>
          <a:lstStyle/>
          <a:p>
            <a:fld id="{AEB8CEBF-BF4D-4777-A7A8-828596B363D2}" type="slidenum">
              <a:rPr lang="pt-PT" smtClean="0"/>
              <a:pPr/>
              <a:t>33</a:t>
            </a:fld>
            <a:endParaRPr lang="pt-PT"/>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pt-PT" dirty="0" smtClean="0"/>
              <a:t>Na parte</a:t>
            </a:r>
            <a:r>
              <a:rPr lang="pt-PT" baseline="0" dirty="0" smtClean="0"/>
              <a:t> do </a:t>
            </a:r>
            <a:r>
              <a:rPr lang="pt-PT" baseline="0" dirty="0" err="1" smtClean="0"/>
              <a:t>low-level</a:t>
            </a:r>
            <a:r>
              <a:rPr lang="pt-PT" baseline="0" dirty="0" smtClean="0"/>
              <a:t> dizer que as janelas têm um tamanho bem definido e às vezes precisamos de janelas dinâmicas e era fixe que o </a:t>
            </a:r>
            <a:r>
              <a:rPr lang="pt-PT" baseline="0" dirty="0" err="1" smtClean="0"/>
              <a:t>runtime</a:t>
            </a:r>
            <a:r>
              <a:rPr lang="pt-PT" baseline="0" dirty="0" smtClean="0"/>
              <a:t> fosse capaz de inferir o tamanho da janela. Dar um exemplo rápido “às vezes posso não saber exactamente quanto preciso, mas sei que esse valor é, no máximo, 100. Devia ser possível dizer ao sistema para guardar os 100 e, quando soubesse que afinal só preciso de 20, então ele faz os </a:t>
            </a:r>
            <a:r>
              <a:rPr lang="pt-PT" baseline="0" dirty="0" err="1" smtClean="0"/>
              <a:t>calculos</a:t>
            </a:r>
            <a:r>
              <a:rPr lang="pt-PT" baseline="0" dirty="0" smtClean="0"/>
              <a:t> sobre os 20 e ignora os outros 80. Actualmente posso criar uma janela de 100, mas se depois precisar de apenas 20 </a:t>
            </a:r>
            <a:r>
              <a:rPr lang="pt-PT" baseline="0" dirty="0" err="1" smtClean="0"/>
              <a:t>tou</a:t>
            </a:r>
            <a:r>
              <a:rPr lang="pt-PT" baseline="0" dirty="0" smtClean="0"/>
              <a:t> lixado”</a:t>
            </a:r>
            <a:endParaRPr lang="pt-PT" dirty="0"/>
          </a:p>
        </p:txBody>
      </p:sp>
      <p:sp>
        <p:nvSpPr>
          <p:cNvPr id="4" name="Slide Number Placeholder 3"/>
          <p:cNvSpPr>
            <a:spLocks noGrp="1"/>
          </p:cNvSpPr>
          <p:nvPr>
            <p:ph type="sldNum" sz="quarter" idx="10"/>
          </p:nvPr>
        </p:nvSpPr>
        <p:spPr/>
        <p:txBody>
          <a:bodyPr/>
          <a:lstStyle/>
          <a:p>
            <a:fld id="{AEB8CEBF-BF4D-4777-A7A8-828596B363D2}" type="slidenum">
              <a:rPr lang="pt-PT" smtClean="0"/>
              <a:pPr/>
              <a:t>40</a:t>
            </a:fld>
            <a:endParaRPr lang="pt-P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bg>
      <p:bgRef idx="1001">
        <a:schemeClr val="bg2"/>
      </p:bgRef>
    </p:bg>
    <p:spTree>
      <p:nvGrpSpPr>
        <p:cNvPr id="1" name=""/>
        <p:cNvGrpSpPr/>
        <p:nvPr/>
      </p:nvGrpSpPr>
      <p:grpSpPr>
        <a:xfrm>
          <a:off x="0" y="0"/>
          <a:ext cx="0" cy="0"/>
          <a:chOff x="0" y="0"/>
          <a:chExt cx="0" cy="0"/>
        </a:xfrm>
      </p:grpSpPr>
      <p:sp>
        <p:nvSpPr>
          <p:cNvPr id="7" name="Rectângulo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ângulo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ângulo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ítulo 7"/>
          <p:cNvSpPr>
            <a:spLocks noGrp="1"/>
          </p:cNvSpPr>
          <p:nvPr>
            <p:ph type="ctrTitle"/>
          </p:nvPr>
        </p:nvSpPr>
        <p:spPr>
          <a:xfrm>
            <a:off x="2362200" y="4038600"/>
            <a:ext cx="6477000" cy="1828800"/>
          </a:xfrm>
        </p:spPr>
        <p:txBody>
          <a:bodyPr anchor="b"/>
          <a:lstStyle>
            <a:lvl1pPr>
              <a:defRPr cap="all" baseline="0"/>
            </a:lvl1pPr>
          </a:lstStyle>
          <a:p>
            <a:r>
              <a:rPr kumimoji="0" lang="pt-PT" smtClean="0"/>
              <a:t>Clique para editar o estilo</a:t>
            </a:r>
            <a:endParaRPr kumimoji="0" lang="en-US"/>
          </a:p>
        </p:txBody>
      </p:sp>
      <p:sp>
        <p:nvSpPr>
          <p:cNvPr id="9" name="Subtítulo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PT" smtClean="0"/>
              <a:t>Faça clique para editar o estilo</a:t>
            </a:r>
            <a:endParaRPr kumimoji="0" lang="en-US"/>
          </a:p>
        </p:txBody>
      </p:sp>
      <p:sp>
        <p:nvSpPr>
          <p:cNvPr id="28" name="Marcador de Posição da Data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C7232A9B-A936-4DA0-93E9-73BCA1414A1A}" type="datetime1">
              <a:rPr lang="pt-PT" smtClean="0"/>
              <a:pPr/>
              <a:t>05-02-2009</a:t>
            </a:fld>
            <a:endParaRPr lang="pt-PT"/>
          </a:p>
        </p:txBody>
      </p:sp>
      <p:sp>
        <p:nvSpPr>
          <p:cNvPr id="17" name="Marcador de Posição do Rodapé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pt-PT"/>
          </a:p>
        </p:txBody>
      </p:sp>
      <p:sp>
        <p:nvSpPr>
          <p:cNvPr id="29" name="Marcador de Posição do Número do Diapositivo 28"/>
          <p:cNvSpPr>
            <a:spLocks noGrp="1"/>
          </p:cNvSpPr>
          <p:nvPr>
            <p:ph type="sldNum" sz="quarter" idx="12"/>
          </p:nvPr>
        </p:nvSpPr>
        <p:spPr>
          <a:xfrm>
            <a:off x="8001000" y="228600"/>
            <a:ext cx="838200" cy="381000"/>
          </a:xfrm>
        </p:spPr>
        <p:txBody>
          <a:bodyPr/>
          <a:lstStyle>
            <a:lvl1pPr>
              <a:defRPr>
                <a:solidFill>
                  <a:schemeClr val="tx2"/>
                </a:solidFill>
              </a:defRPr>
            </a:lvl1pPr>
          </a:lstStyle>
          <a:p>
            <a:fld id="{B4422163-51E1-4CA0-BE4E-7782B2F7CC31}" type="slidenum">
              <a:rPr lang="pt-PT" smtClean="0"/>
              <a:pPr/>
              <a:t>‹#›</a:t>
            </a:fld>
            <a:endParaRPr lang="pt-PT"/>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PT" smtClean="0"/>
              <a:t>Clique para editar o estilo</a:t>
            </a:r>
            <a:endParaRPr kumimoji="0" lang="en-US"/>
          </a:p>
        </p:txBody>
      </p:sp>
      <p:sp>
        <p:nvSpPr>
          <p:cNvPr id="3" name="Marcador de Posição de Texto Vertical 2"/>
          <p:cNvSpPr>
            <a:spLocks noGrp="1"/>
          </p:cNvSpPr>
          <p:nvPr>
            <p:ph type="body" orient="vert" idx="1"/>
          </p:nvPr>
        </p:nvSpPr>
        <p:spPr/>
        <p:txBody>
          <a:bodyPr vert="eaVert"/>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
        <p:nvSpPr>
          <p:cNvPr id="4" name="Marcador de Posição da Data 3"/>
          <p:cNvSpPr>
            <a:spLocks noGrp="1"/>
          </p:cNvSpPr>
          <p:nvPr>
            <p:ph type="dt" sz="half" idx="10"/>
          </p:nvPr>
        </p:nvSpPr>
        <p:spPr/>
        <p:txBody>
          <a:bodyPr/>
          <a:lstStyle/>
          <a:p>
            <a:fld id="{4577489F-584B-4842-959D-F768296AC1BF}" type="datetime1">
              <a:rPr lang="pt-PT" smtClean="0"/>
              <a:pPr/>
              <a:t>05-02-2009</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B4422163-51E1-4CA0-BE4E-7782B2F7CC31}" type="slidenum">
              <a:rPr lang="pt-PT" smtClean="0"/>
              <a:pPr/>
              <a:t>‹#›</a:t>
            </a:fld>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bg>
      <p:bgRef idx="1001">
        <a:schemeClr val="bg1"/>
      </p:bgRef>
    </p:bg>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53200" y="609600"/>
            <a:ext cx="2057400" cy="5516563"/>
          </a:xfrm>
        </p:spPr>
        <p:txBody>
          <a:bodyPr vert="eaVert"/>
          <a:lstStyle/>
          <a:p>
            <a:r>
              <a:rPr kumimoji="0" lang="pt-PT" smtClean="0"/>
              <a:t>Clique para editar o estilo</a:t>
            </a:r>
            <a:endParaRPr kumimoji="0" lang="en-US"/>
          </a:p>
        </p:txBody>
      </p:sp>
      <p:sp>
        <p:nvSpPr>
          <p:cNvPr id="3" name="Marcador de Posição de Texto Vertical 2"/>
          <p:cNvSpPr>
            <a:spLocks noGrp="1"/>
          </p:cNvSpPr>
          <p:nvPr>
            <p:ph type="body" orient="vert" idx="1"/>
          </p:nvPr>
        </p:nvSpPr>
        <p:spPr>
          <a:xfrm>
            <a:off x="457200" y="609600"/>
            <a:ext cx="5562600" cy="5516564"/>
          </a:xfrm>
        </p:spPr>
        <p:txBody>
          <a:bodyPr vert="eaVert"/>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
        <p:nvSpPr>
          <p:cNvPr id="4" name="Marcador de Posição da Data 3"/>
          <p:cNvSpPr>
            <a:spLocks noGrp="1"/>
          </p:cNvSpPr>
          <p:nvPr>
            <p:ph type="dt" sz="half" idx="10"/>
          </p:nvPr>
        </p:nvSpPr>
        <p:spPr>
          <a:xfrm>
            <a:off x="6553200" y="6248402"/>
            <a:ext cx="2209800" cy="365125"/>
          </a:xfrm>
        </p:spPr>
        <p:txBody>
          <a:bodyPr/>
          <a:lstStyle/>
          <a:p>
            <a:fld id="{16708CF2-3CCA-4496-842F-4EEB17B6F229}" type="datetime1">
              <a:rPr lang="pt-PT" smtClean="0"/>
              <a:pPr/>
              <a:t>05-02-2009</a:t>
            </a:fld>
            <a:endParaRPr lang="pt-PT"/>
          </a:p>
        </p:txBody>
      </p:sp>
      <p:sp>
        <p:nvSpPr>
          <p:cNvPr id="5" name="Marcador de Posição do Rodapé 4"/>
          <p:cNvSpPr>
            <a:spLocks noGrp="1"/>
          </p:cNvSpPr>
          <p:nvPr>
            <p:ph type="ftr" sz="quarter" idx="11"/>
          </p:nvPr>
        </p:nvSpPr>
        <p:spPr>
          <a:xfrm>
            <a:off x="457201" y="6248207"/>
            <a:ext cx="5573483" cy="365125"/>
          </a:xfrm>
        </p:spPr>
        <p:txBody>
          <a:bodyPr/>
          <a:lstStyle/>
          <a:p>
            <a:endParaRPr lang="pt-PT"/>
          </a:p>
        </p:txBody>
      </p:sp>
      <p:sp>
        <p:nvSpPr>
          <p:cNvPr id="7" name="Rectângulo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ângulo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ângulo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Marcador de Posição do Número do Diapositivo 5"/>
          <p:cNvSpPr>
            <a:spLocks noGrp="1"/>
          </p:cNvSpPr>
          <p:nvPr>
            <p:ph type="sldNum" sz="quarter" idx="12"/>
          </p:nvPr>
        </p:nvSpPr>
        <p:spPr>
          <a:xfrm rot="5400000">
            <a:off x="5989638" y="144462"/>
            <a:ext cx="533400" cy="244476"/>
          </a:xfrm>
        </p:spPr>
        <p:txBody>
          <a:bodyPr/>
          <a:lstStyle/>
          <a:p>
            <a:fld id="{B4422163-51E1-4CA0-BE4E-7782B2F7CC31}" type="slidenum">
              <a:rPr lang="pt-PT" smtClean="0"/>
              <a:pPr/>
              <a:t>‹#›</a:t>
            </a:fld>
            <a:endParaRPr lang="pt-PT"/>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PT" smtClean="0"/>
              <a:t>Clique para editar o estilo</a:t>
            </a:r>
            <a:endParaRPr lang="pt-PT"/>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smtClean="0"/>
              <a:t>Faça clique para editar o estilo</a:t>
            </a:r>
            <a:endParaRPr lang="pt-PT"/>
          </a:p>
        </p:txBody>
      </p:sp>
      <p:sp>
        <p:nvSpPr>
          <p:cNvPr id="4" name="Marcador de Posição da Data 3"/>
          <p:cNvSpPr>
            <a:spLocks noGrp="1"/>
          </p:cNvSpPr>
          <p:nvPr>
            <p:ph type="dt" sz="half" idx="10"/>
          </p:nvPr>
        </p:nvSpPr>
        <p:spPr/>
        <p:txBody>
          <a:bodyPr/>
          <a:lstStyle/>
          <a:p>
            <a:fld id="{7B8BA159-A358-428F-A8C0-2AC0DD0BB7A8}" type="datetime1">
              <a:rPr lang="pt-PT" smtClean="0"/>
              <a:pPr/>
              <a:t>05-02-2009</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B4422163-51E1-4CA0-BE4E-7782B2F7CC31}" type="slidenum">
              <a:rPr lang="pt-PT" smtClean="0"/>
              <a:pPr/>
              <a:t>‹#›</a:t>
            </a:fld>
            <a:endParaRPr lang="pt-PT"/>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object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e Conteúdo 2"/>
          <p:cNvSpPr>
            <a:spLocks noGrp="1"/>
          </p:cNvSpPr>
          <p:nvPr>
            <p:ph idx="1"/>
          </p:nvPr>
        </p:nvSpPr>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a Data 3"/>
          <p:cNvSpPr>
            <a:spLocks noGrp="1"/>
          </p:cNvSpPr>
          <p:nvPr>
            <p:ph type="dt" sz="half" idx="10"/>
          </p:nvPr>
        </p:nvSpPr>
        <p:spPr/>
        <p:txBody>
          <a:bodyPr/>
          <a:lstStyle/>
          <a:p>
            <a:fld id="{825DED1C-5FAC-4A41-979B-3504DDF8688F}" type="datetime1">
              <a:rPr lang="pt-PT" smtClean="0"/>
              <a:pPr/>
              <a:t>05-02-2009</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B4422163-51E1-4CA0-BE4E-7782B2F7CC31}" type="slidenum">
              <a:rPr lang="pt-PT" smtClean="0"/>
              <a:pPr/>
              <a:t>‹#›</a:t>
            </a:fld>
            <a:endParaRPr lang="pt-PT"/>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PT" smtClean="0"/>
              <a:t>Clique para editar o estilo</a:t>
            </a:r>
            <a:endParaRPr lang="pt-PT"/>
          </a:p>
        </p:txBody>
      </p:sp>
      <p:sp>
        <p:nvSpPr>
          <p:cNvPr id="3" name="Marcador de Posição do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smtClean="0"/>
              <a:t>Clique para editar os estilos</a:t>
            </a:r>
          </a:p>
        </p:txBody>
      </p:sp>
      <p:sp>
        <p:nvSpPr>
          <p:cNvPr id="4" name="Marcador de Posição da Data 3"/>
          <p:cNvSpPr>
            <a:spLocks noGrp="1"/>
          </p:cNvSpPr>
          <p:nvPr>
            <p:ph type="dt" sz="half" idx="10"/>
          </p:nvPr>
        </p:nvSpPr>
        <p:spPr/>
        <p:txBody>
          <a:bodyPr/>
          <a:lstStyle/>
          <a:p>
            <a:fld id="{331C1B72-CE6B-4393-B5E8-2924E9964A70}" type="datetime1">
              <a:rPr lang="pt-PT" smtClean="0"/>
              <a:pPr/>
              <a:t>05-02-2009</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B4422163-51E1-4CA0-BE4E-7782B2F7CC31}" type="slidenum">
              <a:rPr lang="pt-PT" smtClean="0"/>
              <a:pPr/>
              <a:t>‹#›</a:t>
            </a:fld>
            <a:endParaRPr lang="pt-PT"/>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e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e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5" name="Marcador de Posição da Data 4"/>
          <p:cNvSpPr>
            <a:spLocks noGrp="1"/>
          </p:cNvSpPr>
          <p:nvPr>
            <p:ph type="dt" sz="half" idx="10"/>
          </p:nvPr>
        </p:nvSpPr>
        <p:spPr/>
        <p:txBody>
          <a:bodyPr/>
          <a:lstStyle/>
          <a:p>
            <a:fld id="{0B6459CD-A3B0-4E75-BC4E-4732672B11EA}" type="datetime1">
              <a:rPr lang="pt-PT" smtClean="0"/>
              <a:pPr/>
              <a:t>05-02-2009</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B4422163-51E1-4CA0-BE4E-7782B2F7CC31}" type="slidenum">
              <a:rPr lang="pt-PT" smtClean="0"/>
              <a:pPr/>
              <a:t>‹#›</a:t>
            </a:fld>
            <a:endParaRPr lang="pt-PT"/>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PT" smtClean="0"/>
              <a:t>Clique para editar o estilo</a:t>
            </a:r>
            <a:endParaRPr lang="pt-PT"/>
          </a:p>
        </p:txBody>
      </p:sp>
      <p:sp>
        <p:nvSpPr>
          <p:cNvPr id="3" name="Marcador de Posição do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4" name="Marcador de Posição de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5" name="Marcador de Posição do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6" name="Marcador de Posição de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7" name="Marcador de Posição da Data 6"/>
          <p:cNvSpPr>
            <a:spLocks noGrp="1"/>
          </p:cNvSpPr>
          <p:nvPr>
            <p:ph type="dt" sz="half" idx="10"/>
          </p:nvPr>
        </p:nvSpPr>
        <p:spPr/>
        <p:txBody>
          <a:bodyPr/>
          <a:lstStyle/>
          <a:p>
            <a:fld id="{4754F518-8505-4BA9-B75C-FA007C4AD460}" type="datetime1">
              <a:rPr lang="pt-PT" smtClean="0"/>
              <a:pPr/>
              <a:t>05-02-2009</a:t>
            </a:fld>
            <a:endParaRPr lang="pt-PT"/>
          </a:p>
        </p:txBody>
      </p:sp>
      <p:sp>
        <p:nvSpPr>
          <p:cNvPr id="8" name="Marcador de Posição do Rodapé 7"/>
          <p:cNvSpPr>
            <a:spLocks noGrp="1"/>
          </p:cNvSpPr>
          <p:nvPr>
            <p:ph type="ftr" sz="quarter" idx="11"/>
          </p:nvPr>
        </p:nvSpPr>
        <p:spPr/>
        <p:txBody>
          <a:bodyPr/>
          <a:lstStyle/>
          <a:p>
            <a:endParaRPr lang="pt-PT"/>
          </a:p>
        </p:txBody>
      </p:sp>
      <p:sp>
        <p:nvSpPr>
          <p:cNvPr id="9" name="Marcador de Posição do Número do Diapositivo 8"/>
          <p:cNvSpPr>
            <a:spLocks noGrp="1"/>
          </p:cNvSpPr>
          <p:nvPr>
            <p:ph type="sldNum" sz="quarter" idx="12"/>
          </p:nvPr>
        </p:nvSpPr>
        <p:spPr/>
        <p:txBody>
          <a:bodyPr/>
          <a:lstStyle/>
          <a:p>
            <a:fld id="{B4422163-51E1-4CA0-BE4E-7782B2F7CC31}" type="slidenum">
              <a:rPr lang="pt-PT" smtClean="0"/>
              <a:pPr/>
              <a:t>‹#›</a:t>
            </a:fld>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a Data 2"/>
          <p:cNvSpPr>
            <a:spLocks noGrp="1"/>
          </p:cNvSpPr>
          <p:nvPr>
            <p:ph type="dt" sz="half" idx="10"/>
          </p:nvPr>
        </p:nvSpPr>
        <p:spPr/>
        <p:txBody>
          <a:bodyPr/>
          <a:lstStyle/>
          <a:p>
            <a:fld id="{4C8DC4EE-4683-424A-9764-2D1108CAB423}" type="datetime1">
              <a:rPr lang="pt-PT" smtClean="0"/>
              <a:pPr/>
              <a:t>05-02-2009</a:t>
            </a:fld>
            <a:endParaRPr lang="pt-PT"/>
          </a:p>
        </p:txBody>
      </p:sp>
      <p:sp>
        <p:nvSpPr>
          <p:cNvPr id="4" name="Marcador de Posição do Rodapé 3"/>
          <p:cNvSpPr>
            <a:spLocks noGrp="1"/>
          </p:cNvSpPr>
          <p:nvPr>
            <p:ph type="ftr" sz="quarter" idx="11"/>
          </p:nvPr>
        </p:nvSpPr>
        <p:spPr/>
        <p:txBody>
          <a:bodyPr/>
          <a:lstStyle/>
          <a:p>
            <a:endParaRPr lang="pt-PT"/>
          </a:p>
        </p:txBody>
      </p:sp>
      <p:sp>
        <p:nvSpPr>
          <p:cNvPr id="5" name="Marcador de Posição do Número do Diapositivo 4"/>
          <p:cNvSpPr>
            <a:spLocks noGrp="1"/>
          </p:cNvSpPr>
          <p:nvPr>
            <p:ph type="sldNum" sz="quarter" idx="12"/>
          </p:nvPr>
        </p:nvSpPr>
        <p:spPr/>
        <p:txBody>
          <a:bodyPr/>
          <a:lstStyle/>
          <a:p>
            <a:fld id="{B4422163-51E1-4CA0-BE4E-7782B2F7CC31}" type="slidenum">
              <a:rPr lang="pt-PT" smtClean="0"/>
              <a:pPr/>
              <a:t>‹#›</a:t>
            </a:fld>
            <a:endParaRPr lang="pt-PT"/>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a:lstStyle/>
          <a:p>
            <a:fld id="{4809D4AD-72D7-472C-A141-E069504A7634}" type="datetime1">
              <a:rPr lang="pt-PT" smtClean="0"/>
              <a:pPr/>
              <a:t>05-02-2009</a:t>
            </a:fld>
            <a:endParaRPr lang="pt-PT"/>
          </a:p>
        </p:txBody>
      </p:sp>
      <p:sp>
        <p:nvSpPr>
          <p:cNvPr id="3" name="Marcador de Posição do Rodapé 2"/>
          <p:cNvSpPr>
            <a:spLocks noGrp="1"/>
          </p:cNvSpPr>
          <p:nvPr>
            <p:ph type="ftr" sz="quarter" idx="11"/>
          </p:nvPr>
        </p:nvSpPr>
        <p:spPr/>
        <p:txBody>
          <a:bodyPr/>
          <a:lstStyle/>
          <a:p>
            <a:endParaRPr lang="pt-PT"/>
          </a:p>
        </p:txBody>
      </p:sp>
      <p:sp>
        <p:nvSpPr>
          <p:cNvPr id="4" name="Marcador de Posição do Número do Diapositivo 3"/>
          <p:cNvSpPr>
            <a:spLocks noGrp="1"/>
          </p:cNvSpPr>
          <p:nvPr>
            <p:ph type="sldNum" sz="quarter" idx="12"/>
          </p:nvPr>
        </p:nvSpPr>
        <p:spPr/>
        <p:txBody>
          <a:bodyPr/>
          <a:lstStyle/>
          <a:p>
            <a:fld id="{B4422163-51E1-4CA0-BE4E-7782B2F7CC31}" type="slidenum">
              <a:rPr lang="pt-PT" smtClean="0"/>
              <a:pPr/>
              <a:t>‹#›</a:t>
            </a:fld>
            <a:endParaRPr lang="pt-PT"/>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PT" smtClean="0"/>
              <a:t>Clique para editar o estilo</a:t>
            </a:r>
            <a:endParaRPr lang="pt-PT"/>
          </a:p>
        </p:txBody>
      </p:sp>
      <p:sp>
        <p:nvSpPr>
          <p:cNvPr id="3" name="Marcador de Posição de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o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5" name="Marcador de Posição da Data 4"/>
          <p:cNvSpPr>
            <a:spLocks noGrp="1"/>
          </p:cNvSpPr>
          <p:nvPr>
            <p:ph type="dt" sz="half" idx="10"/>
          </p:nvPr>
        </p:nvSpPr>
        <p:spPr/>
        <p:txBody>
          <a:bodyPr/>
          <a:lstStyle/>
          <a:p>
            <a:fld id="{913369FE-C5F5-4199-BC62-9DD21D8DBE68}" type="datetime1">
              <a:rPr lang="pt-PT" smtClean="0"/>
              <a:pPr/>
              <a:t>05-02-2009</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B4422163-51E1-4CA0-BE4E-7782B2F7CC31}" type="slidenum">
              <a:rPr lang="pt-PT" smtClean="0"/>
              <a:pPr/>
              <a:t>‹#›</a:t>
            </a:fld>
            <a:endParaRPr lang="pt-P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cto">
    <p:spTree>
      <p:nvGrpSpPr>
        <p:cNvPr id="1" name=""/>
        <p:cNvGrpSpPr/>
        <p:nvPr/>
      </p:nvGrpSpPr>
      <p:grpSpPr>
        <a:xfrm>
          <a:off x="0" y="0"/>
          <a:ext cx="0" cy="0"/>
          <a:chOff x="0" y="0"/>
          <a:chExt cx="0" cy="0"/>
        </a:xfrm>
      </p:grpSpPr>
      <p:sp>
        <p:nvSpPr>
          <p:cNvPr id="2" name="Título 1"/>
          <p:cNvSpPr>
            <a:spLocks noGrp="1"/>
          </p:cNvSpPr>
          <p:nvPr>
            <p:ph type="title"/>
          </p:nvPr>
        </p:nvSpPr>
        <p:spPr>
          <a:xfrm>
            <a:off x="612648" y="228600"/>
            <a:ext cx="8153400" cy="990600"/>
          </a:xfrm>
        </p:spPr>
        <p:txBody>
          <a:bodyPr/>
          <a:lstStyle/>
          <a:p>
            <a:r>
              <a:rPr kumimoji="0" lang="pt-PT" smtClean="0"/>
              <a:t>Clique para editar o estilo</a:t>
            </a:r>
            <a:endParaRPr kumimoji="0" lang="en-US"/>
          </a:p>
        </p:txBody>
      </p:sp>
      <p:sp>
        <p:nvSpPr>
          <p:cNvPr id="4" name="Marcador de Posição da Data 3"/>
          <p:cNvSpPr>
            <a:spLocks noGrp="1"/>
          </p:cNvSpPr>
          <p:nvPr>
            <p:ph type="dt" sz="half" idx="10"/>
          </p:nvPr>
        </p:nvSpPr>
        <p:spPr/>
        <p:txBody>
          <a:bodyPr/>
          <a:lstStyle/>
          <a:p>
            <a:fld id="{C31577E4-6028-4D2E-B0D1-30F689B8DA5C}" type="datetime1">
              <a:rPr lang="pt-PT" smtClean="0"/>
              <a:pPr/>
              <a:t>05-02-2009</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lvl1pPr>
              <a:defRPr>
                <a:solidFill>
                  <a:srgbClr val="FFFFFF"/>
                </a:solidFill>
              </a:defRPr>
            </a:lvl1pPr>
          </a:lstStyle>
          <a:p>
            <a:fld id="{B4422163-51E1-4CA0-BE4E-7782B2F7CC31}" type="slidenum">
              <a:rPr lang="pt-PT" smtClean="0"/>
              <a:pPr/>
              <a:t>‹#›</a:t>
            </a:fld>
            <a:endParaRPr lang="pt-PT"/>
          </a:p>
        </p:txBody>
      </p:sp>
      <p:sp>
        <p:nvSpPr>
          <p:cNvPr id="8" name="Marcador de Posição de Conteúdo 7"/>
          <p:cNvSpPr>
            <a:spLocks noGrp="1"/>
          </p:cNvSpPr>
          <p:nvPr>
            <p:ph sz="quarter" idx="1"/>
          </p:nvPr>
        </p:nvSpPr>
        <p:spPr>
          <a:xfrm>
            <a:off x="612648" y="1600200"/>
            <a:ext cx="8153400" cy="4495800"/>
          </a:xfrm>
        </p:spPr>
        <p:txBody>
          <a:bodyPr/>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PT" smtClean="0"/>
              <a:t>Clique para editar o estilo</a:t>
            </a:r>
            <a:endParaRPr lang="pt-PT"/>
          </a:p>
        </p:txBody>
      </p:sp>
      <p:sp>
        <p:nvSpPr>
          <p:cNvPr id="3" name="Marcador de Posição d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5" name="Marcador de Posição da Data 4"/>
          <p:cNvSpPr>
            <a:spLocks noGrp="1"/>
          </p:cNvSpPr>
          <p:nvPr>
            <p:ph type="dt" sz="half" idx="10"/>
          </p:nvPr>
        </p:nvSpPr>
        <p:spPr/>
        <p:txBody>
          <a:bodyPr/>
          <a:lstStyle/>
          <a:p>
            <a:fld id="{27001E58-C698-415E-9FA4-916B234C1145}" type="datetime1">
              <a:rPr lang="pt-PT" smtClean="0"/>
              <a:pPr/>
              <a:t>05-02-2009</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B4422163-51E1-4CA0-BE4E-7782B2F7CC31}" type="slidenum">
              <a:rPr lang="pt-PT" smtClean="0"/>
              <a:pPr/>
              <a:t>‹#›</a:t>
            </a:fld>
            <a:endParaRPr lang="pt-PT"/>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e Texto Vertical 2"/>
          <p:cNvSpPr>
            <a:spLocks noGrp="1"/>
          </p:cNvSpPr>
          <p:nvPr>
            <p:ph type="body" orient="vert" idx="1"/>
          </p:nvPr>
        </p:nvSpPr>
        <p:spPr/>
        <p:txBody>
          <a:bodyPr vert="eaVe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a Data 3"/>
          <p:cNvSpPr>
            <a:spLocks noGrp="1"/>
          </p:cNvSpPr>
          <p:nvPr>
            <p:ph type="dt" sz="half" idx="10"/>
          </p:nvPr>
        </p:nvSpPr>
        <p:spPr/>
        <p:txBody>
          <a:bodyPr/>
          <a:lstStyle/>
          <a:p>
            <a:fld id="{0EAA79CA-7A6D-412F-B4E4-C4A249C3DAD2}" type="datetime1">
              <a:rPr lang="pt-PT" smtClean="0"/>
              <a:pPr/>
              <a:t>05-02-2009</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B4422163-51E1-4CA0-BE4E-7782B2F7CC31}" type="slidenum">
              <a:rPr lang="pt-PT" smtClean="0"/>
              <a:pPr/>
              <a:t>‹#›</a:t>
            </a:fld>
            <a:endParaRPr lang="pt-PT"/>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PT" smtClean="0"/>
              <a:t>Clique para editar o estilo</a:t>
            </a:r>
            <a:endParaRPr lang="pt-PT"/>
          </a:p>
        </p:txBody>
      </p:sp>
      <p:sp>
        <p:nvSpPr>
          <p:cNvPr id="3" name="Marcador de Posição de Texto Vertical 2"/>
          <p:cNvSpPr>
            <a:spLocks noGrp="1"/>
          </p:cNvSpPr>
          <p:nvPr>
            <p:ph type="body" orient="vert" idx="1"/>
          </p:nvPr>
        </p:nvSpPr>
        <p:spPr>
          <a:xfrm>
            <a:off x="457200" y="274638"/>
            <a:ext cx="6019800" cy="5851525"/>
          </a:xfrm>
        </p:spPr>
        <p:txBody>
          <a:bodyPr vert="eaVe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a Data 3"/>
          <p:cNvSpPr>
            <a:spLocks noGrp="1"/>
          </p:cNvSpPr>
          <p:nvPr>
            <p:ph type="dt" sz="half" idx="10"/>
          </p:nvPr>
        </p:nvSpPr>
        <p:spPr/>
        <p:txBody>
          <a:bodyPr/>
          <a:lstStyle/>
          <a:p>
            <a:fld id="{8DB2331E-E510-4080-9EE0-4694F15FFCF4}" type="datetime1">
              <a:rPr lang="pt-PT" smtClean="0"/>
              <a:pPr/>
              <a:t>05-02-2009</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B4422163-51E1-4CA0-BE4E-7782B2F7CC31}" type="slidenum">
              <a:rPr lang="pt-PT" smtClean="0"/>
              <a:pPr/>
              <a:t>‹#›</a:t>
            </a:fld>
            <a:endParaRPr lang="pt-P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Ref idx="1003">
        <a:schemeClr val="bg1"/>
      </p:bgRef>
    </p:bg>
    <p:spTree>
      <p:nvGrpSpPr>
        <p:cNvPr id="1" name=""/>
        <p:cNvGrpSpPr/>
        <p:nvPr/>
      </p:nvGrpSpPr>
      <p:grpSpPr>
        <a:xfrm>
          <a:off x="0" y="0"/>
          <a:ext cx="0" cy="0"/>
          <a:chOff x="0" y="0"/>
          <a:chExt cx="0" cy="0"/>
        </a:xfrm>
      </p:grpSpPr>
      <p:sp>
        <p:nvSpPr>
          <p:cNvPr id="3" name="Marcador de Posição do Texto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PT" smtClean="0"/>
              <a:t>Clique para editar os estilos</a:t>
            </a:r>
          </a:p>
        </p:txBody>
      </p:sp>
      <p:sp>
        <p:nvSpPr>
          <p:cNvPr id="7" name="Rectângulo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ângulo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ângulo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ítulo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pt-PT" smtClean="0"/>
              <a:t>Clique para editar o estilo</a:t>
            </a:r>
            <a:endParaRPr kumimoji="0" lang="en-US"/>
          </a:p>
        </p:txBody>
      </p:sp>
      <p:sp>
        <p:nvSpPr>
          <p:cNvPr id="12" name="Marcador de Posição da Data 11"/>
          <p:cNvSpPr>
            <a:spLocks noGrp="1"/>
          </p:cNvSpPr>
          <p:nvPr>
            <p:ph type="dt" sz="half" idx="10"/>
          </p:nvPr>
        </p:nvSpPr>
        <p:spPr/>
        <p:txBody>
          <a:bodyPr/>
          <a:lstStyle/>
          <a:p>
            <a:fld id="{87D0A0ED-562D-44F0-8E4E-074554E0F25F}" type="datetime1">
              <a:rPr lang="pt-PT" smtClean="0"/>
              <a:pPr/>
              <a:t>05-02-2009</a:t>
            </a:fld>
            <a:endParaRPr lang="pt-PT"/>
          </a:p>
        </p:txBody>
      </p:sp>
      <p:sp>
        <p:nvSpPr>
          <p:cNvPr id="13" name="Marcador de Posição do Número do Diapositivo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4422163-51E1-4CA0-BE4E-7782B2F7CC31}" type="slidenum">
              <a:rPr lang="pt-PT" smtClean="0"/>
              <a:pPr/>
              <a:t>‹#›</a:t>
            </a:fld>
            <a:endParaRPr lang="pt-PT"/>
          </a:p>
        </p:txBody>
      </p:sp>
      <p:sp>
        <p:nvSpPr>
          <p:cNvPr id="14" name="Marcador de Posição do Rodapé 13"/>
          <p:cNvSpPr>
            <a:spLocks noGrp="1"/>
          </p:cNvSpPr>
          <p:nvPr>
            <p:ph type="ftr" sz="quarter" idx="12"/>
          </p:nvPr>
        </p:nvSpPr>
        <p:spPr/>
        <p:txBody>
          <a:bodyPr/>
          <a:lstStyle/>
          <a:p>
            <a:endParaRPr lang="pt-PT"/>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PT" smtClean="0"/>
              <a:t>Clique para editar o estilo</a:t>
            </a:r>
            <a:endParaRPr kumimoji="0" lang="en-US"/>
          </a:p>
        </p:txBody>
      </p:sp>
      <p:sp>
        <p:nvSpPr>
          <p:cNvPr id="9" name="Marcador de Posição de Conteúdo 8"/>
          <p:cNvSpPr>
            <a:spLocks noGrp="1"/>
          </p:cNvSpPr>
          <p:nvPr>
            <p:ph sz="quarter" idx="1"/>
          </p:nvPr>
        </p:nvSpPr>
        <p:spPr>
          <a:xfrm>
            <a:off x="609600" y="1589567"/>
            <a:ext cx="3886200" cy="4572000"/>
          </a:xfrm>
        </p:spPr>
        <p:txBody>
          <a:bodyPr/>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
        <p:nvSpPr>
          <p:cNvPr id="11" name="Marcador de Posição de Conteúdo 10"/>
          <p:cNvSpPr>
            <a:spLocks noGrp="1"/>
          </p:cNvSpPr>
          <p:nvPr>
            <p:ph sz="quarter" idx="2"/>
          </p:nvPr>
        </p:nvSpPr>
        <p:spPr>
          <a:xfrm>
            <a:off x="4844901" y="1589567"/>
            <a:ext cx="3886200" cy="4572000"/>
          </a:xfrm>
        </p:spPr>
        <p:txBody>
          <a:bodyPr/>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
        <p:nvSpPr>
          <p:cNvPr id="8" name="Marcador de Posição da Data 7"/>
          <p:cNvSpPr>
            <a:spLocks noGrp="1"/>
          </p:cNvSpPr>
          <p:nvPr>
            <p:ph type="dt" sz="half" idx="15"/>
          </p:nvPr>
        </p:nvSpPr>
        <p:spPr/>
        <p:txBody>
          <a:bodyPr rtlCol="0"/>
          <a:lstStyle/>
          <a:p>
            <a:fld id="{33191ED9-B373-46AB-8BB1-1E344EB971AC}" type="datetime1">
              <a:rPr lang="pt-PT" smtClean="0"/>
              <a:pPr/>
              <a:t>05-02-2009</a:t>
            </a:fld>
            <a:endParaRPr lang="pt-PT"/>
          </a:p>
        </p:txBody>
      </p:sp>
      <p:sp>
        <p:nvSpPr>
          <p:cNvPr id="10" name="Marcador de Posição do Número do Diapositivo 9"/>
          <p:cNvSpPr>
            <a:spLocks noGrp="1"/>
          </p:cNvSpPr>
          <p:nvPr>
            <p:ph type="sldNum" sz="quarter" idx="16"/>
          </p:nvPr>
        </p:nvSpPr>
        <p:spPr/>
        <p:txBody>
          <a:bodyPr rtlCol="0"/>
          <a:lstStyle/>
          <a:p>
            <a:fld id="{B4422163-51E1-4CA0-BE4E-7782B2F7CC31}" type="slidenum">
              <a:rPr lang="pt-PT" smtClean="0"/>
              <a:pPr/>
              <a:t>‹#›</a:t>
            </a:fld>
            <a:endParaRPr lang="pt-PT"/>
          </a:p>
        </p:txBody>
      </p:sp>
      <p:sp>
        <p:nvSpPr>
          <p:cNvPr id="12" name="Marcador de Posição do Rodapé 11"/>
          <p:cNvSpPr>
            <a:spLocks noGrp="1"/>
          </p:cNvSpPr>
          <p:nvPr>
            <p:ph type="ftr" sz="quarter" idx="17"/>
          </p:nvPr>
        </p:nvSpPr>
        <p:spPr/>
        <p:txBody>
          <a:bodyPr rtlCol="0"/>
          <a:lstStyle/>
          <a:p>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533400" y="273050"/>
            <a:ext cx="8153400" cy="869950"/>
          </a:xfrm>
        </p:spPr>
        <p:txBody>
          <a:bodyPr anchor="ctr"/>
          <a:lstStyle>
            <a:lvl1pPr>
              <a:defRPr/>
            </a:lvl1pPr>
          </a:lstStyle>
          <a:p>
            <a:r>
              <a:rPr kumimoji="0" lang="pt-PT" smtClean="0"/>
              <a:t>Clique para editar o estilo</a:t>
            </a:r>
            <a:endParaRPr kumimoji="0" lang="en-US"/>
          </a:p>
        </p:txBody>
      </p:sp>
      <p:sp>
        <p:nvSpPr>
          <p:cNvPr id="11" name="Marcador de Posição de Conteúdo 10"/>
          <p:cNvSpPr>
            <a:spLocks noGrp="1"/>
          </p:cNvSpPr>
          <p:nvPr>
            <p:ph sz="quarter" idx="2"/>
          </p:nvPr>
        </p:nvSpPr>
        <p:spPr>
          <a:xfrm>
            <a:off x="609600" y="2438400"/>
            <a:ext cx="3886200" cy="3581400"/>
          </a:xfrm>
        </p:spPr>
        <p:txBody>
          <a:bodyPr/>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
        <p:nvSpPr>
          <p:cNvPr id="13" name="Marcador de Posição de Conteúdo 12"/>
          <p:cNvSpPr>
            <a:spLocks noGrp="1"/>
          </p:cNvSpPr>
          <p:nvPr>
            <p:ph sz="quarter" idx="4"/>
          </p:nvPr>
        </p:nvSpPr>
        <p:spPr>
          <a:xfrm>
            <a:off x="4800600" y="2438400"/>
            <a:ext cx="3886200" cy="3581400"/>
          </a:xfrm>
        </p:spPr>
        <p:txBody>
          <a:bodyPr/>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
        <p:nvSpPr>
          <p:cNvPr id="10" name="Marcador de Posição da Data 9"/>
          <p:cNvSpPr>
            <a:spLocks noGrp="1"/>
          </p:cNvSpPr>
          <p:nvPr>
            <p:ph type="dt" sz="half" idx="15"/>
          </p:nvPr>
        </p:nvSpPr>
        <p:spPr/>
        <p:txBody>
          <a:bodyPr rtlCol="0"/>
          <a:lstStyle/>
          <a:p>
            <a:fld id="{29D7F166-6F5F-434D-BAB0-617ED9AC0C26}" type="datetime1">
              <a:rPr lang="pt-PT" smtClean="0"/>
              <a:pPr/>
              <a:t>05-02-2009</a:t>
            </a:fld>
            <a:endParaRPr lang="pt-PT"/>
          </a:p>
        </p:txBody>
      </p:sp>
      <p:sp>
        <p:nvSpPr>
          <p:cNvPr id="12" name="Marcador de Posição do Número do Diapositivo 11"/>
          <p:cNvSpPr>
            <a:spLocks noGrp="1"/>
          </p:cNvSpPr>
          <p:nvPr>
            <p:ph type="sldNum" sz="quarter" idx="16"/>
          </p:nvPr>
        </p:nvSpPr>
        <p:spPr/>
        <p:txBody>
          <a:bodyPr rtlCol="0"/>
          <a:lstStyle/>
          <a:p>
            <a:fld id="{B4422163-51E1-4CA0-BE4E-7782B2F7CC31}" type="slidenum">
              <a:rPr lang="pt-PT" smtClean="0"/>
              <a:pPr/>
              <a:t>‹#›</a:t>
            </a:fld>
            <a:endParaRPr lang="pt-PT"/>
          </a:p>
        </p:txBody>
      </p:sp>
      <p:sp>
        <p:nvSpPr>
          <p:cNvPr id="14" name="Marcador de Posição do Rodapé 13"/>
          <p:cNvSpPr>
            <a:spLocks noGrp="1"/>
          </p:cNvSpPr>
          <p:nvPr>
            <p:ph type="ftr" sz="quarter" idx="17"/>
          </p:nvPr>
        </p:nvSpPr>
        <p:spPr/>
        <p:txBody>
          <a:bodyPr rtlCol="0"/>
          <a:lstStyle/>
          <a:p>
            <a:endParaRPr lang="pt-PT"/>
          </a:p>
        </p:txBody>
      </p:sp>
      <p:sp>
        <p:nvSpPr>
          <p:cNvPr id="16" name="Marcador de Posição do Texto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pt-PT" smtClean="0"/>
              <a:t>Clique para editar os estilos</a:t>
            </a:r>
          </a:p>
        </p:txBody>
      </p:sp>
      <p:sp>
        <p:nvSpPr>
          <p:cNvPr id="15" name="Marcador de Posição do Texto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pt-PT" smtClean="0"/>
              <a:t>Clique para editar os estilos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PT" smtClean="0"/>
              <a:t>Clique para editar o estilo</a:t>
            </a:r>
            <a:endParaRPr kumimoji="0" lang="en-US"/>
          </a:p>
        </p:txBody>
      </p:sp>
      <p:sp>
        <p:nvSpPr>
          <p:cNvPr id="3" name="Marcador de Posição da Data 2"/>
          <p:cNvSpPr>
            <a:spLocks noGrp="1"/>
          </p:cNvSpPr>
          <p:nvPr>
            <p:ph type="dt" sz="half" idx="10"/>
          </p:nvPr>
        </p:nvSpPr>
        <p:spPr/>
        <p:txBody>
          <a:bodyPr/>
          <a:lstStyle/>
          <a:p>
            <a:fld id="{7FB5031E-1735-415B-A583-282F6A33A319}" type="datetime1">
              <a:rPr lang="pt-PT" smtClean="0"/>
              <a:pPr/>
              <a:t>05-02-2009</a:t>
            </a:fld>
            <a:endParaRPr lang="pt-PT"/>
          </a:p>
        </p:txBody>
      </p:sp>
      <p:sp>
        <p:nvSpPr>
          <p:cNvPr id="4" name="Marcador de Posição do Rodapé 3"/>
          <p:cNvSpPr>
            <a:spLocks noGrp="1"/>
          </p:cNvSpPr>
          <p:nvPr>
            <p:ph type="ftr" sz="quarter" idx="11"/>
          </p:nvPr>
        </p:nvSpPr>
        <p:spPr/>
        <p:txBody>
          <a:bodyPr/>
          <a:lstStyle/>
          <a:p>
            <a:endParaRPr lang="pt-PT"/>
          </a:p>
        </p:txBody>
      </p:sp>
      <p:sp>
        <p:nvSpPr>
          <p:cNvPr id="5" name="Marcador de Posição do Número do Diapositivo 4"/>
          <p:cNvSpPr>
            <a:spLocks noGrp="1"/>
          </p:cNvSpPr>
          <p:nvPr>
            <p:ph type="sldNum" sz="quarter" idx="12"/>
          </p:nvPr>
        </p:nvSpPr>
        <p:spPr/>
        <p:txBody>
          <a:bodyPr/>
          <a:lstStyle>
            <a:lvl1pPr>
              <a:defRPr>
                <a:solidFill>
                  <a:srgbClr val="FFFFFF"/>
                </a:solidFill>
              </a:defRPr>
            </a:lvl1pPr>
          </a:lstStyle>
          <a:p>
            <a:fld id="{B4422163-51E1-4CA0-BE4E-7782B2F7CC31}" type="slidenum">
              <a:rPr lang="pt-PT" smtClean="0"/>
              <a:pPr/>
              <a:t>‹#›</a:t>
            </a:fld>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a:lstStyle/>
          <a:p>
            <a:fld id="{70C6C21A-3DAE-43DD-B02C-1428FD983B23}" type="datetime1">
              <a:rPr lang="pt-PT" smtClean="0"/>
              <a:pPr/>
              <a:t>05-02-2009</a:t>
            </a:fld>
            <a:endParaRPr lang="pt-PT"/>
          </a:p>
        </p:txBody>
      </p:sp>
      <p:sp>
        <p:nvSpPr>
          <p:cNvPr id="3" name="Marcador de Posição do Rodapé 2"/>
          <p:cNvSpPr>
            <a:spLocks noGrp="1"/>
          </p:cNvSpPr>
          <p:nvPr>
            <p:ph type="ftr" sz="quarter" idx="11"/>
          </p:nvPr>
        </p:nvSpPr>
        <p:spPr/>
        <p:txBody>
          <a:bodyPr/>
          <a:lstStyle/>
          <a:p>
            <a:endParaRPr lang="pt-PT"/>
          </a:p>
        </p:txBody>
      </p:sp>
      <p:sp>
        <p:nvSpPr>
          <p:cNvPr id="4" name="Marcador de Posição do Número do Diapositivo 3"/>
          <p:cNvSpPr>
            <a:spLocks noGrp="1"/>
          </p:cNvSpPr>
          <p:nvPr>
            <p:ph type="sldNum" sz="quarter" idx="12"/>
          </p:nvPr>
        </p:nvSpPr>
        <p:spPr>
          <a:xfrm>
            <a:off x="0" y="6248400"/>
            <a:ext cx="533400" cy="381000"/>
          </a:xfrm>
        </p:spPr>
        <p:txBody>
          <a:bodyPr/>
          <a:lstStyle>
            <a:lvl1pPr>
              <a:defRPr>
                <a:solidFill>
                  <a:schemeClr val="tx2"/>
                </a:solidFill>
              </a:defRPr>
            </a:lvl1pPr>
          </a:lstStyle>
          <a:p>
            <a:fld id="{B4422163-51E1-4CA0-BE4E-7782B2F7CC31}" type="slidenum">
              <a:rPr lang="pt-PT" smtClean="0"/>
              <a:pPr/>
              <a:t>‹#›</a:t>
            </a:fld>
            <a:endParaRPr lang="pt-P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3050"/>
            <a:ext cx="8077200" cy="869950"/>
          </a:xfrm>
        </p:spPr>
        <p:txBody>
          <a:bodyPr anchor="ctr"/>
          <a:lstStyle>
            <a:lvl1pPr algn="l">
              <a:buNone/>
              <a:defRPr sz="4400" b="0"/>
            </a:lvl1pPr>
          </a:lstStyle>
          <a:p>
            <a:r>
              <a:rPr kumimoji="0" lang="pt-PT" smtClean="0"/>
              <a:t>Clique para editar o estilo</a:t>
            </a:r>
            <a:endParaRPr kumimoji="0" lang="en-US"/>
          </a:p>
        </p:txBody>
      </p:sp>
      <p:sp>
        <p:nvSpPr>
          <p:cNvPr id="5" name="Marcador de Posição da Data 4"/>
          <p:cNvSpPr>
            <a:spLocks noGrp="1"/>
          </p:cNvSpPr>
          <p:nvPr>
            <p:ph type="dt" sz="half" idx="10"/>
          </p:nvPr>
        </p:nvSpPr>
        <p:spPr/>
        <p:txBody>
          <a:bodyPr/>
          <a:lstStyle/>
          <a:p>
            <a:fld id="{3C181240-E5BD-4A86-95A2-A444A16263E0}" type="datetime1">
              <a:rPr lang="pt-PT" smtClean="0"/>
              <a:pPr/>
              <a:t>05-02-2009</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lvl1pPr>
              <a:defRPr>
                <a:solidFill>
                  <a:srgbClr val="FFFFFF"/>
                </a:solidFill>
              </a:defRPr>
            </a:lvl1pPr>
          </a:lstStyle>
          <a:p>
            <a:fld id="{B4422163-51E1-4CA0-BE4E-7782B2F7CC31}" type="slidenum">
              <a:rPr lang="pt-PT" smtClean="0"/>
              <a:pPr/>
              <a:t>‹#›</a:t>
            </a:fld>
            <a:endParaRPr lang="pt-PT"/>
          </a:p>
        </p:txBody>
      </p:sp>
      <p:sp>
        <p:nvSpPr>
          <p:cNvPr id="3" name="Marcador de Posição do Texto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pt-PT" smtClean="0"/>
              <a:t>Clique para editar os estilos</a:t>
            </a:r>
          </a:p>
        </p:txBody>
      </p:sp>
      <p:sp>
        <p:nvSpPr>
          <p:cNvPr id="9" name="Marcador de Posição de Conteúdo 8"/>
          <p:cNvSpPr>
            <a:spLocks noGrp="1"/>
          </p:cNvSpPr>
          <p:nvPr>
            <p:ph sz="quarter" idx="1"/>
          </p:nvPr>
        </p:nvSpPr>
        <p:spPr>
          <a:xfrm>
            <a:off x="2362200" y="1752600"/>
            <a:ext cx="6400800" cy="4419600"/>
          </a:xfrm>
        </p:spPr>
        <p:txBody>
          <a:bodyPr/>
          <a:lstStyle/>
          <a:p>
            <a:pPr lvl="0" eaLnBrk="1" latinLnBrk="0" hangingPunct="1"/>
            <a:r>
              <a:rPr lang="pt-PT" smtClean="0"/>
              <a:t>Clique para editar os estilos</a:t>
            </a:r>
          </a:p>
          <a:p>
            <a:pPr lvl="1" eaLnBrk="1" latinLnBrk="0" hangingPunct="1"/>
            <a:r>
              <a:rPr lang="pt-PT" smtClean="0"/>
              <a:t>Segundo nível</a:t>
            </a:r>
          </a:p>
          <a:p>
            <a:pPr lvl="2" eaLnBrk="1" latinLnBrk="0" hangingPunct="1"/>
            <a:r>
              <a:rPr lang="pt-PT" smtClean="0"/>
              <a:t>Terceiro nível</a:t>
            </a:r>
          </a:p>
          <a:p>
            <a:pPr lvl="3" eaLnBrk="1" latinLnBrk="0" hangingPunct="1"/>
            <a:r>
              <a:rPr lang="pt-PT" smtClean="0"/>
              <a:t>Quarto nível</a:t>
            </a:r>
          </a:p>
          <a:p>
            <a:pPr lvl="4" eaLnBrk="1" latinLnBrk="0" hangingPunct="1"/>
            <a:r>
              <a:rPr lang="pt-PT" smtClean="0"/>
              <a:t>Quinto nível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bg>
      <p:bgRef idx="1003">
        <a:schemeClr val="bg2"/>
      </p:bgRef>
    </p:bg>
    <p:spTree>
      <p:nvGrpSpPr>
        <p:cNvPr id="1" name=""/>
        <p:cNvGrpSpPr/>
        <p:nvPr/>
      </p:nvGrpSpPr>
      <p:grpSpPr>
        <a:xfrm>
          <a:off x="0" y="0"/>
          <a:ext cx="0" cy="0"/>
          <a:chOff x="0" y="0"/>
          <a:chExt cx="0" cy="0"/>
        </a:xfrm>
      </p:grpSpPr>
      <p:sp>
        <p:nvSpPr>
          <p:cNvPr id="4" name="Marcador de Posição do Texto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pt-PT" smtClean="0"/>
              <a:t>Clique para editar os estilos</a:t>
            </a:r>
          </a:p>
        </p:txBody>
      </p:sp>
      <p:sp>
        <p:nvSpPr>
          <p:cNvPr id="8" name="Rectângulo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ângulo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ângulo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ítulo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pt-PT" smtClean="0"/>
              <a:t>Clique para editar o estilo</a:t>
            </a:r>
            <a:endParaRPr kumimoji="0" lang="en-US"/>
          </a:p>
        </p:txBody>
      </p:sp>
      <p:sp>
        <p:nvSpPr>
          <p:cNvPr id="11" name="Rectângulo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Marcador de Posição da Data 11"/>
          <p:cNvSpPr>
            <a:spLocks noGrp="1"/>
          </p:cNvSpPr>
          <p:nvPr>
            <p:ph type="dt" sz="half" idx="10"/>
          </p:nvPr>
        </p:nvSpPr>
        <p:spPr>
          <a:xfrm>
            <a:off x="6248400" y="6248400"/>
            <a:ext cx="2667000" cy="365125"/>
          </a:xfrm>
        </p:spPr>
        <p:txBody>
          <a:bodyPr rtlCol="0"/>
          <a:lstStyle/>
          <a:p>
            <a:fld id="{C85AD31E-B693-4BF2-9994-0BB16EDEDE56}" type="datetime1">
              <a:rPr lang="pt-PT" smtClean="0"/>
              <a:pPr/>
              <a:t>05-02-2009</a:t>
            </a:fld>
            <a:endParaRPr lang="pt-PT"/>
          </a:p>
        </p:txBody>
      </p:sp>
      <p:sp>
        <p:nvSpPr>
          <p:cNvPr id="13" name="Marcador de Posição do Número do Diapositivo 12"/>
          <p:cNvSpPr>
            <a:spLocks noGrp="1"/>
          </p:cNvSpPr>
          <p:nvPr>
            <p:ph type="sldNum" sz="quarter" idx="11"/>
          </p:nvPr>
        </p:nvSpPr>
        <p:spPr>
          <a:xfrm>
            <a:off x="0" y="4667249"/>
            <a:ext cx="1447800" cy="663578"/>
          </a:xfrm>
        </p:spPr>
        <p:txBody>
          <a:bodyPr rtlCol="0"/>
          <a:lstStyle>
            <a:lvl1pPr>
              <a:defRPr sz="2800"/>
            </a:lvl1pPr>
          </a:lstStyle>
          <a:p>
            <a:fld id="{B4422163-51E1-4CA0-BE4E-7782B2F7CC31}" type="slidenum">
              <a:rPr lang="pt-PT" smtClean="0"/>
              <a:pPr/>
              <a:t>‹#›</a:t>
            </a:fld>
            <a:endParaRPr lang="pt-PT"/>
          </a:p>
        </p:txBody>
      </p:sp>
      <p:sp>
        <p:nvSpPr>
          <p:cNvPr id="14" name="Marcador de Posição do Rodapé 13"/>
          <p:cNvSpPr>
            <a:spLocks noGrp="1"/>
          </p:cNvSpPr>
          <p:nvPr>
            <p:ph type="ftr" sz="quarter" idx="12"/>
          </p:nvPr>
        </p:nvSpPr>
        <p:spPr>
          <a:xfrm>
            <a:off x="1600200" y="6248206"/>
            <a:ext cx="4572000" cy="365125"/>
          </a:xfrm>
        </p:spPr>
        <p:txBody>
          <a:bodyPr rtlCol="0"/>
          <a:lstStyle/>
          <a:p>
            <a:endParaRPr lang="pt-PT"/>
          </a:p>
        </p:txBody>
      </p:sp>
      <p:sp>
        <p:nvSpPr>
          <p:cNvPr id="3" name="Marcador de Posição da Imagem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pt-PT" smtClean="0"/>
              <a:t>Clique no ícone para adicionar uma imagem</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Marcador de Posição do Título 21"/>
          <p:cNvSpPr>
            <a:spLocks noGrp="1"/>
          </p:cNvSpPr>
          <p:nvPr>
            <p:ph type="title"/>
          </p:nvPr>
        </p:nvSpPr>
        <p:spPr>
          <a:xfrm>
            <a:off x="609600" y="228600"/>
            <a:ext cx="8153400" cy="990600"/>
          </a:xfrm>
          <a:prstGeom prst="rect">
            <a:avLst/>
          </a:prstGeom>
        </p:spPr>
        <p:txBody>
          <a:bodyPr vert="horz" anchor="ctr">
            <a:normAutofit/>
          </a:bodyPr>
          <a:lstStyle/>
          <a:p>
            <a:r>
              <a:rPr kumimoji="0" lang="pt-PT" smtClean="0"/>
              <a:t>Clique para editar o estilo</a:t>
            </a:r>
            <a:endParaRPr kumimoji="0" lang="en-US"/>
          </a:p>
        </p:txBody>
      </p:sp>
      <p:sp>
        <p:nvSpPr>
          <p:cNvPr id="13" name="Marcador de Posição do Texto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pt-PT" smtClean="0"/>
              <a:t>Clique para editar os estilos</a:t>
            </a:r>
          </a:p>
          <a:p>
            <a:pPr lvl="1" eaLnBrk="1" latinLnBrk="0" hangingPunct="1"/>
            <a:r>
              <a:rPr kumimoji="0" lang="pt-PT" smtClean="0"/>
              <a:t>Segundo nível</a:t>
            </a:r>
          </a:p>
          <a:p>
            <a:pPr lvl="2" eaLnBrk="1" latinLnBrk="0" hangingPunct="1"/>
            <a:r>
              <a:rPr kumimoji="0" lang="pt-PT" smtClean="0"/>
              <a:t>Terceiro nível</a:t>
            </a:r>
          </a:p>
          <a:p>
            <a:pPr lvl="3" eaLnBrk="1" latinLnBrk="0" hangingPunct="1"/>
            <a:r>
              <a:rPr kumimoji="0" lang="pt-PT" smtClean="0"/>
              <a:t>Quarto nível</a:t>
            </a:r>
          </a:p>
          <a:p>
            <a:pPr lvl="4" eaLnBrk="1" latinLnBrk="0" hangingPunct="1"/>
            <a:r>
              <a:rPr kumimoji="0" lang="pt-PT" smtClean="0"/>
              <a:t>Quinto nível</a:t>
            </a:r>
            <a:endParaRPr kumimoji="0" lang="en-US"/>
          </a:p>
        </p:txBody>
      </p:sp>
      <p:sp>
        <p:nvSpPr>
          <p:cNvPr id="14" name="Marcador de Posição da Data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68541E2E-7EB8-40DD-BAB1-275A5C802B19}" type="datetime1">
              <a:rPr lang="pt-PT" smtClean="0"/>
              <a:pPr/>
              <a:t>05-02-2009</a:t>
            </a:fld>
            <a:endParaRPr lang="pt-PT"/>
          </a:p>
        </p:txBody>
      </p:sp>
      <p:sp>
        <p:nvSpPr>
          <p:cNvPr id="3" name="Marcador de Posição do Rodapé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pt-PT"/>
          </a:p>
        </p:txBody>
      </p:sp>
      <p:sp>
        <p:nvSpPr>
          <p:cNvPr id="7" name="Rectângulo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ângulo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ângulo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Marcador de Posição do Número do Diapositivo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4422163-51E1-4CA0-BE4E-7782B2F7CC31}" type="slidenum">
              <a:rPr lang="pt-PT" smtClean="0"/>
              <a:pPr/>
              <a:t>‹#›</a:t>
            </a:fld>
            <a:endParaRPr lang="pt-PT"/>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PT" smtClean="0"/>
              <a:t>Clique para editar o estilo</a:t>
            </a:r>
            <a:endParaRPr lang="pt-PT"/>
          </a:p>
        </p:txBody>
      </p:sp>
      <p:sp>
        <p:nvSpPr>
          <p:cNvPr id="3" name="Marcador de Posição do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306D49-5AF3-4A8E-8B33-C359FF1E1619}" type="datetime1">
              <a:rPr lang="pt-PT" smtClean="0"/>
              <a:pPr/>
              <a:t>05-02-2009</a:t>
            </a:fld>
            <a:endParaRPr lang="pt-PT"/>
          </a:p>
        </p:txBody>
      </p:sp>
      <p:sp>
        <p:nvSpPr>
          <p:cNvPr id="5" name="Marcador de Posição do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Marcador de Posição do Número do Diapositivo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22163-51E1-4CA0-BE4E-7782B2F7CC31}" type="slidenum">
              <a:rPr lang="pt-PT" smtClean="0"/>
              <a:pPr/>
              <a:t>‹#›</a:t>
            </a:fld>
            <a:endParaRPr lang="pt-PT"/>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jpeg"/><Relationship Id="rId4" Type="http://schemas.openxmlformats.org/officeDocument/2006/relationships/image" Target="../media/image4.jpeg"/></Relationships>
</file>

<file path=ppt/slides/_rels/slide7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n-US" dirty="0" err="1" smtClean="0">
                <a:latin typeface="Impact" pitchFamily="34" charset="0"/>
              </a:rPr>
              <a:t>StreamPy</a:t>
            </a:r>
            <a:r>
              <a:rPr lang="en-US" dirty="0" smtClean="0"/>
              <a:t/>
            </a:r>
            <a:br>
              <a:rPr lang="en-US" dirty="0" smtClean="0"/>
            </a:br>
            <a:endParaRPr lang="pt-PT" dirty="0"/>
          </a:p>
        </p:txBody>
      </p:sp>
      <p:sp>
        <p:nvSpPr>
          <p:cNvPr id="3" name="Subtítulo 2"/>
          <p:cNvSpPr>
            <a:spLocks noGrp="1"/>
          </p:cNvSpPr>
          <p:nvPr>
            <p:ph type="subTitle" idx="1"/>
          </p:nvPr>
        </p:nvSpPr>
        <p:spPr/>
        <p:txBody>
          <a:bodyPr>
            <a:normAutofit/>
          </a:bodyPr>
          <a:lstStyle/>
          <a:p>
            <a:r>
              <a:rPr lang="es-ES" dirty="0" smtClean="0"/>
              <a:t>Luís Pureza</a:t>
            </a:r>
          </a:p>
          <a:p>
            <a:r>
              <a:rPr lang="es-ES" dirty="0" smtClean="0"/>
              <a:t>pureza@student.dei.uc.pt</a:t>
            </a:r>
            <a:endParaRPr lang="pt-PT"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err="1" smtClean="0"/>
              <a:t>What’s</a:t>
            </a:r>
            <a:r>
              <a:rPr lang="pt-PT" dirty="0" smtClean="0"/>
              <a:t> </a:t>
            </a:r>
            <a:r>
              <a:rPr lang="pt-PT" dirty="0" err="1" smtClean="0"/>
              <a:t>new</a:t>
            </a:r>
            <a:r>
              <a:rPr lang="pt-PT" dirty="0" smtClean="0"/>
              <a:t>?</a:t>
            </a:r>
            <a:endParaRPr lang="pt-PT" dirty="0"/>
          </a:p>
        </p:txBody>
      </p:sp>
      <p:sp>
        <p:nvSpPr>
          <p:cNvPr id="4" name="Marcador de Posição do Número do Diapositivo 3"/>
          <p:cNvSpPr>
            <a:spLocks noGrp="1"/>
          </p:cNvSpPr>
          <p:nvPr>
            <p:ph type="sldNum" sz="quarter" idx="12"/>
          </p:nvPr>
        </p:nvSpPr>
        <p:spPr/>
        <p:txBody>
          <a:bodyPr>
            <a:normAutofit fontScale="85000" lnSpcReduction="20000"/>
          </a:bodyPr>
          <a:lstStyle/>
          <a:p>
            <a:fld id="{B4422163-51E1-4CA0-BE4E-7782B2F7CC31}" type="slidenum">
              <a:rPr lang="pt-PT" smtClean="0"/>
              <a:pPr/>
              <a:t>10</a:t>
            </a:fld>
            <a:endParaRPr lang="pt-PT"/>
          </a:p>
        </p:txBody>
      </p:sp>
      <p:sp>
        <p:nvSpPr>
          <p:cNvPr id="3" name="Marcador de Posição de Conteúdo 2"/>
          <p:cNvSpPr>
            <a:spLocks noGrp="1"/>
          </p:cNvSpPr>
          <p:nvPr>
            <p:ph sz="quarter" idx="1"/>
          </p:nvPr>
        </p:nvSpPr>
        <p:spPr/>
        <p:txBody>
          <a:bodyPr/>
          <a:lstStyle/>
          <a:p>
            <a:r>
              <a:rPr lang="en-US" dirty="0" smtClean="0"/>
              <a:t>The database won’t work</a:t>
            </a:r>
          </a:p>
          <a:p>
            <a:r>
              <a:rPr lang="en-US" dirty="0" smtClean="0"/>
              <a:t>Traditionally, a custom Event Processor is created for every new application</a:t>
            </a:r>
          </a:p>
          <a:p>
            <a:pPr lvl="1"/>
            <a:r>
              <a:rPr lang="en-US" dirty="0" smtClean="0"/>
              <a:t>But there are many similarities</a:t>
            </a:r>
          </a:p>
          <a:p>
            <a:r>
              <a:rPr lang="en-US" dirty="0" smtClean="0"/>
              <a:t>Why not build a generic engine?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PT" dirty="0" err="1" smtClean="0"/>
              <a:t>Languages</a:t>
            </a:r>
            <a:r>
              <a:rPr lang="pt-PT" dirty="0" smtClean="0"/>
              <a:t> for ESP</a:t>
            </a:r>
            <a:endParaRPr lang="pt-PT" dirty="0"/>
          </a:p>
        </p:txBody>
      </p:sp>
      <p:sp>
        <p:nvSpPr>
          <p:cNvPr id="4" name="Marcador de Posição do Número do Diapositivo 3"/>
          <p:cNvSpPr>
            <a:spLocks noGrp="1"/>
          </p:cNvSpPr>
          <p:nvPr>
            <p:ph type="sldNum" sz="quarter" idx="12"/>
          </p:nvPr>
        </p:nvSpPr>
        <p:spPr/>
        <p:txBody>
          <a:bodyPr>
            <a:normAutofit fontScale="85000" lnSpcReduction="20000"/>
          </a:bodyPr>
          <a:lstStyle/>
          <a:p>
            <a:fld id="{B4422163-51E1-4CA0-BE4E-7782B2F7CC31}" type="slidenum">
              <a:rPr lang="pt-PT" smtClean="0"/>
              <a:pPr/>
              <a:t>11</a:t>
            </a:fld>
            <a:endParaRPr lang="pt-PT"/>
          </a:p>
        </p:txBody>
      </p:sp>
      <p:sp>
        <p:nvSpPr>
          <p:cNvPr id="3" name="Marcador de Posição de Conteúdo 2"/>
          <p:cNvSpPr>
            <a:spLocks noGrp="1"/>
          </p:cNvSpPr>
          <p:nvPr>
            <p:ph sz="quarter" idx="1"/>
          </p:nvPr>
        </p:nvSpPr>
        <p:spPr/>
        <p:txBody>
          <a:bodyPr/>
          <a:lstStyle/>
          <a:p>
            <a:pPr marL="514350" indent="-514350">
              <a:buFont typeface="+mj-lt"/>
              <a:buAutoNum type="arabicPeriod"/>
            </a:pPr>
            <a:r>
              <a:rPr lang="en-US" dirty="0" smtClean="0">
                <a:solidFill>
                  <a:schemeClr val="accent4"/>
                </a:solidFill>
              </a:rPr>
              <a:t>SQL dialects for ESP</a:t>
            </a:r>
          </a:p>
          <a:p>
            <a:pPr marL="514350" indent="-514350">
              <a:buFont typeface="+mj-lt"/>
              <a:buAutoNum type="arabicPeriod"/>
            </a:pPr>
            <a:r>
              <a:rPr lang="en-US" dirty="0" smtClean="0"/>
              <a:t>Visual queries</a:t>
            </a:r>
          </a:p>
          <a:p>
            <a:pPr marL="514350" indent="-514350">
              <a:buFont typeface="+mj-lt"/>
              <a:buAutoNum type="arabicPeriod"/>
            </a:pPr>
            <a:r>
              <a:rPr lang="en-US" dirty="0" smtClean="0"/>
              <a:t>Rule-based systems</a:t>
            </a:r>
          </a:p>
          <a:p>
            <a:pPr marL="514350" indent="-514350">
              <a:buFont typeface="+mj-lt"/>
              <a:buAutoNum type="arabicPeriod"/>
            </a:pPr>
            <a:r>
              <a:rPr lang="en-US" dirty="0" smtClean="0"/>
              <a:t>Procedural (Java, C, Python, …) languages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o Texto 1"/>
          <p:cNvSpPr>
            <a:spLocks noGrp="1"/>
          </p:cNvSpPr>
          <p:nvPr>
            <p:ph type="body" idx="1"/>
          </p:nvPr>
        </p:nvSpPr>
        <p:spPr/>
        <p:txBody>
          <a:bodyPr>
            <a:normAutofit/>
          </a:bodyPr>
          <a:lstStyle/>
          <a:p>
            <a:endParaRPr lang="pt-PT" dirty="0"/>
          </a:p>
        </p:txBody>
      </p:sp>
      <p:sp>
        <p:nvSpPr>
          <p:cNvPr id="3" name="Título 2"/>
          <p:cNvSpPr>
            <a:spLocks noGrp="1"/>
          </p:cNvSpPr>
          <p:nvPr>
            <p:ph type="title"/>
          </p:nvPr>
        </p:nvSpPr>
        <p:spPr/>
        <p:txBody>
          <a:bodyPr>
            <a:normAutofit/>
          </a:bodyPr>
          <a:lstStyle/>
          <a:p>
            <a:r>
              <a:rPr lang="pt-PT" dirty="0" smtClean="0"/>
              <a:t>SQL </a:t>
            </a:r>
            <a:r>
              <a:rPr lang="pt-PT" dirty="0" err="1" smtClean="0"/>
              <a:t>dialects</a:t>
            </a:r>
            <a:r>
              <a:rPr lang="pt-PT" dirty="0" smtClean="0"/>
              <a:t> </a:t>
            </a:r>
            <a:r>
              <a:rPr lang="pt-PT" dirty="0" err="1" smtClean="0"/>
              <a:t>and</a:t>
            </a:r>
            <a:r>
              <a:rPr lang="pt-PT" dirty="0" smtClean="0"/>
              <a:t> </a:t>
            </a:r>
            <a:r>
              <a:rPr lang="pt-PT" dirty="0" err="1" smtClean="0"/>
              <a:t>its</a:t>
            </a:r>
            <a:r>
              <a:rPr lang="pt-PT" dirty="0" smtClean="0"/>
              <a:t> </a:t>
            </a:r>
            <a:r>
              <a:rPr lang="pt-PT" dirty="0" err="1" smtClean="0"/>
              <a:t>problems</a:t>
            </a:r>
            <a:endParaRPr lang="pt-PT" dirty="0"/>
          </a:p>
        </p:txBody>
      </p:sp>
      <p:sp>
        <p:nvSpPr>
          <p:cNvPr id="4" name="Marcador de Posição do Número do Diapositivo 3"/>
          <p:cNvSpPr>
            <a:spLocks noGrp="1"/>
          </p:cNvSpPr>
          <p:nvPr>
            <p:ph type="sldNum" sz="quarter" idx="11"/>
          </p:nvPr>
        </p:nvSpPr>
        <p:spPr/>
        <p:txBody>
          <a:bodyPr/>
          <a:lstStyle/>
          <a:p>
            <a:fld id="{B4422163-51E1-4CA0-BE4E-7782B2F7CC31}" type="slidenum">
              <a:rPr lang="pt-PT" smtClean="0"/>
              <a:pPr/>
              <a:t>12</a:t>
            </a:fld>
            <a:endParaRPr lang="pt-PT"/>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PT" dirty="0" err="1" smtClean="0"/>
              <a:t>Monitoring</a:t>
            </a:r>
            <a:r>
              <a:rPr lang="pt-PT" dirty="0" smtClean="0"/>
              <a:t> </a:t>
            </a:r>
            <a:r>
              <a:rPr lang="pt-PT" dirty="0" err="1" smtClean="0"/>
              <a:t>noise</a:t>
            </a:r>
            <a:endParaRPr lang="pt-PT" dirty="0"/>
          </a:p>
        </p:txBody>
      </p:sp>
      <p:sp>
        <p:nvSpPr>
          <p:cNvPr id="3" name="Marcador de Posição do Número do Diapositivo 2"/>
          <p:cNvSpPr>
            <a:spLocks noGrp="1"/>
          </p:cNvSpPr>
          <p:nvPr>
            <p:ph type="sldNum" sz="quarter" idx="12"/>
          </p:nvPr>
        </p:nvSpPr>
        <p:spPr/>
        <p:txBody>
          <a:bodyPr>
            <a:normAutofit fontScale="85000" lnSpcReduction="20000"/>
          </a:bodyPr>
          <a:lstStyle/>
          <a:p>
            <a:fld id="{B4422163-51E1-4CA0-BE4E-7782B2F7CC31}" type="slidenum">
              <a:rPr lang="pt-PT" smtClean="0"/>
              <a:pPr/>
              <a:t>13</a:t>
            </a:fld>
            <a:endParaRPr lang="pt-PT"/>
          </a:p>
        </p:txBody>
      </p:sp>
      <p:graphicFrame>
        <p:nvGraphicFramePr>
          <p:cNvPr id="5" name="Tabela 4"/>
          <p:cNvGraphicFramePr>
            <a:graphicFrameLocks noGrp="1"/>
          </p:cNvGraphicFramePr>
          <p:nvPr/>
        </p:nvGraphicFramePr>
        <p:xfrm>
          <a:off x="5572132" y="2071703"/>
          <a:ext cx="3071834" cy="1112520"/>
        </p:xfrm>
        <a:graphic>
          <a:graphicData uri="http://schemas.openxmlformats.org/drawingml/2006/table">
            <a:tbl>
              <a:tblPr firstRow="1" bandRow="1">
                <a:tableStyleId>{5C22544A-7EE6-4342-B048-85BDC9FD1C3A}</a:tableStyleId>
              </a:tblPr>
              <a:tblGrid>
                <a:gridCol w="1500198"/>
                <a:gridCol w="1571636"/>
              </a:tblGrid>
              <a:tr h="370840">
                <a:tc>
                  <a:txBody>
                    <a:bodyPr/>
                    <a:lstStyle/>
                    <a:p>
                      <a:r>
                        <a:rPr lang="en-US" dirty="0" smtClean="0"/>
                        <a:t>Timestamp</a:t>
                      </a:r>
                      <a:endParaRPr lang="en-US" dirty="0"/>
                    </a:p>
                  </a:txBody>
                  <a:tcPr/>
                </a:tc>
                <a:tc>
                  <a:txBody>
                    <a:bodyPr/>
                    <a:lstStyle/>
                    <a:p>
                      <a:pPr algn="r"/>
                      <a:r>
                        <a:rPr lang="en-US" dirty="0" smtClean="0"/>
                        <a:t>Noise (dB)</a:t>
                      </a:r>
                      <a:endParaRPr lang="en-US" dirty="0"/>
                    </a:p>
                  </a:txBody>
                  <a:tcPr/>
                </a:tc>
              </a:tr>
              <a:tr h="370840">
                <a:tc>
                  <a:txBody>
                    <a:bodyPr/>
                    <a:lstStyle/>
                    <a:p>
                      <a:r>
                        <a:rPr lang="en-US" dirty="0" smtClean="0"/>
                        <a:t>11:00</a:t>
                      </a:r>
                      <a:endParaRPr lang="en-US" dirty="0"/>
                    </a:p>
                  </a:txBody>
                  <a:tcPr/>
                </a:tc>
                <a:tc>
                  <a:txBody>
                    <a:bodyPr/>
                    <a:lstStyle/>
                    <a:p>
                      <a:pPr algn="r"/>
                      <a:r>
                        <a:rPr lang="en-US" dirty="0" smtClean="0"/>
                        <a:t>70</a:t>
                      </a:r>
                      <a:endParaRPr lang="en-US" dirty="0"/>
                    </a:p>
                  </a:txBody>
                  <a:tcPr/>
                </a:tc>
              </a:tr>
              <a:tr h="370840">
                <a:tc>
                  <a:txBody>
                    <a:bodyPr/>
                    <a:lstStyle/>
                    <a:p>
                      <a:r>
                        <a:rPr lang="en-US" dirty="0" smtClean="0"/>
                        <a:t>11:10</a:t>
                      </a:r>
                    </a:p>
                  </a:txBody>
                  <a:tcPr/>
                </a:tc>
                <a:tc>
                  <a:txBody>
                    <a:bodyPr/>
                    <a:lstStyle/>
                    <a:p>
                      <a:pPr algn="r"/>
                      <a:r>
                        <a:rPr lang="en-US" dirty="0" smtClean="0"/>
                        <a:t>50</a:t>
                      </a:r>
                      <a:endParaRPr lang="en-US" dirty="0"/>
                    </a:p>
                  </a:txBody>
                  <a:tcPr/>
                </a:tc>
              </a:tr>
            </a:tbl>
          </a:graphicData>
        </a:graphic>
      </p:graphicFrame>
      <p:pic>
        <p:nvPicPr>
          <p:cNvPr id="8" name="Picture 2"/>
          <p:cNvPicPr>
            <a:picLocks noChangeAspect="1" noChangeArrowheads="1"/>
          </p:cNvPicPr>
          <p:nvPr/>
        </p:nvPicPr>
        <p:blipFill>
          <a:blip r:embed="rId2"/>
          <a:srcRect/>
          <a:stretch>
            <a:fillRect/>
          </a:stretch>
        </p:blipFill>
        <p:spPr bwMode="auto">
          <a:xfrm>
            <a:off x="428596" y="2071703"/>
            <a:ext cx="4762500" cy="3571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PT" dirty="0" err="1" smtClean="0"/>
              <a:t>Monitoring</a:t>
            </a:r>
            <a:r>
              <a:rPr lang="pt-PT" dirty="0" smtClean="0"/>
              <a:t> </a:t>
            </a:r>
            <a:r>
              <a:rPr lang="pt-PT" dirty="0" err="1" smtClean="0"/>
              <a:t>noise</a:t>
            </a:r>
            <a:endParaRPr lang="pt-PT" dirty="0"/>
          </a:p>
        </p:txBody>
      </p:sp>
      <p:sp>
        <p:nvSpPr>
          <p:cNvPr id="3" name="Marcador de Posição do Número do Diapositivo 2"/>
          <p:cNvSpPr>
            <a:spLocks noGrp="1"/>
          </p:cNvSpPr>
          <p:nvPr>
            <p:ph type="sldNum" sz="quarter" idx="12"/>
          </p:nvPr>
        </p:nvSpPr>
        <p:spPr/>
        <p:txBody>
          <a:bodyPr>
            <a:normAutofit fontScale="85000" lnSpcReduction="20000"/>
          </a:bodyPr>
          <a:lstStyle/>
          <a:p>
            <a:fld id="{B4422163-51E1-4CA0-BE4E-7782B2F7CC31}" type="slidenum">
              <a:rPr lang="pt-PT" smtClean="0"/>
              <a:pPr/>
              <a:t>14</a:t>
            </a:fld>
            <a:endParaRPr lang="pt-PT"/>
          </a:p>
        </p:txBody>
      </p:sp>
      <p:sp>
        <p:nvSpPr>
          <p:cNvPr id="6" name="TextBox 5"/>
          <p:cNvSpPr txBox="1"/>
          <p:nvPr/>
        </p:nvSpPr>
        <p:spPr>
          <a:xfrm>
            <a:off x="1285852" y="2357430"/>
            <a:ext cx="5857916" cy="954107"/>
          </a:xfrm>
          <a:prstGeom prst="rect">
            <a:avLst/>
          </a:prstGeom>
          <a:noFill/>
        </p:spPr>
        <p:txBody>
          <a:bodyPr wrap="square" rtlCol="0">
            <a:spAutoFit/>
          </a:bodyPr>
          <a:lstStyle/>
          <a:p>
            <a:pPr algn="ctr"/>
            <a:r>
              <a:rPr lang="pt-PT" sz="2800" dirty="0" smtClean="0"/>
              <a:t>“</a:t>
            </a:r>
            <a:r>
              <a:rPr lang="pt-PT" sz="2800" dirty="0" err="1" smtClean="0"/>
              <a:t>What</a:t>
            </a:r>
            <a:r>
              <a:rPr lang="pt-PT" sz="2800" dirty="0" smtClean="0"/>
              <a:t> </a:t>
            </a:r>
            <a:r>
              <a:rPr lang="pt-PT" sz="2800" dirty="0" err="1" smtClean="0"/>
              <a:t>was</a:t>
            </a:r>
            <a:r>
              <a:rPr lang="pt-PT" sz="2800" dirty="0" smtClean="0"/>
              <a:t> </a:t>
            </a:r>
            <a:r>
              <a:rPr lang="pt-PT" sz="2800" dirty="0" err="1" smtClean="0"/>
              <a:t>the</a:t>
            </a:r>
            <a:r>
              <a:rPr lang="pt-PT" sz="2800" dirty="0" smtClean="0"/>
              <a:t> </a:t>
            </a:r>
            <a:r>
              <a:rPr lang="pt-PT" sz="2800" dirty="0" err="1" smtClean="0"/>
              <a:t>loudest</a:t>
            </a:r>
            <a:r>
              <a:rPr lang="pt-PT" sz="2800" dirty="0" smtClean="0"/>
              <a:t> </a:t>
            </a:r>
            <a:r>
              <a:rPr lang="pt-PT" sz="2800" dirty="0" err="1" smtClean="0"/>
              <a:t>reading</a:t>
            </a:r>
            <a:r>
              <a:rPr lang="pt-PT" sz="2800" dirty="0" smtClean="0"/>
              <a:t> </a:t>
            </a:r>
            <a:r>
              <a:rPr lang="pt-PT" sz="2800" dirty="0" err="1" smtClean="0"/>
              <a:t>received</a:t>
            </a:r>
            <a:r>
              <a:rPr lang="pt-PT" sz="2800" dirty="0" smtClean="0"/>
              <a:t> </a:t>
            </a:r>
            <a:r>
              <a:rPr lang="pt-PT" sz="2800" dirty="0" err="1" smtClean="0"/>
              <a:t>in</a:t>
            </a:r>
            <a:r>
              <a:rPr lang="pt-PT" sz="2800" dirty="0" smtClean="0"/>
              <a:t> </a:t>
            </a:r>
            <a:r>
              <a:rPr lang="pt-PT" sz="2800" dirty="0" err="1" smtClean="0"/>
              <a:t>the</a:t>
            </a:r>
            <a:r>
              <a:rPr lang="pt-PT" sz="2800" dirty="0" smtClean="0"/>
              <a:t> </a:t>
            </a:r>
            <a:r>
              <a:rPr lang="pt-PT" sz="2800" dirty="0" err="1" smtClean="0"/>
              <a:t>last</a:t>
            </a:r>
            <a:r>
              <a:rPr lang="pt-PT" sz="2800" dirty="0" smtClean="0"/>
              <a:t> 20 minutes?”</a:t>
            </a:r>
            <a:endParaRPr lang="pt-PT" sz="2800" dirty="0"/>
          </a:p>
        </p:txBody>
      </p:sp>
      <p:sp>
        <p:nvSpPr>
          <p:cNvPr id="7" name="CaixaDeTexto 8"/>
          <p:cNvSpPr txBox="1"/>
          <p:nvPr/>
        </p:nvSpPr>
        <p:spPr>
          <a:xfrm>
            <a:off x="1142976" y="3357562"/>
            <a:ext cx="6572296" cy="1569660"/>
          </a:xfrm>
          <a:prstGeom prst="rect">
            <a:avLst/>
          </a:prstGeom>
          <a:noFill/>
        </p:spPr>
        <p:txBody>
          <a:bodyPr wrap="square" rtlCol="0">
            <a:spAutoFit/>
          </a:bodyPr>
          <a:lstStyle/>
          <a:p>
            <a:endParaRPr lang="pt-PT" sz="2400" dirty="0" smtClean="0"/>
          </a:p>
          <a:p>
            <a:pPr>
              <a:buNone/>
            </a:pPr>
            <a:r>
              <a:rPr lang="en-US" sz="2400" b="1" dirty="0" smtClean="0">
                <a:latin typeface="Consolas" pitchFamily="49" charset="0"/>
              </a:rPr>
              <a:t>insert into </a:t>
            </a:r>
            <a:r>
              <a:rPr lang="en-US" sz="2400" dirty="0" err="1" smtClean="0">
                <a:latin typeface="Consolas" pitchFamily="49" charset="0"/>
              </a:rPr>
              <a:t>LoudestReading</a:t>
            </a:r>
            <a:endParaRPr lang="en-US" sz="2400" dirty="0" smtClean="0">
              <a:latin typeface="Consolas" pitchFamily="49" charset="0"/>
            </a:endParaRPr>
          </a:p>
          <a:p>
            <a:pPr>
              <a:buNone/>
            </a:pPr>
            <a:r>
              <a:rPr lang="en-US" sz="2400" b="1" dirty="0" smtClean="0">
                <a:latin typeface="Consolas" pitchFamily="49" charset="0"/>
              </a:rPr>
              <a:t>select</a:t>
            </a:r>
            <a:r>
              <a:rPr lang="en-US" sz="2400" dirty="0" smtClean="0">
                <a:latin typeface="Consolas" pitchFamily="49" charset="0"/>
              </a:rPr>
              <a:t> </a:t>
            </a:r>
            <a:r>
              <a:rPr lang="en-US" sz="2400" i="1" dirty="0" smtClean="0">
                <a:latin typeface="Consolas" pitchFamily="49" charset="0"/>
              </a:rPr>
              <a:t>max</a:t>
            </a:r>
            <a:r>
              <a:rPr lang="en-US" sz="2400" dirty="0" smtClean="0">
                <a:latin typeface="Consolas" pitchFamily="49" charset="0"/>
              </a:rPr>
              <a:t>(noise)</a:t>
            </a:r>
          </a:p>
          <a:p>
            <a:pPr>
              <a:buNone/>
            </a:pPr>
            <a:r>
              <a:rPr lang="en-US" sz="2400" b="1" dirty="0" smtClean="0">
                <a:latin typeface="Consolas" pitchFamily="49" charset="0"/>
              </a:rPr>
              <a:t>from</a:t>
            </a:r>
            <a:r>
              <a:rPr lang="en-US" sz="2400" dirty="0" smtClean="0">
                <a:latin typeface="Consolas" pitchFamily="49" charset="0"/>
              </a:rPr>
              <a:t> </a:t>
            </a:r>
            <a:r>
              <a:rPr lang="en-US" sz="2400" dirty="0" err="1" smtClean="0">
                <a:latin typeface="Consolas" pitchFamily="49" charset="0"/>
              </a:rPr>
              <a:t>NoiseReadings</a:t>
            </a:r>
            <a:r>
              <a:rPr lang="pt-PT" sz="2400" dirty="0" smtClean="0">
                <a:latin typeface="Consolas" pitchFamily="49" charset="0"/>
              </a:rPr>
              <a:t> </a:t>
            </a:r>
            <a:r>
              <a:rPr lang="pt-PT" sz="2400" b="1" dirty="0" err="1" smtClean="0">
                <a:latin typeface="Consolas" pitchFamily="49" charset="0"/>
              </a:rPr>
              <a:t>keep</a:t>
            </a:r>
            <a:r>
              <a:rPr lang="pt-PT" sz="2400" b="1" dirty="0" smtClean="0">
                <a:latin typeface="Consolas" pitchFamily="49" charset="0"/>
              </a:rPr>
              <a:t> </a:t>
            </a:r>
            <a:r>
              <a:rPr lang="pt-PT" sz="2400" dirty="0" smtClean="0">
                <a:solidFill>
                  <a:schemeClr val="accent1">
                    <a:lumMod val="75000"/>
                  </a:schemeClr>
                </a:solidFill>
                <a:latin typeface="Consolas" pitchFamily="49" charset="0"/>
              </a:rPr>
              <a:t>20</a:t>
            </a:r>
            <a:r>
              <a:rPr lang="pt-PT" sz="2400" dirty="0" smtClean="0">
                <a:latin typeface="Consolas" pitchFamily="49" charset="0"/>
              </a:rPr>
              <a:t> </a:t>
            </a:r>
            <a:r>
              <a:rPr lang="pt-PT" sz="2400" b="1" dirty="0" smtClean="0">
                <a:latin typeface="Consolas" pitchFamily="49" charset="0"/>
              </a:rPr>
              <a:t>minutes</a:t>
            </a:r>
            <a:endParaRPr lang="en-US" sz="2400" b="1" dirty="0" smtClean="0">
              <a:latin typeface="Consolas" pitchFamily="49"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ângulo 23"/>
          <p:cNvSpPr/>
          <p:nvPr/>
        </p:nvSpPr>
        <p:spPr>
          <a:xfrm>
            <a:off x="1785918" y="3143248"/>
            <a:ext cx="1714512" cy="278608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 name="Título 1"/>
          <p:cNvSpPr>
            <a:spLocks noGrp="1"/>
          </p:cNvSpPr>
          <p:nvPr>
            <p:ph type="title"/>
          </p:nvPr>
        </p:nvSpPr>
        <p:spPr/>
        <p:txBody>
          <a:bodyPr>
            <a:normAutofit/>
          </a:bodyPr>
          <a:lstStyle/>
          <a:p>
            <a:r>
              <a:rPr lang="pt-PT" dirty="0" err="1" smtClean="0"/>
              <a:t>Between</a:t>
            </a:r>
            <a:r>
              <a:rPr lang="pt-PT" dirty="0" smtClean="0"/>
              <a:t> 11:00 </a:t>
            </a:r>
            <a:r>
              <a:rPr lang="pt-PT" dirty="0" err="1" smtClean="0"/>
              <a:t>and</a:t>
            </a:r>
            <a:r>
              <a:rPr lang="pt-PT" dirty="0" smtClean="0"/>
              <a:t> 11:10</a:t>
            </a:r>
            <a:endParaRPr lang="pt-PT" dirty="0"/>
          </a:p>
        </p:txBody>
      </p:sp>
      <p:sp>
        <p:nvSpPr>
          <p:cNvPr id="3" name="Marcador de Posição do Número do Diapositivo 2"/>
          <p:cNvSpPr>
            <a:spLocks noGrp="1"/>
          </p:cNvSpPr>
          <p:nvPr>
            <p:ph type="sldNum" sz="quarter" idx="12"/>
          </p:nvPr>
        </p:nvSpPr>
        <p:spPr/>
        <p:txBody>
          <a:bodyPr>
            <a:normAutofit fontScale="85000" lnSpcReduction="20000"/>
          </a:bodyPr>
          <a:lstStyle/>
          <a:p>
            <a:fld id="{B4422163-51E1-4CA0-BE4E-7782B2F7CC31}" type="slidenum">
              <a:rPr lang="pt-PT" smtClean="0"/>
              <a:pPr/>
              <a:t>15</a:t>
            </a:fld>
            <a:endParaRPr lang="pt-PT"/>
          </a:p>
        </p:txBody>
      </p:sp>
      <p:graphicFrame>
        <p:nvGraphicFramePr>
          <p:cNvPr id="5" name="Tabela 4"/>
          <p:cNvGraphicFramePr>
            <a:graphicFrameLocks noGrp="1"/>
          </p:cNvGraphicFramePr>
          <p:nvPr/>
        </p:nvGraphicFramePr>
        <p:xfrm>
          <a:off x="2285984" y="1714488"/>
          <a:ext cx="3643338" cy="741680"/>
        </p:xfrm>
        <a:graphic>
          <a:graphicData uri="http://schemas.openxmlformats.org/drawingml/2006/table">
            <a:tbl>
              <a:tblPr firstRow="1" bandRow="1">
                <a:tableStyleId>{5C22544A-7EE6-4342-B048-85BDC9FD1C3A}</a:tableStyleId>
              </a:tblPr>
              <a:tblGrid>
                <a:gridCol w="1821669"/>
                <a:gridCol w="1821669"/>
              </a:tblGrid>
              <a:tr h="370840">
                <a:tc>
                  <a:txBody>
                    <a:bodyPr/>
                    <a:lstStyle/>
                    <a:p>
                      <a:r>
                        <a:rPr lang="en-US" dirty="0" smtClean="0"/>
                        <a:t>Timestamp</a:t>
                      </a:r>
                      <a:endParaRPr lang="en-US" dirty="0"/>
                    </a:p>
                  </a:txBody>
                  <a:tcPr/>
                </a:tc>
                <a:tc>
                  <a:txBody>
                    <a:bodyPr/>
                    <a:lstStyle/>
                    <a:p>
                      <a:pPr algn="r"/>
                      <a:r>
                        <a:rPr lang="en-US" dirty="0" smtClean="0"/>
                        <a:t>Noise (dB)</a:t>
                      </a:r>
                      <a:endParaRPr lang="en-US" dirty="0"/>
                    </a:p>
                  </a:txBody>
                  <a:tcPr/>
                </a:tc>
              </a:tr>
              <a:tr h="370840">
                <a:tc>
                  <a:txBody>
                    <a:bodyPr/>
                    <a:lstStyle/>
                    <a:p>
                      <a:r>
                        <a:rPr lang="en-US" dirty="0" smtClean="0"/>
                        <a:t>11:00</a:t>
                      </a:r>
                      <a:endParaRPr lang="en-US" dirty="0"/>
                    </a:p>
                  </a:txBody>
                  <a:tcPr/>
                </a:tc>
                <a:tc>
                  <a:txBody>
                    <a:bodyPr/>
                    <a:lstStyle/>
                    <a:p>
                      <a:pPr algn="r"/>
                      <a:r>
                        <a:rPr lang="en-US" dirty="0" smtClean="0"/>
                        <a:t>70</a:t>
                      </a:r>
                      <a:endParaRPr lang="en-US" dirty="0"/>
                    </a:p>
                  </a:txBody>
                  <a:tcPr/>
                </a:tc>
              </a:tr>
            </a:tbl>
          </a:graphicData>
        </a:graphic>
      </p:graphicFrame>
      <p:grpSp>
        <p:nvGrpSpPr>
          <p:cNvPr id="4" name="Grupo 30"/>
          <p:cNvGrpSpPr/>
          <p:nvPr/>
        </p:nvGrpSpPr>
        <p:grpSpPr>
          <a:xfrm>
            <a:off x="1688549" y="3144042"/>
            <a:ext cx="5531939" cy="3235941"/>
            <a:chOff x="855636" y="3144042"/>
            <a:chExt cx="3431406" cy="3235941"/>
          </a:xfrm>
        </p:grpSpPr>
        <p:cxnSp>
          <p:nvCxnSpPr>
            <p:cNvPr id="8" name="Conexão recta 7"/>
            <p:cNvCxnSpPr/>
            <p:nvPr/>
          </p:nvCxnSpPr>
          <p:spPr>
            <a:xfrm>
              <a:off x="928667" y="5572128"/>
              <a:ext cx="3357581" cy="1600"/>
            </a:xfrm>
            <a:prstGeom prst="line">
              <a:avLst/>
            </a:prstGeom>
            <a:ln/>
          </p:spPr>
          <p:style>
            <a:lnRef idx="2">
              <a:schemeClr val="dk1"/>
            </a:lnRef>
            <a:fillRef idx="0">
              <a:schemeClr val="dk1"/>
            </a:fillRef>
            <a:effectRef idx="1">
              <a:schemeClr val="dk1"/>
            </a:effectRef>
            <a:fontRef idx="minor">
              <a:schemeClr val="tx1"/>
            </a:fontRef>
          </p:style>
        </p:cxnSp>
        <p:cxnSp>
          <p:nvCxnSpPr>
            <p:cNvPr id="9" name="Conexão recta 8"/>
            <p:cNvCxnSpPr/>
            <p:nvPr/>
          </p:nvCxnSpPr>
          <p:spPr>
            <a:xfrm rot="5400000" flipH="1" flipV="1">
              <a:off x="-281011" y="4364833"/>
              <a:ext cx="2415395" cy="810"/>
            </a:xfrm>
            <a:prstGeom prst="line">
              <a:avLst/>
            </a:prstGeom>
            <a:ln/>
          </p:spPr>
          <p:style>
            <a:lnRef idx="2">
              <a:schemeClr val="dk1"/>
            </a:lnRef>
            <a:fillRef idx="0">
              <a:schemeClr val="dk1"/>
            </a:fillRef>
            <a:effectRef idx="1">
              <a:schemeClr val="dk1"/>
            </a:effectRef>
            <a:fontRef idx="minor">
              <a:schemeClr val="tx1"/>
            </a:fontRef>
          </p:style>
        </p:cxnSp>
        <p:cxnSp>
          <p:nvCxnSpPr>
            <p:cNvPr id="10" name="Conexão recta 9"/>
            <p:cNvCxnSpPr/>
            <p:nvPr/>
          </p:nvCxnSpPr>
          <p:spPr>
            <a:xfrm rot="5400000">
              <a:off x="4250529" y="5607859"/>
              <a:ext cx="7143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xão recta 10"/>
            <p:cNvCxnSpPr/>
            <p:nvPr/>
          </p:nvCxnSpPr>
          <p:spPr>
            <a:xfrm rot="5400000">
              <a:off x="1393803" y="5607065"/>
              <a:ext cx="7143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aixaDeTexto 11"/>
            <p:cNvSpPr txBox="1"/>
            <p:nvPr/>
          </p:nvSpPr>
          <p:spPr>
            <a:xfrm>
              <a:off x="3894342" y="5643578"/>
              <a:ext cx="345111" cy="276999"/>
            </a:xfrm>
            <a:prstGeom prst="rect">
              <a:avLst/>
            </a:prstGeom>
            <a:noFill/>
          </p:spPr>
          <p:txBody>
            <a:bodyPr wrap="none" rtlCol="0">
              <a:spAutoFit/>
            </a:bodyPr>
            <a:lstStyle/>
            <a:p>
              <a:r>
                <a:rPr lang="pt-PT" sz="1200" dirty="0" smtClean="0"/>
                <a:t>11:25</a:t>
              </a:r>
              <a:endParaRPr lang="pt-PT" sz="1200" dirty="0"/>
            </a:p>
          </p:txBody>
        </p:sp>
        <p:sp>
          <p:nvSpPr>
            <p:cNvPr id="13" name="CaixaDeTexto 12"/>
            <p:cNvSpPr txBox="1"/>
            <p:nvPr/>
          </p:nvSpPr>
          <p:spPr>
            <a:xfrm>
              <a:off x="1142976" y="5643578"/>
              <a:ext cx="540533" cy="276999"/>
            </a:xfrm>
            <a:prstGeom prst="rect">
              <a:avLst/>
            </a:prstGeom>
            <a:noFill/>
          </p:spPr>
          <p:txBody>
            <a:bodyPr wrap="none" rtlCol="0">
              <a:spAutoFit/>
            </a:bodyPr>
            <a:lstStyle/>
            <a:p>
              <a:r>
                <a:rPr lang="pt-PT" sz="1200" dirty="0" smtClean="0"/>
                <a:t>11:00</a:t>
              </a:r>
              <a:endParaRPr lang="pt-PT" sz="1200" dirty="0"/>
            </a:p>
          </p:txBody>
        </p:sp>
        <p:sp>
          <p:nvSpPr>
            <p:cNvPr id="14" name="CaixaDeTexto 13"/>
            <p:cNvSpPr txBox="1"/>
            <p:nvPr/>
          </p:nvSpPr>
          <p:spPr>
            <a:xfrm>
              <a:off x="2161256" y="6072206"/>
              <a:ext cx="553357" cy="307777"/>
            </a:xfrm>
            <a:prstGeom prst="rect">
              <a:avLst/>
            </a:prstGeom>
            <a:noFill/>
          </p:spPr>
          <p:txBody>
            <a:bodyPr wrap="none" rtlCol="0">
              <a:spAutoFit/>
            </a:bodyPr>
            <a:lstStyle/>
            <a:p>
              <a:r>
                <a:rPr lang="pt-PT" sz="1400" b="1" dirty="0" err="1" smtClean="0"/>
                <a:t>Time</a:t>
              </a:r>
              <a:endParaRPr lang="pt-PT" sz="1400" b="1" dirty="0"/>
            </a:p>
          </p:txBody>
        </p:sp>
        <p:cxnSp>
          <p:nvCxnSpPr>
            <p:cNvPr id="17" name="Conexão recta 16"/>
            <p:cNvCxnSpPr/>
            <p:nvPr/>
          </p:nvCxnSpPr>
          <p:spPr>
            <a:xfrm rot="5400000">
              <a:off x="892149" y="5607065"/>
              <a:ext cx="7143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exão recta 17"/>
            <p:cNvCxnSpPr/>
            <p:nvPr/>
          </p:nvCxnSpPr>
          <p:spPr>
            <a:xfrm rot="10800000">
              <a:off x="855636" y="5572140"/>
              <a:ext cx="7143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Conexão recta 20"/>
            <p:cNvCxnSpPr/>
            <p:nvPr/>
          </p:nvCxnSpPr>
          <p:spPr>
            <a:xfrm rot="5400000" flipH="1" flipV="1">
              <a:off x="3036083" y="4393413"/>
              <a:ext cx="250033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CaixaDeTexto 21"/>
            <p:cNvSpPr txBox="1"/>
            <p:nvPr/>
          </p:nvSpPr>
          <p:spPr>
            <a:xfrm>
              <a:off x="1222736" y="3500438"/>
              <a:ext cx="313669" cy="285752"/>
            </a:xfrm>
            <a:prstGeom prst="rect">
              <a:avLst/>
            </a:prstGeom>
            <a:gradFill>
              <a:gsLst>
                <a:gs pos="0">
                  <a:schemeClr val="accent1">
                    <a:shade val="51000"/>
                    <a:satMod val="130000"/>
                  </a:schemeClr>
                </a:gs>
                <a:gs pos="80000">
                  <a:schemeClr val="accent1">
                    <a:shade val="93000"/>
                    <a:satMod val="130000"/>
                  </a:schemeClr>
                </a:gs>
                <a:gs pos="100000">
                  <a:schemeClr val="accent1">
                    <a:shade val="94000"/>
                    <a:satMod val="135000"/>
                  </a:schemeClr>
                </a:gs>
              </a:gsLst>
            </a:gradFill>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pt-PT" sz="1200" i="1" dirty="0" smtClean="0">
                  <a:solidFill>
                    <a:schemeClr val="bg1"/>
                  </a:solidFill>
                </a:rPr>
                <a:t>70</a:t>
              </a:r>
              <a:endParaRPr lang="pt-PT" sz="1200" i="1" dirty="0">
                <a:solidFill>
                  <a:schemeClr val="bg1"/>
                </a:solidFill>
              </a:endParaRPr>
            </a:p>
          </p:txBody>
        </p:sp>
        <p:sp>
          <p:nvSpPr>
            <p:cNvPr id="28" name="CaixaDeTexto 27"/>
            <p:cNvSpPr txBox="1"/>
            <p:nvPr/>
          </p:nvSpPr>
          <p:spPr>
            <a:xfrm>
              <a:off x="2357422" y="5643578"/>
              <a:ext cx="540533" cy="276999"/>
            </a:xfrm>
            <a:prstGeom prst="rect">
              <a:avLst/>
            </a:prstGeom>
            <a:noFill/>
          </p:spPr>
          <p:txBody>
            <a:bodyPr wrap="none" rtlCol="0">
              <a:spAutoFit/>
            </a:bodyPr>
            <a:lstStyle/>
            <a:p>
              <a:r>
                <a:rPr lang="pt-PT" sz="1200" dirty="0" smtClean="0"/>
                <a:t>11:10</a:t>
              </a:r>
              <a:endParaRPr lang="pt-PT" sz="1200" dirty="0"/>
            </a:p>
          </p:txBody>
        </p:sp>
        <p:cxnSp>
          <p:nvCxnSpPr>
            <p:cNvPr id="29" name="Conexão recta 28"/>
            <p:cNvCxnSpPr/>
            <p:nvPr/>
          </p:nvCxnSpPr>
          <p:spPr>
            <a:xfrm rot="5400000">
              <a:off x="2606661" y="5607065"/>
              <a:ext cx="7143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CaixaDeTexto 26"/>
          <p:cNvSpPr txBox="1"/>
          <p:nvPr/>
        </p:nvSpPr>
        <p:spPr>
          <a:xfrm>
            <a:off x="6357950" y="6286520"/>
            <a:ext cx="2569934" cy="36933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dirty="0" smtClean="0"/>
              <a:t>Loudest reading: 70 dB</a:t>
            </a:r>
            <a:endParaRPr lang="en-US" dirty="0"/>
          </a:p>
        </p:txBody>
      </p:sp>
      <p:sp>
        <p:nvSpPr>
          <p:cNvPr id="30" name="CaixaDeTexto 29"/>
          <p:cNvSpPr txBox="1"/>
          <p:nvPr/>
        </p:nvSpPr>
        <p:spPr>
          <a:xfrm>
            <a:off x="1171494" y="3786190"/>
            <a:ext cx="400110" cy="1143008"/>
          </a:xfrm>
          <a:prstGeom prst="rect">
            <a:avLst/>
          </a:prstGeom>
          <a:noFill/>
        </p:spPr>
        <p:txBody>
          <a:bodyPr vert="vert270" wrap="square" rtlCol="0">
            <a:spAutoFit/>
          </a:bodyPr>
          <a:lstStyle/>
          <a:p>
            <a:r>
              <a:rPr lang="pt-PT" sz="1400" b="1" dirty="0" err="1" smtClean="0"/>
              <a:t>Noise</a:t>
            </a:r>
            <a:r>
              <a:rPr lang="pt-PT" sz="1400" b="1" dirty="0" smtClean="0"/>
              <a:t> (</a:t>
            </a:r>
            <a:r>
              <a:rPr lang="pt-PT" sz="1400" b="1" dirty="0" err="1" smtClean="0"/>
              <a:t>dB</a:t>
            </a:r>
            <a:r>
              <a:rPr lang="pt-PT" sz="1400" b="1" dirty="0" smtClean="0"/>
              <a:t>)</a:t>
            </a:r>
            <a:endParaRPr lang="pt-PT" sz="14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ângulo 23"/>
          <p:cNvSpPr/>
          <p:nvPr/>
        </p:nvSpPr>
        <p:spPr>
          <a:xfrm>
            <a:off x="1785918" y="3143248"/>
            <a:ext cx="3500462" cy="278608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 name="Título 1"/>
          <p:cNvSpPr>
            <a:spLocks noGrp="1"/>
          </p:cNvSpPr>
          <p:nvPr>
            <p:ph type="title"/>
          </p:nvPr>
        </p:nvSpPr>
        <p:spPr/>
        <p:txBody>
          <a:bodyPr>
            <a:normAutofit/>
          </a:bodyPr>
          <a:lstStyle/>
          <a:p>
            <a:r>
              <a:rPr lang="pt-PT" dirty="0" err="1" smtClean="0"/>
              <a:t>Between</a:t>
            </a:r>
            <a:r>
              <a:rPr lang="pt-PT" dirty="0" smtClean="0"/>
              <a:t> 11:10 </a:t>
            </a:r>
            <a:r>
              <a:rPr lang="pt-PT" dirty="0" err="1" smtClean="0"/>
              <a:t>and</a:t>
            </a:r>
            <a:r>
              <a:rPr lang="pt-PT" dirty="0" smtClean="0"/>
              <a:t> 11:20</a:t>
            </a:r>
            <a:endParaRPr lang="pt-PT" dirty="0"/>
          </a:p>
        </p:txBody>
      </p:sp>
      <p:sp>
        <p:nvSpPr>
          <p:cNvPr id="3" name="Marcador de Posição do Número do Diapositivo 2"/>
          <p:cNvSpPr>
            <a:spLocks noGrp="1"/>
          </p:cNvSpPr>
          <p:nvPr>
            <p:ph type="sldNum" sz="quarter" idx="12"/>
          </p:nvPr>
        </p:nvSpPr>
        <p:spPr/>
        <p:txBody>
          <a:bodyPr>
            <a:normAutofit fontScale="85000" lnSpcReduction="20000"/>
          </a:bodyPr>
          <a:lstStyle/>
          <a:p>
            <a:fld id="{B4422163-51E1-4CA0-BE4E-7782B2F7CC31}" type="slidenum">
              <a:rPr lang="pt-PT" smtClean="0"/>
              <a:pPr/>
              <a:t>16</a:t>
            </a:fld>
            <a:endParaRPr lang="pt-PT"/>
          </a:p>
        </p:txBody>
      </p:sp>
      <p:graphicFrame>
        <p:nvGraphicFramePr>
          <p:cNvPr id="5" name="Tabela 4"/>
          <p:cNvGraphicFramePr>
            <a:graphicFrameLocks noGrp="1"/>
          </p:cNvGraphicFramePr>
          <p:nvPr/>
        </p:nvGraphicFramePr>
        <p:xfrm>
          <a:off x="2285984" y="1714488"/>
          <a:ext cx="3643338" cy="1112520"/>
        </p:xfrm>
        <a:graphic>
          <a:graphicData uri="http://schemas.openxmlformats.org/drawingml/2006/table">
            <a:tbl>
              <a:tblPr firstRow="1" bandRow="1">
                <a:tableStyleId>{5C22544A-7EE6-4342-B048-85BDC9FD1C3A}</a:tableStyleId>
              </a:tblPr>
              <a:tblGrid>
                <a:gridCol w="1821669"/>
                <a:gridCol w="1821669"/>
              </a:tblGrid>
              <a:tr h="370840">
                <a:tc>
                  <a:txBody>
                    <a:bodyPr/>
                    <a:lstStyle/>
                    <a:p>
                      <a:r>
                        <a:rPr lang="en-US" dirty="0" smtClean="0"/>
                        <a:t>Timestamp</a:t>
                      </a:r>
                      <a:endParaRPr lang="en-US" dirty="0"/>
                    </a:p>
                  </a:txBody>
                  <a:tcPr/>
                </a:tc>
                <a:tc>
                  <a:txBody>
                    <a:bodyPr/>
                    <a:lstStyle/>
                    <a:p>
                      <a:pPr algn="r"/>
                      <a:r>
                        <a:rPr lang="en-US" dirty="0" smtClean="0"/>
                        <a:t>Noise (dB)</a:t>
                      </a:r>
                      <a:endParaRPr lang="en-US" dirty="0"/>
                    </a:p>
                  </a:txBody>
                  <a:tcPr/>
                </a:tc>
              </a:tr>
              <a:tr h="370840">
                <a:tc>
                  <a:txBody>
                    <a:bodyPr/>
                    <a:lstStyle/>
                    <a:p>
                      <a:r>
                        <a:rPr lang="en-US" dirty="0" smtClean="0"/>
                        <a:t>11:00</a:t>
                      </a:r>
                      <a:endParaRPr lang="en-US" dirty="0"/>
                    </a:p>
                  </a:txBody>
                  <a:tcPr/>
                </a:tc>
                <a:tc>
                  <a:txBody>
                    <a:bodyPr/>
                    <a:lstStyle/>
                    <a:p>
                      <a:pPr algn="r"/>
                      <a:r>
                        <a:rPr lang="en-US" dirty="0" smtClean="0"/>
                        <a:t>70</a:t>
                      </a:r>
                      <a:endParaRPr lang="en-US" dirty="0"/>
                    </a:p>
                  </a:txBody>
                  <a:tcPr/>
                </a:tc>
              </a:tr>
              <a:tr h="370840">
                <a:tc>
                  <a:txBody>
                    <a:bodyPr/>
                    <a:lstStyle/>
                    <a:p>
                      <a:r>
                        <a:rPr lang="en-US" dirty="0" smtClean="0"/>
                        <a:t>11:10</a:t>
                      </a:r>
                      <a:endParaRPr lang="en-US" dirty="0"/>
                    </a:p>
                  </a:txBody>
                  <a:tcPr/>
                </a:tc>
                <a:tc>
                  <a:txBody>
                    <a:bodyPr/>
                    <a:lstStyle/>
                    <a:p>
                      <a:pPr algn="r"/>
                      <a:r>
                        <a:rPr lang="en-US" dirty="0" smtClean="0"/>
                        <a:t>50</a:t>
                      </a:r>
                      <a:endParaRPr lang="en-US" dirty="0"/>
                    </a:p>
                  </a:txBody>
                  <a:tcPr/>
                </a:tc>
              </a:tr>
            </a:tbl>
          </a:graphicData>
        </a:graphic>
      </p:graphicFrame>
      <p:grpSp>
        <p:nvGrpSpPr>
          <p:cNvPr id="4" name="Grupo 30"/>
          <p:cNvGrpSpPr/>
          <p:nvPr/>
        </p:nvGrpSpPr>
        <p:grpSpPr>
          <a:xfrm>
            <a:off x="1688549" y="3144042"/>
            <a:ext cx="5531939" cy="3235941"/>
            <a:chOff x="855636" y="3144042"/>
            <a:chExt cx="3431406" cy="3235941"/>
          </a:xfrm>
        </p:grpSpPr>
        <p:cxnSp>
          <p:nvCxnSpPr>
            <p:cNvPr id="8" name="Conexão recta 7"/>
            <p:cNvCxnSpPr/>
            <p:nvPr/>
          </p:nvCxnSpPr>
          <p:spPr>
            <a:xfrm>
              <a:off x="928667" y="5572128"/>
              <a:ext cx="3357581" cy="1600"/>
            </a:xfrm>
            <a:prstGeom prst="line">
              <a:avLst/>
            </a:prstGeom>
            <a:ln/>
          </p:spPr>
          <p:style>
            <a:lnRef idx="2">
              <a:schemeClr val="dk1"/>
            </a:lnRef>
            <a:fillRef idx="0">
              <a:schemeClr val="dk1"/>
            </a:fillRef>
            <a:effectRef idx="1">
              <a:schemeClr val="dk1"/>
            </a:effectRef>
            <a:fontRef idx="minor">
              <a:schemeClr val="tx1"/>
            </a:fontRef>
          </p:style>
        </p:cxnSp>
        <p:cxnSp>
          <p:nvCxnSpPr>
            <p:cNvPr id="9" name="Conexão recta 8"/>
            <p:cNvCxnSpPr/>
            <p:nvPr/>
          </p:nvCxnSpPr>
          <p:spPr>
            <a:xfrm rot="5400000" flipH="1" flipV="1">
              <a:off x="-281011" y="4364833"/>
              <a:ext cx="2415395" cy="810"/>
            </a:xfrm>
            <a:prstGeom prst="line">
              <a:avLst/>
            </a:prstGeom>
            <a:ln/>
          </p:spPr>
          <p:style>
            <a:lnRef idx="2">
              <a:schemeClr val="dk1"/>
            </a:lnRef>
            <a:fillRef idx="0">
              <a:schemeClr val="dk1"/>
            </a:fillRef>
            <a:effectRef idx="1">
              <a:schemeClr val="dk1"/>
            </a:effectRef>
            <a:fontRef idx="minor">
              <a:schemeClr val="tx1"/>
            </a:fontRef>
          </p:style>
        </p:cxnSp>
        <p:cxnSp>
          <p:nvCxnSpPr>
            <p:cNvPr id="10" name="Conexão recta 9"/>
            <p:cNvCxnSpPr/>
            <p:nvPr/>
          </p:nvCxnSpPr>
          <p:spPr>
            <a:xfrm rot="5400000">
              <a:off x="4250529" y="5607859"/>
              <a:ext cx="7143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xão recta 10"/>
            <p:cNvCxnSpPr/>
            <p:nvPr/>
          </p:nvCxnSpPr>
          <p:spPr>
            <a:xfrm rot="5400000">
              <a:off x="1393803" y="5607065"/>
              <a:ext cx="7143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aixaDeTexto 11"/>
            <p:cNvSpPr txBox="1"/>
            <p:nvPr/>
          </p:nvSpPr>
          <p:spPr>
            <a:xfrm>
              <a:off x="3894342" y="5643578"/>
              <a:ext cx="345111" cy="276999"/>
            </a:xfrm>
            <a:prstGeom prst="rect">
              <a:avLst/>
            </a:prstGeom>
            <a:noFill/>
          </p:spPr>
          <p:txBody>
            <a:bodyPr wrap="none" rtlCol="0">
              <a:spAutoFit/>
            </a:bodyPr>
            <a:lstStyle/>
            <a:p>
              <a:r>
                <a:rPr lang="pt-PT" sz="1200" dirty="0" smtClean="0"/>
                <a:t>11:25</a:t>
              </a:r>
              <a:endParaRPr lang="pt-PT" sz="1200" dirty="0"/>
            </a:p>
          </p:txBody>
        </p:sp>
        <p:sp>
          <p:nvSpPr>
            <p:cNvPr id="13" name="CaixaDeTexto 12"/>
            <p:cNvSpPr txBox="1"/>
            <p:nvPr/>
          </p:nvSpPr>
          <p:spPr>
            <a:xfrm>
              <a:off x="1142976" y="5643578"/>
              <a:ext cx="540533" cy="276999"/>
            </a:xfrm>
            <a:prstGeom prst="rect">
              <a:avLst/>
            </a:prstGeom>
            <a:noFill/>
          </p:spPr>
          <p:txBody>
            <a:bodyPr wrap="none" rtlCol="0">
              <a:spAutoFit/>
            </a:bodyPr>
            <a:lstStyle/>
            <a:p>
              <a:r>
                <a:rPr lang="pt-PT" sz="1200" dirty="0" smtClean="0"/>
                <a:t>11:00</a:t>
              </a:r>
              <a:endParaRPr lang="pt-PT" sz="1200" dirty="0"/>
            </a:p>
          </p:txBody>
        </p:sp>
        <p:sp>
          <p:nvSpPr>
            <p:cNvPr id="14" name="CaixaDeTexto 13"/>
            <p:cNvSpPr txBox="1"/>
            <p:nvPr/>
          </p:nvSpPr>
          <p:spPr>
            <a:xfrm>
              <a:off x="2161256" y="6072206"/>
              <a:ext cx="553357" cy="307777"/>
            </a:xfrm>
            <a:prstGeom prst="rect">
              <a:avLst/>
            </a:prstGeom>
            <a:noFill/>
          </p:spPr>
          <p:txBody>
            <a:bodyPr wrap="none" rtlCol="0">
              <a:spAutoFit/>
            </a:bodyPr>
            <a:lstStyle/>
            <a:p>
              <a:r>
                <a:rPr lang="pt-PT" sz="1400" b="1" dirty="0" err="1" smtClean="0"/>
                <a:t>Time</a:t>
              </a:r>
              <a:endParaRPr lang="pt-PT" sz="1400" b="1" dirty="0"/>
            </a:p>
          </p:txBody>
        </p:sp>
        <p:cxnSp>
          <p:nvCxnSpPr>
            <p:cNvPr id="17" name="Conexão recta 16"/>
            <p:cNvCxnSpPr/>
            <p:nvPr/>
          </p:nvCxnSpPr>
          <p:spPr>
            <a:xfrm rot="5400000">
              <a:off x="892149" y="5607065"/>
              <a:ext cx="7143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exão recta 17"/>
            <p:cNvCxnSpPr/>
            <p:nvPr/>
          </p:nvCxnSpPr>
          <p:spPr>
            <a:xfrm rot="10800000">
              <a:off x="855636" y="5572140"/>
              <a:ext cx="7143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Conexão recta 20"/>
            <p:cNvCxnSpPr/>
            <p:nvPr/>
          </p:nvCxnSpPr>
          <p:spPr>
            <a:xfrm rot="5400000" flipH="1" flipV="1">
              <a:off x="3036083" y="4393413"/>
              <a:ext cx="250033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CaixaDeTexto 21"/>
            <p:cNvSpPr txBox="1"/>
            <p:nvPr/>
          </p:nvSpPr>
          <p:spPr>
            <a:xfrm>
              <a:off x="1222736" y="3500438"/>
              <a:ext cx="313669" cy="285752"/>
            </a:xfrm>
            <a:prstGeom prst="rect">
              <a:avLst/>
            </a:prstGeom>
            <a:gradFill>
              <a:gsLst>
                <a:gs pos="0">
                  <a:schemeClr val="accent1">
                    <a:shade val="51000"/>
                    <a:satMod val="130000"/>
                  </a:schemeClr>
                </a:gs>
                <a:gs pos="80000">
                  <a:schemeClr val="accent1">
                    <a:shade val="93000"/>
                    <a:satMod val="130000"/>
                  </a:schemeClr>
                </a:gs>
                <a:gs pos="100000">
                  <a:schemeClr val="accent1">
                    <a:shade val="94000"/>
                    <a:satMod val="135000"/>
                  </a:schemeClr>
                </a:gs>
              </a:gsLst>
            </a:gradFill>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pt-PT" sz="1200" i="1" dirty="0" smtClean="0">
                  <a:solidFill>
                    <a:schemeClr val="bg1"/>
                  </a:solidFill>
                </a:rPr>
                <a:t>70</a:t>
              </a:r>
              <a:endParaRPr lang="pt-PT" sz="1200" i="1" dirty="0">
                <a:solidFill>
                  <a:schemeClr val="bg1"/>
                </a:solidFill>
              </a:endParaRPr>
            </a:p>
          </p:txBody>
        </p:sp>
        <p:sp>
          <p:nvSpPr>
            <p:cNvPr id="23" name="CaixaDeTexto 22"/>
            <p:cNvSpPr txBox="1"/>
            <p:nvPr/>
          </p:nvSpPr>
          <p:spPr>
            <a:xfrm>
              <a:off x="2428861" y="4214818"/>
              <a:ext cx="303976" cy="28575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pt-PT" sz="1200" i="1" dirty="0">
                  <a:solidFill>
                    <a:schemeClr val="bg1"/>
                  </a:solidFill>
                </a:rPr>
                <a:t>5</a:t>
              </a:r>
              <a:r>
                <a:rPr lang="pt-PT" sz="1200" i="1" dirty="0" smtClean="0">
                  <a:solidFill>
                    <a:schemeClr val="bg1"/>
                  </a:solidFill>
                </a:rPr>
                <a:t>0</a:t>
              </a:r>
              <a:endParaRPr lang="pt-PT" sz="1200" i="1" dirty="0">
                <a:solidFill>
                  <a:schemeClr val="bg1"/>
                </a:solidFill>
              </a:endParaRPr>
            </a:p>
          </p:txBody>
        </p:sp>
        <p:sp>
          <p:nvSpPr>
            <p:cNvPr id="28" name="CaixaDeTexto 27"/>
            <p:cNvSpPr txBox="1"/>
            <p:nvPr/>
          </p:nvSpPr>
          <p:spPr>
            <a:xfrm>
              <a:off x="2357422" y="5643578"/>
              <a:ext cx="540533" cy="276999"/>
            </a:xfrm>
            <a:prstGeom prst="rect">
              <a:avLst/>
            </a:prstGeom>
            <a:noFill/>
          </p:spPr>
          <p:txBody>
            <a:bodyPr wrap="none" rtlCol="0">
              <a:spAutoFit/>
            </a:bodyPr>
            <a:lstStyle/>
            <a:p>
              <a:r>
                <a:rPr lang="pt-PT" sz="1200" dirty="0" smtClean="0"/>
                <a:t>11:10</a:t>
              </a:r>
              <a:endParaRPr lang="pt-PT" sz="1200" dirty="0"/>
            </a:p>
          </p:txBody>
        </p:sp>
        <p:cxnSp>
          <p:nvCxnSpPr>
            <p:cNvPr id="29" name="Conexão recta 28"/>
            <p:cNvCxnSpPr/>
            <p:nvPr/>
          </p:nvCxnSpPr>
          <p:spPr>
            <a:xfrm rot="5400000">
              <a:off x="2606661" y="5607065"/>
              <a:ext cx="7143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CaixaDeTexto 24"/>
          <p:cNvSpPr txBox="1"/>
          <p:nvPr/>
        </p:nvSpPr>
        <p:spPr>
          <a:xfrm>
            <a:off x="6357950" y="6286520"/>
            <a:ext cx="2569934" cy="36933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dirty="0" smtClean="0"/>
              <a:t>Loudest reading: 70 dB</a:t>
            </a:r>
            <a:endParaRPr lang="en-US" dirty="0"/>
          </a:p>
        </p:txBody>
      </p:sp>
      <p:sp>
        <p:nvSpPr>
          <p:cNvPr id="26" name="CaixaDeTexto 25"/>
          <p:cNvSpPr txBox="1"/>
          <p:nvPr/>
        </p:nvSpPr>
        <p:spPr>
          <a:xfrm>
            <a:off x="1171494" y="3786190"/>
            <a:ext cx="400110" cy="1143008"/>
          </a:xfrm>
          <a:prstGeom prst="rect">
            <a:avLst/>
          </a:prstGeom>
          <a:noFill/>
        </p:spPr>
        <p:txBody>
          <a:bodyPr vert="vert270" wrap="square" rtlCol="0">
            <a:spAutoFit/>
          </a:bodyPr>
          <a:lstStyle/>
          <a:p>
            <a:r>
              <a:rPr lang="pt-PT" sz="1400" b="1" dirty="0" err="1" smtClean="0"/>
              <a:t>Noise</a:t>
            </a:r>
            <a:r>
              <a:rPr lang="pt-PT" sz="1400" b="1" dirty="0" smtClean="0"/>
              <a:t> (</a:t>
            </a:r>
            <a:r>
              <a:rPr lang="pt-PT" sz="1400" b="1" dirty="0" err="1" smtClean="0"/>
              <a:t>dB</a:t>
            </a:r>
            <a:r>
              <a:rPr lang="pt-PT" sz="1400" b="1" dirty="0" smtClean="0"/>
              <a:t>)</a:t>
            </a:r>
            <a:endParaRPr lang="pt-PT" sz="14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ângulo 23"/>
          <p:cNvSpPr/>
          <p:nvPr/>
        </p:nvSpPr>
        <p:spPr>
          <a:xfrm>
            <a:off x="3071802" y="3143248"/>
            <a:ext cx="3500462" cy="278608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 name="Título 1"/>
          <p:cNvSpPr>
            <a:spLocks noGrp="1"/>
          </p:cNvSpPr>
          <p:nvPr>
            <p:ph type="title"/>
          </p:nvPr>
        </p:nvSpPr>
        <p:spPr/>
        <p:txBody>
          <a:bodyPr>
            <a:normAutofit/>
          </a:bodyPr>
          <a:lstStyle/>
          <a:p>
            <a:r>
              <a:rPr lang="pt-PT" dirty="0" err="1" smtClean="0"/>
              <a:t>Between</a:t>
            </a:r>
            <a:r>
              <a:rPr lang="pt-PT" dirty="0" smtClean="0"/>
              <a:t> 11:20 </a:t>
            </a:r>
            <a:r>
              <a:rPr lang="pt-PT" dirty="0" err="1" smtClean="0"/>
              <a:t>and</a:t>
            </a:r>
            <a:r>
              <a:rPr lang="pt-PT" dirty="0" smtClean="0"/>
              <a:t> 11:30</a:t>
            </a:r>
            <a:endParaRPr lang="pt-PT" dirty="0"/>
          </a:p>
        </p:txBody>
      </p:sp>
      <p:sp>
        <p:nvSpPr>
          <p:cNvPr id="3" name="Marcador de Posição do Número do Diapositivo 2"/>
          <p:cNvSpPr>
            <a:spLocks noGrp="1"/>
          </p:cNvSpPr>
          <p:nvPr>
            <p:ph type="sldNum" sz="quarter" idx="12"/>
          </p:nvPr>
        </p:nvSpPr>
        <p:spPr/>
        <p:txBody>
          <a:bodyPr>
            <a:normAutofit fontScale="85000" lnSpcReduction="20000"/>
          </a:bodyPr>
          <a:lstStyle/>
          <a:p>
            <a:fld id="{B4422163-51E1-4CA0-BE4E-7782B2F7CC31}" type="slidenum">
              <a:rPr lang="pt-PT" smtClean="0"/>
              <a:pPr/>
              <a:t>17</a:t>
            </a:fld>
            <a:endParaRPr lang="pt-PT"/>
          </a:p>
        </p:txBody>
      </p:sp>
      <p:graphicFrame>
        <p:nvGraphicFramePr>
          <p:cNvPr id="5" name="Tabela 4"/>
          <p:cNvGraphicFramePr>
            <a:graphicFrameLocks noGrp="1"/>
          </p:cNvGraphicFramePr>
          <p:nvPr/>
        </p:nvGraphicFramePr>
        <p:xfrm>
          <a:off x="2285984" y="1714488"/>
          <a:ext cx="3643338" cy="1112520"/>
        </p:xfrm>
        <a:graphic>
          <a:graphicData uri="http://schemas.openxmlformats.org/drawingml/2006/table">
            <a:tbl>
              <a:tblPr firstRow="1" bandRow="1">
                <a:tableStyleId>{5C22544A-7EE6-4342-B048-85BDC9FD1C3A}</a:tableStyleId>
              </a:tblPr>
              <a:tblGrid>
                <a:gridCol w="1821669"/>
                <a:gridCol w="1821669"/>
              </a:tblGrid>
              <a:tr h="370840">
                <a:tc>
                  <a:txBody>
                    <a:bodyPr/>
                    <a:lstStyle/>
                    <a:p>
                      <a:r>
                        <a:rPr lang="en-US" dirty="0" smtClean="0"/>
                        <a:t>Timestamp</a:t>
                      </a:r>
                      <a:endParaRPr lang="en-US" dirty="0"/>
                    </a:p>
                  </a:txBody>
                  <a:tcPr/>
                </a:tc>
                <a:tc>
                  <a:txBody>
                    <a:bodyPr/>
                    <a:lstStyle/>
                    <a:p>
                      <a:pPr algn="r"/>
                      <a:r>
                        <a:rPr lang="en-US" dirty="0" smtClean="0"/>
                        <a:t>Noise (dB)</a:t>
                      </a:r>
                      <a:endParaRPr lang="en-US" dirty="0"/>
                    </a:p>
                  </a:txBody>
                  <a:tcPr/>
                </a:tc>
              </a:tr>
              <a:tr h="370840">
                <a:tc>
                  <a:txBody>
                    <a:bodyPr/>
                    <a:lstStyle/>
                    <a:p>
                      <a:r>
                        <a:rPr lang="en-US" strike="sngStrike" dirty="0" smtClean="0"/>
                        <a:t>11:00</a:t>
                      </a:r>
                      <a:endParaRPr lang="en-US" strike="sngStrike" dirty="0"/>
                    </a:p>
                  </a:txBody>
                  <a:tcPr/>
                </a:tc>
                <a:tc>
                  <a:txBody>
                    <a:bodyPr/>
                    <a:lstStyle/>
                    <a:p>
                      <a:pPr algn="r"/>
                      <a:r>
                        <a:rPr lang="en-US" strike="sngStrike" dirty="0" smtClean="0"/>
                        <a:t>70</a:t>
                      </a:r>
                      <a:endParaRPr lang="en-US" strike="sngStrike" dirty="0"/>
                    </a:p>
                  </a:txBody>
                  <a:tcPr/>
                </a:tc>
              </a:tr>
              <a:tr h="370840">
                <a:tc>
                  <a:txBody>
                    <a:bodyPr/>
                    <a:lstStyle/>
                    <a:p>
                      <a:r>
                        <a:rPr lang="en-US" dirty="0" smtClean="0"/>
                        <a:t>11:10</a:t>
                      </a:r>
                      <a:endParaRPr lang="en-US" dirty="0"/>
                    </a:p>
                  </a:txBody>
                  <a:tcPr/>
                </a:tc>
                <a:tc>
                  <a:txBody>
                    <a:bodyPr/>
                    <a:lstStyle/>
                    <a:p>
                      <a:pPr algn="r"/>
                      <a:r>
                        <a:rPr lang="en-US" dirty="0" smtClean="0"/>
                        <a:t>50</a:t>
                      </a:r>
                      <a:endParaRPr lang="en-US" dirty="0"/>
                    </a:p>
                  </a:txBody>
                  <a:tcPr/>
                </a:tc>
              </a:tr>
            </a:tbl>
          </a:graphicData>
        </a:graphic>
      </p:graphicFrame>
      <p:grpSp>
        <p:nvGrpSpPr>
          <p:cNvPr id="4" name="Grupo 30"/>
          <p:cNvGrpSpPr/>
          <p:nvPr/>
        </p:nvGrpSpPr>
        <p:grpSpPr>
          <a:xfrm>
            <a:off x="1688549" y="3144042"/>
            <a:ext cx="5531939" cy="3235941"/>
            <a:chOff x="855636" y="3144042"/>
            <a:chExt cx="3431406" cy="3235941"/>
          </a:xfrm>
        </p:grpSpPr>
        <p:cxnSp>
          <p:nvCxnSpPr>
            <p:cNvPr id="8" name="Conexão recta 7"/>
            <p:cNvCxnSpPr/>
            <p:nvPr/>
          </p:nvCxnSpPr>
          <p:spPr>
            <a:xfrm>
              <a:off x="928667" y="5572128"/>
              <a:ext cx="3357581" cy="1600"/>
            </a:xfrm>
            <a:prstGeom prst="line">
              <a:avLst/>
            </a:prstGeom>
            <a:ln/>
          </p:spPr>
          <p:style>
            <a:lnRef idx="2">
              <a:schemeClr val="dk1"/>
            </a:lnRef>
            <a:fillRef idx="0">
              <a:schemeClr val="dk1"/>
            </a:fillRef>
            <a:effectRef idx="1">
              <a:schemeClr val="dk1"/>
            </a:effectRef>
            <a:fontRef idx="minor">
              <a:schemeClr val="tx1"/>
            </a:fontRef>
          </p:style>
        </p:cxnSp>
        <p:cxnSp>
          <p:nvCxnSpPr>
            <p:cNvPr id="9" name="Conexão recta 8"/>
            <p:cNvCxnSpPr/>
            <p:nvPr/>
          </p:nvCxnSpPr>
          <p:spPr>
            <a:xfrm rot="5400000" flipH="1" flipV="1">
              <a:off x="-281011" y="4364833"/>
              <a:ext cx="2415395" cy="810"/>
            </a:xfrm>
            <a:prstGeom prst="line">
              <a:avLst/>
            </a:prstGeom>
            <a:ln/>
          </p:spPr>
          <p:style>
            <a:lnRef idx="2">
              <a:schemeClr val="dk1"/>
            </a:lnRef>
            <a:fillRef idx="0">
              <a:schemeClr val="dk1"/>
            </a:fillRef>
            <a:effectRef idx="1">
              <a:schemeClr val="dk1"/>
            </a:effectRef>
            <a:fontRef idx="minor">
              <a:schemeClr val="tx1"/>
            </a:fontRef>
          </p:style>
        </p:cxnSp>
        <p:cxnSp>
          <p:nvCxnSpPr>
            <p:cNvPr id="10" name="Conexão recta 9"/>
            <p:cNvCxnSpPr/>
            <p:nvPr/>
          </p:nvCxnSpPr>
          <p:spPr>
            <a:xfrm rot="5400000">
              <a:off x="4250529" y="5607859"/>
              <a:ext cx="7143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xão recta 10"/>
            <p:cNvCxnSpPr/>
            <p:nvPr/>
          </p:nvCxnSpPr>
          <p:spPr>
            <a:xfrm rot="5400000">
              <a:off x="1393803" y="5607065"/>
              <a:ext cx="7143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aixaDeTexto 11"/>
            <p:cNvSpPr txBox="1"/>
            <p:nvPr/>
          </p:nvSpPr>
          <p:spPr>
            <a:xfrm>
              <a:off x="3894342" y="5643578"/>
              <a:ext cx="345111" cy="276999"/>
            </a:xfrm>
            <a:prstGeom prst="rect">
              <a:avLst/>
            </a:prstGeom>
            <a:noFill/>
          </p:spPr>
          <p:txBody>
            <a:bodyPr wrap="none" rtlCol="0">
              <a:spAutoFit/>
            </a:bodyPr>
            <a:lstStyle/>
            <a:p>
              <a:r>
                <a:rPr lang="pt-PT" sz="1200" dirty="0" smtClean="0"/>
                <a:t>11:25</a:t>
              </a:r>
              <a:endParaRPr lang="pt-PT" sz="1200" dirty="0"/>
            </a:p>
          </p:txBody>
        </p:sp>
        <p:sp>
          <p:nvSpPr>
            <p:cNvPr id="13" name="CaixaDeTexto 12"/>
            <p:cNvSpPr txBox="1"/>
            <p:nvPr/>
          </p:nvSpPr>
          <p:spPr>
            <a:xfrm>
              <a:off x="1142976" y="5643578"/>
              <a:ext cx="540533" cy="276999"/>
            </a:xfrm>
            <a:prstGeom prst="rect">
              <a:avLst/>
            </a:prstGeom>
            <a:noFill/>
          </p:spPr>
          <p:txBody>
            <a:bodyPr wrap="none" rtlCol="0">
              <a:spAutoFit/>
            </a:bodyPr>
            <a:lstStyle/>
            <a:p>
              <a:r>
                <a:rPr lang="pt-PT" sz="1200" dirty="0" smtClean="0"/>
                <a:t>11:00</a:t>
              </a:r>
              <a:endParaRPr lang="pt-PT" sz="1200" dirty="0"/>
            </a:p>
          </p:txBody>
        </p:sp>
        <p:sp>
          <p:nvSpPr>
            <p:cNvPr id="14" name="CaixaDeTexto 13"/>
            <p:cNvSpPr txBox="1"/>
            <p:nvPr/>
          </p:nvSpPr>
          <p:spPr>
            <a:xfrm>
              <a:off x="2161256" y="6072206"/>
              <a:ext cx="553357" cy="307777"/>
            </a:xfrm>
            <a:prstGeom prst="rect">
              <a:avLst/>
            </a:prstGeom>
            <a:noFill/>
          </p:spPr>
          <p:txBody>
            <a:bodyPr wrap="none" rtlCol="0">
              <a:spAutoFit/>
            </a:bodyPr>
            <a:lstStyle/>
            <a:p>
              <a:r>
                <a:rPr lang="pt-PT" sz="1400" b="1" dirty="0" err="1" smtClean="0"/>
                <a:t>Time</a:t>
              </a:r>
              <a:endParaRPr lang="pt-PT" sz="1400" b="1" dirty="0"/>
            </a:p>
          </p:txBody>
        </p:sp>
        <p:cxnSp>
          <p:nvCxnSpPr>
            <p:cNvPr id="17" name="Conexão recta 16"/>
            <p:cNvCxnSpPr/>
            <p:nvPr/>
          </p:nvCxnSpPr>
          <p:spPr>
            <a:xfrm rot="5400000">
              <a:off x="892149" y="5607065"/>
              <a:ext cx="7143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exão recta 17"/>
            <p:cNvCxnSpPr/>
            <p:nvPr/>
          </p:nvCxnSpPr>
          <p:spPr>
            <a:xfrm rot="10800000">
              <a:off x="855636" y="5572140"/>
              <a:ext cx="7143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Conexão recta 20"/>
            <p:cNvCxnSpPr/>
            <p:nvPr/>
          </p:nvCxnSpPr>
          <p:spPr>
            <a:xfrm rot="5400000" flipH="1" flipV="1">
              <a:off x="3036083" y="4393413"/>
              <a:ext cx="250033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CaixaDeTexto 21"/>
            <p:cNvSpPr txBox="1"/>
            <p:nvPr/>
          </p:nvSpPr>
          <p:spPr>
            <a:xfrm>
              <a:off x="1222736" y="3500438"/>
              <a:ext cx="313669" cy="285752"/>
            </a:xfrm>
            <a:prstGeom prst="rect">
              <a:avLst/>
            </a:prstGeom>
            <a:gradFill>
              <a:gsLst>
                <a:gs pos="0">
                  <a:schemeClr val="accent1">
                    <a:shade val="51000"/>
                    <a:satMod val="130000"/>
                  </a:schemeClr>
                </a:gs>
                <a:gs pos="80000">
                  <a:schemeClr val="accent1">
                    <a:shade val="93000"/>
                    <a:satMod val="130000"/>
                  </a:schemeClr>
                </a:gs>
                <a:gs pos="100000">
                  <a:schemeClr val="accent1">
                    <a:shade val="94000"/>
                    <a:satMod val="135000"/>
                  </a:schemeClr>
                </a:gs>
              </a:gsLst>
            </a:gradFill>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pt-PT" sz="1200" i="1" dirty="0" smtClean="0">
                  <a:solidFill>
                    <a:schemeClr val="bg1"/>
                  </a:solidFill>
                </a:rPr>
                <a:t>70</a:t>
              </a:r>
              <a:endParaRPr lang="pt-PT" sz="1200" i="1" dirty="0">
                <a:solidFill>
                  <a:schemeClr val="bg1"/>
                </a:solidFill>
              </a:endParaRPr>
            </a:p>
          </p:txBody>
        </p:sp>
        <p:sp>
          <p:nvSpPr>
            <p:cNvPr id="23" name="CaixaDeTexto 22"/>
            <p:cNvSpPr txBox="1"/>
            <p:nvPr/>
          </p:nvSpPr>
          <p:spPr>
            <a:xfrm>
              <a:off x="2428861" y="4214818"/>
              <a:ext cx="303976" cy="28575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pt-PT" sz="1200" i="1" dirty="0" smtClean="0">
                  <a:solidFill>
                    <a:schemeClr val="bg1"/>
                  </a:solidFill>
                </a:rPr>
                <a:t>50</a:t>
              </a:r>
              <a:endParaRPr lang="pt-PT" sz="1200" i="1" dirty="0">
                <a:solidFill>
                  <a:schemeClr val="bg1"/>
                </a:solidFill>
              </a:endParaRPr>
            </a:p>
          </p:txBody>
        </p:sp>
        <p:sp>
          <p:nvSpPr>
            <p:cNvPr id="28" name="CaixaDeTexto 27"/>
            <p:cNvSpPr txBox="1"/>
            <p:nvPr/>
          </p:nvSpPr>
          <p:spPr>
            <a:xfrm>
              <a:off x="2357422" y="5643578"/>
              <a:ext cx="540533" cy="276999"/>
            </a:xfrm>
            <a:prstGeom prst="rect">
              <a:avLst/>
            </a:prstGeom>
            <a:noFill/>
          </p:spPr>
          <p:txBody>
            <a:bodyPr wrap="none" rtlCol="0">
              <a:spAutoFit/>
            </a:bodyPr>
            <a:lstStyle/>
            <a:p>
              <a:r>
                <a:rPr lang="pt-PT" sz="1200" dirty="0" smtClean="0"/>
                <a:t>11:10</a:t>
              </a:r>
              <a:endParaRPr lang="pt-PT" sz="1200" dirty="0"/>
            </a:p>
          </p:txBody>
        </p:sp>
        <p:cxnSp>
          <p:nvCxnSpPr>
            <p:cNvPr id="29" name="Conexão recta 28"/>
            <p:cNvCxnSpPr/>
            <p:nvPr/>
          </p:nvCxnSpPr>
          <p:spPr>
            <a:xfrm rot="5400000">
              <a:off x="2606661" y="5607065"/>
              <a:ext cx="7143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CaixaDeTexto 24"/>
          <p:cNvSpPr txBox="1"/>
          <p:nvPr/>
        </p:nvSpPr>
        <p:spPr>
          <a:xfrm>
            <a:off x="6357950" y="6286520"/>
            <a:ext cx="2569934" cy="36933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dirty="0" smtClean="0"/>
              <a:t>Loudest reading: 50 dB</a:t>
            </a:r>
            <a:endParaRPr lang="en-US" dirty="0"/>
          </a:p>
        </p:txBody>
      </p:sp>
      <p:sp>
        <p:nvSpPr>
          <p:cNvPr id="26" name="CaixaDeTexto 25"/>
          <p:cNvSpPr txBox="1"/>
          <p:nvPr/>
        </p:nvSpPr>
        <p:spPr>
          <a:xfrm>
            <a:off x="1171494" y="3786190"/>
            <a:ext cx="400110" cy="1143008"/>
          </a:xfrm>
          <a:prstGeom prst="rect">
            <a:avLst/>
          </a:prstGeom>
          <a:noFill/>
        </p:spPr>
        <p:txBody>
          <a:bodyPr vert="vert270" wrap="square" rtlCol="0">
            <a:spAutoFit/>
          </a:bodyPr>
          <a:lstStyle/>
          <a:p>
            <a:r>
              <a:rPr lang="pt-PT" sz="1400" b="1" dirty="0" err="1" smtClean="0"/>
              <a:t>Noise</a:t>
            </a:r>
            <a:r>
              <a:rPr lang="pt-PT" sz="1400" b="1" dirty="0" smtClean="0"/>
              <a:t> (</a:t>
            </a:r>
            <a:r>
              <a:rPr lang="pt-PT" sz="1400" b="1" dirty="0" err="1" smtClean="0"/>
              <a:t>dB</a:t>
            </a:r>
            <a:r>
              <a:rPr lang="pt-PT" sz="1400" b="1" dirty="0" smtClean="0"/>
              <a:t>)</a:t>
            </a:r>
            <a:endParaRPr lang="pt-PT" sz="14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PT" dirty="0" err="1" smtClean="0"/>
              <a:t>Success</a:t>
            </a:r>
            <a:r>
              <a:rPr lang="pt-PT" dirty="0" smtClean="0"/>
              <a:t>!</a:t>
            </a:r>
            <a:endParaRPr lang="pt-PT" dirty="0"/>
          </a:p>
        </p:txBody>
      </p:sp>
      <p:sp>
        <p:nvSpPr>
          <p:cNvPr id="3" name="Marcador de Posição do Número do Diapositivo 2"/>
          <p:cNvSpPr>
            <a:spLocks noGrp="1"/>
          </p:cNvSpPr>
          <p:nvPr>
            <p:ph type="sldNum" sz="quarter" idx="12"/>
          </p:nvPr>
        </p:nvSpPr>
        <p:spPr/>
        <p:txBody>
          <a:bodyPr>
            <a:normAutofit fontScale="85000" lnSpcReduction="20000"/>
          </a:bodyPr>
          <a:lstStyle/>
          <a:p>
            <a:fld id="{B4422163-51E1-4CA0-BE4E-7782B2F7CC31}" type="slidenum">
              <a:rPr lang="pt-PT" smtClean="0"/>
              <a:pPr/>
              <a:t>18</a:t>
            </a:fld>
            <a:endParaRPr lang="pt-PT"/>
          </a:p>
        </p:txBody>
      </p:sp>
      <p:sp>
        <p:nvSpPr>
          <p:cNvPr id="4" name="Marcador de Posição de Conteúdo 3"/>
          <p:cNvSpPr>
            <a:spLocks noGrp="1"/>
          </p:cNvSpPr>
          <p:nvPr>
            <p:ph sz="quarter" idx="1"/>
          </p:nvPr>
        </p:nvSpPr>
        <p:spPr/>
        <p:txBody>
          <a:bodyPr>
            <a:normAutofit/>
          </a:bodyPr>
          <a:lstStyle/>
          <a:p>
            <a:r>
              <a:rPr lang="pt-PT" dirty="0" err="1" smtClean="0"/>
              <a:t>Next</a:t>
            </a:r>
            <a:r>
              <a:rPr lang="pt-PT" dirty="0" smtClean="0"/>
              <a:t> </a:t>
            </a:r>
            <a:r>
              <a:rPr lang="pt-PT" dirty="0" err="1" smtClean="0"/>
              <a:t>we</a:t>
            </a:r>
            <a:r>
              <a:rPr lang="pt-PT" dirty="0" smtClean="0"/>
              <a:t> </a:t>
            </a:r>
            <a:r>
              <a:rPr lang="pt-PT" dirty="0" err="1" smtClean="0"/>
              <a:t>try</a:t>
            </a:r>
            <a:r>
              <a:rPr lang="pt-PT" dirty="0" smtClean="0"/>
              <a:t> to </a:t>
            </a:r>
            <a:r>
              <a:rPr lang="pt-PT" dirty="0" err="1" smtClean="0"/>
              <a:t>counquer</a:t>
            </a:r>
            <a:r>
              <a:rPr lang="pt-PT" dirty="0" smtClean="0"/>
              <a:t> </a:t>
            </a:r>
            <a:r>
              <a:rPr lang="pt-PT" dirty="0" err="1" smtClean="0"/>
              <a:t>the</a:t>
            </a:r>
            <a:r>
              <a:rPr lang="pt-PT" dirty="0" smtClean="0"/>
              <a:t> stock </a:t>
            </a:r>
            <a:r>
              <a:rPr lang="pt-PT" dirty="0" err="1" smtClean="0"/>
              <a:t>market</a:t>
            </a:r>
            <a:endParaRPr lang="pt-PT" dirty="0" smtClean="0"/>
          </a:p>
          <a:p>
            <a:pPr lvl="1"/>
            <a:r>
              <a:rPr lang="pt-PT" dirty="0" err="1" smtClean="0"/>
              <a:t>Monitoring</a:t>
            </a:r>
            <a:r>
              <a:rPr lang="pt-PT" dirty="0" smtClean="0"/>
              <a:t> ACME stocks…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ângulo 23"/>
          <p:cNvSpPr/>
          <p:nvPr/>
        </p:nvSpPr>
        <p:spPr>
          <a:xfrm>
            <a:off x="1785918" y="3143248"/>
            <a:ext cx="1714512" cy="278608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 name="Título 1"/>
          <p:cNvSpPr>
            <a:spLocks noGrp="1"/>
          </p:cNvSpPr>
          <p:nvPr>
            <p:ph type="title"/>
          </p:nvPr>
        </p:nvSpPr>
        <p:spPr/>
        <p:txBody>
          <a:bodyPr>
            <a:normAutofit/>
          </a:bodyPr>
          <a:lstStyle/>
          <a:p>
            <a:r>
              <a:rPr lang="pt-PT" dirty="0" err="1" smtClean="0"/>
              <a:t>Between</a:t>
            </a:r>
            <a:r>
              <a:rPr lang="pt-PT" dirty="0" smtClean="0"/>
              <a:t> 11:00 </a:t>
            </a:r>
            <a:r>
              <a:rPr lang="pt-PT" dirty="0" err="1" smtClean="0"/>
              <a:t>and</a:t>
            </a:r>
            <a:r>
              <a:rPr lang="pt-PT" dirty="0" smtClean="0"/>
              <a:t> 11:10</a:t>
            </a:r>
            <a:endParaRPr lang="pt-PT" dirty="0"/>
          </a:p>
        </p:txBody>
      </p:sp>
      <p:sp>
        <p:nvSpPr>
          <p:cNvPr id="3" name="Marcador de Posição do Número do Diapositivo 2"/>
          <p:cNvSpPr>
            <a:spLocks noGrp="1"/>
          </p:cNvSpPr>
          <p:nvPr>
            <p:ph type="sldNum" sz="quarter" idx="12"/>
          </p:nvPr>
        </p:nvSpPr>
        <p:spPr/>
        <p:txBody>
          <a:bodyPr>
            <a:normAutofit fontScale="85000" lnSpcReduction="20000"/>
          </a:bodyPr>
          <a:lstStyle/>
          <a:p>
            <a:fld id="{B4422163-51E1-4CA0-BE4E-7782B2F7CC31}" type="slidenum">
              <a:rPr lang="pt-PT" smtClean="0"/>
              <a:pPr/>
              <a:t>19</a:t>
            </a:fld>
            <a:endParaRPr lang="pt-PT"/>
          </a:p>
        </p:txBody>
      </p:sp>
      <p:graphicFrame>
        <p:nvGraphicFramePr>
          <p:cNvPr id="5" name="Tabela 4"/>
          <p:cNvGraphicFramePr>
            <a:graphicFrameLocks noGrp="1"/>
          </p:cNvGraphicFramePr>
          <p:nvPr/>
        </p:nvGraphicFramePr>
        <p:xfrm>
          <a:off x="2285984" y="1714488"/>
          <a:ext cx="3643338" cy="741680"/>
        </p:xfrm>
        <a:graphic>
          <a:graphicData uri="http://schemas.openxmlformats.org/drawingml/2006/table">
            <a:tbl>
              <a:tblPr firstRow="1" bandRow="1">
                <a:tableStyleId>{5C22544A-7EE6-4342-B048-85BDC9FD1C3A}</a:tableStyleId>
              </a:tblPr>
              <a:tblGrid>
                <a:gridCol w="1821669"/>
                <a:gridCol w="1821669"/>
              </a:tblGrid>
              <a:tr h="370840">
                <a:tc>
                  <a:txBody>
                    <a:bodyPr/>
                    <a:lstStyle/>
                    <a:p>
                      <a:r>
                        <a:rPr lang="en-US" dirty="0" smtClean="0"/>
                        <a:t>Timestamp</a:t>
                      </a:r>
                      <a:endParaRPr lang="en-US" dirty="0"/>
                    </a:p>
                  </a:txBody>
                  <a:tcPr/>
                </a:tc>
                <a:tc>
                  <a:txBody>
                    <a:bodyPr/>
                    <a:lstStyle/>
                    <a:p>
                      <a:pPr algn="r"/>
                      <a:r>
                        <a:rPr lang="en-US" dirty="0" smtClean="0"/>
                        <a:t>Price (€)</a:t>
                      </a:r>
                      <a:endParaRPr lang="en-US" dirty="0"/>
                    </a:p>
                  </a:txBody>
                  <a:tcPr/>
                </a:tc>
              </a:tr>
              <a:tr h="370840">
                <a:tc>
                  <a:txBody>
                    <a:bodyPr/>
                    <a:lstStyle/>
                    <a:p>
                      <a:r>
                        <a:rPr lang="en-US" dirty="0" smtClean="0"/>
                        <a:t>11:00</a:t>
                      </a:r>
                      <a:endParaRPr lang="en-US" dirty="0"/>
                    </a:p>
                  </a:txBody>
                  <a:tcPr/>
                </a:tc>
                <a:tc>
                  <a:txBody>
                    <a:bodyPr/>
                    <a:lstStyle/>
                    <a:p>
                      <a:pPr algn="r"/>
                      <a:r>
                        <a:rPr lang="en-US" dirty="0" smtClean="0"/>
                        <a:t>70</a:t>
                      </a:r>
                      <a:endParaRPr lang="en-US" dirty="0"/>
                    </a:p>
                  </a:txBody>
                  <a:tcPr/>
                </a:tc>
              </a:tr>
            </a:tbl>
          </a:graphicData>
        </a:graphic>
      </p:graphicFrame>
      <p:grpSp>
        <p:nvGrpSpPr>
          <p:cNvPr id="4" name="Grupo 30"/>
          <p:cNvGrpSpPr/>
          <p:nvPr/>
        </p:nvGrpSpPr>
        <p:grpSpPr>
          <a:xfrm>
            <a:off x="1171494" y="3144042"/>
            <a:ext cx="6048994" cy="3235941"/>
            <a:chOff x="534912" y="3144042"/>
            <a:chExt cx="3752130" cy="3235941"/>
          </a:xfrm>
        </p:grpSpPr>
        <p:cxnSp>
          <p:nvCxnSpPr>
            <p:cNvPr id="8" name="Conexão recta 7"/>
            <p:cNvCxnSpPr/>
            <p:nvPr/>
          </p:nvCxnSpPr>
          <p:spPr>
            <a:xfrm>
              <a:off x="928667" y="5572128"/>
              <a:ext cx="3357581" cy="1600"/>
            </a:xfrm>
            <a:prstGeom prst="line">
              <a:avLst/>
            </a:prstGeom>
            <a:ln/>
          </p:spPr>
          <p:style>
            <a:lnRef idx="2">
              <a:schemeClr val="dk1"/>
            </a:lnRef>
            <a:fillRef idx="0">
              <a:schemeClr val="dk1"/>
            </a:fillRef>
            <a:effectRef idx="1">
              <a:schemeClr val="dk1"/>
            </a:effectRef>
            <a:fontRef idx="minor">
              <a:schemeClr val="tx1"/>
            </a:fontRef>
          </p:style>
        </p:cxnSp>
        <p:cxnSp>
          <p:nvCxnSpPr>
            <p:cNvPr id="9" name="Conexão recta 8"/>
            <p:cNvCxnSpPr/>
            <p:nvPr/>
          </p:nvCxnSpPr>
          <p:spPr>
            <a:xfrm rot="5400000" flipH="1" flipV="1">
              <a:off x="-281011" y="4364833"/>
              <a:ext cx="2415395" cy="810"/>
            </a:xfrm>
            <a:prstGeom prst="line">
              <a:avLst/>
            </a:prstGeom>
            <a:ln/>
          </p:spPr>
          <p:style>
            <a:lnRef idx="2">
              <a:schemeClr val="dk1"/>
            </a:lnRef>
            <a:fillRef idx="0">
              <a:schemeClr val="dk1"/>
            </a:fillRef>
            <a:effectRef idx="1">
              <a:schemeClr val="dk1"/>
            </a:effectRef>
            <a:fontRef idx="minor">
              <a:schemeClr val="tx1"/>
            </a:fontRef>
          </p:style>
        </p:cxnSp>
        <p:cxnSp>
          <p:nvCxnSpPr>
            <p:cNvPr id="10" name="Conexão recta 9"/>
            <p:cNvCxnSpPr/>
            <p:nvPr/>
          </p:nvCxnSpPr>
          <p:spPr>
            <a:xfrm rot="5400000">
              <a:off x="4250529" y="5607859"/>
              <a:ext cx="7143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xão recta 10"/>
            <p:cNvCxnSpPr/>
            <p:nvPr/>
          </p:nvCxnSpPr>
          <p:spPr>
            <a:xfrm rot="5400000">
              <a:off x="1393803" y="5607065"/>
              <a:ext cx="7143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aixaDeTexto 11"/>
            <p:cNvSpPr txBox="1"/>
            <p:nvPr/>
          </p:nvSpPr>
          <p:spPr>
            <a:xfrm>
              <a:off x="3894342" y="5643578"/>
              <a:ext cx="345111" cy="276999"/>
            </a:xfrm>
            <a:prstGeom prst="rect">
              <a:avLst/>
            </a:prstGeom>
            <a:noFill/>
          </p:spPr>
          <p:txBody>
            <a:bodyPr wrap="none" rtlCol="0">
              <a:spAutoFit/>
            </a:bodyPr>
            <a:lstStyle/>
            <a:p>
              <a:r>
                <a:rPr lang="pt-PT" sz="1200" dirty="0" smtClean="0"/>
                <a:t>11:25</a:t>
              </a:r>
              <a:endParaRPr lang="pt-PT" sz="1200" dirty="0"/>
            </a:p>
          </p:txBody>
        </p:sp>
        <p:sp>
          <p:nvSpPr>
            <p:cNvPr id="13" name="CaixaDeTexto 12"/>
            <p:cNvSpPr txBox="1"/>
            <p:nvPr/>
          </p:nvSpPr>
          <p:spPr>
            <a:xfrm>
              <a:off x="1142976" y="5643578"/>
              <a:ext cx="540533" cy="276999"/>
            </a:xfrm>
            <a:prstGeom prst="rect">
              <a:avLst/>
            </a:prstGeom>
            <a:noFill/>
          </p:spPr>
          <p:txBody>
            <a:bodyPr wrap="none" rtlCol="0">
              <a:spAutoFit/>
            </a:bodyPr>
            <a:lstStyle/>
            <a:p>
              <a:r>
                <a:rPr lang="pt-PT" sz="1200" dirty="0" smtClean="0"/>
                <a:t>11:00</a:t>
              </a:r>
              <a:endParaRPr lang="pt-PT" sz="1200" dirty="0"/>
            </a:p>
          </p:txBody>
        </p:sp>
        <p:sp>
          <p:nvSpPr>
            <p:cNvPr id="14" name="CaixaDeTexto 13"/>
            <p:cNvSpPr txBox="1"/>
            <p:nvPr/>
          </p:nvSpPr>
          <p:spPr>
            <a:xfrm>
              <a:off x="2161256" y="6072206"/>
              <a:ext cx="553357" cy="307777"/>
            </a:xfrm>
            <a:prstGeom prst="rect">
              <a:avLst/>
            </a:prstGeom>
            <a:noFill/>
          </p:spPr>
          <p:txBody>
            <a:bodyPr wrap="none" rtlCol="0">
              <a:spAutoFit/>
            </a:bodyPr>
            <a:lstStyle/>
            <a:p>
              <a:r>
                <a:rPr lang="pt-PT" sz="1400" b="1" dirty="0" err="1" smtClean="0"/>
                <a:t>Time</a:t>
              </a:r>
              <a:endParaRPr lang="pt-PT" sz="1400" b="1" dirty="0"/>
            </a:p>
          </p:txBody>
        </p:sp>
        <p:sp>
          <p:nvSpPr>
            <p:cNvPr id="15" name="CaixaDeTexto 14"/>
            <p:cNvSpPr txBox="1"/>
            <p:nvPr/>
          </p:nvSpPr>
          <p:spPr>
            <a:xfrm>
              <a:off x="534912" y="3571876"/>
              <a:ext cx="248184" cy="1143008"/>
            </a:xfrm>
            <a:prstGeom prst="rect">
              <a:avLst/>
            </a:prstGeom>
            <a:noFill/>
          </p:spPr>
          <p:txBody>
            <a:bodyPr vert="vert270" wrap="square" rtlCol="0">
              <a:spAutoFit/>
            </a:bodyPr>
            <a:lstStyle/>
            <a:p>
              <a:r>
                <a:rPr lang="pt-PT" sz="1400" b="1" dirty="0" err="1" smtClean="0"/>
                <a:t>Price</a:t>
              </a:r>
              <a:endParaRPr lang="pt-PT" sz="1400" b="1" dirty="0"/>
            </a:p>
          </p:txBody>
        </p:sp>
        <p:cxnSp>
          <p:nvCxnSpPr>
            <p:cNvPr id="17" name="Conexão recta 16"/>
            <p:cNvCxnSpPr/>
            <p:nvPr/>
          </p:nvCxnSpPr>
          <p:spPr>
            <a:xfrm rot="5400000">
              <a:off x="892149" y="5607065"/>
              <a:ext cx="7143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exão recta 17"/>
            <p:cNvCxnSpPr/>
            <p:nvPr/>
          </p:nvCxnSpPr>
          <p:spPr>
            <a:xfrm rot="10800000">
              <a:off x="855636" y="5572140"/>
              <a:ext cx="7143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Conexão recta 20"/>
            <p:cNvCxnSpPr/>
            <p:nvPr/>
          </p:nvCxnSpPr>
          <p:spPr>
            <a:xfrm rot="5400000" flipH="1" flipV="1">
              <a:off x="3036083" y="4393413"/>
              <a:ext cx="250033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CaixaDeTexto 21"/>
            <p:cNvSpPr txBox="1"/>
            <p:nvPr/>
          </p:nvSpPr>
          <p:spPr>
            <a:xfrm>
              <a:off x="1222736" y="3500438"/>
              <a:ext cx="313669" cy="285752"/>
            </a:xfrm>
            <a:prstGeom prst="rect">
              <a:avLst/>
            </a:prstGeom>
            <a:gradFill>
              <a:gsLst>
                <a:gs pos="0">
                  <a:schemeClr val="accent1">
                    <a:shade val="51000"/>
                    <a:satMod val="130000"/>
                  </a:schemeClr>
                </a:gs>
                <a:gs pos="80000">
                  <a:schemeClr val="accent1">
                    <a:shade val="93000"/>
                    <a:satMod val="130000"/>
                  </a:schemeClr>
                </a:gs>
                <a:gs pos="100000">
                  <a:schemeClr val="accent1">
                    <a:shade val="94000"/>
                    <a:satMod val="135000"/>
                  </a:schemeClr>
                </a:gs>
              </a:gsLst>
            </a:gradFill>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pt-PT" sz="1200" i="1" dirty="0" smtClean="0">
                  <a:solidFill>
                    <a:schemeClr val="bg1"/>
                  </a:solidFill>
                </a:rPr>
                <a:t>70</a:t>
              </a:r>
              <a:endParaRPr lang="pt-PT" sz="1200" i="1" dirty="0">
                <a:solidFill>
                  <a:schemeClr val="bg1"/>
                </a:solidFill>
              </a:endParaRPr>
            </a:p>
          </p:txBody>
        </p:sp>
        <p:sp>
          <p:nvSpPr>
            <p:cNvPr id="28" name="CaixaDeTexto 27"/>
            <p:cNvSpPr txBox="1"/>
            <p:nvPr/>
          </p:nvSpPr>
          <p:spPr>
            <a:xfrm>
              <a:off x="2357422" y="5643578"/>
              <a:ext cx="540533" cy="276999"/>
            </a:xfrm>
            <a:prstGeom prst="rect">
              <a:avLst/>
            </a:prstGeom>
            <a:noFill/>
          </p:spPr>
          <p:txBody>
            <a:bodyPr wrap="none" rtlCol="0">
              <a:spAutoFit/>
            </a:bodyPr>
            <a:lstStyle/>
            <a:p>
              <a:r>
                <a:rPr lang="pt-PT" sz="1200" dirty="0" smtClean="0"/>
                <a:t>11:10</a:t>
              </a:r>
              <a:endParaRPr lang="pt-PT" sz="1200" dirty="0"/>
            </a:p>
          </p:txBody>
        </p:sp>
        <p:cxnSp>
          <p:nvCxnSpPr>
            <p:cNvPr id="29" name="Conexão recta 28"/>
            <p:cNvCxnSpPr/>
            <p:nvPr/>
          </p:nvCxnSpPr>
          <p:spPr>
            <a:xfrm rot="5400000">
              <a:off x="2606661" y="5607065"/>
              <a:ext cx="7143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CaixaDeTexto 26"/>
          <p:cNvSpPr txBox="1"/>
          <p:nvPr/>
        </p:nvSpPr>
        <p:spPr>
          <a:xfrm>
            <a:off x="6357950" y="6286520"/>
            <a:ext cx="2108269" cy="36933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dirty="0" smtClean="0"/>
              <a:t>Highest price: 70 €</a:t>
            </a:r>
            <a:endParaRPr lang="en-US" dirty="0"/>
          </a:p>
        </p:txBody>
      </p:sp>
      <p:cxnSp>
        <p:nvCxnSpPr>
          <p:cNvPr id="26" name="Conexão recta 25"/>
          <p:cNvCxnSpPr>
            <a:stCxn id="22" idx="3"/>
          </p:cNvCxnSpPr>
          <p:nvPr/>
        </p:nvCxnSpPr>
        <p:spPr>
          <a:xfrm>
            <a:off x="2786050" y="3643314"/>
            <a:ext cx="714380" cy="1588"/>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PT" dirty="0" err="1" smtClean="0"/>
              <a:t>Goal</a:t>
            </a:r>
            <a:endParaRPr lang="pt-PT" dirty="0"/>
          </a:p>
        </p:txBody>
      </p:sp>
      <p:sp>
        <p:nvSpPr>
          <p:cNvPr id="21" name="Marcador de Posição do Número do Diapositivo 20"/>
          <p:cNvSpPr>
            <a:spLocks noGrp="1"/>
          </p:cNvSpPr>
          <p:nvPr>
            <p:ph type="sldNum" sz="quarter" idx="12"/>
          </p:nvPr>
        </p:nvSpPr>
        <p:spPr/>
        <p:txBody>
          <a:bodyPr>
            <a:normAutofit fontScale="85000" lnSpcReduction="20000"/>
          </a:bodyPr>
          <a:lstStyle/>
          <a:p>
            <a:fld id="{B4422163-51E1-4CA0-BE4E-7782B2F7CC31}" type="slidenum">
              <a:rPr lang="pt-PT" smtClean="0"/>
              <a:pPr/>
              <a:t>2</a:t>
            </a:fld>
            <a:endParaRPr lang="pt-PT" dirty="0"/>
          </a:p>
        </p:txBody>
      </p:sp>
      <p:sp>
        <p:nvSpPr>
          <p:cNvPr id="22" name="Marcador de Posição de Conteúdo 21"/>
          <p:cNvSpPr>
            <a:spLocks noGrp="1"/>
          </p:cNvSpPr>
          <p:nvPr>
            <p:ph sz="quarter" idx="1"/>
          </p:nvPr>
        </p:nvSpPr>
        <p:spPr/>
        <p:txBody>
          <a:bodyPr anchor="ctr"/>
          <a:lstStyle/>
          <a:p>
            <a:pPr algn="ctr">
              <a:buNone/>
            </a:pPr>
            <a:r>
              <a:rPr lang="en-US" dirty="0" smtClean="0"/>
              <a:t>Design and implement a new programming language for Event Stream Processing</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ângulo 24"/>
          <p:cNvSpPr/>
          <p:nvPr/>
        </p:nvSpPr>
        <p:spPr>
          <a:xfrm>
            <a:off x="1785918" y="3143248"/>
            <a:ext cx="3500462" cy="278608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 name="Título 1"/>
          <p:cNvSpPr>
            <a:spLocks noGrp="1"/>
          </p:cNvSpPr>
          <p:nvPr>
            <p:ph type="title"/>
          </p:nvPr>
        </p:nvSpPr>
        <p:spPr/>
        <p:txBody>
          <a:bodyPr>
            <a:normAutofit/>
          </a:bodyPr>
          <a:lstStyle/>
          <a:p>
            <a:r>
              <a:rPr lang="pt-PT" dirty="0" err="1" smtClean="0"/>
              <a:t>Between</a:t>
            </a:r>
            <a:r>
              <a:rPr lang="pt-PT" dirty="0" smtClean="0"/>
              <a:t> 11:10 </a:t>
            </a:r>
            <a:r>
              <a:rPr lang="pt-PT" dirty="0" err="1" smtClean="0"/>
              <a:t>and</a:t>
            </a:r>
            <a:r>
              <a:rPr lang="pt-PT" dirty="0" smtClean="0"/>
              <a:t> 11:20</a:t>
            </a:r>
            <a:endParaRPr lang="pt-PT" dirty="0"/>
          </a:p>
        </p:txBody>
      </p:sp>
      <p:sp>
        <p:nvSpPr>
          <p:cNvPr id="3" name="Marcador de Posição do Número do Diapositivo 2"/>
          <p:cNvSpPr>
            <a:spLocks noGrp="1"/>
          </p:cNvSpPr>
          <p:nvPr>
            <p:ph type="sldNum" sz="quarter" idx="12"/>
          </p:nvPr>
        </p:nvSpPr>
        <p:spPr/>
        <p:txBody>
          <a:bodyPr>
            <a:normAutofit fontScale="85000" lnSpcReduction="20000"/>
          </a:bodyPr>
          <a:lstStyle/>
          <a:p>
            <a:fld id="{B4422163-51E1-4CA0-BE4E-7782B2F7CC31}" type="slidenum">
              <a:rPr lang="pt-PT" smtClean="0"/>
              <a:pPr/>
              <a:t>20</a:t>
            </a:fld>
            <a:endParaRPr lang="pt-PT"/>
          </a:p>
        </p:txBody>
      </p:sp>
      <p:graphicFrame>
        <p:nvGraphicFramePr>
          <p:cNvPr id="5" name="Tabela 4"/>
          <p:cNvGraphicFramePr>
            <a:graphicFrameLocks noGrp="1"/>
          </p:cNvGraphicFramePr>
          <p:nvPr/>
        </p:nvGraphicFramePr>
        <p:xfrm>
          <a:off x="2285984" y="1714488"/>
          <a:ext cx="3643338" cy="1112520"/>
        </p:xfrm>
        <a:graphic>
          <a:graphicData uri="http://schemas.openxmlformats.org/drawingml/2006/table">
            <a:tbl>
              <a:tblPr firstRow="1" bandRow="1">
                <a:tableStyleId>{5C22544A-7EE6-4342-B048-85BDC9FD1C3A}</a:tableStyleId>
              </a:tblPr>
              <a:tblGrid>
                <a:gridCol w="1821669"/>
                <a:gridCol w="1821669"/>
              </a:tblGrid>
              <a:tr h="370840">
                <a:tc>
                  <a:txBody>
                    <a:bodyPr/>
                    <a:lstStyle/>
                    <a:p>
                      <a:r>
                        <a:rPr lang="en-US" dirty="0" smtClean="0"/>
                        <a:t>Timestamp</a:t>
                      </a:r>
                      <a:endParaRPr lang="en-US" dirty="0"/>
                    </a:p>
                  </a:txBody>
                  <a:tcPr/>
                </a:tc>
                <a:tc>
                  <a:txBody>
                    <a:bodyPr/>
                    <a:lstStyle/>
                    <a:p>
                      <a:pPr algn="r"/>
                      <a:r>
                        <a:rPr lang="en-US" dirty="0" smtClean="0"/>
                        <a:t>Price (€)</a:t>
                      </a:r>
                      <a:endParaRPr lang="en-US" dirty="0"/>
                    </a:p>
                  </a:txBody>
                  <a:tcPr/>
                </a:tc>
              </a:tr>
              <a:tr h="370840">
                <a:tc>
                  <a:txBody>
                    <a:bodyPr/>
                    <a:lstStyle/>
                    <a:p>
                      <a:r>
                        <a:rPr lang="en-US" dirty="0" smtClean="0"/>
                        <a:t>11:00</a:t>
                      </a:r>
                      <a:endParaRPr lang="en-US" dirty="0"/>
                    </a:p>
                  </a:txBody>
                  <a:tcPr/>
                </a:tc>
                <a:tc>
                  <a:txBody>
                    <a:bodyPr/>
                    <a:lstStyle/>
                    <a:p>
                      <a:pPr algn="r"/>
                      <a:r>
                        <a:rPr lang="en-US" dirty="0" smtClean="0"/>
                        <a:t>70</a:t>
                      </a:r>
                      <a:endParaRPr lang="en-US" dirty="0"/>
                    </a:p>
                  </a:txBody>
                  <a:tcPr/>
                </a:tc>
              </a:tr>
              <a:tr h="370840">
                <a:tc>
                  <a:txBody>
                    <a:bodyPr/>
                    <a:lstStyle/>
                    <a:p>
                      <a:r>
                        <a:rPr lang="en-US" dirty="0" smtClean="0"/>
                        <a:t>11:10</a:t>
                      </a:r>
                      <a:endParaRPr lang="en-US" dirty="0"/>
                    </a:p>
                  </a:txBody>
                  <a:tcPr/>
                </a:tc>
                <a:tc>
                  <a:txBody>
                    <a:bodyPr/>
                    <a:lstStyle/>
                    <a:p>
                      <a:pPr algn="r"/>
                      <a:r>
                        <a:rPr lang="en-US" dirty="0" smtClean="0"/>
                        <a:t>50</a:t>
                      </a:r>
                      <a:endParaRPr lang="en-US" dirty="0"/>
                    </a:p>
                  </a:txBody>
                  <a:tcPr/>
                </a:tc>
              </a:tr>
            </a:tbl>
          </a:graphicData>
        </a:graphic>
      </p:graphicFrame>
      <p:grpSp>
        <p:nvGrpSpPr>
          <p:cNvPr id="4" name="Grupo 30"/>
          <p:cNvGrpSpPr/>
          <p:nvPr/>
        </p:nvGrpSpPr>
        <p:grpSpPr>
          <a:xfrm>
            <a:off x="1171494" y="3144042"/>
            <a:ext cx="6048994" cy="3235941"/>
            <a:chOff x="534912" y="3144042"/>
            <a:chExt cx="3752130" cy="3235941"/>
          </a:xfrm>
        </p:grpSpPr>
        <p:cxnSp>
          <p:nvCxnSpPr>
            <p:cNvPr id="8" name="Conexão recta 7"/>
            <p:cNvCxnSpPr/>
            <p:nvPr/>
          </p:nvCxnSpPr>
          <p:spPr>
            <a:xfrm>
              <a:off x="928667" y="5572128"/>
              <a:ext cx="3357581" cy="1600"/>
            </a:xfrm>
            <a:prstGeom prst="line">
              <a:avLst/>
            </a:prstGeom>
            <a:ln/>
          </p:spPr>
          <p:style>
            <a:lnRef idx="2">
              <a:schemeClr val="dk1"/>
            </a:lnRef>
            <a:fillRef idx="0">
              <a:schemeClr val="dk1"/>
            </a:fillRef>
            <a:effectRef idx="1">
              <a:schemeClr val="dk1"/>
            </a:effectRef>
            <a:fontRef idx="minor">
              <a:schemeClr val="tx1"/>
            </a:fontRef>
          </p:style>
        </p:cxnSp>
        <p:cxnSp>
          <p:nvCxnSpPr>
            <p:cNvPr id="9" name="Conexão recta 8"/>
            <p:cNvCxnSpPr/>
            <p:nvPr/>
          </p:nvCxnSpPr>
          <p:spPr>
            <a:xfrm rot="5400000" flipH="1" flipV="1">
              <a:off x="-281011" y="4364833"/>
              <a:ext cx="2415395" cy="810"/>
            </a:xfrm>
            <a:prstGeom prst="line">
              <a:avLst/>
            </a:prstGeom>
            <a:ln/>
          </p:spPr>
          <p:style>
            <a:lnRef idx="2">
              <a:schemeClr val="dk1"/>
            </a:lnRef>
            <a:fillRef idx="0">
              <a:schemeClr val="dk1"/>
            </a:fillRef>
            <a:effectRef idx="1">
              <a:schemeClr val="dk1"/>
            </a:effectRef>
            <a:fontRef idx="minor">
              <a:schemeClr val="tx1"/>
            </a:fontRef>
          </p:style>
        </p:cxnSp>
        <p:cxnSp>
          <p:nvCxnSpPr>
            <p:cNvPr id="10" name="Conexão recta 9"/>
            <p:cNvCxnSpPr/>
            <p:nvPr/>
          </p:nvCxnSpPr>
          <p:spPr>
            <a:xfrm rot="5400000">
              <a:off x="4250529" y="5607859"/>
              <a:ext cx="7143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xão recta 10"/>
            <p:cNvCxnSpPr/>
            <p:nvPr/>
          </p:nvCxnSpPr>
          <p:spPr>
            <a:xfrm rot="5400000">
              <a:off x="1393803" y="5607065"/>
              <a:ext cx="7143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aixaDeTexto 11"/>
            <p:cNvSpPr txBox="1"/>
            <p:nvPr/>
          </p:nvSpPr>
          <p:spPr>
            <a:xfrm>
              <a:off x="3894342" y="5643578"/>
              <a:ext cx="345111" cy="276999"/>
            </a:xfrm>
            <a:prstGeom prst="rect">
              <a:avLst/>
            </a:prstGeom>
            <a:noFill/>
          </p:spPr>
          <p:txBody>
            <a:bodyPr wrap="none" rtlCol="0">
              <a:spAutoFit/>
            </a:bodyPr>
            <a:lstStyle/>
            <a:p>
              <a:r>
                <a:rPr lang="pt-PT" sz="1200" dirty="0" smtClean="0"/>
                <a:t>11:25</a:t>
              </a:r>
              <a:endParaRPr lang="pt-PT" sz="1200" dirty="0"/>
            </a:p>
          </p:txBody>
        </p:sp>
        <p:sp>
          <p:nvSpPr>
            <p:cNvPr id="13" name="CaixaDeTexto 12"/>
            <p:cNvSpPr txBox="1"/>
            <p:nvPr/>
          </p:nvSpPr>
          <p:spPr>
            <a:xfrm>
              <a:off x="1142976" y="5643578"/>
              <a:ext cx="540533" cy="276999"/>
            </a:xfrm>
            <a:prstGeom prst="rect">
              <a:avLst/>
            </a:prstGeom>
            <a:noFill/>
          </p:spPr>
          <p:txBody>
            <a:bodyPr wrap="none" rtlCol="0">
              <a:spAutoFit/>
            </a:bodyPr>
            <a:lstStyle/>
            <a:p>
              <a:r>
                <a:rPr lang="pt-PT" sz="1200" dirty="0" smtClean="0"/>
                <a:t>11:00</a:t>
              </a:r>
              <a:endParaRPr lang="pt-PT" sz="1200" dirty="0"/>
            </a:p>
          </p:txBody>
        </p:sp>
        <p:sp>
          <p:nvSpPr>
            <p:cNvPr id="14" name="CaixaDeTexto 13"/>
            <p:cNvSpPr txBox="1"/>
            <p:nvPr/>
          </p:nvSpPr>
          <p:spPr>
            <a:xfrm>
              <a:off x="2161256" y="6072206"/>
              <a:ext cx="553357" cy="307777"/>
            </a:xfrm>
            <a:prstGeom prst="rect">
              <a:avLst/>
            </a:prstGeom>
            <a:noFill/>
          </p:spPr>
          <p:txBody>
            <a:bodyPr wrap="none" rtlCol="0">
              <a:spAutoFit/>
            </a:bodyPr>
            <a:lstStyle/>
            <a:p>
              <a:r>
                <a:rPr lang="pt-PT" sz="1400" b="1" dirty="0" err="1" smtClean="0"/>
                <a:t>Time</a:t>
              </a:r>
              <a:endParaRPr lang="pt-PT" sz="1400" b="1" dirty="0"/>
            </a:p>
          </p:txBody>
        </p:sp>
        <p:sp>
          <p:nvSpPr>
            <p:cNvPr id="15" name="CaixaDeTexto 14"/>
            <p:cNvSpPr txBox="1"/>
            <p:nvPr/>
          </p:nvSpPr>
          <p:spPr>
            <a:xfrm>
              <a:off x="534912" y="3571876"/>
              <a:ext cx="248184" cy="1143008"/>
            </a:xfrm>
            <a:prstGeom prst="rect">
              <a:avLst/>
            </a:prstGeom>
            <a:noFill/>
          </p:spPr>
          <p:txBody>
            <a:bodyPr vert="vert270" wrap="square" rtlCol="0">
              <a:spAutoFit/>
            </a:bodyPr>
            <a:lstStyle/>
            <a:p>
              <a:r>
                <a:rPr lang="pt-PT" sz="1400" b="1" dirty="0" err="1" smtClean="0"/>
                <a:t>Price</a:t>
              </a:r>
              <a:endParaRPr lang="pt-PT" sz="1400" b="1" dirty="0"/>
            </a:p>
          </p:txBody>
        </p:sp>
        <p:cxnSp>
          <p:nvCxnSpPr>
            <p:cNvPr id="17" name="Conexão recta 16"/>
            <p:cNvCxnSpPr/>
            <p:nvPr/>
          </p:nvCxnSpPr>
          <p:spPr>
            <a:xfrm rot="5400000">
              <a:off x="892149" y="5607065"/>
              <a:ext cx="7143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exão recta 17"/>
            <p:cNvCxnSpPr/>
            <p:nvPr/>
          </p:nvCxnSpPr>
          <p:spPr>
            <a:xfrm rot="10800000">
              <a:off x="855636" y="5572140"/>
              <a:ext cx="7143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Conexão recta 20"/>
            <p:cNvCxnSpPr/>
            <p:nvPr/>
          </p:nvCxnSpPr>
          <p:spPr>
            <a:xfrm rot="5400000" flipH="1" flipV="1">
              <a:off x="3036083" y="4393413"/>
              <a:ext cx="250033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CaixaDeTexto 21"/>
            <p:cNvSpPr txBox="1"/>
            <p:nvPr/>
          </p:nvSpPr>
          <p:spPr>
            <a:xfrm>
              <a:off x="1222736" y="3500438"/>
              <a:ext cx="313669" cy="285752"/>
            </a:xfrm>
            <a:prstGeom prst="rect">
              <a:avLst/>
            </a:prstGeom>
            <a:gradFill>
              <a:gsLst>
                <a:gs pos="0">
                  <a:schemeClr val="accent1">
                    <a:shade val="51000"/>
                    <a:satMod val="130000"/>
                  </a:schemeClr>
                </a:gs>
                <a:gs pos="80000">
                  <a:schemeClr val="accent1">
                    <a:shade val="93000"/>
                    <a:satMod val="130000"/>
                  </a:schemeClr>
                </a:gs>
                <a:gs pos="100000">
                  <a:schemeClr val="accent1">
                    <a:shade val="94000"/>
                    <a:satMod val="135000"/>
                  </a:schemeClr>
                </a:gs>
              </a:gsLst>
            </a:gradFill>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pt-PT" sz="1200" i="1" dirty="0" smtClean="0">
                  <a:solidFill>
                    <a:schemeClr val="bg1"/>
                  </a:solidFill>
                </a:rPr>
                <a:t>70</a:t>
              </a:r>
              <a:endParaRPr lang="pt-PT" sz="1200" i="1" dirty="0">
                <a:solidFill>
                  <a:schemeClr val="bg1"/>
                </a:solidFill>
              </a:endParaRPr>
            </a:p>
          </p:txBody>
        </p:sp>
        <p:sp>
          <p:nvSpPr>
            <p:cNvPr id="23" name="CaixaDeTexto 22"/>
            <p:cNvSpPr txBox="1"/>
            <p:nvPr/>
          </p:nvSpPr>
          <p:spPr>
            <a:xfrm>
              <a:off x="2428861" y="4214818"/>
              <a:ext cx="303976" cy="28575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pt-PT" sz="1200" i="1" dirty="0" smtClean="0">
                  <a:solidFill>
                    <a:schemeClr val="bg1"/>
                  </a:solidFill>
                </a:rPr>
                <a:t>50</a:t>
              </a:r>
              <a:endParaRPr lang="pt-PT" sz="1200" i="1" dirty="0">
                <a:solidFill>
                  <a:schemeClr val="bg1"/>
                </a:solidFill>
              </a:endParaRPr>
            </a:p>
          </p:txBody>
        </p:sp>
        <p:sp>
          <p:nvSpPr>
            <p:cNvPr id="28" name="CaixaDeTexto 27"/>
            <p:cNvSpPr txBox="1"/>
            <p:nvPr/>
          </p:nvSpPr>
          <p:spPr>
            <a:xfrm>
              <a:off x="2357422" y="5643578"/>
              <a:ext cx="540533" cy="276999"/>
            </a:xfrm>
            <a:prstGeom prst="rect">
              <a:avLst/>
            </a:prstGeom>
            <a:noFill/>
          </p:spPr>
          <p:txBody>
            <a:bodyPr wrap="none" rtlCol="0">
              <a:spAutoFit/>
            </a:bodyPr>
            <a:lstStyle/>
            <a:p>
              <a:r>
                <a:rPr lang="pt-PT" sz="1200" dirty="0" smtClean="0"/>
                <a:t>11:10</a:t>
              </a:r>
              <a:endParaRPr lang="pt-PT" sz="1200" dirty="0"/>
            </a:p>
          </p:txBody>
        </p:sp>
        <p:cxnSp>
          <p:nvCxnSpPr>
            <p:cNvPr id="29" name="Conexão recta 28"/>
            <p:cNvCxnSpPr/>
            <p:nvPr/>
          </p:nvCxnSpPr>
          <p:spPr>
            <a:xfrm rot="5400000">
              <a:off x="2606661" y="5607065"/>
              <a:ext cx="7143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CaixaDeTexto 26"/>
          <p:cNvSpPr txBox="1"/>
          <p:nvPr/>
        </p:nvSpPr>
        <p:spPr>
          <a:xfrm>
            <a:off x="6357950" y="6286520"/>
            <a:ext cx="2108269" cy="36933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dirty="0" smtClean="0"/>
              <a:t>Highest price: 70 €</a:t>
            </a:r>
            <a:endParaRPr lang="en-US" dirty="0"/>
          </a:p>
        </p:txBody>
      </p:sp>
      <p:cxnSp>
        <p:nvCxnSpPr>
          <p:cNvPr id="26" name="Conexão recta 25"/>
          <p:cNvCxnSpPr>
            <a:stCxn id="22" idx="3"/>
          </p:cNvCxnSpPr>
          <p:nvPr/>
        </p:nvCxnSpPr>
        <p:spPr>
          <a:xfrm>
            <a:off x="2786049" y="3643314"/>
            <a:ext cx="1357323" cy="158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1" name="Conexão recta 30"/>
          <p:cNvCxnSpPr>
            <a:stCxn id="23" idx="3"/>
          </p:cNvCxnSpPr>
          <p:nvPr/>
        </p:nvCxnSpPr>
        <p:spPr>
          <a:xfrm>
            <a:off x="4714877" y="4357694"/>
            <a:ext cx="2500329" cy="1588"/>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ângulo 29"/>
          <p:cNvSpPr/>
          <p:nvPr/>
        </p:nvSpPr>
        <p:spPr>
          <a:xfrm>
            <a:off x="3071802" y="3143248"/>
            <a:ext cx="3500462" cy="278608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 name="Título 1"/>
          <p:cNvSpPr>
            <a:spLocks noGrp="1"/>
          </p:cNvSpPr>
          <p:nvPr>
            <p:ph type="title"/>
          </p:nvPr>
        </p:nvSpPr>
        <p:spPr/>
        <p:txBody>
          <a:bodyPr>
            <a:normAutofit/>
          </a:bodyPr>
          <a:lstStyle/>
          <a:p>
            <a:r>
              <a:rPr lang="pt-PT" dirty="0" err="1" smtClean="0"/>
              <a:t>Between</a:t>
            </a:r>
            <a:r>
              <a:rPr lang="pt-PT" dirty="0" smtClean="0"/>
              <a:t> 11:20 </a:t>
            </a:r>
            <a:r>
              <a:rPr lang="pt-PT" dirty="0" err="1" smtClean="0"/>
              <a:t>and</a:t>
            </a:r>
            <a:r>
              <a:rPr lang="pt-PT" dirty="0" smtClean="0"/>
              <a:t> 11:30</a:t>
            </a:r>
            <a:endParaRPr lang="pt-PT" dirty="0"/>
          </a:p>
        </p:txBody>
      </p:sp>
      <p:sp>
        <p:nvSpPr>
          <p:cNvPr id="3" name="Marcador de Posição do Número do Diapositivo 2"/>
          <p:cNvSpPr>
            <a:spLocks noGrp="1"/>
          </p:cNvSpPr>
          <p:nvPr>
            <p:ph type="sldNum" sz="quarter" idx="12"/>
          </p:nvPr>
        </p:nvSpPr>
        <p:spPr/>
        <p:txBody>
          <a:bodyPr>
            <a:normAutofit fontScale="85000" lnSpcReduction="20000"/>
          </a:bodyPr>
          <a:lstStyle/>
          <a:p>
            <a:fld id="{B4422163-51E1-4CA0-BE4E-7782B2F7CC31}" type="slidenum">
              <a:rPr lang="pt-PT" smtClean="0"/>
              <a:pPr/>
              <a:t>21</a:t>
            </a:fld>
            <a:endParaRPr lang="pt-PT"/>
          </a:p>
        </p:txBody>
      </p:sp>
      <p:graphicFrame>
        <p:nvGraphicFramePr>
          <p:cNvPr id="5" name="Tabela 4"/>
          <p:cNvGraphicFramePr>
            <a:graphicFrameLocks noGrp="1"/>
          </p:cNvGraphicFramePr>
          <p:nvPr/>
        </p:nvGraphicFramePr>
        <p:xfrm>
          <a:off x="2285984" y="1714488"/>
          <a:ext cx="3643338" cy="1112520"/>
        </p:xfrm>
        <a:graphic>
          <a:graphicData uri="http://schemas.openxmlformats.org/drawingml/2006/table">
            <a:tbl>
              <a:tblPr firstRow="1" bandRow="1">
                <a:tableStyleId>{5C22544A-7EE6-4342-B048-85BDC9FD1C3A}</a:tableStyleId>
              </a:tblPr>
              <a:tblGrid>
                <a:gridCol w="1821669"/>
                <a:gridCol w="1821669"/>
              </a:tblGrid>
              <a:tr h="370840">
                <a:tc>
                  <a:txBody>
                    <a:bodyPr/>
                    <a:lstStyle/>
                    <a:p>
                      <a:r>
                        <a:rPr lang="en-US" dirty="0" smtClean="0"/>
                        <a:t>Timestamp</a:t>
                      </a:r>
                      <a:endParaRPr lang="en-US" dirty="0"/>
                    </a:p>
                  </a:txBody>
                  <a:tcPr/>
                </a:tc>
                <a:tc>
                  <a:txBody>
                    <a:bodyPr/>
                    <a:lstStyle/>
                    <a:p>
                      <a:pPr algn="r"/>
                      <a:r>
                        <a:rPr lang="en-US" dirty="0" smtClean="0"/>
                        <a:t>Price (€)</a:t>
                      </a:r>
                      <a:endParaRPr lang="en-US" dirty="0"/>
                    </a:p>
                  </a:txBody>
                  <a:tcPr/>
                </a:tc>
              </a:tr>
              <a:tr h="370840">
                <a:tc>
                  <a:txBody>
                    <a:bodyPr/>
                    <a:lstStyle/>
                    <a:p>
                      <a:r>
                        <a:rPr lang="en-US" strike="sngStrike" dirty="0" smtClean="0"/>
                        <a:t>11:00</a:t>
                      </a:r>
                      <a:endParaRPr lang="en-US" strike="sngStrike" dirty="0"/>
                    </a:p>
                  </a:txBody>
                  <a:tcPr/>
                </a:tc>
                <a:tc>
                  <a:txBody>
                    <a:bodyPr/>
                    <a:lstStyle/>
                    <a:p>
                      <a:pPr algn="r"/>
                      <a:r>
                        <a:rPr lang="en-US" strike="sngStrike" dirty="0" smtClean="0"/>
                        <a:t>70</a:t>
                      </a:r>
                      <a:endParaRPr lang="en-US" strike="sngStrike" dirty="0"/>
                    </a:p>
                  </a:txBody>
                  <a:tcPr/>
                </a:tc>
              </a:tr>
              <a:tr h="370840">
                <a:tc>
                  <a:txBody>
                    <a:bodyPr/>
                    <a:lstStyle/>
                    <a:p>
                      <a:r>
                        <a:rPr lang="en-US" dirty="0" smtClean="0"/>
                        <a:t>11:10</a:t>
                      </a:r>
                      <a:endParaRPr lang="en-US" dirty="0"/>
                    </a:p>
                  </a:txBody>
                  <a:tcPr/>
                </a:tc>
                <a:tc>
                  <a:txBody>
                    <a:bodyPr/>
                    <a:lstStyle/>
                    <a:p>
                      <a:pPr algn="r"/>
                      <a:r>
                        <a:rPr lang="en-US" dirty="0" smtClean="0"/>
                        <a:t>50</a:t>
                      </a:r>
                      <a:endParaRPr lang="en-US" dirty="0"/>
                    </a:p>
                  </a:txBody>
                  <a:tcPr/>
                </a:tc>
              </a:tr>
            </a:tbl>
          </a:graphicData>
        </a:graphic>
      </p:graphicFrame>
      <p:grpSp>
        <p:nvGrpSpPr>
          <p:cNvPr id="4" name="Grupo 30"/>
          <p:cNvGrpSpPr/>
          <p:nvPr/>
        </p:nvGrpSpPr>
        <p:grpSpPr>
          <a:xfrm>
            <a:off x="1171494" y="3144042"/>
            <a:ext cx="6048994" cy="3235941"/>
            <a:chOff x="534912" y="3144042"/>
            <a:chExt cx="3752130" cy="3235941"/>
          </a:xfrm>
        </p:grpSpPr>
        <p:cxnSp>
          <p:nvCxnSpPr>
            <p:cNvPr id="8" name="Conexão recta 7"/>
            <p:cNvCxnSpPr/>
            <p:nvPr/>
          </p:nvCxnSpPr>
          <p:spPr>
            <a:xfrm>
              <a:off x="928667" y="5572128"/>
              <a:ext cx="3357581" cy="1600"/>
            </a:xfrm>
            <a:prstGeom prst="line">
              <a:avLst/>
            </a:prstGeom>
            <a:ln/>
          </p:spPr>
          <p:style>
            <a:lnRef idx="2">
              <a:schemeClr val="dk1"/>
            </a:lnRef>
            <a:fillRef idx="0">
              <a:schemeClr val="dk1"/>
            </a:fillRef>
            <a:effectRef idx="1">
              <a:schemeClr val="dk1"/>
            </a:effectRef>
            <a:fontRef idx="minor">
              <a:schemeClr val="tx1"/>
            </a:fontRef>
          </p:style>
        </p:cxnSp>
        <p:cxnSp>
          <p:nvCxnSpPr>
            <p:cNvPr id="9" name="Conexão recta 8"/>
            <p:cNvCxnSpPr/>
            <p:nvPr/>
          </p:nvCxnSpPr>
          <p:spPr>
            <a:xfrm rot="5400000" flipH="1" flipV="1">
              <a:off x="-281011" y="4364833"/>
              <a:ext cx="2415395" cy="810"/>
            </a:xfrm>
            <a:prstGeom prst="line">
              <a:avLst/>
            </a:prstGeom>
            <a:ln/>
          </p:spPr>
          <p:style>
            <a:lnRef idx="2">
              <a:schemeClr val="dk1"/>
            </a:lnRef>
            <a:fillRef idx="0">
              <a:schemeClr val="dk1"/>
            </a:fillRef>
            <a:effectRef idx="1">
              <a:schemeClr val="dk1"/>
            </a:effectRef>
            <a:fontRef idx="minor">
              <a:schemeClr val="tx1"/>
            </a:fontRef>
          </p:style>
        </p:cxnSp>
        <p:cxnSp>
          <p:nvCxnSpPr>
            <p:cNvPr id="10" name="Conexão recta 9"/>
            <p:cNvCxnSpPr/>
            <p:nvPr/>
          </p:nvCxnSpPr>
          <p:spPr>
            <a:xfrm rot="5400000">
              <a:off x="4250529" y="5607859"/>
              <a:ext cx="7143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xão recta 10"/>
            <p:cNvCxnSpPr/>
            <p:nvPr/>
          </p:nvCxnSpPr>
          <p:spPr>
            <a:xfrm rot="5400000">
              <a:off x="1393803" y="5607065"/>
              <a:ext cx="7143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aixaDeTexto 11"/>
            <p:cNvSpPr txBox="1"/>
            <p:nvPr/>
          </p:nvSpPr>
          <p:spPr>
            <a:xfrm>
              <a:off x="3894342" y="5643578"/>
              <a:ext cx="345111" cy="276999"/>
            </a:xfrm>
            <a:prstGeom prst="rect">
              <a:avLst/>
            </a:prstGeom>
            <a:noFill/>
          </p:spPr>
          <p:txBody>
            <a:bodyPr wrap="none" rtlCol="0">
              <a:spAutoFit/>
            </a:bodyPr>
            <a:lstStyle/>
            <a:p>
              <a:r>
                <a:rPr lang="pt-PT" sz="1200" dirty="0" smtClean="0"/>
                <a:t>11:25</a:t>
              </a:r>
              <a:endParaRPr lang="pt-PT" sz="1200" dirty="0"/>
            </a:p>
          </p:txBody>
        </p:sp>
        <p:sp>
          <p:nvSpPr>
            <p:cNvPr id="13" name="CaixaDeTexto 12"/>
            <p:cNvSpPr txBox="1"/>
            <p:nvPr/>
          </p:nvSpPr>
          <p:spPr>
            <a:xfrm>
              <a:off x="1142976" y="5643578"/>
              <a:ext cx="540533" cy="276999"/>
            </a:xfrm>
            <a:prstGeom prst="rect">
              <a:avLst/>
            </a:prstGeom>
            <a:noFill/>
          </p:spPr>
          <p:txBody>
            <a:bodyPr wrap="none" rtlCol="0">
              <a:spAutoFit/>
            </a:bodyPr>
            <a:lstStyle/>
            <a:p>
              <a:r>
                <a:rPr lang="pt-PT" sz="1200" dirty="0" smtClean="0"/>
                <a:t>11:00</a:t>
              </a:r>
              <a:endParaRPr lang="pt-PT" sz="1200" dirty="0"/>
            </a:p>
          </p:txBody>
        </p:sp>
        <p:sp>
          <p:nvSpPr>
            <p:cNvPr id="14" name="CaixaDeTexto 13"/>
            <p:cNvSpPr txBox="1"/>
            <p:nvPr/>
          </p:nvSpPr>
          <p:spPr>
            <a:xfrm>
              <a:off x="2161256" y="6072206"/>
              <a:ext cx="553357" cy="307777"/>
            </a:xfrm>
            <a:prstGeom prst="rect">
              <a:avLst/>
            </a:prstGeom>
            <a:noFill/>
          </p:spPr>
          <p:txBody>
            <a:bodyPr wrap="none" rtlCol="0">
              <a:spAutoFit/>
            </a:bodyPr>
            <a:lstStyle/>
            <a:p>
              <a:r>
                <a:rPr lang="pt-PT" sz="1400" b="1" dirty="0" err="1" smtClean="0"/>
                <a:t>Time</a:t>
              </a:r>
              <a:endParaRPr lang="pt-PT" sz="1400" b="1" dirty="0"/>
            </a:p>
          </p:txBody>
        </p:sp>
        <p:sp>
          <p:nvSpPr>
            <p:cNvPr id="15" name="CaixaDeTexto 14"/>
            <p:cNvSpPr txBox="1"/>
            <p:nvPr/>
          </p:nvSpPr>
          <p:spPr>
            <a:xfrm>
              <a:off x="534912" y="3571876"/>
              <a:ext cx="248184" cy="1143008"/>
            </a:xfrm>
            <a:prstGeom prst="rect">
              <a:avLst/>
            </a:prstGeom>
            <a:noFill/>
          </p:spPr>
          <p:txBody>
            <a:bodyPr vert="vert270" wrap="square" rtlCol="0">
              <a:spAutoFit/>
            </a:bodyPr>
            <a:lstStyle/>
            <a:p>
              <a:r>
                <a:rPr lang="pt-PT" sz="1400" b="1" dirty="0" err="1" smtClean="0"/>
                <a:t>Price</a:t>
              </a:r>
              <a:endParaRPr lang="pt-PT" sz="1400" b="1" dirty="0"/>
            </a:p>
          </p:txBody>
        </p:sp>
        <p:cxnSp>
          <p:nvCxnSpPr>
            <p:cNvPr id="17" name="Conexão recta 16"/>
            <p:cNvCxnSpPr/>
            <p:nvPr/>
          </p:nvCxnSpPr>
          <p:spPr>
            <a:xfrm rot="5400000">
              <a:off x="892149" y="5607065"/>
              <a:ext cx="7143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exão recta 17"/>
            <p:cNvCxnSpPr/>
            <p:nvPr/>
          </p:nvCxnSpPr>
          <p:spPr>
            <a:xfrm rot="10800000">
              <a:off x="855636" y="5572140"/>
              <a:ext cx="7143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Conexão recta 20"/>
            <p:cNvCxnSpPr/>
            <p:nvPr/>
          </p:nvCxnSpPr>
          <p:spPr>
            <a:xfrm rot="5400000" flipH="1" flipV="1">
              <a:off x="3036083" y="4393413"/>
              <a:ext cx="250033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CaixaDeTexto 21"/>
            <p:cNvSpPr txBox="1"/>
            <p:nvPr/>
          </p:nvSpPr>
          <p:spPr>
            <a:xfrm>
              <a:off x="1222736" y="3500438"/>
              <a:ext cx="313669" cy="285752"/>
            </a:xfrm>
            <a:prstGeom prst="rect">
              <a:avLst/>
            </a:prstGeom>
            <a:gradFill>
              <a:gsLst>
                <a:gs pos="0">
                  <a:schemeClr val="accent1">
                    <a:shade val="51000"/>
                    <a:satMod val="130000"/>
                  </a:schemeClr>
                </a:gs>
                <a:gs pos="80000">
                  <a:schemeClr val="accent1">
                    <a:shade val="93000"/>
                    <a:satMod val="130000"/>
                  </a:schemeClr>
                </a:gs>
                <a:gs pos="100000">
                  <a:schemeClr val="accent1">
                    <a:shade val="94000"/>
                    <a:satMod val="135000"/>
                  </a:schemeClr>
                </a:gs>
              </a:gsLst>
            </a:gradFill>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pt-PT" sz="1200" i="1" dirty="0" smtClean="0">
                  <a:solidFill>
                    <a:schemeClr val="bg1"/>
                  </a:solidFill>
                </a:rPr>
                <a:t>70</a:t>
              </a:r>
              <a:endParaRPr lang="pt-PT" sz="1200" i="1" dirty="0">
                <a:solidFill>
                  <a:schemeClr val="bg1"/>
                </a:solidFill>
              </a:endParaRPr>
            </a:p>
          </p:txBody>
        </p:sp>
        <p:sp>
          <p:nvSpPr>
            <p:cNvPr id="23" name="CaixaDeTexto 22"/>
            <p:cNvSpPr txBox="1"/>
            <p:nvPr/>
          </p:nvSpPr>
          <p:spPr>
            <a:xfrm>
              <a:off x="2428861" y="4214818"/>
              <a:ext cx="303976" cy="28575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pt-PT" sz="1200" i="1" dirty="0" smtClean="0">
                  <a:solidFill>
                    <a:schemeClr val="bg1"/>
                  </a:solidFill>
                </a:rPr>
                <a:t>50</a:t>
              </a:r>
              <a:endParaRPr lang="pt-PT" sz="1200" i="1" dirty="0">
                <a:solidFill>
                  <a:schemeClr val="bg1"/>
                </a:solidFill>
              </a:endParaRPr>
            </a:p>
          </p:txBody>
        </p:sp>
        <p:sp>
          <p:nvSpPr>
            <p:cNvPr id="28" name="CaixaDeTexto 27"/>
            <p:cNvSpPr txBox="1"/>
            <p:nvPr/>
          </p:nvSpPr>
          <p:spPr>
            <a:xfrm>
              <a:off x="2357422" y="5643578"/>
              <a:ext cx="540533" cy="276999"/>
            </a:xfrm>
            <a:prstGeom prst="rect">
              <a:avLst/>
            </a:prstGeom>
            <a:noFill/>
          </p:spPr>
          <p:txBody>
            <a:bodyPr wrap="none" rtlCol="0">
              <a:spAutoFit/>
            </a:bodyPr>
            <a:lstStyle/>
            <a:p>
              <a:r>
                <a:rPr lang="pt-PT" sz="1200" dirty="0" smtClean="0"/>
                <a:t>11:10</a:t>
              </a:r>
              <a:endParaRPr lang="pt-PT" sz="1200" dirty="0"/>
            </a:p>
          </p:txBody>
        </p:sp>
        <p:cxnSp>
          <p:nvCxnSpPr>
            <p:cNvPr id="29" name="Conexão recta 28"/>
            <p:cNvCxnSpPr/>
            <p:nvPr/>
          </p:nvCxnSpPr>
          <p:spPr>
            <a:xfrm rot="5400000">
              <a:off x="2606661" y="5607065"/>
              <a:ext cx="7143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CaixaDeTexto 26"/>
          <p:cNvSpPr txBox="1"/>
          <p:nvPr/>
        </p:nvSpPr>
        <p:spPr>
          <a:xfrm>
            <a:off x="6357950" y="6286520"/>
            <a:ext cx="2108269" cy="36933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dirty="0" smtClean="0"/>
              <a:t>Highest price: 50 €</a:t>
            </a:r>
            <a:endParaRPr lang="en-US" dirty="0"/>
          </a:p>
        </p:txBody>
      </p:sp>
      <p:cxnSp>
        <p:nvCxnSpPr>
          <p:cNvPr id="26" name="Conexão recta 25"/>
          <p:cNvCxnSpPr>
            <a:stCxn id="22" idx="3"/>
          </p:cNvCxnSpPr>
          <p:nvPr/>
        </p:nvCxnSpPr>
        <p:spPr>
          <a:xfrm>
            <a:off x="2786049" y="3643314"/>
            <a:ext cx="1357323" cy="158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1" name="Conexão recta 30"/>
          <p:cNvCxnSpPr>
            <a:stCxn id="23" idx="3"/>
          </p:cNvCxnSpPr>
          <p:nvPr/>
        </p:nvCxnSpPr>
        <p:spPr>
          <a:xfrm>
            <a:off x="4714877" y="4357694"/>
            <a:ext cx="2500329" cy="1588"/>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ângulo 29"/>
          <p:cNvSpPr/>
          <p:nvPr/>
        </p:nvSpPr>
        <p:spPr>
          <a:xfrm>
            <a:off x="3071802" y="3143248"/>
            <a:ext cx="3500462" cy="278608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 name="Título 1"/>
          <p:cNvSpPr>
            <a:spLocks noGrp="1"/>
          </p:cNvSpPr>
          <p:nvPr>
            <p:ph type="title"/>
          </p:nvPr>
        </p:nvSpPr>
        <p:spPr/>
        <p:txBody>
          <a:bodyPr>
            <a:normAutofit/>
          </a:bodyPr>
          <a:lstStyle/>
          <a:p>
            <a:r>
              <a:rPr lang="pt-PT" dirty="0" err="1" smtClean="0"/>
              <a:t>Between</a:t>
            </a:r>
            <a:r>
              <a:rPr lang="pt-PT" dirty="0" smtClean="0"/>
              <a:t> 11:20 </a:t>
            </a:r>
            <a:r>
              <a:rPr lang="pt-PT" dirty="0" err="1" smtClean="0"/>
              <a:t>and</a:t>
            </a:r>
            <a:r>
              <a:rPr lang="pt-PT" dirty="0" smtClean="0"/>
              <a:t> 11:30</a:t>
            </a:r>
            <a:endParaRPr lang="pt-PT" dirty="0"/>
          </a:p>
        </p:txBody>
      </p:sp>
      <p:sp>
        <p:nvSpPr>
          <p:cNvPr id="3" name="Marcador de Posição do Número do Diapositivo 2"/>
          <p:cNvSpPr>
            <a:spLocks noGrp="1"/>
          </p:cNvSpPr>
          <p:nvPr>
            <p:ph type="sldNum" sz="quarter" idx="12"/>
          </p:nvPr>
        </p:nvSpPr>
        <p:spPr/>
        <p:txBody>
          <a:bodyPr>
            <a:normAutofit fontScale="85000" lnSpcReduction="20000"/>
          </a:bodyPr>
          <a:lstStyle/>
          <a:p>
            <a:fld id="{B4422163-51E1-4CA0-BE4E-7782B2F7CC31}" type="slidenum">
              <a:rPr lang="pt-PT" smtClean="0"/>
              <a:pPr/>
              <a:t>22</a:t>
            </a:fld>
            <a:endParaRPr lang="pt-PT"/>
          </a:p>
        </p:txBody>
      </p:sp>
      <p:graphicFrame>
        <p:nvGraphicFramePr>
          <p:cNvPr id="5" name="Tabela 4"/>
          <p:cNvGraphicFramePr>
            <a:graphicFrameLocks noGrp="1"/>
          </p:cNvGraphicFramePr>
          <p:nvPr/>
        </p:nvGraphicFramePr>
        <p:xfrm>
          <a:off x="2285984" y="1714488"/>
          <a:ext cx="3643338" cy="1112520"/>
        </p:xfrm>
        <a:graphic>
          <a:graphicData uri="http://schemas.openxmlformats.org/drawingml/2006/table">
            <a:tbl>
              <a:tblPr firstRow="1" bandRow="1">
                <a:tableStyleId>{5C22544A-7EE6-4342-B048-85BDC9FD1C3A}</a:tableStyleId>
              </a:tblPr>
              <a:tblGrid>
                <a:gridCol w="1821669"/>
                <a:gridCol w="1821669"/>
              </a:tblGrid>
              <a:tr h="370840">
                <a:tc>
                  <a:txBody>
                    <a:bodyPr/>
                    <a:lstStyle/>
                    <a:p>
                      <a:r>
                        <a:rPr lang="en-US" dirty="0" smtClean="0"/>
                        <a:t>Timestamp</a:t>
                      </a:r>
                      <a:endParaRPr lang="en-US" dirty="0"/>
                    </a:p>
                  </a:txBody>
                  <a:tcPr/>
                </a:tc>
                <a:tc>
                  <a:txBody>
                    <a:bodyPr/>
                    <a:lstStyle/>
                    <a:p>
                      <a:pPr algn="r"/>
                      <a:r>
                        <a:rPr lang="en-US" dirty="0" smtClean="0"/>
                        <a:t>Price (€)</a:t>
                      </a:r>
                      <a:endParaRPr lang="en-US" dirty="0"/>
                    </a:p>
                  </a:txBody>
                  <a:tcPr/>
                </a:tc>
              </a:tr>
              <a:tr h="370840">
                <a:tc>
                  <a:txBody>
                    <a:bodyPr/>
                    <a:lstStyle/>
                    <a:p>
                      <a:r>
                        <a:rPr lang="en-US" strike="sngStrike" dirty="0" smtClean="0"/>
                        <a:t>11:00</a:t>
                      </a:r>
                      <a:endParaRPr lang="en-US" strike="sngStrike" dirty="0"/>
                    </a:p>
                  </a:txBody>
                  <a:tcPr/>
                </a:tc>
                <a:tc>
                  <a:txBody>
                    <a:bodyPr/>
                    <a:lstStyle/>
                    <a:p>
                      <a:pPr algn="r"/>
                      <a:r>
                        <a:rPr lang="en-US" strike="sngStrike" dirty="0" smtClean="0"/>
                        <a:t>70</a:t>
                      </a:r>
                      <a:endParaRPr lang="en-US" strike="sngStrike" dirty="0"/>
                    </a:p>
                  </a:txBody>
                  <a:tcPr/>
                </a:tc>
              </a:tr>
              <a:tr h="370840">
                <a:tc>
                  <a:txBody>
                    <a:bodyPr/>
                    <a:lstStyle/>
                    <a:p>
                      <a:r>
                        <a:rPr lang="en-US" dirty="0" smtClean="0"/>
                        <a:t>11:10</a:t>
                      </a:r>
                      <a:endParaRPr lang="en-US" dirty="0"/>
                    </a:p>
                  </a:txBody>
                  <a:tcPr/>
                </a:tc>
                <a:tc>
                  <a:txBody>
                    <a:bodyPr/>
                    <a:lstStyle/>
                    <a:p>
                      <a:pPr algn="r"/>
                      <a:r>
                        <a:rPr lang="en-US" dirty="0" smtClean="0"/>
                        <a:t>50</a:t>
                      </a:r>
                      <a:endParaRPr lang="en-US" dirty="0"/>
                    </a:p>
                  </a:txBody>
                  <a:tcPr/>
                </a:tc>
              </a:tr>
            </a:tbl>
          </a:graphicData>
        </a:graphic>
      </p:graphicFrame>
      <p:grpSp>
        <p:nvGrpSpPr>
          <p:cNvPr id="4" name="Grupo 30"/>
          <p:cNvGrpSpPr/>
          <p:nvPr/>
        </p:nvGrpSpPr>
        <p:grpSpPr>
          <a:xfrm>
            <a:off x="1171494" y="3144042"/>
            <a:ext cx="6048994" cy="3235941"/>
            <a:chOff x="534912" y="3144042"/>
            <a:chExt cx="3752130" cy="3235941"/>
          </a:xfrm>
        </p:grpSpPr>
        <p:cxnSp>
          <p:nvCxnSpPr>
            <p:cNvPr id="8" name="Conexão recta 7"/>
            <p:cNvCxnSpPr/>
            <p:nvPr/>
          </p:nvCxnSpPr>
          <p:spPr>
            <a:xfrm>
              <a:off x="928667" y="5572128"/>
              <a:ext cx="3357581" cy="1600"/>
            </a:xfrm>
            <a:prstGeom prst="line">
              <a:avLst/>
            </a:prstGeom>
            <a:ln/>
          </p:spPr>
          <p:style>
            <a:lnRef idx="2">
              <a:schemeClr val="dk1"/>
            </a:lnRef>
            <a:fillRef idx="0">
              <a:schemeClr val="dk1"/>
            </a:fillRef>
            <a:effectRef idx="1">
              <a:schemeClr val="dk1"/>
            </a:effectRef>
            <a:fontRef idx="minor">
              <a:schemeClr val="tx1"/>
            </a:fontRef>
          </p:style>
        </p:cxnSp>
        <p:cxnSp>
          <p:nvCxnSpPr>
            <p:cNvPr id="9" name="Conexão recta 8"/>
            <p:cNvCxnSpPr/>
            <p:nvPr/>
          </p:nvCxnSpPr>
          <p:spPr>
            <a:xfrm rot="5400000" flipH="1" flipV="1">
              <a:off x="-281011" y="4364833"/>
              <a:ext cx="2415395" cy="810"/>
            </a:xfrm>
            <a:prstGeom prst="line">
              <a:avLst/>
            </a:prstGeom>
            <a:ln/>
          </p:spPr>
          <p:style>
            <a:lnRef idx="2">
              <a:schemeClr val="dk1"/>
            </a:lnRef>
            <a:fillRef idx="0">
              <a:schemeClr val="dk1"/>
            </a:fillRef>
            <a:effectRef idx="1">
              <a:schemeClr val="dk1"/>
            </a:effectRef>
            <a:fontRef idx="minor">
              <a:schemeClr val="tx1"/>
            </a:fontRef>
          </p:style>
        </p:cxnSp>
        <p:cxnSp>
          <p:nvCxnSpPr>
            <p:cNvPr id="10" name="Conexão recta 9"/>
            <p:cNvCxnSpPr/>
            <p:nvPr/>
          </p:nvCxnSpPr>
          <p:spPr>
            <a:xfrm rot="5400000">
              <a:off x="4250529" y="5607859"/>
              <a:ext cx="7143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xão recta 10"/>
            <p:cNvCxnSpPr/>
            <p:nvPr/>
          </p:nvCxnSpPr>
          <p:spPr>
            <a:xfrm rot="5400000">
              <a:off x="1393803" y="5607065"/>
              <a:ext cx="7143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aixaDeTexto 11"/>
            <p:cNvSpPr txBox="1"/>
            <p:nvPr/>
          </p:nvSpPr>
          <p:spPr>
            <a:xfrm>
              <a:off x="3894342" y="5643578"/>
              <a:ext cx="345111" cy="276999"/>
            </a:xfrm>
            <a:prstGeom prst="rect">
              <a:avLst/>
            </a:prstGeom>
            <a:noFill/>
          </p:spPr>
          <p:txBody>
            <a:bodyPr wrap="none" rtlCol="0">
              <a:spAutoFit/>
            </a:bodyPr>
            <a:lstStyle/>
            <a:p>
              <a:r>
                <a:rPr lang="pt-PT" sz="1200" dirty="0" smtClean="0"/>
                <a:t>11:25</a:t>
              </a:r>
              <a:endParaRPr lang="pt-PT" sz="1200" dirty="0"/>
            </a:p>
          </p:txBody>
        </p:sp>
        <p:sp>
          <p:nvSpPr>
            <p:cNvPr id="13" name="CaixaDeTexto 12"/>
            <p:cNvSpPr txBox="1"/>
            <p:nvPr/>
          </p:nvSpPr>
          <p:spPr>
            <a:xfrm>
              <a:off x="1142976" y="5643578"/>
              <a:ext cx="540533" cy="276999"/>
            </a:xfrm>
            <a:prstGeom prst="rect">
              <a:avLst/>
            </a:prstGeom>
            <a:noFill/>
          </p:spPr>
          <p:txBody>
            <a:bodyPr wrap="none" rtlCol="0">
              <a:spAutoFit/>
            </a:bodyPr>
            <a:lstStyle/>
            <a:p>
              <a:r>
                <a:rPr lang="pt-PT" sz="1200" dirty="0" smtClean="0"/>
                <a:t>11:00</a:t>
              </a:r>
              <a:endParaRPr lang="pt-PT" sz="1200" dirty="0"/>
            </a:p>
          </p:txBody>
        </p:sp>
        <p:sp>
          <p:nvSpPr>
            <p:cNvPr id="14" name="CaixaDeTexto 13"/>
            <p:cNvSpPr txBox="1"/>
            <p:nvPr/>
          </p:nvSpPr>
          <p:spPr>
            <a:xfrm>
              <a:off x="2161256" y="6072206"/>
              <a:ext cx="553357" cy="307777"/>
            </a:xfrm>
            <a:prstGeom prst="rect">
              <a:avLst/>
            </a:prstGeom>
            <a:noFill/>
          </p:spPr>
          <p:txBody>
            <a:bodyPr wrap="none" rtlCol="0">
              <a:spAutoFit/>
            </a:bodyPr>
            <a:lstStyle/>
            <a:p>
              <a:r>
                <a:rPr lang="pt-PT" sz="1400" b="1" dirty="0" err="1" smtClean="0"/>
                <a:t>Time</a:t>
              </a:r>
              <a:endParaRPr lang="pt-PT" sz="1400" b="1" dirty="0"/>
            </a:p>
          </p:txBody>
        </p:sp>
        <p:sp>
          <p:nvSpPr>
            <p:cNvPr id="15" name="CaixaDeTexto 14"/>
            <p:cNvSpPr txBox="1"/>
            <p:nvPr/>
          </p:nvSpPr>
          <p:spPr>
            <a:xfrm>
              <a:off x="534912" y="3571876"/>
              <a:ext cx="248184" cy="1143008"/>
            </a:xfrm>
            <a:prstGeom prst="rect">
              <a:avLst/>
            </a:prstGeom>
            <a:noFill/>
          </p:spPr>
          <p:txBody>
            <a:bodyPr vert="vert270" wrap="square" rtlCol="0">
              <a:spAutoFit/>
            </a:bodyPr>
            <a:lstStyle/>
            <a:p>
              <a:r>
                <a:rPr lang="pt-PT" sz="1400" b="1" dirty="0" err="1" smtClean="0"/>
                <a:t>Price</a:t>
              </a:r>
              <a:endParaRPr lang="pt-PT" sz="1400" b="1" dirty="0"/>
            </a:p>
          </p:txBody>
        </p:sp>
        <p:cxnSp>
          <p:nvCxnSpPr>
            <p:cNvPr id="17" name="Conexão recta 16"/>
            <p:cNvCxnSpPr/>
            <p:nvPr/>
          </p:nvCxnSpPr>
          <p:spPr>
            <a:xfrm rot="5400000">
              <a:off x="892149" y="5607065"/>
              <a:ext cx="7143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exão recta 17"/>
            <p:cNvCxnSpPr/>
            <p:nvPr/>
          </p:nvCxnSpPr>
          <p:spPr>
            <a:xfrm rot="10800000">
              <a:off x="855636" y="5572140"/>
              <a:ext cx="7143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Conexão recta 20"/>
            <p:cNvCxnSpPr/>
            <p:nvPr/>
          </p:nvCxnSpPr>
          <p:spPr>
            <a:xfrm rot="5400000" flipH="1" flipV="1">
              <a:off x="3036083" y="4393413"/>
              <a:ext cx="250033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CaixaDeTexto 21"/>
            <p:cNvSpPr txBox="1"/>
            <p:nvPr/>
          </p:nvSpPr>
          <p:spPr>
            <a:xfrm>
              <a:off x="1222736" y="3500438"/>
              <a:ext cx="313669" cy="285752"/>
            </a:xfrm>
            <a:prstGeom prst="rect">
              <a:avLst/>
            </a:prstGeom>
            <a:gradFill>
              <a:gsLst>
                <a:gs pos="0">
                  <a:schemeClr val="accent1">
                    <a:shade val="51000"/>
                    <a:satMod val="130000"/>
                  </a:schemeClr>
                </a:gs>
                <a:gs pos="80000">
                  <a:schemeClr val="accent1">
                    <a:shade val="93000"/>
                    <a:satMod val="130000"/>
                  </a:schemeClr>
                </a:gs>
                <a:gs pos="100000">
                  <a:schemeClr val="accent1">
                    <a:shade val="94000"/>
                    <a:satMod val="135000"/>
                  </a:schemeClr>
                </a:gs>
              </a:gsLst>
            </a:gradFill>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pt-PT" sz="1200" i="1" dirty="0" smtClean="0">
                  <a:solidFill>
                    <a:schemeClr val="bg1"/>
                  </a:solidFill>
                </a:rPr>
                <a:t>70</a:t>
              </a:r>
              <a:endParaRPr lang="pt-PT" sz="1200" i="1" dirty="0">
                <a:solidFill>
                  <a:schemeClr val="bg1"/>
                </a:solidFill>
              </a:endParaRPr>
            </a:p>
          </p:txBody>
        </p:sp>
        <p:sp>
          <p:nvSpPr>
            <p:cNvPr id="23" name="CaixaDeTexto 22"/>
            <p:cNvSpPr txBox="1"/>
            <p:nvPr/>
          </p:nvSpPr>
          <p:spPr>
            <a:xfrm>
              <a:off x="2428861" y="4214818"/>
              <a:ext cx="303976" cy="28575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pt-PT" sz="1200" i="1" dirty="0" smtClean="0">
                  <a:solidFill>
                    <a:schemeClr val="bg1"/>
                  </a:solidFill>
                </a:rPr>
                <a:t>50</a:t>
              </a:r>
              <a:endParaRPr lang="pt-PT" sz="1200" i="1" dirty="0">
                <a:solidFill>
                  <a:schemeClr val="bg1"/>
                </a:solidFill>
              </a:endParaRPr>
            </a:p>
          </p:txBody>
        </p:sp>
        <p:sp>
          <p:nvSpPr>
            <p:cNvPr id="28" name="CaixaDeTexto 27"/>
            <p:cNvSpPr txBox="1"/>
            <p:nvPr/>
          </p:nvSpPr>
          <p:spPr>
            <a:xfrm>
              <a:off x="2357422" y="5643578"/>
              <a:ext cx="540533" cy="276999"/>
            </a:xfrm>
            <a:prstGeom prst="rect">
              <a:avLst/>
            </a:prstGeom>
            <a:noFill/>
          </p:spPr>
          <p:txBody>
            <a:bodyPr wrap="none" rtlCol="0">
              <a:spAutoFit/>
            </a:bodyPr>
            <a:lstStyle/>
            <a:p>
              <a:r>
                <a:rPr lang="pt-PT" sz="1200" dirty="0" smtClean="0"/>
                <a:t>11:10</a:t>
              </a:r>
              <a:endParaRPr lang="pt-PT" sz="1200" dirty="0"/>
            </a:p>
          </p:txBody>
        </p:sp>
        <p:cxnSp>
          <p:nvCxnSpPr>
            <p:cNvPr id="29" name="Conexão recta 28"/>
            <p:cNvCxnSpPr/>
            <p:nvPr/>
          </p:nvCxnSpPr>
          <p:spPr>
            <a:xfrm rot="5400000">
              <a:off x="2606661" y="5607065"/>
              <a:ext cx="7143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CaixaDeTexto 26"/>
          <p:cNvSpPr txBox="1"/>
          <p:nvPr/>
        </p:nvSpPr>
        <p:spPr>
          <a:xfrm>
            <a:off x="6357950" y="6286520"/>
            <a:ext cx="2108269" cy="36933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dirty="0" smtClean="0"/>
              <a:t>Highest price: 50 €</a:t>
            </a:r>
            <a:endParaRPr lang="en-US" dirty="0"/>
          </a:p>
        </p:txBody>
      </p:sp>
      <p:cxnSp>
        <p:nvCxnSpPr>
          <p:cNvPr id="26" name="Conexão recta 25"/>
          <p:cNvCxnSpPr>
            <a:stCxn id="22" idx="3"/>
          </p:cNvCxnSpPr>
          <p:nvPr/>
        </p:nvCxnSpPr>
        <p:spPr>
          <a:xfrm>
            <a:off x="2786049" y="3643314"/>
            <a:ext cx="1357323" cy="158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1" name="Conexão recta 30"/>
          <p:cNvCxnSpPr>
            <a:stCxn id="23" idx="3"/>
          </p:cNvCxnSpPr>
          <p:nvPr/>
        </p:nvCxnSpPr>
        <p:spPr>
          <a:xfrm>
            <a:off x="4714877" y="4357694"/>
            <a:ext cx="2500329" cy="1588"/>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5" name="Explosion 1 24"/>
          <p:cNvSpPr/>
          <p:nvPr/>
        </p:nvSpPr>
        <p:spPr>
          <a:xfrm>
            <a:off x="3643306" y="2285992"/>
            <a:ext cx="2071702" cy="1571636"/>
          </a:xfrm>
          <a:prstGeom prst="irregularSeal1">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t-PT" dirty="0" smtClean="0"/>
              <a:t>WRONG!</a:t>
            </a:r>
            <a:endParaRPr lang="pt-PT"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PT" dirty="0" err="1" smtClean="0"/>
              <a:t>Correct</a:t>
            </a:r>
            <a:r>
              <a:rPr lang="pt-PT" dirty="0" smtClean="0"/>
              <a:t> </a:t>
            </a:r>
            <a:r>
              <a:rPr lang="pt-PT" dirty="0" err="1" smtClean="0"/>
              <a:t>solution</a:t>
            </a:r>
            <a:r>
              <a:rPr lang="pt-PT" dirty="0" smtClean="0"/>
              <a:t> (1)</a:t>
            </a:r>
            <a:endParaRPr lang="pt-PT" dirty="0"/>
          </a:p>
        </p:txBody>
      </p:sp>
      <p:sp>
        <p:nvSpPr>
          <p:cNvPr id="3" name="Marcador de Posição do Número do Diapositivo 2"/>
          <p:cNvSpPr>
            <a:spLocks noGrp="1"/>
          </p:cNvSpPr>
          <p:nvPr>
            <p:ph type="sldNum" sz="quarter" idx="12"/>
          </p:nvPr>
        </p:nvSpPr>
        <p:spPr/>
        <p:txBody>
          <a:bodyPr>
            <a:normAutofit fontScale="85000" lnSpcReduction="20000"/>
          </a:bodyPr>
          <a:lstStyle/>
          <a:p>
            <a:fld id="{B4422163-51E1-4CA0-BE4E-7782B2F7CC31}" type="slidenum">
              <a:rPr lang="pt-PT" smtClean="0"/>
              <a:pPr/>
              <a:t>23</a:t>
            </a:fld>
            <a:endParaRPr lang="pt-PT"/>
          </a:p>
        </p:txBody>
      </p:sp>
      <p:sp>
        <p:nvSpPr>
          <p:cNvPr id="32" name="Rectangle 31"/>
          <p:cNvSpPr/>
          <p:nvPr/>
        </p:nvSpPr>
        <p:spPr>
          <a:xfrm>
            <a:off x="500034" y="1593068"/>
            <a:ext cx="7715304" cy="4524315"/>
          </a:xfrm>
          <a:prstGeom prst="rect">
            <a:avLst/>
          </a:prstGeom>
        </p:spPr>
        <p:txBody>
          <a:bodyPr wrap="square">
            <a:spAutoFit/>
          </a:bodyPr>
          <a:lstStyle/>
          <a:p>
            <a:r>
              <a:rPr lang="en-US" b="1" dirty="0" smtClean="0">
                <a:latin typeface="Consolas" pitchFamily="49" charset="0"/>
              </a:rPr>
              <a:t>create input stream</a:t>
            </a:r>
            <a:r>
              <a:rPr lang="en-US" dirty="0" smtClean="0">
                <a:latin typeface="Consolas" pitchFamily="49" charset="0"/>
              </a:rPr>
              <a:t> </a:t>
            </a:r>
            <a:r>
              <a:rPr lang="en-US" dirty="0" err="1" smtClean="0">
                <a:latin typeface="Consolas" pitchFamily="49" charset="0"/>
              </a:rPr>
              <a:t>StreamIn</a:t>
            </a:r>
            <a:endParaRPr lang="en-US" dirty="0" smtClean="0">
              <a:latin typeface="Consolas" pitchFamily="49" charset="0"/>
            </a:endParaRPr>
          </a:p>
          <a:p>
            <a:r>
              <a:rPr lang="en-US" b="1" dirty="0" smtClean="0">
                <a:latin typeface="Consolas" pitchFamily="49" charset="0"/>
              </a:rPr>
              <a:t>schema</a:t>
            </a:r>
            <a:r>
              <a:rPr lang="en-US" dirty="0" smtClean="0">
                <a:latin typeface="Consolas" pitchFamily="49" charset="0"/>
              </a:rPr>
              <a:t> (</a:t>
            </a:r>
          </a:p>
          <a:p>
            <a:r>
              <a:rPr lang="en-US" dirty="0" smtClean="0">
                <a:latin typeface="Consolas" pitchFamily="49" charset="0"/>
              </a:rPr>
              <a:t>  symbol </a:t>
            </a:r>
            <a:r>
              <a:rPr lang="en-US" b="1" dirty="0" smtClean="0">
                <a:latin typeface="Consolas" pitchFamily="49" charset="0"/>
              </a:rPr>
              <a:t>string</a:t>
            </a:r>
            <a:r>
              <a:rPr lang="en-US" dirty="0" smtClean="0">
                <a:latin typeface="Consolas" pitchFamily="49" charset="0"/>
              </a:rPr>
              <a:t>,</a:t>
            </a:r>
          </a:p>
          <a:p>
            <a:r>
              <a:rPr lang="en-US" dirty="0" smtClean="0">
                <a:latin typeface="Consolas" pitchFamily="49" charset="0"/>
              </a:rPr>
              <a:t>  price  </a:t>
            </a:r>
            <a:r>
              <a:rPr lang="en-US" b="1" dirty="0" smtClean="0">
                <a:latin typeface="Consolas" pitchFamily="49" charset="0"/>
              </a:rPr>
              <a:t>float</a:t>
            </a:r>
          </a:p>
          <a:p>
            <a:r>
              <a:rPr lang="en-US" dirty="0" smtClean="0">
                <a:latin typeface="Consolas" pitchFamily="49" charset="0"/>
              </a:rPr>
              <a:t>);</a:t>
            </a:r>
          </a:p>
          <a:p>
            <a:endParaRPr lang="en-US" dirty="0" smtClean="0">
              <a:latin typeface="Consolas" pitchFamily="49" charset="0"/>
            </a:endParaRPr>
          </a:p>
          <a:p>
            <a:r>
              <a:rPr lang="en-US" b="1" dirty="0" smtClean="0">
                <a:latin typeface="Consolas" pitchFamily="49" charset="0"/>
              </a:rPr>
              <a:t>create window </a:t>
            </a:r>
            <a:r>
              <a:rPr lang="en-US" dirty="0" smtClean="0">
                <a:latin typeface="Consolas" pitchFamily="49" charset="0"/>
              </a:rPr>
              <a:t>Last20Mins</a:t>
            </a:r>
          </a:p>
          <a:p>
            <a:r>
              <a:rPr lang="en-US" b="1" dirty="0" smtClean="0">
                <a:latin typeface="Consolas" pitchFamily="49" charset="0"/>
              </a:rPr>
              <a:t>schema</a:t>
            </a:r>
            <a:r>
              <a:rPr lang="en-US" dirty="0" smtClean="0">
                <a:latin typeface="Consolas" pitchFamily="49" charset="0"/>
              </a:rPr>
              <a:t> (</a:t>
            </a:r>
          </a:p>
          <a:p>
            <a:r>
              <a:rPr lang="en-US" dirty="0" smtClean="0">
                <a:latin typeface="Consolas" pitchFamily="49" charset="0"/>
              </a:rPr>
              <a:t>  symbol </a:t>
            </a:r>
            <a:r>
              <a:rPr lang="en-US" b="1" dirty="0" smtClean="0">
                <a:latin typeface="Consolas" pitchFamily="49" charset="0"/>
              </a:rPr>
              <a:t>string</a:t>
            </a:r>
            <a:r>
              <a:rPr lang="en-US" dirty="0" smtClean="0">
                <a:latin typeface="Consolas" pitchFamily="49" charset="0"/>
              </a:rPr>
              <a:t>,</a:t>
            </a:r>
          </a:p>
          <a:p>
            <a:r>
              <a:rPr lang="en-US" dirty="0" smtClean="0">
                <a:latin typeface="Consolas" pitchFamily="49" charset="0"/>
              </a:rPr>
              <a:t>  price  </a:t>
            </a:r>
            <a:r>
              <a:rPr lang="en-US" b="1" dirty="0" smtClean="0">
                <a:latin typeface="Consolas" pitchFamily="49" charset="0"/>
              </a:rPr>
              <a:t>float</a:t>
            </a:r>
          </a:p>
          <a:p>
            <a:r>
              <a:rPr lang="en-US" dirty="0" smtClean="0">
                <a:latin typeface="Consolas" pitchFamily="49" charset="0"/>
              </a:rPr>
              <a:t>) </a:t>
            </a:r>
            <a:r>
              <a:rPr lang="en-US" b="1" dirty="0" smtClean="0">
                <a:latin typeface="Consolas" pitchFamily="49" charset="0"/>
              </a:rPr>
              <a:t>keep</a:t>
            </a:r>
            <a:r>
              <a:rPr lang="en-US" dirty="0" smtClean="0">
                <a:latin typeface="Consolas" pitchFamily="49" charset="0"/>
              </a:rPr>
              <a:t> </a:t>
            </a:r>
            <a:r>
              <a:rPr lang="en-US" dirty="0" smtClean="0">
                <a:solidFill>
                  <a:schemeClr val="accent1">
                    <a:lumMod val="75000"/>
                  </a:schemeClr>
                </a:solidFill>
                <a:latin typeface="Consolas" pitchFamily="49" charset="0"/>
              </a:rPr>
              <a:t>20</a:t>
            </a:r>
            <a:r>
              <a:rPr lang="en-US" dirty="0" smtClean="0">
                <a:latin typeface="Consolas" pitchFamily="49" charset="0"/>
              </a:rPr>
              <a:t> </a:t>
            </a:r>
            <a:r>
              <a:rPr lang="en-US" b="1" dirty="0" smtClean="0">
                <a:latin typeface="Consolas" pitchFamily="49" charset="0"/>
              </a:rPr>
              <a:t>minutes</a:t>
            </a:r>
          </a:p>
          <a:p>
            <a:r>
              <a:rPr lang="en-US" b="1" dirty="0" smtClean="0">
                <a:latin typeface="Consolas" pitchFamily="49" charset="0"/>
              </a:rPr>
              <a:t>insert removed rows into </a:t>
            </a:r>
            <a:r>
              <a:rPr lang="en-US" dirty="0" smtClean="0">
                <a:latin typeface="Consolas" pitchFamily="49" charset="0"/>
              </a:rPr>
              <a:t>Expired;</a:t>
            </a:r>
          </a:p>
          <a:p>
            <a:endParaRPr lang="en-US" dirty="0" smtClean="0">
              <a:latin typeface="Consolas" pitchFamily="49" charset="0"/>
            </a:endParaRPr>
          </a:p>
          <a:p>
            <a:r>
              <a:rPr lang="en-US" b="1" dirty="0" smtClean="0">
                <a:latin typeface="Consolas" pitchFamily="49" charset="0"/>
              </a:rPr>
              <a:t>insert into </a:t>
            </a:r>
            <a:r>
              <a:rPr lang="en-US" dirty="0" smtClean="0">
                <a:latin typeface="Consolas" pitchFamily="49" charset="0"/>
              </a:rPr>
              <a:t>Last20Mins</a:t>
            </a:r>
          </a:p>
          <a:p>
            <a:r>
              <a:rPr lang="en-US" b="1" dirty="0" smtClean="0">
                <a:latin typeface="Consolas" pitchFamily="49" charset="0"/>
              </a:rPr>
              <a:t>select</a:t>
            </a:r>
            <a:r>
              <a:rPr lang="en-US" dirty="0" smtClean="0">
                <a:latin typeface="Consolas" pitchFamily="49" charset="0"/>
              </a:rPr>
              <a:t> *</a:t>
            </a:r>
          </a:p>
          <a:p>
            <a:r>
              <a:rPr lang="en-US" b="1" dirty="0" smtClean="0">
                <a:latin typeface="Consolas" pitchFamily="49" charset="0"/>
              </a:rPr>
              <a:t>from</a:t>
            </a:r>
            <a:r>
              <a:rPr lang="en-US" dirty="0" smtClean="0">
                <a:latin typeface="Consolas" pitchFamily="49" charset="0"/>
              </a:rPr>
              <a:t> </a:t>
            </a:r>
            <a:r>
              <a:rPr lang="en-US" dirty="0" err="1" smtClean="0">
                <a:latin typeface="Consolas" pitchFamily="49" charset="0"/>
              </a:rPr>
              <a:t>StreamIn</a:t>
            </a:r>
            <a:r>
              <a:rPr lang="en-US" dirty="0" smtClean="0">
                <a:latin typeface="Consolas" pitchFamily="49" charset="0"/>
              </a:rPr>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PT" dirty="0" err="1" smtClean="0"/>
              <a:t>Correct</a:t>
            </a:r>
            <a:r>
              <a:rPr lang="pt-PT" dirty="0" smtClean="0"/>
              <a:t> </a:t>
            </a:r>
            <a:r>
              <a:rPr lang="pt-PT" dirty="0" err="1" smtClean="0"/>
              <a:t>solution</a:t>
            </a:r>
            <a:r>
              <a:rPr lang="pt-PT" dirty="0" smtClean="0"/>
              <a:t> (2)</a:t>
            </a:r>
            <a:endParaRPr lang="pt-PT" dirty="0"/>
          </a:p>
        </p:txBody>
      </p:sp>
      <p:sp>
        <p:nvSpPr>
          <p:cNvPr id="3" name="Marcador de Posição do Número do Diapositivo 2"/>
          <p:cNvSpPr>
            <a:spLocks noGrp="1"/>
          </p:cNvSpPr>
          <p:nvPr>
            <p:ph type="sldNum" sz="quarter" idx="12"/>
          </p:nvPr>
        </p:nvSpPr>
        <p:spPr/>
        <p:txBody>
          <a:bodyPr>
            <a:normAutofit fontScale="85000" lnSpcReduction="20000"/>
          </a:bodyPr>
          <a:lstStyle/>
          <a:p>
            <a:fld id="{B4422163-51E1-4CA0-BE4E-7782B2F7CC31}" type="slidenum">
              <a:rPr lang="pt-PT" smtClean="0"/>
              <a:pPr/>
              <a:t>24</a:t>
            </a:fld>
            <a:endParaRPr lang="pt-PT"/>
          </a:p>
        </p:txBody>
      </p:sp>
      <p:sp>
        <p:nvSpPr>
          <p:cNvPr id="32" name="Rectangle 31"/>
          <p:cNvSpPr/>
          <p:nvPr/>
        </p:nvSpPr>
        <p:spPr>
          <a:xfrm>
            <a:off x="500034" y="1593068"/>
            <a:ext cx="8643966" cy="5355312"/>
          </a:xfrm>
          <a:prstGeom prst="rect">
            <a:avLst/>
          </a:prstGeom>
        </p:spPr>
        <p:txBody>
          <a:bodyPr wrap="square">
            <a:spAutoFit/>
          </a:bodyPr>
          <a:lstStyle/>
          <a:p>
            <a:r>
              <a:rPr lang="en-US" b="1" dirty="0" smtClean="0">
                <a:latin typeface="Consolas" pitchFamily="49" charset="0"/>
              </a:rPr>
              <a:t>create window </a:t>
            </a:r>
            <a:r>
              <a:rPr lang="en-US" dirty="0" smtClean="0">
                <a:latin typeface="Consolas" pitchFamily="49" charset="0"/>
              </a:rPr>
              <a:t>Expired</a:t>
            </a:r>
          </a:p>
          <a:p>
            <a:r>
              <a:rPr lang="en-US" b="1" dirty="0" smtClean="0">
                <a:latin typeface="Consolas" pitchFamily="49" charset="0"/>
              </a:rPr>
              <a:t>schema</a:t>
            </a:r>
            <a:r>
              <a:rPr lang="en-US" dirty="0" smtClean="0">
                <a:latin typeface="Consolas" pitchFamily="49" charset="0"/>
              </a:rPr>
              <a:t> (</a:t>
            </a:r>
          </a:p>
          <a:p>
            <a:r>
              <a:rPr lang="en-US" dirty="0" smtClean="0">
                <a:latin typeface="Consolas" pitchFamily="49" charset="0"/>
              </a:rPr>
              <a:t>  symbol </a:t>
            </a:r>
            <a:r>
              <a:rPr lang="en-US" b="1" dirty="0" smtClean="0">
                <a:latin typeface="Consolas" pitchFamily="49" charset="0"/>
              </a:rPr>
              <a:t>string</a:t>
            </a:r>
            <a:r>
              <a:rPr lang="en-US" dirty="0" smtClean="0">
                <a:latin typeface="Consolas" pitchFamily="49" charset="0"/>
              </a:rPr>
              <a:t>,</a:t>
            </a:r>
          </a:p>
          <a:p>
            <a:r>
              <a:rPr lang="en-US" dirty="0" smtClean="0">
                <a:latin typeface="Consolas" pitchFamily="49" charset="0"/>
              </a:rPr>
              <a:t>  price  </a:t>
            </a:r>
            <a:r>
              <a:rPr lang="en-US" b="1" dirty="0" smtClean="0">
                <a:latin typeface="Consolas" pitchFamily="49" charset="0"/>
              </a:rPr>
              <a:t>float</a:t>
            </a:r>
          </a:p>
          <a:p>
            <a:r>
              <a:rPr lang="en-US" dirty="0" smtClean="0">
                <a:latin typeface="Consolas" pitchFamily="49" charset="0"/>
              </a:rPr>
              <a:t>) </a:t>
            </a:r>
            <a:r>
              <a:rPr lang="en-US" b="1" dirty="0" smtClean="0">
                <a:latin typeface="Consolas" pitchFamily="49" charset="0"/>
              </a:rPr>
              <a:t>keep last per symbol</a:t>
            </a:r>
            <a:r>
              <a:rPr lang="en-US" dirty="0" smtClean="0">
                <a:latin typeface="Consolas" pitchFamily="49" charset="0"/>
              </a:rPr>
              <a:t>;</a:t>
            </a:r>
          </a:p>
          <a:p>
            <a:endParaRPr lang="en-US" dirty="0" smtClean="0">
              <a:latin typeface="Consolas" pitchFamily="49" charset="0"/>
            </a:endParaRPr>
          </a:p>
          <a:p>
            <a:r>
              <a:rPr lang="en-US" b="1" dirty="0" smtClean="0">
                <a:latin typeface="Consolas" pitchFamily="49" charset="0"/>
              </a:rPr>
              <a:t>create window </a:t>
            </a:r>
            <a:r>
              <a:rPr lang="en-US" dirty="0" smtClean="0">
                <a:latin typeface="Consolas" pitchFamily="49" charset="0"/>
              </a:rPr>
              <a:t>Result</a:t>
            </a:r>
          </a:p>
          <a:p>
            <a:r>
              <a:rPr lang="en-US" b="1" dirty="0" smtClean="0">
                <a:latin typeface="Consolas" pitchFamily="49" charset="0"/>
              </a:rPr>
              <a:t>schema</a:t>
            </a:r>
            <a:r>
              <a:rPr lang="en-US" dirty="0" smtClean="0">
                <a:latin typeface="Consolas" pitchFamily="49" charset="0"/>
              </a:rPr>
              <a:t> (</a:t>
            </a:r>
          </a:p>
          <a:p>
            <a:r>
              <a:rPr lang="en-US" dirty="0" smtClean="0">
                <a:latin typeface="Consolas" pitchFamily="49" charset="0"/>
              </a:rPr>
              <a:t>  symbol </a:t>
            </a:r>
            <a:r>
              <a:rPr lang="en-US" b="1" dirty="0" smtClean="0">
                <a:latin typeface="Consolas" pitchFamily="49" charset="0"/>
              </a:rPr>
              <a:t>string</a:t>
            </a:r>
            <a:r>
              <a:rPr lang="en-US" dirty="0" smtClean="0">
                <a:latin typeface="Consolas" pitchFamily="49" charset="0"/>
              </a:rPr>
              <a:t>,</a:t>
            </a:r>
          </a:p>
          <a:p>
            <a:r>
              <a:rPr lang="en-US" dirty="0" smtClean="0">
                <a:latin typeface="Consolas" pitchFamily="49" charset="0"/>
              </a:rPr>
              <a:t>  result </a:t>
            </a:r>
            <a:r>
              <a:rPr lang="en-US" b="1" dirty="0" smtClean="0">
                <a:latin typeface="Consolas" pitchFamily="49" charset="0"/>
              </a:rPr>
              <a:t>float</a:t>
            </a:r>
          </a:p>
          <a:p>
            <a:r>
              <a:rPr lang="en-US" dirty="0" smtClean="0">
                <a:latin typeface="Consolas" pitchFamily="49" charset="0"/>
              </a:rPr>
              <a:t>) </a:t>
            </a:r>
            <a:r>
              <a:rPr lang="en-US" b="1" dirty="0" smtClean="0">
                <a:latin typeface="Consolas" pitchFamily="49" charset="0"/>
              </a:rPr>
              <a:t>keep last per </a:t>
            </a:r>
            <a:r>
              <a:rPr lang="en-US" dirty="0" smtClean="0">
                <a:latin typeface="Consolas" pitchFamily="49" charset="0"/>
              </a:rPr>
              <a:t>symbol;</a:t>
            </a:r>
          </a:p>
          <a:p>
            <a:endParaRPr lang="en-US" dirty="0" smtClean="0">
              <a:latin typeface="Consolas" pitchFamily="49" charset="0"/>
            </a:endParaRPr>
          </a:p>
          <a:p>
            <a:r>
              <a:rPr lang="en-US" b="1" dirty="0" smtClean="0">
                <a:latin typeface="Consolas" pitchFamily="49" charset="0"/>
              </a:rPr>
              <a:t>insert</a:t>
            </a:r>
            <a:r>
              <a:rPr lang="en-US" dirty="0" smtClean="0">
                <a:latin typeface="Consolas" pitchFamily="49" charset="0"/>
              </a:rPr>
              <a:t> </a:t>
            </a:r>
            <a:r>
              <a:rPr lang="en-US" b="1" dirty="0" smtClean="0">
                <a:latin typeface="Consolas" pitchFamily="49" charset="0"/>
              </a:rPr>
              <a:t>into</a:t>
            </a:r>
            <a:r>
              <a:rPr lang="en-US" dirty="0" smtClean="0">
                <a:latin typeface="Consolas" pitchFamily="49" charset="0"/>
              </a:rPr>
              <a:t> Result</a:t>
            </a:r>
          </a:p>
          <a:p>
            <a:r>
              <a:rPr lang="en-US" b="1" dirty="0" smtClean="0">
                <a:latin typeface="Consolas" pitchFamily="49" charset="0"/>
              </a:rPr>
              <a:t>select</a:t>
            </a:r>
            <a:r>
              <a:rPr lang="en-US" dirty="0" smtClean="0">
                <a:latin typeface="Consolas" pitchFamily="49" charset="0"/>
              </a:rPr>
              <a:t> </a:t>
            </a:r>
            <a:r>
              <a:rPr lang="en-US" dirty="0" err="1" smtClean="0">
                <a:latin typeface="Consolas" pitchFamily="49" charset="0"/>
              </a:rPr>
              <a:t>L.symbol</a:t>
            </a:r>
            <a:r>
              <a:rPr lang="en-US" dirty="0" smtClean="0">
                <a:latin typeface="Consolas" pitchFamily="49" charset="0"/>
              </a:rPr>
              <a:t>, </a:t>
            </a:r>
          </a:p>
          <a:p>
            <a:r>
              <a:rPr lang="en-US" dirty="0" smtClean="0">
                <a:latin typeface="Consolas" pitchFamily="49" charset="0"/>
              </a:rPr>
              <a:t>       </a:t>
            </a:r>
            <a:r>
              <a:rPr lang="en-US" i="1" dirty="0" smtClean="0">
                <a:latin typeface="Consolas" pitchFamily="49" charset="0"/>
              </a:rPr>
              <a:t>max</a:t>
            </a:r>
            <a:r>
              <a:rPr lang="en-US" dirty="0" smtClean="0">
                <a:latin typeface="Consolas" pitchFamily="49" charset="0"/>
              </a:rPr>
              <a:t>(</a:t>
            </a:r>
            <a:r>
              <a:rPr lang="en-US" i="1" dirty="0" smtClean="0">
                <a:latin typeface="Consolas" pitchFamily="49" charset="0"/>
              </a:rPr>
              <a:t>coalesce</a:t>
            </a:r>
            <a:r>
              <a:rPr lang="en-US" dirty="0" smtClean="0">
                <a:latin typeface="Consolas" pitchFamily="49" charset="0"/>
              </a:rPr>
              <a:t>(</a:t>
            </a:r>
            <a:r>
              <a:rPr lang="en-US" i="1" dirty="0" smtClean="0">
                <a:latin typeface="Consolas" pitchFamily="49" charset="0"/>
              </a:rPr>
              <a:t>max</a:t>
            </a:r>
            <a:r>
              <a:rPr lang="en-US" dirty="0" smtClean="0">
                <a:latin typeface="Consolas" pitchFamily="49" charset="0"/>
              </a:rPr>
              <a:t>(</a:t>
            </a:r>
            <a:r>
              <a:rPr lang="en-US" dirty="0" err="1" smtClean="0">
                <a:latin typeface="Consolas" pitchFamily="49" charset="0"/>
              </a:rPr>
              <a:t>L.price</a:t>
            </a:r>
            <a:r>
              <a:rPr lang="en-US" dirty="0" smtClean="0">
                <a:latin typeface="Consolas" pitchFamily="49" charset="0"/>
              </a:rPr>
              <a:t>), </a:t>
            </a:r>
            <a:r>
              <a:rPr lang="en-US" dirty="0" smtClean="0">
                <a:solidFill>
                  <a:schemeClr val="accent1">
                    <a:lumMod val="75000"/>
                  </a:schemeClr>
                </a:solidFill>
                <a:latin typeface="Consolas" pitchFamily="49" charset="0"/>
              </a:rPr>
              <a:t>0</a:t>
            </a:r>
            <a:r>
              <a:rPr lang="en-US" dirty="0" smtClean="0">
                <a:latin typeface="Consolas" pitchFamily="49" charset="0"/>
              </a:rPr>
              <a:t>), </a:t>
            </a:r>
            <a:r>
              <a:rPr lang="en-US" i="1" dirty="0" smtClean="0">
                <a:latin typeface="Consolas" pitchFamily="49" charset="0"/>
              </a:rPr>
              <a:t>coalesce</a:t>
            </a:r>
            <a:r>
              <a:rPr lang="en-US" dirty="0" smtClean="0">
                <a:latin typeface="Consolas" pitchFamily="49" charset="0"/>
              </a:rPr>
              <a:t>(</a:t>
            </a:r>
            <a:r>
              <a:rPr lang="en-US" i="1" dirty="0" smtClean="0">
                <a:latin typeface="Consolas" pitchFamily="49" charset="0"/>
              </a:rPr>
              <a:t>max</a:t>
            </a:r>
            <a:r>
              <a:rPr lang="en-US" dirty="0" smtClean="0">
                <a:latin typeface="Consolas" pitchFamily="49" charset="0"/>
              </a:rPr>
              <a:t>(</a:t>
            </a:r>
            <a:r>
              <a:rPr lang="en-US" dirty="0" err="1" smtClean="0">
                <a:latin typeface="Consolas" pitchFamily="49" charset="0"/>
              </a:rPr>
              <a:t>E.price</a:t>
            </a:r>
            <a:r>
              <a:rPr lang="en-US" dirty="0" smtClean="0">
                <a:latin typeface="Consolas" pitchFamily="49" charset="0"/>
              </a:rPr>
              <a:t>), </a:t>
            </a:r>
            <a:r>
              <a:rPr lang="en-US" dirty="0" smtClean="0">
                <a:solidFill>
                  <a:schemeClr val="accent1">
                    <a:lumMod val="75000"/>
                  </a:schemeClr>
                </a:solidFill>
                <a:latin typeface="Consolas" pitchFamily="49" charset="0"/>
              </a:rPr>
              <a:t>0</a:t>
            </a:r>
            <a:r>
              <a:rPr lang="en-US" dirty="0" smtClean="0">
                <a:latin typeface="Consolas" pitchFamily="49" charset="0"/>
              </a:rPr>
              <a:t>))</a:t>
            </a:r>
          </a:p>
          <a:p>
            <a:r>
              <a:rPr lang="en-US" b="1" dirty="0" smtClean="0">
                <a:latin typeface="Consolas" pitchFamily="49" charset="0"/>
              </a:rPr>
              <a:t>from</a:t>
            </a:r>
            <a:r>
              <a:rPr lang="en-US" dirty="0" smtClean="0">
                <a:latin typeface="Consolas" pitchFamily="49" charset="0"/>
              </a:rPr>
              <a:t>   Last20Mins </a:t>
            </a:r>
            <a:r>
              <a:rPr lang="en-US" b="1" dirty="0" smtClean="0">
                <a:latin typeface="Consolas" pitchFamily="49" charset="0"/>
              </a:rPr>
              <a:t>as</a:t>
            </a:r>
            <a:r>
              <a:rPr lang="en-US" dirty="0" smtClean="0">
                <a:latin typeface="Consolas" pitchFamily="49" charset="0"/>
              </a:rPr>
              <a:t> L </a:t>
            </a:r>
            <a:r>
              <a:rPr lang="en-US" b="1" dirty="0" smtClean="0">
                <a:latin typeface="Consolas" pitchFamily="49" charset="0"/>
              </a:rPr>
              <a:t>full outer join </a:t>
            </a:r>
            <a:r>
              <a:rPr lang="en-US" dirty="0" smtClean="0">
                <a:latin typeface="Consolas" pitchFamily="49" charset="0"/>
              </a:rPr>
              <a:t>Expired </a:t>
            </a:r>
            <a:r>
              <a:rPr lang="en-US" b="1" dirty="0" smtClean="0">
                <a:latin typeface="Consolas" pitchFamily="49" charset="0"/>
              </a:rPr>
              <a:t>as</a:t>
            </a:r>
            <a:r>
              <a:rPr lang="en-US" dirty="0" smtClean="0">
                <a:latin typeface="Consolas" pitchFamily="49" charset="0"/>
              </a:rPr>
              <a:t> E</a:t>
            </a:r>
          </a:p>
          <a:p>
            <a:r>
              <a:rPr lang="en-US" dirty="0" smtClean="0">
                <a:latin typeface="Consolas" pitchFamily="49" charset="0"/>
              </a:rPr>
              <a:t>         </a:t>
            </a:r>
            <a:r>
              <a:rPr lang="en-US" b="1" dirty="0" smtClean="0">
                <a:latin typeface="Consolas" pitchFamily="49" charset="0"/>
              </a:rPr>
              <a:t>on</a:t>
            </a:r>
            <a:r>
              <a:rPr lang="en-US" dirty="0" smtClean="0">
                <a:latin typeface="Consolas" pitchFamily="49" charset="0"/>
              </a:rPr>
              <a:t> </a:t>
            </a:r>
            <a:r>
              <a:rPr lang="en-US" dirty="0" err="1" smtClean="0">
                <a:latin typeface="Consolas" pitchFamily="49" charset="0"/>
              </a:rPr>
              <a:t>L.symbol</a:t>
            </a:r>
            <a:r>
              <a:rPr lang="en-US" dirty="0" smtClean="0">
                <a:latin typeface="Consolas" pitchFamily="49" charset="0"/>
              </a:rPr>
              <a:t> = </a:t>
            </a:r>
            <a:r>
              <a:rPr lang="en-US" dirty="0" err="1" smtClean="0">
                <a:latin typeface="Consolas" pitchFamily="49" charset="0"/>
              </a:rPr>
              <a:t>E.symbol</a:t>
            </a:r>
            <a:endParaRPr lang="en-US" dirty="0" smtClean="0">
              <a:latin typeface="Consolas" pitchFamily="49" charset="0"/>
            </a:endParaRPr>
          </a:p>
          <a:p>
            <a:r>
              <a:rPr lang="en-US" b="1" dirty="0" smtClean="0">
                <a:latin typeface="Consolas" pitchFamily="49" charset="0"/>
              </a:rPr>
              <a:t>group by</a:t>
            </a:r>
            <a:r>
              <a:rPr lang="en-US" dirty="0" smtClean="0">
                <a:latin typeface="Consolas" pitchFamily="49" charset="0"/>
              </a:rPr>
              <a:t> </a:t>
            </a:r>
            <a:r>
              <a:rPr lang="en-US" dirty="0" err="1" smtClean="0">
                <a:latin typeface="Consolas" pitchFamily="49" charset="0"/>
              </a:rPr>
              <a:t>L.symbol</a:t>
            </a:r>
            <a:r>
              <a:rPr lang="en-US" dirty="0" smtClean="0">
                <a:latin typeface="Consolas" pitchFamily="49" charset="0"/>
              </a:rPr>
              <a:t>;</a:t>
            </a:r>
          </a:p>
          <a:p>
            <a:endParaRPr lang="pt-PT" dirty="0">
              <a:latin typeface="Consolas" pitchFamily="49"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PT" dirty="0" err="1" smtClean="0"/>
              <a:t>Monitoring</a:t>
            </a:r>
            <a:r>
              <a:rPr lang="pt-PT" dirty="0" smtClean="0"/>
              <a:t> </a:t>
            </a:r>
            <a:r>
              <a:rPr lang="pt-PT" dirty="0" err="1" smtClean="0"/>
              <a:t>noise</a:t>
            </a:r>
            <a:endParaRPr lang="pt-PT" dirty="0"/>
          </a:p>
        </p:txBody>
      </p:sp>
      <p:sp>
        <p:nvSpPr>
          <p:cNvPr id="3" name="Marcador de Posição do Número do Diapositivo 2"/>
          <p:cNvSpPr>
            <a:spLocks noGrp="1"/>
          </p:cNvSpPr>
          <p:nvPr>
            <p:ph type="sldNum" sz="quarter" idx="12"/>
          </p:nvPr>
        </p:nvSpPr>
        <p:spPr/>
        <p:txBody>
          <a:bodyPr>
            <a:normAutofit fontScale="85000" lnSpcReduction="20000"/>
          </a:bodyPr>
          <a:lstStyle/>
          <a:p>
            <a:fld id="{B4422163-51E1-4CA0-BE4E-7782B2F7CC31}" type="slidenum">
              <a:rPr lang="pt-PT" smtClean="0"/>
              <a:pPr/>
              <a:t>25</a:t>
            </a:fld>
            <a:endParaRPr lang="pt-PT"/>
          </a:p>
        </p:txBody>
      </p:sp>
      <p:sp>
        <p:nvSpPr>
          <p:cNvPr id="6" name="TextBox 5"/>
          <p:cNvSpPr txBox="1"/>
          <p:nvPr/>
        </p:nvSpPr>
        <p:spPr>
          <a:xfrm>
            <a:off x="1285852" y="2357430"/>
            <a:ext cx="5857916" cy="954107"/>
          </a:xfrm>
          <a:prstGeom prst="rect">
            <a:avLst/>
          </a:prstGeom>
          <a:noFill/>
        </p:spPr>
        <p:txBody>
          <a:bodyPr wrap="square" rtlCol="0">
            <a:spAutoFit/>
          </a:bodyPr>
          <a:lstStyle/>
          <a:p>
            <a:pPr algn="ctr"/>
            <a:r>
              <a:rPr lang="pt-PT" sz="2800" dirty="0" smtClean="0"/>
              <a:t>“</a:t>
            </a:r>
            <a:r>
              <a:rPr lang="pt-PT" sz="2800" dirty="0" err="1" smtClean="0"/>
              <a:t>What</a:t>
            </a:r>
            <a:r>
              <a:rPr lang="pt-PT" sz="2800" dirty="0" smtClean="0"/>
              <a:t> </a:t>
            </a:r>
            <a:r>
              <a:rPr lang="pt-PT" sz="2800" dirty="0" err="1" smtClean="0"/>
              <a:t>was</a:t>
            </a:r>
            <a:r>
              <a:rPr lang="pt-PT" sz="2800" dirty="0" smtClean="0"/>
              <a:t> </a:t>
            </a:r>
            <a:r>
              <a:rPr lang="pt-PT" sz="2800" dirty="0" err="1" smtClean="0"/>
              <a:t>the</a:t>
            </a:r>
            <a:r>
              <a:rPr lang="pt-PT" sz="2800" dirty="0" smtClean="0"/>
              <a:t> </a:t>
            </a:r>
            <a:r>
              <a:rPr lang="pt-PT" sz="2800" dirty="0" err="1" smtClean="0"/>
              <a:t>loudest</a:t>
            </a:r>
            <a:r>
              <a:rPr lang="pt-PT" sz="2800" dirty="0" smtClean="0"/>
              <a:t> </a:t>
            </a:r>
            <a:r>
              <a:rPr lang="pt-PT" sz="2800" dirty="0" err="1" smtClean="0"/>
              <a:t>reading</a:t>
            </a:r>
            <a:r>
              <a:rPr lang="pt-PT" sz="2800" dirty="0" smtClean="0"/>
              <a:t> </a:t>
            </a:r>
            <a:r>
              <a:rPr lang="pt-PT" sz="2800" dirty="0" err="1" smtClean="0"/>
              <a:t>received</a:t>
            </a:r>
            <a:r>
              <a:rPr lang="pt-PT" sz="2800" dirty="0" smtClean="0"/>
              <a:t> </a:t>
            </a:r>
            <a:r>
              <a:rPr lang="pt-PT" sz="2800" dirty="0" err="1" smtClean="0"/>
              <a:t>in</a:t>
            </a:r>
            <a:r>
              <a:rPr lang="pt-PT" sz="2800" dirty="0" smtClean="0"/>
              <a:t> </a:t>
            </a:r>
            <a:r>
              <a:rPr lang="pt-PT" sz="2800" dirty="0" err="1" smtClean="0"/>
              <a:t>the</a:t>
            </a:r>
            <a:r>
              <a:rPr lang="pt-PT" sz="2800" dirty="0" smtClean="0"/>
              <a:t> </a:t>
            </a:r>
            <a:r>
              <a:rPr lang="pt-PT" sz="2800" dirty="0" err="1" smtClean="0"/>
              <a:t>last</a:t>
            </a:r>
            <a:r>
              <a:rPr lang="pt-PT" sz="2800" dirty="0" smtClean="0"/>
              <a:t> 20 minutes?”</a:t>
            </a:r>
            <a:endParaRPr lang="pt-PT" sz="2800" dirty="0"/>
          </a:p>
        </p:txBody>
      </p:sp>
      <p:sp>
        <p:nvSpPr>
          <p:cNvPr id="7" name="CaixaDeTexto 8"/>
          <p:cNvSpPr txBox="1"/>
          <p:nvPr/>
        </p:nvSpPr>
        <p:spPr>
          <a:xfrm>
            <a:off x="1142976" y="3357562"/>
            <a:ext cx="6572296" cy="1569660"/>
          </a:xfrm>
          <a:prstGeom prst="rect">
            <a:avLst/>
          </a:prstGeom>
          <a:noFill/>
        </p:spPr>
        <p:txBody>
          <a:bodyPr wrap="square" rtlCol="0">
            <a:spAutoFit/>
          </a:bodyPr>
          <a:lstStyle/>
          <a:p>
            <a:endParaRPr lang="pt-PT" sz="2400" dirty="0" smtClean="0"/>
          </a:p>
          <a:p>
            <a:pPr>
              <a:buNone/>
            </a:pPr>
            <a:r>
              <a:rPr lang="en-US" sz="2400" b="1" dirty="0" smtClean="0">
                <a:latin typeface="Consolas" pitchFamily="49" charset="0"/>
              </a:rPr>
              <a:t>insert into </a:t>
            </a:r>
            <a:r>
              <a:rPr lang="en-US" sz="2400" dirty="0" err="1" smtClean="0">
                <a:latin typeface="Consolas" pitchFamily="49" charset="0"/>
              </a:rPr>
              <a:t>LoudestReading</a:t>
            </a:r>
            <a:endParaRPr lang="en-US" sz="2400" dirty="0" smtClean="0">
              <a:latin typeface="Consolas" pitchFamily="49" charset="0"/>
            </a:endParaRPr>
          </a:p>
          <a:p>
            <a:pPr>
              <a:buNone/>
            </a:pPr>
            <a:r>
              <a:rPr lang="en-US" sz="2400" b="1" dirty="0" smtClean="0">
                <a:latin typeface="Consolas" pitchFamily="49" charset="0"/>
              </a:rPr>
              <a:t>select</a:t>
            </a:r>
            <a:r>
              <a:rPr lang="en-US" sz="2400" dirty="0" smtClean="0">
                <a:latin typeface="Consolas" pitchFamily="49" charset="0"/>
              </a:rPr>
              <a:t> </a:t>
            </a:r>
            <a:r>
              <a:rPr lang="en-US" sz="2400" i="1" dirty="0" smtClean="0">
                <a:latin typeface="Consolas" pitchFamily="49" charset="0"/>
              </a:rPr>
              <a:t>max</a:t>
            </a:r>
            <a:r>
              <a:rPr lang="en-US" sz="2400" dirty="0" smtClean="0">
                <a:latin typeface="Consolas" pitchFamily="49" charset="0"/>
              </a:rPr>
              <a:t>(noise)</a:t>
            </a:r>
          </a:p>
          <a:p>
            <a:pPr>
              <a:buNone/>
            </a:pPr>
            <a:r>
              <a:rPr lang="en-US" sz="2400" b="1" dirty="0" smtClean="0">
                <a:latin typeface="Consolas" pitchFamily="49" charset="0"/>
              </a:rPr>
              <a:t>from</a:t>
            </a:r>
            <a:r>
              <a:rPr lang="en-US" sz="2400" dirty="0" smtClean="0">
                <a:latin typeface="Consolas" pitchFamily="49" charset="0"/>
              </a:rPr>
              <a:t> </a:t>
            </a:r>
            <a:r>
              <a:rPr lang="en-US" sz="2400" dirty="0" err="1" smtClean="0">
                <a:latin typeface="Consolas" pitchFamily="49" charset="0"/>
              </a:rPr>
              <a:t>NoiseReadings</a:t>
            </a:r>
            <a:r>
              <a:rPr lang="pt-PT" sz="2400" dirty="0" smtClean="0"/>
              <a:t> </a:t>
            </a:r>
            <a:r>
              <a:rPr lang="pt-PT" sz="2400" b="1" dirty="0" err="1" smtClean="0"/>
              <a:t>keep</a:t>
            </a:r>
            <a:r>
              <a:rPr lang="pt-PT" sz="2400" b="1" dirty="0" smtClean="0"/>
              <a:t> </a:t>
            </a:r>
            <a:r>
              <a:rPr lang="pt-PT" sz="2400" dirty="0" smtClean="0">
                <a:solidFill>
                  <a:schemeClr val="accent1">
                    <a:lumMod val="75000"/>
                  </a:schemeClr>
                </a:solidFill>
              </a:rPr>
              <a:t>20</a:t>
            </a:r>
            <a:r>
              <a:rPr lang="pt-PT" sz="2400" dirty="0" smtClean="0"/>
              <a:t> </a:t>
            </a:r>
            <a:r>
              <a:rPr lang="pt-PT" sz="2400" b="1" dirty="0" smtClean="0"/>
              <a:t>minutes</a:t>
            </a:r>
            <a:endParaRPr lang="en-US" sz="2400" b="1" dirty="0" smtClean="0">
              <a:latin typeface="Consolas" pitchFamily="49"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PT" dirty="0" err="1" smtClean="0"/>
              <a:t>What</a:t>
            </a:r>
            <a:r>
              <a:rPr lang="pt-PT" dirty="0" smtClean="0"/>
              <a:t> </a:t>
            </a:r>
            <a:r>
              <a:rPr lang="pt-PT" dirty="0" err="1" smtClean="0"/>
              <a:t>happens</a:t>
            </a:r>
            <a:r>
              <a:rPr lang="pt-PT" dirty="0" smtClean="0"/>
              <a:t> </a:t>
            </a:r>
            <a:r>
              <a:rPr lang="pt-PT" dirty="0" err="1" smtClean="0"/>
              <a:t>between</a:t>
            </a:r>
            <a:r>
              <a:rPr lang="pt-PT" dirty="0" smtClean="0"/>
              <a:t> </a:t>
            </a:r>
            <a:r>
              <a:rPr lang="pt-PT" dirty="0" err="1" smtClean="0"/>
              <a:t>events</a:t>
            </a:r>
            <a:r>
              <a:rPr lang="pt-PT" dirty="0" smtClean="0"/>
              <a:t>?</a:t>
            </a:r>
            <a:endParaRPr lang="pt-PT" dirty="0"/>
          </a:p>
        </p:txBody>
      </p:sp>
      <p:sp>
        <p:nvSpPr>
          <p:cNvPr id="3" name="Marcador de Posição do Número do Diapositivo 2"/>
          <p:cNvSpPr>
            <a:spLocks noGrp="1"/>
          </p:cNvSpPr>
          <p:nvPr>
            <p:ph type="sldNum" sz="quarter" idx="12"/>
          </p:nvPr>
        </p:nvSpPr>
        <p:spPr/>
        <p:txBody>
          <a:bodyPr>
            <a:normAutofit fontScale="85000" lnSpcReduction="20000"/>
          </a:bodyPr>
          <a:lstStyle/>
          <a:p>
            <a:fld id="{B4422163-51E1-4CA0-BE4E-7782B2F7CC31}" type="slidenum">
              <a:rPr lang="pt-PT" smtClean="0"/>
              <a:pPr/>
              <a:t>26</a:t>
            </a:fld>
            <a:endParaRPr lang="pt-PT"/>
          </a:p>
        </p:txBody>
      </p:sp>
      <p:sp>
        <p:nvSpPr>
          <p:cNvPr id="4" name="Marcador de Posição de Conteúdo 3"/>
          <p:cNvSpPr>
            <a:spLocks noGrp="1"/>
          </p:cNvSpPr>
          <p:nvPr>
            <p:ph sz="quarter" idx="1"/>
          </p:nvPr>
        </p:nvSpPr>
        <p:spPr/>
        <p:txBody>
          <a:bodyPr>
            <a:normAutofit/>
          </a:bodyPr>
          <a:lstStyle/>
          <a:p>
            <a:pPr marL="514350" indent="-514350"/>
            <a:r>
              <a:rPr lang="pt-PT" dirty="0" err="1" smtClean="0"/>
              <a:t>Traditionally</a:t>
            </a:r>
            <a:r>
              <a:rPr lang="pt-PT" dirty="0" smtClean="0"/>
              <a:t>, </a:t>
            </a:r>
            <a:r>
              <a:rPr lang="pt-PT" dirty="0" err="1" smtClean="0"/>
              <a:t>engines</a:t>
            </a:r>
            <a:r>
              <a:rPr lang="pt-PT" dirty="0" smtClean="0"/>
              <a:t> assume </a:t>
            </a:r>
            <a:r>
              <a:rPr lang="pt-PT" dirty="0" err="1" smtClean="0"/>
              <a:t>that</a:t>
            </a:r>
            <a:r>
              <a:rPr lang="pt-PT" dirty="0" smtClean="0"/>
              <a:t> </a:t>
            </a:r>
            <a:r>
              <a:rPr lang="pt-PT" dirty="0" err="1" smtClean="0"/>
              <a:t>between</a:t>
            </a:r>
            <a:r>
              <a:rPr lang="pt-PT" dirty="0" smtClean="0"/>
              <a:t> </a:t>
            </a:r>
            <a:r>
              <a:rPr lang="pt-PT" dirty="0" err="1" smtClean="0"/>
              <a:t>events</a:t>
            </a:r>
            <a:r>
              <a:rPr lang="pt-PT" dirty="0" smtClean="0"/>
              <a:t>, </a:t>
            </a:r>
            <a:r>
              <a:rPr lang="pt-PT" dirty="0" err="1" smtClean="0"/>
              <a:t>the</a:t>
            </a:r>
            <a:r>
              <a:rPr lang="pt-PT" dirty="0" smtClean="0"/>
              <a:t> </a:t>
            </a:r>
            <a:r>
              <a:rPr lang="pt-PT" dirty="0" err="1" smtClean="0"/>
              <a:t>value</a:t>
            </a:r>
            <a:r>
              <a:rPr lang="pt-PT" dirty="0" smtClean="0"/>
              <a:t> </a:t>
            </a:r>
            <a:r>
              <a:rPr lang="pt-PT" dirty="0" err="1" smtClean="0"/>
              <a:t>is</a:t>
            </a:r>
            <a:r>
              <a:rPr lang="pt-PT" dirty="0" smtClean="0"/>
              <a:t> </a:t>
            </a:r>
            <a:r>
              <a:rPr lang="pt-PT" dirty="0" err="1" smtClean="0"/>
              <a:t>undefined</a:t>
            </a:r>
            <a:endParaRPr lang="pt-PT" dirty="0" smtClean="0"/>
          </a:p>
          <a:p>
            <a:pPr marL="834390" lvl="1" indent="-514350"/>
            <a:r>
              <a:rPr lang="pt-PT" dirty="0" err="1" smtClean="0"/>
              <a:t>This</a:t>
            </a:r>
            <a:r>
              <a:rPr lang="pt-PT" dirty="0" smtClean="0"/>
              <a:t> </a:t>
            </a:r>
            <a:r>
              <a:rPr lang="pt-PT" dirty="0" err="1" smtClean="0"/>
              <a:t>makes</a:t>
            </a:r>
            <a:r>
              <a:rPr lang="pt-PT" dirty="0" smtClean="0"/>
              <a:t> </a:t>
            </a:r>
            <a:r>
              <a:rPr lang="pt-PT" dirty="0" err="1" smtClean="0"/>
              <a:t>sense</a:t>
            </a:r>
            <a:r>
              <a:rPr lang="pt-PT" dirty="0" smtClean="0"/>
              <a:t> for a </a:t>
            </a:r>
            <a:r>
              <a:rPr lang="pt-PT" dirty="0" err="1" smtClean="0"/>
              <a:t>lot</a:t>
            </a:r>
            <a:r>
              <a:rPr lang="pt-PT" dirty="0" smtClean="0"/>
              <a:t> </a:t>
            </a:r>
            <a:r>
              <a:rPr lang="pt-PT" dirty="0" err="1" smtClean="0"/>
              <a:t>of</a:t>
            </a:r>
            <a:r>
              <a:rPr lang="pt-PT" dirty="0" smtClean="0"/>
              <a:t> </a:t>
            </a:r>
            <a:r>
              <a:rPr lang="pt-PT" dirty="0" err="1" smtClean="0"/>
              <a:t>problems</a:t>
            </a:r>
            <a:r>
              <a:rPr lang="pt-PT" dirty="0" smtClean="0"/>
              <a:t>…</a:t>
            </a:r>
          </a:p>
          <a:p>
            <a:pPr marL="834390" lvl="1" indent="-514350"/>
            <a:r>
              <a:rPr lang="pt-PT" dirty="0" smtClean="0"/>
              <a:t>… </a:t>
            </a:r>
            <a:r>
              <a:rPr lang="pt-PT" dirty="0" err="1" smtClean="0"/>
              <a:t>but</a:t>
            </a:r>
            <a:r>
              <a:rPr lang="pt-PT" dirty="0" smtClean="0"/>
              <a:t> </a:t>
            </a:r>
            <a:r>
              <a:rPr lang="pt-PT" dirty="0" err="1" smtClean="0"/>
              <a:t>not</a:t>
            </a:r>
            <a:r>
              <a:rPr lang="pt-PT" dirty="0" smtClean="0"/>
              <a:t> for </a:t>
            </a:r>
            <a:r>
              <a:rPr lang="pt-PT" dirty="0" err="1" smtClean="0"/>
              <a:t>others</a:t>
            </a:r>
            <a:endParaRPr lang="pt-PT" dirty="0" smtClean="0"/>
          </a:p>
          <a:p>
            <a:pPr marL="514350" indent="-514350"/>
            <a:r>
              <a:rPr lang="pt-PT" dirty="0" err="1" smtClean="0"/>
              <a:t>Emulating</a:t>
            </a:r>
            <a:r>
              <a:rPr lang="pt-PT" dirty="0" smtClean="0"/>
              <a:t> </a:t>
            </a:r>
            <a:r>
              <a:rPr lang="pt-PT" dirty="0" err="1" smtClean="0"/>
              <a:t>other</a:t>
            </a:r>
            <a:r>
              <a:rPr lang="pt-PT" dirty="0" smtClean="0"/>
              <a:t> </a:t>
            </a:r>
            <a:r>
              <a:rPr lang="pt-PT" dirty="0" err="1" smtClean="0"/>
              <a:t>options</a:t>
            </a:r>
            <a:r>
              <a:rPr lang="pt-PT" dirty="0" smtClean="0"/>
              <a:t> </a:t>
            </a:r>
            <a:r>
              <a:rPr lang="pt-PT" dirty="0" err="1" smtClean="0"/>
              <a:t>in</a:t>
            </a:r>
            <a:r>
              <a:rPr lang="pt-PT" dirty="0" smtClean="0"/>
              <a:t> </a:t>
            </a:r>
            <a:r>
              <a:rPr lang="pt-PT" dirty="0" err="1" smtClean="0"/>
              <a:t>existing</a:t>
            </a:r>
            <a:r>
              <a:rPr lang="pt-PT" dirty="0" smtClean="0"/>
              <a:t> </a:t>
            </a:r>
            <a:r>
              <a:rPr lang="pt-PT" dirty="0" err="1" smtClean="0"/>
              <a:t>languages</a:t>
            </a:r>
            <a:r>
              <a:rPr lang="pt-PT" dirty="0" smtClean="0"/>
              <a:t> </a:t>
            </a:r>
            <a:r>
              <a:rPr lang="pt-PT" dirty="0" err="1" smtClean="0"/>
              <a:t>requires</a:t>
            </a:r>
            <a:r>
              <a:rPr lang="pt-PT" dirty="0" smtClean="0"/>
              <a:t> </a:t>
            </a:r>
            <a:r>
              <a:rPr lang="pt-PT" dirty="0" err="1" smtClean="0"/>
              <a:t>too</a:t>
            </a:r>
            <a:r>
              <a:rPr lang="pt-PT" dirty="0" smtClean="0"/>
              <a:t> </a:t>
            </a:r>
            <a:r>
              <a:rPr lang="pt-PT" dirty="0" err="1" smtClean="0"/>
              <a:t>much</a:t>
            </a:r>
            <a:r>
              <a:rPr lang="pt-PT" dirty="0" smtClean="0"/>
              <a:t> </a:t>
            </a:r>
            <a:r>
              <a:rPr lang="pt-PT" dirty="0" err="1" smtClean="0"/>
              <a:t>work</a:t>
            </a:r>
            <a:endParaRPr lang="pt-PT" dirty="0" smtClean="0"/>
          </a:p>
          <a:p>
            <a:pPr marL="514350" indent="-514350"/>
            <a:r>
              <a:rPr lang="pt-PT" dirty="0" err="1" smtClean="0">
                <a:solidFill>
                  <a:schemeClr val="accent2"/>
                </a:solidFill>
              </a:rPr>
              <a:t>We</a:t>
            </a:r>
            <a:r>
              <a:rPr lang="pt-PT" dirty="0" smtClean="0">
                <a:solidFill>
                  <a:schemeClr val="accent2"/>
                </a:solidFill>
              </a:rPr>
              <a:t> </a:t>
            </a:r>
            <a:r>
              <a:rPr lang="pt-PT" dirty="0" err="1" smtClean="0">
                <a:solidFill>
                  <a:schemeClr val="accent2"/>
                </a:solidFill>
              </a:rPr>
              <a:t>need</a:t>
            </a:r>
            <a:r>
              <a:rPr lang="pt-PT" dirty="0" smtClean="0">
                <a:solidFill>
                  <a:schemeClr val="accent2"/>
                </a:solidFill>
              </a:rPr>
              <a:t> </a:t>
            </a:r>
            <a:r>
              <a:rPr lang="pt-PT" dirty="0" err="1" smtClean="0">
                <a:solidFill>
                  <a:schemeClr val="accent2"/>
                </a:solidFill>
              </a:rPr>
              <a:t>new</a:t>
            </a:r>
            <a:r>
              <a:rPr lang="pt-PT" dirty="0" smtClean="0">
                <a:solidFill>
                  <a:schemeClr val="accent2"/>
                </a:solidFill>
              </a:rPr>
              <a:t> </a:t>
            </a:r>
            <a:r>
              <a:rPr lang="pt-PT" dirty="0" err="1" smtClean="0">
                <a:solidFill>
                  <a:schemeClr val="accent2"/>
                </a:solidFill>
              </a:rPr>
              <a:t>semantics</a:t>
            </a:r>
            <a:endParaRPr lang="pt-PT" dirty="0" smtClean="0">
              <a:solidFill>
                <a:schemeClr val="accent2"/>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PT" dirty="0" err="1" smtClean="0"/>
              <a:t>The</a:t>
            </a:r>
            <a:r>
              <a:rPr lang="pt-PT" dirty="0" smtClean="0"/>
              <a:t> “</a:t>
            </a:r>
            <a:r>
              <a:rPr lang="pt-PT" dirty="0" err="1" smtClean="0"/>
              <a:t>too</a:t>
            </a:r>
            <a:r>
              <a:rPr lang="pt-PT" dirty="0" smtClean="0"/>
              <a:t> </a:t>
            </a:r>
            <a:r>
              <a:rPr lang="pt-PT" dirty="0" err="1" smtClean="0"/>
              <a:t>muggy</a:t>
            </a:r>
            <a:r>
              <a:rPr lang="pt-PT" dirty="0" smtClean="0"/>
              <a:t>” </a:t>
            </a:r>
            <a:r>
              <a:rPr lang="pt-PT" dirty="0" err="1" smtClean="0"/>
              <a:t>query</a:t>
            </a:r>
            <a:endParaRPr lang="pt-PT" dirty="0"/>
          </a:p>
        </p:txBody>
      </p:sp>
      <p:sp>
        <p:nvSpPr>
          <p:cNvPr id="3" name="Marcador de Posição do Número do Diapositivo 2"/>
          <p:cNvSpPr>
            <a:spLocks noGrp="1"/>
          </p:cNvSpPr>
          <p:nvPr>
            <p:ph type="sldNum" sz="quarter" idx="12"/>
          </p:nvPr>
        </p:nvSpPr>
        <p:spPr/>
        <p:txBody>
          <a:bodyPr>
            <a:normAutofit fontScale="85000" lnSpcReduction="20000"/>
          </a:bodyPr>
          <a:lstStyle/>
          <a:p>
            <a:fld id="{B4422163-51E1-4CA0-BE4E-7782B2F7CC31}" type="slidenum">
              <a:rPr lang="pt-PT" smtClean="0"/>
              <a:pPr/>
              <a:t>27</a:t>
            </a:fld>
            <a:endParaRPr lang="pt-PT"/>
          </a:p>
        </p:txBody>
      </p:sp>
      <p:grpSp>
        <p:nvGrpSpPr>
          <p:cNvPr id="46" name="Group 45"/>
          <p:cNvGrpSpPr/>
          <p:nvPr/>
        </p:nvGrpSpPr>
        <p:grpSpPr>
          <a:xfrm>
            <a:off x="2345493" y="1681354"/>
            <a:ext cx="4869714" cy="4033662"/>
            <a:chOff x="3019302" y="2581094"/>
            <a:chExt cx="3894957" cy="3226255"/>
          </a:xfrm>
        </p:grpSpPr>
        <p:sp>
          <p:nvSpPr>
            <p:cNvPr id="22" name="CaixaDeTexto 24"/>
            <p:cNvSpPr txBox="1"/>
            <p:nvPr/>
          </p:nvSpPr>
          <p:spPr>
            <a:xfrm>
              <a:off x="3019302" y="2581094"/>
              <a:ext cx="1095172" cy="369332"/>
            </a:xfrm>
            <a:prstGeom prst="rect">
              <a:avLst/>
            </a:prstGeom>
            <a:noFill/>
          </p:spPr>
          <p:txBody>
            <a:bodyPr wrap="none" rtlCol="0">
              <a:spAutoFit/>
            </a:bodyPr>
            <a:lstStyle/>
            <a:p>
              <a:r>
                <a:rPr lang="pt-PT" dirty="0" err="1" smtClean="0"/>
                <a:t>Products</a:t>
              </a:r>
              <a:endParaRPr lang="pt-PT" dirty="0"/>
            </a:p>
          </p:txBody>
        </p:sp>
        <p:sp>
          <p:nvSpPr>
            <p:cNvPr id="26" name="CaixaDeTexto 32"/>
            <p:cNvSpPr txBox="1"/>
            <p:nvPr/>
          </p:nvSpPr>
          <p:spPr>
            <a:xfrm>
              <a:off x="4274216" y="2581094"/>
              <a:ext cx="1954381" cy="369332"/>
            </a:xfrm>
            <a:prstGeom prst="rect">
              <a:avLst/>
            </a:prstGeom>
            <a:noFill/>
          </p:spPr>
          <p:txBody>
            <a:bodyPr wrap="none" rtlCol="0">
              <a:spAutoFit/>
            </a:bodyPr>
            <a:lstStyle/>
            <a:p>
              <a:r>
                <a:rPr lang="pt-PT" dirty="0" err="1" smtClean="0"/>
                <a:t>Humidity</a:t>
              </a:r>
              <a:r>
                <a:rPr lang="pt-PT" dirty="0" smtClean="0"/>
                <a:t> </a:t>
              </a:r>
              <a:r>
                <a:rPr lang="pt-PT" dirty="0" err="1" smtClean="0"/>
                <a:t>sensors</a:t>
              </a:r>
              <a:endParaRPr lang="pt-PT" dirty="0"/>
            </a:p>
          </p:txBody>
        </p:sp>
        <p:sp>
          <p:nvSpPr>
            <p:cNvPr id="29" name="CaixaDeTexto 39"/>
            <p:cNvSpPr txBox="1"/>
            <p:nvPr/>
          </p:nvSpPr>
          <p:spPr>
            <a:xfrm>
              <a:off x="5229182" y="5438017"/>
              <a:ext cx="1685077" cy="369332"/>
            </a:xfrm>
            <a:prstGeom prst="rect">
              <a:avLst/>
            </a:prstGeom>
            <a:noFill/>
          </p:spPr>
          <p:txBody>
            <a:bodyPr wrap="none" rtlCol="0">
              <a:spAutoFit/>
            </a:bodyPr>
            <a:lstStyle/>
            <a:p>
              <a:r>
                <a:rPr lang="pt-PT" dirty="0" err="1" smtClean="0"/>
                <a:t>Thermometers</a:t>
              </a:r>
              <a:endParaRPr lang="pt-PT" dirty="0"/>
            </a:p>
          </p:txBody>
        </p:sp>
      </p:grpSp>
      <p:pic>
        <p:nvPicPr>
          <p:cNvPr id="1026" name="Picture 2"/>
          <p:cNvPicPr>
            <a:picLocks noChangeAspect="1" noChangeArrowheads="1"/>
          </p:cNvPicPr>
          <p:nvPr/>
        </p:nvPicPr>
        <p:blipFill>
          <a:blip r:embed="rId2"/>
          <a:srcRect/>
          <a:stretch>
            <a:fillRect/>
          </a:stretch>
        </p:blipFill>
        <p:spPr bwMode="auto">
          <a:xfrm>
            <a:off x="1709534" y="2000239"/>
            <a:ext cx="5862862" cy="3357586"/>
          </a:xfrm>
          <a:prstGeom prst="rect">
            <a:avLst/>
          </a:prstGeom>
          <a:noFill/>
          <a:ln w="9525">
            <a:noFill/>
            <a:miter lim="800000"/>
            <a:headEnd/>
            <a:tailEnd/>
          </a:ln>
          <a:effectLst/>
        </p:spPr>
      </p:pic>
      <p:sp>
        <p:nvSpPr>
          <p:cNvPr id="48" name="CaixaDeTexto 39"/>
          <p:cNvSpPr txBox="1"/>
          <p:nvPr/>
        </p:nvSpPr>
        <p:spPr>
          <a:xfrm>
            <a:off x="2216522" y="5286387"/>
            <a:ext cx="1569660" cy="369332"/>
          </a:xfrm>
          <a:prstGeom prst="rect">
            <a:avLst/>
          </a:prstGeom>
          <a:noFill/>
        </p:spPr>
        <p:txBody>
          <a:bodyPr wrap="none" rtlCol="0">
            <a:spAutoFit/>
          </a:bodyPr>
          <a:lstStyle/>
          <a:p>
            <a:r>
              <a:rPr lang="pt-PT" dirty="0" smtClean="0"/>
              <a:t>RFID </a:t>
            </a:r>
            <a:r>
              <a:rPr lang="pt-PT" dirty="0" err="1" smtClean="0"/>
              <a:t>readers</a:t>
            </a:r>
            <a:endParaRPr lang="pt-PT" dirty="0"/>
          </a:p>
        </p:txBody>
      </p:sp>
      <p:sp>
        <p:nvSpPr>
          <p:cNvPr id="49" name="TextBox 48"/>
          <p:cNvSpPr txBox="1"/>
          <p:nvPr/>
        </p:nvSpPr>
        <p:spPr>
          <a:xfrm>
            <a:off x="428596" y="5786454"/>
            <a:ext cx="8358246" cy="954107"/>
          </a:xfrm>
          <a:prstGeom prst="rect">
            <a:avLst/>
          </a:prstGeom>
          <a:noFill/>
        </p:spPr>
        <p:txBody>
          <a:bodyPr wrap="square" rtlCol="0">
            <a:spAutoFit/>
          </a:bodyPr>
          <a:lstStyle/>
          <a:p>
            <a:pPr algn="ctr"/>
            <a:r>
              <a:rPr lang="pt-PT" sz="2800" dirty="0" smtClean="0"/>
              <a:t>“</a:t>
            </a:r>
            <a:r>
              <a:rPr lang="pt-PT" sz="2800" dirty="0" err="1" smtClean="0"/>
              <a:t>What</a:t>
            </a:r>
            <a:r>
              <a:rPr lang="pt-PT" sz="2800" dirty="0" smtClean="0"/>
              <a:t> </a:t>
            </a:r>
            <a:r>
              <a:rPr lang="pt-PT" sz="2800" dirty="0" err="1" smtClean="0"/>
              <a:t>were</a:t>
            </a:r>
            <a:r>
              <a:rPr lang="pt-PT" sz="2800" dirty="0" smtClean="0"/>
              <a:t> </a:t>
            </a:r>
            <a:r>
              <a:rPr lang="pt-PT" sz="2800" dirty="0" err="1" smtClean="0"/>
              <a:t>the</a:t>
            </a:r>
            <a:r>
              <a:rPr lang="pt-PT" sz="2800" dirty="0" smtClean="0"/>
              <a:t> </a:t>
            </a:r>
            <a:r>
              <a:rPr lang="pt-PT" sz="2800" dirty="0" err="1" smtClean="0"/>
              <a:t>products</a:t>
            </a:r>
            <a:r>
              <a:rPr lang="pt-PT" sz="2800" dirty="0" smtClean="0"/>
              <a:t> </a:t>
            </a:r>
            <a:r>
              <a:rPr lang="pt-PT" sz="2800" dirty="0" err="1" smtClean="0"/>
              <a:t>that</a:t>
            </a:r>
            <a:r>
              <a:rPr lang="pt-PT" sz="2800" dirty="0" smtClean="0"/>
              <a:t> </a:t>
            </a:r>
            <a:r>
              <a:rPr lang="pt-PT" sz="2800" dirty="0" err="1" smtClean="0"/>
              <a:t>spent</a:t>
            </a:r>
            <a:r>
              <a:rPr lang="pt-PT" sz="2800" dirty="0" smtClean="0"/>
              <a:t> </a:t>
            </a:r>
            <a:r>
              <a:rPr lang="pt-PT" sz="2800" dirty="0" err="1" smtClean="0"/>
              <a:t>at</a:t>
            </a:r>
            <a:r>
              <a:rPr lang="pt-PT" sz="2800" dirty="0" smtClean="0"/>
              <a:t> </a:t>
            </a:r>
            <a:r>
              <a:rPr lang="pt-PT" sz="2800" dirty="0" err="1" smtClean="0"/>
              <a:t>least</a:t>
            </a:r>
            <a:r>
              <a:rPr lang="pt-PT" sz="2800" dirty="0" smtClean="0"/>
              <a:t> 10 </a:t>
            </a:r>
            <a:r>
              <a:rPr lang="pt-PT" sz="2800" dirty="0" err="1" smtClean="0"/>
              <a:t>min</a:t>
            </a:r>
            <a:r>
              <a:rPr lang="pt-PT" sz="2800" dirty="0" smtClean="0"/>
              <a:t> </a:t>
            </a:r>
            <a:r>
              <a:rPr lang="pt-PT" sz="2800" dirty="0" err="1" smtClean="0"/>
              <a:t>at</a:t>
            </a:r>
            <a:r>
              <a:rPr lang="pt-PT" sz="2800" dirty="0" smtClean="0"/>
              <a:t> more </a:t>
            </a:r>
            <a:r>
              <a:rPr lang="pt-PT" sz="2800" dirty="0" err="1" smtClean="0"/>
              <a:t>than</a:t>
            </a:r>
            <a:r>
              <a:rPr lang="pt-PT" sz="2800" dirty="0" smtClean="0"/>
              <a:t> 20º C </a:t>
            </a:r>
            <a:r>
              <a:rPr lang="pt-PT" sz="2800" dirty="0" err="1" smtClean="0"/>
              <a:t>and</a:t>
            </a:r>
            <a:r>
              <a:rPr lang="pt-PT" sz="2800" dirty="0" smtClean="0"/>
              <a:t> 80% </a:t>
            </a:r>
            <a:r>
              <a:rPr lang="pt-PT" sz="2800" dirty="0" err="1" smtClean="0"/>
              <a:t>humidity</a:t>
            </a:r>
            <a:r>
              <a:rPr lang="pt-PT" sz="2800" dirty="0" smtClean="0"/>
              <a:t>?”</a:t>
            </a:r>
            <a:endParaRPr lang="pt-PT" sz="2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PT" dirty="0" err="1" smtClean="0"/>
              <a:t>Solution</a:t>
            </a:r>
            <a:r>
              <a:rPr lang="pt-PT" dirty="0" smtClean="0"/>
              <a:t> (1)</a:t>
            </a:r>
            <a:endParaRPr lang="pt-PT" dirty="0"/>
          </a:p>
        </p:txBody>
      </p:sp>
      <p:sp>
        <p:nvSpPr>
          <p:cNvPr id="3" name="Marcador de Posição do Número do Diapositivo 2"/>
          <p:cNvSpPr>
            <a:spLocks noGrp="1"/>
          </p:cNvSpPr>
          <p:nvPr>
            <p:ph type="sldNum" sz="quarter" idx="12"/>
          </p:nvPr>
        </p:nvSpPr>
        <p:spPr/>
        <p:txBody>
          <a:bodyPr>
            <a:normAutofit fontScale="85000" lnSpcReduction="20000"/>
          </a:bodyPr>
          <a:lstStyle/>
          <a:p>
            <a:fld id="{B4422163-51E1-4CA0-BE4E-7782B2F7CC31}" type="slidenum">
              <a:rPr lang="pt-PT" smtClean="0"/>
              <a:pPr/>
              <a:t>28</a:t>
            </a:fld>
            <a:endParaRPr lang="pt-PT"/>
          </a:p>
        </p:txBody>
      </p:sp>
      <p:sp>
        <p:nvSpPr>
          <p:cNvPr id="11" name="Rectangle 10"/>
          <p:cNvSpPr/>
          <p:nvPr/>
        </p:nvSpPr>
        <p:spPr>
          <a:xfrm>
            <a:off x="500034" y="1593068"/>
            <a:ext cx="8643966" cy="5078313"/>
          </a:xfrm>
          <a:prstGeom prst="rect">
            <a:avLst/>
          </a:prstGeom>
        </p:spPr>
        <p:txBody>
          <a:bodyPr wrap="square">
            <a:spAutoFit/>
          </a:bodyPr>
          <a:lstStyle/>
          <a:p>
            <a:r>
              <a:rPr lang="en-US" b="1" dirty="0" smtClean="0">
                <a:latin typeface="Consolas" pitchFamily="49" charset="0"/>
              </a:rPr>
              <a:t>create input stream </a:t>
            </a:r>
            <a:r>
              <a:rPr lang="en-US" dirty="0" smtClean="0">
                <a:latin typeface="Consolas" pitchFamily="49" charset="0"/>
              </a:rPr>
              <a:t>entries</a:t>
            </a:r>
          </a:p>
          <a:p>
            <a:r>
              <a:rPr lang="en-US" b="1" dirty="0" smtClean="0">
                <a:latin typeface="Consolas" pitchFamily="49" charset="0"/>
              </a:rPr>
              <a:t>schema</a:t>
            </a:r>
            <a:r>
              <a:rPr lang="en-US" dirty="0" smtClean="0">
                <a:latin typeface="Consolas" pitchFamily="49" charset="0"/>
              </a:rPr>
              <a:t> (</a:t>
            </a:r>
          </a:p>
          <a:p>
            <a:r>
              <a:rPr lang="en-US" dirty="0" smtClean="0">
                <a:latin typeface="Consolas" pitchFamily="49" charset="0"/>
              </a:rPr>
              <a:t>   </a:t>
            </a:r>
            <a:r>
              <a:rPr lang="en-US" dirty="0" err="1" smtClean="0">
                <a:latin typeface="Consolas" pitchFamily="49" charset="0"/>
              </a:rPr>
              <a:t>product_id</a:t>
            </a:r>
            <a:r>
              <a:rPr lang="en-US" dirty="0" smtClean="0">
                <a:latin typeface="Consolas" pitchFamily="49" charset="0"/>
              </a:rPr>
              <a:t> </a:t>
            </a:r>
            <a:r>
              <a:rPr lang="en-US" b="1" dirty="0" smtClean="0">
                <a:latin typeface="Consolas" pitchFamily="49" charset="0"/>
              </a:rPr>
              <a:t>string</a:t>
            </a:r>
            <a:r>
              <a:rPr lang="en-US" dirty="0" smtClean="0">
                <a:latin typeface="Consolas" pitchFamily="49" charset="0"/>
              </a:rPr>
              <a:t>,</a:t>
            </a:r>
          </a:p>
          <a:p>
            <a:r>
              <a:rPr lang="en-US" dirty="0" smtClean="0">
                <a:latin typeface="Consolas" pitchFamily="49" charset="0"/>
              </a:rPr>
              <a:t>   </a:t>
            </a:r>
            <a:r>
              <a:rPr lang="en-US" dirty="0" err="1" smtClean="0">
                <a:latin typeface="Consolas" pitchFamily="49" charset="0"/>
              </a:rPr>
              <a:t>room_id</a:t>
            </a:r>
            <a:r>
              <a:rPr lang="en-US" dirty="0" smtClean="0">
                <a:latin typeface="Consolas" pitchFamily="49" charset="0"/>
              </a:rPr>
              <a:t> </a:t>
            </a:r>
            <a:r>
              <a:rPr lang="en-US" b="1" dirty="0" smtClean="0">
                <a:latin typeface="Consolas" pitchFamily="49" charset="0"/>
              </a:rPr>
              <a:t>string</a:t>
            </a:r>
          </a:p>
          <a:p>
            <a:r>
              <a:rPr lang="en-US" dirty="0" smtClean="0">
                <a:latin typeface="Consolas" pitchFamily="49" charset="0"/>
              </a:rPr>
              <a:t>);</a:t>
            </a:r>
          </a:p>
          <a:p>
            <a:endParaRPr lang="en-US" dirty="0" smtClean="0">
              <a:latin typeface="Consolas" pitchFamily="49" charset="0"/>
            </a:endParaRPr>
          </a:p>
          <a:p>
            <a:r>
              <a:rPr lang="en-US" b="1" dirty="0" smtClean="0">
                <a:latin typeface="Consolas" pitchFamily="49" charset="0"/>
              </a:rPr>
              <a:t>create input stream </a:t>
            </a:r>
            <a:r>
              <a:rPr lang="en-US" dirty="0" err="1" smtClean="0">
                <a:latin typeface="Consolas" pitchFamily="49" charset="0"/>
              </a:rPr>
              <a:t>temp_readings</a:t>
            </a:r>
            <a:endParaRPr lang="en-US" dirty="0" smtClean="0">
              <a:latin typeface="Consolas" pitchFamily="49" charset="0"/>
            </a:endParaRPr>
          </a:p>
          <a:p>
            <a:r>
              <a:rPr lang="en-US" b="1" dirty="0" smtClean="0">
                <a:latin typeface="Consolas" pitchFamily="49" charset="0"/>
              </a:rPr>
              <a:t>schema</a:t>
            </a:r>
            <a:r>
              <a:rPr lang="en-US" dirty="0" smtClean="0">
                <a:latin typeface="Consolas" pitchFamily="49" charset="0"/>
              </a:rPr>
              <a:t> (</a:t>
            </a:r>
          </a:p>
          <a:p>
            <a:r>
              <a:rPr lang="en-US" dirty="0" smtClean="0">
                <a:latin typeface="Consolas" pitchFamily="49" charset="0"/>
              </a:rPr>
              <a:t>   </a:t>
            </a:r>
            <a:r>
              <a:rPr lang="en-US" dirty="0" err="1" smtClean="0">
                <a:latin typeface="Consolas" pitchFamily="49" charset="0"/>
              </a:rPr>
              <a:t>room_id</a:t>
            </a:r>
            <a:r>
              <a:rPr lang="en-US" dirty="0" smtClean="0">
                <a:latin typeface="Consolas" pitchFamily="49" charset="0"/>
              </a:rPr>
              <a:t> </a:t>
            </a:r>
            <a:r>
              <a:rPr lang="en-US" b="1" dirty="0" smtClean="0">
                <a:latin typeface="Consolas" pitchFamily="49" charset="0"/>
              </a:rPr>
              <a:t>string</a:t>
            </a:r>
            <a:r>
              <a:rPr lang="en-US" dirty="0" smtClean="0">
                <a:latin typeface="Consolas" pitchFamily="49" charset="0"/>
              </a:rPr>
              <a:t>,</a:t>
            </a:r>
          </a:p>
          <a:p>
            <a:r>
              <a:rPr lang="en-US" dirty="0" smtClean="0">
                <a:latin typeface="Consolas" pitchFamily="49" charset="0"/>
              </a:rPr>
              <a:t>   temperature </a:t>
            </a:r>
            <a:r>
              <a:rPr lang="en-US" b="1" dirty="0" smtClean="0">
                <a:latin typeface="Consolas" pitchFamily="49" charset="0"/>
              </a:rPr>
              <a:t>integer</a:t>
            </a:r>
          </a:p>
          <a:p>
            <a:r>
              <a:rPr lang="en-US" dirty="0" smtClean="0">
                <a:latin typeface="Consolas" pitchFamily="49" charset="0"/>
              </a:rPr>
              <a:t>);</a:t>
            </a:r>
          </a:p>
          <a:p>
            <a:endParaRPr lang="en-US" b="1" dirty="0" smtClean="0">
              <a:latin typeface="Consolas" pitchFamily="49" charset="0"/>
            </a:endParaRPr>
          </a:p>
          <a:p>
            <a:r>
              <a:rPr lang="en-US" b="1" dirty="0" smtClean="0">
                <a:latin typeface="Consolas" pitchFamily="49" charset="0"/>
              </a:rPr>
              <a:t>create window </a:t>
            </a:r>
            <a:r>
              <a:rPr lang="en-US" dirty="0" err="1" smtClean="0">
                <a:latin typeface="Consolas" pitchFamily="49" charset="0"/>
              </a:rPr>
              <a:t>ProductRoom</a:t>
            </a:r>
            <a:endParaRPr lang="en-US" dirty="0" smtClean="0">
              <a:latin typeface="Consolas" pitchFamily="49" charset="0"/>
            </a:endParaRPr>
          </a:p>
          <a:p>
            <a:r>
              <a:rPr lang="en-US" b="1" dirty="0" smtClean="0">
                <a:latin typeface="Consolas" pitchFamily="49" charset="0"/>
              </a:rPr>
              <a:t>schema</a:t>
            </a:r>
            <a:r>
              <a:rPr lang="en-US" dirty="0" smtClean="0">
                <a:latin typeface="Consolas" pitchFamily="49" charset="0"/>
              </a:rPr>
              <a:t> (</a:t>
            </a:r>
          </a:p>
          <a:p>
            <a:r>
              <a:rPr lang="en-US" dirty="0" smtClean="0">
                <a:latin typeface="Consolas" pitchFamily="49" charset="0"/>
              </a:rPr>
              <a:t>   </a:t>
            </a:r>
            <a:r>
              <a:rPr lang="en-US" dirty="0" err="1" smtClean="0">
                <a:latin typeface="Consolas" pitchFamily="49" charset="0"/>
              </a:rPr>
              <a:t>product_id</a:t>
            </a:r>
            <a:r>
              <a:rPr lang="en-US" dirty="0" smtClean="0">
                <a:latin typeface="Consolas" pitchFamily="49" charset="0"/>
              </a:rPr>
              <a:t> </a:t>
            </a:r>
            <a:r>
              <a:rPr lang="en-US" b="1" dirty="0" smtClean="0">
                <a:latin typeface="Consolas" pitchFamily="49" charset="0"/>
              </a:rPr>
              <a:t>string</a:t>
            </a:r>
            <a:r>
              <a:rPr lang="en-US" dirty="0" smtClean="0">
                <a:latin typeface="Consolas" pitchFamily="49" charset="0"/>
              </a:rPr>
              <a:t>,</a:t>
            </a:r>
          </a:p>
          <a:p>
            <a:r>
              <a:rPr lang="en-US" dirty="0" smtClean="0">
                <a:latin typeface="Consolas" pitchFamily="49" charset="0"/>
              </a:rPr>
              <a:t>   </a:t>
            </a:r>
            <a:r>
              <a:rPr lang="en-US" dirty="0" err="1" smtClean="0">
                <a:latin typeface="Consolas" pitchFamily="49" charset="0"/>
              </a:rPr>
              <a:t>room_id</a:t>
            </a:r>
            <a:r>
              <a:rPr lang="en-US" dirty="0" smtClean="0">
                <a:latin typeface="Consolas" pitchFamily="49" charset="0"/>
              </a:rPr>
              <a:t> </a:t>
            </a:r>
            <a:r>
              <a:rPr lang="en-US" b="1" dirty="0" smtClean="0">
                <a:latin typeface="Consolas" pitchFamily="49" charset="0"/>
              </a:rPr>
              <a:t>string</a:t>
            </a:r>
          </a:p>
          <a:p>
            <a:r>
              <a:rPr lang="en-US" dirty="0" smtClean="0">
                <a:latin typeface="Consolas" pitchFamily="49" charset="0"/>
              </a:rPr>
              <a:t>) </a:t>
            </a:r>
            <a:r>
              <a:rPr lang="en-US" b="1" dirty="0" smtClean="0">
                <a:latin typeface="Consolas" pitchFamily="49" charset="0"/>
              </a:rPr>
              <a:t>keep</a:t>
            </a:r>
            <a:r>
              <a:rPr lang="en-US" dirty="0" smtClean="0">
                <a:latin typeface="Consolas" pitchFamily="49" charset="0"/>
              </a:rPr>
              <a:t> </a:t>
            </a:r>
            <a:r>
              <a:rPr lang="en-US" dirty="0" smtClean="0">
                <a:solidFill>
                  <a:schemeClr val="accent1">
                    <a:lumMod val="75000"/>
                  </a:schemeClr>
                </a:solidFill>
                <a:latin typeface="Consolas" pitchFamily="49" charset="0"/>
              </a:rPr>
              <a:t>2</a:t>
            </a:r>
            <a:r>
              <a:rPr lang="en-US" dirty="0" smtClean="0">
                <a:latin typeface="Consolas" pitchFamily="49" charset="0"/>
              </a:rPr>
              <a:t> </a:t>
            </a:r>
            <a:r>
              <a:rPr lang="en-US" b="1" dirty="0" smtClean="0">
                <a:latin typeface="Consolas" pitchFamily="49" charset="0"/>
              </a:rPr>
              <a:t>rows</a:t>
            </a:r>
            <a:r>
              <a:rPr lang="en-US" dirty="0" smtClean="0">
                <a:latin typeface="Consolas" pitchFamily="49" charset="0"/>
              </a:rPr>
              <a:t> </a:t>
            </a:r>
            <a:r>
              <a:rPr lang="en-US" b="1" dirty="0" smtClean="0">
                <a:latin typeface="Consolas" pitchFamily="49" charset="0"/>
              </a:rPr>
              <a:t>per</a:t>
            </a:r>
            <a:r>
              <a:rPr lang="en-US" dirty="0" smtClean="0">
                <a:latin typeface="Consolas" pitchFamily="49" charset="0"/>
              </a:rPr>
              <a:t> </a:t>
            </a:r>
            <a:r>
              <a:rPr lang="en-US" dirty="0" err="1" smtClean="0">
                <a:latin typeface="Consolas" pitchFamily="49" charset="0"/>
              </a:rPr>
              <a:t>product_id</a:t>
            </a:r>
            <a:r>
              <a:rPr lang="en-US" dirty="0" smtClean="0">
                <a:latin typeface="Consolas" pitchFamily="49" charset="0"/>
              </a:rPr>
              <a:t>;</a:t>
            </a:r>
          </a:p>
          <a:p>
            <a:endParaRPr lang="en-US" dirty="0" smtClean="0">
              <a:latin typeface="Consolas" pitchFamily="49"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PT" dirty="0" err="1" smtClean="0"/>
              <a:t>Solution</a:t>
            </a:r>
            <a:r>
              <a:rPr lang="pt-PT" dirty="0" smtClean="0"/>
              <a:t> (2)</a:t>
            </a:r>
            <a:endParaRPr lang="pt-PT" dirty="0"/>
          </a:p>
        </p:txBody>
      </p:sp>
      <p:sp>
        <p:nvSpPr>
          <p:cNvPr id="3" name="Marcador de Posição do Número do Diapositivo 2"/>
          <p:cNvSpPr>
            <a:spLocks noGrp="1"/>
          </p:cNvSpPr>
          <p:nvPr>
            <p:ph type="sldNum" sz="quarter" idx="12"/>
          </p:nvPr>
        </p:nvSpPr>
        <p:spPr/>
        <p:txBody>
          <a:bodyPr>
            <a:normAutofit fontScale="85000" lnSpcReduction="20000"/>
          </a:bodyPr>
          <a:lstStyle/>
          <a:p>
            <a:fld id="{B4422163-51E1-4CA0-BE4E-7782B2F7CC31}" type="slidenum">
              <a:rPr lang="pt-PT" smtClean="0"/>
              <a:pPr/>
              <a:t>29</a:t>
            </a:fld>
            <a:endParaRPr lang="pt-PT"/>
          </a:p>
        </p:txBody>
      </p:sp>
      <p:sp>
        <p:nvSpPr>
          <p:cNvPr id="11" name="Rectangle 10"/>
          <p:cNvSpPr/>
          <p:nvPr/>
        </p:nvSpPr>
        <p:spPr>
          <a:xfrm>
            <a:off x="500034" y="1593068"/>
            <a:ext cx="8643966" cy="5078313"/>
          </a:xfrm>
          <a:prstGeom prst="rect">
            <a:avLst/>
          </a:prstGeom>
        </p:spPr>
        <p:txBody>
          <a:bodyPr wrap="square">
            <a:spAutoFit/>
          </a:bodyPr>
          <a:lstStyle/>
          <a:p>
            <a:r>
              <a:rPr lang="en-US" b="1" dirty="0" smtClean="0">
                <a:latin typeface="Consolas" pitchFamily="49" charset="0"/>
              </a:rPr>
              <a:t>insert into </a:t>
            </a:r>
            <a:r>
              <a:rPr lang="en-US" dirty="0" err="1" smtClean="0">
                <a:latin typeface="Consolas" pitchFamily="49" charset="0"/>
              </a:rPr>
              <a:t>ProductRoom</a:t>
            </a:r>
            <a:endParaRPr lang="en-US" dirty="0" smtClean="0">
              <a:latin typeface="Consolas" pitchFamily="49" charset="0"/>
            </a:endParaRPr>
          </a:p>
          <a:p>
            <a:r>
              <a:rPr lang="en-US" b="1" dirty="0" smtClean="0">
                <a:latin typeface="Consolas" pitchFamily="49" charset="0"/>
              </a:rPr>
              <a:t>select</a:t>
            </a:r>
            <a:r>
              <a:rPr lang="en-US" dirty="0" smtClean="0">
                <a:latin typeface="Consolas" pitchFamily="49" charset="0"/>
              </a:rPr>
              <a:t> * </a:t>
            </a:r>
            <a:r>
              <a:rPr lang="en-US" b="1" dirty="0" smtClean="0">
                <a:latin typeface="Consolas" pitchFamily="49" charset="0"/>
              </a:rPr>
              <a:t>from</a:t>
            </a:r>
            <a:r>
              <a:rPr lang="en-US" dirty="0" smtClean="0">
                <a:latin typeface="Consolas" pitchFamily="49" charset="0"/>
              </a:rPr>
              <a:t> entries;</a:t>
            </a:r>
          </a:p>
          <a:p>
            <a:endParaRPr lang="en-US" dirty="0" smtClean="0">
              <a:latin typeface="Consolas" pitchFamily="49" charset="0"/>
            </a:endParaRPr>
          </a:p>
          <a:p>
            <a:r>
              <a:rPr lang="en-US" b="1" dirty="0" smtClean="0">
                <a:latin typeface="Consolas" pitchFamily="49" charset="0"/>
              </a:rPr>
              <a:t>create window </a:t>
            </a:r>
            <a:r>
              <a:rPr lang="en-US" dirty="0" err="1" smtClean="0">
                <a:latin typeface="Consolas" pitchFamily="49" charset="0"/>
              </a:rPr>
              <a:t>RoomTemperature</a:t>
            </a:r>
            <a:endParaRPr lang="en-US" dirty="0" smtClean="0">
              <a:latin typeface="Consolas" pitchFamily="49" charset="0"/>
            </a:endParaRPr>
          </a:p>
          <a:p>
            <a:r>
              <a:rPr lang="en-US" b="1" dirty="0" smtClean="0">
                <a:latin typeface="Consolas" pitchFamily="49" charset="0"/>
              </a:rPr>
              <a:t>schema</a:t>
            </a:r>
            <a:r>
              <a:rPr lang="en-US" dirty="0" smtClean="0">
                <a:latin typeface="Consolas" pitchFamily="49" charset="0"/>
              </a:rPr>
              <a:t> (</a:t>
            </a:r>
          </a:p>
          <a:p>
            <a:r>
              <a:rPr lang="en-US" dirty="0" smtClean="0">
                <a:latin typeface="Consolas" pitchFamily="49" charset="0"/>
              </a:rPr>
              <a:t>   </a:t>
            </a:r>
            <a:r>
              <a:rPr lang="en-US" dirty="0" err="1" smtClean="0">
                <a:latin typeface="Consolas" pitchFamily="49" charset="0"/>
              </a:rPr>
              <a:t>room_id</a:t>
            </a:r>
            <a:r>
              <a:rPr lang="en-US" dirty="0" smtClean="0">
                <a:latin typeface="Consolas" pitchFamily="49" charset="0"/>
              </a:rPr>
              <a:t> </a:t>
            </a:r>
            <a:r>
              <a:rPr lang="en-US" b="1" dirty="0" smtClean="0">
                <a:latin typeface="Consolas" pitchFamily="49" charset="0"/>
              </a:rPr>
              <a:t>string</a:t>
            </a:r>
            <a:r>
              <a:rPr lang="en-US" dirty="0" smtClean="0">
                <a:latin typeface="Consolas" pitchFamily="49" charset="0"/>
              </a:rPr>
              <a:t>,</a:t>
            </a:r>
          </a:p>
          <a:p>
            <a:r>
              <a:rPr lang="en-US" dirty="0" smtClean="0">
                <a:latin typeface="Consolas" pitchFamily="49" charset="0"/>
              </a:rPr>
              <a:t>   temperature </a:t>
            </a:r>
            <a:r>
              <a:rPr lang="en-US" b="1" dirty="0" smtClean="0">
                <a:latin typeface="Consolas" pitchFamily="49" charset="0"/>
              </a:rPr>
              <a:t>integer</a:t>
            </a:r>
          </a:p>
          <a:p>
            <a:r>
              <a:rPr lang="en-US" dirty="0" smtClean="0">
                <a:latin typeface="Consolas" pitchFamily="49" charset="0"/>
              </a:rPr>
              <a:t>) </a:t>
            </a:r>
            <a:r>
              <a:rPr lang="en-US" b="1" dirty="0" smtClean="0">
                <a:latin typeface="Consolas" pitchFamily="49" charset="0"/>
              </a:rPr>
              <a:t>keep</a:t>
            </a:r>
            <a:r>
              <a:rPr lang="en-US" dirty="0" smtClean="0">
                <a:latin typeface="Consolas" pitchFamily="49" charset="0"/>
              </a:rPr>
              <a:t> </a:t>
            </a:r>
            <a:r>
              <a:rPr lang="en-US" dirty="0" smtClean="0">
                <a:solidFill>
                  <a:schemeClr val="accent1">
                    <a:lumMod val="75000"/>
                  </a:schemeClr>
                </a:solidFill>
                <a:latin typeface="Consolas" pitchFamily="49" charset="0"/>
              </a:rPr>
              <a:t>2</a:t>
            </a:r>
            <a:r>
              <a:rPr lang="en-US" dirty="0" smtClean="0">
                <a:latin typeface="Consolas" pitchFamily="49" charset="0"/>
              </a:rPr>
              <a:t> </a:t>
            </a:r>
            <a:r>
              <a:rPr lang="en-US" b="1" dirty="0" smtClean="0">
                <a:latin typeface="Consolas" pitchFamily="49" charset="0"/>
              </a:rPr>
              <a:t>rows</a:t>
            </a:r>
            <a:r>
              <a:rPr lang="en-US" dirty="0" smtClean="0">
                <a:latin typeface="Consolas" pitchFamily="49" charset="0"/>
              </a:rPr>
              <a:t> </a:t>
            </a:r>
            <a:r>
              <a:rPr lang="en-US" b="1" dirty="0" smtClean="0">
                <a:latin typeface="Consolas" pitchFamily="49" charset="0"/>
              </a:rPr>
              <a:t>per</a:t>
            </a:r>
            <a:r>
              <a:rPr lang="en-US" dirty="0" smtClean="0">
                <a:latin typeface="Consolas" pitchFamily="49" charset="0"/>
              </a:rPr>
              <a:t> </a:t>
            </a:r>
            <a:r>
              <a:rPr lang="en-US" dirty="0" err="1" smtClean="0">
                <a:latin typeface="Consolas" pitchFamily="49" charset="0"/>
              </a:rPr>
              <a:t>room_id</a:t>
            </a:r>
            <a:r>
              <a:rPr lang="en-US" dirty="0" smtClean="0">
                <a:latin typeface="Consolas" pitchFamily="49" charset="0"/>
              </a:rPr>
              <a:t>;</a:t>
            </a:r>
          </a:p>
          <a:p>
            <a:endParaRPr lang="en-US" dirty="0" smtClean="0">
              <a:latin typeface="Consolas" pitchFamily="49" charset="0"/>
            </a:endParaRPr>
          </a:p>
          <a:p>
            <a:r>
              <a:rPr lang="en-US" b="1" dirty="0" smtClean="0">
                <a:latin typeface="Consolas" pitchFamily="49" charset="0"/>
              </a:rPr>
              <a:t>insert into </a:t>
            </a:r>
            <a:r>
              <a:rPr lang="en-US" dirty="0" err="1" smtClean="0">
                <a:latin typeface="Consolas" pitchFamily="49" charset="0"/>
              </a:rPr>
              <a:t>RoomTemperature</a:t>
            </a:r>
            <a:endParaRPr lang="en-US" dirty="0" smtClean="0">
              <a:latin typeface="Consolas" pitchFamily="49" charset="0"/>
            </a:endParaRPr>
          </a:p>
          <a:p>
            <a:r>
              <a:rPr lang="en-US" b="1" dirty="0" smtClean="0">
                <a:latin typeface="Consolas" pitchFamily="49" charset="0"/>
              </a:rPr>
              <a:t>select</a:t>
            </a:r>
            <a:r>
              <a:rPr lang="en-US" dirty="0" smtClean="0">
                <a:latin typeface="Consolas" pitchFamily="49" charset="0"/>
              </a:rPr>
              <a:t> *</a:t>
            </a:r>
          </a:p>
          <a:p>
            <a:r>
              <a:rPr lang="en-US" b="1" dirty="0" smtClean="0">
                <a:latin typeface="Consolas" pitchFamily="49" charset="0"/>
              </a:rPr>
              <a:t>from</a:t>
            </a:r>
            <a:r>
              <a:rPr lang="en-US" dirty="0" smtClean="0">
                <a:latin typeface="Consolas" pitchFamily="49" charset="0"/>
              </a:rPr>
              <a:t> </a:t>
            </a:r>
            <a:r>
              <a:rPr lang="en-US" dirty="0" err="1" smtClean="0">
                <a:latin typeface="Consolas" pitchFamily="49" charset="0"/>
              </a:rPr>
              <a:t>temp_readings</a:t>
            </a:r>
            <a:r>
              <a:rPr lang="en-US" dirty="0" smtClean="0">
                <a:latin typeface="Consolas" pitchFamily="49" charset="0"/>
              </a:rPr>
              <a:t>;</a:t>
            </a:r>
          </a:p>
          <a:p>
            <a:endParaRPr lang="en-US" dirty="0" smtClean="0">
              <a:latin typeface="Consolas" pitchFamily="49" charset="0"/>
            </a:endParaRPr>
          </a:p>
          <a:p>
            <a:r>
              <a:rPr lang="en-US" b="1" dirty="0" smtClean="0">
                <a:latin typeface="Consolas" pitchFamily="49" charset="0"/>
              </a:rPr>
              <a:t>create local stream </a:t>
            </a:r>
            <a:r>
              <a:rPr lang="en-US" dirty="0" err="1" smtClean="0">
                <a:latin typeface="Consolas" pitchFamily="49" charset="0"/>
              </a:rPr>
              <a:t>OnExit</a:t>
            </a:r>
            <a:endParaRPr lang="en-US" dirty="0" smtClean="0">
              <a:latin typeface="Consolas" pitchFamily="49" charset="0"/>
            </a:endParaRPr>
          </a:p>
          <a:p>
            <a:r>
              <a:rPr lang="en-US" b="1" dirty="0" smtClean="0">
                <a:latin typeface="Consolas" pitchFamily="49" charset="0"/>
              </a:rPr>
              <a:t>schema</a:t>
            </a:r>
            <a:r>
              <a:rPr lang="en-US" dirty="0" smtClean="0">
                <a:latin typeface="Consolas" pitchFamily="49" charset="0"/>
              </a:rPr>
              <a:t> (</a:t>
            </a:r>
          </a:p>
          <a:p>
            <a:r>
              <a:rPr lang="en-US" dirty="0" smtClean="0">
                <a:latin typeface="Consolas" pitchFamily="49" charset="0"/>
              </a:rPr>
              <a:t>   </a:t>
            </a:r>
            <a:r>
              <a:rPr lang="en-US" dirty="0" err="1" smtClean="0">
                <a:latin typeface="Consolas" pitchFamily="49" charset="0"/>
              </a:rPr>
              <a:t>product_id</a:t>
            </a:r>
            <a:r>
              <a:rPr lang="en-US" dirty="0" smtClean="0">
                <a:latin typeface="Consolas" pitchFamily="49" charset="0"/>
              </a:rPr>
              <a:t> </a:t>
            </a:r>
            <a:r>
              <a:rPr lang="en-US" b="1" dirty="0" smtClean="0">
                <a:latin typeface="Consolas" pitchFamily="49" charset="0"/>
              </a:rPr>
              <a:t>string</a:t>
            </a:r>
            <a:r>
              <a:rPr lang="en-US" dirty="0" smtClean="0">
                <a:latin typeface="Consolas" pitchFamily="49" charset="0"/>
              </a:rPr>
              <a:t>,</a:t>
            </a:r>
          </a:p>
          <a:p>
            <a:r>
              <a:rPr lang="en-US" dirty="0" smtClean="0">
                <a:latin typeface="Consolas" pitchFamily="49" charset="0"/>
              </a:rPr>
              <a:t>   </a:t>
            </a:r>
            <a:r>
              <a:rPr lang="en-US" dirty="0" err="1" smtClean="0">
                <a:latin typeface="Consolas" pitchFamily="49" charset="0"/>
              </a:rPr>
              <a:t>old_room_id</a:t>
            </a:r>
            <a:r>
              <a:rPr lang="en-US" dirty="0" smtClean="0">
                <a:latin typeface="Consolas" pitchFamily="49" charset="0"/>
              </a:rPr>
              <a:t> </a:t>
            </a:r>
            <a:r>
              <a:rPr lang="en-US" b="1" dirty="0" smtClean="0">
                <a:latin typeface="Consolas" pitchFamily="49" charset="0"/>
              </a:rPr>
              <a:t>string</a:t>
            </a:r>
          </a:p>
          <a:p>
            <a:r>
              <a:rPr lang="en-US" dirty="0" smtClean="0">
                <a:latin typeface="Consolas" pitchFamily="49" charset="0"/>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PT" dirty="0" err="1" smtClean="0"/>
              <a:t>Outline</a:t>
            </a:r>
            <a:endParaRPr lang="pt-PT" dirty="0"/>
          </a:p>
        </p:txBody>
      </p:sp>
      <p:sp>
        <p:nvSpPr>
          <p:cNvPr id="21" name="Marcador de Posição do Número do Diapositivo 20"/>
          <p:cNvSpPr>
            <a:spLocks noGrp="1"/>
          </p:cNvSpPr>
          <p:nvPr>
            <p:ph type="sldNum" sz="quarter" idx="12"/>
          </p:nvPr>
        </p:nvSpPr>
        <p:spPr/>
        <p:txBody>
          <a:bodyPr>
            <a:normAutofit fontScale="85000" lnSpcReduction="20000"/>
          </a:bodyPr>
          <a:lstStyle/>
          <a:p>
            <a:fld id="{B4422163-51E1-4CA0-BE4E-7782B2F7CC31}" type="slidenum">
              <a:rPr lang="pt-PT" smtClean="0"/>
              <a:pPr/>
              <a:t>3</a:t>
            </a:fld>
            <a:endParaRPr lang="pt-PT" dirty="0"/>
          </a:p>
        </p:txBody>
      </p:sp>
      <p:sp>
        <p:nvSpPr>
          <p:cNvPr id="22" name="Marcador de Posição de Conteúdo 21"/>
          <p:cNvSpPr>
            <a:spLocks noGrp="1"/>
          </p:cNvSpPr>
          <p:nvPr>
            <p:ph sz="quarter" idx="1"/>
          </p:nvPr>
        </p:nvSpPr>
        <p:spPr/>
        <p:txBody>
          <a:bodyPr anchor="t"/>
          <a:lstStyle/>
          <a:p>
            <a:r>
              <a:rPr lang="en-US" dirty="0" smtClean="0"/>
              <a:t>What is Event Stream Processing</a:t>
            </a:r>
          </a:p>
          <a:p>
            <a:r>
              <a:rPr lang="en-US" dirty="0" smtClean="0"/>
              <a:t>Show a few examples</a:t>
            </a:r>
          </a:p>
          <a:p>
            <a:r>
              <a:rPr lang="en-US" dirty="0" smtClean="0"/>
              <a:t>Illustrate problems with current solutions</a:t>
            </a:r>
          </a:p>
          <a:p>
            <a:r>
              <a:rPr lang="en-US" dirty="0" smtClean="0"/>
              <a:t>Introduce our approach</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PT" dirty="0" err="1" smtClean="0"/>
              <a:t>Solution</a:t>
            </a:r>
            <a:r>
              <a:rPr lang="pt-PT" dirty="0" smtClean="0"/>
              <a:t> (3)</a:t>
            </a:r>
            <a:endParaRPr lang="pt-PT" dirty="0"/>
          </a:p>
        </p:txBody>
      </p:sp>
      <p:sp>
        <p:nvSpPr>
          <p:cNvPr id="3" name="Marcador de Posição do Número do Diapositivo 2"/>
          <p:cNvSpPr>
            <a:spLocks noGrp="1"/>
          </p:cNvSpPr>
          <p:nvPr>
            <p:ph type="sldNum" sz="quarter" idx="12"/>
          </p:nvPr>
        </p:nvSpPr>
        <p:spPr/>
        <p:txBody>
          <a:bodyPr>
            <a:normAutofit fontScale="85000" lnSpcReduction="20000"/>
          </a:bodyPr>
          <a:lstStyle/>
          <a:p>
            <a:fld id="{B4422163-51E1-4CA0-BE4E-7782B2F7CC31}" type="slidenum">
              <a:rPr lang="pt-PT" smtClean="0"/>
              <a:pPr/>
              <a:t>30</a:t>
            </a:fld>
            <a:endParaRPr lang="pt-PT"/>
          </a:p>
        </p:txBody>
      </p:sp>
      <p:sp>
        <p:nvSpPr>
          <p:cNvPr id="11" name="Rectangle 10"/>
          <p:cNvSpPr/>
          <p:nvPr/>
        </p:nvSpPr>
        <p:spPr>
          <a:xfrm>
            <a:off x="500034" y="1593068"/>
            <a:ext cx="8643966" cy="5078313"/>
          </a:xfrm>
          <a:prstGeom prst="rect">
            <a:avLst/>
          </a:prstGeom>
        </p:spPr>
        <p:txBody>
          <a:bodyPr wrap="square">
            <a:spAutoFit/>
          </a:bodyPr>
          <a:lstStyle/>
          <a:p>
            <a:r>
              <a:rPr lang="en-US" b="1" dirty="0" smtClean="0">
                <a:latin typeface="Consolas" pitchFamily="49" charset="0"/>
              </a:rPr>
              <a:t>insert into </a:t>
            </a:r>
            <a:r>
              <a:rPr lang="en-US" dirty="0" err="1" smtClean="0">
                <a:latin typeface="Consolas" pitchFamily="49" charset="0"/>
              </a:rPr>
              <a:t>OnExit</a:t>
            </a:r>
            <a:endParaRPr lang="en-US" dirty="0" smtClean="0">
              <a:latin typeface="Consolas" pitchFamily="49" charset="0"/>
            </a:endParaRPr>
          </a:p>
          <a:p>
            <a:r>
              <a:rPr lang="en-US" b="1" dirty="0" smtClean="0">
                <a:latin typeface="Consolas" pitchFamily="49" charset="0"/>
              </a:rPr>
              <a:t>select</a:t>
            </a:r>
            <a:r>
              <a:rPr lang="en-US" dirty="0" smtClean="0">
                <a:latin typeface="Consolas" pitchFamily="49" charset="0"/>
              </a:rPr>
              <a:t> </a:t>
            </a:r>
            <a:r>
              <a:rPr lang="en-US" dirty="0" err="1" smtClean="0">
                <a:latin typeface="Consolas" pitchFamily="49" charset="0"/>
              </a:rPr>
              <a:t>entries.product_id</a:t>
            </a:r>
            <a:r>
              <a:rPr lang="en-US" dirty="0" smtClean="0">
                <a:latin typeface="Consolas" pitchFamily="49" charset="0"/>
              </a:rPr>
              <a:t>, </a:t>
            </a:r>
            <a:r>
              <a:rPr lang="en-US" dirty="0" err="1" smtClean="0">
                <a:latin typeface="Consolas" pitchFamily="49" charset="0"/>
              </a:rPr>
              <a:t>ProductRoom.room_id</a:t>
            </a:r>
            <a:endParaRPr lang="en-US" dirty="0" smtClean="0">
              <a:latin typeface="Consolas" pitchFamily="49" charset="0"/>
            </a:endParaRPr>
          </a:p>
          <a:p>
            <a:r>
              <a:rPr lang="en-US" b="1" dirty="0" smtClean="0">
                <a:latin typeface="Consolas" pitchFamily="49" charset="0"/>
              </a:rPr>
              <a:t>from</a:t>
            </a:r>
            <a:r>
              <a:rPr lang="en-US" dirty="0" smtClean="0">
                <a:latin typeface="Consolas" pitchFamily="49" charset="0"/>
              </a:rPr>
              <a:t>   entries </a:t>
            </a:r>
            <a:r>
              <a:rPr lang="en-US" b="1" dirty="0" smtClean="0">
                <a:latin typeface="Consolas" pitchFamily="49" charset="0"/>
              </a:rPr>
              <a:t>left outer join </a:t>
            </a:r>
            <a:r>
              <a:rPr lang="en-US" dirty="0" err="1" smtClean="0">
                <a:latin typeface="Consolas" pitchFamily="49" charset="0"/>
              </a:rPr>
              <a:t>ProductRoom</a:t>
            </a:r>
            <a:endParaRPr lang="en-US" dirty="0" smtClean="0">
              <a:latin typeface="Consolas" pitchFamily="49" charset="0"/>
            </a:endParaRPr>
          </a:p>
          <a:p>
            <a:r>
              <a:rPr lang="en-US" dirty="0" smtClean="0">
                <a:latin typeface="Consolas" pitchFamily="49" charset="0"/>
              </a:rPr>
              <a:t>         </a:t>
            </a:r>
            <a:r>
              <a:rPr lang="en-US" b="1" dirty="0" smtClean="0">
                <a:latin typeface="Consolas" pitchFamily="49" charset="0"/>
              </a:rPr>
              <a:t>on</a:t>
            </a:r>
            <a:r>
              <a:rPr lang="en-US" dirty="0" smtClean="0">
                <a:latin typeface="Consolas" pitchFamily="49" charset="0"/>
              </a:rPr>
              <a:t> </a:t>
            </a:r>
            <a:r>
              <a:rPr lang="en-US" dirty="0" err="1" smtClean="0">
                <a:latin typeface="Consolas" pitchFamily="49" charset="0"/>
              </a:rPr>
              <a:t>entries.product_id</a:t>
            </a:r>
            <a:r>
              <a:rPr lang="en-US" dirty="0" smtClean="0">
                <a:latin typeface="Consolas" pitchFamily="49" charset="0"/>
              </a:rPr>
              <a:t> = </a:t>
            </a:r>
            <a:r>
              <a:rPr lang="en-US" dirty="0" err="1" smtClean="0">
                <a:latin typeface="Consolas" pitchFamily="49" charset="0"/>
              </a:rPr>
              <a:t>ProductRoom.product_id</a:t>
            </a:r>
            <a:endParaRPr lang="en-US" dirty="0" smtClean="0">
              <a:latin typeface="Consolas" pitchFamily="49" charset="0"/>
            </a:endParaRPr>
          </a:p>
          <a:p>
            <a:r>
              <a:rPr lang="en-US" b="1" dirty="0" smtClean="0">
                <a:latin typeface="Consolas" pitchFamily="49" charset="0"/>
              </a:rPr>
              <a:t>where</a:t>
            </a:r>
            <a:r>
              <a:rPr lang="en-US" dirty="0" smtClean="0">
                <a:latin typeface="Consolas" pitchFamily="49" charset="0"/>
              </a:rPr>
              <a:t>  </a:t>
            </a:r>
            <a:r>
              <a:rPr lang="en-US" dirty="0" err="1" smtClean="0">
                <a:latin typeface="Consolas" pitchFamily="49" charset="0"/>
              </a:rPr>
              <a:t>entries.room_id</a:t>
            </a:r>
            <a:r>
              <a:rPr lang="en-US" dirty="0" smtClean="0">
                <a:latin typeface="Consolas" pitchFamily="49" charset="0"/>
              </a:rPr>
              <a:t> != </a:t>
            </a:r>
            <a:r>
              <a:rPr lang="en-US" dirty="0" err="1" smtClean="0">
                <a:latin typeface="Consolas" pitchFamily="49" charset="0"/>
              </a:rPr>
              <a:t>ProductRoom.room_id</a:t>
            </a:r>
            <a:r>
              <a:rPr lang="en-US" dirty="0" smtClean="0">
                <a:latin typeface="Consolas" pitchFamily="49" charset="0"/>
              </a:rPr>
              <a:t>;</a:t>
            </a:r>
          </a:p>
          <a:p>
            <a:endParaRPr lang="en-US" dirty="0" smtClean="0">
              <a:latin typeface="Consolas" pitchFamily="49" charset="0"/>
            </a:endParaRPr>
          </a:p>
          <a:p>
            <a:r>
              <a:rPr lang="en-US" b="1" dirty="0" smtClean="0">
                <a:latin typeface="Consolas" pitchFamily="49" charset="0"/>
              </a:rPr>
              <a:t>create local stream </a:t>
            </a:r>
            <a:r>
              <a:rPr lang="en-US" dirty="0" err="1" smtClean="0">
                <a:latin typeface="Consolas" pitchFamily="49" charset="0"/>
              </a:rPr>
              <a:t>OnTemperatureChange</a:t>
            </a:r>
            <a:endParaRPr lang="en-US" dirty="0" smtClean="0">
              <a:latin typeface="Consolas" pitchFamily="49" charset="0"/>
            </a:endParaRPr>
          </a:p>
          <a:p>
            <a:r>
              <a:rPr lang="en-US" b="1" dirty="0" smtClean="0">
                <a:latin typeface="Consolas" pitchFamily="49" charset="0"/>
              </a:rPr>
              <a:t>schema</a:t>
            </a:r>
            <a:r>
              <a:rPr lang="en-US" dirty="0" smtClean="0">
                <a:latin typeface="Consolas" pitchFamily="49" charset="0"/>
              </a:rPr>
              <a:t> (</a:t>
            </a:r>
          </a:p>
          <a:p>
            <a:r>
              <a:rPr lang="en-US" dirty="0" smtClean="0">
                <a:latin typeface="Consolas" pitchFamily="49" charset="0"/>
              </a:rPr>
              <a:t>   </a:t>
            </a:r>
            <a:r>
              <a:rPr lang="en-US" dirty="0" err="1" smtClean="0">
                <a:latin typeface="Consolas" pitchFamily="49" charset="0"/>
              </a:rPr>
              <a:t>room_id</a:t>
            </a:r>
            <a:r>
              <a:rPr lang="en-US" dirty="0" smtClean="0">
                <a:latin typeface="Consolas" pitchFamily="49" charset="0"/>
              </a:rPr>
              <a:t> </a:t>
            </a:r>
            <a:r>
              <a:rPr lang="en-US" b="1" dirty="0" smtClean="0">
                <a:latin typeface="Consolas" pitchFamily="49" charset="0"/>
              </a:rPr>
              <a:t>string</a:t>
            </a:r>
            <a:r>
              <a:rPr lang="en-US" dirty="0" smtClean="0">
                <a:latin typeface="Consolas" pitchFamily="49" charset="0"/>
              </a:rPr>
              <a:t>,</a:t>
            </a:r>
          </a:p>
          <a:p>
            <a:r>
              <a:rPr lang="en-US" dirty="0" smtClean="0">
                <a:latin typeface="Consolas" pitchFamily="49" charset="0"/>
              </a:rPr>
              <a:t>   </a:t>
            </a:r>
            <a:r>
              <a:rPr lang="en-US" dirty="0" err="1" smtClean="0">
                <a:latin typeface="Consolas" pitchFamily="49" charset="0"/>
              </a:rPr>
              <a:t>old_temperature</a:t>
            </a:r>
            <a:r>
              <a:rPr lang="en-US" dirty="0" smtClean="0">
                <a:latin typeface="Consolas" pitchFamily="49" charset="0"/>
              </a:rPr>
              <a:t> </a:t>
            </a:r>
            <a:r>
              <a:rPr lang="en-US" b="1" dirty="0" smtClean="0">
                <a:latin typeface="Consolas" pitchFamily="49" charset="0"/>
              </a:rPr>
              <a:t>string</a:t>
            </a:r>
          </a:p>
          <a:p>
            <a:r>
              <a:rPr lang="en-US" dirty="0" smtClean="0">
                <a:latin typeface="Consolas" pitchFamily="49" charset="0"/>
              </a:rPr>
              <a:t>);</a:t>
            </a:r>
          </a:p>
          <a:p>
            <a:endParaRPr lang="en-US" dirty="0" smtClean="0">
              <a:latin typeface="Consolas" pitchFamily="49" charset="0"/>
            </a:endParaRPr>
          </a:p>
          <a:p>
            <a:r>
              <a:rPr lang="en-US" b="1" dirty="0" smtClean="0">
                <a:latin typeface="Consolas" pitchFamily="49" charset="0"/>
              </a:rPr>
              <a:t>insert into </a:t>
            </a:r>
            <a:r>
              <a:rPr lang="en-US" dirty="0" err="1" smtClean="0">
                <a:latin typeface="Consolas" pitchFamily="49" charset="0"/>
              </a:rPr>
              <a:t>OnTemperatureChange</a:t>
            </a:r>
            <a:endParaRPr lang="en-US" dirty="0" smtClean="0">
              <a:latin typeface="Consolas" pitchFamily="49" charset="0"/>
            </a:endParaRPr>
          </a:p>
          <a:p>
            <a:r>
              <a:rPr lang="en-US" b="1" dirty="0" smtClean="0">
                <a:latin typeface="Consolas" pitchFamily="49" charset="0"/>
              </a:rPr>
              <a:t>select</a:t>
            </a:r>
            <a:r>
              <a:rPr lang="en-US" dirty="0" smtClean="0">
                <a:latin typeface="Consolas" pitchFamily="49" charset="0"/>
              </a:rPr>
              <a:t> </a:t>
            </a:r>
            <a:r>
              <a:rPr lang="en-US" dirty="0" err="1" smtClean="0">
                <a:latin typeface="Consolas" pitchFamily="49" charset="0"/>
              </a:rPr>
              <a:t>temp_readings.room_id</a:t>
            </a:r>
            <a:r>
              <a:rPr lang="en-US" dirty="0" smtClean="0">
                <a:latin typeface="Consolas" pitchFamily="49" charset="0"/>
              </a:rPr>
              <a:t>, </a:t>
            </a:r>
            <a:r>
              <a:rPr lang="en-US" dirty="0" err="1" smtClean="0">
                <a:latin typeface="Consolas" pitchFamily="49" charset="0"/>
              </a:rPr>
              <a:t>RoomTemperature.temperature</a:t>
            </a:r>
            <a:endParaRPr lang="en-US" dirty="0" smtClean="0">
              <a:latin typeface="Consolas" pitchFamily="49" charset="0"/>
            </a:endParaRPr>
          </a:p>
          <a:p>
            <a:r>
              <a:rPr lang="en-US" b="1" dirty="0" smtClean="0">
                <a:latin typeface="Consolas" pitchFamily="49" charset="0"/>
              </a:rPr>
              <a:t>from</a:t>
            </a:r>
            <a:r>
              <a:rPr lang="en-US" dirty="0" smtClean="0">
                <a:latin typeface="Consolas" pitchFamily="49" charset="0"/>
              </a:rPr>
              <a:t>   </a:t>
            </a:r>
            <a:r>
              <a:rPr lang="en-US" dirty="0" err="1" smtClean="0">
                <a:latin typeface="Consolas" pitchFamily="49" charset="0"/>
              </a:rPr>
              <a:t>temp_readings</a:t>
            </a:r>
            <a:r>
              <a:rPr lang="en-US" dirty="0" smtClean="0">
                <a:latin typeface="Consolas" pitchFamily="49" charset="0"/>
              </a:rPr>
              <a:t> </a:t>
            </a:r>
            <a:r>
              <a:rPr lang="en-US" b="1" dirty="0" smtClean="0">
                <a:latin typeface="Consolas" pitchFamily="49" charset="0"/>
              </a:rPr>
              <a:t>left outer join </a:t>
            </a:r>
            <a:r>
              <a:rPr lang="en-US" dirty="0" err="1" smtClean="0">
                <a:latin typeface="Consolas" pitchFamily="49" charset="0"/>
              </a:rPr>
              <a:t>RoomTemperature</a:t>
            </a:r>
            <a:endParaRPr lang="en-US" dirty="0" smtClean="0">
              <a:latin typeface="Consolas" pitchFamily="49" charset="0"/>
            </a:endParaRPr>
          </a:p>
          <a:p>
            <a:r>
              <a:rPr lang="en-US" dirty="0" smtClean="0">
                <a:latin typeface="Consolas" pitchFamily="49" charset="0"/>
              </a:rPr>
              <a:t>         </a:t>
            </a:r>
            <a:r>
              <a:rPr lang="en-US" b="1" dirty="0" smtClean="0">
                <a:latin typeface="Consolas" pitchFamily="49" charset="0"/>
              </a:rPr>
              <a:t>on</a:t>
            </a:r>
            <a:r>
              <a:rPr lang="en-US" dirty="0" smtClean="0">
                <a:latin typeface="Consolas" pitchFamily="49" charset="0"/>
              </a:rPr>
              <a:t> </a:t>
            </a:r>
            <a:r>
              <a:rPr lang="en-US" dirty="0" err="1" smtClean="0">
                <a:latin typeface="Consolas" pitchFamily="49" charset="0"/>
              </a:rPr>
              <a:t>temp_readings.room_id</a:t>
            </a:r>
            <a:r>
              <a:rPr lang="en-US" dirty="0" smtClean="0">
                <a:latin typeface="Consolas" pitchFamily="49" charset="0"/>
              </a:rPr>
              <a:t> = </a:t>
            </a:r>
            <a:r>
              <a:rPr lang="en-US" dirty="0" err="1" smtClean="0">
                <a:latin typeface="Consolas" pitchFamily="49" charset="0"/>
              </a:rPr>
              <a:t>RoomTemperature.room_id</a:t>
            </a:r>
            <a:endParaRPr lang="en-US" dirty="0" smtClean="0">
              <a:latin typeface="Consolas" pitchFamily="49" charset="0"/>
            </a:endParaRPr>
          </a:p>
          <a:p>
            <a:r>
              <a:rPr lang="en-US" b="1" dirty="0" smtClean="0">
                <a:latin typeface="Consolas" pitchFamily="49" charset="0"/>
              </a:rPr>
              <a:t>where</a:t>
            </a:r>
            <a:r>
              <a:rPr lang="en-US" dirty="0" smtClean="0">
                <a:latin typeface="Consolas" pitchFamily="49" charset="0"/>
              </a:rPr>
              <a:t>  </a:t>
            </a:r>
            <a:r>
              <a:rPr lang="en-US" dirty="0" err="1" smtClean="0">
                <a:latin typeface="Consolas" pitchFamily="49" charset="0"/>
              </a:rPr>
              <a:t>temp_readings.temperature</a:t>
            </a:r>
            <a:r>
              <a:rPr lang="en-US" dirty="0" smtClean="0">
                <a:latin typeface="Consolas" pitchFamily="49" charset="0"/>
              </a:rPr>
              <a:t> != </a:t>
            </a:r>
            <a:r>
              <a:rPr lang="en-US" dirty="0" err="1" smtClean="0">
                <a:latin typeface="Consolas" pitchFamily="49" charset="0"/>
              </a:rPr>
              <a:t>RoomTemperature.temperature</a:t>
            </a:r>
            <a:r>
              <a:rPr lang="en-US" dirty="0" smtClean="0">
                <a:latin typeface="Consolas" pitchFamily="49" charset="0"/>
              </a:rPr>
              <a:t>;</a:t>
            </a:r>
          </a:p>
          <a:p>
            <a:endParaRPr lang="en-US" dirty="0" smtClean="0">
              <a:latin typeface="Consolas" pitchFamily="49"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PT" dirty="0" err="1" smtClean="0"/>
              <a:t>Solution</a:t>
            </a:r>
            <a:r>
              <a:rPr lang="pt-PT" dirty="0" smtClean="0"/>
              <a:t> (4)</a:t>
            </a:r>
            <a:endParaRPr lang="pt-PT" dirty="0"/>
          </a:p>
        </p:txBody>
      </p:sp>
      <p:sp>
        <p:nvSpPr>
          <p:cNvPr id="3" name="Marcador de Posição do Número do Diapositivo 2"/>
          <p:cNvSpPr>
            <a:spLocks noGrp="1"/>
          </p:cNvSpPr>
          <p:nvPr>
            <p:ph type="sldNum" sz="quarter" idx="12"/>
          </p:nvPr>
        </p:nvSpPr>
        <p:spPr/>
        <p:txBody>
          <a:bodyPr>
            <a:normAutofit fontScale="85000" lnSpcReduction="20000"/>
          </a:bodyPr>
          <a:lstStyle/>
          <a:p>
            <a:fld id="{B4422163-51E1-4CA0-BE4E-7782B2F7CC31}" type="slidenum">
              <a:rPr lang="pt-PT" smtClean="0"/>
              <a:pPr/>
              <a:t>31</a:t>
            </a:fld>
            <a:endParaRPr lang="pt-PT"/>
          </a:p>
        </p:txBody>
      </p:sp>
      <p:sp>
        <p:nvSpPr>
          <p:cNvPr id="11" name="Rectangle 10"/>
          <p:cNvSpPr/>
          <p:nvPr/>
        </p:nvSpPr>
        <p:spPr>
          <a:xfrm>
            <a:off x="500034" y="1593068"/>
            <a:ext cx="8643966" cy="5078313"/>
          </a:xfrm>
          <a:prstGeom prst="rect">
            <a:avLst/>
          </a:prstGeom>
        </p:spPr>
        <p:txBody>
          <a:bodyPr wrap="square">
            <a:spAutoFit/>
          </a:bodyPr>
          <a:lstStyle/>
          <a:p>
            <a:r>
              <a:rPr lang="en-US" b="1" dirty="0" smtClean="0">
                <a:latin typeface="Consolas" pitchFamily="49" charset="0"/>
              </a:rPr>
              <a:t>create window </a:t>
            </a:r>
            <a:r>
              <a:rPr lang="en-US" dirty="0" err="1" smtClean="0">
                <a:latin typeface="Consolas" pitchFamily="49" charset="0"/>
              </a:rPr>
              <a:t>ProductTemperatureCounter</a:t>
            </a:r>
            <a:endParaRPr lang="en-US" dirty="0" smtClean="0">
              <a:latin typeface="Consolas" pitchFamily="49" charset="0"/>
            </a:endParaRPr>
          </a:p>
          <a:p>
            <a:r>
              <a:rPr lang="en-US" b="1" dirty="0" smtClean="0">
                <a:latin typeface="Consolas" pitchFamily="49" charset="0"/>
              </a:rPr>
              <a:t>schema</a:t>
            </a:r>
            <a:r>
              <a:rPr lang="en-US" dirty="0" smtClean="0">
                <a:latin typeface="Consolas" pitchFamily="49" charset="0"/>
              </a:rPr>
              <a:t> (</a:t>
            </a:r>
          </a:p>
          <a:p>
            <a:r>
              <a:rPr lang="en-US" dirty="0" smtClean="0">
                <a:latin typeface="Consolas" pitchFamily="49" charset="0"/>
              </a:rPr>
              <a:t>   </a:t>
            </a:r>
            <a:r>
              <a:rPr lang="en-US" dirty="0" err="1" smtClean="0">
                <a:latin typeface="Consolas" pitchFamily="49" charset="0"/>
              </a:rPr>
              <a:t>product_id</a:t>
            </a:r>
            <a:r>
              <a:rPr lang="en-US" dirty="0" smtClean="0">
                <a:latin typeface="Consolas" pitchFamily="49" charset="0"/>
              </a:rPr>
              <a:t> </a:t>
            </a:r>
            <a:r>
              <a:rPr lang="en-US" b="1" dirty="0" smtClean="0">
                <a:latin typeface="Consolas" pitchFamily="49" charset="0"/>
              </a:rPr>
              <a:t>string</a:t>
            </a:r>
            <a:r>
              <a:rPr lang="en-US" dirty="0" smtClean="0">
                <a:latin typeface="Consolas" pitchFamily="49" charset="0"/>
              </a:rPr>
              <a:t>, time_above_20 </a:t>
            </a:r>
            <a:r>
              <a:rPr lang="en-US" b="1" dirty="0" smtClean="0">
                <a:latin typeface="Consolas" pitchFamily="49" charset="0"/>
              </a:rPr>
              <a:t>interval</a:t>
            </a:r>
            <a:r>
              <a:rPr lang="en-US" dirty="0" smtClean="0">
                <a:latin typeface="Consolas" pitchFamily="49" charset="0"/>
              </a:rPr>
              <a:t>, </a:t>
            </a:r>
            <a:r>
              <a:rPr lang="en-US" dirty="0" err="1" smtClean="0">
                <a:latin typeface="Consolas" pitchFamily="49" charset="0"/>
              </a:rPr>
              <a:t>last_update</a:t>
            </a:r>
            <a:r>
              <a:rPr lang="en-US" dirty="0" smtClean="0">
                <a:latin typeface="Consolas" pitchFamily="49" charset="0"/>
              </a:rPr>
              <a:t> </a:t>
            </a:r>
            <a:r>
              <a:rPr lang="en-US" b="1" dirty="0" smtClean="0">
                <a:latin typeface="Consolas" pitchFamily="49" charset="0"/>
              </a:rPr>
              <a:t>timestamp</a:t>
            </a:r>
          </a:p>
          <a:p>
            <a:r>
              <a:rPr lang="en-US" dirty="0" smtClean="0">
                <a:latin typeface="Consolas" pitchFamily="49" charset="0"/>
              </a:rPr>
              <a:t>) </a:t>
            </a:r>
            <a:r>
              <a:rPr lang="en-US" b="1" dirty="0" smtClean="0">
                <a:latin typeface="Consolas" pitchFamily="49" charset="0"/>
              </a:rPr>
              <a:t>keep last per </a:t>
            </a:r>
            <a:r>
              <a:rPr lang="en-US" dirty="0" err="1" smtClean="0">
                <a:latin typeface="Consolas" pitchFamily="49" charset="0"/>
              </a:rPr>
              <a:t>product_id</a:t>
            </a:r>
            <a:r>
              <a:rPr lang="en-US" dirty="0" smtClean="0">
                <a:latin typeface="Consolas" pitchFamily="49" charset="0"/>
              </a:rPr>
              <a:t>;</a:t>
            </a:r>
          </a:p>
          <a:p>
            <a:endParaRPr lang="en-US" dirty="0" smtClean="0">
              <a:latin typeface="Consolas" pitchFamily="49" charset="0"/>
            </a:endParaRPr>
          </a:p>
          <a:p>
            <a:r>
              <a:rPr lang="en-US" b="1" dirty="0" smtClean="0">
                <a:latin typeface="Consolas" pitchFamily="49" charset="0"/>
              </a:rPr>
              <a:t>insert</a:t>
            </a:r>
            <a:r>
              <a:rPr lang="en-US" dirty="0" smtClean="0">
                <a:latin typeface="Consolas" pitchFamily="49" charset="0"/>
              </a:rPr>
              <a:t> </a:t>
            </a:r>
            <a:r>
              <a:rPr lang="en-US" b="1" dirty="0" smtClean="0">
                <a:latin typeface="Consolas" pitchFamily="49" charset="0"/>
              </a:rPr>
              <a:t>into</a:t>
            </a:r>
            <a:r>
              <a:rPr lang="en-US" dirty="0" smtClean="0">
                <a:latin typeface="Consolas" pitchFamily="49" charset="0"/>
              </a:rPr>
              <a:t> </a:t>
            </a:r>
            <a:r>
              <a:rPr lang="en-US" dirty="0" err="1" smtClean="0">
                <a:latin typeface="Consolas" pitchFamily="49" charset="0"/>
              </a:rPr>
              <a:t>ProductTemperatureCounter</a:t>
            </a:r>
            <a:endParaRPr lang="en-US" dirty="0" smtClean="0">
              <a:latin typeface="Consolas" pitchFamily="49" charset="0"/>
            </a:endParaRPr>
          </a:p>
          <a:p>
            <a:r>
              <a:rPr lang="en-US" b="1" dirty="0" smtClean="0">
                <a:latin typeface="Consolas" pitchFamily="49" charset="0"/>
              </a:rPr>
              <a:t>select</a:t>
            </a:r>
            <a:r>
              <a:rPr lang="en-US" dirty="0" smtClean="0">
                <a:latin typeface="Consolas" pitchFamily="49" charset="0"/>
              </a:rPr>
              <a:t> </a:t>
            </a:r>
            <a:r>
              <a:rPr lang="en-US" dirty="0" err="1" smtClean="0">
                <a:latin typeface="Consolas" pitchFamily="49" charset="0"/>
              </a:rPr>
              <a:t>product_id</a:t>
            </a:r>
            <a:r>
              <a:rPr lang="en-US" dirty="0" smtClean="0">
                <a:latin typeface="Consolas" pitchFamily="49" charset="0"/>
              </a:rPr>
              <a:t>, </a:t>
            </a:r>
            <a:r>
              <a:rPr lang="en-US" dirty="0" smtClean="0">
                <a:solidFill>
                  <a:schemeClr val="accent1">
                    <a:lumMod val="75000"/>
                  </a:schemeClr>
                </a:solidFill>
                <a:latin typeface="Consolas" pitchFamily="49" charset="0"/>
              </a:rPr>
              <a:t>0</a:t>
            </a:r>
            <a:r>
              <a:rPr lang="en-US" dirty="0" smtClean="0">
                <a:latin typeface="Consolas" pitchFamily="49" charset="0"/>
              </a:rPr>
              <a:t> </a:t>
            </a:r>
            <a:r>
              <a:rPr lang="en-US" b="1" dirty="0" smtClean="0">
                <a:latin typeface="Consolas" pitchFamily="49" charset="0"/>
              </a:rPr>
              <a:t>seconds</a:t>
            </a:r>
            <a:r>
              <a:rPr lang="en-US" dirty="0" smtClean="0">
                <a:latin typeface="Consolas" pitchFamily="49" charset="0"/>
              </a:rPr>
              <a:t>, </a:t>
            </a:r>
            <a:r>
              <a:rPr lang="en-US" i="1" dirty="0" smtClean="0">
                <a:latin typeface="Consolas" pitchFamily="49" charset="0"/>
              </a:rPr>
              <a:t>now</a:t>
            </a:r>
            <a:r>
              <a:rPr lang="en-US" dirty="0" smtClean="0">
                <a:latin typeface="Consolas" pitchFamily="49" charset="0"/>
              </a:rPr>
              <a:t>()</a:t>
            </a:r>
          </a:p>
          <a:p>
            <a:r>
              <a:rPr lang="en-US" b="1" dirty="0" smtClean="0">
                <a:latin typeface="Consolas" pitchFamily="49" charset="0"/>
              </a:rPr>
              <a:t>from</a:t>
            </a:r>
            <a:r>
              <a:rPr lang="en-US" dirty="0" smtClean="0">
                <a:latin typeface="Consolas" pitchFamily="49" charset="0"/>
              </a:rPr>
              <a:t> entries</a:t>
            </a:r>
          </a:p>
          <a:p>
            <a:r>
              <a:rPr lang="en-US" b="1" dirty="0" smtClean="0">
                <a:latin typeface="Consolas" pitchFamily="49" charset="0"/>
              </a:rPr>
              <a:t>where</a:t>
            </a:r>
            <a:r>
              <a:rPr lang="en-US" dirty="0" smtClean="0">
                <a:latin typeface="Consolas" pitchFamily="49" charset="0"/>
              </a:rPr>
              <a:t> </a:t>
            </a:r>
            <a:r>
              <a:rPr lang="en-US" dirty="0" err="1" smtClean="0">
                <a:latin typeface="Consolas" pitchFamily="49" charset="0"/>
              </a:rPr>
              <a:t>room_id</a:t>
            </a:r>
            <a:r>
              <a:rPr lang="en-US" dirty="0" smtClean="0">
                <a:latin typeface="Consolas" pitchFamily="49" charset="0"/>
              </a:rPr>
              <a:t> = </a:t>
            </a:r>
            <a:r>
              <a:rPr lang="en-US" dirty="0" smtClean="0">
                <a:solidFill>
                  <a:srgbClr val="FF0000"/>
                </a:solidFill>
                <a:latin typeface="Consolas" pitchFamily="49" charset="0"/>
              </a:rPr>
              <a:t>"A"</a:t>
            </a:r>
            <a:r>
              <a:rPr lang="en-US" dirty="0" smtClean="0">
                <a:latin typeface="Consolas" pitchFamily="49" charset="0"/>
              </a:rPr>
              <a:t>;</a:t>
            </a:r>
          </a:p>
          <a:p>
            <a:endParaRPr lang="en-US" dirty="0" smtClean="0">
              <a:latin typeface="Consolas" pitchFamily="49" charset="0"/>
            </a:endParaRPr>
          </a:p>
          <a:p>
            <a:r>
              <a:rPr lang="en-US" b="1" dirty="0" smtClean="0">
                <a:latin typeface="Consolas" pitchFamily="49" charset="0"/>
              </a:rPr>
              <a:t>insert into </a:t>
            </a:r>
            <a:r>
              <a:rPr lang="en-US" dirty="0" err="1" smtClean="0">
                <a:latin typeface="Consolas" pitchFamily="49" charset="0"/>
              </a:rPr>
              <a:t>ProductTemperatureCounter</a:t>
            </a:r>
            <a:endParaRPr lang="en-US" dirty="0" smtClean="0">
              <a:latin typeface="Consolas" pitchFamily="49" charset="0"/>
            </a:endParaRPr>
          </a:p>
          <a:p>
            <a:r>
              <a:rPr lang="en-US" b="1" dirty="0" smtClean="0">
                <a:latin typeface="Consolas" pitchFamily="49" charset="0"/>
              </a:rPr>
              <a:t>select</a:t>
            </a:r>
            <a:r>
              <a:rPr lang="en-US" dirty="0" smtClean="0">
                <a:latin typeface="Consolas" pitchFamily="49" charset="0"/>
              </a:rPr>
              <a:t> </a:t>
            </a:r>
            <a:r>
              <a:rPr lang="en-US" dirty="0" err="1" smtClean="0">
                <a:latin typeface="Consolas" pitchFamily="49" charset="0"/>
              </a:rPr>
              <a:t>E.product_id</a:t>
            </a:r>
            <a:r>
              <a:rPr lang="en-US" dirty="0" smtClean="0">
                <a:latin typeface="Consolas" pitchFamily="49" charset="0"/>
              </a:rPr>
              <a:t>, </a:t>
            </a:r>
            <a:r>
              <a:rPr lang="en-US" b="1" dirty="0" smtClean="0">
                <a:latin typeface="Consolas" pitchFamily="49" charset="0"/>
              </a:rPr>
              <a:t>if</a:t>
            </a:r>
            <a:r>
              <a:rPr lang="en-US" dirty="0" smtClean="0">
                <a:latin typeface="Consolas" pitchFamily="49" charset="0"/>
              </a:rPr>
              <a:t> </a:t>
            </a:r>
            <a:r>
              <a:rPr lang="en-US" dirty="0" err="1" smtClean="0">
                <a:latin typeface="Consolas" pitchFamily="49" charset="0"/>
              </a:rPr>
              <a:t>T.temperature</a:t>
            </a:r>
            <a:r>
              <a:rPr lang="en-US" dirty="0" smtClean="0">
                <a:latin typeface="Consolas" pitchFamily="49" charset="0"/>
              </a:rPr>
              <a:t> &gt; </a:t>
            </a:r>
            <a:r>
              <a:rPr lang="en-US" dirty="0" smtClean="0">
                <a:solidFill>
                  <a:schemeClr val="accent1"/>
                </a:solidFill>
                <a:latin typeface="Consolas" pitchFamily="49" charset="0"/>
              </a:rPr>
              <a:t>20</a:t>
            </a:r>
          </a:p>
          <a:p>
            <a:r>
              <a:rPr lang="en-US" dirty="0" smtClean="0">
                <a:latin typeface="Consolas" pitchFamily="49" charset="0"/>
              </a:rPr>
              <a:t>                       </a:t>
            </a:r>
            <a:r>
              <a:rPr lang="en-US" b="1" dirty="0" smtClean="0">
                <a:latin typeface="Consolas" pitchFamily="49" charset="0"/>
              </a:rPr>
              <a:t>then</a:t>
            </a:r>
            <a:r>
              <a:rPr lang="en-US" dirty="0" smtClean="0">
                <a:latin typeface="Consolas" pitchFamily="49" charset="0"/>
              </a:rPr>
              <a:t> time_above_20 + </a:t>
            </a:r>
            <a:r>
              <a:rPr lang="en-US" i="1" dirty="0" smtClean="0">
                <a:latin typeface="Consolas" pitchFamily="49" charset="0"/>
              </a:rPr>
              <a:t>now</a:t>
            </a:r>
            <a:r>
              <a:rPr lang="en-US" dirty="0" smtClean="0">
                <a:latin typeface="Consolas" pitchFamily="49" charset="0"/>
              </a:rPr>
              <a:t>() - </a:t>
            </a:r>
            <a:r>
              <a:rPr lang="en-US" dirty="0" err="1" smtClean="0">
                <a:latin typeface="Consolas" pitchFamily="49" charset="0"/>
              </a:rPr>
              <a:t>C.last_update</a:t>
            </a:r>
            <a:endParaRPr lang="en-US" dirty="0" smtClean="0">
              <a:latin typeface="Consolas" pitchFamily="49" charset="0"/>
            </a:endParaRPr>
          </a:p>
          <a:p>
            <a:r>
              <a:rPr lang="en-US" dirty="0" smtClean="0">
                <a:latin typeface="Consolas" pitchFamily="49" charset="0"/>
              </a:rPr>
              <a:t>                       </a:t>
            </a:r>
            <a:r>
              <a:rPr lang="en-US" b="1" dirty="0" smtClean="0">
                <a:latin typeface="Consolas" pitchFamily="49" charset="0"/>
              </a:rPr>
              <a:t>else</a:t>
            </a:r>
            <a:r>
              <a:rPr lang="en-US" dirty="0" smtClean="0">
                <a:latin typeface="Consolas" pitchFamily="49" charset="0"/>
              </a:rPr>
              <a:t> time_above_20</a:t>
            </a:r>
          </a:p>
          <a:p>
            <a:r>
              <a:rPr lang="en-US" dirty="0" smtClean="0">
                <a:latin typeface="Consolas" pitchFamily="49" charset="0"/>
              </a:rPr>
              <a:t>                     </a:t>
            </a:r>
            <a:r>
              <a:rPr lang="en-US" b="1" dirty="0" smtClean="0">
                <a:latin typeface="Consolas" pitchFamily="49" charset="0"/>
              </a:rPr>
              <a:t>end</a:t>
            </a:r>
            <a:r>
              <a:rPr lang="en-US" dirty="0" smtClean="0">
                <a:latin typeface="Consolas" pitchFamily="49" charset="0"/>
              </a:rPr>
              <a:t>, </a:t>
            </a:r>
            <a:r>
              <a:rPr lang="en-US" i="1" dirty="0" smtClean="0">
                <a:latin typeface="Consolas" pitchFamily="49" charset="0"/>
              </a:rPr>
              <a:t>now</a:t>
            </a:r>
            <a:r>
              <a:rPr lang="en-US" dirty="0" smtClean="0">
                <a:latin typeface="Consolas" pitchFamily="49" charset="0"/>
              </a:rPr>
              <a:t>()</a:t>
            </a:r>
          </a:p>
          <a:p>
            <a:r>
              <a:rPr lang="en-US" b="1" dirty="0" smtClean="0">
                <a:latin typeface="Consolas" pitchFamily="49" charset="0"/>
              </a:rPr>
              <a:t>from</a:t>
            </a:r>
            <a:r>
              <a:rPr lang="en-US" dirty="0" smtClean="0">
                <a:latin typeface="Consolas" pitchFamily="49" charset="0"/>
              </a:rPr>
              <a:t>  </a:t>
            </a:r>
            <a:r>
              <a:rPr lang="en-US" dirty="0" err="1" smtClean="0">
                <a:latin typeface="Consolas" pitchFamily="49" charset="0"/>
              </a:rPr>
              <a:t>OnExit</a:t>
            </a:r>
            <a:r>
              <a:rPr lang="en-US" dirty="0" smtClean="0">
                <a:latin typeface="Consolas" pitchFamily="49" charset="0"/>
              </a:rPr>
              <a:t> </a:t>
            </a:r>
            <a:r>
              <a:rPr lang="en-US" b="1" dirty="0" smtClean="0">
                <a:latin typeface="Consolas" pitchFamily="49" charset="0"/>
              </a:rPr>
              <a:t>as</a:t>
            </a:r>
            <a:r>
              <a:rPr lang="en-US" dirty="0" smtClean="0">
                <a:latin typeface="Consolas" pitchFamily="49" charset="0"/>
              </a:rPr>
              <a:t> E, </a:t>
            </a:r>
            <a:r>
              <a:rPr lang="en-US" dirty="0" err="1" smtClean="0">
                <a:latin typeface="Consolas" pitchFamily="49" charset="0"/>
              </a:rPr>
              <a:t>RoomTemperature</a:t>
            </a:r>
            <a:r>
              <a:rPr lang="en-US" dirty="0" smtClean="0">
                <a:latin typeface="Consolas" pitchFamily="49" charset="0"/>
              </a:rPr>
              <a:t> </a:t>
            </a:r>
            <a:r>
              <a:rPr lang="en-US" b="1" dirty="0" smtClean="0">
                <a:latin typeface="Consolas" pitchFamily="49" charset="0"/>
              </a:rPr>
              <a:t>as</a:t>
            </a:r>
            <a:r>
              <a:rPr lang="en-US" dirty="0" smtClean="0">
                <a:latin typeface="Consolas" pitchFamily="49" charset="0"/>
              </a:rPr>
              <a:t> T, </a:t>
            </a:r>
          </a:p>
          <a:p>
            <a:r>
              <a:rPr lang="en-US" dirty="0" smtClean="0">
                <a:latin typeface="Consolas" pitchFamily="49" charset="0"/>
              </a:rPr>
              <a:t>      </a:t>
            </a:r>
            <a:r>
              <a:rPr lang="en-US" dirty="0" err="1" smtClean="0">
                <a:latin typeface="Consolas" pitchFamily="49" charset="0"/>
              </a:rPr>
              <a:t>ProductTemperatureCounter</a:t>
            </a:r>
            <a:r>
              <a:rPr lang="en-US" dirty="0" smtClean="0">
                <a:latin typeface="Consolas" pitchFamily="49" charset="0"/>
              </a:rPr>
              <a:t> </a:t>
            </a:r>
            <a:r>
              <a:rPr lang="en-US" b="1" dirty="0" smtClean="0">
                <a:latin typeface="Consolas" pitchFamily="49" charset="0"/>
              </a:rPr>
              <a:t>as</a:t>
            </a:r>
            <a:r>
              <a:rPr lang="en-US" dirty="0" smtClean="0">
                <a:latin typeface="Consolas" pitchFamily="49" charset="0"/>
              </a:rPr>
              <a:t> C</a:t>
            </a:r>
          </a:p>
          <a:p>
            <a:r>
              <a:rPr lang="en-US" b="1" dirty="0" smtClean="0">
                <a:latin typeface="Consolas" pitchFamily="49" charset="0"/>
              </a:rPr>
              <a:t>where</a:t>
            </a:r>
            <a:r>
              <a:rPr lang="en-US" dirty="0" smtClean="0">
                <a:latin typeface="Consolas" pitchFamily="49" charset="0"/>
              </a:rPr>
              <a:t> </a:t>
            </a:r>
            <a:r>
              <a:rPr lang="en-US" dirty="0" err="1" smtClean="0">
                <a:latin typeface="Consolas" pitchFamily="49" charset="0"/>
              </a:rPr>
              <a:t>E.old_room_id</a:t>
            </a:r>
            <a:r>
              <a:rPr lang="en-US" dirty="0" smtClean="0">
                <a:latin typeface="Consolas" pitchFamily="49" charset="0"/>
              </a:rPr>
              <a:t> = </a:t>
            </a:r>
            <a:r>
              <a:rPr lang="en-US" dirty="0" err="1" smtClean="0">
                <a:latin typeface="Consolas" pitchFamily="49" charset="0"/>
              </a:rPr>
              <a:t>T.room_id</a:t>
            </a:r>
            <a:r>
              <a:rPr lang="en-US" dirty="0" smtClean="0">
                <a:latin typeface="Consolas" pitchFamily="49" charset="0"/>
              </a:rPr>
              <a:t> </a:t>
            </a:r>
            <a:r>
              <a:rPr lang="en-US" b="1" dirty="0" smtClean="0">
                <a:latin typeface="Consolas" pitchFamily="49" charset="0"/>
              </a:rPr>
              <a:t>and</a:t>
            </a:r>
            <a:r>
              <a:rPr lang="en-US" dirty="0" smtClean="0">
                <a:latin typeface="Consolas" pitchFamily="49" charset="0"/>
              </a:rPr>
              <a:t> </a:t>
            </a:r>
            <a:r>
              <a:rPr lang="en-US" dirty="0" err="1" smtClean="0">
                <a:latin typeface="Consolas" pitchFamily="49" charset="0"/>
              </a:rPr>
              <a:t>E.product_id</a:t>
            </a:r>
            <a:r>
              <a:rPr lang="en-US" dirty="0" smtClean="0">
                <a:latin typeface="Consolas" pitchFamily="49" charset="0"/>
              </a:rPr>
              <a:t> = </a:t>
            </a:r>
            <a:r>
              <a:rPr lang="en-US" dirty="0" err="1" smtClean="0">
                <a:latin typeface="Consolas" pitchFamily="49" charset="0"/>
              </a:rPr>
              <a:t>C.product_id</a:t>
            </a:r>
            <a:r>
              <a:rPr lang="en-US" dirty="0" smtClean="0">
                <a:latin typeface="Consolas" pitchFamily="49" charset="0"/>
              </a:rPr>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PT" dirty="0" err="1" smtClean="0"/>
              <a:t>Solution</a:t>
            </a:r>
            <a:r>
              <a:rPr lang="pt-PT" dirty="0" smtClean="0"/>
              <a:t> (5)</a:t>
            </a:r>
            <a:endParaRPr lang="pt-PT" dirty="0"/>
          </a:p>
        </p:txBody>
      </p:sp>
      <p:sp>
        <p:nvSpPr>
          <p:cNvPr id="3" name="Marcador de Posição do Número do Diapositivo 2"/>
          <p:cNvSpPr>
            <a:spLocks noGrp="1"/>
          </p:cNvSpPr>
          <p:nvPr>
            <p:ph type="sldNum" sz="quarter" idx="12"/>
          </p:nvPr>
        </p:nvSpPr>
        <p:spPr/>
        <p:txBody>
          <a:bodyPr>
            <a:normAutofit fontScale="85000" lnSpcReduction="20000"/>
          </a:bodyPr>
          <a:lstStyle/>
          <a:p>
            <a:fld id="{B4422163-51E1-4CA0-BE4E-7782B2F7CC31}" type="slidenum">
              <a:rPr lang="pt-PT" smtClean="0"/>
              <a:pPr/>
              <a:t>32</a:t>
            </a:fld>
            <a:endParaRPr lang="pt-PT"/>
          </a:p>
        </p:txBody>
      </p:sp>
      <p:sp>
        <p:nvSpPr>
          <p:cNvPr id="11" name="Rectangle 10"/>
          <p:cNvSpPr/>
          <p:nvPr/>
        </p:nvSpPr>
        <p:spPr>
          <a:xfrm>
            <a:off x="500034" y="1593068"/>
            <a:ext cx="8643966" cy="3139321"/>
          </a:xfrm>
          <a:prstGeom prst="rect">
            <a:avLst/>
          </a:prstGeom>
        </p:spPr>
        <p:txBody>
          <a:bodyPr wrap="square">
            <a:spAutoFit/>
          </a:bodyPr>
          <a:lstStyle/>
          <a:p>
            <a:r>
              <a:rPr lang="en-US" b="1" dirty="0" smtClean="0">
                <a:latin typeface="Consolas" pitchFamily="49" charset="0"/>
              </a:rPr>
              <a:t>insert into </a:t>
            </a:r>
            <a:r>
              <a:rPr lang="en-US" dirty="0" err="1" smtClean="0">
                <a:latin typeface="Consolas" pitchFamily="49" charset="0"/>
              </a:rPr>
              <a:t>ProductTemperatureCounter</a:t>
            </a:r>
            <a:endParaRPr lang="en-US" dirty="0" smtClean="0">
              <a:latin typeface="Consolas" pitchFamily="49" charset="0"/>
            </a:endParaRPr>
          </a:p>
          <a:p>
            <a:r>
              <a:rPr lang="en-US" b="1" dirty="0" smtClean="0">
                <a:latin typeface="Consolas" pitchFamily="49" charset="0"/>
              </a:rPr>
              <a:t>select</a:t>
            </a:r>
            <a:r>
              <a:rPr lang="en-US" dirty="0" smtClean="0">
                <a:latin typeface="Consolas" pitchFamily="49" charset="0"/>
              </a:rPr>
              <a:t> </a:t>
            </a:r>
            <a:r>
              <a:rPr lang="en-US" dirty="0" err="1" smtClean="0">
                <a:latin typeface="Consolas" pitchFamily="49" charset="0"/>
              </a:rPr>
              <a:t>R.product_id</a:t>
            </a:r>
            <a:r>
              <a:rPr lang="en-US" dirty="0" smtClean="0">
                <a:latin typeface="Consolas" pitchFamily="49" charset="0"/>
              </a:rPr>
              <a:t>,</a:t>
            </a:r>
          </a:p>
          <a:p>
            <a:r>
              <a:rPr lang="en-US" dirty="0" smtClean="0">
                <a:latin typeface="Consolas" pitchFamily="49" charset="0"/>
              </a:rPr>
              <a:t>       </a:t>
            </a:r>
            <a:r>
              <a:rPr lang="en-US" b="1" dirty="0" smtClean="0">
                <a:latin typeface="Consolas" pitchFamily="49" charset="0"/>
              </a:rPr>
              <a:t>if</a:t>
            </a:r>
            <a:r>
              <a:rPr lang="en-US" dirty="0" smtClean="0">
                <a:latin typeface="Consolas" pitchFamily="49" charset="0"/>
              </a:rPr>
              <a:t> </a:t>
            </a:r>
            <a:r>
              <a:rPr lang="en-US" dirty="0" err="1" smtClean="0">
                <a:latin typeface="Consolas" pitchFamily="49" charset="0"/>
              </a:rPr>
              <a:t>T.old_temperature</a:t>
            </a:r>
            <a:r>
              <a:rPr lang="en-US" dirty="0" smtClean="0">
                <a:latin typeface="Consolas" pitchFamily="49" charset="0"/>
              </a:rPr>
              <a:t> &gt; </a:t>
            </a:r>
            <a:r>
              <a:rPr lang="en-US" dirty="0" smtClean="0">
                <a:solidFill>
                  <a:schemeClr val="accent1"/>
                </a:solidFill>
                <a:latin typeface="Consolas" pitchFamily="49" charset="0"/>
              </a:rPr>
              <a:t>20</a:t>
            </a:r>
          </a:p>
          <a:p>
            <a:r>
              <a:rPr lang="en-US" dirty="0" smtClean="0">
                <a:latin typeface="Consolas" pitchFamily="49" charset="0"/>
              </a:rPr>
              <a:t>         </a:t>
            </a:r>
            <a:r>
              <a:rPr lang="en-US" b="1" dirty="0" smtClean="0">
                <a:latin typeface="Consolas" pitchFamily="49" charset="0"/>
              </a:rPr>
              <a:t>then</a:t>
            </a:r>
            <a:r>
              <a:rPr lang="en-US" dirty="0" smtClean="0">
                <a:latin typeface="Consolas" pitchFamily="49" charset="0"/>
              </a:rPr>
              <a:t> time_above_20 + </a:t>
            </a:r>
            <a:r>
              <a:rPr lang="en-US" i="1" dirty="0" smtClean="0">
                <a:latin typeface="Consolas" pitchFamily="49" charset="0"/>
              </a:rPr>
              <a:t>now</a:t>
            </a:r>
            <a:r>
              <a:rPr lang="en-US" dirty="0" smtClean="0">
                <a:latin typeface="Consolas" pitchFamily="49" charset="0"/>
              </a:rPr>
              <a:t>() - </a:t>
            </a:r>
            <a:r>
              <a:rPr lang="en-US" dirty="0" err="1" smtClean="0">
                <a:latin typeface="Consolas" pitchFamily="49" charset="0"/>
              </a:rPr>
              <a:t>C.last_update</a:t>
            </a:r>
            <a:endParaRPr lang="en-US" dirty="0" smtClean="0">
              <a:latin typeface="Consolas" pitchFamily="49" charset="0"/>
            </a:endParaRPr>
          </a:p>
          <a:p>
            <a:r>
              <a:rPr lang="en-US" dirty="0" smtClean="0">
                <a:latin typeface="Consolas" pitchFamily="49" charset="0"/>
              </a:rPr>
              <a:t>         </a:t>
            </a:r>
            <a:r>
              <a:rPr lang="en-US" b="1" dirty="0" smtClean="0">
                <a:latin typeface="Consolas" pitchFamily="49" charset="0"/>
              </a:rPr>
              <a:t>else</a:t>
            </a:r>
            <a:r>
              <a:rPr lang="en-US" dirty="0" smtClean="0">
                <a:latin typeface="Consolas" pitchFamily="49" charset="0"/>
              </a:rPr>
              <a:t> time_above_20</a:t>
            </a:r>
          </a:p>
          <a:p>
            <a:r>
              <a:rPr lang="en-US" dirty="0" smtClean="0">
                <a:latin typeface="Consolas" pitchFamily="49" charset="0"/>
              </a:rPr>
              <a:t>       </a:t>
            </a:r>
            <a:r>
              <a:rPr lang="en-US" b="1" dirty="0" smtClean="0">
                <a:latin typeface="Consolas" pitchFamily="49" charset="0"/>
              </a:rPr>
              <a:t>end</a:t>
            </a:r>
            <a:r>
              <a:rPr lang="en-US" dirty="0" smtClean="0">
                <a:latin typeface="Consolas" pitchFamily="49" charset="0"/>
              </a:rPr>
              <a:t>,</a:t>
            </a:r>
          </a:p>
          <a:p>
            <a:r>
              <a:rPr lang="en-US" dirty="0" smtClean="0">
                <a:latin typeface="Consolas" pitchFamily="49" charset="0"/>
              </a:rPr>
              <a:t>       </a:t>
            </a:r>
            <a:r>
              <a:rPr lang="en-US" i="1" dirty="0" smtClean="0">
                <a:latin typeface="Consolas" pitchFamily="49" charset="0"/>
              </a:rPr>
              <a:t>now</a:t>
            </a:r>
            <a:r>
              <a:rPr lang="en-US" dirty="0" smtClean="0">
                <a:latin typeface="Consolas" pitchFamily="49" charset="0"/>
              </a:rPr>
              <a:t>()</a:t>
            </a:r>
          </a:p>
          <a:p>
            <a:r>
              <a:rPr lang="en-US" b="1" dirty="0" smtClean="0">
                <a:latin typeface="Consolas" pitchFamily="49" charset="0"/>
              </a:rPr>
              <a:t>from</a:t>
            </a:r>
            <a:r>
              <a:rPr lang="en-US" dirty="0" smtClean="0">
                <a:latin typeface="Consolas" pitchFamily="49" charset="0"/>
              </a:rPr>
              <a:t>  </a:t>
            </a:r>
            <a:r>
              <a:rPr lang="en-US" dirty="0" err="1" smtClean="0">
                <a:latin typeface="Consolas" pitchFamily="49" charset="0"/>
              </a:rPr>
              <a:t>OnTemperatureChange</a:t>
            </a:r>
            <a:r>
              <a:rPr lang="en-US" dirty="0" smtClean="0">
                <a:latin typeface="Consolas" pitchFamily="49" charset="0"/>
              </a:rPr>
              <a:t> </a:t>
            </a:r>
            <a:r>
              <a:rPr lang="en-US" b="1" dirty="0" smtClean="0">
                <a:latin typeface="Consolas" pitchFamily="49" charset="0"/>
              </a:rPr>
              <a:t>as</a:t>
            </a:r>
            <a:r>
              <a:rPr lang="en-US" dirty="0" smtClean="0">
                <a:latin typeface="Consolas" pitchFamily="49" charset="0"/>
              </a:rPr>
              <a:t> T, </a:t>
            </a:r>
            <a:r>
              <a:rPr lang="en-US" dirty="0" err="1" smtClean="0">
                <a:latin typeface="Consolas" pitchFamily="49" charset="0"/>
              </a:rPr>
              <a:t>ProductRoom</a:t>
            </a:r>
            <a:r>
              <a:rPr lang="en-US" dirty="0" smtClean="0">
                <a:latin typeface="Consolas" pitchFamily="49" charset="0"/>
              </a:rPr>
              <a:t> as R,</a:t>
            </a:r>
          </a:p>
          <a:p>
            <a:r>
              <a:rPr lang="en-US" dirty="0" smtClean="0">
                <a:latin typeface="Consolas" pitchFamily="49" charset="0"/>
              </a:rPr>
              <a:t>      </a:t>
            </a:r>
            <a:r>
              <a:rPr lang="en-US" dirty="0" err="1" smtClean="0">
                <a:latin typeface="Consolas" pitchFamily="49" charset="0"/>
              </a:rPr>
              <a:t>ProductTemperatureCounter</a:t>
            </a:r>
            <a:r>
              <a:rPr lang="en-US" dirty="0" smtClean="0">
                <a:latin typeface="Consolas" pitchFamily="49" charset="0"/>
              </a:rPr>
              <a:t> </a:t>
            </a:r>
            <a:r>
              <a:rPr lang="en-US" b="1" dirty="0" smtClean="0">
                <a:latin typeface="Consolas" pitchFamily="49" charset="0"/>
              </a:rPr>
              <a:t>as</a:t>
            </a:r>
            <a:r>
              <a:rPr lang="en-US" dirty="0" smtClean="0">
                <a:latin typeface="Consolas" pitchFamily="49" charset="0"/>
              </a:rPr>
              <a:t> C</a:t>
            </a:r>
          </a:p>
          <a:p>
            <a:r>
              <a:rPr lang="en-US" b="1" dirty="0" smtClean="0">
                <a:latin typeface="Consolas" pitchFamily="49" charset="0"/>
              </a:rPr>
              <a:t>where</a:t>
            </a:r>
            <a:r>
              <a:rPr lang="en-US" dirty="0" smtClean="0">
                <a:latin typeface="Consolas" pitchFamily="49" charset="0"/>
              </a:rPr>
              <a:t> </a:t>
            </a:r>
            <a:r>
              <a:rPr lang="en-US" dirty="0" err="1" smtClean="0">
                <a:latin typeface="Consolas" pitchFamily="49" charset="0"/>
              </a:rPr>
              <a:t>T.room_id</a:t>
            </a:r>
            <a:r>
              <a:rPr lang="en-US" dirty="0" smtClean="0">
                <a:latin typeface="Consolas" pitchFamily="49" charset="0"/>
              </a:rPr>
              <a:t> = </a:t>
            </a:r>
            <a:r>
              <a:rPr lang="en-US" dirty="0" err="1" smtClean="0">
                <a:latin typeface="Consolas" pitchFamily="49" charset="0"/>
              </a:rPr>
              <a:t>R.room_id</a:t>
            </a:r>
            <a:endParaRPr lang="en-US" dirty="0" smtClean="0">
              <a:latin typeface="Consolas" pitchFamily="49" charset="0"/>
            </a:endParaRPr>
          </a:p>
          <a:p>
            <a:r>
              <a:rPr lang="en-US" dirty="0" smtClean="0">
                <a:latin typeface="Consolas" pitchFamily="49" charset="0"/>
              </a:rPr>
              <a:t>        </a:t>
            </a:r>
            <a:r>
              <a:rPr lang="en-US" b="1" dirty="0" smtClean="0">
                <a:latin typeface="Consolas" pitchFamily="49" charset="0"/>
              </a:rPr>
              <a:t>and</a:t>
            </a:r>
            <a:r>
              <a:rPr lang="en-US" dirty="0" smtClean="0">
                <a:latin typeface="Consolas" pitchFamily="49" charset="0"/>
              </a:rPr>
              <a:t> </a:t>
            </a:r>
            <a:r>
              <a:rPr lang="en-US" dirty="0" err="1" smtClean="0">
                <a:latin typeface="Consolas" pitchFamily="49" charset="0"/>
              </a:rPr>
              <a:t>R.product_id</a:t>
            </a:r>
            <a:r>
              <a:rPr lang="en-US" dirty="0" smtClean="0">
                <a:latin typeface="Consolas" pitchFamily="49" charset="0"/>
              </a:rPr>
              <a:t> = </a:t>
            </a:r>
            <a:r>
              <a:rPr lang="en-US" dirty="0" err="1" smtClean="0">
                <a:latin typeface="Consolas" pitchFamily="49" charset="0"/>
              </a:rPr>
              <a:t>C.product_id</a:t>
            </a:r>
            <a:r>
              <a:rPr lang="en-US" dirty="0" smtClean="0">
                <a:latin typeface="Consolas" pitchFamily="49" charset="0"/>
              </a:rPr>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err="1" smtClean="0"/>
              <a:t>Solution</a:t>
            </a:r>
            <a:endParaRPr lang="pt-PT" dirty="0"/>
          </a:p>
        </p:txBody>
      </p:sp>
      <p:sp>
        <p:nvSpPr>
          <p:cNvPr id="4" name="Marcador de Posição do Número do Diapositivo 3"/>
          <p:cNvSpPr>
            <a:spLocks noGrp="1"/>
          </p:cNvSpPr>
          <p:nvPr>
            <p:ph type="sldNum" sz="quarter" idx="12"/>
          </p:nvPr>
        </p:nvSpPr>
        <p:spPr/>
        <p:txBody>
          <a:bodyPr>
            <a:normAutofit fontScale="85000" lnSpcReduction="20000"/>
          </a:bodyPr>
          <a:lstStyle/>
          <a:p>
            <a:fld id="{B4422163-51E1-4CA0-BE4E-7782B2F7CC31}" type="slidenum">
              <a:rPr lang="pt-PT" smtClean="0"/>
              <a:pPr/>
              <a:t>33</a:t>
            </a:fld>
            <a:endParaRPr lang="pt-PT"/>
          </a:p>
        </p:txBody>
      </p:sp>
      <p:sp>
        <p:nvSpPr>
          <p:cNvPr id="3" name="Marcador de Posição de Conteúdo 2"/>
          <p:cNvSpPr>
            <a:spLocks noGrp="1"/>
          </p:cNvSpPr>
          <p:nvPr>
            <p:ph sz="quarter" idx="1"/>
          </p:nvPr>
        </p:nvSpPr>
        <p:spPr/>
        <p:txBody>
          <a:bodyPr/>
          <a:lstStyle/>
          <a:p>
            <a:r>
              <a:rPr lang="pt-PT" dirty="0" err="1" smtClean="0"/>
              <a:t>But</a:t>
            </a:r>
            <a:r>
              <a:rPr lang="pt-PT" dirty="0" smtClean="0"/>
              <a:t> </a:t>
            </a:r>
            <a:r>
              <a:rPr lang="pt-PT" dirty="0" err="1" smtClean="0"/>
              <a:t>this</a:t>
            </a:r>
            <a:r>
              <a:rPr lang="pt-PT" dirty="0" smtClean="0"/>
              <a:t> </a:t>
            </a:r>
            <a:r>
              <a:rPr lang="pt-PT" dirty="0" err="1" smtClean="0"/>
              <a:t>only</a:t>
            </a:r>
            <a:r>
              <a:rPr lang="pt-PT" dirty="0" smtClean="0"/>
              <a:t> solves </a:t>
            </a:r>
            <a:r>
              <a:rPr lang="pt-PT" dirty="0" err="1" smtClean="0"/>
              <a:t>part</a:t>
            </a:r>
            <a:r>
              <a:rPr lang="pt-PT" dirty="0" smtClean="0"/>
              <a:t> </a:t>
            </a:r>
            <a:r>
              <a:rPr lang="pt-PT" dirty="0" err="1" smtClean="0"/>
              <a:t>of</a:t>
            </a:r>
            <a:r>
              <a:rPr lang="pt-PT" dirty="0" smtClean="0"/>
              <a:t> </a:t>
            </a:r>
            <a:r>
              <a:rPr lang="pt-PT" dirty="0" err="1" smtClean="0"/>
              <a:t>the</a:t>
            </a:r>
            <a:r>
              <a:rPr lang="pt-PT" dirty="0" smtClean="0"/>
              <a:t> </a:t>
            </a:r>
            <a:r>
              <a:rPr lang="pt-PT" dirty="0" err="1" smtClean="0"/>
              <a:t>problem</a:t>
            </a:r>
            <a:endParaRPr lang="pt-PT" dirty="0" smtClean="0"/>
          </a:p>
          <a:p>
            <a:r>
              <a:rPr lang="pt-PT" dirty="0" smtClean="0"/>
              <a:t>To </a:t>
            </a:r>
            <a:r>
              <a:rPr lang="pt-PT" dirty="0" err="1" smtClean="0"/>
              <a:t>support</a:t>
            </a:r>
            <a:r>
              <a:rPr lang="pt-PT" dirty="0" smtClean="0"/>
              <a:t> </a:t>
            </a:r>
            <a:r>
              <a:rPr lang="pt-PT" dirty="0" err="1" smtClean="0"/>
              <a:t>humidity</a:t>
            </a:r>
            <a:r>
              <a:rPr lang="pt-PT" dirty="0" smtClean="0"/>
              <a:t>, </a:t>
            </a:r>
            <a:r>
              <a:rPr lang="pt-PT" dirty="0" err="1" smtClean="0"/>
              <a:t>one</a:t>
            </a:r>
            <a:r>
              <a:rPr lang="pt-PT" dirty="0" smtClean="0"/>
              <a:t> </a:t>
            </a:r>
            <a:r>
              <a:rPr lang="pt-PT" dirty="0" err="1" smtClean="0"/>
              <a:t>would</a:t>
            </a:r>
            <a:r>
              <a:rPr lang="pt-PT" dirty="0" smtClean="0"/>
              <a:t> </a:t>
            </a:r>
            <a:r>
              <a:rPr lang="pt-PT" dirty="0" err="1" smtClean="0"/>
              <a:t>need</a:t>
            </a:r>
            <a:r>
              <a:rPr lang="pt-PT" dirty="0" smtClean="0"/>
              <a:t> to:</a:t>
            </a:r>
          </a:p>
          <a:p>
            <a:pPr lvl="1"/>
            <a:r>
              <a:rPr lang="pt-PT" dirty="0" err="1" smtClean="0"/>
              <a:t>Create</a:t>
            </a:r>
            <a:r>
              <a:rPr lang="pt-PT" dirty="0" smtClean="0"/>
              <a:t> 1 </a:t>
            </a:r>
            <a:r>
              <a:rPr lang="pt-PT" dirty="0" err="1" smtClean="0"/>
              <a:t>new</a:t>
            </a:r>
            <a:r>
              <a:rPr lang="pt-PT" dirty="0" smtClean="0"/>
              <a:t> </a:t>
            </a:r>
            <a:r>
              <a:rPr lang="pt-PT" dirty="0" err="1" smtClean="0"/>
              <a:t>temporary</a:t>
            </a:r>
            <a:r>
              <a:rPr lang="pt-PT" dirty="0" smtClean="0"/>
              <a:t> </a:t>
            </a:r>
            <a:r>
              <a:rPr lang="pt-PT" dirty="0" err="1" smtClean="0"/>
              <a:t>stream</a:t>
            </a:r>
            <a:endParaRPr lang="pt-PT" dirty="0" smtClean="0"/>
          </a:p>
          <a:p>
            <a:pPr lvl="1"/>
            <a:r>
              <a:rPr lang="pt-PT" dirty="0" err="1" smtClean="0"/>
              <a:t>Create</a:t>
            </a:r>
            <a:r>
              <a:rPr lang="pt-PT" dirty="0" smtClean="0"/>
              <a:t> 1 </a:t>
            </a:r>
            <a:r>
              <a:rPr lang="pt-PT" dirty="0" err="1" smtClean="0"/>
              <a:t>new</a:t>
            </a:r>
            <a:r>
              <a:rPr lang="pt-PT" dirty="0" smtClean="0"/>
              <a:t> </a:t>
            </a:r>
            <a:r>
              <a:rPr lang="pt-PT" dirty="0" err="1" smtClean="0"/>
              <a:t>temporary</a:t>
            </a:r>
            <a:r>
              <a:rPr lang="pt-PT" dirty="0" smtClean="0"/>
              <a:t> </a:t>
            </a:r>
            <a:r>
              <a:rPr lang="pt-PT" dirty="0" err="1" smtClean="0"/>
              <a:t>table</a:t>
            </a:r>
            <a:endParaRPr lang="pt-PT" dirty="0" smtClean="0"/>
          </a:p>
          <a:p>
            <a:pPr lvl="1"/>
            <a:r>
              <a:rPr lang="pt-PT" dirty="0" err="1" smtClean="0"/>
              <a:t>Write</a:t>
            </a:r>
            <a:r>
              <a:rPr lang="pt-PT" dirty="0" smtClean="0"/>
              <a:t> 2 </a:t>
            </a:r>
            <a:r>
              <a:rPr lang="pt-PT" dirty="0" err="1" smtClean="0"/>
              <a:t>new</a:t>
            </a:r>
            <a:r>
              <a:rPr lang="pt-PT" dirty="0" smtClean="0"/>
              <a:t> </a:t>
            </a:r>
            <a:r>
              <a:rPr lang="pt-PT" dirty="0" err="1" smtClean="0"/>
              <a:t>queries</a:t>
            </a:r>
            <a:endParaRPr lang="pt-PT" dirty="0" smtClean="0"/>
          </a:p>
          <a:p>
            <a:pPr lvl="1"/>
            <a:r>
              <a:rPr lang="pt-PT" dirty="0" err="1" smtClean="0"/>
              <a:t>Modify</a:t>
            </a:r>
            <a:r>
              <a:rPr lang="pt-PT" dirty="0" smtClean="0"/>
              <a:t> 2 </a:t>
            </a:r>
            <a:r>
              <a:rPr lang="pt-PT" dirty="0" err="1" smtClean="0"/>
              <a:t>existing</a:t>
            </a:r>
            <a:r>
              <a:rPr lang="pt-PT" dirty="0" smtClean="0"/>
              <a:t> </a:t>
            </a:r>
            <a:r>
              <a:rPr lang="pt-PT" dirty="0" err="1" smtClean="0"/>
              <a:t>queries</a:t>
            </a:r>
            <a:endParaRPr lang="pt-PT"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err="1" smtClean="0"/>
              <a:t>Managing</a:t>
            </a:r>
            <a:r>
              <a:rPr lang="pt-PT" dirty="0" smtClean="0"/>
              <a:t> </a:t>
            </a:r>
            <a:r>
              <a:rPr lang="pt-PT" dirty="0" err="1" smtClean="0"/>
              <a:t>state</a:t>
            </a:r>
            <a:endParaRPr lang="pt-PT" dirty="0"/>
          </a:p>
        </p:txBody>
      </p:sp>
      <p:sp>
        <p:nvSpPr>
          <p:cNvPr id="4" name="Marcador de Posição do Número do Diapositivo 3"/>
          <p:cNvSpPr>
            <a:spLocks noGrp="1"/>
          </p:cNvSpPr>
          <p:nvPr>
            <p:ph type="sldNum" sz="quarter" idx="12"/>
          </p:nvPr>
        </p:nvSpPr>
        <p:spPr/>
        <p:txBody>
          <a:bodyPr>
            <a:normAutofit fontScale="85000" lnSpcReduction="20000"/>
          </a:bodyPr>
          <a:lstStyle/>
          <a:p>
            <a:fld id="{B4422163-51E1-4CA0-BE4E-7782B2F7CC31}" type="slidenum">
              <a:rPr lang="pt-PT" smtClean="0"/>
              <a:pPr/>
              <a:t>34</a:t>
            </a:fld>
            <a:endParaRPr lang="pt-PT"/>
          </a:p>
        </p:txBody>
      </p:sp>
      <p:graphicFrame>
        <p:nvGraphicFramePr>
          <p:cNvPr id="6" name="Tabela 13"/>
          <p:cNvGraphicFramePr>
            <a:graphicFrameLocks noGrp="1"/>
          </p:cNvGraphicFramePr>
          <p:nvPr/>
        </p:nvGraphicFramePr>
        <p:xfrm>
          <a:off x="642910" y="1789114"/>
          <a:ext cx="2928958" cy="1854200"/>
        </p:xfrm>
        <a:graphic>
          <a:graphicData uri="http://schemas.openxmlformats.org/drawingml/2006/table">
            <a:tbl>
              <a:tblPr firstRow="1" bandRow="1">
                <a:tableStyleId>{5C22544A-7EE6-4342-B048-85BDC9FD1C3A}</a:tableStyleId>
              </a:tblPr>
              <a:tblGrid>
                <a:gridCol w="1184047"/>
                <a:gridCol w="1744911"/>
              </a:tblGrid>
              <a:tr h="370840">
                <a:tc gridSpan="2">
                  <a:txBody>
                    <a:bodyPr/>
                    <a:lstStyle/>
                    <a:p>
                      <a:pPr algn="ctr"/>
                      <a:r>
                        <a:rPr lang="pt-PT" dirty="0" err="1" smtClean="0"/>
                        <a:t>RoomTemperature</a:t>
                      </a:r>
                      <a:endParaRPr lang="pt-PT" dirty="0"/>
                    </a:p>
                  </a:txBody>
                  <a:tcPr/>
                </a:tc>
                <a:tc hMerge="1">
                  <a:txBody>
                    <a:bodyPr/>
                    <a:lstStyle/>
                    <a:p>
                      <a:endParaRPr lang="pt-PT" dirty="0"/>
                    </a:p>
                  </a:txBody>
                  <a:tcPr/>
                </a:tc>
              </a:tr>
              <a:tr h="370840">
                <a:tc>
                  <a:txBody>
                    <a:bodyPr/>
                    <a:lstStyle/>
                    <a:p>
                      <a:r>
                        <a:rPr lang="pt-PT" b="1" dirty="0" err="1" smtClean="0">
                          <a:solidFill>
                            <a:schemeClr val="bg1"/>
                          </a:solidFill>
                        </a:rPr>
                        <a:t>room_id</a:t>
                      </a:r>
                      <a:endParaRPr lang="pt-PT" b="1" dirty="0">
                        <a:solidFill>
                          <a:schemeClr val="bg1"/>
                        </a:solidFill>
                      </a:endParaRPr>
                    </a:p>
                  </a:txBody>
                  <a:tcPr>
                    <a:solidFill>
                      <a:schemeClr val="accent1"/>
                    </a:solidFill>
                  </a:tcPr>
                </a:tc>
                <a:tc>
                  <a:txBody>
                    <a:bodyPr/>
                    <a:lstStyle/>
                    <a:p>
                      <a:pPr algn="r"/>
                      <a:r>
                        <a:rPr lang="pt-PT" b="1" dirty="0" err="1" smtClean="0">
                          <a:solidFill>
                            <a:schemeClr val="bg1"/>
                          </a:solidFill>
                        </a:rPr>
                        <a:t>temperature</a:t>
                      </a:r>
                      <a:endParaRPr lang="pt-PT" b="1" dirty="0">
                        <a:solidFill>
                          <a:schemeClr val="bg1"/>
                        </a:solidFill>
                      </a:endParaRPr>
                    </a:p>
                  </a:txBody>
                  <a:tcPr>
                    <a:solidFill>
                      <a:schemeClr val="accent1"/>
                    </a:solidFill>
                  </a:tcPr>
                </a:tc>
              </a:tr>
              <a:tr h="370840">
                <a:tc>
                  <a:txBody>
                    <a:bodyPr/>
                    <a:lstStyle/>
                    <a:p>
                      <a:r>
                        <a:rPr lang="pt-PT" dirty="0" smtClean="0"/>
                        <a:t>A</a:t>
                      </a:r>
                      <a:endParaRPr lang="pt-PT" dirty="0"/>
                    </a:p>
                  </a:txBody>
                  <a:tcPr/>
                </a:tc>
                <a:tc>
                  <a:txBody>
                    <a:bodyPr/>
                    <a:lstStyle/>
                    <a:p>
                      <a:pPr algn="r"/>
                      <a:r>
                        <a:rPr lang="pt-PT" dirty="0" smtClean="0"/>
                        <a:t>15</a:t>
                      </a:r>
                      <a:endParaRPr lang="pt-PT" dirty="0"/>
                    </a:p>
                  </a:txBody>
                  <a:tcPr/>
                </a:tc>
              </a:tr>
              <a:tr h="370840">
                <a:tc>
                  <a:txBody>
                    <a:bodyPr/>
                    <a:lstStyle/>
                    <a:p>
                      <a:r>
                        <a:rPr lang="pt-PT" dirty="0" smtClean="0"/>
                        <a:t>B</a:t>
                      </a:r>
                      <a:endParaRPr lang="pt-PT" dirty="0"/>
                    </a:p>
                  </a:txBody>
                  <a:tcPr/>
                </a:tc>
                <a:tc>
                  <a:txBody>
                    <a:bodyPr/>
                    <a:lstStyle/>
                    <a:p>
                      <a:pPr algn="r"/>
                      <a:r>
                        <a:rPr lang="pt-PT" dirty="0" smtClean="0"/>
                        <a:t>19</a:t>
                      </a:r>
                      <a:endParaRPr lang="pt-PT" dirty="0"/>
                    </a:p>
                  </a:txBody>
                  <a:tcPr/>
                </a:tc>
              </a:tr>
              <a:tr h="370840">
                <a:tc>
                  <a:txBody>
                    <a:bodyPr/>
                    <a:lstStyle/>
                    <a:p>
                      <a:r>
                        <a:rPr lang="pt-PT" dirty="0" smtClean="0"/>
                        <a:t>C</a:t>
                      </a:r>
                      <a:endParaRPr lang="pt-PT" dirty="0"/>
                    </a:p>
                  </a:txBody>
                  <a:tcPr/>
                </a:tc>
                <a:tc>
                  <a:txBody>
                    <a:bodyPr/>
                    <a:lstStyle/>
                    <a:p>
                      <a:pPr algn="r"/>
                      <a:r>
                        <a:rPr lang="pt-PT" dirty="0" smtClean="0"/>
                        <a:t>21</a:t>
                      </a:r>
                      <a:endParaRPr lang="pt-PT" dirty="0"/>
                    </a:p>
                  </a:txBody>
                  <a:tcPr/>
                </a:tc>
              </a:tr>
            </a:tbl>
          </a:graphicData>
        </a:graphic>
      </p:graphicFrame>
      <p:graphicFrame>
        <p:nvGraphicFramePr>
          <p:cNvPr id="7" name="Tabela 13"/>
          <p:cNvGraphicFramePr>
            <a:graphicFrameLocks noGrp="1"/>
          </p:cNvGraphicFramePr>
          <p:nvPr/>
        </p:nvGraphicFramePr>
        <p:xfrm>
          <a:off x="2357422" y="4286256"/>
          <a:ext cx="2786082" cy="1854200"/>
        </p:xfrm>
        <a:graphic>
          <a:graphicData uri="http://schemas.openxmlformats.org/drawingml/2006/table">
            <a:tbl>
              <a:tblPr firstRow="1" bandRow="1">
                <a:tableStyleId>{21E4AEA4-8DFA-4A89-87EB-49C32662AFE0}</a:tableStyleId>
              </a:tblPr>
              <a:tblGrid>
                <a:gridCol w="1592046"/>
                <a:gridCol w="1194036"/>
              </a:tblGrid>
              <a:tr h="370840">
                <a:tc gridSpan="2">
                  <a:txBody>
                    <a:bodyPr/>
                    <a:lstStyle/>
                    <a:p>
                      <a:pPr algn="ctr"/>
                      <a:r>
                        <a:rPr lang="pt-PT" dirty="0" err="1" smtClean="0"/>
                        <a:t>ProductRoom</a:t>
                      </a:r>
                      <a:endParaRPr lang="pt-PT" dirty="0"/>
                    </a:p>
                  </a:txBody>
                  <a:tcPr/>
                </a:tc>
                <a:tc hMerge="1">
                  <a:txBody>
                    <a:bodyPr/>
                    <a:lstStyle/>
                    <a:p>
                      <a:endParaRPr lang="pt-PT" dirty="0"/>
                    </a:p>
                  </a:txBody>
                  <a:tcPr/>
                </a:tc>
              </a:tr>
              <a:tr h="370840">
                <a:tc>
                  <a:txBody>
                    <a:bodyPr/>
                    <a:lstStyle/>
                    <a:p>
                      <a:r>
                        <a:rPr lang="pt-PT" b="1" dirty="0" err="1" smtClean="0">
                          <a:solidFill>
                            <a:schemeClr val="bg1"/>
                          </a:solidFill>
                        </a:rPr>
                        <a:t>product_id</a:t>
                      </a:r>
                      <a:endParaRPr lang="pt-PT" b="1" dirty="0">
                        <a:solidFill>
                          <a:schemeClr val="bg1"/>
                        </a:solidFill>
                      </a:endParaRPr>
                    </a:p>
                  </a:txBody>
                  <a:tcPr>
                    <a:solidFill>
                      <a:schemeClr val="accent2"/>
                    </a:solidFill>
                  </a:tcPr>
                </a:tc>
                <a:tc>
                  <a:txBody>
                    <a:bodyPr/>
                    <a:lstStyle/>
                    <a:p>
                      <a:pPr algn="r"/>
                      <a:r>
                        <a:rPr lang="pt-PT" b="1" dirty="0" err="1" smtClean="0">
                          <a:solidFill>
                            <a:schemeClr val="bg1"/>
                          </a:solidFill>
                        </a:rPr>
                        <a:t>room_id</a:t>
                      </a:r>
                      <a:endParaRPr lang="pt-PT" b="1" dirty="0">
                        <a:solidFill>
                          <a:schemeClr val="bg1"/>
                        </a:solidFill>
                      </a:endParaRPr>
                    </a:p>
                  </a:txBody>
                  <a:tcPr>
                    <a:solidFill>
                      <a:schemeClr val="accent2"/>
                    </a:solidFill>
                  </a:tcPr>
                </a:tc>
              </a:tr>
              <a:tr h="370840">
                <a:tc>
                  <a:txBody>
                    <a:bodyPr/>
                    <a:lstStyle/>
                    <a:p>
                      <a:r>
                        <a:rPr lang="pt-PT" dirty="0" smtClean="0"/>
                        <a:t>X</a:t>
                      </a:r>
                      <a:endParaRPr lang="pt-PT" dirty="0"/>
                    </a:p>
                  </a:txBody>
                  <a:tcPr/>
                </a:tc>
                <a:tc>
                  <a:txBody>
                    <a:bodyPr/>
                    <a:lstStyle/>
                    <a:p>
                      <a:pPr algn="r"/>
                      <a:r>
                        <a:rPr lang="pt-PT" dirty="0" smtClean="0"/>
                        <a:t>A</a:t>
                      </a:r>
                      <a:endParaRPr lang="pt-PT" dirty="0"/>
                    </a:p>
                  </a:txBody>
                  <a:tcPr/>
                </a:tc>
              </a:tr>
              <a:tr h="370840">
                <a:tc>
                  <a:txBody>
                    <a:bodyPr/>
                    <a:lstStyle/>
                    <a:p>
                      <a:r>
                        <a:rPr lang="pt-PT" dirty="0" smtClean="0"/>
                        <a:t>Y</a:t>
                      </a:r>
                      <a:endParaRPr lang="pt-PT" dirty="0"/>
                    </a:p>
                  </a:txBody>
                  <a:tcPr/>
                </a:tc>
                <a:tc>
                  <a:txBody>
                    <a:bodyPr/>
                    <a:lstStyle/>
                    <a:p>
                      <a:pPr algn="r"/>
                      <a:r>
                        <a:rPr lang="pt-PT" dirty="0" smtClean="0"/>
                        <a:t>A</a:t>
                      </a:r>
                      <a:endParaRPr lang="pt-PT" dirty="0"/>
                    </a:p>
                  </a:txBody>
                  <a:tcPr/>
                </a:tc>
              </a:tr>
              <a:tr h="370840">
                <a:tc>
                  <a:txBody>
                    <a:bodyPr/>
                    <a:lstStyle/>
                    <a:p>
                      <a:r>
                        <a:rPr lang="pt-PT" dirty="0" smtClean="0"/>
                        <a:t>Z</a:t>
                      </a:r>
                      <a:endParaRPr lang="pt-PT" dirty="0"/>
                    </a:p>
                  </a:txBody>
                  <a:tcPr/>
                </a:tc>
                <a:tc>
                  <a:txBody>
                    <a:bodyPr/>
                    <a:lstStyle/>
                    <a:p>
                      <a:pPr algn="r"/>
                      <a:r>
                        <a:rPr lang="pt-PT" dirty="0" smtClean="0"/>
                        <a:t>C</a:t>
                      </a:r>
                      <a:endParaRPr lang="pt-PT" dirty="0"/>
                    </a:p>
                  </a:txBody>
                  <a:tcPr/>
                </a:tc>
              </a:tr>
            </a:tbl>
          </a:graphicData>
        </a:graphic>
      </p:graphicFrame>
      <p:graphicFrame>
        <p:nvGraphicFramePr>
          <p:cNvPr id="8" name="Tabela 13"/>
          <p:cNvGraphicFramePr>
            <a:graphicFrameLocks noGrp="1"/>
          </p:cNvGraphicFramePr>
          <p:nvPr/>
        </p:nvGraphicFramePr>
        <p:xfrm>
          <a:off x="4500562" y="1789114"/>
          <a:ext cx="2786082" cy="1854200"/>
        </p:xfrm>
        <a:graphic>
          <a:graphicData uri="http://schemas.openxmlformats.org/drawingml/2006/table">
            <a:tbl>
              <a:tblPr firstRow="1" bandRow="1">
                <a:tableStyleId>{F5AB1C69-6EDB-4FF4-983F-18BD219EF322}</a:tableStyleId>
              </a:tblPr>
              <a:tblGrid>
                <a:gridCol w="1165089"/>
                <a:gridCol w="1620993"/>
              </a:tblGrid>
              <a:tr h="370840">
                <a:tc gridSpan="2">
                  <a:txBody>
                    <a:bodyPr/>
                    <a:lstStyle/>
                    <a:p>
                      <a:pPr algn="ctr"/>
                      <a:r>
                        <a:rPr lang="pt-PT" dirty="0" err="1" smtClean="0"/>
                        <a:t>RoomHumidity</a:t>
                      </a:r>
                      <a:endParaRPr lang="pt-PT" dirty="0"/>
                    </a:p>
                  </a:txBody>
                  <a:tcPr/>
                </a:tc>
                <a:tc hMerge="1">
                  <a:txBody>
                    <a:bodyPr/>
                    <a:lstStyle/>
                    <a:p>
                      <a:endParaRPr lang="pt-PT" dirty="0"/>
                    </a:p>
                  </a:txBody>
                  <a:tcPr/>
                </a:tc>
              </a:tr>
              <a:tr h="370840">
                <a:tc>
                  <a:txBody>
                    <a:bodyPr/>
                    <a:lstStyle/>
                    <a:p>
                      <a:r>
                        <a:rPr lang="pt-PT" b="1" dirty="0" err="1" smtClean="0">
                          <a:solidFill>
                            <a:schemeClr val="bg1"/>
                          </a:solidFill>
                        </a:rPr>
                        <a:t>room_id</a:t>
                      </a:r>
                      <a:endParaRPr lang="pt-PT" b="1" dirty="0">
                        <a:solidFill>
                          <a:schemeClr val="bg1"/>
                        </a:solidFill>
                      </a:endParaRPr>
                    </a:p>
                  </a:txBody>
                  <a:tcPr>
                    <a:solidFill>
                      <a:schemeClr val="accent3"/>
                    </a:solidFill>
                  </a:tcPr>
                </a:tc>
                <a:tc>
                  <a:txBody>
                    <a:bodyPr/>
                    <a:lstStyle/>
                    <a:p>
                      <a:pPr algn="r"/>
                      <a:r>
                        <a:rPr lang="pt-PT" b="1" dirty="0" err="1" smtClean="0">
                          <a:solidFill>
                            <a:schemeClr val="bg1"/>
                          </a:solidFill>
                        </a:rPr>
                        <a:t>humidity</a:t>
                      </a:r>
                      <a:endParaRPr lang="pt-PT" b="1" dirty="0">
                        <a:solidFill>
                          <a:schemeClr val="bg1"/>
                        </a:solidFill>
                      </a:endParaRPr>
                    </a:p>
                  </a:txBody>
                  <a:tcPr>
                    <a:solidFill>
                      <a:schemeClr val="accent3"/>
                    </a:solidFill>
                  </a:tcPr>
                </a:tc>
              </a:tr>
              <a:tr h="370840">
                <a:tc>
                  <a:txBody>
                    <a:bodyPr/>
                    <a:lstStyle/>
                    <a:p>
                      <a:r>
                        <a:rPr lang="pt-PT" dirty="0" smtClean="0"/>
                        <a:t>A</a:t>
                      </a:r>
                      <a:endParaRPr lang="pt-PT" dirty="0"/>
                    </a:p>
                  </a:txBody>
                  <a:tcPr/>
                </a:tc>
                <a:tc>
                  <a:txBody>
                    <a:bodyPr/>
                    <a:lstStyle/>
                    <a:p>
                      <a:pPr algn="r"/>
                      <a:r>
                        <a:rPr lang="pt-PT" dirty="0" smtClean="0"/>
                        <a:t>0.60</a:t>
                      </a:r>
                      <a:endParaRPr lang="pt-PT" dirty="0"/>
                    </a:p>
                  </a:txBody>
                  <a:tcPr/>
                </a:tc>
              </a:tr>
              <a:tr h="370840">
                <a:tc>
                  <a:txBody>
                    <a:bodyPr/>
                    <a:lstStyle/>
                    <a:p>
                      <a:r>
                        <a:rPr lang="pt-PT" dirty="0" smtClean="0"/>
                        <a:t>B</a:t>
                      </a:r>
                      <a:endParaRPr lang="pt-PT" dirty="0"/>
                    </a:p>
                  </a:txBody>
                  <a:tcPr/>
                </a:tc>
                <a:tc>
                  <a:txBody>
                    <a:bodyPr/>
                    <a:lstStyle/>
                    <a:p>
                      <a:pPr algn="r"/>
                      <a:r>
                        <a:rPr lang="pt-PT" dirty="0" smtClean="0"/>
                        <a:t>0.65</a:t>
                      </a:r>
                      <a:endParaRPr lang="pt-PT" dirty="0"/>
                    </a:p>
                  </a:txBody>
                  <a:tcPr/>
                </a:tc>
              </a:tr>
              <a:tr h="370840">
                <a:tc>
                  <a:txBody>
                    <a:bodyPr/>
                    <a:lstStyle/>
                    <a:p>
                      <a:r>
                        <a:rPr lang="pt-PT" dirty="0" smtClean="0"/>
                        <a:t>C</a:t>
                      </a:r>
                      <a:endParaRPr lang="pt-PT" dirty="0"/>
                    </a:p>
                  </a:txBody>
                  <a:tcPr/>
                </a:tc>
                <a:tc>
                  <a:txBody>
                    <a:bodyPr/>
                    <a:lstStyle/>
                    <a:p>
                      <a:pPr algn="r"/>
                      <a:r>
                        <a:rPr lang="pt-PT" dirty="0" smtClean="0"/>
                        <a:t>0.75</a:t>
                      </a:r>
                      <a:endParaRPr lang="pt-PT" dirty="0"/>
                    </a:p>
                  </a:txBody>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PT" dirty="0" err="1" smtClean="0"/>
              <a:t>Rooms</a:t>
            </a:r>
            <a:r>
              <a:rPr lang="pt-PT" dirty="0" smtClean="0"/>
              <a:t> </a:t>
            </a:r>
            <a:r>
              <a:rPr lang="pt-PT" dirty="0" err="1" smtClean="0"/>
              <a:t>and</a:t>
            </a:r>
            <a:r>
              <a:rPr lang="pt-PT" dirty="0" smtClean="0"/>
              <a:t> </a:t>
            </a:r>
            <a:r>
              <a:rPr lang="pt-PT" dirty="0" err="1" smtClean="0"/>
              <a:t>products</a:t>
            </a:r>
            <a:r>
              <a:rPr lang="pt-PT" dirty="0" smtClean="0"/>
              <a:t> are </a:t>
            </a:r>
            <a:r>
              <a:rPr lang="pt-PT" dirty="0" err="1" smtClean="0"/>
              <a:t>entities</a:t>
            </a:r>
            <a:endParaRPr lang="pt-PT" dirty="0"/>
          </a:p>
        </p:txBody>
      </p:sp>
      <p:sp>
        <p:nvSpPr>
          <p:cNvPr id="4" name="Marcador de Posição do Número do Diapositivo 3"/>
          <p:cNvSpPr>
            <a:spLocks noGrp="1"/>
          </p:cNvSpPr>
          <p:nvPr>
            <p:ph type="sldNum" sz="quarter" idx="12"/>
          </p:nvPr>
        </p:nvSpPr>
        <p:spPr/>
        <p:txBody>
          <a:bodyPr>
            <a:normAutofit fontScale="85000" lnSpcReduction="20000"/>
          </a:bodyPr>
          <a:lstStyle/>
          <a:p>
            <a:fld id="{B4422163-51E1-4CA0-BE4E-7782B2F7CC31}" type="slidenum">
              <a:rPr lang="pt-PT" smtClean="0"/>
              <a:pPr/>
              <a:t>35</a:t>
            </a:fld>
            <a:endParaRPr lang="pt-PT"/>
          </a:p>
        </p:txBody>
      </p:sp>
      <p:sp>
        <p:nvSpPr>
          <p:cNvPr id="11" name="Rounded Rectangle 10"/>
          <p:cNvSpPr/>
          <p:nvPr/>
        </p:nvSpPr>
        <p:spPr>
          <a:xfrm>
            <a:off x="4500562" y="2000240"/>
            <a:ext cx="3429024" cy="20002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b="1" dirty="0" err="1" smtClean="0"/>
              <a:t>Room</a:t>
            </a:r>
            <a:endParaRPr lang="pt-PT" b="1" dirty="0" smtClean="0"/>
          </a:p>
          <a:p>
            <a:pPr algn="ctr"/>
            <a:endParaRPr lang="pt-PT" dirty="0" smtClean="0"/>
          </a:p>
          <a:p>
            <a:pPr algn="ctr"/>
            <a:endParaRPr lang="pt-PT" dirty="0" smtClean="0"/>
          </a:p>
          <a:p>
            <a:pPr algn="ctr"/>
            <a:endParaRPr lang="pt-PT" dirty="0" smtClean="0"/>
          </a:p>
          <a:p>
            <a:pPr algn="ctr"/>
            <a:endParaRPr lang="pt-PT" dirty="0" smtClean="0"/>
          </a:p>
          <a:p>
            <a:pPr algn="ctr"/>
            <a:endParaRPr lang="pt-PT" dirty="0" smtClean="0"/>
          </a:p>
          <a:p>
            <a:pPr algn="ctr"/>
            <a:endParaRPr lang="pt-PT" dirty="0" smtClean="0"/>
          </a:p>
        </p:txBody>
      </p:sp>
      <p:graphicFrame>
        <p:nvGraphicFramePr>
          <p:cNvPr id="12" name="Table 11"/>
          <p:cNvGraphicFramePr>
            <a:graphicFrameLocks noGrp="1"/>
          </p:cNvGraphicFramePr>
          <p:nvPr/>
        </p:nvGraphicFramePr>
        <p:xfrm>
          <a:off x="4643438" y="2500306"/>
          <a:ext cx="3143272" cy="1214445"/>
        </p:xfrm>
        <a:graphic>
          <a:graphicData uri="http://schemas.openxmlformats.org/drawingml/2006/table">
            <a:tbl>
              <a:tblPr firstRow="1" bandRow="1">
                <a:tableStyleId>{5940675A-B579-460E-94D1-54222C63F5DA}</a:tableStyleId>
              </a:tblPr>
              <a:tblGrid>
                <a:gridCol w="2500330"/>
                <a:gridCol w="642942"/>
              </a:tblGrid>
              <a:tr h="404815">
                <a:tc>
                  <a:txBody>
                    <a:bodyPr/>
                    <a:lstStyle/>
                    <a:p>
                      <a:r>
                        <a:rPr lang="pt-PT" dirty="0" err="1" smtClean="0">
                          <a:latin typeface="Consolas" pitchFamily="49" charset="0"/>
                        </a:rPr>
                        <a:t>roomId</a:t>
                      </a:r>
                      <a:endParaRPr lang="pt-PT"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pt-PT" dirty="0" smtClean="0"/>
                        <a:t>A</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r>
              <a:tr h="404815">
                <a:tc>
                  <a:txBody>
                    <a:bodyPr/>
                    <a:lstStyle/>
                    <a:p>
                      <a:r>
                        <a:rPr lang="pt-PT" dirty="0" err="1" smtClean="0">
                          <a:latin typeface="Consolas" pitchFamily="49" charset="0"/>
                        </a:rPr>
                        <a:t>temperature</a:t>
                      </a:r>
                      <a:endParaRPr lang="pt-PT"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pt-PT" dirty="0" smtClean="0"/>
                        <a:t>15</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404815">
                <a:tc>
                  <a:txBody>
                    <a:bodyPr/>
                    <a:lstStyle/>
                    <a:p>
                      <a:r>
                        <a:rPr lang="pt-PT" dirty="0" err="1" smtClean="0">
                          <a:latin typeface="Consolas" pitchFamily="49" charset="0"/>
                        </a:rPr>
                        <a:t>humidity</a:t>
                      </a:r>
                      <a:endParaRPr lang="pt-PT"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pt-PT" dirty="0" smtClean="0"/>
                        <a:t>0.6</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5" name="Rounded Rectangle 14"/>
          <p:cNvSpPr/>
          <p:nvPr/>
        </p:nvSpPr>
        <p:spPr>
          <a:xfrm>
            <a:off x="4857752" y="4214818"/>
            <a:ext cx="3429024" cy="150019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t-PT" b="1" dirty="0" err="1" smtClean="0"/>
              <a:t>Product</a:t>
            </a:r>
            <a:endParaRPr lang="pt-PT" dirty="0" smtClean="0"/>
          </a:p>
          <a:p>
            <a:pPr algn="ctr"/>
            <a:endParaRPr lang="pt-PT" dirty="0" smtClean="0"/>
          </a:p>
          <a:p>
            <a:pPr algn="ctr"/>
            <a:endParaRPr lang="pt-PT" dirty="0" smtClean="0"/>
          </a:p>
          <a:p>
            <a:pPr algn="ctr"/>
            <a:endParaRPr lang="pt-PT" dirty="0" smtClean="0"/>
          </a:p>
          <a:p>
            <a:pPr algn="ctr"/>
            <a:endParaRPr lang="pt-PT" dirty="0" smtClean="0"/>
          </a:p>
        </p:txBody>
      </p:sp>
      <p:graphicFrame>
        <p:nvGraphicFramePr>
          <p:cNvPr id="16" name="Table 15"/>
          <p:cNvGraphicFramePr>
            <a:graphicFrameLocks noGrp="1"/>
          </p:cNvGraphicFramePr>
          <p:nvPr/>
        </p:nvGraphicFramePr>
        <p:xfrm>
          <a:off x="5000628" y="4714884"/>
          <a:ext cx="3143272" cy="809630"/>
        </p:xfrm>
        <a:graphic>
          <a:graphicData uri="http://schemas.openxmlformats.org/drawingml/2006/table">
            <a:tbl>
              <a:tblPr firstRow="1" bandRow="1">
                <a:tableStyleId>{5940675A-B579-460E-94D1-54222C63F5DA}</a:tableStyleId>
              </a:tblPr>
              <a:tblGrid>
                <a:gridCol w="2500330"/>
                <a:gridCol w="642942"/>
              </a:tblGrid>
              <a:tr h="404815">
                <a:tc>
                  <a:txBody>
                    <a:bodyPr/>
                    <a:lstStyle/>
                    <a:p>
                      <a:r>
                        <a:rPr lang="pt-PT" dirty="0" err="1" smtClean="0">
                          <a:latin typeface="Consolas" pitchFamily="49" charset="0"/>
                        </a:rPr>
                        <a:t>productId</a:t>
                      </a:r>
                      <a:endParaRPr lang="pt-PT"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pt-PT" dirty="0" smtClean="0"/>
                        <a:t>X</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r>
              <a:tr h="404815">
                <a:tc>
                  <a:txBody>
                    <a:bodyPr/>
                    <a:lstStyle/>
                    <a:p>
                      <a:r>
                        <a:rPr lang="pt-PT" dirty="0" err="1" smtClean="0">
                          <a:latin typeface="Consolas" pitchFamily="49" charset="0"/>
                        </a:rPr>
                        <a:t>roomId</a:t>
                      </a:r>
                      <a:endParaRPr lang="pt-PT"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pt-PT" dirty="0" smtClean="0"/>
                        <a:t>A</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PT" dirty="0" err="1" smtClean="0"/>
              <a:t>Let</a:t>
            </a:r>
            <a:r>
              <a:rPr lang="pt-PT" dirty="0" smtClean="0"/>
              <a:t> </a:t>
            </a:r>
            <a:r>
              <a:rPr lang="pt-PT" dirty="0" err="1" smtClean="0"/>
              <a:t>the</a:t>
            </a:r>
            <a:r>
              <a:rPr lang="pt-PT" dirty="0" smtClean="0"/>
              <a:t> </a:t>
            </a:r>
            <a:r>
              <a:rPr lang="pt-PT" dirty="0" err="1" smtClean="0"/>
              <a:t>engine</a:t>
            </a:r>
            <a:r>
              <a:rPr lang="pt-PT" dirty="0" smtClean="0"/>
              <a:t> </a:t>
            </a:r>
            <a:r>
              <a:rPr lang="pt-PT" dirty="0" err="1" smtClean="0"/>
              <a:t>take</a:t>
            </a:r>
            <a:r>
              <a:rPr lang="pt-PT" dirty="0" smtClean="0"/>
              <a:t> </a:t>
            </a:r>
            <a:r>
              <a:rPr lang="pt-PT" dirty="0" err="1" smtClean="0"/>
              <a:t>care</a:t>
            </a:r>
            <a:r>
              <a:rPr lang="pt-PT" dirty="0" smtClean="0"/>
              <a:t> </a:t>
            </a:r>
            <a:r>
              <a:rPr lang="pt-PT" dirty="0" err="1" smtClean="0"/>
              <a:t>of</a:t>
            </a:r>
            <a:r>
              <a:rPr lang="pt-PT" dirty="0" smtClean="0"/>
              <a:t> </a:t>
            </a:r>
            <a:r>
              <a:rPr lang="pt-PT" dirty="0" err="1" smtClean="0"/>
              <a:t>it</a:t>
            </a:r>
            <a:endParaRPr lang="pt-PT" dirty="0"/>
          </a:p>
        </p:txBody>
      </p:sp>
      <p:sp>
        <p:nvSpPr>
          <p:cNvPr id="4" name="Marcador de Posição do Número do Diapositivo 3"/>
          <p:cNvSpPr>
            <a:spLocks noGrp="1"/>
          </p:cNvSpPr>
          <p:nvPr>
            <p:ph type="sldNum" sz="quarter" idx="12"/>
          </p:nvPr>
        </p:nvSpPr>
        <p:spPr/>
        <p:txBody>
          <a:bodyPr>
            <a:normAutofit fontScale="85000" lnSpcReduction="20000"/>
          </a:bodyPr>
          <a:lstStyle/>
          <a:p>
            <a:fld id="{B4422163-51E1-4CA0-BE4E-7782B2F7CC31}" type="slidenum">
              <a:rPr lang="pt-PT" smtClean="0"/>
              <a:pPr/>
              <a:t>36</a:t>
            </a:fld>
            <a:endParaRPr lang="pt-PT"/>
          </a:p>
        </p:txBody>
      </p:sp>
      <p:sp>
        <p:nvSpPr>
          <p:cNvPr id="11" name="Rounded Rectangle 10"/>
          <p:cNvSpPr/>
          <p:nvPr/>
        </p:nvSpPr>
        <p:spPr>
          <a:xfrm>
            <a:off x="4500562" y="2000240"/>
            <a:ext cx="3429024" cy="20002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b="1" dirty="0" err="1" smtClean="0"/>
              <a:t>Room</a:t>
            </a:r>
            <a:endParaRPr lang="pt-PT" b="1" dirty="0" smtClean="0"/>
          </a:p>
          <a:p>
            <a:pPr algn="ctr"/>
            <a:endParaRPr lang="pt-PT" dirty="0" smtClean="0"/>
          </a:p>
          <a:p>
            <a:pPr algn="ctr"/>
            <a:endParaRPr lang="pt-PT" dirty="0" smtClean="0"/>
          </a:p>
          <a:p>
            <a:pPr algn="ctr"/>
            <a:endParaRPr lang="pt-PT" dirty="0" smtClean="0"/>
          </a:p>
          <a:p>
            <a:pPr algn="ctr"/>
            <a:endParaRPr lang="pt-PT" dirty="0" smtClean="0"/>
          </a:p>
          <a:p>
            <a:pPr algn="ctr"/>
            <a:endParaRPr lang="pt-PT" dirty="0" smtClean="0"/>
          </a:p>
          <a:p>
            <a:pPr algn="ctr"/>
            <a:endParaRPr lang="pt-PT" dirty="0" smtClean="0"/>
          </a:p>
        </p:txBody>
      </p:sp>
      <p:sp>
        <p:nvSpPr>
          <p:cNvPr id="10" name="TextBox 9"/>
          <p:cNvSpPr txBox="1"/>
          <p:nvPr/>
        </p:nvSpPr>
        <p:spPr>
          <a:xfrm>
            <a:off x="214282" y="3929066"/>
            <a:ext cx="889987" cy="369332"/>
          </a:xfrm>
          <a:prstGeom prst="rect">
            <a:avLst/>
          </a:prstGeom>
          <a:noFill/>
        </p:spPr>
        <p:txBody>
          <a:bodyPr wrap="none" rtlCol="0">
            <a:spAutoFit/>
          </a:bodyPr>
          <a:lstStyle/>
          <a:p>
            <a:r>
              <a:rPr lang="pt-PT" dirty="0" err="1" smtClean="0"/>
              <a:t>Events</a:t>
            </a:r>
            <a:endParaRPr lang="pt-PT" dirty="0"/>
          </a:p>
        </p:txBody>
      </p:sp>
      <p:sp>
        <p:nvSpPr>
          <p:cNvPr id="16" name="Retângulo de cantos arredondados 7"/>
          <p:cNvSpPr/>
          <p:nvPr/>
        </p:nvSpPr>
        <p:spPr>
          <a:xfrm>
            <a:off x="1857356" y="3143248"/>
            <a:ext cx="1857388" cy="1928826"/>
          </a:xfrm>
          <a:prstGeom prst="round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pt-PT" sz="1400" b="1" dirty="0" err="1" smtClean="0">
                <a:solidFill>
                  <a:schemeClr val="tx1"/>
                </a:solidFill>
              </a:rPr>
              <a:t>Event</a:t>
            </a:r>
            <a:r>
              <a:rPr lang="pt-PT" sz="1400" b="1" dirty="0" smtClean="0">
                <a:solidFill>
                  <a:schemeClr val="tx1"/>
                </a:solidFill>
              </a:rPr>
              <a:t> </a:t>
            </a:r>
            <a:r>
              <a:rPr lang="pt-PT" sz="1400" b="1" dirty="0" err="1" smtClean="0">
                <a:solidFill>
                  <a:schemeClr val="tx1"/>
                </a:solidFill>
              </a:rPr>
              <a:t>processor</a:t>
            </a:r>
            <a:endParaRPr lang="pt-PT" sz="1400" b="1" dirty="0">
              <a:solidFill>
                <a:schemeClr val="tx1"/>
              </a:solidFill>
            </a:endParaRPr>
          </a:p>
        </p:txBody>
      </p:sp>
      <p:pic>
        <p:nvPicPr>
          <p:cNvPr id="20" name="Picture 2"/>
          <p:cNvPicPr>
            <a:picLocks noChangeAspect="1" noChangeArrowheads="1"/>
          </p:cNvPicPr>
          <p:nvPr/>
        </p:nvPicPr>
        <p:blipFill>
          <a:blip r:embed="rId2" cstate="print"/>
          <a:srcRect/>
          <a:stretch>
            <a:fillRect/>
          </a:stretch>
        </p:blipFill>
        <p:spPr bwMode="auto">
          <a:xfrm>
            <a:off x="2133600" y="3643314"/>
            <a:ext cx="1295392" cy="1295392"/>
          </a:xfrm>
          <a:prstGeom prst="rect">
            <a:avLst/>
          </a:prstGeom>
          <a:noFill/>
          <a:ln w="9525">
            <a:noFill/>
            <a:miter lim="800000"/>
            <a:headEnd/>
            <a:tailEnd/>
          </a:ln>
          <a:effectLst/>
        </p:spPr>
      </p:pic>
      <p:sp>
        <p:nvSpPr>
          <p:cNvPr id="21" name="Right Arrow 20"/>
          <p:cNvSpPr/>
          <p:nvPr/>
        </p:nvSpPr>
        <p:spPr>
          <a:xfrm>
            <a:off x="1214414" y="3929066"/>
            <a:ext cx="500066"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23" name="Shape 22"/>
          <p:cNvCxnSpPr>
            <a:stCxn id="16" idx="3"/>
            <a:endCxn id="11" idx="1"/>
          </p:cNvCxnSpPr>
          <p:nvPr/>
        </p:nvCxnSpPr>
        <p:spPr>
          <a:xfrm flipV="1">
            <a:off x="3714744" y="3000372"/>
            <a:ext cx="785818" cy="1107289"/>
          </a:xfrm>
          <a:prstGeom prst="curvedConnector3">
            <a:avLst>
              <a:gd name="adj1" fmla="val 50000"/>
            </a:avLst>
          </a:prstGeom>
          <a:ln w="57150">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16" idx="3"/>
          </p:cNvCxnSpPr>
          <p:nvPr/>
        </p:nvCxnSpPr>
        <p:spPr>
          <a:xfrm>
            <a:off x="3714744" y="4107661"/>
            <a:ext cx="1143008" cy="1035851"/>
          </a:xfrm>
          <a:prstGeom prst="curvedConnector3">
            <a:avLst>
              <a:gd name="adj1" fmla="val 50000"/>
            </a:avLst>
          </a:prstGeom>
          <a:ln w="57150">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4857752" y="4214818"/>
            <a:ext cx="3429024" cy="150019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t-PT" b="1" dirty="0" err="1" smtClean="0"/>
              <a:t>Product</a:t>
            </a:r>
            <a:endParaRPr lang="pt-PT" dirty="0" smtClean="0"/>
          </a:p>
          <a:p>
            <a:pPr algn="ctr"/>
            <a:endParaRPr lang="pt-PT" dirty="0" smtClean="0"/>
          </a:p>
          <a:p>
            <a:pPr algn="ctr"/>
            <a:endParaRPr lang="pt-PT" dirty="0" smtClean="0"/>
          </a:p>
          <a:p>
            <a:pPr algn="ctr"/>
            <a:endParaRPr lang="pt-PT" dirty="0" smtClean="0"/>
          </a:p>
          <a:p>
            <a:pPr algn="ctr"/>
            <a:endParaRPr lang="pt-PT" dirty="0" smtClean="0"/>
          </a:p>
        </p:txBody>
      </p:sp>
      <p:graphicFrame>
        <p:nvGraphicFramePr>
          <p:cNvPr id="29" name="Table 28"/>
          <p:cNvGraphicFramePr>
            <a:graphicFrameLocks noGrp="1"/>
          </p:cNvGraphicFramePr>
          <p:nvPr/>
        </p:nvGraphicFramePr>
        <p:xfrm>
          <a:off x="4643438" y="2500306"/>
          <a:ext cx="3143272" cy="1214445"/>
        </p:xfrm>
        <a:graphic>
          <a:graphicData uri="http://schemas.openxmlformats.org/drawingml/2006/table">
            <a:tbl>
              <a:tblPr firstRow="1" bandRow="1">
                <a:tableStyleId>{5940675A-B579-460E-94D1-54222C63F5DA}</a:tableStyleId>
              </a:tblPr>
              <a:tblGrid>
                <a:gridCol w="2500330"/>
                <a:gridCol w="642942"/>
              </a:tblGrid>
              <a:tr h="404815">
                <a:tc>
                  <a:txBody>
                    <a:bodyPr/>
                    <a:lstStyle/>
                    <a:p>
                      <a:r>
                        <a:rPr lang="pt-PT" dirty="0" err="1" smtClean="0">
                          <a:latin typeface="Consolas" pitchFamily="49" charset="0"/>
                        </a:rPr>
                        <a:t>roomId</a:t>
                      </a:r>
                      <a:endParaRPr lang="pt-PT"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pt-PT" dirty="0" smtClean="0"/>
                        <a:t>A</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r>
              <a:tr h="404815">
                <a:tc>
                  <a:txBody>
                    <a:bodyPr/>
                    <a:lstStyle/>
                    <a:p>
                      <a:r>
                        <a:rPr lang="pt-PT" dirty="0" err="1" smtClean="0">
                          <a:latin typeface="Consolas" pitchFamily="49" charset="0"/>
                        </a:rPr>
                        <a:t>temperature</a:t>
                      </a:r>
                      <a:endParaRPr lang="pt-PT"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pt-PT" dirty="0" smtClean="0"/>
                        <a:t>15</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404815">
                <a:tc>
                  <a:txBody>
                    <a:bodyPr/>
                    <a:lstStyle/>
                    <a:p>
                      <a:r>
                        <a:rPr lang="pt-PT" dirty="0" err="1" smtClean="0">
                          <a:latin typeface="Consolas" pitchFamily="49" charset="0"/>
                        </a:rPr>
                        <a:t>humidity</a:t>
                      </a:r>
                      <a:endParaRPr lang="pt-PT"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pt-PT" dirty="0" smtClean="0"/>
                        <a:t>0.6</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30" name="Table 29"/>
          <p:cNvGraphicFramePr>
            <a:graphicFrameLocks noGrp="1"/>
          </p:cNvGraphicFramePr>
          <p:nvPr/>
        </p:nvGraphicFramePr>
        <p:xfrm>
          <a:off x="5000628" y="4714884"/>
          <a:ext cx="3143272" cy="809630"/>
        </p:xfrm>
        <a:graphic>
          <a:graphicData uri="http://schemas.openxmlformats.org/drawingml/2006/table">
            <a:tbl>
              <a:tblPr firstRow="1" bandRow="1">
                <a:tableStyleId>{5940675A-B579-460E-94D1-54222C63F5DA}</a:tableStyleId>
              </a:tblPr>
              <a:tblGrid>
                <a:gridCol w="2500330"/>
                <a:gridCol w="642942"/>
              </a:tblGrid>
              <a:tr h="404815">
                <a:tc>
                  <a:txBody>
                    <a:bodyPr/>
                    <a:lstStyle/>
                    <a:p>
                      <a:r>
                        <a:rPr lang="pt-PT" dirty="0" err="1" smtClean="0">
                          <a:latin typeface="Consolas" pitchFamily="49" charset="0"/>
                        </a:rPr>
                        <a:t>productId</a:t>
                      </a:r>
                      <a:endParaRPr lang="pt-PT"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pt-PT" dirty="0" smtClean="0"/>
                        <a:t>X</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r>
              <a:tr h="404815">
                <a:tc>
                  <a:txBody>
                    <a:bodyPr/>
                    <a:lstStyle/>
                    <a:p>
                      <a:r>
                        <a:rPr lang="pt-PT" dirty="0" err="1" smtClean="0">
                          <a:latin typeface="Consolas" pitchFamily="49" charset="0"/>
                        </a:rPr>
                        <a:t>roomId</a:t>
                      </a:r>
                      <a:endParaRPr lang="pt-PT"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pt-PT" dirty="0" smtClean="0"/>
                        <a:t>A</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err="1" smtClean="0"/>
              <a:t>Using</a:t>
            </a:r>
            <a:r>
              <a:rPr lang="pt-PT" dirty="0" smtClean="0"/>
              <a:t> </a:t>
            </a:r>
            <a:r>
              <a:rPr lang="pt-PT" dirty="0" err="1" smtClean="0"/>
              <a:t>objects</a:t>
            </a:r>
            <a:r>
              <a:rPr lang="pt-PT" dirty="0" smtClean="0"/>
              <a:t> </a:t>
            </a:r>
            <a:r>
              <a:rPr lang="pt-PT" dirty="0" err="1" smtClean="0"/>
              <a:t>in</a:t>
            </a:r>
            <a:r>
              <a:rPr lang="pt-PT" dirty="0" smtClean="0"/>
              <a:t> </a:t>
            </a:r>
            <a:r>
              <a:rPr lang="pt-PT" dirty="0" err="1" smtClean="0"/>
              <a:t>queries</a:t>
            </a:r>
            <a:endParaRPr lang="pt-PT" dirty="0"/>
          </a:p>
        </p:txBody>
      </p:sp>
      <p:sp>
        <p:nvSpPr>
          <p:cNvPr id="4" name="Marcador de Posição do Número do Diapositivo 3"/>
          <p:cNvSpPr>
            <a:spLocks noGrp="1"/>
          </p:cNvSpPr>
          <p:nvPr>
            <p:ph type="sldNum" sz="quarter" idx="12"/>
          </p:nvPr>
        </p:nvSpPr>
        <p:spPr/>
        <p:txBody>
          <a:bodyPr>
            <a:normAutofit fontScale="85000" lnSpcReduction="20000"/>
          </a:bodyPr>
          <a:lstStyle/>
          <a:p>
            <a:fld id="{B4422163-51E1-4CA0-BE4E-7782B2F7CC31}" type="slidenum">
              <a:rPr lang="pt-PT" smtClean="0"/>
              <a:pPr/>
              <a:t>37</a:t>
            </a:fld>
            <a:endParaRPr lang="pt-PT"/>
          </a:p>
        </p:txBody>
      </p:sp>
      <p:sp>
        <p:nvSpPr>
          <p:cNvPr id="15" name="Rectangle 14"/>
          <p:cNvSpPr/>
          <p:nvPr/>
        </p:nvSpPr>
        <p:spPr>
          <a:xfrm>
            <a:off x="1571604" y="3800307"/>
            <a:ext cx="6643734" cy="1200329"/>
          </a:xfrm>
          <a:prstGeom prst="rect">
            <a:avLst/>
          </a:prstGeom>
        </p:spPr>
        <p:txBody>
          <a:bodyPr wrap="square">
            <a:spAutoFit/>
          </a:bodyPr>
          <a:lstStyle/>
          <a:p>
            <a:r>
              <a:rPr lang="en-US" b="1" dirty="0" smtClean="0">
                <a:latin typeface="Consolas" pitchFamily="49" charset="0"/>
              </a:rPr>
              <a:t>select</a:t>
            </a:r>
            <a:r>
              <a:rPr lang="en-US" dirty="0" smtClean="0">
                <a:latin typeface="Consolas" pitchFamily="49" charset="0"/>
              </a:rPr>
              <a:t> </a:t>
            </a:r>
            <a:r>
              <a:rPr lang="en-US" dirty="0" err="1" smtClean="0">
                <a:latin typeface="Consolas" pitchFamily="49" charset="0"/>
              </a:rPr>
              <a:t>room.roomId</a:t>
            </a:r>
            <a:endParaRPr lang="en-US" b="1" dirty="0" smtClean="0">
              <a:latin typeface="Consolas" pitchFamily="49" charset="0"/>
            </a:endParaRPr>
          </a:p>
          <a:p>
            <a:r>
              <a:rPr lang="en-US" b="1" dirty="0" smtClean="0">
                <a:latin typeface="Consolas" pitchFamily="49" charset="0"/>
              </a:rPr>
              <a:t>from</a:t>
            </a:r>
            <a:r>
              <a:rPr lang="en-US" dirty="0" smtClean="0">
                <a:latin typeface="Consolas" pitchFamily="49" charset="0"/>
              </a:rPr>
              <a:t> room </a:t>
            </a:r>
            <a:r>
              <a:rPr lang="en-US" b="1" dirty="0" smtClean="0">
                <a:latin typeface="Consolas" pitchFamily="49" charset="0"/>
              </a:rPr>
              <a:t>in all </a:t>
            </a:r>
            <a:r>
              <a:rPr lang="en-US" dirty="0" smtClean="0">
                <a:latin typeface="Consolas" pitchFamily="49" charset="0"/>
              </a:rPr>
              <a:t>Room</a:t>
            </a:r>
          </a:p>
          <a:p>
            <a:r>
              <a:rPr lang="en-US" b="1" dirty="0" smtClean="0">
                <a:latin typeface="Consolas" pitchFamily="49" charset="0"/>
              </a:rPr>
              <a:t>where</a:t>
            </a:r>
            <a:r>
              <a:rPr lang="en-US" dirty="0" smtClean="0">
                <a:latin typeface="Consolas" pitchFamily="49" charset="0"/>
              </a:rPr>
              <a:t> </a:t>
            </a:r>
            <a:r>
              <a:rPr lang="en-US" dirty="0" err="1" smtClean="0">
                <a:latin typeface="Consolas" pitchFamily="49" charset="0"/>
              </a:rPr>
              <a:t>room.temperature</a:t>
            </a:r>
            <a:r>
              <a:rPr lang="en-US" dirty="0" smtClean="0">
                <a:latin typeface="Consolas" pitchFamily="49" charset="0"/>
              </a:rPr>
              <a:t> &gt; 20 </a:t>
            </a:r>
            <a:r>
              <a:rPr lang="en-US" b="1" dirty="0" smtClean="0">
                <a:latin typeface="Consolas" pitchFamily="49" charset="0"/>
              </a:rPr>
              <a:t>and</a:t>
            </a:r>
            <a:r>
              <a:rPr lang="en-US" dirty="0" smtClean="0">
                <a:latin typeface="Consolas" pitchFamily="49" charset="0"/>
              </a:rPr>
              <a:t> </a:t>
            </a:r>
            <a:r>
              <a:rPr lang="en-US" dirty="0" err="1" smtClean="0">
                <a:latin typeface="Consolas" pitchFamily="49" charset="0"/>
              </a:rPr>
              <a:t>room.humidity</a:t>
            </a:r>
            <a:r>
              <a:rPr lang="en-US" dirty="0" smtClean="0">
                <a:latin typeface="Consolas" pitchFamily="49" charset="0"/>
              </a:rPr>
              <a:t> &gt; 0.8</a:t>
            </a:r>
          </a:p>
          <a:p>
            <a:endParaRPr lang="en-US" dirty="0" smtClean="0">
              <a:latin typeface="Consolas" pitchFamily="49" charset="0"/>
            </a:endParaRPr>
          </a:p>
        </p:txBody>
      </p:sp>
      <p:sp>
        <p:nvSpPr>
          <p:cNvPr id="17" name="TextBox 16"/>
          <p:cNvSpPr txBox="1"/>
          <p:nvPr/>
        </p:nvSpPr>
        <p:spPr>
          <a:xfrm>
            <a:off x="1214414" y="2643182"/>
            <a:ext cx="6858048" cy="830997"/>
          </a:xfrm>
          <a:prstGeom prst="rect">
            <a:avLst/>
          </a:prstGeom>
          <a:noFill/>
        </p:spPr>
        <p:txBody>
          <a:bodyPr wrap="square" rtlCol="0">
            <a:spAutoFit/>
          </a:bodyPr>
          <a:lstStyle/>
          <a:p>
            <a:pPr algn="ctr"/>
            <a:r>
              <a:rPr lang="pt-PT" sz="2400" dirty="0" smtClean="0"/>
              <a:t>“</a:t>
            </a:r>
            <a:r>
              <a:rPr lang="pt-PT" sz="2400" dirty="0" err="1" smtClean="0"/>
              <a:t>Get</a:t>
            </a:r>
            <a:r>
              <a:rPr lang="pt-PT" sz="2400" dirty="0" smtClean="0"/>
              <a:t> </a:t>
            </a:r>
            <a:r>
              <a:rPr lang="pt-PT" sz="2400" dirty="0" err="1" smtClean="0"/>
              <a:t>all</a:t>
            </a:r>
            <a:r>
              <a:rPr lang="pt-PT" sz="2400" dirty="0" smtClean="0"/>
              <a:t> </a:t>
            </a:r>
            <a:r>
              <a:rPr lang="pt-PT" sz="2400" dirty="0" err="1" smtClean="0"/>
              <a:t>rooms</a:t>
            </a:r>
            <a:r>
              <a:rPr lang="pt-PT" sz="2400" dirty="0" smtClean="0"/>
              <a:t> </a:t>
            </a:r>
            <a:r>
              <a:rPr lang="pt-PT" sz="2400" dirty="0" err="1" smtClean="0"/>
              <a:t>where</a:t>
            </a:r>
            <a:r>
              <a:rPr lang="pt-PT" sz="2400" dirty="0" smtClean="0"/>
              <a:t> </a:t>
            </a:r>
            <a:r>
              <a:rPr lang="pt-PT" sz="2400" dirty="0" err="1" smtClean="0"/>
              <a:t>temperature</a:t>
            </a:r>
            <a:r>
              <a:rPr lang="pt-PT" sz="2400" dirty="0" smtClean="0"/>
              <a:t> &gt; 20 ºC </a:t>
            </a:r>
            <a:r>
              <a:rPr lang="pt-PT" sz="2400" dirty="0" err="1" smtClean="0"/>
              <a:t>and</a:t>
            </a:r>
            <a:r>
              <a:rPr lang="pt-PT" sz="2400" dirty="0" smtClean="0"/>
              <a:t> </a:t>
            </a:r>
            <a:r>
              <a:rPr lang="pt-PT" sz="2400" dirty="0" err="1" smtClean="0"/>
              <a:t>humidity</a:t>
            </a:r>
            <a:r>
              <a:rPr lang="pt-PT" sz="2400" dirty="0" smtClean="0"/>
              <a:t> &gt; 80%”</a:t>
            </a:r>
            <a:endParaRPr lang="pt-PT" sz="24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PT" dirty="0" err="1" smtClean="0"/>
              <a:t>Modelling</a:t>
            </a:r>
            <a:r>
              <a:rPr lang="pt-PT" dirty="0" smtClean="0"/>
              <a:t> </a:t>
            </a:r>
            <a:r>
              <a:rPr lang="pt-PT" dirty="0" err="1" smtClean="0"/>
              <a:t>associations</a:t>
            </a:r>
            <a:endParaRPr lang="pt-PT" dirty="0"/>
          </a:p>
        </p:txBody>
      </p:sp>
      <p:sp>
        <p:nvSpPr>
          <p:cNvPr id="4" name="Marcador de Posição do Número do Diapositivo 3"/>
          <p:cNvSpPr>
            <a:spLocks noGrp="1"/>
          </p:cNvSpPr>
          <p:nvPr>
            <p:ph type="sldNum" sz="quarter" idx="12"/>
          </p:nvPr>
        </p:nvSpPr>
        <p:spPr/>
        <p:txBody>
          <a:bodyPr>
            <a:normAutofit fontScale="85000" lnSpcReduction="20000"/>
          </a:bodyPr>
          <a:lstStyle/>
          <a:p>
            <a:fld id="{B4422163-51E1-4CA0-BE4E-7782B2F7CC31}" type="slidenum">
              <a:rPr lang="pt-PT" smtClean="0"/>
              <a:pPr/>
              <a:t>38</a:t>
            </a:fld>
            <a:endParaRPr lang="pt-PT"/>
          </a:p>
        </p:txBody>
      </p:sp>
      <p:sp>
        <p:nvSpPr>
          <p:cNvPr id="11" name="Rounded Rectangle 10"/>
          <p:cNvSpPr/>
          <p:nvPr/>
        </p:nvSpPr>
        <p:spPr>
          <a:xfrm>
            <a:off x="4500562" y="1643050"/>
            <a:ext cx="3786214" cy="23574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b="1" dirty="0" err="1" smtClean="0"/>
              <a:t>Room</a:t>
            </a:r>
            <a:endParaRPr lang="pt-PT" b="1" dirty="0" smtClean="0"/>
          </a:p>
          <a:p>
            <a:pPr algn="ctr"/>
            <a:endParaRPr lang="pt-PT" b="1" dirty="0" smtClean="0"/>
          </a:p>
          <a:p>
            <a:pPr algn="ctr"/>
            <a:endParaRPr lang="pt-PT" dirty="0" smtClean="0"/>
          </a:p>
          <a:p>
            <a:pPr algn="ctr"/>
            <a:endParaRPr lang="pt-PT" dirty="0" smtClean="0"/>
          </a:p>
          <a:p>
            <a:pPr algn="ctr"/>
            <a:endParaRPr lang="pt-PT" dirty="0" smtClean="0"/>
          </a:p>
          <a:p>
            <a:pPr algn="ctr"/>
            <a:endParaRPr lang="pt-PT" dirty="0" smtClean="0"/>
          </a:p>
          <a:p>
            <a:pPr algn="ctr"/>
            <a:endParaRPr lang="pt-PT" dirty="0" smtClean="0"/>
          </a:p>
          <a:p>
            <a:pPr algn="ctr"/>
            <a:endParaRPr lang="pt-PT" dirty="0" smtClean="0"/>
          </a:p>
        </p:txBody>
      </p:sp>
      <p:sp>
        <p:nvSpPr>
          <p:cNvPr id="10" name="TextBox 9"/>
          <p:cNvSpPr txBox="1"/>
          <p:nvPr/>
        </p:nvSpPr>
        <p:spPr>
          <a:xfrm>
            <a:off x="214282" y="3929066"/>
            <a:ext cx="889987" cy="369332"/>
          </a:xfrm>
          <a:prstGeom prst="rect">
            <a:avLst/>
          </a:prstGeom>
          <a:noFill/>
        </p:spPr>
        <p:txBody>
          <a:bodyPr wrap="none" rtlCol="0">
            <a:spAutoFit/>
          </a:bodyPr>
          <a:lstStyle/>
          <a:p>
            <a:r>
              <a:rPr lang="pt-PT" dirty="0" err="1" smtClean="0"/>
              <a:t>Events</a:t>
            </a:r>
            <a:endParaRPr lang="pt-PT" dirty="0"/>
          </a:p>
        </p:txBody>
      </p:sp>
      <p:sp>
        <p:nvSpPr>
          <p:cNvPr id="16" name="Retângulo de cantos arredondados 7"/>
          <p:cNvSpPr/>
          <p:nvPr/>
        </p:nvSpPr>
        <p:spPr>
          <a:xfrm>
            <a:off x="1857356" y="3143248"/>
            <a:ext cx="1857388" cy="1928826"/>
          </a:xfrm>
          <a:prstGeom prst="round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pt-PT" sz="1400" b="1" dirty="0" err="1" smtClean="0">
                <a:solidFill>
                  <a:schemeClr val="tx1"/>
                </a:solidFill>
              </a:rPr>
              <a:t>Event</a:t>
            </a:r>
            <a:r>
              <a:rPr lang="pt-PT" sz="1400" b="1" dirty="0" smtClean="0">
                <a:solidFill>
                  <a:schemeClr val="tx1"/>
                </a:solidFill>
              </a:rPr>
              <a:t> </a:t>
            </a:r>
            <a:r>
              <a:rPr lang="pt-PT" sz="1400" b="1" dirty="0" err="1" smtClean="0">
                <a:solidFill>
                  <a:schemeClr val="tx1"/>
                </a:solidFill>
              </a:rPr>
              <a:t>processor</a:t>
            </a:r>
            <a:endParaRPr lang="pt-PT" sz="1400" b="1" dirty="0">
              <a:solidFill>
                <a:schemeClr val="tx1"/>
              </a:solidFill>
            </a:endParaRPr>
          </a:p>
        </p:txBody>
      </p:sp>
      <p:pic>
        <p:nvPicPr>
          <p:cNvPr id="20" name="Picture 2"/>
          <p:cNvPicPr>
            <a:picLocks noChangeAspect="1" noChangeArrowheads="1"/>
          </p:cNvPicPr>
          <p:nvPr/>
        </p:nvPicPr>
        <p:blipFill>
          <a:blip r:embed="rId2" cstate="print"/>
          <a:srcRect/>
          <a:stretch>
            <a:fillRect/>
          </a:stretch>
        </p:blipFill>
        <p:spPr bwMode="auto">
          <a:xfrm>
            <a:off x="2133600" y="3643314"/>
            <a:ext cx="1295392" cy="1295392"/>
          </a:xfrm>
          <a:prstGeom prst="rect">
            <a:avLst/>
          </a:prstGeom>
          <a:noFill/>
          <a:ln w="9525">
            <a:noFill/>
            <a:miter lim="800000"/>
            <a:headEnd/>
            <a:tailEnd/>
          </a:ln>
          <a:effectLst/>
        </p:spPr>
      </p:pic>
      <p:sp>
        <p:nvSpPr>
          <p:cNvPr id="21" name="Right Arrow 20"/>
          <p:cNvSpPr/>
          <p:nvPr/>
        </p:nvSpPr>
        <p:spPr>
          <a:xfrm>
            <a:off x="1214414" y="3929066"/>
            <a:ext cx="500066"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23" name="Shape 22"/>
          <p:cNvCxnSpPr>
            <a:stCxn id="16" idx="3"/>
            <a:endCxn id="11" idx="1"/>
          </p:cNvCxnSpPr>
          <p:nvPr/>
        </p:nvCxnSpPr>
        <p:spPr>
          <a:xfrm flipV="1">
            <a:off x="3714744" y="2821777"/>
            <a:ext cx="785818" cy="1285884"/>
          </a:xfrm>
          <a:prstGeom prst="curvedConnector3">
            <a:avLst>
              <a:gd name="adj1" fmla="val 50000"/>
            </a:avLst>
          </a:prstGeom>
          <a:ln w="57150">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16" idx="3"/>
            <a:endCxn id="27" idx="1"/>
          </p:cNvCxnSpPr>
          <p:nvPr/>
        </p:nvCxnSpPr>
        <p:spPr>
          <a:xfrm>
            <a:off x="3714744" y="4107661"/>
            <a:ext cx="1143008" cy="1464479"/>
          </a:xfrm>
          <a:prstGeom prst="curvedConnector3">
            <a:avLst>
              <a:gd name="adj1" fmla="val 50000"/>
            </a:avLst>
          </a:prstGeom>
          <a:ln w="57150">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4857752" y="4572008"/>
            <a:ext cx="3429024" cy="200026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pt-PT" b="1" dirty="0" err="1" smtClean="0"/>
              <a:t>Product</a:t>
            </a:r>
            <a:endParaRPr lang="pt-PT" b="1" dirty="0" smtClean="0"/>
          </a:p>
          <a:p>
            <a:pPr algn="ctr"/>
            <a:endParaRPr lang="pt-PT" dirty="0" smtClean="0"/>
          </a:p>
          <a:p>
            <a:pPr algn="ctr"/>
            <a:endParaRPr lang="pt-PT" dirty="0" smtClean="0"/>
          </a:p>
          <a:p>
            <a:pPr algn="ctr"/>
            <a:endParaRPr lang="pt-PT" dirty="0" smtClean="0"/>
          </a:p>
          <a:p>
            <a:pPr algn="ctr"/>
            <a:endParaRPr lang="pt-PT" dirty="0" smtClean="0"/>
          </a:p>
          <a:p>
            <a:pPr algn="ctr"/>
            <a:endParaRPr lang="pt-PT" dirty="0" smtClean="0"/>
          </a:p>
        </p:txBody>
      </p:sp>
      <p:graphicFrame>
        <p:nvGraphicFramePr>
          <p:cNvPr id="29" name="Table 28"/>
          <p:cNvGraphicFramePr>
            <a:graphicFrameLocks noGrp="1"/>
          </p:cNvGraphicFramePr>
          <p:nvPr/>
        </p:nvGraphicFramePr>
        <p:xfrm>
          <a:off x="4643438" y="2143116"/>
          <a:ext cx="3429024" cy="1619260"/>
        </p:xfrm>
        <a:graphic>
          <a:graphicData uri="http://schemas.openxmlformats.org/drawingml/2006/table">
            <a:tbl>
              <a:tblPr firstRow="1" bandRow="1">
                <a:tableStyleId>{5940675A-B579-460E-94D1-54222C63F5DA}</a:tableStyleId>
              </a:tblPr>
              <a:tblGrid>
                <a:gridCol w="1714512"/>
                <a:gridCol w="1714512"/>
              </a:tblGrid>
              <a:tr h="404815">
                <a:tc>
                  <a:txBody>
                    <a:bodyPr/>
                    <a:lstStyle/>
                    <a:p>
                      <a:r>
                        <a:rPr lang="pt-PT" dirty="0" err="1" smtClean="0">
                          <a:latin typeface="Consolas" pitchFamily="49" charset="0"/>
                        </a:rPr>
                        <a:t>roomId</a:t>
                      </a:r>
                      <a:endParaRPr lang="pt-PT"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pt-PT" dirty="0" smtClean="0"/>
                        <a:t>A</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r>
              <a:tr h="404815">
                <a:tc>
                  <a:txBody>
                    <a:bodyPr/>
                    <a:lstStyle/>
                    <a:p>
                      <a:r>
                        <a:rPr lang="pt-PT" dirty="0" err="1" smtClean="0">
                          <a:latin typeface="Consolas" pitchFamily="49" charset="0"/>
                        </a:rPr>
                        <a:t>temperature</a:t>
                      </a:r>
                      <a:endParaRPr lang="pt-PT"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pt-PT" dirty="0" smtClean="0"/>
                        <a:t>15</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404815">
                <a:tc>
                  <a:txBody>
                    <a:bodyPr/>
                    <a:lstStyle/>
                    <a:p>
                      <a:r>
                        <a:rPr lang="pt-PT" dirty="0" err="1" smtClean="0">
                          <a:latin typeface="Consolas" pitchFamily="49" charset="0"/>
                        </a:rPr>
                        <a:t>humidity</a:t>
                      </a:r>
                      <a:endParaRPr lang="pt-PT"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pt-PT" dirty="0" smtClean="0"/>
                        <a:t>0.6</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04815">
                <a:tc>
                  <a:txBody>
                    <a:bodyPr/>
                    <a:lstStyle/>
                    <a:p>
                      <a:r>
                        <a:rPr lang="pt-PT" dirty="0" err="1" smtClean="0">
                          <a:latin typeface="Consolas" pitchFamily="49" charset="0"/>
                        </a:rPr>
                        <a:t>products</a:t>
                      </a:r>
                      <a:endParaRPr lang="pt-PT"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r"/>
                      <a:r>
                        <a:rPr lang="pt-PT" dirty="0" smtClean="0"/>
                        <a:t>[</a:t>
                      </a:r>
                      <a:r>
                        <a:rPr lang="pt-PT" dirty="0" err="1" smtClean="0"/>
                        <a:t>Product</a:t>
                      </a:r>
                      <a:r>
                        <a:rPr lang="pt-PT" baseline="0" dirty="0" smtClean="0"/>
                        <a:t> </a:t>
                      </a:r>
                      <a:r>
                        <a:rPr lang="pt-PT" dirty="0" smtClean="0"/>
                        <a:t>X, …]</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r>
            </a:tbl>
          </a:graphicData>
        </a:graphic>
      </p:graphicFrame>
      <p:graphicFrame>
        <p:nvGraphicFramePr>
          <p:cNvPr id="30" name="Table 29"/>
          <p:cNvGraphicFramePr>
            <a:graphicFrameLocks noGrp="1"/>
          </p:cNvGraphicFramePr>
          <p:nvPr/>
        </p:nvGraphicFramePr>
        <p:xfrm>
          <a:off x="5000628" y="5072074"/>
          <a:ext cx="3143272" cy="1214445"/>
        </p:xfrm>
        <a:graphic>
          <a:graphicData uri="http://schemas.openxmlformats.org/drawingml/2006/table">
            <a:tbl>
              <a:tblPr firstRow="1" bandRow="1">
                <a:tableStyleId>{5940675A-B579-460E-94D1-54222C63F5DA}</a:tableStyleId>
              </a:tblPr>
              <a:tblGrid>
                <a:gridCol w="1857388"/>
                <a:gridCol w="1285884"/>
              </a:tblGrid>
              <a:tr h="404815">
                <a:tc>
                  <a:txBody>
                    <a:bodyPr/>
                    <a:lstStyle/>
                    <a:p>
                      <a:r>
                        <a:rPr lang="pt-PT" dirty="0" err="1" smtClean="0">
                          <a:latin typeface="Consolas" pitchFamily="49" charset="0"/>
                        </a:rPr>
                        <a:t>productId</a:t>
                      </a:r>
                      <a:endParaRPr lang="pt-PT"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pt-PT" dirty="0" smtClean="0"/>
                        <a:t>X</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r>
              <a:tr h="404815">
                <a:tc>
                  <a:txBody>
                    <a:bodyPr/>
                    <a:lstStyle/>
                    <a:p>
                      <a:r>
                        <a:rPr lang="pt-PT" dirty="0" err="1" smtClean="0">
                          <a:latin typeface="Consolas" pitchFamily="49" charset="0"/>
                        </a:rPr>
                        <a:t>roomId</a:t>
                      </a:r>
                      <a:endParaRPr lang="pt-PT"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pt-PT" dirty="0" smtClean="0"/>
                        <a:t>A</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404815">
                <a:tc>
                  <a:txBody>
                    <a:bodyPr/>
                    <a:lstStyle/>
                    <a:p>
                      <a:r>
                        <a:rPr lang="pt-PT" dirty="0" err="1" smtClean="0">
                          <a:latin typeface="Consolas" pitchFamily="49" charset="0"/>
                        </a:rPr>
                        <a:t>room</a:t>
                      </a:r>
                      <a:endParaRPr lang="pt-PT" dirty="0">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r"/>
                      <a:r>
                        <a:rPr lang="pt-PT" dirty="0" err="1" smtClean="0"/>
                        <a:t>Room</a:t>
                      </a:r>
                      <a:r>
                        <a:rPr lang="pt-PT" dirty="0" smtClean="0"/>
                        <a:t> A</a:t>
                      </a:r>
                      <a:endParaRPr lang="pt-PT"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r>
            </a:tbl>
          </a:graphicData>
        </a:graphic>
      </p:graphicFrame>
      <p:cxnSp>
        <p:nvCxnSpPr>
          <p:cNvPr id="19" name="Straight Arrow Connector 18"/>
          <p:cNvCxnSpPr/>
          <p:nvPr/>
        </p:nvCxnSpPr>
        <p:spPr>
          <a:xfrm rot="5400000">
            <a:off x="6858016" y="4000504"/>
            <a:ext cx="857256" cy="28575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Curved Connector 35"/>
          <p:cNvCxnSpPr>
            <a:endCxn id="11" idx="2"/>
          </p:cNvCxnSpPr>
          <p:nvPr/>
        </p:nvCxnSpPr>
        <p:spPr>
          <a:xfrm rot="16200000" flipV="1">
            <a:off x="6018620" y="4375553"/>
            <a:ext cx="2000264" cy="1250165"/>
          </a:xfrm>
          <a:prstGeom prst="curvedConnector3">
            <a:avLst>
              <a:gd name="adj1" fmla="val 64842"/>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err="1" smtClean="0"/>
              <a:t>Using</a:t>
            </a:r>
            <a:r>
              <a:rPr lang="pt-PT" dirty="0" smtClean="0"/>
              <a:t> </a:t>
            </a:r>
            <a:r>
              <a:rPr lang="pt-PT" dirty="0" err="1" smtClean="0"/>
              <a:t>associations</a:t>
            </a:r>
            <a:r>
              <a:rPr lang="pt-PT" dirty="0" smtClean="0"/>
              <a:t> </a:t>
            </a:r>
            <a:r>
              <a:rPr lang="pt-PT" dirty="0" err="1" smtClean="0"/>
              <a:t>in</a:t>
            </a:r>
            <a:r>
              <a:rPr lang="pt-PT" dirty="0" smtClean="0"/>
              <a:t> </a:t>
            </a:r>
            <a:r>
              <a:rPr lang="pt-PT" dirty="0" err="1" smtClean="0"/>
              <a:t>queries</a:t>
            </a:r>
            <a:endParaRPr lang="pt-PT" dirty="0"/>
          </a:p>
        </p:txBody>
      </p:sp>
      <p:sp>
        <p:nvSpPr>
          <p:cNvPr id="4" name="Marcador de Posição do Número do Diapositivo 3"/>
          <p:cNvSpPr>
            <a:spLocks noGrp="1"/>
          </p:cNvSpPr>
          <p:nvPr>
            <p:ph type="sldNum" sz="quarter" idx="12"/>
          </p:nvPr>
        </p:nvSpPr>
        <p:spPr/>
        <p:txBody>
          <a:bodyPr>
            <a:normAutofit fontScale="85000" lnSpcReduction="20000"/>
          </a:bodyPr>
          <a:lstStyle/>
          <a:p>
            <a:fld id="{B4422163-51E1-4CA0-BE4E-7782B2F7CC31}" type="slidenum">
              <a:rPr lang="pt-PT" smtClean="0"/>
              <a:pPr/>
              <a:t>39</a:t>
            </a:fld>
            <a:endParaRPr lang="pt-PT"/>
          </a:p>
        </p:txBody>
      </p:sp>
      <p:sp>
        <p:nvSpPr>
          <p:cNvPr id="15" name="Rectangle 14"/>
          <p:cNvSpPr/>
          <p:nvPr/>
        </p:nvSpPr>
        <p:spPr>
          <a:xfrm>
            <a:off x="2500298" y="3786190"/>
            <a:ext cx="4071966" cy="646331"/>
          </a:xfrm>
          <a:prstGeom prst="rect">
            <a:avLst/>
          </a:prstGeom>
        </p:spPr>
        <p:txBody>
          <a:bodyPr wrap="square">
            <a:spAutoFit/>
          </a:bodyPr>
          <a:lstStyle/>
          <a:p>
            <a:r>
              <a:rPr lang="en-US" b="1" dirty="0" smtClean="0">
                <a:latin typeface="Consolas" pitchFamily="49" charset="0"/>
              </a:rPr>
              <a:t>select</a:t>
            </a:r>
            <a:r>
              <a:rPr lang="en-US" dirty="0" smtClean="0">
                <a:latin typeface="Consolas" pitchFamily="49" charset="0"/>
              </a:rPr>
              <a:t> </a:t>
            </a:r>
            <a:r>
              <a:rPr lang="en-US" dirty="0" err="1" smtClean="0">
                <a:latin typeface="Consolas" pitchFamily="49" charset="0"/>
              </a:rPr>
              <a:t>product.room.temperature</a:t>
            </a:r>
            <a:endParaRPr lang="en-US" b="1" dirty="0" smtClean="0">
              <a:latin typeface="Consolas" pitchFamily="49" charset="0"/>
            </a:endParaRPr>
          </a:p>
          <a:p>
            <a:r>
              <a:rPr lang="en-US" b="1" dirty="0" smtClean="0">
                <a:latin typeface="Consolas" pitchFamily="49" charset="0"/>
              </a:rPr>
              <a:t>from</a:t>
            </a:r>
            <a:r>
              <a:rPr lang="en-US" dirty="0" smtClean="0">
                <a:latin typeface="Consolas" pitchFamily="49" charset="0"/>
              </a:rPr>
              <a:t> product </a:t>
            </a:r>
            <a:r>
              <a:rPr lang="en-US" b="1" dirty="0" smtClean="0">
                <a:latin typeface="Consolas" pitchFamily="49" charset="0"/>
              </a:rPr>
              <a:t>in</a:t>
            </a:r>
            <a:r>
              <a:rPr lang="en-US" dirty="0" smtClean="0">
                <a:latin typeface="Consolas" pitchFamily="49" charset="0"/>
              </a:rPr>
              <a:t> </a:t>
            </a:r>
            <a:r>
              <a:rPr lang="en-US" b="1" dirty="0" smtClean="0">
                <a:latin typeface="Consolas" pitchFamily="49" charset="0"/>
              </a:rPr>
              <a:t>all </a:t>
            </a:r>
            <a:r>
              <a:rPr lang="en-US" dirty="0" smtClean="0">
                <a:latin typeface="Consolas" pitchFamily="49" charset="0"/>
              </a:rPr>
              <a:t>Product</a:t>
            </a:r>
          </a:p>
        </p:txBody>
      </p:sp>
      <p:sp>
        <p:nvSpPr>
          <p:cNvPr id="17" name="TextBox 16"/>
          <p:cNvSpPr txBox="1"/>
          <p:nvPr/>
        </p:nvSpPr>
        <p:spPr>
          <a:xfrm>
            <a:off x="1214414" y="2643182"/>
            <a:ext cx="6858048" cy="461665"/>
          </a:xfrm>
          <a:prstGeom prst="rect">
            <a:avLst/>
          </a:prstGeom>
          <a:noFill/>
        </p:spPr>
        <p:txBody>
          <a:bodyPr wrap="square" rtlCol="0">
            <a:spAutoFit/>
          </a:bodyPr>
          <a:lstStyle/>
          <a:p>
            <a:pPr algn="ctr"/>
            <a:r>
              <a:rPr lang="pt-PT" sz="2400" dirty="0" smtClean="0"/>
              <a:t>“</a:t>
            </a:r>
            <a:r>
              <a:rPr lang="pt-PT" sz="2400" dirty="0" err="1" smtClean="0"/>
              <a:t>Get</a:t>
            </a:r>
            <a:r>
              <a:rPr lang="pt-PT" sz="2400" dirty="0" smtClean="0"/>
              <a:t> </a:t>
            </a:r>
            <a:r>
              <a:rPr lang="pt-PT" sz="2400" dirty="0" err="1" smtClean="0"/>
              <a:t>the</a:t>
            </a:r>
            <a:r>
              <a:rPr lang="pt-PT" sz="2400" dirty="0" smtClean="0"/>
              <a:t> </a:t>
            </a:r>
            <a:r>
              <a:rPr lang="pt-PT" sz="2400" dirty="0" err="1" smtClean="0"/>
              <a:t>current</a:t>
            </a:r>
            <a:r>
              <a:rPr lang="pt-PT" sz="2400" dirty="0" smtClean="0"/>
              <a:t> </a:t>
            </a:r>
            <a:r>
              <a:rPr lang="pt-PT" sz="2400" dirty="0" err="1" smtClean="0"/>
              <a:t>temperature</a:t>
            </a:r>
            <a:r>
              <a:rPr lang="pt-PT" sz="2400" dirty="0" smtClean="0"/>
              <a:t> </a:t>
            </a:r>
            <a:r>
              <a:rPr lang="pt-PT" sz="2400" dirty="0" err="1" smtClean="0"/>
              <a:t>of</a:t>
            </a:r>
            <a:r>
              <a:rPr lang="pt-PT" sz="2400" dirty="0" smtClean="0"/>
              <a:t> </a:t>
            </a:r>
            <a:r>
              <a:rPr lang="pt-PT" sz="2400" dirty="0" err="1" smtClean="0"/>
              <a:t>each</a:t>
            </a:r>
            <a:r>
              <a:rPr lang="pt-PT" sz="2400" dirty="0" smtClean="0"/>
              <a:t> </a:t>
            </a:r>
            <a:r>
              <a:rPr lang="pt-PT" sz="2400" dirty="0" err="1" smtClean="0"/>
              <a:t>product</a:t>
            </a:r>
            <a:r>
              <a:rPr lang="pt-PT" sz="2400" dirty="0" smtClean="0"/>
              <a:t>”</a:t>
            </a:r>
            <a:endParaRPr lang="pt-PT"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What</a:t>
            </a:r>
            <a:r>
              <a:rPr lang="pt-PT" dirty="0" smtClean="0"/>
              <a:t> </a:t>
            </a:r>
            <a:r>
              <a:rPr lang="pt-PT" dirty="0" err="1" smtClean="0"/>
              <a:t>is</a:t>
            </a:r>
            <a:r>
              <a:rPr lang="pt-PT" dirty="0" smtClean="0"/>
              <a:t> </a:t>
            </a:r>
            <a:r>
              <a:rPr lang="pt-PT" dirty="0" err="1" smtClean="0"/>
              <a:t>Event</a:t>
            </a:r>
            <a:r>
              <a:rPr lang="pt-PT" dirty="0" smtClean="0"/>
              <a:t> </a:t>
            </a:r>
            <a:r>
              <a:rPr lang="pt-PT" dirty="0" err="1" smtClean="0"/>
              <a:t>Stream</a:t>
            </a:r>
            <a:r>
              <a:rPr lang="pt-PT" dirty="0" smtClean="0"/>
              <a:t> </a:t>
            </a:r>
            <a:r>
              <a:rPr lang="pt-PT" dirty="0" err="1" smtClean="0"/>
              <a:t>Processing</a:t>
            </a:r>
            <a:r>
              <a:rPr lang="pt-PT" dirty="0" smtClean="0"/>
              <a:t>?</a:t>
            </a:r>
            <a:endParaRPr lang="pt-PT" dirty="0"/>
          </a:p>
        </p:txBody>
      </p:sp>
      <p:sp>
        <p:nvSpPr>
          <p:cNvPr id="21" name="Marcador de Posição do Número do Diapositivo 20"/>
          <p:cNvSpPr>
            <a:spLocks noGrp="1"/>
          </p:cNvSpPr>
          <p:nvPr>
            <p:ph type="sldNum" sz="quarter" idx="12"/>
          </p:nvPr>
        </p:nvSpPr>
        <p:spPr/>
        <p:txBody>
          <a:bodyPr>
            <a:normAutofit fontScale="85000" lnSpcReduction="20000"/>
          </a:bodyPr>
          <a:lstStyle/>
          <a:p>
            <a:fld id="{B4422163-51E1-4CA0-BE4E-7782B2F7CC31}" type="slidenum">
              <a:rPr lang="pt-PT" smtClean="0"/>
              <a:pPr/>
              <a:t>4</a:t>
            </a:fld>
            <a:endParaRPr lang="pt-PT" dirty="0"/>
          </a:p>
        </p:txBody>
      </p:sp>
      <p:grpSp>
        <p:nvGrpSpPr>
          <p:cNvPr id="3" name="Grupo 3"/>
          <p:cNvGrpSpPr/>
          <p:nvPr/>
        </p:nvGrpSpPr>
        <p:grpSpPr>
          <a:xfrm>
            <a:off x="857224" y="2000240"/>
            <a:ext cx="1730524" cy="1500198"/>
            <a:chOff x="1341278" y="1285860"/>
            <a:chExt cx="1730524" cy="1500198"/>
          </a:xfrm>
        </p:grpSpPr>
        <p:pic>
          <p:nvPicPr>
            <p:cNvPr id="7" name="Imagem 6" descr="luggage3.jpg"/>
            <p:cNvPicPr>
              <a:picLocks noChangeAspect="1"/>
            </p:cNvPicPr>
            <p:nvPr/>
          </p:nvPicPr>
          <p:blipFill>
            <a:blip r:embed="rId2"/>
            <a:stretch>
              <a:fillRect/>
            </a:stretch>
          </p:blipFill>
          <p:spPr>
            <a:xfrm>
              <a:off x="1484154" y="1428736"/>
              <a:ext cx="571504" cy="571504"/>
            </a:xfrm>
            <a:prstGeom prst="rect">
              <a:avLst/>
            </a:prstGeom>
          </p:spPr>
        </p:pic>
        <p:pic>
          <p:nvPicPr>
            <p:cNvPr id="8" name="Imagem 7" descr="luggage1.jpg"/>
            <p:cNvPicPr>
              <a:picLocks noChangeAspect="1"/>
            </p:cNvPicPr>
            <p:nvPr/>
          </p:nvPicPr>
          <p:blipFill>
            <a:blip r:embed="rId3"/>
            <a:stretch>
              <a:fillRect/>
            </a:stretch>
          </p:blipFill>
          <p:spPr>
            <a:xfrm>
              <a:off x="1341278" y="1928802"/>
              <a:ext cx="940706" cy="857256"/>
            </a:xfrm>
            <a:prstGeom prst="rect">
              <a:avLst/>
            </a:prstGeom>
          </p:spPr>
        </p:pic>
        <p:pic>
          <p:nvPicPr>
            <p:cNvPr id="9" name="Imagem 8" descr="luggage2.jpg"/>
            <p:cNvPicPr>
              <a:picLocks noChangeAspect="1"/>
            </p:cNvPicPr>
            <p:nvPr/>
          </p:nvPicPr>
          <p:blipFill>
            <a:blip r:embed="rId4"/>
            <a:stretch>
              <a:fillRect/>
            </a:stretch>
          </p:blipFill>
          <p:spPr>
            <a:xfrm>
              <a:off x="2127096" y="1285860"/>
              <a:ext cx="944706" cy="928694"/>
            </a:xfrm>
            <a:prstGeom prst="rect">
              <a:avLst/>
            </a:prstGeom>
          </p:spPr>
        </p:pic>
      </p:grpSp>
      <p:graphicFrame>
        <p:nvGraphicFramePr>
          <p:cNvPr id="25" name="Tabela 24"/>
          <p:cNvGraphicFramePr>
            <a:graphicFrameLocks noGrp="1"/>
          </p:cNvGraphicFramePr>
          <p:nvPr/>
        </p:nvGraphicFramePr>
        <p:xfrm>
          <a:off x="357159" y="3643314"/>
          <a:ext cx="2571767" cy="2357453"/>
        </p:xfrm>
        <a:graphic>
          <a:graphicData uri="http://schemas.openxmlformats.org/drawingml/2006/table">
            <a:tbl>
              <a:tblPr firstRow="1" bandRow="1">
                <a:tableStyleId>{5C22544A-7EE6-4342-B048-85BDC9FD1C3A}</a:tableStyleId>
              </a:tblPr>
              <a:tblGrid>
                <a:gridCol w="1149351"/>
                <a:gridCol w="779474"/>
                <a:gridCol w="642942"/>
              </a:tblGrid>
              <a:tr h="336779">
                <a:tc gridSpan="3">
                  <a:txBody>
                    <a:bodyPr/>
                    <a:lstStyle/>
                    <a:p>
                      <a:pPr algn="ctr"/>
                      <a:r>
                        <a:rPr lang="pt-PT" sz="1400" dirty="0" err="1" smtClean="0"/>
                        <a:t>PositionReports</a:t>
                      </a:r>
                      <a:endParaRPr lang="pt-PT" sz="1400" dirty="0"/>
                    </a:p>
                  </a:txBody>
                  <a:tcPr/>
                </a:tc>
                <a:tc hMerge="1">
                  <a:txBody>
                    <a:bodyPr/>
                    <a:lstStyle/>
                    <a:p>
                      <a:endParaRPr lang="pt-PT" dirty="0"/>
                    </a:p>
                  </a:txBody>
                  <a:tcPr/>
                </a:tc>
                <a:tc hMerge="1">
                  <a:txBody>
                    <a:bodyPr/>
                    <a:lstStyle/>
                    <a:p>
                      <a:endParaRPr lang="pt-PT" dirty="0"/>
                    </a:p>
                  </a:txBody>
                  <a:tcPr/>
                </a:tc>
              </a:tr>
              <a:tr h="336779">
                <a:tc>
                  <a:txBody>
                    <a:bodyPr/>
                    <a:lstStyle/>
                    <a:p>
                      <a:r>
                        <a:rPr lang="pt-PT" sz="1400" b="1" dirty="0" err="1" smtClean="0">
                          <a:solidFill>
                            <a:schemeClr val="bg1"/>
                          </a:solidFill>
                        </a:rPr>
                        <a:t>Timestamp</a:t>
                      </a:r>
                      <a:endParaRPr lang="pt-PT" sz="1400" b="1" dirty="0">
                        <a:solidFill>
                          <a:schemeClr val="bg1"/>
                        </a:solidFill>
                      </a:endParaRPr>
                    </a:p>
                  </a:txBody>
                  <a:tcPr>
                    <a:solidFill>
                      <a:schemeClr val="accent1"/>
                    </a:solidFill>
                  </a:tcPr>
                </a:tc>
                <a:tc>
                  <a:txBody>
                    <a:bodyPr/>
                    <a:lstStyle/>
                    <a:p>
                      <a:pPr algn="r"/>
                      <a:r>
                        <a:rPr lang="pt-PT" sz="1400" b="1" dirty="0" err="1" smtClean="0">
                          <a:solidFill>
                            <a:schemeClr val="bg1"/>
                          </a:solidFill>
                        </a:rPr>
                        <a:t>bag</a:t>
                      </a:r>
                      <a:endParaRPr lang="pt-PT" sz="1400" b="1" dirty="0">
                        <a:solidFill>
                          <a:schemeClr val="bg1"/>
                        </a:solidFill>
                      </a:endParaRPr>
                    </a:p>
                  </a:txBody>
                  <a:tcPr>
                    <a:solidFill>
                      <a:schemeClr val="accent1"/>
                    </a:solidFill>
                  </a:tcPr>
                </a:tc>
                <a:tc>
                  <a:txBody>
                    <a:bodyPr/>
                    <a:lstStyle/>
                    <a:p>
                      <a:pPr algn="r"/>
                      <a:r>
                        <a:rPr lang="pt-PT" sz="1400" b="1" dirty="0" err="1" smtClean="0">
                          <a:solidFill>
                            <a:schemeClr val="bg1"/>
                          </a:solidFill>
                        </a:rPr>
                        <a:t>room</a:t>
                      </a:r>
                      <a:endParaRPr lang="pt-PT" sz="1400" b="1" dirty="0">
                        <a:solidFill>
                          <a:schemeClr val="bg1"/>
                        </a:solidFill>
                      </a:endParaRPr>
                    </a:p>
                  </a:txBody>
                  <a:tcPr>
                    <a:solidFill>
                      <a:schemeClr val="accent1"/>
                    </a:solidFill>
                  </a:tcPr>
                </a:tc>
              </a:tr>
              <a:tr h="336779">
                <a:tc>
                  <a:txBody>
                    <a:bodyPr/>
                    <a:lstStyle/>
                    <a:p>
                      <a:r>
                        <a:rPr lang="de-DE" sz="1400" dirty="0" smtClean="0"/>
                        <a:t>11:00</a:t>
                      </a:r>
                    </a:p>
                  </a:txBody>
                  <a:tcPr/>
                </a:tc>
                <a:tc>
                  <a:txBody>
                    <a:bodyPr/>
                    <a:lstStyle/>
                    <a:p>
                      <a:pPr algn="r"/>
                      <a:r>
                        <a:rPr lang="pt-PT" sz="1400" dirty="0" smtClean="0"/>
                        <a:t>12344</a:t>
                      </a:r>
                      <a:endParaRPr lang="pt-PT" sz="1400" dirty="0"/>
                    </a:p>
                  </a:txBody>
                  <a:tcPr/>
                </a:tc>
                <a:tc>
                  <a:txBody>
                    <a:bodyPr/>
                    <a:lstStyle/>
                    <a:p>
                      <a:pPr algn="r"/>
                      <a:r>
                        <a:rPr lang="pt-PT" sz="1400" dirty="0" smtClean="0"/>
                        <a:t>A</a:t>
                      </a:r>
                      <a:endParaRPr lang="pt-PT" sz="1400" dirty="0"/>
                    </a:p>
                  </a:txBody>
                  <a:tcPr/>
                </a:tc>
              </a:tr>
              <a:tr h="3367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400" dirty="0" smtClean="0"/>
                        <a:t>11:30</a:t>
                      </a:r>
                    </a:p>
                  </a:txBody>
                  <a:tcPr/>
                </a:tc>
                <a:tc>
                  <a:txBody>
                    <a:bodyPr/>
                    <a:lstStyle/>
                    <a:p>
                      <a:pPr algn="r"/>
                      <a:r>
                        <a:rPr lang="pt-PT" sz="1400" dirty="0" smtClean="0"/>
                        <a:t>53463</a:t>
                      </a:r>
                      <a:endParaRPr lang="pt-PT" sz="1400" dirty="0"/>
                    </a:p>
                  </a:txBody>
                  <a:tcPr/>
                </a:tc>
                <a:tc>
                  <a:txBody>
                    <a:bodyPr/>
                    <a:lstStyle/>
                    <a:p>
                      <a:pPr algn="r"/>
                      <a:r>
                        <a:rPr lang="pt-PT" sz="1400" dirty="0" smtClean="0"/>
                        <a:t>C</a:t>
                      </a:r>
                      <a:endParaRPr lang="pt-PT" sz="1400" dirty="0"/>
                    </a:p>
                  </a:txBody>
                  <a:tcPr/>
                </a:tc>
              </a:tr>
              <a:tr h="3367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400" dirty="0" smtClean="0"/>
                        <a:t>12:00</a:t>
                      </a:r>
                    </a:p>
                  </a:txBody>
                  <a:tcPr/>
                </a:tc>
                <a:tc>
                  <a:txBody>
                    <a:bodyPr/>
                    <a:lstStyle/>
                    <a:p>
                      <a:pPr algn="r"/>
                      <a:r>
                        <a:rPr lang="pt-PT" sz="1400" dirty="0" smtClean="0"/>
                        <a:t>87456</a:t>
                      </a:r>
                      <a:endParaRPr lang="pt-PT" sz="1400" dirty="0"/>
                    </a:p>
                  </a:txBody>
                  <a:tcPr/>
                </a:tc>
                <a:tc>
                  <a:txBody>
                    <a:bodyPr/>
                    <a:lstStyle/>
                    <a:p>
                      <a:pPr algn="r"/>
                      <a:r>
                        <a:rPr lang="pt-PT" sz="1400" dirty="0" smtClean="0"/>
                        <a:t>A</a:t>
                      </a:r>
                      <a:endParaRPr lang="pt-PT" sz="1400" dirty="0"/>
                    </a:p>
                  </a:txBody>
                  <a:tcPr/>
                </a:tc>
              </a:tr>
              <a:tr h="3367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400" dirty="0" smtClean="0"/>
                        <a:t>12:30</a:t>
                      </a:r>
                    </a:p>
                  </a:txBody>
                  <a:tcPr/>
                </a:tc>
                <a:tc>
                  <a:txBody>
                    <a:bodyPr/>
                    <a:lstStyle/>
                    <a:p>
                      <a:pPr algn="r"/>
                      <a:r>
                        <a:rPr lang="pt-PT" sz="1400" dirty="0" smtClean="0"/>
                        <a:t>12344</a:t>
                      </a:r>
                      <a:endParaRPr lang="pt-PT" sz="1400" dirty="0"/>
                    </a:p>
                  </a:txBody>
                  <a:tcPr/>
                </a:tc>
                <a:tc>
                  <a:txBody>
                    <a:bodyPr/>
                    <a:lstStyle/>
                    <a:p>
                      <a:pPr algn="r"/>
                      <a:r>
                        <a:rPr lang="pt-PT" sz="1400" dirty="0" smtClean="0"/>
                        <a:t>B</a:t>
                      </a:r>
                      <a:endParaRPr lang="pt-PT" sz="1400" dirty="0"/>
                    </a:p>
                  </a:txBody>
                  <a:tcPr/>
                </a:tc>
              </a:tr>
              <a:tr h="3367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400" dirty="0" smtClean="0"/>
                        <a:t>13:00</a:t>
                      </a:r>
                    </a:p>
                  </a:txBody>
                  <a:tcPr/>
                </a:tc>
                <a:tc>
                  <a:txBody>
                    <a:bodyPr/>
                    <a:lstStyle/>
                    <a:p>
                      <a:pPr algn="r"/>
                      <a:r>
                        <a:rPr lang="pt-PT" sz="1400" dirty="0" smtClean="0"/>
                        <a:t>23574</a:t>
                      </a:r>
                      <a:endParaRPr lang="pt-PT" sz="1400" dirty="0"/>
                    </a:p>
                  </a:txBody>
                  <a:tcPr/>
                </a:tc>
                <a:tc>
                  <a:txBody>
                    <a:bodyPr/>
                    <a:lstStyle/>
                    <a:p>
                      <a:pPr algn="r"/>
                      <a:r>
                        <a:rPr lang="pt-PT" sz="1400" dirty="0" smtClean="0"/>
                        <a:t>D</a:t>
                      </a:r>
                      <a:endParaRPr lang="pt-PT" sz="1400" dirty="0"/>
                    </a:p>
                  </a:txBody>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err="1" smtClean="0"/>
              <a:t>In</a:t>
            </a:r>
            <a:r>
              <a:rPr lang="pt-PT" dirty="0" smtClean="0"/>
              <a:t> </a:t>
            </a:r>
            <a:r>
              <a:rPr lang="pt-PT" dirty="0" err="1" smtClean="0"/>
              <a:t>summary</a:t>
            </a:r>
            <a:endParaRPr lang="pt-PT" dirty="0"/>
          </a:p>
        </p:txBody>
      </p:sp>
      <p:sp>
        <p:nvSpPr>
          <p:cNvPr id="3" name="Marcador de Posição do Número do Diapositivo 2"/>
          <p:cNvSpPr>
            <a:spLocks noGrp="1"/>
          </p:cNvSpPr>
          <p:nvPr>
            <p:ph type="sldNum" sz="quarter" idx="12"/>
          </p:nvPr>
        </p:nvSpPr>
        <p:spPr/>
        <p:txBody>
          <a:bodyPr>
            <a:normAutofit fontScale="85000" lnSpcReduction="20000"/>
          </a:bodyPr>
          <a:lstStyle/>
          <a:p>
            <a:fld id="{B4422163-51E1-4CA0-BE4E-7782B2F7CC31}" type="slidenum">
              <a:rPr lang="pt-PT" smtClean="0"/>
              <a:pPr/>
              <a:t>40</a:t>
            </a:fld>
            <a:endParaRPr lang="pt-PT"/>
          </a:p>
        </p:txBody>
      </p:sp>
      <p:sp>
        <p:nvSpPr>
          <p:cNvPr id="4" name="Marcador de Posição de Conteúdo 3"/>
          <p:cNvSpPr>
            <a:spLocks noGrp="1"/>
          </p:cNvSpPr>
          <p:nvPr>
            <p:ph sz="quarter" idx="1"/>
          </p:nvPr>
        </p:nvSpPr>
        <p:spPr/>
        <p:txBody>
          <a:bodyPr/>
          <a:lstStyle/>
          <a:p>
            <a:pPr>
              <a:buNone/>
            </a:pPr>
            <a:r>
              <a:rPr lang="pt-PT" dirty="0" smtClean="0"/>
              <a:t>Some </a:t>
            </a:r>
            <a:r>
              <a:rPr lang="pt-PT" dirty="0" err="1" smtClean="0"/>
              <a:t>simple</a:t>
            </a:r>
            <a:r>
              <a:rPr lang="pt-PT" dirty="0" smtClean="0"/>
              <a:t> </a:t>
            </a:r>
            <a:r>
              <a:rPr lang="pt-PT" dirty="0" err="1" smtClean="0"/>
              <a:t>queries</a:t>
            </a:r>
            <a:r>
              <a:rPr lang="pt-PT" dirty="0" smtClean="0"/>
              <a:t> are </a:t>
            </a:r>
            <a:r>
              <a:rPr lang="pt-PT" dirty="0" err="1" smtClean="0"/>
              <a:t>difficult</a:t>
            </a:r>
            <a:r>
              <a:rPr lang="pt-PT" dirty="0" smtClean="0"/>
              <a:t> to </a:t>
            </a:r>
            <a:r>
              <a:rPr lang="pt-PT" dirty="0" err="1" smtClean="0"/>
              <a:t>write</a:t>
            </a:r>
            <a:endParaRPr lang="pt-PT" dirty="0" smtClean="0"/>
          </a:p>
          <a:p>
            <a:r>
              <a:rPr lang="pt-PT" dirty="0" err="1" smtClean="0"/>
              <a:t>Inappropriate</a:t>
            </a:r>
            <a:r>
              <a:rPr lang="pt-PT" dirty="0" smtClean="0"/>
              <a:t> </a:t>
            </a:r>
            <a:r>
              <a:rPr lang="pt-PT" dirty="0" err="1" smtClean="0"/>
              <a:t>semantics</a:t>
            </a:r>
            <a:endParaRPr lang="pt-PT" dirty="0" smtClean="0"/>
          </a:p>
          <a:p>
            <a:r>
              <a:rPr lang="pt-PT" dirty="0" err="1" smtClean="0"/>
              <a:t>Limited</a:t>
            </a:r>
            <a:r>
              <a:rPr lang="pt-PT" dirty="0" smtClean="0"/>
              <a:t> </a:t>
            </a:r>
            <a:r>
              <a:rPr lang="pt-PT" dirty="0" err="1" smtClean="0"/>
              <a:t>abstractions</a:t>
            </a:r>
            <a:r>
              <a:rPr lang="pt-PT" dirty="0" smtClean="0"/>
              <a:t> (</a:t>
            </a:r>
            <a:r>
              <a:rPr lang="pt-PT" dirty="0" err="1" smtClean="0"/>
              <a:t>too</a:t>
            </a:r>
            <a:r>
              <a:rPr lang="pt-PT" dirty="0" smtClean="0"/>
              <a:t> </a:t>
            </a:r>
            <a:r>
              <a:rPr lang="pt-PT" dirty="0" err="1" smtClean="0"/>
              <a:t>low-level</a:t>
            </a:r>
            <a:r>
              <a:rPr lang="pt-PT" dirty="0" smtClean="0"/>
              <a:t>)</a:t>
            </a:r>
          </a:p>
          <a:p>
            <a:pPr lvl="1"/>
            <a:r>
              <a:rPr lang="pt-PT" dirty="0" smtClean="0"/>
              <a:t>Manual </a:t>
            </a:r>
            <a:r>
              <a:rPr lang="pt-PT" dirty="0" err="1" smtClean="0"/>
              <a:t>state</a:t>
            </a:r>
            <a:r>
              <a:rPr lang="pt-PT" dirty="0" smtClean="0"/>
              <a:t> </a:t>
            </a:r>
            <a:r>
              <a:rPr lang="pt-PT" dirty="0" err="1" smtClean="0"/>
              <a:t>management</a:t>
            </a:r>
            <a:endParaRPr lang="pt-PT"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PT" dirty="0" err="1" smtClean="0"/>
              <a:t>EzQL</a:t>
            </a:r>
            <a:r>
              <a:rPr lang="pt-PT" dirty="0" smtClean="0"/>
              <a:t> – </a:t>
            </a:r>
            <a:r>
              <a:rPr lang="pt-PT" dirty="0" err="1" smtClean="0"/>
              <a:t>Eventz</a:t>
            </a:r>
            <a:r>
              <a:rPr lang="pt-PT" dirty="0" smtClean="0"/>
              <a:t> </a:t>
            </a:r>
            <a:r>
              <a:rPr lang="pt-PT" dirty="0" err="1" smtClean="0"/>
              <a:t>Query</a:t>
            </a:r>
            <a:r>
              <a:rPr lang="pt-PT" dirty="0" smtClean="0"/>
              <a:t> </a:t>
            </a:r>
            <a:r>
              <a:rPr lang="pt-PT" dirty="0" err="1" smtClean="0"/>
              <a:t>Language</a:t>
            </a:r>
            <a:endParaRPr lang="pt-PT" dirty="0"/>
          </a:p>
        </p:txBody>
      </p:sp>
      <p:sp>
        <p:nvSpPr>
          <p:cNvPr id="3" name="Marcador de Posição do Número do Diapositivo 2"/>
          <p:cNvSpPr>
            <a:spLocks noGrp="1"/>
          </p:cNvSpPr>
          <p:nvPr>
            <p:ph type="sldNum" sz="quarter" idx="12"/>
          </p:nvPr>
        </p:nvSpPr>
        <p:spPr/>
        <p:txBody>
          <a:bodyPr>
            <a:normAutofit fontScale="85000" lnSpcReduction="20000"/>
          </a:bodyPr>
          <a:lstStyle/>
          <a:p>
            <a:fld id="{B4422163-51E1-4CA0-BE4E-7782B2F7CC31}" type="slidenum">
              <a:rPr lang="pt-PT" smtClean="0"/>
              <a:pPr/>
              <a:t>41</a:t>
            </a:fld>
            <a:endParaRPr lang="pt-PT"/>
          </a:p>
        </p:txBody>
      </p:sp>
      <p:sp>
        <p:nvSpPr>
          <p:cNvPr id="4" name="Marcador de Posição de Conteúdo 3"/>
          <p:cNvSpPr>
            <a:spLocks noGrp="1"/>
          </p:cNvSpPr>
          <p:nvPr>
            <p:ph sz="quarter" idx="1"/>
          </p:nvPr>
        </p:nvSpPr>
        <p:spPr/>
        <p:txBody>
          <a:bodyPr/>
          <a:lstStyle/>
          <a:p>
            <a:pPr>
              <a:buNone/>
            </a:pPr>
            <a:r>
              <a:rPr lang="pt-PT" dirty="0" smtClean="0"/>
              <a:t>A </a:t>
            </a:r>
            <a:r>
              <a:rPr lang="pt-PT" dirty="0" err="1" smtClean="0"/>
              <a:t>new</a:t>
            </a:r>
            <a:r>
              <a:rPr lang="pt-PT" dirty="0" smtClean="0"/>
              <a:t> </a:t>
            </a:r>
            <a:r>
              <a:rPr lang="pt-PT" dirty="0" err="1" smtClean="0"/>
              <a:t>language</a:t>
            </a:r>
            <a:r>
              <a:rPr lang="pt-PT" dirty="0" smtClean="0"/>
              <a:t> to solve </a:t>
            </a:r>
            <a:r>
              <a:rPr lang="pt-PT" dirty="0" err="1" smtClean="0"/>
              <a:t>these</a:t>
            </a:r>
            <a:r>
              <a:rPr lang="pt-PT" dirty="0" smtClean="0"/>
              <a:t> </a:t>
            </a:r>
            <a:r>
              <a:rPr lang="pt-PT" dirty="0" err="1" smtClean="0"/>
              <a:t>issues</a:t>
            </a:r>
            <a:endParaRPr lang="pt-PT" dirty="0" smtClean="0"/>
          </a:p>
          <a:p>
            <a:r>
              <a:rPr lang="pt-PT" dirty="0" smtClean="0"/>
              <a:t>More </a:t>
            </a:r>
            <a:r>
              <a:rPr lang="pt-PT" dirty="0" err="1" smtClean="0"/>
              <a:t>generic</a:t>
            </a:r>
            <a:r>
              <a:rPr lang="pt-PT" dirty="0" smtClean="0"/>
              <a:t> </a:t>
            </a:r>
            <a:r>
              <a:rPr lang="pt-PT" dirty="0" err="1" smtClean="0"/>
              <a:t>semantics</a:t>
            </a:r>
            <a:endParaRPr lang="pt-PT" dirty="0" smtClean="0"/>
          </a:p>
          <a:p>
            <a:r>
              <a:rPr lang="pt-PT" dirty="0" err="1" smtClean="0"/>
              <a:t>New</a:t>
            </a:r>
            <a:r>
              <a:rPr lang="pt-PT" dirty="0" smtClean="0"/>
              <a:t> </a:t>
            </a:r>
            <a:r>
              <a:rPr lang="pt-PT" dirty="0" err="1" smtClean="0"/>
              <a:t>operators</a:t>
            </a:r>
            <a:endParaRPr lang="pt-PT" dirty="0" smtClean="0"/>
          </a:p>
          <a:p>
            <a:r>
              <a:rPr lang="pt-PT" dirty="0" err="1" smtClean="0"/>
              <a:t>New</a:t>
            </a:r>
            <a:r>
              <a:rPr lang="pt-PT" dirty="0" smtClean="0"/>
              <a:t> </a:t>
            </a:r>
            <a:r>
              <a:rPr lang="pt-PT" dirty="0" err="1" smtClean="0"/>
              <a:t>abstractions</a:t>
            </a:r>
            <a:r>
              <a:rPr lang="pt-PT" dirty="0" smtClean="0"/>
              <a:t> (</a:t>
            </a:r>
            <a:r>
              <a:rPr lang="pt-PT" dirty="0" err="1" smtClean="0"/>
              <a:t>objects</a:t>
            </a:r>
            <a:r>
              <a:rPr lang="pt-PT" dirty="0" smtClean="0"/>
              <a:t>!)</a:t>
            </a:r>
            <a:endParaRPr lang="pt-PT"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A </a:t>
            </a:r>
            <a:r>
              <a:rPr lang="pt-PT" dirty="0" err="1" smtClean="0"/>
              <a:t>taste</a:t>
            </a:r>
            <a:r>
              <a:rPr lang="pt-PT" dirty="0" smtClean="0"/>
              <a:t> </a:t>
            </a:r>
            <a:r>
              <a:rPr lang="pt-PT" dirty="0" err="1" smtClean="0"/>
              <a:t>of</a:t>
            </a:r>
            <a:r>
              <a:rPr lang="pt-PT" dirty="0" smtClean="0"/>
              <a:t> </a:t>
            </a:r>
            <a:r>
              <a:rPr lang="pt-PT" dirty="0" err="1" smtClean="0"/>
              <a:t>EzQL</a:t>
            </a:r>
            <a:endParaRPr lang="pt-PT" dirty="0"/>
          </a:p>
        </p:txBody>
      </p:sp>
      <p:sp>
        <p:nvSpPr>
          <p:cNvPr id="3" name="Marcador de Posição do Número do Diapositivo 2"/>
          <p:cNvSpPr>
            <a:spLocks noGrp="1"/>
          </p:cNvSpPr>
          <p:nvPr>
            <p:ph type="sldNum" sz="quarter" idx="12"/>
          </p:nvPr>
        </p:nvSpPr>
        <p:spPr/>
        <p:txBody>
          <a:bodyPr>
            <a:normAutofit fontScale="85000" lnSpcReduction="20000"/>
          </a:bodyPr>
          <a:lstStyle/>
          <a:p>
            <a:fld id="{B4422163-51E1-4CA0-BE4E-7782B2F7CC31}" type="slidenum">
              <a:rPr lang="pt-PT" smtClean="0"/>
              <a:pPr/>
              <a:t>42</a:t>
            </a:fld>
            <a:endParaRPr lang="pt-PT"/>
          </a:p>
        </p:txBody>
      </p:sp>
      <p:sp>
        <p:nvSpPr>
          <p:cNvPr id="6" name="Rectangle 5"/>
          <p:cNvSpPr/>
          <p:nvPr/>
        </p:nvSpPr>
        <p:spPr>
          <a:xfrm>
            <a:off x="1285852" y="3308994"/>
            <a:ext cx="6072230" cy="1477328"/>
          </a:xfrm>
          <a:prstGeom prst="rect">
            <a:avLst/>
          </a:prstGeom>
        </p:spPr>
        <p:txBody>
          <a:bodyPr wrap="square">
            <a:spAutoFit/>
          </a:bodyPr>
          <a:lstStyle/>
          <a:p>
            <a:r>
              <a:rPr lang="en-US" dirty="0" smtClean="0"/>
              <a:t>@</a:t>
            </a:r>
            <a:r>
              <a:rPr lang="en-US" i="1" dirty="0" err="1" smtClean="0"/>
              <a:t>createFrom</a:t>
            </a:r>
            <a:r>
              <a:rPr lang="en-US" dirty="0" smtClean="0"/>
              <a:t>(</a:t>
            </a:r>
            <a:r>
              <a:rPr lang="en-US" dirty="0" err="1" smtClean="0"/>
              <a:t>StockTrades</a:t>
            </a:r>
            <a:r>
              <a:rPr lang="en-US" dirty="0" smtClean="0"/>
              <a:t>, </a:t>
            </a:r>
            <a:r>
              <a:rPr lang="en-US" dirty="0" err="1" smtClean="0"/>
              <a:t>onNew</a:t>
            </a:r>
            <a:r>
              <a:rPr lang="en-US" dirty="0" smtClean="0"/>
              <a:t> = :symbol)</a:t>
            </a:r>
          </a:p>
          <a:p>
            <a:r>
              <a:rPr lang="en-US" b="1" dirty="0" smtClean="0"/>
              <a:t>class</a:t>
            </a:r>
            <a:r>
              <a:rPr lang="en-US" dirty="0" smtClean="0"/>
              <a:t> Company</a:t>
            </a:r>
          </a:p>
          <a:p>
            <a:r>
              <a:rPr lang="en-US" b="1" dirty="0" smtClean="0"/>
              <a:t>end</a:t>
            </a:r>
          </a:p>
          <a:p>
            <a:r>
              <a:rPr lang="en-US" dirty="0" smtClean="0"/>
              <a:t> </a:t>
            </a:r>
          </a:p>
          <a:p>
            <a:r>
              <a:rPr lang="en-US" dirty="0" err="1" smtClean="0"/>
              <a:t>max_ACME</a:t>
            </a:r>
            <a:r>
              <a:rPr lang="en-US" dirty="0" smtClean="0"/>
              <a:t> = </a:t>
            </a:r>
            <a:r>
              <a:rPr lang="en-US" dirty="0" err="1" smtClean="0"/>
              <a:t>Company.all</a:t>
            </a:r>
            <a:r>
              <a:rPr lang="en-US" dirty="0" smtClean="0"/>
              <a:t>[</a:t>
            </a:r>
            <a:r>
              <a:rPr lang="en-US" dirty="0" smtClean="0">
                <a:solidFill>
                  <a:srgbClr val="FF0000"/>
                </a:solidFill>
              </a:rPr>
              <a:t>"ACME"</a:t>
            </a:r>
            <a:r>
              <a:rPr lang="en-US" dirty="0" smtClean="0"/>
              <a:t>].price[</a:t>
            </a:r>
            <a:r>
              <a:rPr lang="en-US" dirty="0" smtClean="0">
                <a:solidFill>
                  <a:schemeClr val="accent1">
                    <a:lumMod val="75000"/>
                  </a:schemeClr>
                </a:solidFill>
              </a:rPr>
              <a:t>20</a:t>
            </a:r>
            <a:r>
              <a:rPr lang="en-US" dirty="0" smtClean="0"/>
              <a:t> </a:t>
            </a:r>
            <a:r>
              <a:rPr lang="en-US" b="1" dirty="0" smtClean="0"/>
              <a:t>min</a:t>
            </a:r>
            <a:r>
              <a:rPr lang="en-US" dirty="0" smtClean="0"/>
              <a:t>].</a:t>
            </a:r>
            <a:r>
              <a:rPr lang="en-US" i="1" dirty="0" smtClean="0"/>
              <a:t>max</a:t>
            </a:r>
            <a:r>
              <a:rPr lang="en-US" dirty="0" smtClean="0"/>
              <a:t>()</a:t>
            </a:r>
          </a:p>
        </p:txBody>
      </p:sp>
      <p:sp>
        <p:nvSpPr>
          <p:cNvPr id="7" name="TextBox 6"/>
          <p:cNvSpPr txBox="1"/>
          <p:nvPr/>
        </p:nvSpPr>
        <p:spPr>
          <a:xfrm>
            <a:off x="1714480" y="2000240"/>
            <a:ext cx="5572164" cy="646331"/>
          </a:xfrm>
          <a:prstGeom prst="rect">
            <a:avLst/>
          </a:prstGeom>
          <a:noFill/>
        </p:spPr>
        <p:txBody>
          <a:bodyPr wrap="square" rtlCol="0">
            <a:spAutoFit/>
          </a:bodyPr>
          <a:lstStyle/>
          <a:p>
            <a:pPr algn="ctr"/>
            <a:r>
              <a:rPr lang="pt-PT" b="1" dirty="0" smtClean="0"/>
              <a:t>“</a:t>
            </a:r>
            <a:r>
              <a:rPr lang="pt-PT" b="1" dirty="0" err="1" smtClean="0"/>
              <a:t>What</a:t>
            </a:r>
            <a:r>
              <a:rPr lang="pt-PT" b="1" dirty="0" smtClean="0"/>
              <a:t> </a:t>
            </a:r>
            <a:r>
              <a:rPr lang="pt-PT" b="1" dirty="0" err="1" smtClean="0"/>
              <a:t>was</a:t>
            </a:r>
            <a:r>
              <a:rPr lang="pt-PT" b="1" dirty="0" smtClean="0"/>
              <a:t> </a:t>
            </a:r>
            <a:r>
              <a:rPr lang="pt-PT" b="1" dirty="0" err="1" smtClean="0"/>
              <a:t>the</a:t>
            </a:r>
            <a:r>
              <a:rPr lang="pt-PT" b="1" dirty="0" smtClean="0"/>
              <a:t> </a:t>
            </a:r>
            <a:r>
              <a:rPr lang="pt-PT" b="1" dirty="0" err="1" smtClean="0"/>
              <a:t>maximum</a:t>
            </a:r>
            <a:r>
              <a:rPr lang="pt-PT" b="1" dirty="0" smtClean="0"/>
              <a:t> </a:t>
            </a:r>
            <a:r>
              <a:rPr lang="pt-PT" b="1" dirty="0" err="1" smtClean="0"/>
              <a:t>price</a:t>
            </a:r>
            <a:r>
              <a:rPr lang="pt-PT" b="1" dirty="0" smtClean="0"/>
              <a:t> </a:t>
            </a:r>
            <a:r>
              <a:rPr lang="pt-PT" b="1" dirty="0" err="1" smtClean="0"/>
              <a:t>of</a:t>
            </a:r>
            <a:r>
              <a:rPr lang="pt-PT" b="1" dirty="0" smtClean="0"/>
              <a:t> ACME stocks </a:t>
            </a:r>
            <a:r>
              <a:rPr lang="pt-PT" b="1" dirty="0" err="1" smtClean="0"/>
              <a:t>during</a:t>
            </a:r>
            <a:r>
              <a:rPr lang="pt-PT" b="1" dirty="0" smtClean="0"/>
              <a:t> </a:t>
            </a:r>
            <a:r>
              <a:rPr lang="pt-PT" b="1" dirty="0" err="1" smtClean="0"/>
              <a:t>the</a:t>
            </a:r>
            <a:r>
              <a:rPr lang="pt-PT" b="1" dirty="0" smtClean="0"/>
              <a:t> </a:t>
            </a:r>
            <a:r>
              <a:rPr lang="pt-PT" b="1" dirty="0" err="1" smtClean="0"/>
              <a:t>last</a:t>
            </a:r>
            <a:r>
              <a:rPr lang="pt-PT" b="1" dirty="0" smtClean="0"/>
              <a:t> 20 minutes?”</a:t>
            </a:r>
            <a:endParaRPr lang="pt-PT" b="1"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err="1" smtClean="0"/>
              <a:t>Another</a:t>
            </a:r>
            <a:r>
              <a:rPr lang="pt-PT" dirty="0" smtClean="0"/>
              <a:t> </a:t>
            </a:r>
            <a:r>
              <a:rPr lang="pt-PT" dirty="0" err="1" smtClean="0"/>
              <a:t>taste</a:t>
            </a:r>
            <a:r>
              <a:rPr lang="pt-PT" dirty="0" smtClean="0"/>
              <a:t> </a:t>
            </a:r>
            <a:r>
              <a:rPr lang="pt-PT" dirty="0" err="1" smtClean="0"/>
              <a:t>of</a:t>
            </a:r>
            <a:r>
              <a:rPr lang="pt-PT" dirty="0" smtClean="0"/>
              <a:t> </a:t>
            </a:r>
            <a:r>
              <a:rPr lang="pt-PT" dirty="0" err="1" smtClean="0"/>
              <a:t>EzQL</a:t>
            </a:r>
            <a:endParaRPr lang="pt-PT" dirty="0"/>
          </a:p>
        </p:txBody>
      </p:sp>
      <p:sp>
        <p:nvSpPr>
          <p:cNvPr id="3" name="Marcador de Posição do Número do Diapositivo 2"/>
          <p:cNvSpPr>
            <a:spLocks noGrp="1"/>
          </p:cNvSpPr>
          <p:nvPr>
            <p:ph type="sldNum" sz="quarter" idx="12"/>
          </p:nvPr>
        </p:nvSpPr>
        <p:spPr/>
        <p:txBody>
          <a:bodyPr>
            <a:normAutofit fontScale="85000" lnSpcReduction="20000"/>
          </a:bodyPr>
          <a:lstStyle/>
          <a:p>
            <a:fld id="{B4422163-51E1-4CA0-BE4E-7782B2F7CC31}" type="slidenum">
              <a:rPr lang="pt-PT" smtClean="0"/>
              <a:pPr/>
              <a:t>43</a:t>
            </a:fld>
            <a:endParaRPr lang="pt-PT"/>
          </a:p>
        </p:txBody>
      </p:sp>
      <p:sp>
        <p:nvSpPr>
          <p:cNvPr id="6" name="Rectangle 5"/>
          <p:cNvSpPr/>
          <p:nvPr/>
        </p:nvSpPr>
        <p:spPr>
          <a:xfrm>
            <a:off x="285720" y="2119395"/>
            <a:ext cx="8643966" cy="4524315"/>
          </a:xfrm>
          <a:prstGeom prst="rect">
            <a:avLst/>
          </a:prstGeom>
        </p:spPr>
        <p:txBody>
          <a:bodyPr wrap="square">
            <a:spAutoFit/>
          </a:bodyPr>
          <a:lstStyle/>
          <a:p>
            <a:r>
              <a:rPr lang="pt-PT" dirty="0" err="1" smtClean="0"/>
              <a:t>@</a:t>
            </a:r>
            <a:r>
              <a:rPr lang="pt-PT" i="1" dirty="0" err="1" smtClean="0"/>
              <a:t>createFrom</a:t>
            </a:r>
            <a:r>
              <a:rPr lang="pt-PT" dirty="0" smtClean="0"/>
              <a:t>(</a:t>
            </a:r>
            <a:r>
              <a:rPr lang="pt-PT" dirty="0" err="1" smtClean="0"/>
              <a:t>temp_readings</a:t>
            </a:r>
            <a:r>
              <a:rPr lang="pt-PT" dirty="0" smtClean="0"/>
              <a:t>, </a:t>
            </a:r>
            <a:r>
              <a:rPr lang="pt-PT" dirty="0" err="1" smtClean="0"/>
              <a:t>onNew</a:t>
            </a:r>
            <a:r>
              <a:rPr lang="pt-PT" dirty="0" smtClean="0"/>
              <a:t> = :</a:t>
            </a:r>
            <a:r>
              <a:rPr lang="pt-PT" dirty="0" err="1" smtClean="0"/>
              <a:t>room_id</a:t>
            </a:r>
            <a:r>
              <a:rPr lang="pt-PT" dirty="0" smtClean="0"/>
              <a:t>)</a:t>
            </a:r>
          </a:p>
          <a:p>
            <a:r>
              <a:rPr lang="pt-PT" dirty="0" err="1" smtClean="0"/>
              <a:t>@</a:t>
            </a:r>
            <a:r>
              <a:rPr lang="pt-PT" i="1" dirty="0" err="1" smtClean="0"/>
              <a:t>createFrom</a:t>
            </a:r>
            <a:r>
              <a:rPr lang="pt-PT" dirty="0" smtClean="0"/>
              <a:t>(</a:t>
            </a:r>
            <a:r>
              <a:rPr lang="pt-PT" dirty="0" err="1" smtClean="0"/>
              <a:t>hum_readings</a:t>
            </a:r>
            <a:r>
              <a:rPr lang="pt-PT" dirty="0" smtClean="0"/>
              <a:t>, </a:t>
            </a:r>
            <a:r>
              <a:rPr lang="pt-PT" dirty="0" err="1" smtClean="0"/>
              <a:t>onNew</a:t>
            </a:r>
            <a:r>
              <a:rPr lang="pt-PT" dirty="0" smtClean="0"/>
              <a:t> = :</a:t>
            </a:r>
            <a:r>
              <a:rPr lang="pt-PT" dirty="0" err="1" smtClean="0"/>
              <a:t>room_id</a:t>
            </a:r>
            <a:r>
              <a:rPr lang="pt-PT" dirty="0" smtClean="0"/>
              <a:t>)</a:t>
            </a:r>
          </a:p>
          <a:p>
            <a:r>
              <a:rPr lang="pt-PT" dirty="0" err="1" smtClean="0"/>
              <a:t>@</a:t>
            </a:r>
            <a:r>
              <a:rPr lang="pt-PT" i="1" dirty="0" err="1" smtClean="0"/>
              <a:t>hasMany</a:t>
            </a:r>
            <a:r>
              <a:rPr lang="pt-PT" dirty="0" smtClean="0"/>
              <a:t>(:</a:t>
            </a:r>
            <a:r>
              <a:rPr lang="pt-PT" dirty="0" err="1" smtClean="0"/>
              <a:t>products</a:t>
            </a:r>
            <a:r>
              <a:rPr lang="pt-PT" dirty="0" smtClean="0"/>
              <a:t>)</a:t>
            </a:r>
          </a:p>
          <a:p>
            <a:r>
              <a:rPr lang="pt-PT" b="1" dirty="0" err="1" smtClean="0"/>
              <a:t>class</a:t>
            </a:r>
            <a:r>
              <a:rPr lang="pt-PT" dirty="0" smtClean="0"/>
              <a:t> </a:t>
            </a:r>
            <a:r>
              <a:rPr lang="pt-PT" dirty="0" err="1" smtClean="0"/>
              <a:t>Room</a:t>
            </a:r>
            <a:endParaRPr lang="pt-PT" dirty="0" smtClean="0"/>
          </a:p>
          <a:p>
            <a:r>
              <a:rPr lang="pt-PT" b="1" dirty="0" err="1" smtClean="0"/>
              <a:t>end</a:t>
            </a:r>
            <a:endParaRPr lang="pt-PT" b="1" dirty="0" smtClean="0"/>
          </a:p>
          <a:p>
            <a:r>
              <a:rPr lang="pt-PT" dirty="0" smtClean="0"/>
              <a:t> </a:t>
            </a:r>
          </a:p>
          <a:p>
            <a:r>
              <a:rPr lang="pt-PT" dirty="0" err="1" smtClean="0"/>
              <a:t>@</a:t>
            </a:r>
            <a:r>
              <a:rPr lang="pt-PT" i="1" dirty="0" err="1" smtClean="0"/>
              <a:t>createFrom</a:t>
            </a:r>
            <a:r>
              <a:rPr lang="pt-PT" dirty="0" smtClean="0"/>
              <a:t>(</a:t>
            </a:r>
            <a:r>
              <a:rPr lang="pt-PT" dirty="0" err="1" smtClean="0"/>
              <a:t>entries</a:t>
            </a:r>
            <a:r>
              <a:rPr lang="pt-PT" dirty="0" smtClean="0"/>
              <a:t>, </a:t>
            </a:r>
            <a:r>
              <a:rPr lang="pt-PT" dirty="0" err="1" smtClean="0"/>
              <a:t>onNew</a:t>
            </a:r>
            <a:r>
              <a:rPr lang="pt-PT" dirty="0" smtClean="0"/>
              <a:t> = :</a:t>
            </a:r>
            <a:r>
              <a:rPr lang="pt-PT" dirty="0" err="1" smtClean="0"/>
              <a:t>product_id</a:t>
            </a:r>
            <a:r>
              <a:rPr lang="pt-PT" dirty="0" smtClean="0"/>
              <a:t>)</a:t>
            </a:r>
          </a:p>
          <a:p>
            <a:r>
              <a:rPr lang="pt-PT" dirty="0" err="1" smtClean="0"/>
              <a:t>@</a:t>
            </a:r>
            <a:r>
              <a:rPr lang="pt-PT" i="1" dirty="0" err="1" smtClean="0"/>
              <a:t>belongsTo</a:t>
            </a:r>
            <a:r>
              <a:rPr lang="pt-PT" dirty="0" smtClean="0"/>
              <a:t>(:</a:t>
            </a:r>
            <a:r>
              <a:rPr lang="pt-PT" dirty="0" err="1" smtClean="0"/>
              <a:t>room</a:t>
            </a:r>
            <a:r>
              <a:rPr lang="pt-PT" dirty="0" smtClean="0"/>
              <a:t>)</a:t>
            </a:r>
          </a:p>
          <a:p>
            <a:r>
              <a:rPr lang="pt-PT" b="1" dirty="0" err="1" smtClean="0"/>
              <a:t>class</a:t>
            </a:r>
            <a:r>
              <a:rPr lang="pt-PT" dirty="0" smtClean="0"/>
              <a:t> </a:t>
            </a:r>
            <a:r>
              <a:rPr lang="pt-PT" dirty="0" err="1" smtClean="0"/>
              <a:t>Product</a:t>
            </a:r>
            <a:endParaRPr lang="pt-PT" dirty="0" smtClean="0"/>
          </a:p>
          <a:p>
            <a:r>
              <a:rPr lang="pt-PT" dirty="0" smtClean="0"/>
              <a:t>    </a:t>
            </a:r>
            <a:r>
              <a:rPr lang="pt-PT" dirty="0" err="1" smtClean="0"/>
              <a:t>temperature</a:t>
            </a:r>
            <a:r>
              <a:rPr lang="pt-PT" dirty="0" smtClean="0"/>
              <a:t> = </a:t>
            </a:r>
            <a:r>
              <a:rPr lang="pt-PT" dirty="0" err="1" smtClean="0"/>
              <a:t>this.room.temperature</a:t>
            </a:r>
            <a:endParaRPr lang="pt-PT" dirty="0" smtClean="0"/>
          </a:p>
          <a:p>
            <a:r>
              <a:rPr lang="pt-PT" dirty="0" smtClean="0"/>
              <a:t>    </a:t>
            </a:r>
            <a:r>
              <a:rPr lang="pt-PT" dirty="0" err="1" smtClean="0"/>
              <a:t>humidity</a:t>
            </a:r>
            <a:r>
              <a:rPr lang="pt-PT" dirty="0" smtClean="0"/>
              <a:t> = </a:t>
            </a:r>
            <a:r>
              <a:rPr lang="pt-PT" dirty="0" err="1" smtClean="0"/>
              <a:t>this.room.humidity</a:t>
            </a:r>
            <a:endParaRPr lang="pt-PT" dirty="0" smtClean="0"/>
          </a:p>
          <a:p>
            <a:r>
              <a:rPr lang="pt-PT" b="1" dirty="0" err="1" smtClean="0"/>
              <a:t>end</a:t>
            </a:r>
            <a:endParaRPr lang="pt-PT" b="1" dirty="0" smtClean="0"/>
          </a:p>
          <a:p>
            <a:r>
              <a:rPr lang="pt-PT" dirty="0" smtClean="0"/>
              <a:t> </a:t>
            </a:r>
          </a:p>
          <a:p>
            <a:r>
              <a:rPr lang="pt-PT" b="1" dirty="0" err="1" smtClean="0"/>
              <a:t>from</a:t>
            </a:r>
            <a:r>
              <a:rPr lang="pt-PT" dirty="0" smtClean="0"/>
              <a:t> </a:t>
            </a:r>
            <a:r>
              <a:rPr lang="pt-PT" dirty="0" err="1" smtClean="0"/>
              <a:t>prod</a:t>
            </a:r>
            <a:r>
              <a:rPr lang="pt-PT" dirty="0" smtClean="0"/>
              <a:t> </a:t>
            </a:r>
            <a:r>
              <a:rPr lang="pt-PT" b="1" dirty="0" err="1" smtClean="0"/>
              <a:t>in</a:t>
            </a:r>
            <a:r>
              <a:rPr lang="pt-PT" dirty="0" smtClean="0"/>
              <a:t> </a:t>
            </a:r>
            <a:r>
              <a:rPr lang="pt-PT" dirty="0" err="1" smtClean="0"/>
              <a:t>Product.all</a:t>
            </a:r>
            <a:endParaRPr lang="pt-PT" dirty="0" smtClean="0"/>
          </a:p>
          <a:p>
            <a:r>
              <a:rPr lang="pt-PT" b="1" dirty="0" err="1" smtClean="0"/>
              <a:t>where</a:t>
            </a:r>
            <a:r>
              <a:rPr lang="pt-PT" dirty="0" smtClean="0"/>
              <a:t> (</a:t>
            </a:r>
            <a:r>
              <a:rPr lang="pt-PT" dirty="0" err="1" smtClean="0"/>
              <a:t>prod.temperature</a:t>
            </a:r>
            <a:r>
              <a:rPr lang="pt-PT" dirty="0" smtClean="0"/>
              <a:t> &gt; </a:t>
            </a:r>
            <a:r>
              <a:rPr lang="pt-PT" dirty="0" smtClean="0">
                <a:solidFill>
                  <a:schemeClr val="accent1">
                    <a:lumMod val="75000"/>
                  </a:schemeClr>
                </a:solidFill>
              </a:rPr>
              <a:t>20</a:t>
            </a:r>
            <a:r>
              <a:rPr lang="pt-PT" dirty="0" smtClean="0"/>
              <a:t> </a:t>
            </a:r>
            <a:r>
              <a:rPr lang="pt-PT" b="1" dirty="0" err="1" smtClean="0"/>
              <a:t>and</a:t>
            </a:r>
            <a:r>
              <a:rPr lang="pt-PT" dirty="0" smtClean="0"/>
              <a:t> </a:t>
            </a:r>
            <a:r>
              <a:rPr lang="pt-PT" dirty="0" err="1" smtClean="0"/>
              <a:t>prod.humidity</a:t>
            </a:r>
            <a:r>
              <a:rPr lang="pt-PT" dirty="0" smtClean="0"/>
              <a:t> &gt; </a:t>
            </a:r>
            <a:r>
              <a:rPr lang="pt-PT" dirty="0" smtClean="0">
                <a:solidFill>
                  <a:schemeClr val="accent1">
                    <a:lumMod val="75000"/>
                  </a:schemeClr>
                </a:solidFill>
              </a:rPr>
              <a:t>0.80</a:t>
            </a:r>
            <a:r>
              <a:rPr lang="pt-PT" dirty="0" smtClean="0"/>
              <a:t>).</a:t>
            </a:r>
            <a:r>
              <a:rPr lang="pt-PT" i="1" dirty="0" err="1" smtClean="0"/>
              <a:t>sumIntervals</a:t>
            </a:r>
            <a:r>
              <a:rPr lang="pt-PT" dirty="0" smtClean="0"/>
              <a:t>() &gt;= </a:t>
            </a:r>
            <a:r>
              <a:rPr lang="pt-PT" dirty="0" smtClean="0">
                <a:solidFill>
                  <a:schemeClr val="accent1">
                    <a:lumMod val="75000"/>
                  </a:schemeClr>
                </a:solidFill>
              </a:rPr>
              <a:t>10</a:t>
            </a:r>
            <a:r>
              <a:rPr lang="pt-PT" dirty="0" smtClean="0"/>
              <a:t> </a:t>
            </a:r>
            <a:r>
              <a:rPr lang="pt-PT" b="1" dirty="0" err="1" smtClean="0"/>
              <a:t>min</a:t>
            </a:r>
            <a:endParaRPr lang="pt-PT" b="1" dirty="0" smtClean="0"/>
          </a:p>
          <a:p>
            <a:r>
              <a:rPr lang="pt-PT" b="1" dirty="0" err="1" smtClean="0"/>
              <a:t>select</a:t>
            </a:r>
            <a:r>
              <a:rPr lang="pt-PT" dirty="0" smtClean="0"/>
              <a:t> </a:t>
            </a:r>
            <a:r>
              <a:rPr lang="pt-PT" dirty="0" err="1" smtClean="0"/>
              <a:t>prod</a:t>
            </a:r>
            <a:endParaRPr lang="pt-PT" dirty="0" smtClean="0"/>
          </a:p>
        </p:txBody>
      </p:sp>
      <p:sp>
        <p:nvSpPr>
          <p:cNvPr id="5" name="TextBox 4"/>
          <p:cNvSpPr txBox="1"/>
          <p:nvPr/>
        </p:nvSpPr>
        <p:spPr>
          <a:xfrm>
            <a:off x="1714480" y="1571612"/>
            <a:ext cx="5572164" cy="369332"/>
          </a:xfrm>
          <a:prstGeom prst="rect">
            <a:avLst/>
          </a:prstGeom>
          <a:noFill/>
        </p:spPr>
        <p:txBody>
          <a:bodyPr wrap="square" rtlCol="0">
            <a:spAutoFit/>
          </a:bodyPr>
          <a:lstStyle/>
          <a:p>
            <a:pPr algn="ctr"/>
            <a:r>
              <a:rPr lang="pt-PT" b="1" dirty="0" err="1" smtClean="0"/>
              <a:t>The</a:t>
            </a:r>
            <a:r>
              <a:rPr lang="pt-PT" b="1" dirty="0" smtClean="0"/>
              <a:t> “</a:t>
            </a:r>
            <a:r>
              <a:rPr lang="pt-PT" b="1" dirty="0" err="1" smtClean="0"/>
              <a:t>too</a:t>
            </a:r>
            <a:r>
              <a:rPr lang="pt-PT" b="1" dirty="0" smtClean="0"/>
              <a:t> </a:t>
            </a:r>
            <a:r>
              <a:rPr lang="pt-PT" b="1" dirty="0" err="1" smtClean="0"/>
              <a:t>muggy</a:t>
            </a:r>
            <a:r>
              <a:rPr lang="pt-PT" b="1" dirty="0" smtClean="0"/>
              <a:t>” </a:t>
            </a:r>
            <a:r>
              <a:rPr lang="pt-PT" b="1" dirty="0" err="1" smtClean="0"/>
              <a:t>query</a:t>
            </a:r>
            <a:r>
              <a:rPr lang="pt-PT" b="1" dirty="0" smtClean="0"/>
              <a:t> – </a:t>
            </a:r>
            <a:r>
              <a:rPr lang="pt-PT" b="1" dirty="0" err="1" smtClean="0"/>
              <a:t>with</a:t>
            </a:r>
            <a:r>
              <a:rPr lang="pt-PT" b="1" dirty="0" smtClean="0"/>
              <a:t> </a:t>
            </a:r>
            <a:r>
              <a:rPr lang="pt-PT" b="1" dirty="0" err="1" smtClean="0"/>
              <a:t>humidity</a:t>
            </a:r>
            <a:endParaRPr lang="pt-PT" b="1"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err="1" smtClean="0"/>
              <a:t>Goals</a:t>
            </a:r>
            <a:r>
              <a:rPr lang="pt-PT" dirty="0" smtClean="0"/>
              <a:t> for </a:t>
            </a:r>
            <a:r>
              <a:rPr lang="pt-PT" dirty="0" err="1" smtClean="0"/>
              <a:t>the</a:t>
            </a:r>
            <a:r>
              <a:rPr lang="pt-PT" dirty="0" smtClean="0"/>
              <a:t> </a:t>
            </a:r>
            <a:r>
              <a:rPr lang="pt-PT" dirty="0" err="1" smtClean="0"/>
              <a:t>next</a:t>
            </a:r>
            <a:r>
              <a:rPr lang="pt-PT" dirty="0" smtClean="0"/>
              <a:t> </a:t>
            </a:r>
            <a:r>
              <a:rPr lang="pt-PT" dirty="0" err="1" smtClean="0"/>
              <a:t>semester</a:t>
            </a:r>
            <a:endParaRPr lang="pt-PT" dirty="0"/>
          </a:p>
        </p:txBody>
      </p:sp>
      <p:sp>
        <p:nvSpPr>
          <p:cNvPr id="4" name="Marcador de Posição do Número do Diapositivo 3"/>
          <p:cNvSpPr>
            <a:spLocks noGrp="1"/>
          </p:cNvSpPr>
          <p:nvPr>
            <p:ph type="sldNum" sz="quarter" idx="12"/>
          </p:nvPr>
        </p:nvSpPr>
        <p:spPr/>
        <p:txBody>
          <a:bodyPr>
            <a:normAutofit fontScale="85000" lnSpcReduction="20000"/>
          </a:bodyPr>
          <a:lstStyle/>
          <a:p>
            <a:fld id="{B4422163-51E1-4CA0-BE4E-7782B2F7CC31}" type="slidenum">
              <a:rPr lang="pt-PT" smtClean="0"/>
              <a:pPr/>
              <a:t>44</a:t>
            </a:fld>
            <a:endParaRPr lang="pt-PT"/>
          </a:p>
        </p:txBody>
      </p:sp>
      <p:sp>
        <p:nvSpPr>
          <p:cNvPr id="3" name="Marcador de Posição de Conteúdo 2"/>
          <p:cNvSpPr>
            <a:spLocks noGrp="1"/>
          </p:cNvSpPr>
          <p:nvPr>
            <p:ph sz="quarter" idx="1"/>
          </p:nvPr>
        </p:nvSpPr>
        <p:spPr/>
        <p:txBody>
          <a:bodyPr/>
          <a:lstStyle/>
          <a:p>
            <a:pPr marL="3175" indent="-3175"/>
            <a:r>
              <a:rPr lang="en-US" dirty="0" smtClean="0"/>
              <a:t> Implement a prototype</a:t>
            </a:r>
          </a:p>
          <a:p>
            <a:pPr marL="322263" lvl="1" indent="306388"/>
            <a:r>
              <a:rPr lang="en-US" dirty="0" smtClean="0"/>
              <a:t>Show that </a:t>
            </a:r>
            <a:r>
              <a:rPr lang="en-US" dirty="0" err="1" smtClean="0"/>
              <a:t>EzQL</a:t>
            </a:r>
            <a:r>
              <a:rPr lang="en-US" dirty="0" smtClean="0"/>
              <a:t> is feasible</a:t>
            </a:r>
            <a:endParaRPr lang="pt-PT"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lnSpcReduction="10000"/>
          </a:bodyPr>
          <a:lstStyle/>
          <a:p>
            <a:endParaRPr lang="pt-PT" dirty="0" smtClean="0"/>
          </a:p>
          <a:p>
            <a:endParaRPr lang="pt-PT" dirty="0" smtClean="0"/>
          </a:p>
          <a:p>
            <a:endParaRPr lang="pt-PT" dirty="0" smtClean="0"/>
          </a:p>
          <a:p>
            <a:endParaRPr lang="pt-PT" dirty="0" smtClean="0"/>
          </a:p>
          <a:p>
            <a:endParaRPr lang="pt-PT" dirty="0" smtClean="0"/>
          </a:p>
          <a:p>
            <a:endParaRPr lang="pt-PT" dirty="0" smtClean="0"/>
          </a:p>
          <a:p>
            <a:endParaRPr lang="pt-PT" dirty="0" smtClean="0"/>
          </a:p>
          <a:p>
            <a:pPr algn="ctr">
              <a:buNone/>
            </a:pPr>
            <a:r>
              <a:rPr lang="pt-PT" dirty="0" err="1" smtClean="0"/>
              <a:t>Thank</a:t>
            </a:r>
            <a:r>
              <a:rPr lang="pt-PT" dirty="0" smtClean="0"/>
              <a:t> </a:t>
            </a:r>
            <a:r>
              <a:rPr lang="pt-PT" dirty="0" err="1" smtClean="0"/>
              <a:t>you</a:t>
            </a:r>
            <a:r>
              <a:rPr lang="pt-PT" dirty="0" smtClean="0"/>
              <a:t>!</a:t>
            </a:r>
            <a:endParaRPr lang="pt-PT" dirty="0"/>
          </a:p>
        </p:txBody>
      </p:sp>
      <p:sp>
        <p:nvSpPr>
          <p:cNvPr id="4" name="Marcador de Posição do Número do Diapositivo 3"/>
          <p:cNvSpPr>
            <a:spLocks noGrp="1"/>
          </p:cNvSpPr>
          <p:nvPr>
            <p:ph type="sldNum" sz="quarter" idx="12"/>
          </p:nvPr>
        </p:nvSpPr>
        <p:spPr/>
        <p:txBody>
          <a:bodyPr>
            <a:normAutofit/>
          </a:bodyPr>
          <a:lstStyle/>
          <a:p>
            <a:fld id="{B4422163-51E1-4CA0-BE4E-7782B2F7CC31}" type="slidenum">
              <a:rPr lang="pt-PT" smtClean="0"/>
              <a:pPr/>
              <a:t>45</a:t>
            </a:fld>
            <a:endParaRPr lang="pt-PT"/>
          </a:p>
        </p:txBody>
      </p:sp>
      <p:pic>
        <p:nvPicPr>
          <p:cNvPr id="107522" name="Picture 2"/>
          <p:cNvPicPr>
            <a:picLocks noChangeAspect="1" noChangeArrowheads="1"/>
          </p:cNvPicPr>
          <p:nvPr/>
        </p:nvPicPr>
        <p:blipFill>
          <a:blip r:embed="rId2"/>
          <a:srcRect/>
          <a:stretch>
            <a:fillRect/>
          </a:stretch>
        </p:blipFill>
        <p:spPr bwMode="auto">
          <a:xfrm>
            <a:off x="1785918" y="933443"/>
            <a:ext cx="5727769" cy="42815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PT" dirty="0" err="1" smtClean="0"/>
              <a:t>What</a:t>
            </a:r>
            <a:r>
              <a:rPr lang="pt-PT" dirty="0" smtClean="0"/>
              <a:t> </a:t>
            </a:r>
            <a:r>
              <a:rPr lang="pt-PT" dirty="0" err="1" smtClean="0"/>
              <a:t>happens</a:t>
            </a:r>
            <a:r>
              <a:rPr lang="pt-PT" dirty="0" smtClean="0"/>
              <a:t> </a:t>
            </a:r>
            <a:r>
              <a:rPr lang="pt-PT" dirty="0" err="1" smtClean="0"/>
              <a:t>between</a:t>
            </a:r>
            <a:r>
              <a:rPr lang="pt-PT" dirty="0" smtClean="0"/>
              <a:t> </a:t>
            </a:r>
            <a:r>
              <a:rPr lang="pt-PT" dirty="0" err="1" smtClean="0"/>
              <a:t>events</a:t>
            </a:r>
            <a:r>
              <a:rPr lang="pt-PT" dirty="0" smtClean="0"/>
              <a:t>?</a:t>
            </a:r>
            <a:endParaRPr lang="pt-PT" dirty="0"/>
          </a:p>
        </p:txBody>
      </p:sp>
      <p:sp>
        <p:nvSpPr>
          <p:cNvPr id="3" name="Marcador de Posição do Número do Diapositivo 2"/>
          <p:cNvSpPr>
            <a:spLocks noGrp="1"/>
          </p:cNvSpPr>
          <p:nvPr>
            <p:ph type="sldNum" sz="quarter" idx="12"/>
          </p:nvPr>
        </p:nvSpPr>
        <p:spPr/>
        <p:txBody>
          <a:bodyPr>
            <a:normAutofit/>
          </a:bodyPr>
          <a:lstStyle/>
          <a:p>
            <a:fld id="{B4422163-51E1-4CA0-BE4E-7782B2F7CC31}" type="slidenum">
              <a:rPr lang="pt-PT" smtClean="0"/>
              <a:pPr/>
              <a:t>46</a:t>
            </a:fld>
            <a:endParaRPr lang="pt-PT"/>
          </a:p>
        </p:txBody>
      </p:sp>
      <p:sp>
        <p:nvSpPr>
          <p:cNvPr id="4" name="Marcador de Posição de Conteúdo 3"/>
          <p:cNvSpPr>
            <a:spLocks noGrp="1"/>
          </p:cNvSpPr>
          <p:nvPr>
            <p:ph sz="quarter" idx="1"/>
          </p:nvPr>
        </p:nvSpPr>
        <p:spPr/>
        <p:txBody>
          <a:bodyPr>
            <a:noAutofit/>
          </a:bodyPr>
          <a:lstStyle/>
          <a:p>
            <a:pPr marL="514350" indent="-514350">
              <a:buFont typeface="+mj-lt"/>
              <a:buAutoNum type="arabicPeriod"/>
            </a:pPr>
            <a:r>
              <a:rPr lang="pt-PT" dirty="0" err="1" smtClean="0"/>
              <a:t>The</a:t>
            </a:r>
            <a:r>
              <a:rPr lang="pt-PT" dirty="0" smtClean="0"/>
              <a:t> </a:t>
            </a:r>
            <a:r>
              <a:rPr lang="pt-PT" dirty="0" err="1" smtClean="0"/>
              <a:t>value</a:t>
            </a:r>
            <a:r>
              <a:rPr lang="pt-PT" dirty="0" smtClean="0"/>
              <a:t> </a:t>
            </a:r>
            <a:r>
              <a:rPr lang="pt-PT" dirty="0" err="1" smtClean="0"/>
              <a:t>is</a:t>
            </a:r>
            <a:r>
              <a:rPr lang="pt-PT" dirty="0" smtClean="0"/>
              <a:t> </a:t>
            </a:r>
            <a:r>
              <a:rPr lang="pt-PT" dirty="0" err="1" smtClean="0"/>
              <a:t>undefined</a:t>
            </a:r>
            <a:endParaRPr lang="pt-PT" dirty="0" smtClean="0"/>
          </a:p>
          <a:p>
            <a:pPr marL="514350" indent="-514350">
              <a:buFont typeface="+mj-lt"/>
              <a:buAutoNum type="arabicPeriod"/>
            </a:pPr>
            <a:endParaRPr lang="pt-PT" dirty="0" smtClean="0"/>
          </a:p>
          <a:p>
            <a:pPr marL="514350" indent="-514350">
              <a:buFont typeface="+mj-lt"/>
              <a:buAutoNum type="arabicPeriod"/>
            </a:pPr>
            <a:endParaRPr lang="pt-PT" dirty="0" smtClean="0"/>
          </a:p>
          <a:p>
            <a:pPr marL="514350" indent="-514350">
              <a:buFont typeface="+mj-lt"/>
              <a:buAutoNum type="arabicPeriod"/>
            </a:pPr>
            <a:endParaRPr lang="pt-PT" dirty="0" smtClean="0"/>
          </a:p>
          <a:p>
            <a:pPr marL="514350" indent="-514350">
              <a:buFont typeface="+mj-lt"/>
              <a:buAutoNum type="arabicPeriod"/>
            </a:pPr>
            <a:endParaRPr lang="pt-PT" dirty="0" smtClean="0"/>
          </a:p>
          <a:p>
            <a:pPr marL="514350" indent="-514350">
              <a:buFont typeface="+mj-lt"/>
              <a:buAutoNum type="arabicPeriod"/>
            </a:pPr>
            <a:endParaRPr lang="pt-PT" dirty="0" smtClean="0"/>
          </a:p>
          <a:p>
            <a:pPr marL="514350" indent="-514350">
              <a:buFont typeface="+mj-lt"/>
              <a:buAutoNum type="arabicPeriod"/>
            </a:pPr>
            <a:r>
              <a:rPr lang="pt-PT" dirty="0" err="1" smtClean="0"/>
              <a:t>The</a:t>
            </a:r>
            <a:r>
              <a:rPr lang="pt-PT" dirty="0" smtClean="0"/>
              <a:t> </a:t>
            </a:r>
            <a:r>
              <a:rPr lang="pt-PT" dirty="0" err="1" smtClean="0"/>
              <a:t>value</a:t>
            </a:r>
            <a:r>
              <a:rPr lang="pt-PT" dirty="0" smtClean="0"/>
              <a:t> </a:t>
            </a:r>
            <a:r>
              <a:rPr lang="pt-PT" dirty="0" err="1" smtClean="0"/>
              <a:t>remains</a:t>
            </a:r>
            <a:r>
              <a:rPr lang="pt-PT" dirty="0" smtClean="0"/>
              <a:t> </a:t>
            </a:r>
            <a:r>
              <a:rPr lang="pt-PT" dirty="0" err="1" smtClean="0"/>
              <a:t>constant</a:t>
            </a:r>
            <a:endParaRPr lang="pt-PT" dirty="0" smtClean="0"/>
          </a:p>
          <a:p>
            <a:pPr marL="514350" indent="-514350">
              <a:buFont typeface="+mj-lt"/>
              <a:buAutoNum type="arabicPeriod"/>
            </a:pPr>
            <a:r>
              <a:rPr lang="pt-PT" dirty="0" err="1" smtClean="0"/>
              <a:t>The</a:t>
            </a:r>
            <a:r>
              <a:rPr lang="pt-PT" dirty="0" smtClean="0"/>
              <a:t> </a:t>
            </a:r>
            <a:r>
              <a:rPr lang="pt-PT" dirty="0" err="1" smtClean="0"/>
              <a:t>evolution</a:t>
            </a:r>
            <a:r>
              <a:rPr lang="pt-PT" dirty="0" smtClean="0"/>
              <a:t> </a:t>
            </a:r>
            <a:r>
              <a:rPr lang="pt-PT" dirty="0" err="1" smtClean="0"/>
              <a:t>is</a:t>
            </a:r>
            <a:r>
              <a:rPr lang="pt-PT" dirty="0" smtClean="0"/>
              <a:t> </a:t>
            </a:r>
            <a:r>
              <a:rPr lang="pt-PT" dirty="0" err="1" smtClean="0"/>
              <a:t>well-known</a:t>
            </a:r>
            <a:endParaRPr lang="pt-PT" dirty="0" smtClean="0"/>
          </a:p>
        </p:txBody>
      </p:sp>
      <p:grpSp>
        <p:nvGrpSpPr>
          <p:cNvPr id="5" name="Grupo 30"/>
          <p:cNvGrpSpPr/>
          <p:nvPr/>
        </p:nvGrpSpPr>
        <p:grpSpPr>
          <a:xfrm>
            <a:off x="2045739" y="2223768"/>
            <a:ext cx="4669401" cy="2633992"/>
            <a:chOff x="855636" y="3144042"/>
            <a:chExt cx="3431406" cy="3120547"/>
          </a:xfrm>
        </p:grpSpPr>
        <p:cxnSp>
          <p:nvCxnSpPr>
            <p:cNvPr id="7" name="Conexão recta 6"/>
            <p:cNvCxnSpPr/>
            <p:nvPr/>
          </p:nvCxnSpPr>
          <p:spPr>
            <a:xfrm>
              <a:off x="928667" y="5572128"/>
              <a:ext cx="3357581" cy="1600"/>
            </a:xfrm>
            <a:prstGeom prst="line">
              <a:avLst/>
            </a:prstGeom>
            <a:ln/>
          </p:spPr>
          <p:style>
            <a:lnRef idx="2">
              <a:schemeClr val="dk1"/>
            </a:lnRef>
            <a:fillRef idx="0">
              <a:schemeClr val="dk1"/>
            </a:fillRef>
            <a:effectRef idx="1">
              <a:schemeClr val="dk1"/>
            </a:effectRef>
            <a:fontRef idx="minor">
              <a:schemeClr val="tx1"/>
            </a:fontRef>
          </p:style>
        </p:cxnSp>
        <p:cxnSp>
          <p:nvCxnSpPr>
            <p:cNvPr id="8" name="Conexão recta 7"/>
            <p:cNvCxnSpPr/>
            <p:nvPr/>
          </p:nvCxnSpPr>
          <p:spPr>
            <a:xfrm rot="5400000" flipH="1" flipV="1">
              <a:off x="-281011" y="4364833"/>
              <a:ext cx="2415395" cy="810"/>
            </a:xfrm>
            <a:prstGeom prst="line">
              <a:avLst/>
            </a:prstGeom>
            <a:ln/>
          </p:spPr>
          <p:style>
            <a:lnRef idx="2">
              <a:schemeClr val="dk1"/>
            </a:lnRef>
            <a:fillRef idx="0">
              <a:schemeClr val="dk1"/>
            </a:fillRef>
            <a:effectRef idx="1">
              <a:schemeClr val="dk1"/>
            </a:effectRef>
            <a:fontRef idx="minor">
              <a:schemeClr val="tx1"/>
            </a:fontRef>
          </p:style>
        </p:cxnSp>
        <p:cxnSp>
          <p:nvCxnSpPr>
            <p:cNvPr id="9" name="Conexão recta 8"/>
            <p:cNvCxnSpPr/>
            <p:nvPr/>
          </p:nvCxnSpPr>
          <p:spPr>
            <a:xfrm rot="5400000">
              <a:off x="4250529" y="5607859"/>
              <a:ext cx="7143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exão recta 9"/>
            <p:cNvCxnSpPr/>
            <p:nvPr/>
          </p:nvCxnSpPr>
          <p:spPr>
            <a:xfrm rot="5400000">
              <a:off x="1393803" y="5607065"/>
              <a:ext cx="7143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aixaDeTexto 10"/>
            <p:cNvSpPr txBox="1"/>
            <p:nvPr/>
          </p:nvSpPr>
          <p:spPr>
            <a:xfrm>
              <a:off x="3894342" y="5643578"/>
              <a:ext cx="345111" cy="276999"/>
            </a:xfrm>
            <a:prstGeom prst="rect">
              <a:avLst/>
            </a:prstGeom>
            <a:noFill/>
          </p:spPr>
          <p:txBody>
            <a:bodyPr wrap="none" rtlCol="0">
              <a:spAutoFit/>
            </a:bodyPr>
            <a:lstStyle/>
            <a:p>
              <a:r>
                <a:rPr lang="pt-PT" sz="1200" dirty="0" smtClean="0"/>
                <a:t>11:25</a:t>
              </a:r>
              <a:endParaRPr lang="pt-PT" sz="1200" dirty="0"/>
            </a:p>
          </p:txBody>
        </p:sp>
        <p:sp>
          <p:nvSpPr>
            <p:cNvPr id="12" name="CaixaDeTexto 11"/>
            <p:cNvSpPr txBox="1"/>
            <p:nvPr/>
          </p:nvSpPr>
          <p:spPr>
            <a:xfrm>
              <a:off x="1142976" y="5643578"/>
              <a:ext cx="540533" cy="276999"/>
            </a:xfrm>
            <a:prstGeom prst="rect">
              <a:avLst/>
            </a:prstGeom>
            <a:noFill/>
          </p:spPr>
          <p:txBody>
            <a:bodyPr wrap="none" rtlCol="0">
              <a:spAutoFit/>
            </a:bodyPr>
            <a:lstStyle/>
            <a:p>
              <a:r>
                <a:rPr lang="pt-PT" sz="1200" dirty="0" smtClean="0"/>
                <a:t>11:00</a:t>
              </a:r>
              <a:endParaRPr lang="pt-PT" sz="1200" dirty="0"/>
            </a:p>
          </p:txBody>
        </p:sp>
        <p:sp>
          <p:nvSpPr>
            <p:cNvPr id="13" name="CaixaDeTexto 12"/>
            <p:cNvSpPr txBox="1"/>
            <p:nvPr/>
          </p:nvSpPr>
          <p:spPr>
            <a:xfrm>
              <a:off x="2316247" y="5956813"/>
              <a:ext cx="553357" cy="307776"/>
            </a:xfrm>
            <a:prstGeom prst="rect">
              <a:avLst/>
            </a:prstGeom>
            <a:noFill/>
          </p:spPr>
          <p:txBody>
            <a:bodyPr wrap="none" rtlCol="0">
              <a:spAutoFit/>
            </a:bodyPr>
            <a:lstStyle/>
            <a:p>
              <a:r>
                <a:rPr lang="pt-PT" sz="1400" b="1" dirty="0" err="1" smtClean="0"/>
                <a:t>Time</a:t>
              </a:r>
              <a:endParaRPr lang="pt-PT" sz="1400" b="1" dirty="0"/>
            </a:p>
          </p:txBody>
        </p:sp>
        <p:cxnSp>
          <p:nvCxnSpPr>
            <p:cNvPr id="14" name="Conexão recta 13"/>
            <p:cNvCxnSpPr/>
            <p:nvPr/>
          </p:nvCxnSpPr>
          <p:spPr>
            <a:xfrm rot="5400000">
              <a:off x="892149" y="5607065"/>
              <a:ext cx="7143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Conexão recta 14"/>
            <p:cNvCxnSpPr/>
            <p:nvPr/>
          </p:nvCxnSpPr>
          <p:spPr>
            <a:xfrm rot="10800000">
              <a:off x="855636" y="5572140"/>
              <a:ext cx="7143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exão recta 15"/>
            <p:cNvCxnSpPr/>
            <p:nvPr/>
          </p:nvCxnSpPr>
          <p:spPr>
            <a:xfrm rot="5400000" flipH="1" flipV="1">
              <a:off x="3036083" y="4393413"/>
              <a:ext cx="250033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CaixaDeTexto 16"/>
            <p:cNvSpPr txBox="1"/>
            <p:nvPr/>
          </p:nvSpPr>
          <p:spPr>
            <a:xfrm>
              <a:off x="1222736" y="3500438"/>
              <a:ext cx="313669" cy="285752"/>
            </a:xfrm>
            <a:prstGeom prst="rect">
              <a:avLst/>
            </a:prstGeom>
            <a:gradFill>
              <a:gsLst>
                <a:gs pos="0">
                  <a:schemeClr val="accent1">
                    <a:shade val="51000"/>
                    <a:satMod val="130000"/>
                  </a:schemeClr>
                </a:gs>
                <a:gs pos="80000">
                  <a:schemeClr val="accent1">
                    <a:shade val="93000"/>
                    <a:satMod val="130000"/>
                  </a:schemeClr>
                </a:gs>
                <a:gs pos="100000">
                  <a:schemeClr val="accent1">
                    <a:shade val="94000"/>
                    <a:satMod val="135000"/>
                  </a:schemeClr>
                </a:gs>
              </a:gsLst>
            </a:gradFill>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pt-PT" sz="1200" i="1" dirty="0" smtClean="0">
                  <a:solidFill>
                    <a:schemeClr val="bg1"/>
                  </a:solidFill>
                </a:rPr>
                <a:t>70</a:t>
              </a:r>
              <a:endParaRPr lang="pt-PT" sz="1200" i="1" dirty="0">
                <a:solidFill>
                  <a:schemeClr val="bg1"/>
                </a:solidFill>
              </a:endParaRPr>
            </a:p>
          </p:txBody>
        </p:sp>
        <p:sp>
          <p:nvSpPr>
            <p:cNvPr id="18" name="CaixaDeTexto 17"/>
            <p:cNvSpPr txBox="1"/>
            <p:nvPr/>
          </p:nvSpPr>
          <p:spPr>
            <a:xfrm>
              <a:off x="2428861" y="4214818"/>
              <a:ext cx="303976" cy="28575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pt-PT" sz="1200" i="1" dirty="0" smtClean="0">
                  <a:solidFill>
                    <a:schemeClr val="bg1"/>
                  </a:solidFill>
                </a:rPr>
                <a:t>50</a:t>
              </a:r>
              <a:endParaRPr lang="pt-PT" sz="1200" i="1" dirty="0">
                <a:solidFill>
                  <a:schemeClr val="bg1"/>
                </a:solidFill>
              </a:endParaRPr>
            </a:p>
          </p:txBody>
        </p:sp>
        <p:sp>
          <p:nvSpPr>
            <p:cNvPr id="19" name="CaixaDeTexto 18"/>
            <p:cNvSpPr txBox="1"/>
            <p:nvPr/>
          </p:nvSpPr>
          <p:spPr>
            <a:xfrm>
              <a:off x="2357422" y="5643578"/>
              <a:ext cx="540533" cy="276999"/>
            </a:xfrm>
            <a:prstGeom prst="rect">
              <a:avLst/>
            </a:prstGeom>
            <a:noFill/>
          </p:spPr>
          <p:txBody>
            <a:bodyPr wrap="none" rtlCol="0">
              <a:spAutoFit/>
            </a:bodyPr>
            <a:lstStyle/>
            <a:p>
              <a:r>
                <a:rPr lang="pt-PT" sz="1200" dirty="0" smtClean="0"/>
                <a:t>11:10</a:t>
              </a:r>
              <a:endParaRPr lang="pt-PT" sz="1200" dirty="0"/>
            </a:p>
          </p:txBody>
        </p:sp>
        <p:cxnSp>
          <p:nvCxnSpPr>
            <p:cNvPr id="20" name="Conexão recta 19"/>
            <p:cNvCxnSpPr/>
            <p:nvPr/>
          </p:nvCxnSpPr>
          <p:spPr>
            <a:xfrm rot="5400000">
              <a:off x="2606661" y="5607065"/>
              <a:ext cx="7143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CaixaDeTexto 20"/>
          <p:cNvSpPr txBox="1"/>
          <p:nvPr/>
        </p:nvSpPr>
        <p:spPr>
          <a:xfrm>
            <a:off x="1671560" y="2739790"/>
            <a:ext cx="400110" cy="1143008"/>
          </a:xfrm>
          <a:prstGeom prst="rect">
            <a:avLst/>
          </a:prstGeom>
          <a:noFill/>
        </p:spPr>
        <p:txBody>
          <a:bodyPr vert="vert270" wrap="square" rtlCol="0">
            <a:spAutoFit/>
          </a:bodyPr>
          <a:lstStyle/>
          <a:p>
            <a:r>
              <a:rPr lang="pt-PT" sz="1400" b="1" dirty="0" err="1" smtClean="0"/>
              <a:t>Noise</a:t>
            </a:r>
            <a:r>
              <a:rPr lang="pt-PT" sz="1400" b="1" dirty="0" smtClean="0"/>
              <a:t> (</a:t>
            </a:r>
            <a:r>
              <a:rPr lang="pt-PT" sz="1400" b="1" dirty="0" err="1" smtClean="0"/>
              <a:t>dB</a:t>
            </a:r>
            <a:r>
              <a:rPr lang="pt-PT" sz="1400" b="1" dirty="0" smtClean="0"/>
              <a:t>)</a:t>
            </a:r>
            <a:endParaRPr lang="pt-PT" sz="1400" b="1" dirty="0"/>
          </a:p>
        </p:txBody>
      </p:sp>
      <p:cxnSp>
        <p:nvCxnSpPr>
          <p:cNvPr id="23" name="Conexão recta unidireccional 22"/>
          <p:cNvCxnSpPr>
            <a:stCxn id="25" idx="2"/>
          </p:cNvCxnSpPr>
          <p:nvPr/>
        </p:nvCxnSpPr>
        <p:spPr>
          <a:xfrm rot="16200000" flipH="1">
            <a:off x="4971148" y="3639798"/>
            <a:ext cx="1059428" cy="14254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25" name="CaixaDeTexto 24"/>
          <p:cNvSpPr txBox="1"/>
          <p:nvPr/>
        </p:nvSpPr>
        <p:spPr>
          <a:xfrm>
            <a:off x="5000628" y="2812022"/>
            <a:ext cx="857927"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dirty="0"/>
              <a:t>d</a:t>
            </a:r>
            <a:r>
              <a:rPr lang="en-US" dirty="0" smtClean="0"/>
              <a:t>B = ?</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PT" dirty="0" err="1" smtClean="0"/>
              <a:t>What</a:t>
            </a:r>
            <a:r>
              <a:rPr lang="pt-PT" dirty="0" smtClean="0"/>
              <a:t> </a:t>
            </a:r>
            <a:r>
              <a:rPr lang="pt-PT" dirty="0" err="1" smtClean="0"/>
              <a:t>happens</a:t>
            </a:r>
            <a:r>
              <a:rPr lang="pt-PT" dirty="0" smtClean="0"/>
              <a:t> </a:t>
            </a:r>
            <a:r>
              <a:rPr lang="pt-PT" dirty="0" err="1" smtClean="0"/>
              <a:t>between</a:t>
            </a:r>
            <a:r>
              <a:rPr lang="pt-PT" dirty="0" smtClean="0"/>
              <a:t> </a:t>
            </a:r>
            <a:r>
              <a:rPr lang="pt-PT" dirty="0" err="1" smtClean="0"/>
              <a:t>events</a:t>
            </a:r>
            <a:r>
              <a:rPr lang="pt-PT" dirty="0" smtClean="0"/>
              <a:t>?</a:t>
            </a:r>
            <a:endParaRPr lang="pt-PT" dirty="0"/>
          </a:p>
        </p:txBody>
      </p:sp>
      <p:sp>
        <p:nvSpPr>
          <p:cNvPr id="3" name="Marcador de Posição do Número do Diapositivo 2"/>
          <p:cNvSpPr>
            <a:spLocks noGrp="1"/>
          </p:cNvSpPr>
          <p:nvPr>
            <p:ph type="sldNum" sz="quarter" idx="12"/>
          </p:nvPr>
        </p:nvSpPr>
        <p:spPr/>
        <p:txBody>
          <a:bodyPr>
            <a:normAutofit/>
          </a:bodyPr>
          <a:lstStyle/>
          <a:p>
            <a:fld id="{B4422163-51E1-4CA0-BE4E-7782B2F7CC31}" type="slidenum">
              <a:rPr lang="pt-PT" smtClean="0"/>
              <a:pPr/>
              <a:t>47</a:t>
            </a:fld>
            <a:endParaRPr lang="pt-PT"/>
          </a:p>
        </p:txBody>
      </p:sp>
      <p:sp>
        <p:nvSpPr>
          <p:cNvPr id="4" name="Marcador de Posição de Conteúdo 3"/>
          <p:cNvSpPr>
            <a:spLocks noGrp="1"/>
          </p:cNvSpPr>
          <p:nvPr>
            <p:ph sz="quarter" idx="1"/>
          </p:nvPr>
        </p:nvSpPr>
        <p:spPr/>
        <p:txBody>
          <a:bodyPr>
            <a:normAutofit lnSpcReduction="10000"/>
          </a:bodyPr>
          <a:lstStyle/>
          <a:p>
            <a:pPr marL="514350" indent="-514350">
              <a:buFont typeface="+mj-lt"/>
              <a:buAutoNum type="arabicPeriod"/>
            </a:pPr>
            <a:r>
              <a:rPr lang="pt-PT" dirty="0" err="1" smtClean="0"/>
              <a:t>The</a:t>
            </a:r>
            <a:r>
              <a:rPr lang="pt-PT" dirty="0" smtClean="0"/>
              <a:t> </a:t>
            </a:r>
            <a:r>
              <a:rPr lang="pt-PT" dirty="0" err="1" smtClean="0"/>
              <a:t>value</a:t>
            </a:r>
            <a:r>
              <a:rPr lang="pt-PT" dirty="0" smtClean="0"/>
              <a:t> </a:t>
            </a:r>
            <a:r>
              <a:rPr lang="pt-PT" dirty="0" err="1" smtClean="0"/>
              <a:t>is</a:t>
            </a:r>
            <a:r>
              <a:rPr lang="pt-PT" dirty="0" smtClean="0"/>
              <a:t> </a:t>
            </a:r>
            <a:r>
              <a:rPr lang="pt-PT" dirty="0" err="1" smtClean="0"/>
              <a:t>undefined</a:t>
            </a:r>
            <a:endParaRPr lang="pt-PT" dirty="0" smtClean="0"/>
          </a:p>
          <a:p>
            <a:pPr marL="514350" indent="-514350">
              <a:buFont typeface="+mj-lt"/>
              <a:buAutoNum type="arabicPeriod"/>
            </a:pPr>
            <a:r>
              <a:rPr lang="pt-PT" dirty="0" err="1" smtClean="0"/>
              <a:t>The</a:t>
            </a:r>
            <a:r>
              <a:rPr lang="pt-PT" dirty="0" smtClean="0"/>
              <a:t> </a:t>
            </a:r>
            <a:r>
              <a:rPr lang="pt-PT" dirty="0" err="1" smtClean="0"/>
              <a:t>value</a:t>
            </a:r>
            <a:r>
              <a:rPr lang="pt-PT" dirty="0" smtClean="0"/>
              <a:t> </a:t>
            </a:r>
            <a:r>
              <a:rPr lang="pt-PT" dirty="0" err="1" smtClean="0"/>
              <a:t>remains</a:t>
            </a:r>
            <a:r>
              <a:rPr lang="pt-PT" dirty="0" smtClean="0"/>
              <a:t> </a:t>
            </a:r>
            <a:r>
              <a:rPr lang="pt-PT" dirty="0" err="1" smtClean="0"/>
              <a:t>constant</a:t>
            </a:r>
            <a:endParaRPr lang="pt-PT" dirty="0" smtClean="0"/>
          </a:p>
          <a:p>
            <a:pPr marL="514350" indent="-514350">
              <a:buFont typeface="+mj-lt"/>
              <a:buAutoNum type="arabicPeriod"/>
            </a:pPr>
            <a:endParaRPr lang="pt-PT" dirty="0" smtClean="0"/>
          </a:p>
          <a:p>
            <a:pPr marL="514350" indent="-514350">
              <a:buFont typeface="+mj-lt"/>
              <a:buAutoNum type="arabicPeriod"/>
            </a:pPr>
            <a:endParaRPr lang="pt-PT" dirty="0" smtClean="0"/>
          </a:p>
          <a:p>
            <a:pPr marL="514350" indent="-514350">
              <a:buFont typeface="+mj-lt"/>
              <a:buAutoNum type="arabicPeriod"/>
            </a:pPr>
            <a:endParaRPr lang="pt-PT" dirty="0" smtClean="0"/>
          </a:p>
          <a:p>
            <a:pPr marL="514350" indent="-514350">
              <a:buFont typeface="+mj-lt"/>
              <a:buAutoNum type="arabicPeriod"/>
            </a:pPr>
            <a:endParaRPr lang="pt-PT" dirty="0" smtClean="0"/>
          </a:p>
          <a:p>
            <a:pPr marL="514350" indent="-514350">
              <a:buFont typeface="+mj-lt"/>
              <a:buAutoNum type="arabicPeriod"/>
            </a:pPr>
            <a:endParaRPr lang="pt-PT" dirty="0" smtClean="0"/>
          </a:p>
          <a:p>
            <a:pPr marL="514350" indent="-514350">
              <a:buFont typeface="+mj-lt"/>
              <a:buAutoNum type="arabicPeriod"/>
            </a:pPr>
            <a:r>
              <a:rPr lang="pt-PT" dirty="0" err="1" smtClean="0"/>
              <a:t>The</a:t>
            </a:r>
            <a:r>
              <a:rPr lang="pt-PT" dirty="0" smtClean="0"/>
              <a:t> </a:t>
            </a:r>
            <a:r>
              <a:rPr lang="pt-PT" dirty="0" err="1" smtClean="0"/>
              <a:t>evolution</a:t>
            </a:r>
            <a:r>
              <a:rPr lang="pt-PT" dirty="0" smtClean="0"/>
              <a:t> </a:t>
            </a:r>
            <a:r>
              <a:rPr lang="pt-PT" dirty="0" err="1" smtClean="0"/>
              <a:t>is</a:t>
            </a:r>
            <a:r>
              <a:rPr lang="pt-PT" dirty="0" smtClean="0"/>
              <a:t> </a:t>
            </a:r>
            <a:r>
              <a:rPr lang="pt-PT" dirty="0" err="1" smtClean="0"/>
              <a:t>well-known</a:t>
            </a:r>
            <a:endParaRPr lang="pt-PT" dirty="0" smtClean="0"/>
          </a:p>
        </p:txBody>
      </p:sp>
      <p:grpSp>
        <p:nvGrpSpPr>
          <p:cNvPr id="5" name="Grupo 30"/>
          <p:cNvGrpSpPr/>
          <p:nvPr/>
        </p:nvGrpSpPr>
        <p:grpSpPr>
          <a:xfrm>
            <a:off x="2045739" y="2723834"/>
            <a:ext cx="4669401" cy="2633992"/>
            <a:chOff x="855636" y="3144042"/>
            <a:chExt cx="3431406" cy="3120547"/>
          </a:xfrm>
        </p:grpSpPr>
        <p:cxnSp>
          <p:nvCxnSpPr>
            <p:cNvPr id="7" name="Conexão recta 6"/>
            <p:cNvCxnSpPr/>
            <p:nvPr/>
          </p:nvCxnSpPr>
          <p:spPr>
            <a:xfrm>
              <a:off x="928667" y="5572128"/>
              <a:ext cx="3357581" cy="1600"/>
            </a:xfrm>
            <a:prstGeom prst="line">
              <a:avLst/>
            </a:prstGeom>
            <a:ln/>
          </p:spPr>
          <p:style>
            <a:lnRef idx="2">
              <a:schemeClr val="dk1"/>
            </a:lnRef>
            <a:fillRef idx="0">
              <a:schemeClr val="dk1"/>
            </a:fillRef>
            <a:effectRef idx="1">
              <a:schemeClr val="dk1"/>
            </a:effectRef>
            <a:fontRef idx="minor">
              <a:schemeClr val="tx1"/>
            </a:fontRef>
          </p:style>
        </p:cxnSp>
        <p:cxnSp>
          <p:nvCxnSpPr>
            <p:cNvPr id="8" name="Conexão recta 7"/>
            <p:cNvCxnSpPr/>
            <p:nvPr/>
          </p:nvCxnSpPr>
          <p:spPr>
            <a:xfrm rot="5400000" flipH="1" flipV="1">
              <a:off x="-281011" y="4364833"/>
              <a:ext cx="2415395" cy="810"/>
            </a:xfrm>
            <a:prstGeom prst="line">
              <a:avLst/>
            </a:prstGeom>
            <a:ln/>
          </p:spPr>
          <p:style>
            <a:lnRef idx="2">
              <a:schemeClr val="dk1"/>
            </a:lnRef>
            <a:fillRef idx="0">
              <a:schemeClr val="dk1"/>
            </a:fillRef>
            <a:effectRef idx="1">
              <a:schemeClr val="dk1"/>
            </a:effectRef>
            <a:fontRef idx="minor">
              <a:schemeClr val="tx1"/>
            </a:fontRef>
          </p:style>
        </p:cxnSp>
        <p:cxnSp>
          <p:nvCxnSpPr>
            <p:cNvPr id="9" name="Conexão recta 8"/>
            <p:cNvCxnSpPr/>
            <p:nvPr/>
          </p:nvCxnSpPr>
          <p:spPr>
            <a:xfrm rot="5400000">
              <a:off x="4250529" y="5607859"/>
              <a:ext cx="7143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exão recta 9"/>
            <p:cNvCxnSpPr/>
            <p:nvPr/>
          </p:nvCxnSpPr>
          <p:spPr>
            <a:xfrm rot="5400000">
              <a:off x="1393803" y="5607065"/>
              <a:ext cx="7143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aixaDeTexto 10"/>
            <p:cNvSpPr txBox="1"/>
            <p:nvPr/>
          </p:nvSpPr>
          <p:spPr>
            <a:xfrm>
              <a:off x="3894342" y="5643578"/>
              <a:ext cx="345111" cy="276999"/>
            </a:xfrm>
            <a:prstGeom prst="rect">
              <a:avLst/>
            </a:prstGeom>
            <a:noFill/>
          </p:spPr>
          <p:txBody>
            <a:bodyPr wrap="none" rtlCol="0">
              <a:spAutoFit/>
            </a:bodyPr>
            <a:lstStyle/>
            <a:p>
              <a:r>
                <a:rPr lang="pt-PT" sz="1200" dirty="0" smtClean="0"/>
                <a:t>11:25</a:t>
              </a:r>
              <a:endParaRPr lang="pt-PT" sz="1200" dirty="0"/>
            </a:p>
          </p:txBody>
        </p:sp>
        <p:sp>
          <p:nvSpPr>
            <p:cNvPr id="12" name="CaixaDeTexto 11"/>
            <p:cNvSpPr txBox="1"/>
            <p:nvPr/>
          </p:nvSpPr>
          <p:spPr>
            <a:xfrm>
              <a:off x="1142976" y="5643578"/>
              <a:ext cx="540533" cy="276999"/>
            </a:xfrm>
            <a:prstGeom prst="rect">
              <a:avLst/>
            </a:prstGeom>
            <a:noFill/>
          </p:spPr>
          <p:txBody>
            <a:bodyPr wrap="none" rtlCol="0">
              <a:spAutoFit/>
            </a:bodyPr>
            <a:lstStyle/>
            <a:p>
              <a:r>
                <a:rPr lang="pt-PT" sz="1200" dirty="0" smtClean="0"/>
                <a:t>11:00</a:t>
              </a:r>
              <a:endParaRPr lang="pt-PT" sz="1200" dirty="0"/>
            </a:p>
          </p:txBody>
        </p:sp>
        <p:sp>
          <p:nvSpPr>
            <p:cNvPr id="13" name="CaixaDeTexto 12"/>
            <p:cNvSpPr txBox="1"/>
            <p:nvPr/>
          </p:nvSpPr>
          <p:spPr>
            <a:xfrm>
              <a:off x="2316247" y="5956813"/>
              <a:ext cx="553357" cy="307776"/>
            </a:xfrm>
            <a:prstGeom prst="rect">
              <a:avLst/>
            </a:prstGeom>
            <a:noFill/>
          </p:spPr>
          <p:txBody>
            <a:bodyPr wrap="none" rtlCol="0">
              <a:spAutoFit/>
            </a:bodyPr>
            <a:lstStyle/>
            <a:p>
              <a:r>
                <a:rPr lang="pt-PT" sz="1400" b="1" dirty="0" err="1" smtClean="0"/>
                <a:t>Time</a:t>
              </a:r>
              <a:endParaRPr lang="pt-PT" sz="1400" b="1" dirty="0"/>
            </a:p>
          </p:txBody>
        </p:sp>
        <p:cxnSp>
          <p:nvCxnSpPr>
            <p:cNvPr id="14" name="Conexão recta 13"/>
            <p:cNvCxnSpPr/>
            <p:nvPr/>
          </p:nvCxnSpPr>
          <p:spPr>
            <a:xfrm rot="5400000">
              <a:off x="892149" y="5607065"/>
              <a:ext cx="7143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Conexão recta 14"/>
            <p:cNvCxnSpPr/>
            <p:nvPr/>
          </p:nvCxnSpPr>
          <p:spPr>
            <a:xfrm rot="10800000">
              <a:off x="855636" y="5572140"/>
              <a:ext cx="7143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exão recta 15"/>
            <p:cNvCxnSpPr/>
            <p:nvPr/>
          </p:nvCxnSpPr>
          <p:spPr>
            <a:xfrm rot="5400000" flipH="1" flipV="1">
              <a:off x="3036083" y="4393413"/>
              <a:ext cx="250033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CaixaDeTexto 16"/>
            <p:cNvSpPr txBox="1"/>
            <p:nvPr/>
          </p:nvSpPr>
          <p:spPr>
            <a:xfrm>
              <a:off x="1222736" y="3500438"/>
              <a:ext cx="313669" cy="285752"/>
            </a:xfrm>
            <a:prstGeom prst="rect">
              <a:avLst/>
            </a:prstGeom>
            <a:gradFill>
              <a:gsLst>
                <a:gs pos="0">
                  <a:schemeClr val="accent1">
                    <a:shade val="51000"/>
                    <a:satMod val="130000"/>
                  </a:schemeClr>
                </a:gs>
                <a:gs pos="80000">
                  <a:schemeClr val="accent1">
                    <a:shade val="93000"/>
                    <a:satMod val="130000"/>
                  </a:schemeClr>
                </a:gs>
                <a:gs pos="100000">
                  <a:schemeClr val="accent1">
                    <a:shade val="94000"/>
                    <a:satMod val="135000"/>
                  </a:schemeClr>
                </a:gs>
              </a:gsLst>
            </a:gradFill>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pt-PT" sz="1200" i="1" dirty="0" smtClean="0">
                  <a:solidFill>
                    <a:schemeClr val="bg1"/>
                  </a:solidFill>
                </a:rPr>
                <a:t>70</a:t>
              </a:r>
              <a:endParaRPr lang="pt-PT" sz="1200" i="1" dirty="0">
                <a:solidFill>
                  <a:schemeClr val="bg1"/>
                </a:solidFill>
              </a:endParaRPr>
            </a:p>
          </p:txBody>
        </p:sp>
        <p:sp>
          <p:nvSpPr>
            <p:cNvPr id="18" name="CaixaDeTexto 17"/>
            <p:cNvSpPr txBox="1"/>
            <p:nvPr/>
          </p:nvSpPr>
          <p:spPr>
            <a:xfrm>
              <a:off x="2428861" y="4214818"/>
              <a:ext cx="303976" cy="28575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pt-PT" sz="1200" i="1" dirty="0" smtClean="0">
                  <a:solidFill>
                    <a:schemeClr val="bg1"/>
                  </a:solidFill>
                </a:rPr>
                <a:t>50</a:t>
              </a:r>
              <a:endParaRPr lang="pt-PT" sz="1200" i="1" dirty="0">
                <a:solidFill>
                  <a:schemeClr val="bg1"/>
                </a:solidFill>
              </a:endParaRPr>
            </a:p>
          </p:txBody>
        </p:sp>
        <p:sp>
          <p:nvSpPr>
            <p:cNvPr id="19" name="CaixaDeTexto 18"/>
            <p:cNvSpPr txBox="1"/>
            <p:nvPr/>
          </p:nvSpPr>
          <p:spPr>
            <a:xfrm>
              <a:off x="2357422" y="5643578"/>
              <a:ext cx="540533" cy="276999"/>
            </a:xfrm>
            <a:prstGeom prst="rect">
              <a:avLst/>
            </a:prstGeom>
            <a:noFill/>
          </p:spPr>
          <p:txBody>
            <a:bodyPr wrap="none" rtlCol="0">
              <a:spAutoFit/>
            </a:bodyPr>
            <a:lstStyle/>
            <a:p>
              <a:r>
                <a:rPr lang="pt-PT" sz="1200" dirty="0" smtClean="0"/>
                <a:t>11:10</a:t>
              </a:r>
              <a:endParaRPr lang="pt-PT" sz="1200" dirty="0"/>
            </a:p>
          </p:txBody>
        </p:sp>
        <p:cxnSp>
          <p:nvCxnSpPr>
            <p:cNvPr id="20" name="Conexão recta 19"/>
            <p:cNvCxnSpPr/>
            <p:nvPr/>
          </p:nvCxnSpPr>
          <p:spPr>
            <a:xfrm rot="5400000">
              <a:off x="2606661" y="5607065"/>
              <a:ext cx="7143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CaixaDeTexto 20"/>
          <p:cNvSpPr txBox="1"/>
          <p:nvPr/>
        </p:nvSpPr>
        <p:spPr>
          <a:xfrm>
            <a:off x="1671560" y="3429000"/>
            <a:ext cx="400110" cy="714380"/>
          </a:xfrm>
          <a:prstGeom prst="rect">
            <a:avLst/>
          </a:prstGeom>
          <a:noFill/>
        </p:spPr>
        <p:txBody>
          <a:bodyPr vert="vert270" wrap="square" rtlCol="0">
            <a:spAutoFit/>
          </a:bodyPr>
          <a:lstStyle/>
          <a:p>
            <a:r>
              <a:rPr lang="pt-PT" sz="1400" b="1" dirty="0" err="1" smtClean="0"/>
              <a:t>Price</a:t>
            </a:r>
            <a:endParaRPr lang="pt-PT" sz="1400" b="1" dirty="0"/>
          </a:p>
        </p:txBody>
      </p:sp>
      <p:cxnSp>
        <p:nvCxnSpPr>
          <p:cNvPr id="23" name="Conexão recta unidireccional 22"/>
          <p:cNvCxnSpPr>
            <a:stCxn id="25" idx="2"/>
          </p:cNvCxnSpPr>
          <p:nvPr/>
        </p:nvCxnSpPr>
        <p:spPr>
          <a:xfrm rot="5400000">
            <a:off x="5064122" y="4163466"/>
            <a:ext cx="1059428" cy="4340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25" name="CaixaDeTexto 24"/>
          <p:cNvSpPr txBox="1"/>
          <p:nvPr/>
        </p:nvSpPr>
        <p:spPr>
          <a:xfrm>
            <a:off x="5000628" y="3286124"/>
            <a:ext cx="1229824"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dirty="0" smtClean="0"/>
              <a:t>Price = 50</a:t>
            </a:r>
            <a:endParaRPr lang="en-US" dirty="0"/>
          </a:p>
        </p:txBody>
      </p:sp>
      <p:cxnSp>
        <p:nvCxnSpPr>
          <p:cNvPr id="26" name="Conexão recta 25"/>
          <p:cNvCxnSpPr>
            <a:stCxn id="17" idx="3"/>
          </p:cNvCxnSpPr>
          <p:nvPr/>
        </p:nvCxnSpPr>
        <p:spPr>
          <a:xfrm flipV="1">
            <a:off x="2972119" y="3143248"/>
            <a:ext cx="1171253" cy="201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Conexão recta 26"/>
          <p:cNvCxnSpPr/>
          <p:nvPr/>
        </p:nvCxnSpPr>
        <p:spPr>
          <a:xfrm flipV="1">
            <a:off x="4572000" y="3786190"/>
            <a:ext cx="2143140" cy="2012"/>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PT" dirty="0" err="1" smtClean="0"/>
              <a:t>What</a:t>
            </a:r>
            <a:r>
              <a:rPr lang="pt-PT" dirty="0" smtClean="0"/>
              <a:t> </a:t>
            </a:r>
            <a:r>
              <a:rPr lang="pt-PT" dirty="0" err="1" smtClean="0"/>
              <a:t>happens</a:t>
            </a:r>
            <a:r>
              <a:rPr lang="pt-PT" dirty="0" smtClean="0"/>
              <a:t> </a:t>
            </a:r>
            <a:r>
              <a:rPr lang="pt-PT" dirty="0" err="1" smtClean="0"/>
              <a:t>between</a:t>
            </a:r>
            <a:r>
              <a:rPr lang="pt-PT" dirty="0" smtClean="0"/>
              <a:t> </a:t>
            </a:r>
            <a:r>
              <a:rPr lang="pt-PT" dirty="0" err="1" smtClean="0"/>
              <a:t>events</a:t>
            </a:r>
            <a:r>
              <a:rPr lang="pt-PT" dirty="0" smtClean="0"/>
              <a:t>?</a:t>
            </a:r>
            <a:endParaRPr lang="pt-PT" dirty="0"/>
          </a:p>
        </p:txBody>
      </p:sp>
      <p:sp>
        <p:nvSpPr>
          <p:cNvPr id="3" name="Marcador de Posição do Número do Diapositivo 2"/>
          <p:cNvSpPr>
            <a:spLocks noGrp="1"/>
          </p:cNvSpPr>
          <p:nvPr>
            <p:ph type="sldNum" sz="quarter" idx="12"/>
          </p:nvPr>
        </p:nvSpPr>
        <p:spPr/>
        <p:txBody>
          <a:bodyPr>
            <a:normAutofit/>
          </a:bodyPr>
          <a:lstStyle/>
          <a:p>
            <a:fld id="{B4422163-51E1-4CA0-BE4E-7782B2F7CC31}" type="slidenum">
              <a:rPr lang="pt-PT" smtClean="0"/>
              <a:pPr/>
              <a:t>48</a:t>
            </a:fld>
            <a:endParaRPr lang="pt-PT"/>
          </a:p>
        </p:txBody>
      </p:sp>
      <p:sp>
        <p:nvSpPr>
          <p:cNvPr id="4" name="Marcador de Posição de Conteúdo 3"/>
          <p:cNvSpPr>
            <a:spLocks noGrp="1"/>
          </p:cNvSpPr>
          <p:nvPr>
            <p:ph sz="quarter" idx="1"/>
          </p:nvPr>
        </p:nvSpPr>
        <p:spPr/>
        <p:txBody>
          <a:bodyPr>
            <a:normAutofit/>
          </a:bodyPr>
          <a:lstStyle/>
          <a:p>
            <a:pPr marL="514350" indent="-514350">
              <a:buFont typeface="+mj-lt"/>
              <a:buAutoNum type="arabicPeriod"/>
            </a:pPr>
            <a:r>
              <a:rPr lang="pt-PT" dirty="0" err="1" smtClean="0"/>
              <a:t>The</a:t>
            </a:r>
            <a:r>
              <a:rPr lang="pt-PT" dirty="0" smtClean="0"/>
              <a:t> </a:t>
            </a:r>
            <a:r>
              <a:rPr lang="pt-PT" dirty="0" err="1" smtClean="0"/>
              <a:t>value</a:t>
            </a:r>
            <a:r>
              <a:rPr lang="pt-PT" dirty="0" smtClean="0"/>
              <a:t> </a:t>
            </a:r>
            <a:r>
              <a:rPr lang="pt-PT" dirty="0" err="1" smtClean="0"/>
              <a:t>is</a:t>
            </a:r>
            <a:r>
              <a:rPr lang="pt-PT" dirty="0" smtClean="0"/>
              <a:t> </a:t>
            </a:r>
            <a:r>
              <a:rPr lang="pt-PT" dirty="0" err="1" smtClean="0"/>
              <a:t>undefined</a:t>
            </a:r>
            <a:endParaRPr lang="pt-PT" dirty="0" smtClean="0"/>
          </a:p>
          <a:p>
            <a:pPr marL="514350" indent="-514350">
              <a:buFont typeface="+mj-lt"/>
              <a:buAutoNum type="arabicPeriod"/>
            </a:pPr>
            <a:r>
              <a:rPr lang="pt-PT" dirty="0" err="1" smtClean="0"/>
              <a:t>The</a:t>
            </a:r>
            <a:r>
              <a:rPr lang="pt-PT" dirty="0" smtClean="0"/>
              <a:t> </a:t>
            </a:r>
            <a:r>
              <a:rPr lang="pt-PT" dirty="0" err="1" smtClean="0"/>
              <a:t>value</a:t>
            </a:r>
            <a:r>
              <a:rPr lang="pt-PT" dirty="0" smtClean="0"/>
              <a:t> </a:t>
            </a:r>
            <a:r>
              <a:rPr lang="pt-PT" dirty="0" err="1" smtClean="0"/>
              <a:t>remains</a:t>
            </a:r>
            <a:r>
              <a:rPr lang="pt-PT" dirty="0" smtClean="0"/>
              <a:t> </a:t>
            </a:r>
            <a:r>
              <a:rPr lang="pt-PT" dirty="0" err="1" smtClean="0"/>
              <a:t>constant</a:t>
            </a:r>
            <a:endParaRPr lang="pt-PT" dirty="0" smtClean="0"/>
          </a:p>
          <a:p>
            <a:pPr marL="514350" indent="-514350">
              <a:buFont typeface="+mj-lt"/>
              <a:buAutoNum type="arabicPeriod"/>
            </a:pPr>
            <a:r>
              <a:rPr lang="pt-PT" dirty="0" err="1" smtClean="0"/>
              <a:t>The</a:t>
            </a:r>
            <a:r>
              <a:rPr lang="pt-PT" dirty="0" smtClean="0"/>
              <a:t> </a:t>
            </a:r>
            <a:r>
              <a:rPr lang="pt-PT" dirty="0" err="1" smtClean="0"/>
              <a:t>evolution</a:t>
            </a:r>
            <a:r>
              <a:rPr lang="pt-PT" dirty="0" smtClean="0"/>
              <a:t> </a:t>
            </a:r>
            <a:r>
              <a:rPr lang="pt-PT" dirty="0" err="1" smtClean="0"/>
              <a:t>is</a:t>
            </a:r>
            <a:r>
              <a:rPr lang="pt-PT" dirty="0" smtClean="0"/>
              <a:t> </a:t>
            </a:r>
            <a:r>
              <a:rPr lang="pt-PT" dirty="0" err="1" smtClean="0"/>
              <a:t>well-known</a:t>
            </a:r>
            <a:endParaRPr lang="pt-PT" dirty="0" smtClean="0"/>
          </a:p>
        </p:txBody>
      </p:sp>
      <p:grpSp>
        <p:nvGrpSpPr>
          <p:cNvPr id="5" name="Grupo 30"/>
          <p:cNvGrpSpPr/>
          <p:nvPr/>
        </p:nvGrpSpPr>
        <p:grpSpPr>
          <a:xfrm>
            <a:off x="2045739" y="3652528"/>
            <a:ext cx="4669401" cy="2633992"/>
            <a:chOff x="855636" y="3144042"/>
            <a:chExt cx="3431406" cy="3120547"/>
          </a:xfrm>
        </p:grpSpPr>
        <p:cxnSp>
          <p:nvCxnSpPr>
            <p:cNvPr id="7" name="Conexão recta 6"/>
            <p:cNvCxnSpPr/>
            <p:nvPr/>
          </p:nvCxnSpPr>
          <p:spPr>
            <a:xfrm>
              <a:off x="928667" y="5572128"/>
              <a:ext cx="3357581" cy="1600"/>
            </a:xfrm>
            <a:prstGeom prst="line">
              <a:avLst/>
            </a:prstGeom>
            <a:ln/>
          </p:spPr>
          <p:style>
            <a:lnRef idx="2">
              <a:schemeClr val="dk1"/>
            </a:lnRef>
            <a:fillRef idx="0">
              <a:schemeClr val="dk1"/>
            </a:fillRef>
            <a:effectRef idx="1">
              <a:schemeClr val="dk1"/>
            </a:effectRef>
            <a:fontRef idx="minor">
              <a:schemeClr val="tx1"/>
            </a:fontRef>
          </p:style>
        </p:cxnSp>
        <p:cxnSp>
          <p:nvCxnSpPr>
            <p:cNvPr id="8" name="Conexão recta 7"/>
            <p:cNvCxnSpPr/>
            <p:nvPr/>
          </p:nvCxnSpPr>
          <p:spPr>
            <a:xfrm rot="5400000" flipH="1" flipV="1">
              <a:off x="-281011" y="4364833"/>
              <a:ext cx="2415395" cy="810"/>
            </a:xfrm>
            <a:prstGeom prst="line">
              <a:avLst/>
            </a:prstGeom>
            <a:ln/>
          </p:spPr>
          <p:style>
            <a:lnRef idx="2">
              <a:schemeClr val="dk1"/>
            </a:lnRef>
            <a:fillRef idx="0">
              <a:schemeClr val="dk1"/>
            </a:fillRef>
            <a:effectRef idx="1">
              <a:schemeClr val="dk1"/>
            </a:effectRef>
            <a:fontRef idx="minor">
              <a:schemeClr val="tx1"/>
            </a:fontRef>
          </p:style>
        </p:cxnSp>
        <p:cxnSp>
          <p:nvCxnSpPr>
            <p:cNvPr id="9" name="Conexão recta 8"/>
            <p:cNvCxnSpPr/>
            <p:nvPr/>
          </p:nvCxnSpPr>
          <p:spPr>
            <a:xfrm rot="5400000">
              <a:off x="4250529" y="5607859"/>
              <a:ext cx="7143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exão recta 9"/>
            <p:cNvCxnSpPr/>
            <p:nvPr/>
          </p:nvCxnSpPr>
          <p:spPr>
            <a:xfrm rot="5400000">
              <a:off x="1393803" y="5607065"/>
              <a:ext cx="7143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aixaDeTexto 10"/>
            <p:cNvSpPr txBox="1"/>
            <p:nvPr/>
          </p:nvSpPr>
          <p:spPr>
            <a:xfrm>
              <a:off x="3894342" y="5643578"/>
              <a:ext cx="345111" cy="276999"/>
            </a:xfrm>
            <a:prstGeom prst="rect">
              <a:avLst/>
            </a:prstGeom>
            <a:noFill/>
          </p:spPr>
          <p:txBody>
            <a:bodyPr wrap="none" rtlCol="0">
              <a:spAutoFit/>
            </a:bodyPr>
            <a:lstStyle/>
            <a:p>
              <a:r>
                <a:rPr lang="pt-PT" sz="1200" dirty="0" smtClean="0"/>
                <a:t>11:25</a:t>
              </a:r>
              <a:endParaRPr lang="pt-PT" sz="1200" dirty="0"/>
            </a:p>
          </p:txBody>
        </p:sp>
        <p:sp>
          <p:nvSpPr>
            <p:cNvPr id="12" name="CaixaDeTexto 11"/>
            <p:cNvSpPr txBox="1"/>
            <p:nvPr/>
          </p:nvSpPr>
          <p:spPr>
            <a:xfrm>
              <a:off x="1142976" y="5643578"/>
              <a:ext cx="540533" cy="276999"/>
            </a:xfrm>
            <a:prstGeom prst="rect">
              <a:avLst/>
            </a:prstGeom>
            <a:noFill/>
          </p:spPr>
          <p:txBody>
            <a:bodyPr wrap="none" rtlCol="0">
              <a:spAutoFit/>
            </a:bodyPr>
            <a:lstStyle/>
            <a:p>
              <a:r>
                <a:rPr lang="pt-PT" sz="1200" dirty="0" smtClean="0"/>
                <a:t>11:00</a:t>
              </a:r>
              <a:endParaRPr lang="pt-PT" sz="1200" dirty="0"/>
            </a:p>
          </p:txBody>
        </p:sp>
        <p:sp>
          <p:nvSpPr>
            <p:cNvPr id="13" name="CaixaDeTexto 12"/>
            <p:cNvSpPr txBox="1"/>
            <p:nvPr/>
          </p:nvSpPr>
          <p:spPr>
            <a:xfrm>
              <a:off x="2316247" y="5956813"/>
              <a:ext cx="553357" cy="307776"/>
            </a:xfrm>
            <a:prstGeom prst="rect">
              <a:avLst/>
            </a:prstGeom>
            <a:noFill/>
          </p:spPr>
          <p:txBody>
            <a:bodyPr wrap="none" rtlCol="0">
              <a:spAutoFit/>
            </a:bodyPr>
            <a:lstStyle/>
            <a:p>
              <a:r>
                <a:rPr lang="pt-PT" sz="1400" b="1" dirty="0" err="1" smtClean="0"/>
                <a:t>Time</a:t>
              </a:r>
              <a:endParaRPr lang="pt-PT" sz="1400" b="1" dirty="0"/>
            </a:p>
          </p:txBody>
        </p:sp>
        <p:cxnSp>
          <p:nvCxnSpPr>
            <p:cNvPr id="14" name="Conexão recta 13"/>
            <p:cNvCxnSpPr/>
            <p:nvPr/>
          </p:nvCxnSpPr>
          <p:spPr>
            <a:xfrm rot="5400000">
              <a:off x="892149" y="5607065"/>
              <a:ext cx="7143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Conexão recta 14"/>
            <p:cNvCxnSpPr/>
            <p:nvPr/>
          </p:nvCxnSpPr>
          <p:spPr>
            <a:xfrm rot="10800000">
              <a:off x="855636" y="5572140"/>
              <a:ext cx="7143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exão recta 15"/>
            <p:cNvCxnSpPr/>
            <p:nvPr/>
          </p:nvCxnSpPr>
          <p:spPr>
            <a:xfrm rot="5400000" flipH="1" flipV="1">
              <a:off x="3036083" y="4393413"/>
              <a:ext cx="250033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CaixaDeTexto 16"/>
            <p:cNvSpPr txBox="1"/>
            <p:nvPr/>
          </p:nvSpPr>
          <p:spPr>
            <a:xfrm>
              <a:off x="1222736" y="3500438"/>
              <a:ext cx="313669" cy="285752"/>
            </a:xfrm>
            <a:prstGeom prst="rect">
              <a:avLst/>
            </a:prstGeom>
            <a:gradFill>
              <a:gsLst>
                <a:gs pos="0">
                  <a:schemeClr val="accent1">
                    <a:shade val="51000"/>
                    <a:satMod val="130000"/>
                  </a:schemeClr>
                </a:gs>
                <a:gs pos="80000">
                  <a:schemeClr val="accent1">
                    <a:shade val="93000"/>
                    <a:satMod val="130000"/>
                  </a:schemeClr>
                </a:gs>
                <a:gs pos="100000">
                  <a:schemeClr val="accent1">
                    <a:shade val="94000"/>
                    <a:satMod val="135000"/>
                  </a:schemeClr>
                </a:gs>
              </a:gsLst>
            </a:gradFill>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pt-PT" sz="1200" i="1" dirty="0" smtClean="0">
                  <a:solidFill>
                    <a:schemeClr val="bg1"/>
                  </a:solidFill>
                </a:rPr>
                <a:t>70</a:t>
              </a:r>
              <a:endParaRPr lang="pt-PT" sz="1200" i="1" dirty="0">
                <a:solidFill>
                  <a:schemeClr val="bg1"/>
                </a:solidFill>
              </a:endParaRPr>
            </a:p>
          </p:txBody>
        </p:sp>
        <p:sp>
          <p:nvSpPr>
            <p:cNvPr id="18" name="CaixaDeTexto 17"/>
            <p:cNvSpPr txBox="1"/>
            <p:nvPr/>
          </p:nvSpPr>
          <p:spPr>
            <a:xfrm>
              <a:off x="2428861" y="4214818"/>
              <a:ext cx="303976" cy="28575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pt-PT" sz="1200" i="1" dirty="0" smtClean="0">
                  <a:solidFill>
                    <a:schemeClr val="bg1"/>
                  </a:solidFill>
                </a:rPr>
                <a:t>50</a:t>
              </a:r>
              <a:endParaRPr lang="pt-PT" sz="1200" i="1" dirty="0">
                <a:solidFill>
                  <a:schemeClr val="bg1"/>
                </a:solidFill>
              </a:endParaRPr>
            </a:p>
          </p:txBody>
        </p:sp>
        <p:sp>
          <p:nvSpPr>
            <p:cNvPr id="19" name="CaixaDeTexto 18"/>
            <p:cNvSpPr txBox="1"/>
            <p:nvPr/>
          </p:nvSpPr>
          <p:spPr>
            <a:xfrm>
              <a:off x="2357422" y="5643578"/>
              <a:ext cx="540533" cy="276999"/>
            </a:xfrm>
            <a:prstGeom prst="rect">
              <a:avLst/>
            </a:prstGeom>
            <a:noFill/>
          </p:spPr>
          <p:txBody>
            <a:bodyPr wrap="none" rtlCol="0">
              <a:spAutoFit/>
            </a:bodyPr>
            <a:lstStyle/>
            <a:p>
              <a:r>
                <a:rPr lang="pt-PT" sz="1200" dirty="0" smtClean="0"/>
                <a:t>11:10</a:t>
              </a:r>
              <a:endParaRPr lang="pt-PT" sz="1200" dirty="0"/>
            </a:p>
          </p:txBody>
        </p:sp>
        <p:cxnSp>
          <p:nvCxnSpPr>
            <p:cNvPr id="20" name="Conexão recta 19"/>
            <p:cNvCxnSpPr/>
            <p:nvPr/>
          </p:nvCxnSpPr>
          <p:spPr>
            <a:xfrm rot="5400000">
              <a:off x="2606661" y="5607065"/>
              <a:ext cx="7143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CaixaDeTexto 20"/>
          <p:cNvSpPr txBox="1"/>
          <p:nvPr/>
        </p:nvSpPr>
        <p:spPr>
          <a:xfrm>
            <a:off x="1671560" y="3857628"/>
            <a:ext cx="400110" cy="1143008"/>
          </a:xfrm>
          <a:prstGeom prst="rect">
            <a:avLst/>
          </a:prstGeom>
          <a:noFill/>
        </p:spPr>
        <p:txBody>
          <a:bodyPr vert="vert270" wrap="square" rtlCol="0">
            <a:spAutoFit/>
          </a:bodyPr>
          <a:lstStyle/>
          <a:p>
            <a:r>
              <a:rPr lang="pt-PT" sz="1400" b="1" dirty="0" err="1" smtClean="0"/>
              <a:t>Value</a:t>
            </a:r>
            <a:endParaRPr lang="pt-PT" sz="1400" b="1" dirty="0"/>
          </a:p>
        </p:txBody>
      </p:sp>
      <p:cxnSp>
        <p:nvCxnSpPr>
          <p:cNvPr id="23" name="Conexão recta unidireccional 22"/>
          <p:cNvCxnSpPr>
            <a:stCxn id="25" idx="2"/>
          </p:cNvCxnSpPr>
          <p:nvPr/>
        </p:nvCxnSpPr>
        <p:spPr>
          <a:xfrm rot="5400000">
            <a:off x="5075872" y="5080410"/>
            <a:ext cx="1059428" cy="6690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25" name="CaixaDeTexto 24"/>
          <p:cNvSpPr txBox="1"/>
          <p:nvPr/>
        </p:nvSpPr>
        <p:spPr>
          <a:xfrm>
            <a:off x="5000628" y="4214818"/>
            <a:ext cx="1276824"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dirty="0" smtClean="0"/>
              <a:t>Value = 27</a:t>
            </a:r>
            <a:endParaRPr lang="en-US" dirty="0"/>
          </a:p>
        </p:txBody>
      </p:sp>
      <p:sp>
        <p:nvSpPr>
          <p:cNvPr id="29" name="Forma livre 28"/>
          <p:cNvSpPr/>
          <p:nvPr/>
        </p:nvSpPr>
        <p:spPr>
          <a:xfrm>
            <a:off x="3002507" y="3589361"/>
            <a:ext cx="1205553" cy="1364776"/>
          </a:xfrm>
          <a:custGeom>
            <a:avLst/>
            <a:gdLst>
              <a:gd name="connsiteX0" fmla="*/ 0 w 1205553"/>
              <a:gd name="connsiteY0" fmla="*/ 464024 h 1364776"/>
              <a:gd name="connsiteX1" fmla="*/ 327547 w 1205553"/>
              <a:gd name="connsiteY1" fmla="*/ 136478 h 1364776"/>
              <a:gd name="connsiteX2" fmla="*/ 545911 w 1205553"/>
              <a:gd name="connsiteY2" fmla="*/ 1282890 h 1364776"/>
              <a:gd name="connsiteX3" fmla="*/ 1064526 w 1205553"/>
              <a:gd name="connsiteY3" fmla="*/ 627797 h 1364776"/>
              <a:gd name="connsiteX4" fmla="*/ 1187356 w 1205553"/>
              <a:gd name="connsiteY4" fmla="*/ 518615 h 1364776"/>
              <a:gd name="connsiteX5" fmla="*/ 1173708 w 1205553"/>
              <a:gd name="connsiteY5" fmla="*/ 518615 h 136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5553" h="1364776">
                <a:moveTo>
                  <a:pt x="0" y="464024"/>
                </a:moveTo>
                <a:cubicBezTo>
                  <a:pt x="118281" y="232012"/>
                  <a:pt x="236562" y="0"/>
                  <a:pt x="327547" y="136478"/>
                </a:cubicBezTo>
                <a:cubicBezTo>
                  <a:pt x="418532" y="272956"/>
                  <a:pt x="423081" y="1201004"/>
                  <a:pt x="545911" y="1282890"/>
                </a:cubicBezTo>
                <a:cubicBezTo>
                  <a:pt x="668741" y="1364776"/>
                  <a:pt x="957619" y="755176"/>
                  <a:pt x="1064526" y="627797"/>
                </a:cubicBezTo>
                <a:cubicBezTo>
                  <a:pt x="1171433" y="500418"/>
                  <a:pt x="1169159" y="536812"/>
                  <a:pt x="1187356" y="518615"/>
                </a:cubicBezTo>
                <a:cubicBezTo>
                  <a:pt x="1205553" y="500418"/>
                  <a:pt x="1189630" y="509516"/>
                  <a:pt x="1173708" y="518615"/>
                </a:cubicBezTo>
              </a:path>
            </a:pathLst>
          </a:cu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Forma livre 29"/>
          <p:cNvSpPr/>
          <p:nvPr/>
        </p:nvSpPr>
        <p:spPr>
          <a:xfrm>
            <a:off x="4612943" y="4308143"/>
            <a:ext cx="2149522" cy="1078173"/>
          </a:xfrm>
          <a:custGeom>
            <a:avLst/>
            <a:gdLst>
              <a:gd name="connsiteX0" fmla="*/ 0 w 2149522"/>
              <a:gd name="connsiteY0" fmla="*/ 373039 h 1078173"/>
              <a:gd name="connsiteX1" fmla="*/ 272956 w 2149522"/>
              <a:gd name="connsiteY1" fmla="*/ 823415 h 1078173"/>
              <a:gd name="connsiteX2" fmla="*/ 518615 w 2149522"/>
              <a:gd name="connsiteY2" fmla="*/ 605051 h 1078173"/>
              <a:gd name="connsiteX3" fmla="*/ 1433015 w 2149522"/>
              <a:gd name="connsiteY3" fmla="*/ 1000836 h 1078173"/>
              <a:gd name="connsiteX4" fmla="*/ 1897039 w 2149522"/>
              <a:gd name="connsiteY4" fmla="*/ 141027 h 1078173"/>
              <a:gd name="connsiteX5" fmla="*/ 2115403 w 2149522"/>
              <a:gd name="connsiteY5" fmla="*/ 154675 h 1078173"/>
              <a:gd name="connsiteX6" fmla="*/ 2101756 w 2149522"/>
              <a:gd name="connsiteY6" fmla="*/ 154675 h 1078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49522" h="1078173">
                <a:moveTo>
                  <a:pt x="0" y="373039"/>
                </a:moveTo>
                <a:cubicBezTo>
                  <a:pt x="93260" y="578892"/>
                  <a:pt x="186520" y="784746"/>
                  <a:pt x="272956" y="823415"/>
                </a:cubicBezTo>
                <a:cubicBezTo>
                  <a:pt x="359392" y="862084"/>
                  <a:pt x="325272" y="575481"/>
                  <a:pt x="518615" y="605051"/>
                </a:cubicBezTo>
                <a:cubicBezTo>
                  <a:pt x="711958" y="634621"/>
                  <a:pt x="1203278" y="1078173"/>
                  <a:pt x="1433015" y="1000836"/>
                </a:cubicBezTo>
                <a:cubicBezTo>
                  <a:pt x="1662752" y="923499"/>
                  <a:pt x="1783308" y="282054"/>
                  <a:pt x="1897039" y="141027"/>
                </a:cubicBezTo>
                <a:cubicBezTo>
                  <a:pt x="2010770" y="0"/>
                  <a:pt x="2081284" y="152400"/>
                  <a:pt x="2115403" y="154675"/>
                </a:cubicBezTo>
                <a:cubicBezTo>
                  <a:pt x="2149522" y="156950"/>
                  <a:pt x="2125639" y="155812"/>
                  <a:pt x="2101756" y="154675"/>
                </a:cubicBezTo>
              </a:path>
            </a:pathLst>
          </a:cu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err="1" smtClean="0"/>
              <a:t>Example</a:t>
            </a:r>
            <a:endParaRPr lang="pt-PT" dirty="0"/>
          </a:p>
        </p:txBody>
      </p:sp>
      <p:sp>
        <p:nvSpPr>
          <p:cNvPr id="3" name="Marcador de Posição do Número do Diapositivo 2"/>
          <p:cNvSpPr>
            <a:spLocks noGrp="1"/>
          </p:cNvSpPr>
          <p:nvPr>
            <p:ph type="sldNum" sz="quarter" idx="12"/>
          </p:nvPr>
        </p:nvSpPr>
        <p:spPr/>
        <p:txBody>
          <a:bodyPr>
            <a:normAutofit fontScale="85000" lnSpcReduction="20000"/>
          </a:bodyPr>
          <a:lstStyle/>
          <a:p>
            <a:fld id="{B4422163-51E1-4CA0-BE4E-7782B2F7CC31}" type="slidenum">
              <a:rPr lang="pt-PT" smtClean="0"/>
              <a:pPr/>
              <a:t>49</a:t>
            </a:fld>
            <a:endParaRPr lang="pt-PT"/>
          </a:p>
        </p:txBody>
      </p:sp>
      <p:sp>
        <p:nvSpPr>
          <p:cNvPr id="4" name="Marcador de Posição de Conteúdo 3"/>
          <p:cNvSpPr>
            <a:spLocks noGrp="1"/>
          </p:cNvSpPr>
          <p:nvPr>
            <p:ph sz="quarter" idx="1"/>
          </p:nvPr>
        </p:nvSpPr>
        <p:spPr/>
        <p:txBody>
          <a:bodyPr/>
          <a:lstStyle/>
          <a:p>
            <a:r>
              <a:rPr lang="pt-PT" dirty="0" smtClean="0"/>
              <a:t>“</a:t>
            </a:r>
            <a:r>
              <a:rPr lang="pt-PT" dirty="0" err="1" smtClean="0"/>
              <a:t>Get</a:t>
            </a:r>
            <a:r>
              <a:rPr lang="pt-PT" dirty="0" smtClean="0"/>
              <a:t> </a:t>
            </a:r>
            <a:r>
              <a:rPr lang="pt-PT" dirty="0" err="1" smtClean="0"/>
              <a:t>all</a:t>
            </a:r>
            <a:r>
              <a:rPr lang="pt-PT" dirty="0" smtClean="0"/>
              <a:t> ACME stock data”:</a:t>
            </a:r>
          </a:p>
          <a:p>
            <a:endParaRPr lang="pt-PT" dirty="0"/>
          </a:p>
        </p:txBody>
      </p:sp>
      <p:graphicFrame>
        <p:nvGraphicFramePr>
          <p:cNvPr id="14" name="Tabela 13"/>
          <p:cNvGraphicFramePr>
            <a:graphicFrameLocks noGrp="1"/>
          </p:cNvGraphicFramePr>
          <p:nvPr/>
        </p:nvGraphicFramePr>
        <p:xfrm>
          <a:off x="344335" y="2357430"/>
          <a:ext cx="3500461" cy="2595880"/>
        </p:xfrm>
        <a:graphic>
          <a:graphicData uri="http://schemas.openxmlformats.org/drawingml/2006/table">
            <a:tbl>
              <a:tblPr firstRow="1" bandRow="1">
                <a:tableStyleId>{5C22544A-7EE6-4342-B048-85BDC9FD1C3A}</a:tableStyleId>
              </a:tblPr>
              <a:tblGrid>
                <a:gridCol w="1500198"/>
                <a:gridCol w="1143007"/>
                <a:gridCol w="857256"/>
              </a:tblGrid>
              <a:tr h="370840">
                <a:tc gridSpan="3">
                  <a:txBody>
                    <a:bodyPr/>
                    <a:lstStyle/>
                    <a:p>
                      <a:pPr algn="ctr"/>
                      <a:r>
                        <a:rPr lang="pt-PT" dirty="0" err="1" smtClean="0"/>
                        <a:t>StockTrades</a:t>
                      </a:r>
                      <a:endParaRPr lang="pt-PT" dirty="0"/>
                    </a:p>
                  </a:txBody>
                  <a:tcPr/>
                </a:tc>
                <a:tc hMerge="1">
                  <a:txBody>
                    <a:bodyPr/>
                    <a:lstStyle/>
                    <a:p>
                      <a:endParaRPr lang="pt-PT" dirty="0"/>
                    </a:p>
                  </a:txBody>
                  <a:tcPr/>
                </a:tc>
                <a:tc hMerge="1">
                  <a:txBody>
                    <a:bodyPr/>
                    <a:lstStyle/>
                    <a:p>
                      <a:endParaRPr lang="pt-PT" dirty="0"/>
                    </a:p>
                  </a:txBody>
                  <a:tcPr/>
                </a:tc>
              </a:tr>
              <a:tr h="370840">
                <a:tc>
                  <a:txBody>
                    <a:bodyPr/>
                    <a:lstStyle/>
                    <a:p>
                      <a:r>
                        <a:rPr lang="pt-PT" b="1" dirty="0" err="1" smtClean="0">
                          <a:solidFill>
                            <a:schemeClr val="bg1"/>
                          </a:solidFill>
                        </a:rPr>
                        <a:t>Timestamp</a:t>
                      </a:r>
                      <a:endParaRPr lang="pt-PT" b="1" dirty="0">
                        <a:solidFill>
                          <a:schemeClr val="bg1"/>
                        </a:solidFill>
                      </a:endParaRPr>
                    </a:p>
                  </a:txBody>
                  <a:tcPr>
                    <a:solidFill>
                      <a:schemeClr val="accent1"/>
                    </a:solidFill>
                  </a:tcPr>
                </a:tc>
                <a:tc>
                  <a:txBody>
                    <a:bodyPr/>
                    <a:lstStyle/>
                    <a:p>
                      <a:r>
                        <a:rPr lang="pt-PT" b="1" dirty="0" err="1" smtClean="0">
                          <a:solidFill>
                            <a:schemeClr val="bg1"/>
                          </a:solidFill>
                        </a:rPr>
                        <a:t>symbol</a:t>
                      </a:r>
                      <a:endParaRPr lang="pt-PT" b="1" dirty="0">
                        <a:solidFill>
                          <a:schemeClr val="bg1"/>
                        </a:solidFill>
                      </a:endParaRPr>
                    </a:p>
                  </a:txBody>
                  <a:tcPr>
                    <a:solidFill>
                      <a:schemeClr val="accent1"/>
                    </a:solidFill>
                  </a:tcPr>
                </a:tc>
                <a:tc>
                  <a:txBody>
                    <a:bodyPr/>
                    <a:lstStyle/>
                    <a:p>
                      <a:r>
                        <a:rPr lang="pt-PT" b="1" dirty="0" err="1" smtClean="0">
                          <a:solidFill>
                            <a:schemeClr val="bg1"/>
                          </a:solidFill>
                        </a:rPr>
                        <a:t>price</a:t>
                      </a:r>
                      <a:endParaRPr lang="pt-PT" b="1" dirty="0">
                        <a:solidFill>
                          <a:schemeClr val="bg1"/>
                        </a:solidFill>
                      </a:endParaRPr>
                    </a:p>
                  </a:txBody>
                  <a:tcPr>
                    <a:solidFill>
                      <a:schemeClr val="accent1"/>
                    </a:solidFill>
                  </a:tcPr>
                </a:tc>
              </a:tr>
              <a:tr h="370840">
                <a:tc>
                  <a:txBody>
                    <a:bodyPr/>
                    <a:lstStyle/>
                    <a:p>
                      <a:r>
                        <a:rPr lang="de-DE" dirty="0" smtClean="0"/>
                        <a:t>11:00</a:t>
                      </a:r>
                    </a:p>
                  </a:txBody>
                  <a:tcPr/>
                </a:tc>
                <a:tc>
                  <a:txBody>
                    <a:bodyPr/>
                    <a:lstStyle/>
                    <a:p>
                      <a:r>
                        <a:rPr lang="pt-PT" dirty="0" smtClean="0"/>
                        <a:t>ACME</a:t>
                      </a:r>
                      <a:endParaRPr lang="pt-PT" dirty="0"/>
                    </a:p>
                  </a:txBody>
                  <a:tcPr/>
                </a:tc>
                <a:tc>
                  <a:txBody>
                    <a:bodyPr/>
                    <a:lstStyle/>
                    <a:p>
                      <a:pPr algn="r"/>
                      <a:r>
                        <a:rPr lang="pt-PT" dirty="0" smtClean="0"/>
                        <a:t>50</a:t>
                      </a:r>
                      <a:endParaRPr lang="pt-PT"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11:30</a:t>
                      </a:r>
                    </a:p>
                  </a:txBody>
                  <a:tcPr/>
                </a:tc>
                <a:tc>
                  <a:txBody>
                    <a:bodyPr/>
                    <a:lstStyle/>
                    <a:p>
                      <a:r>
                        <a:rPr lang="pt-PT" dirty="0" smtClean="0"/>
                        <a:t>ACME</a:t>
                      </a:r>
                      <a:endParaRPr lang="pt-PT" dirty="0"/>
                    </a:p>
                  </a:txBody>
                  <a:tcPr/>
                </a:tc>
                <a:tc>
                  <a:txBody>
                    <a:bodyPr/>
                    <a:lstStyle/>
                    <a:p>
                      <a:pPr algn="r"/>
                      <a:r>
                        <a:rPr lang="pt-PT" dirty="0" smtClean="0"/>
                        <a:t>52</a:t>
                      </a:r>
                      <a:endParaRPr lang="pt-PT"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12:00</a:t>
                      </a:r>
                    </a:p>
                  </a:txBody>
                  <a:tcPr/>
                </a:tc>
                <a:tc>
                  <a:txBody>
                    <a:bodyPr/>
                    <a:lstStyle/>
                    <a:p>
                      <a:r>
                        <a:rPr lang="pt-PT" dirty="0" smtClean="0"/>
                        <a:t>XPTO</a:t>
                      </a:r>
                      <a:endParaRPr lang="pt-PT" dirty="0"/>
                    </a:p>
                  </a:txBody>
                  <a:tcPr/>
                </a:tc>
                <a:tc>
                  <a:txBody>
                    <a:bodyPr/>
                    <a:lstStyle/>
                    <a:p>
                      <a:pPr algn="r"/>
                      <a:r>
                        <a:rPr lang="pt-PT" dirty="0" smtClean="0"/>
                        <a:t>70</a:t>
                      </a:r>
                      <a:endParaRPr lang="pt-PT"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12:30</a:t>
                      </a:r>
                    </a:p>
                  </a:txBody>
                  <a:tcPr/>
                </a:tc>
                <a:tc>
                  <a:txBody>
                    <a:bodyPr/>
                    <a:lstStyle/>
                    <a:p>
                      <a:r>
                        <a:rPr lang="pt-PT" dirty="0" smtClean="0"/>
                        <a:t>XPTO</a:t>
                      </a:r>
                      <a:endParaRPr lang="pt-PT" dirty="0"/>
                    </a:p>
                  </a:txBody>
                  <a:tcPr/>
                </a:tc>
                <a:tc>
                  <a:txBody>
                    <a:bodyPr/>
                    <a:lstStyle/>
                    <a:p>
                      <a:pPr algn="r"/>
                      <a:r>
                        <a:rPr lang="pt-PT" dirty="0" smtClean="0"/>
                        <a:t>55</a:t>
                      </a:r>
                      <a:endParaRPr lang="pt-PT"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13:00</a:t>
                      </a:r>
                    </a:p>
                  </a:txBody>
                  <a:tcPr/>
                </a:tc>
                <a:tc>
                  <a:txBody>
                    <a:bodyPr/>
                    <a:lstStyle/>
                    <a:p>
                      <a:r>
                        <a:rPr lang="pt-PT" dirty="0" smtClean="0"/>
                        <a:t>ACME</a:t>
                      </a:r>
                      <a:endParaRPr lang="pt-PT" dirty="0"/>
                    </a:p>
                  </a:txBody>
                  <a:tcPr/>
                </a:tc>
                <a:tc>
                  <a:txBody>
                    <a:bodyPr/>
                    <a:lstStyle/>
                    <a:p>
                      <a:pPr algn="r"/>
                      <a:r>
                        <a:rPr lang="pt-PT" dirty="0" smtClean="0"/>
                        <a:t>50</a:t>
                      </a:r>
                      <a:endParaRPr lang="pt-PT" dirty="0"/>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What</a:t>
            </a:r>
            <a:r>
              <a:rPr lang="pt-PT" dirty="0" smtClean="0"/>
              <a:t> </a:t>
            </a:r>
            <a:r>
              <a:rPr lang="pt-PT" dirty="0" err="1" smtClean="0"/>
              <a:t>is</a:t>
            </a:r>
            <a:r>
              <a:rPr lang="pt-PT" dirty="0" smtClean="0"/>
              <a:t> </a:t>
            </a:r>
            <a:r>
              <a:rPr lang="pt-PT" dirty="0" err="1" smtClean="0"/>
              <a:t>Event</a:t>
            </a:r>
            <a:r>
              <a:rPr lang="pt-PT" dirty="0" smtClean="0"/>
              <a:t> </a:t>
            </a:r>
            <a:r>
              <a:rPr lang="pt-PT" dirty="0" err="1" smtClean="0"/>
              <a:t>Stream</a:t>
            </a:r>
            <a:r>
              <a:rPr lang="pt-PT" dirty="0" smtClean="0"/>
              <a:t> </a:t>
            </a:r>
            <a:r>
              <a:rPr lang="pt-PT" dirty="0" err="1" smtClean="0"/>
              <a:t>Processing</a:t>
            </a:r>
            <a:r>
              <a:rPr lang="pt-PT" dirty="0" smtClean="0"/>
              <a:t>?</a:t>
            </a:r>
            <a:endParaRPr lang="pt-PT" dirty="0"/>
          </a:p>
        </p:txBody>
      </p:sp>
      <p:sp>
        <p:nvSpPr>
          <p:cNvPr id="21" name="Marcador de Posição do Número do Diapositivo 20"/>
          <p:cNvSpPr>
            <a:spLocks noGrp="1"/>
          </p:cNvSpPr>
          <p:nvPr>
            <p:ph type="sldNum" sz="quarter" idx="12"/>
          </p:nvPr>
        </p:nvSpPr>
        <p:spPr/>
        <p:txBody>
          <a:bodyPr>
            <a:normAutofit fontScale="85000" lnSpcReduction="20000"/>
          </a:bodyPr>
          <a:lstStyle/>
          <a:p>
            <a:fld id="{B4422163-51E1-4CA0-BE4E-7782B2F7CC31}" type="slidenum">
              <a:rPr lang="pt-PT" smtClean="0"/>
              <a:pPr/>
              <a:t>5</a:t>
            </a:fld>
            <a:endParaRPr lang="pt-PT" dirty="0"/>
          </a:p>
        </p:txBody>
      </p:sp>
      <p:grpSp>
        <p:nvGrpSpPr>
          <p:cNvPr id="3" name="Grupo 3"/>
          <p:cNvGrpSpPr/>
          <p:nvPr/>
        </p:nvGrpSpPr>
        <p:grpSpPr>
          <a:xfrm>
            <a:off x="857224" y="2000240"/>
            <a:ext cx="1730524" cy="1500198"/>
            <a:chOff x="1341278" y="1285860"/>
            <a:chExt cx="1730524" cy="1500198"/>
          </a:xfrm>
        </p:grpSpPr>
        <p:pic>
          <p:nvPicPr>
            <p:cNvPr id="7" name="Imagem 6" descr="luggage3.jpg"/>
            <p:cNvPicPr>
              <a:picLocks noChangeAspect="1"/>
            </p:cNvPicPr>
            <p:nvPr/>
          </p:nvPicPr>
          <p:blipFill>
            <a:blip r:embed="rId2"/>
            <a:stretch>
              <a:fillRect/>
            </a:stretch>
          </p:blipFill>
          <p:spPr>
            <a:xfrm>
              <a:off x="1484154" y="1428736"/>
              <a:ext cx="571504" cy="571504"/>
            </a:xfrm>
            <a:prstGeom prst="rect">
              <a:avLst/>
            </a:prstGeom>
          </p:spPr>
        </p:pic>
        <p:pic>
          <p:nvPicPr>
            <p:cNvPr id="8" name="Imagem 7" descr="luggage1.jpg"/>
            <p:cNvPicPr>
              <a:picLocks noChangeAspect="1"/>
            </p:cNvPicPr>
            <p:nvPr/>
          </p:nvPicPr>
          <p:blipFill>
            <a:blip r:embed="rId3"/>
            <a:stretch>
              <a:fillRect/>
            </a:stretch>
          </p:blipFill>
          <p:spPr>
            <a:xfrm>
              <a:off x="1341278" y="1928802"/>
              <a:ext cx="940706" cy="857256"/>
            </a:xfrm>
            <a:prstGeom prst="rect">
              <a:avLst/>
            </a:prstGeom>
          </p:spPr>
        </p:pic>
        <p:pic>
          <p:nvPicPr>
            <p:cNvPr id="9" name="Imagem 8" descr="luggage2.jpg"/>
            <p:cNvPicPr>
              <a:picLocks noChangeAspect="1"/>
            </p:cNvPicPr>
            <p:nvPr/>
          </p:nvPicPr>
          <p:blipFill>
            <a:blip r:embed="rId4"/>
            <a:stretch>
              <a:fillRect/>
            </a:stretch>
          </p:blipFill>
          <p:spPr>
            <a:xfrm>
              <a:off x="2127096" y="1285860"/>
              <a:ext cx="944706" cy="928694"/>
            </a:xfrm>
            <a:prstGeom prst="rect">
              <a:avLst/>
            </a:prstGeom>
          </p:spPr>
        </p:pic>
      </p:grpSp>
      <p:graphicFrame>
        <p:nvGraphicFramePr>
          <p:cNvPr id="25" name="Tabela 24"/>
          <p:cNvGraphicFramePr>
            <a:graphicFrameLocks noGrp="1"/>
          </p:cNvGraphicFramePr>
          <p:nvPr/>
        </p:nvGraphicFramePr>
        <p:xfrm>
          <a:off x="357159" y="3643314"/>
          <a:ext cx="2571767" cy="2357453"/>
        </p:xfrm>
        <a:graphic>
          <a:graphicData uri="http://schemas.openxmlformats.org/drawingml/2006/table">
            <a:tbl>
              <a:tblPr firstRow="1" bandRow="1">
                <a:tableStyleId>{5C22544A-7EE6-4342-B048-85BDC9FD1C3A}</a:tableStyleId>
              </a:tblPr>
              <a:tblGrid>
                <a:gridCol w="1149351"/>
                <a:gridCol w="779474"/>
                <a:gridCol w="642942"/>
              </a:tblGrid>
              <a:tr h="336779">
                <a:tc gridSpan="3">
                  <a:txBody>
                    <a:bodyPr/>
                    <a:lstStyle/>
                    <a:p>
                      <a:pPr algn="ctr"/>
                      <a:r>
                        <a:rPr lang="pt-PT" sz="1400" dirty="0" err="1" smtClean="0"/>
                        <a:t>PositionReports</a:t>
                      </a:r>
                      <a:endParaRPr lang="pt-PT" sz="1400" dirty="0"/>
                    </a:p>
                  </a:txBody>
                  <a:tcPr/>
                </a:tc>
                <a:tc hMerge="1">
                  <a:txBody>
                    <a:bodyPr/>
                    <a:lstStyle/>
                    <a:p>
                      <a:endParaRPr lang="pt-PT" dirty="0"/>
                    </a:p>
                  </a:txBody>
                  <a:tcPr/>
                </a:tc>
                <a:tc hMerge="1">
                  <a:txBody>
                    <a:bodyPr/>
                    <a:lstStyle/>
                    <a:p>
                      <a:endParaRPr lang="pt-PT" dirty="0"/>
                    </a:p>
                  </a:txBody>
                  <a:tcPr/>
                </a:tc>
              </a:tr>
              <a:tr h="336779">
                <a:tc>
                  <a:txBody>
                    <a:bodyPr/>
                    <a:lstStyle/>
                    <a:p>
                      <a:r>
                        <a:rPr lang="pt-PT" sz="1400" b="1" dirty="0" err="1" smtClean="0">
                          <a:solidFill>
                            <a:schemeClr val="bg1"/>
                          </a:solidFill>
                        </a:rPr>
                        <a:t>Timestamp</a:t>
                      </a:r>
                      <a:endParaRPr lang="pt-PT" sz="1400" b="1" dirty="0">
                        <a:solidFill>
                          <a:schemeClr val="bg1"/>
                        </a:solidFill>
                      </a:endParaRPr>
                    </a:p>
                  </a:txBody>
                  <a:tcPr>
                    <a:solidFill>
                      <a:schemeClr val="accent1"/>
                    </a:solidFill>
                  </a:tcPr>
                </a:tc>
                <a:tc>
                  <a:txBody>
                    <a:bodyPr/>
                    <a:lstStyle/>
                    <a:p>
                      <a:pPr algn="r"/>
                      <a:r>
                        <a:rPr lang="pt-PT" sz="1400" b="1" dirty="0" err="1" smtClean="0">
                          <a:solidFill>
                            <a:schemeClr val="bg1"/>
                          </a:solidFill>
                        </a:rPr>
                        <a:t>bag</a:t>
                      </a:r>
                      <a:endParaRPr lang="pt-PT" sz="1400" b="1" dirty="0">
                        <a:solidFill>
                          <a:schemeClr val="bg1"/>
                        </a:solidFill>
                      </a:endParaRPr>
                    </a:p>
                  </a:txBody>
                  <a:tcPr>
                    <a:solidFill>
                      <a:schemeClr val="accent1"/>
                    </a:solidFill>
                  </a:tcPr>
                </a:tc>
                <a:tc>
                  <a:txBody>
                    <a:bodyPr/>
                    <a:lstStyle/>
                    <a:p>
                      <a:pPr algn="r"/>
                      <a:r>
                        <a:rPr lang="pt-PT" sz="1400" b="1" dirty="0" err="1" smtClean="0">
                          <a:solidFill>
                            <a:schemeClr val="bg1"/>
                          </a:solidFill>
                        </a:rPr>
                        <a:t>room</a:t>
                      </a:r>
                      <a:endParaRPr lang="pt-PT" sz="1400" b="1" dirty="0">
                        <a:solidFill>
                          <a:schemeClr val="bg1"/>
                        </a:solidFill>
                      </a:endParaRPr>
                    </a:p>
                  </a:txBody>
                  <a:tcPr>
                    <a:solidFill>
                      <a:schemeClr val="accent1"/>
                    </a:solidFill>
                  </a:tcPr>
                </a:tc>
              </a:tr>
              <a:tr h="336779">
                <a:tc>
                  <a:txBody>
                    <a:bodyPr/>
                    <a:lstStyle/>
                    <a:p>
                      <a:r>
                        <a:rPr lang="de-DE" sz="1400" dirty="0" smtClean="0"/>
                        <a:t>11:00</a:t>
                      </a:r>
                    </a:p>
                  </a:txBody>
                  <a:tcPr/>
                </a:tc>
                <a:tc>
                  <a:txBody>
                    <a:bodyPr/>
                    <a:lstStyle/>
                    <a:p>
                      <a:pPr algn="r"/>
                      <a:r>
                        <a:rPr lang="pt-PT" sz="1400" dirty="0" smtClean="0"/>
                        <a:t>12344</a:t>
                      </a:r>
                      <a:endParaRPr lang="pt-PT" sz="1400" dirty="0"/>
                    </a:p>
                  </a:txBody>
                  <a:tcPr/>
                </a:tc>
                <a:tc>
                  <a:txBody>
                    <a:bodyPr/>
                    <a:lstStyle/>
                    <a:p>
                      <a:pPr algn="r"/>
                      <a:r>
                        <a:rPr lang="pt-PT" sz="1400" dirty="0" smtClean="0"/>
                        <a:t>A</a:t>
                      </a:r>
                      <a:endParaRPr lang="pt-PT" sz="1400" dirty="0"/>
                    </a:p>
                  </a:txBody>
                  <a:tcPr/>
                </a:tc>
              </a:tr>
              <a:tr h="3367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400" dirty="0" smtClean="0"/>
                        <a:t>11:30</a:t>
                      </a:r>
                    </a:p>
                  </a:txBody>
                  <a:tcPr/>
                </a:tc>
                <a:tc>
                  <a:txBody>
                    <a:bodyPr/>
                    <a:lstStyle/>
                    <a:p>
                      <a:pPr algn="r"/>
                      <a:r>
                        <a:rPr lang="pt-PT" sz="1400" dirty="0" smtClean="0"/>
                        <a:t>53463</a:t>
                      </a:r>
                      <a:endParaRPr lang="pt-PT" sz="1400" dirty="0"/>
                    </a:p>
                  </a:txBody>
                  <a:tcPr/>
                </a:tc>
                <a:tc>
                  <a:txBody>
                    <a:bodyPr/>
                    <a:lstStyle/>
                    <a:p>
                      <a:pPr algn="r"/>
                      <a:r>
                        <a:rPr lang="pt-PT" sz="1400" dirty="0" smtClean="0"/>
                        <a:t>C</a:t>
                      </a:r>
                      <a:endParaRPr lang="pt-PT" sz="1400" dirty="0"/>
                    </a:p>
                  </a:txBody>
                  <a:tcPr/>
                </a:tc>
              </a:tr>
              <a:tr h="3367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400" dirty="0" smtClean="0"/>
                        <a:t>12:00</a:t>
                      </a:r>
                    </a:p>
                  </a:txBody>
                  <a:tcPr/>
                </a:tc>
                <a:tc>
                  <a:txBody>
                    <a:bodyPr/>
                    <a:lstStyle/>
                    <a:p>
                      <a:pPr algn="r"/>
                      <a:r>
                        <a:rPr lang="pt-PT" sz="1400" dirty="0" smtClean="0"/>
                        <a:t>87456</a:t>
                      </a:r>
                      <a:endParaRPr lang="pt-PT" sz="1400" dirty="0"/>
                    </a:p>
                  </a:txBody>
                  <a:tcPr/>
                </a:tc>
                <a:tc>
                  <a:txBody>
                    <a:bodyPr/>
                    <a:lstStyle/>
                    <a:p>
                      <a:pPr algn="r"/>
                      <a:r>
                        <a:rPr lang="pt-PT" sz="1400" dirty="0" smtClean="0"/>
                        <a:t>A</a:t>
                      </a:r>
                      <a:endParaRPr lang="pt-PT" sz="1400" dirty="0"/>
                    </a:p>
                  </a:txBody>
                  <a:tcPr/>
                </a:tc>
              </a:tr>
              <a:tr h="3367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400" dirty="0" smtClean="0"/>
                        <a:t>12:30</a:t>
                      </a:r>
                    </a:p>
                  </a:txBody>
                  <a:tcPr/>
                </a:tc>
                <a:tc>
                  <a:txBody>
                    <a:bodyPr/>
                    <a:lstStyle/>
                    <a:p>
                      <a:pPr algn="r"/>
                      <a:r>
                        <a:rPr lang="pt-PT" sz="1400" dirty="0" smtClean="0"/>
                        <a:t>12344</a:t>
                      </a:r>
                      <a:endParaRPr lang="pt-PT" sz="1400" dirty="0"/>
                    </a:p>
                  </a:txBody>
                  <a:tcPr/>
                </a:tc>
                <a:tc>
                  <a:txBody>
                    <a:bodyPr/>
                    <a:lstStyle/>
                    <a:p>
                      <a:pPr algn="r"/>
                      <a:r>
                        <a:rPr lang="pt-PT" sz="1400" dirty="0" smtClean="0"/>
                        <a:t>B</a:t>
                      </a:r>
                      <a:endParaRPr lang="pt-PT" sz="1400" dirty="0"/>
                    </a:p>
                  </a:txBody>
                  <a:tcPr/>
                </a:tc>
              </a:tr>
              <a:tr h="3367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400" dirty="0" smtClean="0"/>
                        <a:t>13:00</a:t>
                      </a:r>
                    </a:p>
                  </a:txBody>
                  <a:tcPr/>
                </a:tc>
                <a:tc>
                  <a:txBody>
                    <a:bodyPr/>
                    <a:lstStyle/>
                    <a:p>
                      <a:pPr algn="r"/>
                      <a:r>
                        <a:rPr lang="pt-PT" sz="1400" dirty="0" smtClean="0"/>
                        <a:t>23574</a:t>
                      </a:r>
                      <a:endParaRPr lang="pt-PT" sz="1400" dirty="0"/>
                    </a:p>
                  </a:txBody>
                  <a:tcPr/>
                </a:tc>
                <a:tc>
                  <a:txBody>
                    <a:bodyPr/>
                    <a:lstStyle/>
                    <a:p>
                      <a:pPr algn="r"/>
                      <a:r>
                        <a:rPr lang="pt-PT" sz="1400" dirty="0" smtClean="0"/>
                        <a:t>D</a:t>
                      </a:r>
                      <a:endParaRPr lang="pt-PT" sz="1400" dirty="0"/>
                    </a:p>
                  </a:txBody>
                  <a:tcPr/>
                </a:tc>
              </a:tr>
            </a:tbl>
          </a:graphicData>
        </a:graphic>
      </p:graphicFrame>
      <p:sp>
        <p:nvSpPr>
          <p:cNvPr id="12" name="CaixaDeTexto 11"/>
          <p:cNvSpPr txBox="1"/>
          <p:nvPr/>
        </p:nvSpPr>
        <p:spPr>
          <a:xfrm>
            <a:off x="3714744" y="1928802"/>
            <a:ext cx="3562257" cy="369332"/>
          </a:xfrm>
          <a:prstGeom prst="rect">
            <a:avLst/>
          </a:prstGeom>
          <a:noFill/>
        </p:spPr>
        <p:txBody>
          <a:bodyPr wrap="none" rtlCol="0">
            <a:spAutoFit/>
          </a:bodyPr>
          <a:lstStyle/>
          <a:p>
            <a:r>
              <a:rPr lang="en-US" i="1" dirty="0" smtClean="0"/>
              <a:t>“How many bags are in room A?”</a:t>
            </a:r>
            <a:endParaRPr lang="en-US" i="1" dirty="0"/>
          </a:p>
        </p:txBody>
      </p:sp>
      <p:sp>
        <p:nvSpPr>
          <p:cNvPr id="13" name="CaixaDeTexto 12"/>
          <p:cNvSpPr txBox="1"/>
          <p:nvPr/>
        </p:nvSpPr>
        <p:spPr>
          <a:xfrm>
            <a:off x="4081577" y="2354041"/>
            <a:ext cx="4633827" cy="646331"/>
          </a:xfrm>
          <a:prstGeom prst="rect">
            <a:avLst/>
          </a:prstGeom>
          <a:noFill/>
        </p:spPr>
        <p:txBody>
          <a:bodyPr wrap="square" rtlCol="0">
            <a:spAutoFit/>
          </a:bodyPr>
          <a:lstStyle/>
          <a:p>
            <a:r>
              <a:rPr lang="en-US" i="1" dirty="0" smtClean="0"/>
              <a:t>“In average, for how long does a bag stay in room B?”</a:t>
            </a:r>
            <a:endParaRPr lang="en-US" i="1" dirty="0"/>
          </a:p>
        </p:txBody>
      </p:sp>
      <p:sp>
        <p:nvSpPr>
          <p:cNvPr id="14" name="CaixaDeTexto 13"/>
          <p:cNvSpPr txBox="1"/>
          <p:nvPr/>
        </p:nvSpPr>
        <p:spPr>
          <a:xfrm>
            <a:off x="4438767" y="3068421"/>
            <a:ext cx="4633827" cy="646331"/>
          </a:xfrm>
          <a:prstGeom prst="rect">
            <a:avLst/>
          </a:prstGeom>
          <a:noFill/>
        </p:spPr>
        <p:txBody>
          <a:bodyPr wrap="square" rtlCol="0">
            <a:spAutoFit/>
          </a:bodyPr>
          <a:lstStyle/>
          <a:p>
            <a:r>
              <a:rPr lang="en-US" i="1" dirty="0" smtClean="0"/>
              <a:t>“Which bags didn’t report in the last 20 minutes?”</a:t>
            </a:r>
            <a:endParaRPr lang="en-US" i="1"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err="1" smtClean="0"/>
              <a:t>Example</a:t>
            </a:r>
            <a:endParaRPr lang="pt-PT" dirty="0"/>
          </a:p>
        </p:txBody>
      </p:sp>
      <p:sp>
        <p:nvSpPr>
          <p:cNvPr id="3" name="Marcador de Posição do Número do Diapositivo 2"/>
          <p:cNvSpPr>
            <a:spLocks noGrp="1"/>
          </p:cNvSpPr>
          <p:nvPr>
            <p:ph type="sldNum" sz="quarter" idx="12"/>
          </p:nvPr>
        </p:nvSpPr>
        <p:spPr/>
        <p:txBody>
          <a:bodyPr>
            <a:normAutofit fontScale="85000" lnSpcReduction="20000"/>
          </a:bodyPr>
          <a:lstStyle/>
          <a:p>
            <a:fld id="{B4422163-51E1-4CA0-BE4E-7782B2F7CC31}" type="slidenum">
              <a:rPr lang="pt-PT" smtClean="0"/>
              <a:pPr/>
              <a:t>50</a:t>
            </a:fld>
            <a:endParaRPr lang="pt-PT"/>
          </a:p>
        </p:txBody>
      </p:sp>
      <p:sp>
        <p:nvSpPr>
          <p:cNvPr id="4" name="Marcador de Posição de Conteúdo 3"/>
          <p:cNvSpPr>
            <a:spLocks noGrp="1"/>
          </p:cNvSpPr>
          <p:nvPr>
            <p:ph sz="quarter" idx="1"/>
          </p:nvPr>
        </p:nvSpPr>
        <p:spPr/>
        <p:txBody>
          <a:bodyPr/>
          <a:lstStyle/>
          <a:p>
            <a:r>
              <a:rPr lang="pt-PT" dirty="0" smtClean="0"/>
              <a:t>“</a:t>
            </a:r>
            <a:r>
              <a:rPr lang="pt-PT" dirty="0" err="1" smtClean="0"/>
              <a:t>Get</a:t>
            </a:r>
            <a:r>
              <a:rPr lang="pt-PT" dirty="0" smtClean="0"/>
              <a:t> </a:t>
            </a:r>
            <a:r>
              <a:rPr lang="pt-PT" dirty="0" err="1" smtClean="0"/>
              <a:t>all</a:t>
            </a:r>
            <a:r>
              <a:rPr lang="pt-PT" dirty="0" smtClean="0"/>
              <a:t> ACME stock data”:</a:t>
            </a:r>
          </a:p>
          <a:p>
            <a:endParaRPr lang="pt-PT" dirty="0"/>
          </a:p>
        </p:txBody>
      </p:sp>
      <p:sp>
        <p:nvSpPr>
          <p:cNvPr id="9" name="CaixaDeTexto 8"/>
          <p:cNvSpPr txBox="1"/>
          <p:nvPr/>
        </p:nvSpPr>
        <p:spPr>
          <a:xfrm>
            <a:off x="4786314" y="2049370"/>
            <a:ext cx="4071934" cy="2308324"/>
          </a:xfrm>
          <a:prstGeom prst="rect">
            <a:avLst/>
          </a:prstGeom>
          <a:noFill/>
        </p:spPr>
        <p:txBody>
          <a:bodyPr wrap="square" rtlCol="0">
            <a:spAutoFit/>
          </a:bodyPr>
          <a:lstStyle/>
          <a:p>
            <a:endParaRPr lang="pt-PT" sz="2400" dirty="0" smtClean="0"/>
          </a:p>
          <a:p>
            <a:pPr>
              <a:buNone/>
            </a:pPr>
            <a:r>
              <a:rPr lang="en-US" sz="2400" b="1" dirty="0" smtClean="0">
                <a:latin typeface="Consolas" pitchFamily="49" charset="0"/>
              </a:rPr>
              <a:t>INSERT INTO </a:t>
            </a:r>
            <a:r>
              <a:rPr lang="en-US" sz="2400" dirty="0" smtClean="0">
                <a:latin typeface="Consolas" pitchFamily="49" charset="0"/>
              </a:rPr>
              <a:t>ACME</a:t>
            </a:r>
          </a:p>
          <a:p>
            <a:pPr>
              <a:buNone/>
            </a:pPr>
            <a:r>
              <a:rPr lang="en-US" sz="2400" b="1" dirty="0" smtClean="0">
                <a:latin typeface="Consolas" pitchFamily="49" charset="0"/>
              </a:rPr>
              <a:t>SELECT</a:t>
            </a:r>
            <a:r>
              <a:rPr lang="en-US" sz="2400" dirty="0" smtClean="0">
                <a:latin typeface="Consolas" pitchFamily="49" charset="0"/>
              </a:rPr>
              <a:t> price</a:t>
            </a:r>
          </a:p>
          <a:p>
            <a:pPr>
              <a:buNone/>
            </a:pPr>
            <a:r>
              <a:rPr lang="en-US" sz="2400" b="1" dirty="0" smtClean="0">
                <a:latin typeface="Consolas" pitchFamily="49" charset="0"/>
              </a:rPr>
              <a:t>FROM</a:t>
            </a:r>
            <a:r>
              <a:rPr lang="en-US" sz="2400" dirty="0" smtClean="0">
                <a:latin typeface="Consolas" pitchFamily="49" charset="0"/>
              </a:rPr>
              <a:t> </a:t>
            </a:r>
            <a:r>
              <a:rPr lang="en-US" sz="2400" dirty="0" err="1" smtClean="0">
                <a:latin typeface="Consolas" pitchFamily="49" charset="0"/>
              </a:rPr>
              <a:t>StockTrades</a:t>
            </a:r>
            <a:endParaRPr lang="en-US" sz="2400" dirty="0" smtClean="0">
              <a:latin typeface="Consolas" pitchFamily="49" charset="0"/>
            </a:endParaRPr>
          </a:p>
          <a:p>
            <a:pPr>
              <a:buNone/>
            </a:pPr>
            <a:r>
              <a:rPr lang="en-US" sz="2400" b="1" dirty="0" smtClean="0">
                <a:latin typeface="Consolas" pitchFamily="49" charset="0"/>
              </a:rPr>
              <a:t>WHERE</a:t>
            </a:r>
            <a:r>
              <a:rPr lang="en-US" sz="2400" dirty="0" smtClean="0">
                <a:latin typeface="Consolas" pitchFamily="49" charset="0"/>
              </a:rPr>
              <a:t> symbol = </a:t>
            </a:r>
            <a:r>
              <a:rPr lang="en-US" sz="2400" dirty="0" smtClean="0">
                <a:solidFill>
                  <a:srgbClr val="FF0000"/>
                </a:solidFill>
                <a:latin typeface="Consolas" pitchFamily="49" charset="0"/>
              </a:rPr>
              <a:t>“ACME”</a:t>
            </a:r>
          </a:p>
          <a:p>
            <a:endParaRPr lang="pt-PT" sz="2400" dirty="0"/>
          </a:p>
        </p:txBody>
      </p:sp>
      <p:sp>
        <p:nvSpPr>
          <p:cNvPr id="16" name="Seta para a direita 15"/>
          <p:cNvSpPr/>
          <p:nvPr/>
        </p:nvSpPr>
        <p:spPr>
          <a:xfrm>
            <a:off x="4000496" y="2857496"/>
            <a:ext cx="714380" cy="500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aphicFrame>
        <p:nvGraphicFramePr>
          <p:cNvPr id="11" name="Tabela 10"/>
          <p:cNvGraphicFramePr>
            <a:graphicFrameLocks noGrp="1"/>
          </p:cNvGraphicFramePr>
          <p:nvPr/>
        </p:nvGraphicFramePr>
        <p:xfrm>
          <a:off x="344335" y="2357430"/>
          <a:ext cx="3500461" cy="2595880"/>
        </p:xfrm>
        <a:graphic>
          <a:graphicData uri="http://schemas.openxmlformats.org/drawingml/2006/table">
            <a:tbl>
              <a:tblPr firstRow="1" bandRow="1">
                <a:tableStyleId>{5C22544A-7EE6-4342-B048-85BDC9FD1C3A}</a:tableStyleId>
              </a:tblPr>
              <a:tblGrid>
                <a:gridCol w="1500198"/>
                <a:gridCol w="1143007"/>
                <a:gridCol w="857256"/>
              </a:tblGrid>
              <a:tr h="370840">
                <a:tc gridSpan="3">
                  <a:txBody>
                    <a:bodyPr/>
                    <a:lstStyle/>
                    <a:p>
                      <a:pPr algn="ctr"/>
                      <a:r>
                        <a:rPr lang="pt-PT" dirty="0" err="1" smtClean="0"/>
                        <a:t>StockTrades</a:t>
                      </a:r>
                      <a:endParaRPr lang="pt-PT" dirty="0"/>
                    </a:p>
                  </a:txBody>
                  <a:tcPr/>
                </a:tc>
                <a:tc hMerge="1">
                  <a:txBody>
                    <a:bodyPr/>
                    <a:lstStyle/>
                    <a:p>
                      <a:endParaRPr lang="pt-PT" dirty="0"/>
                    </a:p>
                  </a:txBody>
                  <a:tcPr/>
                </a:tc>
                <a:tc hMerge="1">
                  <a:txBody>
                    <a:bodyPr/>
                    <a:lstStyle/>
                    <a:p>
                      <a:endParaRPr lang="pt-PT" dirty="0"/>
                    </a:p>
                  </a:txBody>
                  <a:tcPr/>
                </a:tc>
              </a:tr>
              <a:tr h="370840">
                <a:tc>
                  <a:txBody>
                    <a:bodyPr/>
                    <a:lstStyle/>
                    <a:p>
                      <a:r>
                        <a:rPr lang="pt-PT" b="1" dirty="0" err="1" smtClean="0">
                          <a:solidFill>
                            <a:schemeClr val="bg1"/>
                          </a:solidFill>
                        </a:rPr>
                        <a:t>Timestamp</a:t>
                      </a:r>
                      <a:endParaRPr lang="pt-PT" b="1" dirty="0">
                        <a:solidFill>
                          <a:schemeClr val="bg1"/>
                        </a:solidFill>
                      </a:endParaRPr>
                    </a:p>
                  </a:txBody>
                  <a:tcPr>
                    <a:solidFill>
                      <a:schemeClr val="accent1"/>
                    </a:solidFill>
                  </a:tcPr>
                </a:tc>
                <a:tc>
                  <a:txBody>
                    <a:bodyPr/>
                    <a:lstStyle/>
                    <a:p>
                      <a:r>
                        <a:rPr lang="pt-PT" b="1" dirty="0" err="1" smtClean="0">
                          <a:solidFill>
                            <a:schemeClr val="bg1"/>
                          </a:solidFill>
                        </a:rPr>
                        <a:t>symbol</a:t>
                      </a:r>
                      <a:endParaRPr lang="pt-PT" b="1" dirty="0">
                        <a:solidFill>
                          <a:schemeClr val="bg1"/>
                        </a:solidFill>
                      </a:endParaRPr>
                    </a:p>
                  </a:txBody>
                  <a:tcPr>
                    <a:solidFill>
                      <a:schemeClr val="accent1"/>
                    </a:solidFill>
                  </a:tcPr>
                </a:tc>
                <a:tc>
                  <a:txBody>
                    <a:bodyPr/>
                    <a:lstStyle/>
                    <a:p>
                      <a:r>
                        <a:rPr lang="pt-PT" b="1" dirty="0" err="1" smtClean="0">
                          <a:solidFill>
                            <a:schemeClr val="bg1"/>
                          </a:solidFill>
                        </a:rPr>
                        <a:t>price</a:t>
                      </a:r>
                      <a:endParaRPr lang="pt-PT" b="1" dirty="0">
                        <a:solidFill>
                          <a:schemeClr val="bg1"/>
                        </a:solidFill>
                      </a:endParaRPr>
                    </a:p>
                  </a:txBody>
                  <a:tcPr>
                    <a:solidFill>
                      <a:schemeClr val="accent1"/>
                    </a:solidFill>
                  </a:tcPr>
                </a:tc>
              </a:tr>
              <a:tr h="370840">
                <a:tc>
                  <a:txBody>
                    <a:bodyPr/>
                    <a:lstStyle/>
                    <a:p>
                      <a:r>
                        <a:rPr lang="de-DE" dirty="0" smtClean="0"/>
                        <a:t>11:00</a:t>
                      </a:r>
                    </a:p>
                  </a:txBody>
                  <a:tcPr/>
                </a:tc>
                <a:tc>
                  <a:txBody>
                    <a:bodyPr/>
                    <a:lstStyle/>
                    <a:p>
                      <a:r>
                        <a:rPr lang="pt-PT" dirty="0" smtClean="0"/>
                        <a:t>ACME</a:t>
                      </a:r>
                      <a:endParaRPr lang="pt-PT" dirty="0"/>
                    </a:p>
                  </a:txBody>
                  <a:tcPr/>
                </a:tc>
                <a:tc>
                  <a:txBody>
                    <a:bodyPr/>
                    <a:lstStyle/>
                    <a:p>
                      <a:pPr algn="r"/>
                      <a:r>
                        <a:rPr lang="pt-PT" dirty="0" smtClean="0"/>
                        <a:t>50</a:t>
                      </a:r>
                      <a:endParaRPr lang="pt-PT"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11:30</a:t>
                      </a:r>
                    </a:p>
                  </a:txBody>
                  <a:tcPr/>
                </a:tc>
                <a:tc>
                  <a:txBody>
                    <a:bodyPr/>
                    <a:lstStyle/>
                    <a:p>
                      <a:r>
                        <a:rPr lang="pt-PT" dirty="0" smtClean="0"/>
                        <a:t>ACME</a:t>
                      </a:r>
                      <a:endParaRPr lang="pt-PT" dirty="0"/>
                    </a:p>
                  </a:txBody>
                  <a:tcPr/>
                </a:tc>
                <a:tc>
                  <a:txBody>
                    <a:bodyPr/>
                    <a:lstStyle/>
                    <a:p>
                      <a:pPr algn="r"/>
                      <a:r>
                        <a:rPr lang="pt-PT" dirty="0" smtClean="0"/>
                        <a:t>52</a:t>
                      </a:r>
                      <a:endParaRPr lang="pt-PT"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12:00</a:t>
                      </a:r>
                    </a:p>
                  </a:txBody>
                  <a:tcPr/>
                </a:tc>
                <a:tc>
                  <a:txBody>
                    <a:bodyPr/>
                    <a:lstStyle/>
                    <a:p>
                      <a:r>
                        <a:rPr lang="pt-PT" dirty="0" smtClean="0"/>
                        <a:t>XPTO</a:t>
                      </a:r>
                      <a:endParaRPr lang="pt-PT" dirty="0"/>
                    </a:p>
                  </a:txBody>
                  <a:tcPr/>
                </a:tc>
                <a:tc>
                  <a:txBody>
                    <a:bodyPr/>
                    <a:lstStyle/>
                    <a:p>
                      <a:pPr algn="r"/>
                      <a:r>
                        <a:rPr lang="pt-PT" dirty="0" smtClean="0"/>
                        <a:t>70</a:t>
                      </a:r>
                      <a:endParaRPr lang="pt-PT"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12:30</a:t>
                      </a:r>
                    </a:p>
                  </a:txBody>
                  <a:tcPr/>
                </a:tc>
                <a:tc>
                  <a:txBody>
                    <a:bodyPr/>
                    <a:lstStyle/>
                    <a:p>
                      <a:r>
                        <a:rPr lang="pt-PT" dirty="0" smtClean="0"/>
                        <a:t>XPTO</a:t>
                      </a:r>
                      <a:endParaRPr lang="pt-PT" dirty="0"/>
                    </a:p>
                  </a:txBody>
                  <a:tcPr/>
                </a:tc>
                <a:tc>
                  <a:txBody>
                    <a:bodyPr/>
                    <a:lstStyle/>
                    <a:p>
                      <a:pPr algn="r"/>
                      <a:r>
                        <a:rPr lang="pt-PT" dirty="0" smtClean="0"/>
                        <a:t>55</a:t>
                      </a:r>
                      <a:endParaRPr lang="pt-PT"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13:00</a:t>
                      </a:r>
                    </a:p>
                  </a:txBody>
                  <a:tcPr/>
                </a:tc>
                <a:tc>
                  <a:txBody>
                    <a:bodyPr/>
                    <a:lstStyle/>
                    <a:p>
                      <a:r>
                        <a:rPr lang="pt-PT" dirty="0" smtClean="0"/>
                        <a:t>ACME</a:t>
                      </a:r>
                      <a:endParaRPr lang="pt-PT" dirty="0"/>
                    </a:p>
                  </a:txBody>
                  <a:tcPr/>
                </a:tc>
                <a:tc>
                  <a:txBody>
                    <a:bodyPr/>
                    <a:lstStyle/>
                    <a:p>
                      <a:pPr algn="r"/>
                      <a:r>
                        <a:rPr lang="pt-PT" dirty="0" smtClean="0"/>
                        <a:t>50</a:t>
                      </a:r>
                      <a:endParaRPr lang="pt-PT" dirty="0"/>
                    </a:p>
                  </a:txBody>
                  <a:tcPr/>
                </a:tc>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err="1" smtClean="0"/>
              <a:t>Example</a:t>
            </a:r>
            <a:endParaRPr lang="pt-PT" dirty="0"/>
          </a:p>
        </p:txBody>
      </p:sp>
      <p:sp>
        <p:nvSpPr>
          <p:cNvPr id="3" name="Marcador de Posição do Número do Diapositivo 2"/>
          <p:cNvSpPr>
            <a:spLocks noGrp="1"/>
          </p:cNvSpPr>
          <p:nvPr>
            <p:ph type="sldNum" sz="quarter" idx="12"/>
          </p:nvPr>
        </p:nvSpPr>
        <p:spPr/>
        <p:txBody>
          <a:bodyPr>
            <a:normAutofit fontScale="85000" lnSpcReduction="20000"/>
          </a:bodyPr>
          <a:lstStyle/>
          <a:p>
            <a:fld id="{B4422163-51E1-4CA0-BE4E-7782B2F7CC31}" type="slidenum">
              <a:rPr lang="pt-PT" smtClean="0"/>
              <a:pPr/>
              <a:t>51</a:t>
            </a:fld>
            <a:endParaRPr lang="pt-PT"/>
          </a:p>
        </p:txBody>
      </p:sp>
      <p:sp>
        <p:nvSpPr>
          <p:cNvPr id="4" name="Marcador de Posição de Conteúdo 3"/>
          <p:cNvSpPr>
            <a:spLocks noGrp="1"/>
          </p:cNvSpPr>
          <p:nvPr>
            <p:ph sz="quarter" idx="1"/>
          </p:nvPr>
        </p:nvSpPr>
        <p:spPr/>
        <p:txBody>
          <a:bodyPr/>
          <a:lstStyle/>
          <a:p>
            <a:r>
              <a:rPr lang="pt-PT" dirty="0" smtClean="0"/>
              <a:t>“</a:t>
            </a:r>
            <a:r>
              <a:rPr lang="pt-PT" dirty="0" err="1" smtClean="0"/>
              <a:t>Get</a:t>
            </a:r>
            <a:r>
              <a:rPr lang="pt-PT" dirty="0" smtClean="0"/>
              <a:t> </a:t>
            </a:r>
            <a:r>
              <a:rPr lang="pt-PT" dirty="0" err="1" smtClean="0"/>
              <a:t>all</a:t>
            </a:r>
            <a:r>
              <a:rPr lang="pt-PT" dirty="0" smtClean="0"/>
              <a:t> ACME stock data”:</a:t>
            </a:r>
          </a:p>
          <a:p>
            <a:endParaRPr lang="pt-PT" dirty="0"/>
          </a:p>
        </p:txBody>
      </p:sp>
      <p:sp>
        <p:nvSpPr>
          <p:cNvPr id="9" name="CaixaDeTexto 8"/>
          <p:cNvSpPr txBox="1"/>
          <p:nvPr/>
        </p:nvSpPr>
        <p:spPr>
          <a:xfrm>
            <a:off x="4786314" y="2049370"/>
            <a:ext cx="4071934" cy="2308324"/>
          </a:xfrm>
          <a:prstGeom prst="rect">
            <a:avLst/>
          </a:prstGeom>
          <a:noFill/>
        </p:spPr>
        <p:txBody>
          <a:bodyPr wrap="square" rtlCol="0">
            <a:spAutoFit/>
          </a:bodyPr>
          <a:lstStyle/>
          <a:p>
            <a:endParaRPr lang="pt-PT" sz="2400" dirty="0" smtClean="0"/>
          </a:p>
          <a:p>
            <a:pPr>
              <a:buNone/>
            </a:pPr>
            <a:r>
              <a:rPr lang="en-US" sz="2400" b="1" dirty="0" smtClean="0">
                <a:latin typeface="Consolas" pitchFamily="49" charset="0"/>
              </a:rPr>
              <a:t>INSERT INTO </a:t>
            </a:r>
            <a:r>
              <a:rPr lang="en-US" sz="2400" dirty="0" smtClean="0">
                <a:latin typeface="Consolas" pitchFamily="49" charset="0"/>
              </a:rPr>
              <a:t>ACME</a:t>
            </a:r>
          </a:p>
          <a:p>
            <a:pPr>
              <a:buNone/>
            </a:pPr>
            <a:r>
              <a:rPr lang="en-US" sz="2400" b="1" dirty="0" smtClean="0">
                <a:latin typeface="Consolas" pitchFamily="49" charset="0"/>
              </a:rPr>
              <a:t>SELECT</a:t>
            </a:r>
            <a:r>
              <a:rPr lang="en-US" sz="2400" dirty="0" smtClean="0">
                <a:latin typeface="Consolas" pitchFamily="49" charset="0"/>
              </a:rPr>
              <a:t> price</a:t>
            </a:r>
          </a:p>
          <a:p>
            <a:pPr>
              <a:buNone/>
            </a:pPr>
            <a:r>
              <a:rPr lang="en-US" sz="2400" b="1" dirty="0" smtClean="0">
                <a:latin typeface="Consolas" pitchFamily="49" charset="0"/>
              </a:rPr>
              <a:t>FROM</a:t>
            </a:r>
            <a:r>
              <a:rPr lang="en-US" sz="2400" dirty="0" smtClean="0">
                <a:latin typeface="Consolas" pitchFamily="49" charset="0"/>
              </a:rPr>
              <a:t> </a:t>
            </a:r>
            <a:r>
              <a:rPr lang="en-US" sz="2400" dirty="0" err="1" smtClean="0">
                <a:latin typeface="Consolas" pitchFamily="49" charset="0"/>
              </a:rPr>
              <a:t>StockTrades</a:t>
            </a:r>
            <a:endParaRPr lang="en-US" sz="2400" dirty="0" smtClean="0">
              <a:latin typeface="Consolas" pitchFamily="49" charset="0"/>
            </a:endParaRPr>
          </a:p>
          <a:p>
            <a:pPr>
              <a:buNone/>
            </a:pPr>
            <a:r>
              <a:rPr lang="en-US" sz="2400" b="1" dirty="0" smtClean="0">
                <a:latin typeface="Consolas" pitchFamily="49" charset="0"/>
              </a:rPr>
              <a:t>WHERE</a:t>
            </a:r>
            <a:r>
              <a:rPr lang="en-US" sz="2400" dirty="0" smtClean="0">
                <a:latin typeface="Consolas" pitchFamily="49" charset="0"/>
              </a:rPr>
              <a:t> symbol = </a:t>
            </a:r>
            <a:r>
              <a:rPr lang="en-US" sz="2400" dirty="0" smtClean="0">
                <a:solidFill>
                  <a:srgbClr val="FF0000"/>
                </a:solidFill>
                <a:latin typeface="Consolas" pitchFamily="49" charset="0"/>
              </a:rPr>
              <a:t>“ACME”</a:t>
            </a:r>
          </a:p>
          <a:p>
            <a:endParaRPr lang="pt-PT" sz="2400" dirty="0"/>
          </a:p>
        </p:txBody>
      </p:sp>
      <p:sp>
        <p:nvSpPr>
          <p:cNvPr id="16" name="Seta para a direita 15"/>
          <p:cNvSpPr/>
          <p:nvPr/>
        </p:nvSpPr>
        <p:spPr>
          <a:xfrm>
            <a:off x="4000496" y="2857496"/>
            <a:ext cx="714380" cy="500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aphicFrame>
        <p:nvGraphicFramePr>
          <p:cNvPr id="10" name="Tabela 9"/>
          <p:cNvGraphicFramePr>
            <a:graphicFrameLocks noGrp="1"/>
          </p:cNvGraphicFramePr>
          <p:nvPr/>
        </p:nvGraphicFramePr>
        <p:xfrm>
          <a:off x="4929190" y="4643446"/>
          <a:ext cx="3500461" cy="1854200"/>
        </p:xfrm>
        <a:graphic>
          <a:graphicData uri="http://schemas.openxmlformats.org/drawingml/2006/table">
            <a:tbl>
              <a:tblPr firstRow="1" bandRow="1">
                <a:tableStyleId>{21E4AEA4-8DFA-4A89-87EB-49C32662AFE0}</a:tableStyleId>
              </a:tblPr>
              <a:tblGrid>
                <a:gridCol w="1500198"/>
                <a:gridCol w="1143007"/>
                <a:gridCol w="857256"/>
              </a:tblGrid>
              <a:tr h="370840">
                <a:tc gridSpan="3">
                  <a:txBody>
                    <a:bodyPr/>
                    <a:lstStyle/>
                    <a:p>
                      <a:pPr algn="ctr"/>
                      <a:r>
                        <a:rPr lang="pt-PT" dirty="0" smtClean="0"/>
                        <a:t>ACME</a:t>
                      </a:r>
                      <a:endParaRPr lang="pt-PT" dirty="0"/>
                    </a:p>
                  </a:txBody>
                  <a:tcPr/>
                </a:tc>
                <a:tc hMerge="1">
                  <a:txBody>
                    <a:bodyPr/>
                    <a:lstStyle/>
                    <a:p>
                      <a:endParaRPr lang="pt-PT" dirty="0"/>
                    </a:p>
                  </a:txBody>
                  <a:tcPr/>
                </a:tc>
                <a:tc hMerge="1">
                  <a:txBody>
                    <a:bodyPr/>
                    <a:lstStyle/>
                    <a:p>
                      <a:endParaRPr lang="pt-PT" dirty="0"/>
                    </a:p>
                  </a:txBody>
                  <a:tcPr/>
                </a:tc>
              </a:tr>
              <a:tr h="370840">
                <a:tc>
                  <a:txBody>
                    <a:bodyPr/>
                    <a:lstStyle/>
                    <a:p>
                      <a:pPr marL="0" algn="l" rtl="0" eaLnBrk="1" latinLnBrk="0" hangingPunct="1"/>
                      <a:r>
                        <a:rPr kumimoji="0" lang="pt-PT" b="1" kern="1200" dirty="0" err="1" smtClean="0">
                          <a:solidFill>
                            <a:schemeClr val="lt1"/>
                          </a:solidFill>
                          <a:latin typeface="+mn-lt"/>
                          <a:ea typeface="+mn-ea"/>
                          <a:cs typeface="+mn-cs"/>
                        </a:rPr>
                        <a:t>Timestamp</a:t>
                      </a:r>
                      <a:endParaRPr kumimoji="0" lang="pt-PT" b="1" kern="1200" dirty="0">
                        <a:solidFill>
                          <a:schemeClr val="lt1"/>
                        </a:solidFill>
                        <a:latin typeface="+mn-lt"/>
                        <a:ea typeface="+mn-ea"/>
                        <a:cs typeface="+mn-cs"/>
                      </a:endParaRPr>
                    </a:p>
                  </a:txBody>
                  <a:tcPr>
                    <a:solidFill>
                      <a:schemeClr val="accent2"/>
                    </a:solidFill>
                  </a:tcPr>
                </a:tc>
                <a:tc>
                  <a:txBody>
                    <a:bodyPr/>
                    <a:lstStyle/>
                    <a:p>
                      <a:pPr marL="0" algn="l" rtl="0" eaLnBrk="1" latinLnBrk="0" hangingPunct="1"/>
                      <a:r>
                        <a:rPr kumimoji="0" lang="pt-PT" b="1" kern="1200" dirty="0" err="1" smtClean="0">
                          <a:solidFill>
                            <a:schemeClr val="lt1"/>
                          </a:solidFill>
                          <a:latin typeface="+mn-lt"/>
                          <a:ea typeface="+mn-ea"/>
                          <a:cs typeface="+mn-cs"/>
                        </a:rPr>
                        <a:t>symbol</a:t>
                      </a:r>
                      <a:endParaRPr kumimoji="0" lang="pt-PT" b="1" kern="1200" dirty="0">
                        <a:solidFill>
                          <a:schemeClr val="lt1"/>
                        </a:solidFill>
                        <a:latin typeface="+mn-lt"/>
                        <a:ea typeface="+mn-ea"/>
                        <a:cs typeface="+mn-cs"/>
                      </a:endParaRPr>
                    </a:p>
                  </a:txBody>
                  <a:tcPr>
                    <a:solidFill>
                      <a:schemeClr val="accent2"/>
                    </a:solidFill>
                  </a:tcPr>
                </a:tc>
                <a:tc>
                  <a:txBody>
                    <a:bodyPr/>
                    <a:lstStyle/>
                    <a:p>
                      <a:pPr marL="0" algn="l" rtl="0" eaLnBrk="1" latinLnBrk="0" hangingPunct="1"/>
                      <a:r>
                        <a:rPr kumimoji="0" lang="pt-PT" b="1" kern="1200" dirty="0" err="1" smtClean="0">
                          <a:solidFill>
                            <a:schemeClr val="lt1"/>
                          </a:solidFill>
                          <a:latin typeface="+mn-lt"/>
                          <a:ea typeface="+mn-ea"/>
                          <a:cs typeface="+mn-cs"/>
                        </a:rPr>
                        <a:t>price</a:t>
                      </a:r>
                      <a:endParaRPr kumimoji="0" lang="pt-PT" b="1" kern="1200" dirty="0">
                        <a:solidFill>
                          <a:schemeClr val="lt1"/>
                        </a:solidFill>
                        <a:latin typeface="+mn-lt"/>
                        <a:ea typeface="+mn-ea"/>
                        <a:cs typeface="+mn-cs"/>
                      </a:endParaRPr>
                    </a:p>
                  </a:txBody>
                  <a:tcPr>
                    <a:solidFill>
                      <a:schemeClr val="accent2"/>
                    </a:solidFill>
                  </a:tcPr>
                </a:tc>
              </a:tr>
              <a:tr h="370840">
                <a:tc>
                  <a:txBody>
                    <a:bodyPr/>
                    <a:lstStyle/>
                    <a:p>
                      <a:r>
                        <a:rPr lang="de-DE" dirty="0" smtClean="0"/>
                        <a:t>11:00</a:t>
                      </a:r>
                    </a:p>
                  </a:txBody>
                  <a:tcPr/>
                </a:tc>
                <a:tc>
                  <a:txBody>
                    <a:bodyPr/>
                    <a:lstStyle/>
                    <a:p>
                      <a:r>
                        <a:rPr lang="pt-PT" dirty="0" smtClean="0"/>
                        <a:t>ACME</a:t>
                      </a:r>
                      <a:endParaRPr lang="pt-PT" dirty="0"/>
                    </a:p>
                  </a:txBody>
                  <a:tcPr/>
                </a:tc>
                <a:tc>
                  <a:txBody>
                    <a:bodyPr/>
                    <a:lstStyle/>
                    <a:p>
                      <a:pPr algn="r"/>
                      <a:r>
                        <a:rPr lang="pt-PT" dirty="0" smtClean="0"/>
                        <a:t>50</a:t>
                      </a:r>
                      <a:endParaRPr lang="pt-PT"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11:30</a:t>
                      </a:r>
                    </a:p>
                  </a:txBody>
                  <a:tcPr/>
                </a:tc>
                <a:tc>
                  <a:txBody>
                    <a:bodyPr/>
                    <a:lstStyle/>
                    <a:p>
                      <a:r>
                        <a:rPr lang="pt-PT" dirty="0" smtClean="0"/>
                        <a:t>ACME</a:t>
                      </a:r>
                      <a:endParaRPr lang="pt-PT" dirty="0"/>
                    </a:p>
                  </a:txBody>
                  <a:tcPr/>
                </a:tc>
                <a:tc>
                  <a:txBody>
                    <a:bodyPr/>
                    <a:lstStyle/>
                    <a:p>
                      <a:pPr algn="r"/>
                      <a:r>
                        <a:rPr lang="pt-PT" dirty="0" smtClean="0"/>
                        <a:t>52</a:t>
                      </a:r>
                      <a:endParaRPr lang="pt-PT"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13:00</a:t>
                      </a:r>
                    </a:p>
                  </a:txBody>
                  <a:tcPr/>
                </a:tc>
                <a:tc>
                  <a:txBody>
                    <a:bodyPr/>
                    <a:lstStyle/>
                    <a:p>
                      <a:r>
                        <a:rPr lang="pt-PT" dirty="0" smtClean="0"/>
                        <a:t>ACME</a:t>
                      </a:r>
                      <a:endParaRPr lang="pt-PT" dirty="0"/>
                    </a:p>
                  </a:txBody>
                  <a:tcPr/>
                </a:tc>
                <a:tc>
                  <a:txBody>
                    <a:bodyPr/>
                    <a:lstStyle/>
                    <a:p>
                      <a:pPr algn="r"/>
                      <a:r>
                        <a:rPr lang="pt-PT" dirty="0" smtClean="0"/>
                        <a:t>50</a:t>
                      </a:r>
                      <a:endParaRPr lang="pt-PT" dirty="0"/>
                    </a:p>
                  </a:txBody>
                  <a:tcPr/>
                </a:tc>
              </a:tr>
            </a:tbl>
          </a:graphicData>
        </a:graphic>
      </p:graphicFrame>
      <p:sp>
        <p:nvSpPr>
          <p:cNvPr id="13" name="Seta para a direita 12"/>
          <p:cNvSpPr/>
          <p:nvPr/>
        </p:nvSpPr>
        <p:spPr>
          <a:xfrm rot="5400000">
            <a:off x="6393669" y="4000504"/>
            <a:ext cx="500066" cy="50006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t-PT"/>
          </a:p>
        </p:txBody>
      </p:sp>
      <p:graphicFrame>
        <p:nvGraphicFramePr>
          <p:cNvPr id="17" name="Tabela 16"/>
          <p:cNvGraphicFramePr>
            <a:graphicFrameLocks noGrp="1"/>
          </p:cNvGraphicFramePr>
          <p:nvPr/>
        </p:nvGraphicFramePr>
        <p:xfrm>
          <a:off x="344335" y="2357430"/>
          <a:ext cx="3500461" cy="2595880"/>
        </p:xfrm>
        <a:graphic>
          <a:graphicData uri="http://schemas.openxmlformats.org/drawingml/2006/table">
            <a:tbl>
              <a:tblPr firstRow="1" bandRow="1">
                <a:tableStyleId>{5C22544A-7EE6-4342-B048-85BDC9FD1C3A}</a:tableStyleId>
              </a:tblPr>
              <a:tblGrid>
                <a:gridCol w="1500198"/>
                <a:gridCol w="1143007"/>
                <a:gridCol w="857256"/>
              </a:tblGrid>
              <a:tr h="370840">
                <a:tc gridSpan="3">
                  <a:txBody>
                    <a:bodyPr/>
                    <a:lstStyle/>
                    <a:p>
                      <a:pPr algn="ctr"/>
                      <a:r>
                        <a:rPr lang="pt-PT" dirty="0" err="1" smtClean="0"/>
                        <a:t>StockTrades</a:t>
                      </a:r>
                      <a:endParaRPr lang="pt-PT" dirty="0"/>
                    </a:p>
                  </a:txBody>
                  <a:tcPr/>
                </a:tc>
                <a:tc hMerge="1">
                  <a:txBody>
                    <a:bodyPr/>
                    <a:lstStyle/>
                    <a:p>
                      <a:endParaRPr lang="pt-PT" dirty="0"/>
                    </a:p>
                  </a:txBody>
                  <a:tcPr/>
                </a:tc>
                <a:tc hMerge="1">
                  <a:txBody>
                    <a:bodyPr/>
                    <a:lstStyle/>
                    <a:p>
                      <a:endParaRPr lang="pt-PT" dirty="0"/>
                    </a:p>
                  </a:txBody>
                  <a:tcPr/>
                </a:tc>
              </a:tr>
              <a:tr h="370840">
                <a:tc>
                  <a:txBody>
                    <a:bodyPr/>
                    <a:lstStyle/>
                    <a:p>
                      <a:r>
                        <a:rPr lang="pt-PT" b="1" dirty="0" err="1" smtClean="0">
                          <a:solidFill>
                            <a:schemeClr val="bg1"/>
                          </a:solidFill>
                        </a:rPr>
                        <a:t>Timestamp</a:t>
                      </a:r>
                      <a:endParaRPr lang="pt-PT" b="1" dirty="0">
                        <a:solidFill>
                          <a:schemeClr val="bg1"/>
                        </a:solidFill>
                      </a:endParaRPr>
                    </a:p>
                  </a:txBody>
                  <a:tcPr>
                    <a:solidFill>
                      <a:schemeClr val="accent1"/>
                    </a:solidFill>
                  </a:tcPr>
                </a:tc>
                <a:tc>
                  <a:txBody>
                    <a:bodyPr/>
                    <a:lstStyle/>
                    <a:p>
                      <a:r>
                        <a:rPr lang="pt-PT" b="1" dirty="0" err="1" smtClean="0">
                          <a:solidFill>
                            <a:schemeClr val="bg1"/>
                          </a:solidFill>
                        </a:rPr>
                        <a:t>symbol</a:t>
                      </a:r>
                      <a:endParaRPr lang="pt-PT" b="1" dirty="0">
                        <a:solidFill>
                          <a:schemeClr val="bg1"/>
                        </a:solidFill>
                      </a:endParaRPr>
                    </a:p>
                  </a:txBody>
                  <a:tcPr>
                    <a:solidFill>
                      <a:schemeClr val="accent1"/>
                    </a:solidFill>
                  </a:tcPr>
                </a:tc>
                <a:tc>
                  <a:txBody>
                    <a:bodyPr/>
                    <a:lstStyle/>
                    <a:p>
                      <a:r>
                        <a:rPr lang="pt-PT" b="1" dirty="0" err="1" smtClean="0">
                          <a:solidFill>
                            <a:schemeClr val="bg1"/>
                          </a:solidFill>
                        </a:rPr>
                        <a:t>price</a:t>
                      </a:r>
                      <a:endParaRPr lang="pt-PT" b="1" dirty="0">
                        <a:solidFill>
                          <a:schemeClr val="bg1"/>
                        </a:solidFill>
                      </a:endParaRPr>
                    </a:p>
                  </a:txBody>
                  <a:tcPr>
                    <a:solidFill>
                      <a:schemeClr val="accent1"/>
                    </a:solidFill>
                  </a:tcPr>
                </a:tc>
              </a:tr>
              <a:tr h="370840">
                <a:tc>
                  <a:txBody>
                    <a:bodyPr/>
                    <a:lstStyle/>
                    <a:p>
                      <a:r>
                        <a:rPr lang="de-DE" dirty="0" smtClean="0"/>
                        <a:t>11:00</a:t>
                      </a:r>
                    </a:p>
                  </a:txBody>
                  <a:tcPr/>
                </a:tc>
                <a:tc>
                  <a:txBody>
                    <a:bodyPr/>
                    <a:lstStyle/>
                    <a:p>
                      <a:r>
                        <a:rPr lang="pt-PT" dirty="0" smtClean="0"/>
                        <a:t>ACME</a:t>
                      </a:r>
                      <a:endParaRPr lang="pt-PT" dirty="0"/>
                    </a:p>
                  </a:txBody>
                  <a:tcPr/>
                </a:tc>
                <a:tc>
                  <a:txBody>
                    <a:bodyPr/>
                    <a:lstStyle/>
                    <a:p>
                      <a:pPr algn="r"/>
                      <a:r>
                        <a:rPr lang="pt-PT" dirty="0" smtClean="0"/>
                        <a:t>50</a:t>
                      </a:r>
                      <a:endParaRPr lang="pt-PT"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11:30</a:t>
                      </a:r>
                    </a:p>
                  </a:txBody>
                  <a:tcPr/>
                </a:tc>
                <a:tc>
                  <a:txBody>
                    <a:bodyPr/>
                    <a:lstStyle/>
                    <a:p>
                      <a:r>
                        <a:rPr lang="pt-PT" dirty="0" smtClean="0"/>
                        <a:t>ACME</a:t>
                      </a:r>
                      <a:endParaRPr lang="pt-PT" dirty="0"/>
                    </a:p>
                  </a:txBody>
                  <a:tcPr/>
                </a:tc>
                <a:tc>
                  <a:txBody>
                    <a:bodyPr/>
                    <a:lstStyle/>
                    <a:p>
                      <a:pPr algn="r"/>
                      <a:r>
                        <a:rPr lang="pt-PT" dirty="0" smtClean="0"/>
                        <a:t>52</a:t>
                      </a:r>
                      <a:endParaRPr lang="pt-PT"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12:00</a:t>
                      </a:r>
                    </a:p>
                  </a:txBody>
                  <a:tcPr/>
                </a:tc>
                <a:tc>
                  <a:txBody>
                    <a:bodyPr/>
                    <a:lstStyle/>
                    <a:p>
                      <a:r>
                        <a:rPr lang="pt-PT" dirty="0" smtClean="0"/>
                        <a:t>XPTO</a:t>
                      </a:r>
                      <a:endParaRPr lang="pt-PT" dirty="0"/>
                    </a:p>
                  </a:txBody>
                  <a:tcPr/>
                </a:tc>
                <a:tc>
                  <a:txBody>
                    <a:bodyPr/>
                    <a:lstStyle/>
                    <a:p>
                      <a:pPr algn="r"/>
                      <a:r>
                        <a:rPr lang="pt-PT" dirty="0" smtClean="0"/>
                        <a:t>70</a:t>
                      </a:r>
                      <a:endParaRPr lang="pt-PT"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12:30</a:t>
                      </a:r>
                    </a:p>
                  </a:txBody>
                  <a:tcPr/>
                </a:tc>
                <a:tc>
                  <a:txBody>
                    <a:bodyPr/>
                    <a:lstStyle/>
                    <a:p>
                      <a:r>
                        <a:rPr lang="pt-PT" dirty="0" smtClean="0"/>
                        <a:t>XPTO</a:t>
                      </a:r>
                      <a:endParaRPr lang="pt-PT" dirty="0"/>
                    </a:p>
                  </a:txBody>
                  <a:tcPr/>
                </a:tc>
                <a:tc>
                  <a:txBody>
                    <a:bodyPr/>
                    <a:lstStyle/>
                    <a:p>
                      <a:pPr algn="r"/>
                      <a:r>
                        <a:rPr lang="pt-PT" dirty="0" smtClean="0"/>
                        <a:t>55</a:t>
                      </a:r>
                      <a:endParaRPr lang="pt-PT"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13:00</a:t>
                      </a:r>
                    </a:p>
                  </a:txBody>
                  <a:tcPr/>
                </a:tc>
                <a:tc>
                  <a:txBody>
                    <a:bodyPr/>
                    <a:lstStyle/>
                    <a:p>
                      <a:r>
                        <a:rPr lang="pt-PT" dirty="0" smtClean="0"/>
                        <a:t>ACME</a:t>
                      </a:r>
                      <a:endParaRPr lang="pt-PT" dirty="0"/>
                    </a:p>
                  </a:txBody>
                  <a:tcPr/>
                </a:tc>
                <a:tc>
                  <a:txBody>
                    <a:bodyPr/>
                    <a:lstStyle/>
                    <a:p>
                      <a:pPr algn="r"/>
                      <a:r>
                        <a:rPr lang="pt-PT" dirty="0" smtClean="0"/>
                        <a:t>50</a:t>
                      </a:r>
                      <a:endParaRPr lang="pt-PT" dirty="0"/>
                    </a:p>
                  </a:txBody>
                  <a:tcPr/>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err="1" smtClean="0"/>
              <a:t>Sliding</a:t>
            </a:r>
            <a:r>
              <a:rPr lang="pt-PT" dirty="0" smtClean="0"/>
              <a:t> </a:t>
            </a:r>
            <a:r>
              <a:rPr lang="pt-PT" dirty="0" err="1" smtClean="0"/>
              <a:t>windows</a:t>
            </a:r>
            <a:endParaRPr lang="pt-PT" dirty="0"/>
          </a:p>
        </p:txBody>
      </p:sp>
      <p:sp>
        <p:nvSpPr>
          <p:cNvPr id="3" name="Marcador de Posição do Número do Diapositivo 2"/>
          <p:cNvSpPr>
            <a:spLocks noGrp="1"/>
          </p:cNvSpPr>
          <p:nvPr>
            <p:ph type="sldNum" sz="quarter" idx="12"/>
          </p:nvPr>
        </p:nvSpPr>
        <p:spPr/>
        <p:txBody>
          <a:bodyPr>
            <a:normAutofit fontScale="85000" lnSpcReduction="20000"/>
          </a:bodyPr>
          <a:lstStyle/>
          <a:p>
            <a:fld id="{B4422163-51E1-4CA0-BE4E-7782B2F7CC31}" type="slidenum">
              <a:rPr lang="pt-PT" smtClean="0"/>
              <a:pPr/>
              <a:t>52</a:t>
            </a:fld>
            <a:endParaRPr lang="pt-PT"/>
          </a:p>
        </p:txBody>
      </p:sp>
      <p:sp>
        <p:nvSpPr>
          <p:cNvPr id="4" name="Marcador de Posição de Conteúdo 3"/>
          <p:cNvSpPr>
            <a:spLocks noGrp="1"/>
          </p:cNvSpPr>
          <p:nvPr>
            <p:ph sz="quarter" idx="1"/>
          </p:nvPr>
        </p:nvSpPr>
        <p:spPr/>
        <p:txBody>
          <a:bodyPr/>
          <a:lstStyle/>
          <a:p>
            <a:r>
              <a:rPr lang="pt-PT" dirty="0" smtClean="0"/>
              <a:t>“</a:t>
            </a:r>
            <a:r>
              <a:rPr lang="pt-PT" dirty="0" err="1" smtClean="0"/>
              <a:t>Calculate</a:t>
            </a:r>
            <a:r>
              <a:rPr lang="pt-PT" dirty="0" smtClean="0"/>
              <a:t> </a:t>
            </a:r>
            <a:r>
              <a:rPr lang="pt-PT" dirty="0" err="1" smtClean="0"/>
              <a:t>the</a:t>
            </a:r>
            <a:r>
              <a:rPr lang="pt-PT" dirty="0" smtClean="0"/>
              <a:t> </a:t>
            </a:r>
            <a:r>
              <a:rPr lang="pt-PT" dirty="0" err="1" smtClean="0"/>
              <a:t>average</a:t>
            </a:r>
            <a:r>
              <a:rPr lang="pt-PT" dirty="0" smtClean="0"/>
              <a:t> </a:t>
            </a:r>
            <a:r>
              <a:rPr lang="pt-PT" dirty="0" err="1" smtClean="0"/>
              <a:t>of</a:t>
            </a:r>
            <a:r>
              <a:rPr lang="pt-PT" dirty="0" smtClean="0"/>
              <a:t> </a:t>
            </a:r>
            <a:r>
              <a:rPr lang="pt-PT" dirty="0" err="1" smtClean="0"/>
              <a:t>ACME’s</a:t>
            </a:r>
            <a:r>
              <a:rPr lang="pt-PT" dirty="0" smtClean="0"/>
              <a:t> stock </a:t>
            </a:r>
            <a:r>
              <a:rPr lang="pt-PT" dirty="0" err="1" smtClean="0"/>
              <a:t>price</a:t>
            </a:r>
            <a:r>
              <a:rPr lang="pt-PT" dirty="0" smtClean="0"/>
              <a:t> </a:t>
            </a:r>
            <a:r>
              <a:rPr lang="pt-PT" dirty="0" err="1" smtClean="0"/>
              <a:t>over</a:t>
            </a:r>
            <a:r>
              <a:rPr lang="pt-PT" dirty="0" smtClean="0"/>
              <a:t> </a:t>
            </a:r>
            <a:r>
              <a:rPr lang="pt-PT" dirty="0" err="1" smtClean="0"/>
              <a:t>the</a:t>
            </a:r>
            <a:r>
              <a:rPr lang="pt-PT" dirty="0" smtClean="0"/>
              <a:t> </a:t>
            </a:r>
            <a:r>
              <a:rPr lang="pt-PT" dirty="0" err="1" smtClean="0"/>
              <a:t>last</a:t>
            </a:r>
            <a:r>
              <a:rPr lang="pt-PT" dirty="0" smtClean="0"/>
              <a:t> 3 </a:t>
            </a:r>
            <a:r>
              <a:rPr lang="pt-PT" dirty="0" err="1" smtClean="0"/>
              <a:t>hours</a:t>
            </a:r>
            <a:r>
              <a:rPr lang="pt-PT" dirty="0" smtClean="0"/>
              <a:t>”:</a:t>
            </a:r>
          </a:p>
          <a:p>
            <a:endParaRPr lang="pt-PT" dirty="0"/>
          </a:p>
        </p:txBody>
      </p:sp>
      <p:graphicFrame>
        <p:nvGraphicFramePr>
          <p:cNvPr id="12" name="Tabela 11"/>
          <p:cNvGraphicFramePr>
            <a:graphicFrameLocks noGrp="1"/>
          </p:cNvGraphicFramePr>
          <p:nvPr/>
        </p:nvGraphicFramePr>
        <p:xfrm>
          <a:off x="344335" y="2690508"/>
          <a:ext cx="3500461" cy="1854200"/>
        </p:xfrm>
        <a:graphic>
          <a:graphicData uri="http://schemas.openxmlformats.org/drawingml/2006/table">
            <a:tbl>
              <a:tblPr firstRow="1" bandRow="1">
                <a:tableStyleId>{5C22544A-7EE6-4342-B048-85BDC9FD1C3A}</a:tableStyleId>
              </a:tblPr>
              <a:tblGrid>
                <a:gridCol w="1500198"/>
                <a:gridCol w="1143007"/>
                <a:gridCol w="857256"/>
              </a:tblGrid>
              <a:tr h="370840">
                <a:tc gridSpan="3">
                  <a:txBody>
                    <a:bodyPr/>
                    <a:lstStyle/>
                    <a:p>
                      <a:pPr algn="ctr"/>
                      <a:r>
                        <a:rPr lang="pt-PT" dirty="0" smtClean="0"/>
                        <a:t>ACME</a:t>
                      </a:r>
                      <a:endParaRPr lang="pt-PT" dirty="0"/>
                    </a:p>
                  </a:txBody>
                  <a:tcPr/>
                </a:tc>
                <a:tc hMerge="1">
                  <a:txBody>
                    <a:bodyPr/>
                    <a:lstStyle/>
                    <a:p>
                      <a:endParaRPr lang="pt-PT" dirty="0"/>
                    </a:p>
                  </a:txBody>
                  <a:tcPr/>
                </a:tc>
                <a:tc hMerge="1">
                  <a:txBody>
                    <a:bodyPr/>
                    <a:lstStyle/>
                    <a:p>
                      <a:endParaRPr lang="pt-PT" dirty="0"/>
                    </a:p>
                  </a:txBody>
                  <a:tcPr/>
                </a:tc>
              </a:tr>
              <a:tr h="370840">
                <a:tc>
                  <a:txBody>
                    <a:bodyPr/>
                    <a:lstStyle/>
                    <a:p>
                      <a:r>
                        <a:rPr lang="pt-PT" b="1" dirty="0" err="1" smtClean="0">
                          <a:solidFill>
                            <a:schemeClr val="bg1"/>
                          </a:solidFill>
                        </a:rPr>
                        <a:t>Timestamp</a:t>
                      </a:r>
                      <a:endParaRPr lang="pt-PT" b="1" dirty="0">
                        <a:solidFill>
                          <a:schemeClr val="bg1"/>
                        </a:solidFill>
                      </a:endParaRPr>
                    </a:p>
                  </a:txBody>
                  <a:tcPr>
                    <a:solidFill>
                      <a:schemeClr val="accent1"/>
                    </a:solidFill>
                  </a:tcPr>
                </a:tc>
                <a:tc>
                  <a:txBody>
                    <a:bodyPr/>
                    <a:lstStyle/>
                    <a:p>
                      <a:r>
                        <a:rPr lang="pt-PT" b="1" dirty="0" err="1" smtClean="0">
                          <a:solidFill>
                            <a:schemeClr val="bg1"/>
                          </a:solidFill>
                        </a:rPr>
                        <a:t>symbol</a:t>
                      </a:r>
                      <a:endParaRPr lang="pt-PT" b="1" dirty="0">
                        <a:solidFill>
                          <a:schemeClr val="bg1"/>
                        </a:solidFill>
                      </a:endParaRPr>
                    </a:p>
                  </a:txBody>
                  <a:tcPr>
                    <a:solidFill>
                      <a:schemeClr val="accent1"/>
                    </a:solidFill>
                  </a:tcPr>
                </a:tc>
                <a:tc>
                  <a:txBody>
                    <a:bodyPr/>
                    <a:lstStyle/>
                    <a:p>
                      <a:r>
                        <a:rPr lang="pt-PT" b="1" dirty="0" err="1" smtClean="0">
                          <a:solidFill>
                            <a:schemeClr val="bg1"/>
                          </a:solidFill>
                        </a:rPr>
                        <a:t>price</a:t>
                      </a:r>
                      <a:endParaRPr lang="pt-PT" b="1" dirty="0">
                        <a:solidFill>
                          <a:schemeClr val="bg1"/>
                        </a:solidFill>
                      </a:endParaRPr>
                    </a:p>
                  </a:txBody>
                  <a:tcPr>
                    <a:solidFill>
                      <a:schemeClr val="accent1"/>
                    </a:solidFill>
                  </a:tcPr>
                </a:tc>
              </a:tr>
              <a:tr h="370840">
                <a:tc>
                  <a:txBody>
                    <a:bodyPr/>
                    <a:lstStyle/>
                    <a:p>
                      <a:r>
                        <a:rPr lang="de-DE" dirty="0" smtClean="0"/>
                        <a:t>11:00</a:t>
                      </a:r>
                    </a:p>
                  </a:txBody>
                  <a:tcPr/>
                </a:tc>
                <a:tc>
                  <a:txBody>
                    <a:bodyPr/>
                    <a:lstStyle/>
                    <a:p>
                      <a:r>
                        <a:rPr lang="pt-PT" dirty="0" smtClean="0"/>
                        <a:t>ACME</a:t>
                      </a:r>
                      <a:endParaRPr lang="pt-PT" dirty="0"/>
                    </a:p>
                  </a:txBody>
                  <a:tcPr/>
                </a:tc>
                <a:tc>
                  <a:txBody>
                    <a:bodyPr/>
                    <a:lstStyle/>
                    <a:p>
                      <a:pPr algn="r"/>
                      <a:r>
                        <a:rPr lang="pt-PT" dirty="0" smtClean="0"/>
                        <a:t>50</a:t>
                      </a:r>
                      <a:endParaRPr lang="pt-PT"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12:00</a:t>
                      </a:r>
                    </a:p>
                  </a:txBody>
                  <a:tcPr/>
                </a:tc>
                <a:tc>
                  <a:txBody>
                    <a:bodyPr/>
                    <a:lstStyle/>
                    <a:p>
                      <a:r>
                        <a:rPr lang="pt-PT" dirty="0" smtClean="0"/>
                        <a:t>ACME</a:t>
                      </a:r>
                      <a:endParaRPr lang="pt-PT" dirty="0"/>
                    </a:p>
                  </a:txBody>
                  <a:tcPr/>
                </a:tc>
                <a:tc>
                  <a:txBody>
                    <a:bodyPr/>
                    <a:lstStyle/>
                    <a:p>
                      <a:pPr algn="r"/>
                      <a:r>
                        <a:rPr lang="pt-PT" dirty="0" smtClean="0"/>
                        <a:t>60</a:t>
                      </a:r>
                      <a:endParaRPr lang="pt-PT"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14:30</a:t>
                      </a:r>
                    </a:p>
                  </a:txBody>
                  <a:tcPr/>
                </a:tc>
                <a:tc>
                  <a:txBody>
                    <a:bodyPr/>
                    <a:lstStyle/>
                    <a:p>
                      <a:r>
                        <a:rPr lang="pt-PT" dirty="0" smtClean="0"/>
                        <a:t>ACME</a:t>
                      </a:r>
                      <a:endParaRPr lang="pt-PT" dirty="0"/>
                    </a:p>
                  </a:txBody>
                  <a:tcPr/>
                </a:tc>
                <a:tc>
                  <a:txBody>
                    <a:bodyPr/>
                    <a:lstStyle/>
                    <a:p>
                      <a:pPr algn="r"/>
                      <a:r>
                        <a:rPr lang="pt-PT" dirty="0" smtClean="0"/>
                        <a:t>70</a:t>
                      </a:r>
                      <a:endParaRPr lang="pt-PT" dirty="0"/>
                    </a:p>
                  </a:txBody>
                  <a:tcPr/>
                </a:tc>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err="1" smtClean="0"/>
              <a:t>Sliding</a:t>
            </a:r>
            <a:r>
              <a:rPr lang="pt-PT" dirty="0" smtClean="0"/>
              <a:t> </a:t>
            </a:r>
            <a:r>
              <a:rPr lang="pt-PT" dirty="0" err="1" smtClean="0"/>
              <a:t>windows</a:t>
            </a:r>
            <a:endParaRPr lang="pt-PT" dirty="0"/>
          </a:p>
        </p:txBody>
      </p:sp>
      <p:sp>
        <p:nvSpPr>
          <p:cNvPr id="3" name="Marcador de Posição do Número do Diapositivo 2"/>
          <p:cNvSpPr>
            <a:spLocks noGrp="1"/>
          </p:cNvSpPr>
          <p:nvPr>
            <p:ph type="sldNum" sz="quarter" idx="12"/>
          </p:nvPr>
        </p:nvSpPr>
        <p:spPr/>
        <p:txBody>
          <a:bodyPr>
            <a:normAutofit fontScale="85000" lnSpcReduction="20000"/>
          </a:bodyPr>
          <a:lstStyle/>
          <a:p>
            <a:fld id="{B4422163-51E1-4CA0-BE4E-7782B2F7CC31}" type="slidenum">
              <a:rPr lang="pt-PT" smtClean="0"/>
              <a:pPr/>
              <a:t>53</a:t>
            </a:fld>
            <a:endParaRPr lang="pt-PT"/>
          </a:p>
        </p:txBody>
      </p:sp>
      <p:sp>
        <p:nvSpPr>
          <p:cNvPr id="4" name="Marcador de Posição de Conteúdo 3"/>
          <p:cNvSpPr>
            <a:spLocks noGrp="1"/>
          </p:cNvSpPr>
          <p:nvPr>
            <p:ph sz="quarter" idx="1"/>
          </p:nvPr>
        </p:nvSpPr>
        <p:spPr/>
        <p:txBody>
          <a:bodyPr/>
          <a:lstStyle/>
          <a:p>
            <a:r>
              <a:rPr lang="pt-PT" dirty="0" smtClean="0"/>
              <a:t>“</a:t>
            </a:r>
            <a:r>
              <a:rPr lang="pt-PT" dirty="0" err="1" smtClean="0"/>
              <a:t>Calculate</a:t>
            </a:r>
            <a:r>
              <a:rPr lang="pt-PT" dirty="0" smtClean="0"/>
              <a:t> </a:t>
            </a:r>
            <a:r>
              <a:rPr lang="pt-PT" dirty="0" err="1" smtClean="0"/>
              <a:t>the</a:t>
            </a:r>
            <a:r>
              <a:rPr lang="pt-PT" dirty="0" smtClean="0"/>
              <a:t> </a:t>
            </a:r>
            <a:r>
              <a:rPr lang="pt-PT" dirty="0" err="1" smtClean="0"/>
              <a:t>average</a:t>
            </a:r>
            <a:r>
              <a:rPr lang="pt-PT" dirty="0" smtClean="0"/>
              <a:t> </a:t>
            </a:r>
            <a:r>
              <a:rPr lang="pt-PT" dirty="0" err="1" smtClean="0"/>
              <a:t>of</a:t>
            </a:r>
            <a:r>
              <a:rPr lang="pt-PT" dirty="0" smtClean="0"/>
              <a:t> </a:t>
            </a:r>
            <a:r>
              <a:rPr lang="pt-PT" dirty="0" err="1" smtClean="0"/>
              <a:t>ACME’s</a:t>
            </a:r>
            <a:r>
              <a:rPr lang="pt-PT" dirty="0" smtClean="0"/>
              <a:t> stock </a:t>
            </a:r>
            <a:r>
              <a:rPr lang="pt-PT" dirty="0" err="1" smtClean="0"/>
              <a:t>price</a:t>
            </a:r>
            <a:r>
              <a:rPr lang="pt-PT" dirty="0" smtClean="0"/>
              <a:t> </a:t>
            </a:r>
            <a:r>
              <a:rPr lang="pt-PT" dirty="0" err="1" smtClean="0"/>
              <a:t>over</a:t>
            </a:r>
            <a:r>
              <a:rPr lang="pt-PT" dirty="0" smtClean="0"/>
              <a:t> </a:t>
            </a:r>
            <a:r>
              <a:rPr lang="pt-PT" dirty="0" err="1" smtClean="0"/>
              <a:t>the</a:t>
            </a:r>
            <a:r>
              <a:rPr lang="pt-PT" dirty="0" smtClean="0"/>
              <a:t> </a:t>
            </a:r>
            <a:r>
              <a:rPr lang="pt-PT" dirty="0" err="1" smtClean="0"/>
              <a:t>last</a:t>
            </a:r>
            <a:r>
              <a:rPr lang="pt-PT" dirty="0" smtClean="0"/>
              <a:t> 3 </a:t>
            </a:r>
            <a:r>
              <a:rPr lang="pt-PT" dirty="0" err="1" smtClean="0"/>
              <a:t>hours</a:t>
            </a:r>
            <a:r>
              <a:rPr lang="pt-PT" dirty="0" smtClean="0"/>
              <a:t>”:</a:t>
            </a:r>
          </a:p>
          <a:p>
            <a:endParaRPr lang="pt-PT" dirty="0"/>
          </a:p>
        </p:txBody>
      </p:sp>
      <p:sp>
        <p:nvSpPr>
          <p:cNvPr id="9" name="CaixaDeTexto 8"/>
          <p:cNvSpPr txBox="1"/>
          <p:nvPr/>
        </p:nvSpPr>
        <p:spPr>
          <a:xfrm>
            <a:off x="4786314" y="2347264"/>
            <a:ext cx="4357686" cy="1938992"/>
          </a:xfrm>
          <a:prstGeom prst="rect">
            <a:avLst/>
          </a:prstGeom>
          <a:noFill/>
        </p:spPr>
        <p:txBody>
          <a:bodyPr wrap="square" rtlCol="0">
            <a:spAutoFit/>
          </a:bodyPr>
          <a:lstStyle/>
          <a:p>
            <a:endParaRPr lang="pt-PT" sz="2400" dirty="0" smtClean="0"/>
          </a:p>
          <a:p>
            <a:pPr>
              <a:buNone/>
            </a:pPr>
            <a:r>
              <a:rPr lang="en-US" sz="2400" b="1" dirty="0" smtClean="0">
                <a:latin typeface="Consolas" pitchFamily="49" charset="0"/>
              </a:rPr>
              <a:t>INSERT INTO </a:t>
            </a:r>
            <a:r>
              <a:rPr lang="en-US" sz="2400" dirty="0" err="1" smtClean="0">
                <a:latin typeface="Consolas" pitchFamily="49" charset="0"/>
              </a:rPr>
              <a:t>AvgACME</a:t>
            </a:r>
            <a:endParaRPr lang="en-US" sz="2400" dirty="0" smtClean="0">
              <a:latin typeface="Consolas" pitchFamily="49" charset="0"/>
            </a:endParaRPr>
          </a:p>
          <a:p>
            <a:pPr>
              <a:buNone/>
            </a:pPr>
            <a:r>
              <a:rPr lang="en-US" sz="2400" b="1" dirty="0" smtClean="0">
                <a:latin typeface="Consolas" pitchFamily="49" charset="0"/>
              </a:rPr>
              <a:t>SELECT</a:t>
            </a:r>
            <a:r>
              <a:rPr lang="en-US" sz="2400" dirty="0" smtClean="0">
                <a:latin typeface="Consolas" pitchFamily="49" charset="0"/>
              </a:rPr>
              <a:t> </a:t>
            </a:r>
            <a:r>
              <a:rPr lang="en-US" sz="2400" i="1" dirty="0" err="1" smtClean="0">
                <a:solidFill>
                  <a:schemeClr val="accent1">
                    <a:lumMod val="50000"/>
                  </a:schemeClr>
                </a:solidFill>
                <a:latin typeface="Consolas" pitchFamily="49" charset="0"/>
              </a:rPr>
              <a:t>avg</a:t>
            </a:r>
            <a:r>
              <a:rPr lang="en-US" sz="2400" dirty="0" smtClean="0">
                <a:latin typeface="Consolas" pitchFamily="49" charset="0"/>
              </a:rPr>
              <a:t>(price)</a:t>
            </a:r>
          </a:p>
          <a:p>
            <a:pPr>
              <a:buNone/>
            </a:pPr>
            <a:r>
              <a:rPr lang="en-US" sz="2400" b="1" dirty="0" smtClean="0">
                <a:latin typeface="Consolas" pitchFamily="49" charset="0"/>
              </a:rPr>
              <a:t>FROM</a:t>
            </a:r>
            <a:r>
              <a:rPr lang="en-US" sz="2400" dirty="0" smtClean="0">
                <a:latin typeface="Consolas" pitchFamily="49" charset="0"/>
              </a:rPr>
              <a:t> ACME </a:t>
            </a:r>
            <a:r>
              <a:rPr lang="en-US" sz="2400" b="1" dirty="0" smtClean="0">
                <a:latin typeface="Consolas" pitchFamily="49" charset="0"/>
              </a:rPr>
              <a:t>KEEP</a:t>
            </a:r>
            <a:r>
              <a:rPr lang="en-US" sz="2400" dirty="0" smtClean="0">
                <a:latin typeface="Consolas" pitchFamily="49" charset="0"/>
              </a:rPr>
              <a:t> </a:t>
            </a:r>
            <a:r>
              <a:rPr lang="en-US" sz="2400" dirty="0" smtClean="0">
                <a:solidFill>
                  <a:schemeClr val="accent1">
                    <a:lumMod val="75000"/>
                  </a:schemeClr>
                </a:solidFill>
                <a:latin typeface="Consolas" pitchFamily="49" charset="0"/>
              </a:rPr>
              <a:t>3</a:t>
            </a:r>
            <a:r>
              <a:rPr lang="en-US" sz="2400" dirty="0" smtClean="0">
                <a:latin typeface="Consolas" pitchFamily="49" charset="0"/>
              </a:rPr>
              <a:t> </a:t>
            </a:r>
            <a:r>
              <a:rPr lang="en-US" sz="2400" b="1" dirty="0" smtClean="0">
                <a:latin typeface="Consolas" pitchFamily="49" charset="0"/>
              </a:rPr>
              <a:t>HOURS</a:t>
            </a:r>
          </a:p>
          <a:p>
            <a:endParaRPr lang="pt-PT" sz="2400" dirty="0"/>
          </a:p>
        </p:txBody>
      </p:sp>
      <p:sp>
        <p:nvSpPr>
          <p:cNvPr id="16" name="Seta para a direita 15"/>
          <p:cNvSpPr/>
          <p:nvPr/>
        </p:nvSpPr>
        <p:spPr>
          <a:xfrm>
            <a:off x="4000496" y="3071810"/>
            <a:ext cx="714380" cy="500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aphicFrame>
        <p:nvGraphicFramePr>
          <p:cNvPr id="12" name="Tabela 11"/>
          <p:cNvGraphicFramePr>
            <a:graphicFrameLocks noGrp="1"/>
          </p:cNvGraphicFramePr>
          <p:nvPr/>
        </p:nvGraphicFramePr>
        <p:xfrm>
          <a:off x="344335" y="2690508"/>
          <a:ext cx="3500461" cy="1854200"/>
        </p:xfrm>
        <a:graphic>
          <a:graphicData uri="http://schemas.openxmlformats.org/drawingml/2006/table">
            <a:tbl>
              <a:tblPr firstRow="1" bandRow="1">
                <a:tableStyleId>{5C22544A-7EE6-4342-B048-85BDC9FD1C3A}</a:tableStyleId>
              </a:tblPr>
              <a:tblGrid>
                <a:gridCol w="1500198"/>
                <a:gridCol w="1143007"/>
                <a:gridCol w="857256"/>
              </a:tblGrid>
              <a:tr h="370840">
                <a:tc gridSpan="3">
                  <a:txBody>
                    <a:bodyPr/>
                    <a:lstStyle/>
                    <a:p>
                      <a:pPr algn="ctr"/>
                      <a:r>
                        <a:rPr lang="pt-PT" dirty="0" smtClean="0"/>
                        <a:t>ACME</a:t>
                      </a:r>
                      <a:endParaRPr lang="pt-PT" dirty="0"/>
                    </a:p>
                  </a:txBody>
                  <a:tcPr/>
                </a:tc>
                <a:tc hMerge="1">
                  <a:txBody>
                    <a:bodyPr/>
                    <a:lstStyle/>
                    <a:p>
                      <a:endParaRPr lang="pt-PT" dirty="0"/>
                    </a:p>
                  </a:txBody>
                  <a:tcPr/>
                </a:tc>
                <a:tc hMerge="1">
                  <a:txBody>
                    <a:bodyPr/>
                    <a:lstStyle/>
                    <a:p>
                      <a:endParaRPr lang="pt-PT" dirty="0"/>
                    </a:p>
                  </a:txBody>
                  <a:tcPr/>
                </a:tc>
              </a:tr>
              <a:tr h="370840">
                <a:tc>
                  <a:txBody>
                    <a:bodyPr/>
                    <a:lstStyle/>
                    <a:p>
                      <a:r>
                        <a:rPr lang="pt-PT" b="1" dirty="0" err="1" smtClean="0">
                          <a:solidFill>
                            <a:schemeClr val="bg1"/>
                          </a:solidFill>
                        </a:rPr>
                        <a:t>Timestamp</a:t>
                      </a:r>
                      <a:endParaRPr lang="pt-PT" b="1" dirty="0">
                        <a:solidFill>
                          <a:schemeClr val="bg1"/>
                        </a:solidFill>
                      </a:endParaRPr>
                    </a:p>
                  </a:txBody>
                  <a:tcPr>
                    <a:solidFill>
                      <a:schemeClr val="accent1"/>
                    </a:solidFill>
                  </a:tcPr>
                </a:tc>
                <a:tc>
                  <a:txBody>
                    <a:bodyPr/>
                    <a:lstStyle/>
                    <a:p>
                      <a:r>
                        <a:rPr lang="pt-PT" b="1" dirty="0" err="1" smtClean="0">
                          <a:solidFill>
                            <a:schemeClr val="bg1"/>
                          </a:solidFill>
                        </a:rPr>
                        <a:t>symbol</a:t>
                      </a:r>
                      <a:endParaRPr lang="pt-PT" b="1" dirty="0">
                        <a:solidFill>
                          <a:schemeClr val="bg1"/>
                        </a:solidFill>
                      </a:endParaRPr>
                    </a:p>
                  </a:txBody>
                  <a:tcPr>
                    <a:solidFill>
                      <a:schemeClr val="accent1"/>
                    </a:solidFill>
                  </a:tcPr>
                </a:tc>
                <a:tc>
                  <a:txBody>
                    <a:bodyPr/>
                    <a:lstStyle/>
                    <a:p>
                      <a:r>
                        <a:rPr lang="pt-PT" b="1" dirty="0" err="1" smtClean="0">
                          <a:solidFill>
                            <a:schemeClr val="bg1"/>
                          </a:solidFill>
                        </a:rPr>
                        <a:t>price</a:t>
                      </a:r>
                      <a:endParaRPr lang="pt-PT" b="1" dirty="0">
                        <a:solidFill>
                          <a:schemeClr val="bg1"/>
                        </a:solidFill>
                      </a:endParaRPr>
                    </a:p>
                  </a:txBody>
                  <a:tcPr>
                    <a:solidFill>
                      <a:schemeClr val="accent1"/>
                    </a:solidFill>
                  </a:tcPr>
                </a:tc>
              </a:tr>
              <a:tr h="370840">
                <a:tc>
                  <a:txBody>
                    <a:bodyPr/>
                    <a:lstStyle/>
                    <a:p>
                      <a:r>
                        <a:rPr lang="de-DE" dirty="0" smtClean="0"/>
                        <a:t>11:00</a:t>
                      </a:r>
                    </a:p>
                  </a:txBody>
                  <a:tcPr/>
                </a:tc>
                <a:tc>
                  <a:txBody>
                    <a:bodyPr/>
                    <a:lstStyle/>
                    <a:p>
                      <a:r>
                        <a:rPr lang="pt-PT" dirty="0" smtClean="0"/>
                        <a:t>ACME</a:t>
                      </a:r>
                      <a:endParaRPr lang="pt-PT" dirty="0"/>
                    </a:p>
                  </a:txBody>
                  <a:tcPr/>
                </a:tc>
                <a:tc>
                  <a:txBody>
                    <a:bodyPr/>
                    <a:lstStyle/>
                    <a:p>
                      <a:pPr algn="r"/>
                      <a:r>
                        <a:rPr lang="pt-PT" dirty="0" smtClean="0"/>
                        <a:t>50</a:t>
                      </a:r>
                      <a:endParaRPr lang="pt-PT"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12:00</a:t>
                      </a:r>
                    </a:p>
                  </a:txBody>
                  <a:tcPr/>
                </a:tc>
                <a:tc>
                  <a:txBody>
                    <a:bodyPr/>
                    <a:lstStyle/>
                    <a:p>
                      <a:r>
                        <a:rPr lang="pt-PT" dirty="0" smtClean="0"/>
                        <a:t>ACME</a:t>
                      </a:r>
                      <a:endParaRPr lang="pt-PT" dirty="0"/>
                    </a:p>
                  </a:txBody>
                  <a:tcPr/>
                </a:tc>
                <a:tc>
                  <a:txBody>
                    <a:bodyPr/>
                    <a:lstStyle/>
                    <a:p>
                      <a:pPr algn="r"/>
                      <a:r>
                        <a:rPr lang="pt-PT" dirty="0" smtClean="0"/>
                        <a:t>60</a:t>
                      </a:r>
                      <a:endParaRPr lang="pt-PT"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14:30</a:t>
                      </a:r>
                    </a:p>
                  </a:txBody>
                  <a:tcPr/>
                </a:tc>
                <a:tc>
                  <a:txBody>
                    <a:bodyPr/>
                    <a:lstStyle/>
                    <a:p>
                      <a:r>
                        <a:rPr lang="pt-PT" dirty="0" smtClean="0"/>
                        <a:t>ACME</a:t>
                      </a:r>
                      <a:endParaRPr lang="pt-PT" dirty="0"/>
                    </a:p>
                  </a:txBody>
                  <a:tcPr/>
                </a:tc>
                <a:tc>
                  <a:txBody>
                    <a:bodyPr/>
                    <a:lstStyle/>
                    <a:p>
                      <a:pPr algn="r"/>
                      <a:r>
                        <a:rPr lang="pt-PT" dirty="0" smtClean="0"/>
                        <a:t>70</a:t>
                      </a:r>
                      <a:endParaRPr lang="pt-PT" dirty="0"/>
                    </a:p>
                  </a:txBody>
                  <a:tcPr/>
                </a:tc>
              </a:tr>
            </a:tbl>
          </a:graphicData>
        </a:graphic>
      </p:graphicFrame>
      <p:sp>
        <p:nvSpPr>
          <p:cNvPr id="15" name="Rectângulo 14"/>
          <p:cNvSpPr/>
          <p:nvPr/>
        </p:nvSpPr>
        <p:spPr>
          <a:xfrm>
            <a:off x="6500826" y="3857628"/>
            <a:ext cx="2143140" cy="71438"/>
          </a:xfrm>
          <a:prstGeom prst="rect">
            <a:avLst/>
          </a:prstGeom>
          <a:solidFill>
            <a:srgbClr val="FF0000"/>
          </a:solidFill>
          <a:ln>
            <a:solidFill>
              <a:srgbClr val="C00000"/>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pt-PT"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err="1" smtClean="0"/>
              <a:t>Sliding</a:t>
            </a:r>
            <a:r>
              <a:rPr lang="pt-PT" dirty="0" smtClean="0"/>
              <a:t> </a:t>
            </a:r>
            <a:r>
              <a:rPr lang="pt-PT" dirty="0" err="1" smtClean="0"/>
              <a:t>windows</a:t>
            </a:r>
            <a:endParaRPr lang="pt-PT" dirty="0"/>
          </a:p>
        </p:txBody>
      </p:sp>
      <p:sp>
        <p:nvSpPr>
          <p:cNvPr id="3" name="Marcador de Posição do Número do Diapositivo 2"/>
          <p:cNvSpPr>
            <a:spLocks noGrp="1"/>
          </p:cNvSpPr>
          <p:nvPr>
            <p:ph type="sldNum" sz="quarter" idx="12"/>
          </p:nvPr>
        </p:nvSpPr>
        <p:spPr/>
        <p:txBody>
          <a:bodyPr>
            <a:normAutofit fontScale="85000" lnSpcReduction="20000"/>
          </a:bodyPr>
          <a:lstStyle/>
          <a:p>
            <a:fld id="{B4422163-51E1-4CA0-BE4E-7782B2F7CC31}" type="slidenum">
              <a:rPr lang="pt-PT" smtClean="0"/>
              <a:pPr/>
              <a:t>54</a:t>
            </a:fld>
            <a:endParaRPr lang="pt-PT"/>
          </a:p>
        </p:txBody>
      </p:sp>
      <p:sp>
        <p:nvSpPr>
          <p:cNvPr id="4" name="Marcador de Posição de Conteúdo 3"/>
          <p:cNvSpPr>
            <a:spLocks noGrp="1"/>
          </p:cNvSpPr>
          <p:nvPr>
            <p:ph sz="quarter" idx="1"/>
          </p:nvPr>
        </p:nvSpPr>
        <p:spPr/>
        <p:txBody>
          <a:bodyPr/>
          <a:lstStyle/>
          <a:p>
            <a:r>
              <a:rPr lang="pt-PT" dirty="0" smtClean="0"/>
              <a:t>“</a:t>
            </a:r>
            <a:r>
              <a:rPr lang="pt-PT" dirty="0" err="1" smtClean="0"/>
              <a:t>Calculate</a:t>
            </a:r>
            <a:r>
              <a:rPr lang="pt-PT" dirty="0" smtClean="0"/>
              <a:t> </a:t>
            </a:r>
            <a:r>
              <a:rPr lang="pt-PT" dirty="0" err="1" smtClean="0"/>
              <a:t>the</a:t>
            </a:r>
            <a:r>
              <a:rPr lang="pt-PT" dirty="0" smtClean="0"/>
              <a:t> </a:t>
            </a:r>
            <a:r>
              <a:rPr lang="pt-PT" dirty="0" err="1" smtClean="0"/>
              <a:t>average</a:t>
            </a:r>
            <a:r>
              <a:rPr lang="pt-PT" dirty="0" smtClean="0"/>
              <a:t> </a:t>
            </a:r>
            <a:r>
              <a:rPr lang="pt-PT" dirty="0" err="1" smtClean="0"/>
              <a:t>of</a:t>
            </a:r>
            <a:r>
              <a:rPr lang="pt-PT" dirty="0" smtClean="0"/>
              <a:t> </a:t>
            </a:r>
            <a:r>
              <a:rPr lang="pt-PT" dirty="0" err="1" smtClean="0"/>
              <a:t>ACME’s</a:t>
            </a:r>
            <a:r>
              <a:rPr lang="pt-PT" dirty="0" smtClean="0"/>
              <a:t> stock </a:t>
            </a:r>
            <a:r>
              <a:rPr lang="pt-PT" dirty="0" err="1" smtClean="0"/>
              <a:t>price</a:t>
            </a:r>
            <a:r>
              <a:rPr lang="pt-PT" dirty="0" smtClean="0"/>
              <a:t> </a:t>
            </a:r>
            <a:r>
              <a:rPr lang="pt-PT" dirty="0" err="1" smtClean="0"/>
              <a:t>over</a:t>
            </a:r>
            <a:r>
              <a:rPr lang="pt-PT" dirty="0" smtClean="0"/>
              <a:t> </a:t>
            </a:r>
            <a:r>
              <a:rPr lang="pt-PT" dirty="0" err="1" smtClean="0"/>
              <a:t>the</a:t>
            </a:r>
            <a:r>
              <a:rPr lang="pt-PT" dirty="0" smtClean="0"/>
              <a:t> </a:t>
            </a:r>
            <a:r>
              <a:rPr lang="pt-PT" dirty="0" err="1" smtClean="0"/>
              <a:t>last</a:t>
            </a:r>
            <a:r>
              <a:rPr lang="pt-PT" dirty="0" smtClean="0"/>
              <a:t> 3 </a:t>
            </a:r>
            <a:r>
              <a:rPr lang="pt-PT" dirty="0" err="1" smtClean="0"/>
              <a:t>hours</a:t>
            </a:r>
            <a:r>
              <a:rPr lang="pt-PT" dirty="0" smtClean="0"/>
              <a:t>”:</a:t>
            </a:r>
          </a:p>
          <a:p>
            <a:endParaRPr lang="pt-PT" dirty="0"/>
          </a:p>
        </p:txBody>
      </p:sp>
      <p:sp>
        <p:nvSpPr>
          <p:cNvPr id="9" name="CaixaDeTexto 8"/>
          <p:cNvSpPr txBox="1"/>
          <p:nvPr/>
        </p:nvSpPr>
        <p:spPr>
          <a:xfrm>
            <a:off x="4786314" y="2347264"/>
            <a:ext cx="4357686" cy="1938992"/>
          </a:xfrm>
          <a:prstGeom prst="rect">
            <a:avLst/>
          </a:prstGeom>
          <a:noFill/>
        </p:spPr>
        <p:txBody>
          <a:bodyPr wrap="square" rtlCol="0">
            <a:spAutoFit/>
          </a:bodyPr>
          <a:lstStyle/>
          <a:p>
            <a:endParaRPr lang="pt-PT" sz="2400" dirty="0" smtClean="0"/>
          </a:p>
          <a:p>
            <a:pPr>
              <a:buNone/>
            </a:pPr>
            <a:r>
              <a:rPr lang="en-US" sz="2400" b="1" dirty="0" smtClean="0">
                <a:latin typeface="Consolas" pitchFamily="49" charset="0"/>
              </a:rPr>
              <a:t>INSERT INTO </a:t>
            </a:r>
            <a:r>
              <a:rPr lang="en-US" sz="2400" dirty="0" err="1" smtClean="0">
                <a:latin typeface="Consolas" pitchFamily="49" charset="0"/>
              </a:rPr>
              <a:t>AvgACME</a:t>
            </a:r>
            <a:endParaRPr lang="en-US" sz="2400" dirty="0" smtClean="0">
              <a:latin typeface="Consolas" pitchFamily="49" charset="0"/>
            </a:endParaRPr>
          </a:p>
          <a:p>
            <a:pPr>
              <a:buNone/>
            </a:pPr>
            <a:r>
              <a:rPr lang="en-US" sz="2400" b="1" dirty="0" smtClean="0">
                <a:latin typeface="Consolas" pitchFamily="49" charset="0"/>
              </a:rPr>
              <a:t>SELECT</a:t>
            </a:r>
            <a:r>
              <a:rPr lang="en-US" sz="2400" dirty="0" smtClean="0">
                <a:latin typeface="Consolas" pitchFamily="49" charset="0"/>
              </a:rPr>
              <a:t> </a:t>
            </a:r>
            <a:r>
              <a:rPr lang="en-US" sz="2400" i="1" dirty="0" err="1" smtClean="0">
                <a:solidFill>
                  <a:schemeClr val="accent1">
                    <a:lumMod val="50000"/>
                  </a:schemeClr>
                </a:solidFill>
                <a:latin typeface="Consolas" pitchFamily="49" charset="0"/>
              </a:rPr>
              <a:t>avg</a:t>
            </a:r>
            <a:r>
              <a:rPr lang="en-US" sz="2400" dirty="0" smtClean="0">
                <a:latin typeface="Consolas" pitchFamily="49" charset="0"/>
              </a:rPr>
              <a:t>(price)</a:t>
            </a:r>
          </a:p>
          <a:p>
            <a:pPr>
              <a:buNone/>
            </a:pPr>
            <a:r>
              <a:rPr lang="en-US" sz="2400" b="1" dirty="0" smtClean="0">
                <a:latin typeface="Consolas" pitchFamily="49" charset="0"/>
              </a:rPr>
              <a:t>FROM</a:t>
            </a:r>
            <a:r>
              <a:rPr lang="en-US" sz="2400" dirty="0" smtClean="0">
                <a:latin typeface="Consolas" pitchFamily="49" charset="0"/>
              </a:rPr>
              <a:t> ACME </a:t>
            </a:r>
            <a:r>
              <a:rPr lang="en-US" sz="2400" b="1" dirty="0" smtClean="0">
                <a:latin typeface="Consolas" pitchFamily="49" charset="0"/>
              </a:rPr>
              <a:t>KEEP</a:t>
            </a:r>
            <a:r>
              <a:rPr lang="en-US" sz="2400" dirty="0" smtClean="0">
                <a:latin typeface="Consolas" pitchFamily="49" charset="0"/>
              </a:rPr>
              <a:t> </a:t>
            </a:r>
            <a:r>
              <a:rPr lang="en-US" sz="2400" dirty="0" smtClean="0">
                <a:solidFill>
                  <a:schemeClr val="accent1">
                    <a:lumMod val="75000"/>
                  </a:schemeClr>
                </a:solidFill>
                <a:latin typeface="Consolas" pitchFamily="49" charset="0"/>
              </a:rPr>
              <a:t>3</a:t>
            </a:r>
            <a:r>
              <a:rPr lang="en-US" sz="2400" dirty="0" smtClean="0">
                <a:latin typeface="Consolas" pitchFamily="49" charset="0"/>
              </a:rPr>
              <a:t> </a:t>
            </a:r>
            <a:r>
              <a:rPr lang="en-US" sz="2400" b="1" dirty="0" smtClean="0">
                <a:latin typeface="Consolas" pitchFamily="49" charset="0"/>
              </a:rPr>
              <a:t>HOURS</a:t>
            </a:r>
          </a:p>
          <a:p>
            <a:endParaRPr lang="pt-PT" sz="2400" dirty="0"/>
          </a:p>
        </p:txBody>
      </p:sp>
      <p:sp>
        <p:nvSpPr>
          <p:cNvPr id="16" name="Seta para a direita 15"/>
          <p:cNvSpPr/>
          <p:nvPr/>
        </p:nvSpPr>
        <p:spPr>
          <a:xfrm>
            <a:off x="4000496" y="3071810"/>
            <a:ext cx="714380" cy="500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Seta para a direita 12"/>
          <p:cNvSpPr/>
          <p:nvPr/>
        </p:nvSpPr>
        <p:spPr>
          <a:xfrm rot="5400000">
            <a:off x="6393669" y="4071942"/>
            <a:ext cx="500066" cy="50006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t-PT"/>
          </a:p>
        </p:txBody>
      </p:sp>
      <p:graphicFrame>
        <p:nvGraphicFramePr>
          <p:cNvPr id="12" name="Tabela 11"/>
          <p:cNvGraphicFramePr>
            <a:graphicFrameLocks noGrp="1"/>
          </p:cNvGraphicFramePr>
          <p:nvPr/>
        </p:nvGraphicFramePr>
        <p:xfrm>
          <a:off x="344335" y="2690508"/>
          <a:ext cx="3500461" cy="1854200"/>
        </p:xfrm>
        <a:graphic>
          <a:graphicData uri="http://schemas.openxmlformats.org/drawingml/2006/table">
            <a:tbl>
              <a:tblPr firstRow="1" bandRow="1">
                <a:tableStyleId>{5C22544A-7EE6-4342-B048-85BDC9FD1C3A}</a:tableStyleId>
              </a:tblPr>
              <a:tblGrid>
                <a:gridCol w="1500198"/>
                <a:gridCol w="1143007"/>
                <a:gridCol w="857256"/>
              </a:tblGrid>
              <a:tr h="370840">
                <a:tc gridSpan="3">
                  <a:txBody>
                    <a:bodyPr/>
                    <a:lstStyle/>
                    <a:p>
                      <a:pPr algn="ctr"/>
                      <a:r>
                        <a:rPr lang="pt-PT" dirty="0" smtClean="0"/>
                        <a:t>ACME</a:t>
                      </a:r>
                      <a:endParaRPr lang="pt-PT" dirty="0"/>
                    </a:p>
                  </a:txBody>
                  <a:tcPr/>
                </a:tc>
                <a:tc hMerge="1">
                  <a:txBody>
                    <a:bodyPr/>
                    <a:lstStyle/>
                    <a:p>
                      <a:endParaRPr lang="pt-PT" dirty="0"/>
                    </a:p>
                  </a:txBody>
                  <a:tcPr/>
                </a:tc>
                <a:tc hMerge="1">
                  <a:txBody>
                    <a:bodyPr/>
                    <a:lstStyle/>
                    <a:p>
                      <a:endParaRPr lang="pt-PT" dirty="0"/>
                    </a:p>
                  </a:txBody>
                  <a:tcPr/>
                </a:tc>
              </a:tr>
              <a:tr h="370840">
                <a:tc>
                  <a:txBody>
                    <a:bodyPr/>
                    <a:lstStyle/>
                    <a:p>
                      <a:r>
                        <a:rPr lang="pt-PT" b="1" dirty="0" err="1" smtClean="0">
                          <a:solidFill>
                            <a:schemeClr val="bg1"/>
                          </a:solidFill>
                        </a:rPr>
                        <a:t>Timestamp</a:t>
                      </a:r>
                      <a:endParaRPr lang="pt-PT" b="1" dirty="0">
                        <a:solidFill>
                          <a:schemeClr val="bg1"/>
                        </a:solidFill>
                      </a:endParaRPr>
                    </a:p>
                  </a:txBody>
                  <a:tcPr>
                    <a:solidFill>
                      <a:schemeClr val="accent1"/>
                    </a:solidFill>
                  </a:tcPr>
                </a:tc>
                <a:tc>
                  <a:txBody>
                    <a:bodyPr/>
                    <a:lstStyle/>
                    <a:p>
                      <a:r>
                        <a:rPr lang="pt-PT" b="1" dirty="0" err="1" smtClean="0">
                          <a:solidFill>
                            <a:schemeClr val="bg1"/>
                          </a:solidFill>
                        </a:rPr>
                        <a:t>symbol</a:t>
                      </a:r>
                      <a:endParaRPr lang="pt-PT" b="1" dirty="0">
                        <a:solidFill>
                          <a:schemeClr val="bg1"/>
                        </a:solidFill>
                      </a:endParaRPr>
                    </a:p>
                  </a:txBody>
                  <a:tcPr>
                    <a:solidFill>
                      <a:schemeClr val="accent1"/>
                    </a:solidFill>
                  </a:tcPr>
                </a:tc>
                <a:tc>
                  <a:txBody>
                    <a:bodyPr/>
                    <a:lstStyle/>
                    <a:p>
                      <a:r>
                        <a:rPr lang="pt-PT" b="1" dirty="0" err="1" smtClean="0">
                          <a:solidFill>
                            <a:schemeClr val="bg1"/>
                          </a:solidFill>
                        </a:rPr>
                        <a:t>price</a:t>
                      </a:r>
                      <a:endParaRPr lang="pt-PT" b="1" dirty="0">
                        <a:solidFill>
                          <a:schemeClr val="bg1"/>
                        </a:solidFill>
                      </a:endParaRPr>
                    </a:p>
                  </a:txBody>
                  <a:tcPr>
                    <a:solidFill>
                      <a:schemeClr val="accent1"/>
                    </a:solidFill>
                  </a:tcPr>
                </a:tc>
              </a:tr>
              <a:tr h="370840">
                <a:tc>
                  <a:txBody>
                    <a:bodyPr/>
                    <a:lstStyle/>
                    <a:p>
                      <a:r>
                        <a:rPr lang="de-DE" dirty="0" smtClean="0"/>
                        <a:t>11:00</a:t>
                      </a:r>
                    </a:p>
                  </a:txBody>
                  <a:tcPr/>
                </a:tc>
                <a:tc>
                  <a:txBody>
                    <a:bodyPr/>
                    <a:lstStyle/>
                    <a:p>
                      <a:r>
                        <a:rPr lang="pt-PT" dirty="0" smtClean="0"/>
                        <a:t>ACME</a:t>
                      </a:r>
                      <a:endParaRPr lang="pt-PT" dirty="0"/>
                    </a:p>
                  </a:txBody>
                  <a:tcPr/>
                </a:tc>
                <a:tc>
                  <a:txBody>
                    <a:bodyPr/>
                    <a:lstStyle/>
                    <a:p>
                      <a:pPr algn="r"/>
                      <a:r>
                        <a:rPr lang="pt-PT" dirty="0" smtClean="0"/>
                        <a:t>50</a:t>
                      </a:r>
                      <a:endParaRPr lang="pt-PT"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12:00</a:t>
                      </a:r>
                    </a:p>
                  </a:txBody>
                  <a:tcPr/>
                </a:tc>
                <a:tc>
                  <a:txBody>
                    <a:bodyPr/>
                    <a:lstStyle/>
                    <a:p>
                      <a:r>
                        <a:rPr lang="pt-PT" dirty="0" smtClean="0"/>
                        <a:t>ACME</a:t>
                      </a:r>
                      <a:endParaRPr lang="pt-PT" dirty="0"/>
                    </a:p>
                  </a:txBody>
                  <a:tcPr/>
                </a:tc>
                <a:tc>
                  <a:txBody>
                    <a:bodyPr/>
                    <a:lstStyle/>
                    <a:p>
                      <a:pPr algn="r"/>
                      <a:r>
                        <a:rPr lang="pt-PT" dirty="0" smtClean="0"/>
                        <a:t>60</a:t>
                      </a:r>
                      <a:endParaRPr lang="pt-PT"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14:30</a:t>
                      </a:r>
                    </a:p>
                  </a:txBody>
                  <a:tcPr/>
                </a:tc>
                <a:tc>
                  <a:txBody>
                    <a:bodyPr/>
                    <a:lstStyle/>
                    <a:p>
                      <a:r>
                        <a:rPr lang="pt-PT" dirty="0" smtClean="0"/>
                        <a:t>ACME</a:t>
                      </a:r>
                      <a:endParaRPr lang="pt-PT" dirty="0"/>
                    </a:p>
                  </a:txBody>
                  <a:tcPr/>
                </a:tc>
                <a:tc>
                  <a:txBody>
                    <a:bodyPr/>
                    <a:lstStyle/>
                    <a:p>
                      <a:pPr algn="r"/>
                      <a:r>
                        <a:rPr lang="pt-PT" dirty="0" smtClean="0"/>
                        <a:t>70</a:t>
                      </a:r>
                      <a:endParaRPr lang="pt-PT" dirty="0"/>
                    </a:p>
                  </a:txBody>
                  <a:tcPr/>
                </a:tc>
              </a:tr>
            </a:tbl>
          </a:graphicData>
        </a:graphic>
      </p:graphicFrame>
      <p:graphicFrame>
        <p:nvGraphicFramePr>
          <p:cNvPr id="19" name="Tabela 18"/>
          <p:cNvGraphicFramePr>
            <a:graphicFrameLocks noGrp="1"/>
          </p:cNvGraphicFramePr>
          <p:nvPr/>
        </p:nvGraphicFramePr>
        <p:xfrm>
          <a:off x="5072066" y="4643446"/>
          <a:ext cx="3286148" cy="1854200"/>
        </p:xfrm>
        <a:graphic>
          <a:graphicData uri="http://schemas.openxmlformats.org/drawingml/2006/table">
            <a:tbl>
              <a:tblPr firstRow="1" bandRow="1">
                <a:tableStyleId>{21E4AEA4-8DFA-4A89-87EB-49C32662AFE0}</a:tableStyleId>
              </a:tblPr>
              <a:tblGrid>
                <a:gridCol w="1865112"/>
                <a:gridCol w="1421036"/>
              </a:tblGrid>
              <a:tr h="370840">
                <a:tc gridSpan="2">
                  <a:txBody>
                    <a:bodyPr/>
                    <a:lstStyle/>
                    <a:p>
                      <a:pPr algn="ctr"/>
                      <a:r>
                        <a:rPr lang="pt-PT" dirty="0" err="1" smtClean="0"/>
                        <a:t>AvgACME</a:t>
                      </a:r>
                      <a:endParaRPr lang="pt-PT" dirty="0"/>
                    </a:p>
                  </a:txBody>
                  <a:tcPr/>
                </a:tc>
                <a:tc hMerge="1">
                  <a:txBody>
                    <a:bodyPr/>
                    <a:lstStyle/>
                    <a:p>
                      <a:endParaRPr lang="pt-PT" dirty="0"/>
                    </a:p>
                  </a:txBody>
                  <a:tcPr/>
                </a:tc>
              </a:tr>
              <a:tr h="370840">
                <a:tc>
                  <a:txBody>
                    <a:bodyPr/>
                    <a:lstStyle/>
                    <a:p>
                      <a:pPr marL="0" algn="l" rtl="0" eaLnBrk="1" latinLnBrk="0" hangingPunct="1"/>
                      <a:r>
                        <a:rPr kumimoji="0" lang="pt-PT" b="1" kern="1200" dirty="0" err="1" smtClean="0">
                          <a:solidFill>
                            <a:schemeClr val="lt1"/>
                          </a:solidFill>
                          <a:latin typeface="+mn-lt"/>
                          <a:ea typeface="+mn-ea"/>
                          <a:cs typeface="+mn-cs"/>
                        </a:rPr>
                        <a:t>Timestamp</a:t>
                      </a:r>
                      <a:endParaRPr kumimoji="0" lang="pt-PT" b="1" kern="1200" dirty="0">
                        <a:solidFill>
                          <a:schemeClr val="lt1"/>
                        </a:solidFill>
                        <a:latin typeface="+mn-lt"/>
                        <a:ea typeface="+mn-ea"/>
                        <a:cs typeface="+mn-cs"/>
                      </a:endParaRPr>
                    </a:p>
                  </a:txBody>
                  <a:tcPr>
                    <a:solidFill>
                      <a:schemeClr val="accent2"/>
                    </a:solidFill>
                  </a:tcPr>
                </a:tc>
                <a:tc>
                  <a:txBody>
                    <a:bodyPr/>
                    <a:lstStyle/>
                    <a:p>
                      <a:pPr marL="0" algn="l" rtl="0" eaLnBrk="1" latinLnBrk="0" hangingPunct="1"/>
                      <a:r>
                        <a:rPr kumimoji="0" lang="pt-PT" b="1" kern="1200" dirty="0" err="1" smtClean="0">
                          <a:solidFill>
                            <a:schemeClr val="lt1"/>
                          </a:solidFill>
                          <a:latin typeface="+mn-lt"/>
                          <a:ea typeface="+mn-ea"/>
                          <a:cs typeface="+mn-cs"/>
                        </a:rPr>
                        <a:t>avg</a:t>
                      </a:r>
                      <a:r>
                        <a:rPr kumimoji="0" lang="pt-PT" b="1" kern="1200" dirty="0" smtClean="0">
                          <a:solidFill>
                            <a:schemeClr val="lt1"/>
                          </a:solidFill>
                          <a:latin typeface="+mn-lt"/>
                          <a:ea typeface="+mn-ea"/>
                          <a:cs typeface="+mn-cs"/>
                        </a:rPr>
                        <a:t>(</a:t>
                      </a:r>
                      <a:r>
                        <a:rPr kumimoji="0" lang="pt-PT" b="1" kern="1200" dirty="0" err="1" smtClean="0">
                          <a:solidFill>
                            <a:schemeClr val="lt1"/>
                          </a:solidFill>
                          <a:latin typeface="+mn-lt"/>
                          <a:ea typeface="+mn-ea"/>
                          <a:cs typeface="+mn-cs"/>
                        </a:rPr>
                        <a:t>price</a:t>
                      </a:r>
                      <a:r>
                        <a:rPr kumimoji="0" lang="pt-PT" b="1" kern="1200" dirty="0" smtClean="0">
                          <a:solidFill>
                            <a:schemeClr val="lt1"/>
                          </a:solidFill>
                          <a:latin typeface="+mn-lt"/>
                          <a:ea typeface="+mn-ea"/>
                          <a:cs typeface="+mn-cs"/>
                        </a:rPr>
                        <a:t>)</a:t>
                      </a:r>
                      <a:endParaRPr kumimoji="0" lang="pt-PT" b="1" kern="1200" dirty="0">
                        <a:solidFill>
                          <a:schemeClr val="lt1"/>
                        </a:solidFill>
                        <a:latin typeface="+mn-lt"/>
                        <a:ea typeface="+mn-ea"/>
                        <a:cs typeface="+mn-cs"/>
                      </a:endParaRPr>
                    </a:p>
                  </a:txBody>
                  <a:tcPr>
                    <a:solidFill>
                      <a:schemeClr val="accent2"/>
                    </a:solidFill>
                  </a:tcPr>
                </a:tc>
              </a:tr>
              <a:tr h="370840">
                <a:tc>
                  <a:txBody>
                    <a:bodyPr/>
                    <a:lstStyle/>
                    <a:p>
                      <a:r>
                        <a:rPr lang="de-DE" dirty="0" smtClean="0"/>
                        <a:t>11:00</a:t>
                      </a:r>
                    </a:p>
                  </a:txBody>
                  <a:tcPr/>
                </a:tc>
                <a:tc>
                  <a:txBody>
                    <a:bodyPr/>
                    <a:lstStyle/>
                    <a:p>
                      <a:r>
                        <a:rPr lang="pt-PT" dirty="0" smtClean="0"/>
                        <a:t>50</a:t>
                      </a:r>
                      <a:endParaRPr lang="pt-PT"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12:00</a:t>
                      </a:r>
                    </a:p>
                  </a:txBody>
                  <a:tcPr/>
                </a:tc>
                <a:tc>
                  <a:txBody>
                    <a:bodyPr/>
                    <a:lstStyle/>
                    <a:p>
                      <a:r>
                        <a:rPr lang="pt-PT" dirty="0" smtClean="0"/>
                        <a:t>55</a:t>
                      </a:r>
                      <a:endParaRPr lang="pt-PT"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14:30</a:t>
                      </a:r>
                    </a:p>
                  </a:txBody>
                  <a:tcPr/>
                </a:tc>
                <a:tc>
                  <a:txBody>
                    <a:bodyPr/>
                    <a:lstStyle/>
                    <a:p>
                      <a:r>
                        <a:rPr lang="pt-PT" dirty="0" smtClean="0"/>
                        <a:t>65</a:t>
                      </a:r>
                      <a:endParaRPr lang="pt-PT" dirty="0"/>
                    </a:p>
                  </a:txBody>
                  <a:tcPr/>
                </a:tc>
              </a:tr>
            </a:tbl>
          </a:graphicData>
        </a:graphic>
      </p:graphicFrame>
      <p:sp>
        <p:nvSpPr>
          <p:cNvPr id="10" name="Rectângulo 9"/>
          <p:cNvSpPr/>
          <p:nvPr/>
        </p:nvSpPr>
        <p:spPr>
          <a:xfrm>
            <a:off x="6500826" y="3857628"/>
            <a:ext cx="2143140" cy="71438"/>
          </a:xfrm>
          <a:prstGeom prst="rect">
            <a:avLst/>
          </a:prstGeom>
          <a:solidFill>
            <a:srgbClr val="FF0000"/>
          </a:solidFill>
          <a:ln>
            <a:solidFill>
              <a:srgbClr val="C00000"/>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pt-PT"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PT" dirty="0" err="1" smtClean="0"/>
              <a:t>Many</a:t>
            </a:r>
            <a:r>
              <a:rPr lang="pt-PT" dirty="0" smtClean="0"/>
              <a:t> </a:t>
            </a:r>
            <a:r>
              <a:rPr lang="pt-PT" dirty="0" err="1" smtClean="0"/>
              <a:t>types</a:t>
            </a:r>
            <a:r>
              <a:rPr lang="pt-PT" dirty="0" smtClean="0"/>
              <a:t> </a:t>
            </a:r>
            <a:r>
              <a:rPr lang="pt-PT" dirty="0" err="1" smtClean="0"/>
              <a:t>of</a:t>
            </a:r>
            <a:r>
              <a:rPr lang="pt-PT" dirty="0" smtClean="0"/>
              <a:t> </a:t>
            </a:r>
            <a:r>
              <a:rPr lang="pt-PT" dirty="0" err="1" smtClean="0"/>
              <a:t>sliding</a:t>
            </a:r>
            <a:r>
              <a:rPr lang="pt-PT" dirty="0" smtClean="0"/>
              <a:t> </a:t>
            </a:r>
            <a:r>
              <a:rPr lang="pt-PT" dirty="0" err="1" smtClean="0"/>
              <a:t>windows</a:t>
            </a:r>
            <a:endParaRPr lang="pt-PT" dirty="0"/>
          </a:p>
        </p:txBody>
      </p:sp>
      <p:sp>
        <p:nvSpPr>
          <p:cNvPr id="3" name="Marcador de Posição do Número do Diapositivo 2"/>
          <p:cNvSpPr>
            <a:spLocks noGrp="1"/>
          </p:cNvSpPr>
          <p:nvPr>
            <p:ph type="sldNum" sz="quarter" idx="12"/>
          </p:nvPr>
        </p:nvSpPr>
        <p:spPr/>
        <p:txBody>
          <a:bodyPr>
            <a:normAutofit fontScale="85000" lnSpcReduction="20000"/>
          </a:bodyPr>
          <a:lstStyle/>
          <a:p>
            <a:fld id="{B4422163-51E1-4CA0-BE4E-7782B2F7CC31}" type="slidenum">
              <a:rPr lang="pt-PT" smtClean="0"/>
              <a:pPr/>
              <a:t>55</a:t>
            </a:fld>
            <a:endParaRPr lang="pt-PT"/>
          </a:p>
        </p:txBody>
      </p:sp>
      <p:sp>
        <p:nvSpPr>
          <p:cNvPr id="4" name="Marcador de Posição de Conteúdo 3"/>
          <p:cNvSpPr>
            <a:spLocks noGrp="1"/>
          </p:cNvSpPr>
          <p:nvPr>
            <p:ph sz="quarter" idx="1"/>
          </p:nvPr>
        </p:nvSpPr>
        <p:spPr/>
        <p:txBody>
          <a:bodyPr/>
          <a:lstStyle/>
          <a:p>
            <a:r>
              <a:rPr lang="pt-PT" b="1" dirty="0" smtClean="0"/>
              <a:t>KEEP</a:t>
            </a:r>
            <a:r>
              <a:rPr lang="pt-PT" dirty="0" smtClean="0"/>
              <a:t> </a:t>
            </a:r>
            <a:r>
              <a:rPr lang="pt-PT" dirty="0" smtClean="0">
                <a:solidFill>
                  <a:schemeClr val="accent1">
                    <a:lumMod val="75000"/>
                  </a:schemeClr>
                </a:solidFill>
              </a:rPr>
              <a:t>3</a:t>
            </a:r>
            <a:r>
              <a:rPr lang="pt-PT" dirty="0" smtClean="0"/>
              <a:t> </a:t>
            </a:r>
            <a:r>
              <a:rPr lang="pt-PT" b="1" dirty="0" smtClean="0"/>
              <a:t>HOURS</a:t>
            </a:r>
            <a:endParaRPr lang="pt-PT" dirty="0" smtClean="0"/>
          </a:p>
          <a:p>
            <a:r>
              <a:rPr lang="pt-PT" b="1" dirty="0" smtClean="0"/>
              <a:t>KEEP</a:t>
            </a:r>
            <a:r>
              <a:rPr lang="pt-PT" dirty="0" smtClean="0"/>
              <a:t> </a:t>
            </a:r>
            <a:r>
              <a:rPr lang="pt-PT" dirty="0" smtClean="0">
                <a:solidFill>
                  <a:schemeClr val="accent1">
                    <a:lumMod val="75000"/>
                  </a:schemeClr>
                </a:solidFill>
              </a:rPr>
              <a:t>10</a:t>
            </a:r>
            <a:endParaRPr lang="pt-PT" dirty="0" smtClean="0"/>
          </a:p>
          <a:p>
            <a:r>
              <a:rPr lang="pt-PT" b="1" dirty="0" smtClean="0"/>
              <a:t>KEEP</a:t>
            </a:r>
            <a:r>
              <a:rPr lang="pt-PT" dirty="0" smtClean="0"/>
              <a:t> </a:t>
            </a:r>
            <a:r>
              <a:rPr lang="pt-PT" dirty="0" smtClean="0">
                <a:solidFill>
                  <a:schemeClr val="accent1">
                    <a:lumMod val="75000"/>
                  </a:schemeClr>
                </a:solidFill>
              </a:rPr>
              <a:t>10</a:t>
            </a:r>
            <a:r>
              <a:rPr lang="pt-PT" dirty="0" smtClean="0"/>
              <a:t> </a:t>
            </a:r>
            <a:r>
              <a:rPr lang="pt-PT" b="1" dirty="0" smtClean="0"/>
              <a:t>LARGEST</a:t>
            </a:r>
            <a:r>
              <a:rPr lang="pt-PT" dirty="0" smtClean="0"/>
              <a:t> </a:t>
            </a:r>
            <a:r>
              <a:rPr lang="pt-PT" b="1" dirty="0" smtClean="0"/>
              <a:t>BY</a:t>
            </a:r>
            <a:r>
              <a:rPr lang="pt-PT" dirty="0" smtClean="0"/>
              <a:t> </a:t>
            </a:r>
            <a:r>
              <a:rPr lang="pt-PT" dirty="0" err="1" smtClean="0"/>
              <a:t>price</a:t>
            </a:r>
            <a:endParaRPr lang="pt-PT" dirty="0" smtClean="0"/>
          </a:p>
          <a:p>
            <a:r>
              <a:rPr lang="pt-PT" b="1" dirty="0" smtClean="0"/>
              <a:t>KEEP</a:t>
            </a:r>
            <a:r>
              <a:rPr lang="pt-PT" dirty="0" smtClean="0"/>
              <a:t> </a:t>
            </a:r>
            <a:r>
              <a:rPr lang="pt-PT" b="1" dirty="0" smtClean="0"/>
              <a:t>LAST</a:t>
            </a:r>
            <a:r>
              <a:rPr lang="pt-PT" dirty="0" smtClean="0"/>
              <a:t> </a:t>
            </a:r>
            <a:r>
              <a:rPr lang="pt-PT" b="1" dirty="0" smtClean="0"/>
              <a:t>PER </a:t>
            </a:r>
            <a:r>
              <a:rPr lang="pt-PT" dirty="0" err="1" smtClean="0"/>
              <a:t>symbol</a:t>
            </a:r>
            <a:endParaRPr lang="pt-PT" dirty="0" smtClean="0"/>
          </a:p>
          <a:p>
            <a:r>
              <a:rPr lang="pt-PT" b="1" dirty="0" smtClean="0"/>
              <a:t>KEEP</a:t>
            </a:r>
            <a:r>
              <a:rPr lang="pt-PT" dirty="0" smtClean="0"/>
              <a:t> </a:t>
            </a:r>
            <a:r>
              <a:rPr lang="pt-PT" b="1" dirty="0" smtClean="0"/>
              <a:t>ALL</a:t>
            </a:r>
            <a:endParaRPr lang="pt-PT"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err="1" smtClean="0"/>
              <a:t>In</a:t>
            </a:r>
            <a:r>
              <a:rPr lang="pt-PT" dirty="0" smtClean="0"/>
              <a:t> </a:t>
            </a:r>
            <a:r>
              <a:rPr lang="pt-PT" dirty="0" err="1" smtClean="0"/>
              <a:t>summary</a:t>
            </a:r>
            <a:r>
              <a:rPr lang="pt-PT" dirty="0" smtClean="0"/>
              <a:t>…</a:t>
            </a:r>
            <a:endParaRPr lang="pt-PT" dirty="0"/>
          </a:p>
        </p:txBody>
      </p:sp>
      <p:sp>
        <p:nvSpPr>
          <p:cNvPr id="3" name="Marcador de Posição do Número do Diapositivo 2"/>
          <p:cNvSpPr>
            <a:spLocks noGrp="1"/>
          </p:cNvSpPr>
          <p:nvPr>
            <p:ph type="sldNum" sz="quarter" idx="12"/>
          </p:nvPr>
        </p:nvSpPr>
        <p:spPr/>
        <p:txBody>
          <a:bodyPr>
            <a:normAutofit fontScale="85000" lnSpcReduction="20000"/>
          </a:bodyPr>
          <a:lstStyle/>
          <a:p>
            <a:fld id="{B4422163-51E1-4CA0-BE4E-7782B2F7CC31}" type="slidenum">
              <a:rPr lang="pt-PT" smtClean="0"/>
              <a:pPr/>
              <a:t>56</a:t>
            </a:fld>
            <a:endParaRPr lang="pt-PT"/>
          </a:p>
        </p:txBody>
      </p:sp>
      <p:sp>
        <p:nvSpPr>
          <p:cNvPr id="4" name="Marcador de Posição de Conteúdo 3"/>
          <p:cNvSpPr>
            <a:spLocks noGrp="1"/>
          </p:cNvSpPr>
          <p:nvPr>
            <p:ph sz="quarter" idx="1"/>
          </p:nvPr>
        </p:nvSpPr>
        <p:spPr/>
        <p:txBody>
          <a:bodyPr/>
          <a:lstStyle/>
          <a:p>
            <a:r>
              <a:rPr lang="pt-PT" dirty="0" err="1" smtClean="0"/>
              <a:t>Streams</a:t>
            </a:r>
            <a:r>
              <a:rPr lang="pt-PT" dirty="0" smtClean="0"/>
              <a:t> + Windows + SELECT</a:t>
            </a:r>
          </a:p>
          <a:p>
            <a:r>
              <a:rPr lang="pt-PT" dirty="0" err="1" smtClean="0"/>
              <a:t>Other</a:t>
            </a:r>
            <a:r>
              <a:rPr lang="pt-PT" dirty="0" smtClean="0"/>
              <a:t> </a:t>
            </a:r>
            <a:r>
              <a:rPr lang="pt-PT" dirty="0" err="1" smtClean="0"/>
              <a:t>languages</a:t>
            </a:r>
            <a:r>
              <a:rPr lang="pt-PT" dirty="0" smtClean="0"/>
              <a:t> are quite similar (</a:t>
            </a:r>
            <a:r>
              <a:rPr lang="pt-PT" dirty="0" err="1" smtClean="0"/>
              <a:t>albeit</a:t>
            </a:r>
            <a:r>
              <a:rPr lang="pt-PT" dirty="0" smtClean="0"/>
              <a:t> </a:t>
            </a:r>
            <a:r>
              <a:rPr lang="pt-PT" dirty="0" err="1" smtClean="0"/>
              <a:t>with</a:t>
            </a:r>
            <a:r>
              <a:rPr lang="pt-PT" dirty="0" smtClean="0"/>
              <a:t> </a:t>
            </a:r>
            <a:r>
              <a:rPr lang="pt-PT" dirty="0" err="1" smtClean="0"/>
              <a:t>different</a:t>
            </a:r>
            <a:r>
              <a:rPr lang="pt-PT" dirty="0" smtClean="0"/>
              <a:t> </a:t>
            </a:r>
            <a:r>
              <a:rPr lang="pt-PT" dirty="0" err="1" smtClean="0"/>
              <a:t>syntax</a:t>
            </a:r>
            <a:r>
              <a:rPr lang="pt-PT" dirty="0" smtClean="0"/>
              <a:t>)</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err="1" smtClean="0"/>
              <a:t>State</a:t>
            </a:r>
            <a:r>
              <a:rPr lang="pt-PT" dirty="0" smtClean="0"/>
              <a:t> </a:t>
            </a:r>
            <a:r>
              <a:rPr lang="pt-PT" dirty="0" err="1" smtClean="0"/>
              <a:t>of</a:t>
            </a:r>
            <a:r>
              <a:rPr lang="pt-PT" dirty="0" smtClean="0"/>
              <a:t> </a:t>
            </a:r>
            <a:r>
              <a:rPr lang="pt-PT" dirty="0" err="1" smtClean="0"/>
              <a:t>the</a:t>
            </a:r>
            <a:r>
              <a:rPr lang="pt-PT" dirty="0" smtClean="0"/>
              <a:t> </a:t>
            </a:r>
            <a:r>
              <a:rPr lang="pt-PT" dirty="0" err="1" smtClean="0"/>
              <a:t>Art</a:t>
            </a:r>
            <a:r>
              <a:rPr lang="pt-PT" dirty="0" smtClean="0"/>
              <a:t> - </a:t>
            </a:r>
            <a:r>
              <a:rPr lang="pt-PT" dirty="0" err="1" smtClean="0"/>
              <a:t>Conclusion</a:t>
            </a:r>
            <a:endParaRPr lang="pt-PT" dirty="0"/>
          </a:p>
        </p:txBody>
      </p:sp>
      <p:sp>
        <p:nvSpPr>
          <p:cNvPr id="3" name="Marcador de Posição do Número do Diapositivo 2"/>
          <p:cNvSpPr>
            <a:spLocks noGrp="1"/>
          </p:cNvSpPr>
          <p:nvPr>
            <p:ph type="sldNum" sz="quarter" idx="12"/>
          </p:nvPr>
        </p:nvSpPr>
        <p:spPr/>
        <p:txBody>
          <a:bodyPr>
            <a:normAutofit fontScale="85000" lnSpcReduction="20000"/>
          </a:bodyPr>
          <a:lstStyle/>
          <a:p>
            <a:fld id="{B4422163-51E1-4CA0-BE4E-7782B2F7CC31}" type="slidenum">
              <a:rPr lang="pt-PT" smtClean="0"/>
              <a:pPr/>
              <a:t>57</a:t>
            </a:fld>
            <a:endParaRPr lang="pt-PT"/>
          </a:p>
        </p:txBody>
      </p:sp>
      <p:sp>
        <p:nvSpPr>
          <p:cNvPr id="9" name="Marcador de Posição de Conteúdo 8"/>
          <p:cNvSpPr>
            <a:spLocks noGrp="1"/>
          </p:cNvSpPr>
          <p:nvPr>
            <p:ph sz="quarter" idx="1"/>
          </p:nvPr>
        </p:nvSpPr>
        <p:spPr/>
        <p:txBody>
          <a:bodyPr>
            <a:normAutofit lnSpcReduction="10000"/>
          </a:bodyPr>
          <a:lstStyle/>
          <a:p>
            <a:r>
              <a:rPr lang="en-US" dirty="0" smtClean="0"/>
              <a:t>SQL is great for simple things – the meaning of a query is explicit in its code</a:t>
            </a:r>
          </a:p>
          <a:p>
            <a:pPr lvl="1"/>
            <a:r>
              <a:rPr lang="en-US" dirty="0" smtClean="0"/>
              <a:t>However, complex problems still require complex queries</a:t>
            </a:r>
          </a:p>
          <a:p>
            <a:r>
              <a:rPr lang="en-US" dirty="0" smtClean="0"/>
              <a:t>Sometimes it’s better to describe the solution as a sequence of small steps</a:t>
            </a:r>
          </a:p>
          <a:p>
            <a:pPr lvl="1"/>
            <a:r>
              <a:rPr lang="en-US" dirty="0" smtClean="0"/>
              <a:t>This is where procedural languages shine;</a:t>
            </a:r>
          </a:p>
          <a:p>
            <a:r>
              <a:rPr lang="en-US" dirty="0" smtClean="0"/>
              <a:t>Couldn’t we have the best of both worlds: the power of a procedural language with the expressiveness of SQL?</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o Texto 1"/>
          <p:cNvSpPr>
            <a:spLocks noGrp="1"/>
          </p:cNvSpPr>
          <p:nvPr>
            <p:ph type="body" idx="1"/>
          </p:nvPr>
        </p:nvSpPr>
        <p:spPr/>
        <p:txBody>
          <a:bodyPr/>
          <a:lstStyle/>
          <a:p>
            <a:endParaRPr lang="pt-PT" dirty="0"/>
          </a:p>
        </p:txBody>
      </p:sp>
      <p:sp>
        <p:nvSpPr>
          <p:cNvPr id="3" name="Título 2"/>
          <p:cNvSpPr>
            <a:spLocks noGrp="1"/>
          </p:cNvSpPr>
          <p:nvPr>
            <p:ph type="title"/>
          </p:nvPr>
        </p:nvSpPr>
        <p:spPr/>
        <p:txBody>
          <a:bodyPr>
            <a:normAutofit/>
          </a:bodyPr>
          <a:lstStyle/>
          <a:p>
            <a:r>
              <a:rPr lang="pt-PT" dirty="0" smtClean="0"/>
              <a:t>Some </a:t>
            </a:r>
            <a:r>
              <a:rPr lang="pt-PT" dirty="0" err="1" smtClean="0"/>
              <a:t>concrete</a:t>
            </a:r>
            <a:r>
              <a:rPr lang="pt-PT" dirty="0" smtClean="0"/>
              <a:t> </a:t>
            </a:r>
            <a:r>
              <a:rPr lang="pt-PT" dirty="0" err="1" smtClean="0"/>
              <a:t>problems</a:t>
            </a:r>
            <a:endParaRPr lang="pt-PT" dirty="0"/>
          </a:p>
        </p:txBody>
      </p:sp>
      <p:sp>
        <p:nvSpPr>
          <p:cNvPr id="4" name="Marcador de Posição do Número do Diapositivo 3"/>
          <p:cNvSpPr>
            <a:spLocks noGrp="1"/>
          </p:cNvSpPr>
          <p:nvPr>
            <p:ph type="sldNum" sz="quarter" idx="11"/>
          </p:nvPr>
        </p:nvSpPr>
        <p:spPr/>
        <p:txBody>
          <a:bodyPr/>
          <a:lstStyle/>
          <a:p>
            <a:fld id="{B4422163-51E1-4CA0-BE4E-7782B2F7CC31}" type="slidenum">
              <a:rPr lang="pt-PT" smtClean="0"/>
              <a:pPr/>
              <a:t>58</a:t>
            </a:fld>
            <a:endParaRPr lang="pt-PT"/>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PT" dirty="0" err="1" smtClean="0"/>
              <a:t>Discrete</a:t>
            </a:r>
            <a:r>
              <a:rPr lang="pt-PT" dirty="0" smtClean="0"/>
              <a:t> vs </a:t>
            </a:r>
            <a:r>
              <a:rPr lang="pt-PT" dirty="0" err="1" smtClean="0"/>
              <a:t>continuous</a:t>
            </a:r>
            <a:endParaRPr lang="pt-PT" dirty="0"/>
          </a:p>
        </p:txBody>
      </p:sp>
      <p:sp>
        <p:nvSpPr>
          <p:cNvPr id="3" name="Marcador de Posição do Número do Diapositivo 2"/>
          <p:cNvSpPr>
            <a:spLocks noGrp="1"/>
          </p:cNvSpPr>
          <p:nvPr>
            <p:ph type="sldNum" sz="quarter" idx="12"/>
          </p:nvPr>
        </p:nvSpPr>
        <p:spPr/>
        <p:txBody>
          <a:bodyPr>
            <a:normAutofit fontScale="85000" lnSpcReduction="20000"/>
          </a:bodyPr>
          <a:lstStyle/>
          <a:p>
            <a:fld id="{B4422163-51E1-4CA0-BE4E-7782B2F7CC31}" type="slidenum">
              <a:rPr lang="pt-PT" smtClean="0"/>
              <a:pPr/>
              <a:t>59</a:t>
            </a:fld>
            <a:endParaRPr lang="pt-PT"/>
          </a:p>
        </p:txBody>
      </p:sp>
      <p:sp>
        <p:nvSpPr>
          <p:cNvPr id="4" name="Marcador de Posição de Conteúdo 3"/>
          <p:cNvSpPr>
            <a:spLocks noGrp="1"/>
          </p:cNvSpPr>
          <p:nvPr>
            <p:ph sz="quarter" idx="1"/>
          </p:nvPr>
        </p:nvSpPr>
        <p:spPr/>
        <p:txBody>
          <a:bodyPr/>
          <a:lstStyle/>
          <a:p>
            <a:r>
              <a:rPr lang="pt-PT" dirty="0" err="1" smtClean="0"/>
              <a:t>Events</a:t>
            </a:r>
            <a:r>
              <a:rPr lang="pt-PT" dirty="0" smtClean="0"/>
              <a:t> are </a:t>
            </a:r>
            <a:r>
              <a:rPr lang="pt-PT" dirty="0" err="1" smtClean="0"/>
              <a:t>discrete</a:t>
            </a:r>
            <a:r>
              <a:rPr lang="pt-PT" dirty="0" smtClean="0"/>
              <a:t> </a:t>
            </a:r>
            <a:r>
              <a:rPr lang="pt-PT" dirty="0" err="1" smtClean="0"/>
              <a:t>and</a:t>
            </a:r>
            <a:r>
              <a:rPr lang="pt-PT" dirty="0" smtClean="0"/>
              <a:t> </a:t>
            </a:r>
            <a:r>
              <a:rPr lang="pt-PT" dirty="0" err="1" smtClean="0"/>
              <a:t>stateless</a:t>
            </a:r>
            <a:endParaRPr lang="pt-PT" dirty="0" smtClean="0"/>
          </a:p>
          <a:p>
            <a:r>
              <a:rPr lang="pt-PT" dirty="0" err="1" smtClean="0"/>
              <a:t>This</a:t>
            </a:r>
            <a:r>
              <a:rPr lang="pt-PT" dirty="0" smtClean="0"/>
              <a:t> </a:t>
            </a:r>
            <a:r>
              <a:rPr lang="pt-PT" dirty="0" err="1" smtClean="0"/>
              <a:t>works</a:t>
            </a:r>
            <a:r>
              <a:rPr lang="pt-PT" dirty="0" smtClean="0"/>
              <a:t> for </a:t>
            </a:r>
            <a:r>
              <a:rPr lang="pt-PT" dirty="0" err="1" smtClean="0"/>
              <a:t>many</a:t>
            </a:r>
            <a:r>
              <a:rPr lang="pt-PT" dirty="0" smtClean="0"/>
              <a:t> </a:t>
            </a:r>
            <a:r>
              <a:rPr lang="pt-PT" dirty="0" err="1" smtClean="0"/>
              <a:t>scenarious</a:t>
            </a:r>
            <a:r>
              <a:rPr lang="pt-PT" dirty="0" smtClean="0"/>
              <a:t>:</a:t>
            </a:r>
          </a:p>
          <a:p>
            <a:pPr lvl="1"/>
            <a:r>
              <a:rPr lang="pt-PT" dirty="0" err="1" smtClean="0"/>
              <a:t>Earthquake</a:t>
            </a:r>
            <a:r>
              <a:rPr lang="pt-PT" dirty="0" smtClean="0"/>
              <a:t> </a:t>
            </a:r>
            <a:r>
              <a:rPr lang="pt-PT" dirty="0" err="1" smtClean="0"/>
              <a:t>reports</a:t>
            </a:r>
            <a:endParaRPr lang="pt-PT" dirty="0" smtClean="0"/>
          </a:p>
          <a:p>
            <a:pPr lvl="1"/>
            <a:r>
              <a:rPr lang="pt-PT" dirty="0" err="1" smtClean="0"/>
              <a:t>Orders</a:t>
            </a:r>
            <a:r>
              <a:rPr lang="pt-PT" dirty="0" smtClean="0"/>
              <a:t> </a:t>
            </a:r>
            <a:r>
              <a:rPr lang="pt-PT" dirty="0" err="1" smtClean="0"/>
              <a:t>placed</a:t>
            </a:r>
            <a:r>
              <a:rPr lang="pt-PT" dirty="0" smtClean="0"/>
              <a:t> </a:t>
            </a:r>
            <a:r>
              <a:rPr lang="pt-PT" dirty="0" err="1" smtClean="0"/>
              <a:t>in</a:t>
            </a:r>
            <a:r>
              <a:rPr lang="pt-PT" dirty="0" smtClean="0"/>
              <a:t> </a:t>
            </a:r>
            <a:r>
              <a:rPr lang="pt-PT" dirty="0" err="1" smtClean="0"/>
              <a:t>an</a:t>
            </a:r>
            <a:r>
              <a:rPr lang="pt-PT" dirty="0" smtClean="0"/>
              <a:t> online </a:t>
            </a:r>
            <a:r>
              <a:rPr lang="pt-PT" dirty="0" err="1" smtClean="0"/>
              <a:t>store</a:t>
            </a:r>
            <a:endParaRPr lang="pt-PT" dirty="0" smtClean="0"/>
          </a:p>
          <a:p>
            <a:pPr lvl="1"/>
            <a:r>
              <a:rPr lang="pt-PT" dirty="0" err="1" smtClean="0"/>
              <a:t>Heart</a:t>
            </a:r>
            <a:r>
              <a:rPr lang="pt-PT" dirty="0" smtClean="0"/>
              <a:t> </a:t>
            </a:r>
            <a:r>
              <a:rPr lang="pt-PT" dirty="0" err="1" smtClean="0"/>
              <a:t>beats</a:t>
            </a:r>
            <a:endParaRPr lang="pt-PT" dirty="0" smtClean="0"/>
          </a:p>
          <a:p>
            <a:pPr lvl="1"/>
            <a:r>
              <a:rPr lang="pt-PT" dirty="0" err="1" smtClean="0"/>
              <a:t>Noise</a:t>
            </a:r>
            <a:r>
              <a:rPr lang="pt-PT" dirty="0" smtClean="0"/>
              <a:t> </a:t>
            </a:r>
            <a:r>
              <a:rPr lang="pt-PT" dirty="0" err="1" smtClean="0"/>
              <a:t>readings</a:t>
            </a:r>
            <a:r>
              <a:rPr lang="pt-PT" dirty="0" smtClean="0"/>
              <a:t> </a:t>
            </a:r>
            <a:r>
              <a:rPr lang="pt-PT" dirty="0" err="1" smtClean="0"/>
              <a:t>sampled</a:t>
            </a:r>
            <a:r>
              <a:rPr lang="pt-PT" dirty="0" smtClean="0"/>
              <a:t> </a:t>
            </a:r>
            <a:r>
              <a:rPr lang="pt-PT" dirty="0" err="1" smtClean="0"/>
              <a:t>periodically</a:t>
            </a:r>
            <a:endParaRPr lang="pt-PT"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What</a:t>
            </a:r>
            <a:r>
              <a:rPr lang="pt-PT" dirty="0" smtClean="0"/>
              <a:t> </a:t>
            </a:r>
            <a:r>
              <a:rPr lang="pt-PT" dirty="0" err="1" smtClean="0"/>
              <a:t>is</a:t>
            </a:r>
            <a:r>
              <a:rPr lang="pt-PT" dirty="0" smtClean="0"/>
              <a:t> </a:t>
            </a:r>
            <a:r>
              <a:rPr lang="pt-PT" dirty="0" err="1" smtClean="0"/>
              <a:t>Event</a:t>
            </a:r>
            <a:r>
              <a:rPr lang="pt-PT" dirty="0" smtClean="0"/>
              <a:t> </a:t>
            </a:r>
            <a:r>
              <a:rPr lang="pt-PT" dirty="0" err="1" smtClean="0"/>
              <a:t>Stream</a:t>
            </a:r>
            <a:r>
              <a:rPr lang="pt-PT" dirty="0" smtClean="0"/>
              <a:t> </a:t>
            </a:r>
            <a:r>
              <a:rPr lang="pt-PT" dirty="0" err="1" smtClean="0"/>
              <a:t>Processing</a:t>
            </a:r>
            <a:r>
              <a:rPr lang="pt-PT" dirty="0" smtClean="0"/>
              <a:t>?</a:t>
            </a:r>
            <a:endParaRPr lang="pt-PT" dirty="0"/>
          </a:p>
        </p:txBody>
      </p:sp>
      <p:sp>
        <p:nvSpPr>
          <p:cNvPr id="21" name="Marcador de Posição do Número do Diapositivo 20"/>
          <p:cNvSpPr>
            <a:spLocks noGrp="1"/>
          </p:cNvSpPr>
          <p:nvPr>
            <p:ph type="sldNum" sz="quarter" idx="12"/>
          </p:nvPr>
        </p:nvSpPr>
        <p:spPr/>
        <p:txBody>
          <a:bodyPr>
            <a:normAutofit fontScale="85000" lnSpcReduction="20000"/>
          </a:bodyPr>
          <a:lstStyle/>
          <a:p>
            <a:fld id="{B4422163-51E1-4CA0-BE4E-7782B2F7CC31}" type="slidenum">
              <a:rPr lang="pt-PT" smtClean="0"/>
              <a:pPr/>
              <a:t>6</a:t>
            </a:fld>
            <a:endParaRPr lang="pt-PT" dirty="0"/>
          </a:p>
        </p:txBody>
      </p:sp>
      <p:grpSp>
        <p:nvGrpSpPr>
          <p:cNvPr id="3" name="Grupo 3"/>
          <p:cNvGrpSpPr/>
          <p:nvPr/>
        </p:nvGrpSpPr>
        <p:grpSpPr>
          <a:xfrm>
            <a:off x="857224" y="2000240"/>
            <a:ext cx="4929222" cy="4071966"/>
            <a:chOff x="1341278" y="1285860"/>
            <a:chExt cx="4929222" cy="4071966"/>
          </a:xfrm>
        </p:grpSpPr>
        <p:sp>
          <p:nvSpPr>
            <p:cNvPr id="5" name="Retângulo de cantos arredondados 7"/>
            <p:cNvSpPr/>
            <p:nvPr/>
          </p:nvSpPr>
          <p:spPr>
            <a:xfrm>
              <a:off x="4413112" y="3429000"/>
              <a:ext cx="1857388" cy="1928826"/>
            </a:xfrm>
            <a:prstGeom prst="round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pt-PT" sz="1400" b="1" dirty="0" err="1" smtClean="0">
                  <a:solidFill>
                    <a:schemeClr val="tx1"/>
                  </a:solidFill>
                </a:rPr>
                <a:t>Event</a:t>
              </a:r>
              <a:r>
                <a:rPr lang="pt-PT" sz="1400" b="1" dirty="0" smtClean="0">
                  <a:solidFill>
                    <a:schemeClr val="tx1"/>
                  </a:solidFill>
                </a:rPr>
                <a:t> </a:t>
              </a:r>
              <a:r>
                <a:rPr lang="pt-PT" sz="1400" b="1" dirty="0" err="1" smtClean="0">
                  <a:solidFill>
                    <a:schemeClr val="tx1"/>
                  </a:solidFill>
                </a:rPr>
                <a:t>processor</a:t>
              </a:r>
              <a:endParaRPr lang="pt-PT" sz="1400" b="1" dirty="0">
                <a:solidFill>
                  <a:schemeClr val="tx1"/>
                </a:solidFill>
              </a:endParaRPr>
            </a:p>
          </p:txBody>
        </p:sp>
        <p:pic>
          <p:nvPicPr>
            <p:cNvPr id="7" name="Imagem 6" descr="luggage3.jpg"/>
            <p:cNvPicPr>
              <a:picLocks noChangeAspect="1"/>
            </p:cNvPicPr>
            <p:nvPr/>
          </p:nvPicPr>
          <p:blipFill>
            <a:blip r:embed="rId2"/>
            <a:stretch>
              <a:fillRect/>
            </a:stretch>
          </p:blipFill>
          <p:spPr>
            <a:xfrm>
              <a:off x="1484154" y="1428736"/>
              <a:ext cx="571504" cy="571504"/>
            </a:xfrm>
            <a:prstGeom prst="rect">
              <a:avLst/>
            </a:prstGeom>
          </p:spPr>
        </p:pic>
        <p:pic>
          <p:nvPicPr>
            <p:cNvPr id="8" name="Imagem 7" descr="luggage1.jpg"/>
            <p:cNvPicPr>
              <a:picLocks noChangeAspect="1"/>
            </p:cNvPicPr>
            <p:nvPr/>
          </p:nvPicPr>
          <p:blipFill>
            <a:blip r:embed="rId3"/>
            <a:stretch>
              <a:fillRect/>
            </a:stretch>
          </p:blipFill>
          <p:spPr>
            <a:xfrm>
              <a:off x="1341278" y="1928802"/>
              <a:ext cx="940706" cy="857256"/>
            </a:xfrm>
            <a:prstGeom prst="rect">
              <a:avLst/>
            </a:prstGeom>
          </p:spPr>
        </p:pic>
        <p:pic>
          <p:nvPicPr>
            <p:cNvPr id="9" name="Imagem 8" descr="luggage2.jpg"/>
            <p:cNvPicPr>
              <a:picLocks noChangeAspect="1"/>
            </p:cNvPicPr>
            <p:nvPr/>
          </p:nvPicPr>
          <p:blipFill>
            <a:blip r:embed="rId4"/>
            <a:stretch>
              <a:fillRect/>
            </a:stretch>
          </p:blipFill>
          <p:spPr>
            <a:xfrm>
              <a:off x="2127096" y="1285860"/>
              <a:ext cx="944706" cy="928694"/>
            </a:xfrm>
            <a:prstGeom prst="rect">
              <a:avLst/>
            </a:prstGeom>
          </p:spPr>
        </p:pic>
      </p:grpSp>
      <p:graphicFrame>
        <p:nvGraphicFramePr>
          <p:cNvPr id="25" name="Tabela 24"/>
          <p:cNvGraphicFramePr>
            <a:graphicFrameLocks noGrp="1"/>
          </p:cNvGraphicFramePr>
          <p:nvPr/>
        </p:nvGraphicFramePr>
        <p:xfrm>
          <a:off x="357159" y="3643314"/>
          <a:ext cx="2571767" cy="2357453"/>
        </p:xfrm>
        <a:graphic>
          <a:graphicData uri="http://schemas.openxmlformats.org/drawingml/2006/table">
            <a:tbl>
              <a:tblPr firstRow="1" bandRow="1">
                <a:tableStyleId>{5C22544A-7EE6-4342-B048-85BDC9FD1C3A}</a:tableStyleId>
              </a:tblPr>
              <a:tblGrid>
                <a:gridCol w="1149351"/>
                <a:gridCol w="779474"/>
                <a:gridCol w="642942"/>
              </a:tblGrid>
              <a:tr h="336779">
                <a:tc gridSpan="3">
                  <a:txBody>
                    <a:bodyPr/>
                    <a:lstStyle/>
                    <a:p>
                      <a:pPr algn="ctr"/>
                      <a:r>
                        <a:rPr lang="pt-PT" sz="1400" dirty="0" err="1" smtClean="0"/>
                        <a:t>PositionReports</a:t>
                      </a:r>
                      <a:endParaRPr lang="pt-PT" sz="1400" dirty="0"/>
                    </a:p>
                  </a:txBody>
                  <a:tcPr/>
                </a:tc>
                <a:tc hMerge="1">
                  <a:txBody>
                    <a:bodyPr/>
                    <a:lstStyle/>
                    <a:p>
                      <a:endParaRPr lang="pt-PT" dirty="0"/>
                    </a:p>
                  </a:txBody>
                  <a:tcPr/>
                </a:tc>
                <a:tc hMerge="1">
                  <a:txBody>
                    <a:bodyPr/>
                    <a:lstStyle/>
                    <a:p>
                      <a:endParaRPr lang="pt-PT" dirty="0"/>
                    </a:p>
                  </a:txBody>
                  <a:tcPr/>
                </a:tc>
              </a:tr>
              <a:tr h="336779">
                <a:tc>
                  <a:txBody>
                    <a:bodyPr/>
                    <a:lstStyle/>
                    <a:p>
                      <a:r>
                        <a:rPr lang="pt-PT" sz="1400" b="1" dirty="0" err="1" smtClean="0">
                          <a:solidFill>
                            <a:schemeClr val="bg1"/>
                          </a:solidFill>
                        </a:rPr>
                        <a:t>Timestamp</a:t>
                      </a:r>
                      <a:endParaRPr lang="pt-PT" sz="1400" b="1" dirty="0">
                        <a:solidFill>
                          <a:schemeClr val="bg1"/>
                        </a:solidFill>
                      </a:endParaRPr>
                    </a:p>
                  </a:txBody>
                  <a:tcPr>
                    <a:solidFill>
                      <a:schemeClr val="accent1"/>
                    </a:solidFill>
                  </a:tcPr>
                </a:tc>
                <a:tc>
                  <a:txBody>
                    <a:bodyPr/>
                    <a:lstStyle/>
                    <a:p>
                      <a:pPr algn="r"/>
                      <a:r>
                        <a:rPr lang="pt-PT" sz="1400" b="1" dirty="0" err="1" smtClean="0">
                          <a:solidFill>
                            <a:schemeClr val="bg1"/>
                          </a:solidFill>
                        </a:rPr>
                        <a:t>bag</a:t>
                      </a:r>
                      <a:endParaRPr lang="pt-PT" sz="1400" b="1" dirty="0">
                        <a:solidFill>
                          <a:schemeClr val="bg1"/>
                        </a:solidFill>
                      </a:endParaRPr>
                    </a:p>
                  </a:txBody>
                  <a:tcPr>
                    <a:solidFill>
                      <a:schemeClr val="accent1"/>
                    </a:solidFill>
                  </a:tcPr>
                </a:tc>
                <a:tc>
                  <a:txBody>
                    <a:bodyPr/>
                    <a:lstStyle/>
                    <a:p>
                      <a:pPr algn="r"/>
                      <a:r>
                        <a:rPr lang="pt-PT" sz="1400" b="1" dirty="0" err="1" smtClean="0">
                          <a:solidFill>
                            <a:schemeClr val="bg1"/>
                          </a:solidFill>
                        </a:rPr>
                        <a:t>room</a:t>
                      </a:r>
                      <a:endParaRPr lang="pt-PT" sz="1400" b="1" dirty="0">
                        <a:solidFill>
                          <a:schemeClr val="bg1"/>
                        </a:solidFill>
                      </a:endParaRPr>
                    </a:p>
                  </a:txBody>
                  <a:tcPr>
                    <a:solidFill>
                      <a:schemeClr val="accent1"/>
                    </a:solidFill>
                  </a:tcPr>
                </a:tc>
              </a:tr>
              <a:tr h="336779">
                <a:tc>
                  <a:txBody>
                    <a:bodyPr/>
                    <a:lstStyle/>
                    <a:p>
                      <a:r>
                        <a:rPr lang="de-DE" sz="1400" dirty="0" smtClean="0"/>
                        <a:t>11:00</a:t>
                      </a:r>
                    </a:p>
                  </a:txBody>
                  <a:tcPr/>
                </a:tc>
                <a:tc>
                  <a:txBody>
                    <a:bodyPr/>
                    <a:lstStyle/>
                    <a:p>
                      <a:pPr algn="r"/>
                      <a:r>
                        <a:rPr lang="pt-PT" sz="1400" dirty="0" smtClean="0"/>
                        <a:t>12344</a:t>
                      </a:r>
                      <a:endParaRPr lang="pt-PT" sz="1400" dirty="0"/>
                    </a:p>
                  </a:txBody>
                  <a:tcPr/>
                </a:tc>
                <a:tc>
                  <a:txBody>
                    <a:bodyPr/>
                    <a:lstStyle/>
                    <a:p>
                      <a:pPr algn="r"/>
                      <a:r>
                        <a:rPr lang="pt-PT" sz="1400" dirty="0" smtClean="0"/>
                        <a:t>A</a:t>
                      </a:r>
                      <a:endParaRPr lang="pt-PT" sz="1400" dirty="0"/>
                    </a:p>
                  </a:txBody>
                  <a:tcPr/>
                </a:tc>
              </a:tr>
              <a:tr h="3367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400" dirty="0" smtClean="0"/>
                        <a:t>11:30</a:t>
                      </a:r>
                    </a:p>
                  </a:txBody>
                  <a:tcPr/>
                </a:tc>
                <a:tc>
                  <a:txBody>
                    <a:bodyPr/>
                    <a:lstStyle/>
                    <a:p>
                      <a:pPr algn="r"/>
                      <a:r>
                        <a:rPr lang="pt-PT" sz="1400" dirty="0" smtClean="0"/>
                        <a:t>53463</a:t>
                      </a:r>
                      <a:endParaRPr lang="pt-PT" sz="1400" dirty="0"/>
                    </a:p>
                  </a:txBody>
                  <a:tcPr/>
                </a:tc>
                <a:tc>
                  <a:txBody>
                    <a:bodyPr/>
                    <a:lstStyle/>
                    <a:p>
                      <a:pPr algn="r"/>
                      <a:r>
                        <a:rPr lang="pt-PT" sz="1400" dirty="0" smtClean="0"/>
                        <a:t>C</a:t>
                      </a:r>
                      <a:endParaRPr lang="pt-PT" sz="1400" dirty="0"/>
                    </a:p>
                  </a:txBody>
                  <a:tcPr/>
                </a:tc>
              </a:tr>
              <a:tr h="3367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400" dirty="0" smtClean="0"/>
                        <a:t>12:00</a:t>
                      </a:r>
                    </a:p>
                  </a:txBody>
                  <a:tcPr/>
                </a:tc>
                <a:tc>
                  <a:txBody>
                    <a:bodyPr/>
                    <a:lstStyle/>
                    <a:p>
                      <a:pPr algn="r"/>
                      <a:r>
                        <a:rPr lang="pt-PT" sz="1400" dirty="0" smtClean="0"/>
                        <a:t>87456</a:t>
                      </a:r>
                      <a:endParaRPr lang="pt-PT" sz="1400" dirty="0"/>
                    </a:p>
                  </a:txBody>
                  <a:tcPr/>
                </a:tc>
                <a:tc>
                  <a:txBody>
                    <a:bodyPr/>
                    <a:lstStyle/>
                    <a:p>
                      <a:pPr algn="r"/>
                      <a:r>
                        <a:rPr lang="pt-PT" sz="1400" dirty="0" smtClean="0"/>
                        <a:t>A</a:t>
                      </a:r>
                      <a:endParaRPr lang="pt-PT" sz="1400" dirty="0"/>
                    </a:p>
                  </a:txBody>
                  <a:tcPr/>
                </a:tc>
              </a:tr>
              <a:tr h="3367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400" dirty="0" smtClean="0"/>
                        <a:t>12:30</a:t>
                      </a:r>
                    </a:p>
                  </a:txBody>
                  <a:tcPr/>
                </a:tc>
                <a:tc>
                  <a:txBody>
                    <a:bodyPr/>
                    <a:lstStyle/>
                    <a:p>
                      <a:pPr algn="r"/>
                      <a:r>
                        <a:rPr lang="pt-PT" sz="1400" dirty="0" smtClean="0"/>
                        <a:t>12344</a:t>
                      </a:r>
                      <a:endParaRPr lang="pt-PT" sz="1400" dirty="0"/>
                    </a:p>
                  </a:txBody>
                  <a:tcPr/>
                </a:tc>
                <a:tc>
                  <a:txBody>
                    <a:bodyPr/>
                    <a:lstStyle/>
                    <a:p>
                      <a:pPr algn="r"/>
                      <a:r>
                        <a:rPr lang="pt-PT" sz="1400" dirty="0" smtClean="0"/>
                        <a:t>B</a:t>
                      </a:r>
                      <a:endParaRPr lang="pt-PT" sz="1400" dirty="0"/>
                    </a:p>
                  </a:txBody>
                  <a:tcPr/>
                </a:tc>
              </a:tr>
              <a:tr h="3367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400" dirty="0" smtClean="0"/>
                        <a:t>13:00</a:t>
                      </a:r>
                    </a:p>
                  </a:txBody>
                  <a:tcPr/>
                </a:tc>
                <a:tc>
                  <a:txBody>
                    <a:bodyPr/>
                    <a:lstStyle/>
                    <a:p>
                      <a:pPr algn="r"/>
                      <a:r>
                        <a:rPr lang="pt-PT" sz="1400" dirty="0" smtClean="0"/>
                        <a:t>23574</a:t>
                      </a:r>
                      <a:endParaRPr lang="pt-PT" sz="1400" dirty="0"/>
                    </a:p>
                  </a:txBody>
                  <a:tcPr/>
                </a:tc>
                <a:tc>
                  <a:txBody>
                    <a:bodyPr/>
                    <a:lstStyle/>
                    <a:p>
                      <a:pPr algn="r"/>
                      <a:r>
                        <a:rPr lang="pt-PT" sz="1400" dirty="0" smtClean="0"/>
                        <a:t>D</a:t>
                      </a:r>
                      <a:endParaRPr lang="pt-PT" sz="1400" dirty="0"/>
                    </a:p>
                  </a:txBody>
                  <a:tcPr/>
                </a:tc>
              </a:tr>
            </a:tbl>
          </a:graphicData>
        </a:graphic>
      </p:graphicFrame>
      <p:pic>
        <p:nvPicPr>
          <p:cNvPr id="2050" name="Picture 2"/>
          <p:cNvPicPr>
            <a:picLocks noChangeAspect="1" noChangeArrowheads="1"/>
          </p:cNvPicPr>
          <p:nvPr/>
        </p:nvPicPr>
        <p:blipFill>
          <a:blip r:embed="rId5" cstate="print"/>
          <a:srcRect/>
          <a:stretch>
            <a:fillRect/>
          </a:stretch>
        </p:blipFill>
        <p:spPr bwMode="auto">
          <a:xfrm>
            <a:off x="4205302" y="4643446"/>
            <a:ext cx="1295392" cy="1295392"/>
          </a:xfrm>
          <a:prstGeom prst="rect">
            <a:avLst/>
          </a:prstGeom>
          <a:noFill/>
          <a:ln w="9525">
            <a:noFill/>
            <a:miter lim="800000"/>
            <a:headEnd/>
            <a:tailEnd/>
          </a:ln>
          <a:effectLst/>
        </p:spPr>
      </p:pic>
      <p:sp>
        <p:nvSpPr>
          <p:cNvPr id="28" name="Seta para a direita 27"/>
          <p:cNvSpPr/>
          <p:nvPr/>
        </p:nvSpPr>
        <p:spPr>
          <a:xfrm>
            <a:off x="3071802" y="4857760"/>
            <a:ext cx="714380" cy="500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CaixaDeTexto 11"/>
          <p:cNvSpPr txBox="1"/>
          <p:nvPr/>
        </p:nvSpPr>
        <p:spPr>
          <a:xfrm>
            <a:off x="3714744" y="1928802"/>
            <a:ext cx="3562257" cy="369332"/>
          </a:xfrm>
          <a:prstGeom prst="rect">
            <a:avLst/>
          </a:prstGeom>
          <a:noFill/>
        </p:spPr>
        <p:txBody>
          <a:bodyPr wrap="none" rtlCol="0">
            <a:spAutoFit/>
          </a:bodyPr>
          <a:lstStyle/>
          <a:p>
            <a:r>
              <a:rPr lang="en-US" i="1" dirty="0" smtClean="0"/>
              <a:t>“How many bags are in room A?”</a:t>
            </a:r>
            <a:endParaRPr lang="en-US" i="1" dirty="0"/>
          </a:p>
        </p:txBody>
      </p:sp>
      <p:sp>
        <p:nvSpPr>
          <p:cNvPr id="13" name="CaixaDeTexto 12"/>
          <p:cNvSpPr txBox="1"/>
          <p:nvPr/>
        </p:nvSpPr>
        <p:spPr>
          <a:xfrm>
            <a:off x="4081577" y="2354041"/>
            <a:ext cx="4633827" cy="646331"/>
          </a:xfrm>
          <a:prstGeom prst="rect">
            <a:avLst/>
          </a:prstGeom>
          <a:noFill/>
        </p:spPr>
        <p:txBody>
          <a:bodyPr wrap="square" rtlCol="0">
            <a:spAutoFit/>
          </a:bodyPr>
          <a:lstStyle/>
          <a:p>
            <a:r>
              <a:rPr lang="en-US" i="1" dirty="0" smtClean="0"/>
              <a:t>“In average, for how long does a bag stay in room B?”</a:t>
            </a:r>
            <a:endParaRPr lang="en-US" i="1" dirty="0"/>
          </a:p>
        </p:txBody>
      </p:sp>
      <p:sp>
        <p:nvSpPr>
          <p:cNvPr id="14" name="CaixaDeTexto 13"/>
          <p:cNvSpPr txBox="1"/>
          <p:nvPr/>
        </p:nvSpPr>
        <p:spPr>
          <a:xfrm>
            <a:off x="4438767" y="3068421"/>
            <a:ext cx="4633827" cy="646331"/>
          </a:xfrm>
          <a:prstGeom prst="rect">
            <a:avLst/>
          </a:prstGeom>
          <a:noFill/>
        </p:spPr>
        <p:txBody>
          <a:bodyPr wrap="square" rtlCol="0">
            <a:spAutoFit/>
          </a:bodyPr>
          <a:lstStyle/>
          <a:p>
            <a:r>
              <a:rPr lang="en-US" i="1" dirty="0" smtClean="0"/>
              <a:t>“Which bags didn’t report in the last 20 minutes?”</a:t>
            </a:r>
            <a:endParaRPr lang="en-US" i="1"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PT" dirty="0" err="1" smtClean="0"/>
              <a:t>Discrete</a:t>
            </a:r>
            <a:r>
              <a:rPr lang="pt-PT" dirty="0" smtClean="0"/>
              <a:t> vs </a:t>
            </a:r>
            <a:r>
              <a:rPr lang="pt-PT" dirty="0" err="1" smtClean="0"/>
              <a:t>continuous</a:t>
            </a:r>
            <a:endParaRPr lang="pt-PT" dirty="0"/>
          </a:p>
        </p:txBody>
      </p:sp>
      <p:sp>
        <p:nvSpPr>
          <p:cNvPr id="3" name="Marcador de Posição do Número do Diapositivo 2"/>
          <p:cNvSpPr>
            <a:spLocks noGrp="1"/>
          </p:cNvSpPr>
          <p:nvPr>
            <p:ph type="sldNum" sz="quarter" idx="12"/>
          </p:nvPr>
        </p:nvSpPr>
        <p:spPr/>
        <p:txBody>
          <a:bodyPr>
            <a:normAutofit fontScale="85000" lnSpcReduction="20000"/>
          </a:bodyPr>
          <a:lstStyle/>
          <a:p>
            <a:fld id="{B4422163-51E1-4CA0-BE4E-7782B2F7CC31}" type="slidenum">
              <a:rPr lang="pt-PT" smtClean="0"/>
              <a:pPr/>
              <a:t>60</a:t>
            </a:fld>
            <a:endParaRPr lang="pt-PT"/>
          </a:p>
        </p:txBody>
      </p:sp>
      <p:sp>
        <p:nvSpPr>
          <p:cNvPr id="4" name="Marcador de Posição de Conteúdo 3"/>
          <p:cNvSpPr>
            <a:spLocks noGrp="1"/>
          </p:cNvSpPr>
          <p:nvPr>
            <p:ph sz="quarter" idx="1"/>
          </p:nvPr>
        </p:nvSpPr>
        <p:spPr/>
        <p:txBody>
          <a:bodyPr/>
          <a:lstStyle/>
          <a:p>
            <a:r>
              <a:rPr lang="pt-PT" dirty="0" err="1" smtClean="0"/>
              <a:t>However</a:t>
            </a:r>
            <a:r>
              <a:rPr lang="pt-PT" dirty="0" smtClean="0"/>
              <a:t>, some </a:t>
            </a:r>
            <a:r>
              <a:rPr lang="pt-PT" dirty="0" err="1" smtClean="0"/>
              <a:t>systems</a:t>
            </a:r>
            <a:r>
              <a:rPr lang="pt-PT" dirty="0" smtClean="0"/>
              <a:t> are </a:t>
            </a:r>
            <a:r>
              <a:rPr lang="pt-PT" dirty="0" err="1" smtClean="0"/>
              <a:t>truly</a:t>
            </a:r>
            <a:r>
              <a:rPr lang="pt-PT" dirty="0" smtClean="0"/>
              <a:t> </a:t>
            </a:r>
            <a:r>
              <a:rPr lang="pt-PT" dirty="0" err="1" smtClean="0"/>
              <a:t>continuous</a:t>
            </a:r>
            <a:r>
              <a:rPr lang="pt-PT" dirty="0" smtClean="0"/>
              <a:t>:</a:t>
            </a:r>
          </a:p>
          <a:p>
            <a:pPr lvl="1"/>
            <a:r>
              <a:rPr lang="pt-PT" dirty="0" err="1" smtClean="0"/>
              <a:t>The</a:t>
            </a:r>
            <a:r>
              <a:rPr lang="pt-PT" dirty="0" smtClean="0"/>
              <a:t> </a:t>
            </a:r>
            <a:r>
              <a:rPr lang="pt-PT" dirty="0" err="1" smtClean="0"/>
              <a:t>price</a:t>
            </a:r>
            <a:r>
              <a:rPr lang="pt-PT" dirty="0" smtClean="0"/>
              <a:t> </a:t>
            </a:r>
            <a:r>
              <a:rPr lang="pt-PT" dirty="0" err="1" smtClean="0"/>
              <a:t>of</a:t>
            </a:r>
            <a:r>
              <a:rPr lang="pt-PT" dirty="0" smtClean="0"/>
              <a:t> a </a:t>
            </a:r>
            <a:r>
              <a:rPr lang="pt-PT" dirty="0" err="1" smtClean="0"/>
              <a:t>product</a:t>
            </a:r>
            <a:r>
              <a:rPr lang="pt-PT" dirty="0" smtClean="0"/>
              <a:t> </a:t>
            </a:r>
            <a:r>
              <a:rPr lang="pt-PT" dirty="0" err="1" smtClean="0"/>
              <a:t>is</a:t>
            </a:r>
            <a:r>
              <a:rPr lang="pt-PT" dirty="0" smtClean="0"/>
              <a:t> </a:t>
            </a:r>
            <a:r>
              <a:rPr lang="pt-PT" dirty="0" err="1" smtClean="0"/>
              <a:t>updated</a:t>
            </a:r>
            <a:r>
              <a:rPr lang="pt-PT" dirty="0" smtClean="0"/>
              <a:t> </a:t>
            </a:r>
            <a:r>
              <a:rPr lang="pt-PT" dirty="0" err="1" smtClean="0"/>
              <a:t>on</a:t>
            </a:r>
            <a:r>
              <a:rPr lang="pt-PT" dirty="0" smtClean="0"/>
              <a:t> </a:t>
            </a:r>
            <a:r>
              <a:rPr lang="pt-PT" dirty="0" err="1" smtClean="0"/>
              <a:t>change</a:t>
            </a:r>
            <a:r>
              <a:rPr lang="pt-PT" dirty="0" smtClean="0"/>
              <a:t> </a:t>
            </a:r>
            <a:r>
              <a:rPr lang="pt-PT" dirty="0" err="1" smtClean="0"/>
              <a:t>reports</a:t>
            </a:r>
            <a:endParaRPr lang="pt-PT" dirty="0" smtClean="0"/>
          </a:p>
          <a:p>
            <a:pPr lvl="1"/>
            <a:r>
              <a:rPr lang="pt-PT" dirty="0" err="1" smtClean="0"/>
              <a:t>The</a:t>
            </a:r>
            <a:r>
              <a:rPr lang="pt-PT" dirty="0" smtClean="0"/>
              <a:t> </a:t>
            </a:r>
            <a:r>
              <a:rPr lang="pt-PT" dirty="0" err="1" smtClean="0"/>
              <a:t>result</a:t>
            </a:r>
            <a:r>
              <a:rPr lang="pt-PT" dirty="0" smtClean="0"/>
              <a:t> </a:t>
            </a:r>
            <a:r>
              <a:rPr lang="pt-PT" dirty="0" err="1" smtClean="0"/>
              <a:t>of</a:t>
            </a:r>
            <a:r>
              <a:rPr lang="pt-PT" dirty="0" smtClean="0"/>
              <a:t> a </a:t>
            </a:r>
            <a:r>
              <a:rPr lang="pt-PT" dirty="0" err="1" smtClean="0"/>
              <a:t>football</a:t>
            </a:r>
            <a:r>
              <a:rPr lang="pt-PT" dirty="0" smtClean="0"/>
              <a:t> </a:t>
            </a:r>
            <a:r>
              <a:rPr lang="pt-PT" dirty="0" err="1" smtClean="0"/>
              <a:t>match</a:t>
            </a:r>
            <a:r>
              <a:rPr lang="pt-PT" dirty="0" smtClean="0"/>
              <a:t> </a:t>
            </a:r>
            <a:r>
              <a:rPr lang="pt-PT" dirty="0" err="1" smtClean="0"/>
              <a:t>is</a:t>
            </a:r>
            <a:r>
              <a:rPr lang="pt-PT" dirty="0" smtClean="0"/>
              <a:t> </a:t>
            </a:r>
            <a:r>
              <a:rPr lang="pt-PT" dirty="0" err="1" smtClean="0"/>
              <a:t>updated</a:t>
            </a:r>
            <a:r>
              <a:rPr lang="pt-PT" dirty="0" smtClean="0"/>
              <a:t> </a:t>
            </a:r>
            <a:r>
              <a:rPr lang="pt-PT" dirty="0" err="1" smtClean="0"/>
              <a:t>when</a:t>
            </a:r>
            <a:r>
              <a:rPr lang="pt-PT" dirty="0" smtClean="0"/>
              <a:t> a </a:t>
            </a:r>
            <a:r>
              <a:rPr lang="pt-PT" dirty="0" err="1" smtClean="0"/>
              <a:t>goal</a:t>
            </a:r>
            <a:r>
              <a:rPr lang="pt-PT" dirty="0" smtClean="0"/>
              <a:t> </a:t>
            </a:r>
            <a:r>
              <a:rPr lang="pt-PT" dirty="0" err="1" smtClean="0"/>
              <a:t>is</a:t>
            </a:r>
            <a:r>
              <a:rPr lang="pt-PT" dirty="0" smtClean="0"/>
              <a:t> </a:t>
            </a:r>
            <a:r>
              <a:rPr lang="pt-PT" dirty="0" err="1" smtClean="0"/>
              <a:t>scored</a:t>
            </a:r>
            <a:endParaRPr lang="pt-PT" dirty="0" smtClean="0"/>
          </a:p>
          <a:p>
            <a:pPr lvl="1"/>
            <a:r>
              <a:rPr lang="pt-PT" dirty="0" err="1" smtClean="0"/>
              <a:t>Unlike</a:t>
            </a:r>
            <a:r>
              <a:rPr lang="pt-PT" dirty="0" smtClean="0"/>
              <a:t> </a:t>
            </a:r>
            <a:r>
              <a:rPr lang="pt-PT" dirty="0" err="1" smtClean="0"/>
              <a:t>noise</a:t>
            </a:r>
            <a:r>
              <a:rPr lang="pt-PT" dirty="0" smtClean="0"/>
              <a:t>, </a:t>
            </a:r>
            <a:r>
              <a:rPr lang="pt-PT" dirty="0" err="1" smtClean="0"/>
              <a:t>the</a:t>
            </a:r>
            <a:r>
              <a:rPr lang="pt-PT" dirty="0" smtClean="0"/>
              <a:t> </a:t>
            </a:r>
            <a:r>
              <a:rPr lang="pt-PT" dirty="0" err="1" smtClean="0"/>
              <a:t>temperature</a:t>
            </a:r>
            <a:r>
              <a:rPr lang="pt-PT" dirty="0" smtClean="0"/>
              <a:t> </a:t>
            </a:r>
            <a:r>
              <a:rPr lang="pt-PT" dirty="0" err="1" smtClean="0"/>
              <a:t>of</a:t>
            </a:r>
            <a:r>
              <a:rPr lang="pt-PT" dirty="0" smtClean="0"/>
              <a:t> a </a:t>
            </a:r>
            <a:r>
              <a:rPr lang="pt-PT" dirty="0" err="1" smtClean="0"/>
              <a:t>room</a:t>
            </a:r>
            <a:r>
              <a:rPr lang="pt-PT" dirty="0" smtClean="0"/>
              <a:t> </a:t>
            </a:r>
            <a:r>
              <a:rPr lang="pt-PT" i="1" dirty="0" err="1" smtClean="0"/>
              <a:t>may</a:t>
            </a:r>
            <a:r>
              <a:rPr lang="pt-PT" dirty="0" smtClean="0"/>
              <a:t> </a:t>
            </a:r>
            <a:r>
              <a:rPr lang="pt-PT" dirty="0" err="1" smtClean="0"/>
              <a:t>be</a:t>
            </a:r>
            <a:r>
              <a:rPr lang="pt-PT" dirty="0" smtClean="0"/>
              <a:t> </a:t>
            </a:r>
            <a:r>
              <a:rPr lang="pt-PT" dirty="0" err="1" smtClean="0"/>
              <a:t>assumed</a:t>
            </a:r>
            <a:r>
              <a:rPr lang="pt-PT" dirty="0" smtClean="0"/>
              <a:t> to </a:t>
            </a:r>
            <a:r>
              <a:rPr lang="pt-PT" dirty="0" err="1" smtClean="0"/>
              <a:t>remain</a:t>
            </a:r>
            <a:r>
              <a:rPr lang="pt-PT" dirty="0" smtClean="0"/>
              <a:t> </a:t>
            </a:r>
            <a:r>
              <a:rPr lang="pt-PT" dirty="0" err="1" smtClean="0"/>
              <a:t>constant</a:t>
            </a:r>
            <a:r>
              <a:rPr lang="pt-PT" dirty="0" smtClean="0"/>
              <a:t> </a:t>
            </a:r>
            <a:r>
              <a:rPr lang="pt-PT" dirty="0" err="1" smtClean="0"/>
              <a:t>between</a:t>
            </a:r>
            <a:r>
              <a:rPr lang="pt-PT" dirty="0" smtClean="0"/>
              <a:t> </a:t>
            </a:r>
            <a:r>
              <a:rPr lang="pt-PT" dirty="0" err="1" smtClean="0"/>
              <a:t>two</a:t>
            </a:r>
            <a:r>
              <a:rPr lang="pt-PT" dirty="0" smtClean="0"/>
              <a:t> sensor </a:t>
            </a:r>
            <a:r>
              <a:rPr lang="pt-PT" dirty="0" err="1" smtClean="0"/>
              <a:t>readings</a:t>
            </a:r>
            <a:endParaRPr lang="pt-PT" dirty="0" smtClean="0"/>
          </a:p>
          <a:p>
            <a:pPr lvl="1"/>
            <a:endParaRPr lang="pt-PT" dirty="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PT" dirty="0" err="1" smtClean="0"/>
              <a:t>Managing</a:t>
            </a:r>
            <a:r>
              <a:rPr lang="pt-PT" dirty="0" smtClean="0"/>
              <a:t> </a:t>
            </a:r>
            <a:r>
              <a:rPr lang="pt-PT" dirty="0" err="1" smtClean="0"/>
              <a:t>state</a:t>
            </a:r>
            <a:endParaRPr lang="pt-PT" dirty="0"/>
          </a:p>
        </p:txBody>
      </p:sp>
      <p:sp>
        <p:nvSpPr>
          <p:cNvPr id="3" name="Marcador de Posição do Número do Diapositivo 2"/>
          <p:cNvSpPr>
            <a:spLocks noGrp="1"/>
          </p:cNvSpPr>
          <p:nvPr>
            <p:ph type="sldNum" sz="quarter" idx="12"/>
          </p:nvPr>
        </p:nvSpPr>
        <p:spPr/>
        <p:txBody>
          <a:bodyPr>
            <a:normAutofit fontScale="85000" lnSpcReduction="20000"/>
          </a:bodyPr>
          <a:lstStyle/>
          <a:p>
            <a:fld id="{B4422163-51E1-4CA0-BE4E-7782B2F7CC31}" type="slidenum">
              <a:rPr lang="pt-PT" smtClean="0"/>
              <a:pPr/>
              <a:t>61</a:t>
            </a:fld>
            <a:endParaRPr lang="pt-PT"/>
          </a:p>
        </p:txBody>
      </p:sp>
      <p:grpSp>
        <p:nvGrpSpPr>
          <p:cNvPr id="6" name="Grupo 30"/>
          <p:cNvGrpSpPr/>
          <p:nvPr/>
        </p:nvGrpSpPr>
        <p:grpSpPr>
          <a:xfrm>
            <a:off x="2045739" y="2723834"/>
            <a:ext cx="4669401" cy="2633992"/>
            <a:chOff x="855636" y="3144042"/>
            <a:chExt cx="3431406" cy="3120547"/>
          </a:xfrm>
        </p:grpSpPr>
        <p:cxnSp>
          <p:nvCxnSpPr>
            <p:cNvPr id="7" name="Conexão recta 6"/>
            <p:cNvCxnSpPr/>
            <p:nvPr/>
          </p:nvCxnSpPr>
          <p:spPr>
            <a:xfrm>
              <a:off x="928667" y="5572128"/>
              <a:ext cx="3357581" cy="1600"/>
            </a:xfrm>
            <a:prstGeom prst="line">
              <a:avLst/>
            </a:prstGeom>
            <a:ln/>
          </p:spPr>
          <p:style>
            <a:lnRef idx="2">
              <a:schemeClr val="dk1"/>
            </a:lnRef>
            <a:fillRef idx="0">
              <a:schemeClr val="dk1"/>
            </a:fillRef>
            <a:effectRef idx="1">
              <a:schemeClr val="dk1"/>
            </a:effectRef>
            <a:fontRef idx="minor">
              <a:schemeClr val="tx1"/>
            </a:fontRef>
          </p:style>
        </p:cxnSp>
        <p:cxnSp>
          <p:nvCxnSpPr>
            <p:cNvPr id="8" name="Conexão recta 7"/>
            <p:cNvCxnSpPr/>
            <p:nvPr/>
          </p:nvCxnSpPr>
          <p:spPr>
            <a:xfrm rot="5400000" flipH="1" flipV="1">
              <a:off x="-281011" y="4364833"/>
              <a:ext cx="2415395" cy="810"/>
            </a:xfrm>
            <a:prstGeom prst="line">
              <a:avLst/>
            </a:prstGeom>
            <a:ln/>
          </p:spPr>
          <p:style>
            <a:lnRef idx="2">
              <a:schemeClr val="dk1"/>
            </a:lnRef>
            <a:fillRef idx="0">
              <a:schemeClr val="dk1"/>
            </a:fillRef>
            <a:effectRef idx="1">
              <a:schemeClr val="dk1"/>
            </a:effectRef>
            <a:fontRef idx="minor">
              <a:schemeClr val="tx1"/>
            </a:fontRef>
          </p:style>
        </p:cxnSp>
        <p:cxnSp>
          <p:nvCxnSpPr>
            <p:cNvPr id="9" name="Conexão recta 8"/>
            <p:cNvCxnSpPr/>
            <p:nvPr/>
          </p:nvCxnSpPr>
          <p:spPr>
            <a:xfrm rot="5400000">
              <a:off x="4250529" y="5607859"/>
              <a:ext cx="7143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exão recta 9"/>
            <p:cNvCxnSpPr/>
            <p:nvPr/>
          </p:nvCxnSpPr>
          <p:spPr>
            <a:xfrm rot="5400000">
              <a:off x="1393803" y="5607065"/>
              <a:ext cx="7143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aixaDeTexto 10"/>
            <p:cNvSpPr txBox="1"/>
            <p:nvPr/>
          </p:nvSpPr>
          <p:spPr>
            <a:xfrm>
              <a:off x="3894342" y="5643578"/>
              <a:ext cx="345111" cy="276999"/>
            </a:xfrm>
            <a:prstGeom prst="rect">
              <a:avLst/>
            </a:prstGeom>
            <a:noFill/>
          </p:spPr>
          <p:txBody>
            <a:bodyPr wrap="none" rtlCol="0">
              <a:spAutoFit/>
            </a:bodyPr>
            <a:lstStyle/>
            <a:p>
              <a:r>
                <a:rPr lang="pt-PT" sz="1200" dirty="0" smtClean="0"/>
                <a:t>11:25</a:t>
              </a:r>
              <a:endParaRPr lang="pt-PT" sz="1200" dirty="0"/>
            </a:p>
          </p:txBody>
        </p:sp>
        <p:sp>
          <p:nvSpPr>
            <p:cNvPr id="12" name="CaixaDeTexto 11"/>
            <p:cNvSpPr txBox="1"/>
            <p:nvPr/>
          </p:nvSpPr>
          <p:spPr>
            <a:xfrm>
              <a:off x="1142976" y="5643578"/>
              <a:ext cx="540533" cy="276999"/>
            </a:xfrm>
            <a:prstGeom prst="rect">
              <a:avLst/>
            </a:prstGeom>
            <a:noFill/>
          </p:spPr>
          <p:txBody>
            <a:bodyPr wrap="none" rtlCol="0">
              <a:spAutoFit/>
            </a:bodyPr>
            <a:lstStyle/>
            <a:p>
              <a:r>
                <a:rPr lang="pt-PT" sz="1200" dirty="0" smtClean="0"/>
                <a:t>11:00</a:t>
              </a:r>
              <a:endParaRPr lang="pt-PT" sz="1200" dirty="0"/>
            </a:p>
          </p:txBody>
        </p:sp>
        <p:sp>
          <p:nvSpPr>
            <p:cNvPr id="13" name="CaixaDeTexto 12"/>
            <p:cNvSpPr txBox="1"/>
            <p:nvPr/>
          </p:nvSpPr>
          <p:spPr>
            <a:xfrm>
              <a:off x="2316247" y="5956813"/>
              <a:ext cx="553357" cy="307776"/>
            </a:xfrm>
            <a:prstGeom prst="rect">
              <a:avLst/>
            </a:prstGeom>
            <a:noFill/>
          </p:spPr>
          <p:txBody>
            <a:bodyPr wrap="none" rtlCol="0">
              <a:spAutoFit/>
            </a:bodyPr>
            <a:lstStyle/>
            <a:p>
              <a:r>
                <a:rPr lang="pt-PT" sz="1400" b="1" dirty="0" err="1" smtClean="0"/>
                <a:t>Time</a:t>
              </a:r>
              <a:endParaRPr lang="pt-PT" sz="1400" b="1" dirty="0"/>
            </a:p>
          </p:txBody>
        </p:sp>
        <p:cxnSp>
          <p:nvCxnSpPr>
            <p:cNvPr id="14" name="Conexão recta 13"/>
            <p:cNvCxnSpPr/>
            <p:nvPr/>
          </p:nvCxnSpPr>
          <p:spPr>
            <a:xfrm rot="5400000">
              <a:off x="892149" y="5607065"/>
              <a:ext cx="7143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Conexão recta 14"/>
            <p:cNvCxnSpPr/>
            <p:nvPr/>
          </p:nvCxnSpPr>
          <p:spPr>
            <a:xfrm rot="10800000">
              <a:off x="855636" y="5572140"/>
              <a:ext cx="7143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exão recta 15"/>
            <p:cNvCxnSpPr/>
            <p:nvPr/>
          </p:nvCxnSpPr>
          <p:spPr>
            <a:xfrm rot="5400000" flipH="1" flipV="1">
              <a:off x="3036083" y="4393413"/>
              <a:ext cx="250033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CaixaDeTexto 16"/>
            <p:cNvSpPr txBox="1"/>
            <p:nvPr/>
          </p:nvSpPr>
          <p:spPr>
            <a:xfrm>
              <a:off x="1222736" y="3500438"/>
              <a:ext cx="313669" cy="328167"/>
            </a:xfrm>
            <a:prstGeom prst="rect">
              <a:avLst/>
            </a:prstGeom>
            <a:gradFill>
              <a:gsLst>
                <a:gs pos="0">
                  <a:schemeClr val="accent1">
                    <a:shade val="51000"/>
                    <a:satMod val="130000"/>
                  </a:schemeClr>
                </a:gs>
                <a:gs pos="80000">
                  <a:schemeClr val="accent1">
                    <a:shade val="93000"/>
                    <a:satMod val="130000"/>
                  </a:schemeClr>
                </a:gs>
                <a:gs pos="100000">
                  <a:schemeClr val="accent1">
                    <a:shade val="94000"/>
                    <a:satMod val="135000"/>
                  </a:schemeClr>
                </a:gs>
              </a:gsLst>
            </a:gradFill>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endParaRPr lang="pt-PT" sz="1200" i="1" dirty="0">
                <a:solidFill>
                  <a:schemeClr val="bg1"/>
                </a:solidFill>
              </a:endParaRPr>
            </a:p>
          </p:txBody>
        </p:sp>
        <p:sp>
          <p:nvSpPr>
            <p:cNvPr id="18" name="CaixaDeTexto 17"/>
            <p:cNvSpPr txBox="1"/>
            <p:nvPr/>
          </p:nvSpPr>
          <p:spPr>
            <a:xfrm>
              <a:off x="1977143" y="4318004"/>
              <a:ext cx="303976" cy="328167"/>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endParaRPr lang="pt-PT" sz="1200" i="1" dirty="0">
                <a:solidFill>
                  <a:schemeClr val="bg1"/>
                </a:solidFill>
              </a:endParaRPr>
            </a:p>
          </p:txBody>
        </p:sp>
        <p:sp>
          <p:nvSpPr>
            <p:cNvPr id="19" name="CaixaDeTexto 18"/>
            <p:cNvSpPr txBox="1"/>
            <p:nvPr/>
          </p:nvSpPr>
          <p:spPr>
            <a:xfrm>
              <a:off x="2357422" y="5643578"/>
              <a:ext cx="540533" cy="276999"/>
            </a:xfrm>
            <a:prstGeom prst="rect">
              <a:avLst/>
            </a:prstGeom>
            <a:noFill/>
          </p:spPr>
          <p:txBody>
            <a:bodyPr wrap="none" rtlCol="0">
              <a:spAutoFit/>
            </a:bodyPr>
            <a:lstStyle/>
            <a:p>
              <a:r>
                <a:rPr lang="pt-PT" sz="1200" dirty="0" smtClean="0"/>
                <a:t>11:10</a:t>
              </a:r>
              <a:endParaRPr lang="pt-PT" sz="1200" dirty="0"/>
            </a:p>
          </p:txBody>
        </p:sp>
        <p:cxnSp>
          <p:nvCxnSpPr>
            <p:cNvPr id="20" name="Conexão recta 19"/>
            <p:cNvCxnSpPr/>
            <p:nvPr/>
          </p:nvCxnSpPr>
          <p:spPr>
            <a:xfrm rot="5400000">
              <a:off x="2606661" y="5607065"/>
              <a:ext cx="7143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CaixaDeTexto 20"/>
          <p:cNvSpPr txBox="1"/>
          <p:nvPr/>
        </p:nvSpPr>
        <p:spPr>
          <a:xfrm>
            <a:off x="1671560" y="3429000"/>
            <a:ext cx="400110" cy="714380"/>
          </a:xfrm>
          <a:prstGeom prst="rect">
            <a:avLst/>
          </a:prstGeom>
          <a:noFill/>
        </p:spPr>
        <p:txBody>
          <a:bodyPr vert="vert270" wrap="square" rtlCol="0">
            <a:spAutoFit/>
          </a:bodyPr>
          <a:lstStyle/>
          <a:p>
            <a:r>
              <a:rPr lang="pt-PT" sz="1400" b="1" dirty="0" err="1" smtClean="0"/>
              <a:t>Price</a:t>
            </a:r>
            <a:endParaRPr lang="pt-PT" sz="1400" b="1" dirty="0"/>
          </a:p>
        </p:txBody>
      </p:sp>
      <p:sp>
        <p:nvSpPr>
          <p:cNvPr id="22" name="CaixaDeTexto 21"/>
          <p:cNvSpPr txBox="1"/>
          <p:nvPr/>
        </p:nvSpPr>
        <p:spPr>
          <a:xfrm>
            <a:off x="4643438" y="3357562"/>
            <a:ext cx="413646" cy="27699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endParaRPr lang="pt-PT" sz="1200" i="1" dirty="0">
              <a:solidFill>
                <a:schemeClr val="bg1"/>
              </a:solidFill>
            </a:endParaRPr>
          </a:p>
        </p:txBody>
      </p:sp>
      <p:sp>
        <p:nvSpPr>
          <p:cNvPr id="23" name="CaixaDeTexto 22"/>
          <p:cNvSpPr txBox="1"/>
          <p:nvPr/>
        </p:nvSpPr>
        <p:spPr>
          <a:xfrm>
            <a:off x="5429256" y="4223571"/>
            <a:ext cx="413646" cy="27699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endParaRPr lang="pt-PT" sz="1200" i="1" dirty="0">
              <a:solidFill>
                <a:schemeClr val="bg1"/>
              </a:solidFill>
            </a:endParaRPr>
          </a:p>
        </p:txBody>
      </p:sp>
      <p:cxnSp>
        <p:nvCxnSpPr>
          <p:cNvPr id="25" name="Conexão recta 24"/>
          <p:cNvCxnSpPr>
            <a:stCxn id="17" idx="3"/>
          </p:cNvCxnSpPr>
          <p:nvPr/>
        </p:nvCxnSpPr>
        <p:spPr>
          <a:xfrm>
            <a:off x="2972119" y="3163161"/>
            <a:ext cx="589947" cy="31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Conexão recta 25"/>
          <p:cNvCxnSpPr/>
          <p:nvPr/>
        </p:nvCxnSpPr>
        <p:spPr>
          <a:xfrm flipV="1">
            <a:off x="4000496" y="3857628"/>
            <a:ext cx="599749" cy="201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Conexão recta 26"/>
          <p:cNvCxnSpPr/>
          <p:nvPr/>
        </p:nvCxnSpPr>
        <p:spPr>
          <a:xfrm flipV="1">
            <a:off x="5072066" y="3500438"/>
            <a:ext cx="357190" cy="201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Conexão recta 28"/>
          <p:cNvCxnSpPr/>
          <p:nvPr/>
        </p:nvCxnSpPr>
        <p:spPr>
          <a:xfrm flipV="1">
            <a:off x="5857884" y="4366447"/>
            <a:ext cx="857256" cy="2012"/>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PT" dirty="0" err="1" smtClean="0"/>
              <a:t>Managing</a:t>
            </a:r>
            <a:r>
              <a:rPr lang="pt-PT" dirty="0" smtClean="0"/>
              <a:t> </a:t>
            </a:r>
            <a:r>
              <a:rPr lang="pt-PT" dirty="0" err="1" smtClean="0"/>
              <a:t>state</a:t>
            </a:r>
            <a:endParaRPr lang="pt-PT" dirty="0"/>
          </a:p>
        </p:txBody>
      </p:sp>
      <p:sp>
        <p:nvSpPr>
          <p:cNvPr id="3" name="Marcador de Posição do Número do Diapositivo 2"/>
          <p:cNvSpPr>
            <a:spLocks noGrp="1"/>
          </p:cNvSpPr>
          <p:nvPr>
            <p:ph type="sldNum" sz="quarter" idx="12"/>
          </p:nvPr>
        </p:nvSpPr>
        <p:spPr/>
        <p:txBody>
          <a:bodyPr>
            <a:normAutofit fontScale="85000" lnSpcReduction="20000"/>
          </a:bodyPr>
          <a:lstStyle/>
          <a:p>
            <a:fld id="{B4422163-51E1-4CA0-BE4E-7782B2F7CC31}" type="slidenum">
              <a:rPr lang="pt-PT" smtClean="0"/>
              <a:pPr/>
              <a:t>62</a:t>
            </a:fld>
            <a:endParaRPr lang="pt-PT"/>
          </a:p>
        </p:txBody>
      </p:sp>
      <p:grpSp>
        <p:nvGrpSpPr>
          <p:cNvPr id="4" name="Grupo 30"/>
          <p:cNvGrpSpPr/>
          <p:nvPr/>
        </p:nvGrpSpPr>
        <p:grpSpPr>
          <a:xfrm>
            <a:off x="2045739" y="2723834"/>
            <a:ext cx="4669401" cy="2633992"/>
            <a:chOff x="855636" y="3144042"/>
            <a:chExt cx="3431406" cy="3120547"/>
          </a:xfrm>
        </p:grpSpPr>
        <p:cxnSp>
          <p:nvCxnSpPr>
            <p:cNvPr id="7" name="Conexão recta 6"/>
            <p:cNvCxnSpPr/>
            <p:nvPr/>
          </p:nvCxnSpPr>
          <p:spPr>
            <a:xfrm>
              <a:off x="928667" y="5572128"/>
              <a:ext cx="3357581" cy="1600"/>
            </a:xfrm>
            <a:prstGeom prst="line">
              <a:avLst/>
            </a:prstGeom>
            <a:ln/>
          </p:spPr>
          <p:style>
            <a:lnRef idx="2">
              <a:schemeClr val="dk1"/>
            </a:lnRef>
            <a:fillRef idx="0">
              <a:schemeClr val="dk1"/>
            </a:fillRef>
            <a:effectRef idx="1">
              <a:schemeClr val="dk1"/>
            </a:effectRef>
            <a:fontRef idx="minor">
              <a:schemeClr val="tx1"/>
            </a:fontRef>
          </p:style>
        </p:cxnSp>
        <p:cxnSp>
          <p:nvCxnSpPr>
            <p:cNvPr id="8" name="Conexão recta 7"/>
            <p:cNvCxnSpPr/>
            <p:nvPr/>
          </p:nvCxnSpPr>
          <p:spPr>
            <a:xfrm rot="5400000" flipH="1" flipV="1">
              <a:off x="-281011" y="4364833"/>
              <a:ext cx="2415395" cy="810"/>
            </a:xfrm>
            <a:prstGeom prst="line">
              <a:avLst/>
            </a:prstGeom>
            <a:ln/>
          </p:spPr>
          <p:style>
            <a:lnRef idx="2">
              <a:schemeClr val="dk1"/>
            </a:lnRef>
            <a:fillRef idx="0">
              <a:schemeClr val="dk1"/>
            </a:fillRef>
            <a:effectRef idx="1">
              <a:schemeClr val="dk1"/>
            </a:effectRef>
            <a:fontRef idx="minor">
              <a:schemeClr val="tx1"/>
            </a:fontRef>
          </p:style>
        </p:cxnSp>
        <p:cxnSp>
          <p:nvCxnSpPr>
            <p:cNvPr id="9" name="Conexão recta 8"/>
            <p:cNvCxnSpPr/>
            <p:nvPr/>
          </p:nvCxnSpPr>
          <p:spPr>
            <a:xfrm rot="5400000">
              <a:off x="4250529" y="5607859"/>
              <a:ext cx="7143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exão recta 9"/>
            <p:cNvCxnSpPr/>
            <p:nvPr/>
          </p:nvCxnSpPr>
          <p:spPr>
            <a:xfrm rot="5400000">
              <a:off x="1393803" y="5607065"/>
              <a:ext cx="7143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aixaDeTexto 10"/>
            <p:cNvSpPr txBox="1"/>
            <p:nvPr/>
          </p:nvSpPr>
          <p:spPr>
            <a:xfrm>
              <a:off x="3894342" y="5643578"/>
              <a:ext cx="345111" cy="276999"/>
            </a:xfrm>
            <a:prstGeom prst="rect">
              <a:avLst/>
            </a:prstGeom>
            <a:noFill/>
          </p:spPr>
          <p:txBody>
            <a:bodyPr wrap="none" rtlCol="0">
              <a:spAutoFit/>
            </a:bodyPr>
            <a:lstStyle/>
            <a:p>
              <a:r>
                <a:rPr lang="pt-PT" sz="1200" dirty="0" smtClean="0"/>
                <a:t>11:25</a:t>
              </a:r>
              <a:endParaRPr lang="pt-PT" sz="1200" dirty="0"/>
            </a:p>
          </p:txBody>
        </p:sp>
        <p:sp>
          <p:nvSpPr>
            <p:cNvPr id="12" name="CaixaDeTexto 11"/>
            <p:cNvSpPr txBox="1"/>
            <p:nvPr/>
          </p:nvSpPr>
          <p:spPr>
            <a:xfrm>
              <a:off x="1142976" y="5643578"/>
              <a:ext cx="540533" cy="276999"/>
            </a:xfrm>
            <a:prstGeom prst="rect">
              <a:avLst/>
            </a:prstGeom>
            <a:noFill/>
          </p:spPr>
          <p:txBody>
            <a:bodyPr wrap="none" rtlCol="0">
              <a:spAutoFit/>
            </a:bodyPr>
            <a:lstStyle/>
            <a:p>
              <a:r>
                <a:rPr lang="pt-PT" sz="1200" dirty="0" smtClean="0"/>
                <a:t>11:00</a:t>
              </a:r>
              <a:endParaRPr lang="pt-PT" sz="1200" dirty="0"/>
            </a:p>
          </p:txBody>
        </p:sp>
        <p:sp>
          <p:nvSpPr>
            <p:cNvPr id="13" name="CaixaDeTexto 12"/>
            <p:cNvSpPr txBox="1"/>
            <p:nvPr/>
          </p:nvSpPr>
          <p:spPr>
            <a:xfrm>
              <a:off x="2316247" y="5956813"/>
              <a:ext cx="553357" cy="307776"/>
            </a:xfrm>
            <a:prstGeom prst="rect">
              <a:avLst/>
            </a:prstGeom>
            <a:noFill/>
          </p:spPr>
          <p:txBody>
            <a:bodyPr wrap="none" rtlCol="0">
              <a:spAutoFit/>
            </a:bodyPr>
            <a:lstStyle/>
            <a:p>
              <a:r>
                <a:rPr lang="pt-PT" sz="1400" b="1" dirty="0" err="1" smtClean="0"/>
                <a:t>Time</a:t>
              </a:r>
              <a:endParaRPr lang="pt-PT" sz="1400" b="1" dirty="0"/>
            </a:p>
          </p:txBody>
        </p:sp>
        <p:cxnSp>
          <p:nvCxnSpPr>
            <p:cNvPr id="14" name="Conexão recta 13"/>
            <p:cNvCxnSpPr/>
            <p:nvPr/>
          </p:nvCxnSpPr>
          <p:spPr>
            <a:xfrm rot="5400000">
              <a:off x="892149" y="5607065"/>
              <a:ext cx="7143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Conexão recta 14"/>
            <p:cNvCxnSpPr/>
            <p:nvPr/>
          </p:nvCxnSpPr>
          <p:spPr>
            <a:xfrm rot="10800000">
              <a:off x="855636" y="5572140"/>
              <a:ext cx="7143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exão recta 15"/>
            <p:cNvCxnSpPr/>
            <p:nvPr/>
          </p:nvCxnSpPr>
          <p:spPr>
            <a:xfrm rot="5400000" flipH="1" flipV="1">
              <a:off x="3036083" y="4393413"/>
              <a:ext cx="250033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CaixaDeTexto 16"/>
            <p:cNvSpPr txBox="1"/>
            <p:nvPr/>
          </p:nvSpPr>
          <p:spPr>
            <a:xfrm>
              <a:off x="1222736" y="3500438"/>
              <a:ext cx="313669" cy="328167"/>
            </a:xfrm>
            <a:prstGeom prst="rect">
              <a:avLst/>
            </a:prstGeom>
            <a:gradFill>
              <a:gsLst>
                <a:gs pos="0">
                  <a:schemeClr val="accent1">
                    <a:shade val="51000"/>
                    <a:satMod val="130000"/>
                  </a:schemeClr>
                </a:gs>
                <a:gs pos="80000">
                  <a:schemeClr val="accent1">
                    <a:shade val="93000"/>
                    <a:satMod val="130000"/>
                  </a:schemeClr>
                </a:gs>
                <a:gs pos="100000">
                  <a:schemeClr val="accent1">
                    <a:shade val="94000"/>
                    <a:satMod val="135000"/>
                  </a:schemeClr>
                </a:gs>
              </a:gsLst>
            </a:gradFill>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endParaRPr lang="pt-PT" sz="1200" i="1" dirty="0">
                <a:solidFill>
                  <a:schemeClr val="bg1"/>
                </a:solidFill>
              </a:endParaRPr>
            </a:p>
          </p:txBody>
        </p:sp>
        <p:sp>
          <p:nvSpPr>
            <p:cNvPr id="18" name="CaixaDeTexto 17"/>
            <p:cNvSpPr txBox="1"/>
            <p:nvPr/>
          </p:nvSpPr>
          <p:spPr>
            <a:xfrm>
              <a:off x="1977143" y="4318004"/>
              <a:ext cx="303976" cy="328167"/>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endParaRPr lang="pt-PT" sz="1200" i="1" dirty="0">
                <a:solidFill>
                  <a:schemeClr val="bg1"/>
                </a:solidFill>
              </a:endParaRPr>
            </a:p>
          </p:txBody>
        </p:sp>
        <p:sp>
          <p:nvSpPr>
            <p:cNvPr id="19" name="CaixaDeTexto 18"/>
            <p:cNvSpPr txBox="1"/>
            <p:nvPr/>
          </p:nvSpPr>
          <p:spPr>
            <a:xfrm>
              <a:off x="2357422" y="5643578"/>
              <a:ext cx="540533" cy="276999"/>
            </a:xfrm>
            <a:prstGeom prst="rect">
              <a:avLst/>
            </a:prstGeom>
            <a:noFill/>
          </p:spPr>
          <p:txBody>
            <a:bodyPr wrap="none" rtlCol="0">
              <a:spAutoFit/>
            </a:bodyPr>
            <a:lstStyle/>
            <a:p>
              <a:r>
                <a:rPr lang="pt-PT" sz="1200" dirty="0" smtClean="0"/>
                <a:t>11:10</a:t>
              </a:r>
              <a:endParaRPr lang="pt-PT" sz="1200" dirty="0"/>
            </a:p>
          </p:txBody>
        </p:sp>
        <p:cxnSp>
          <p:nvCxnSpPr>
            <p:cNvPr id="20" name="Conexão recta 19"/>
            <p:cNvCxnSpPr/>
            <p:nvPr/>
          </p:nvCxnSpPr>
          <p:spPr>
            <a:xfrm rot="5400000">
              <a:off x="2606661" y="5607065"/>
              <a:ext cx="7143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CaixaDeTexto 20"/>
          <p:cNvSpPr txBox="1"/>
          <p:nvPr/>
        </p:nvSpPr>
        <p:spPr>
          <a:xfrm>
            <a:off x="1671560" y="3429000"/>
            <a:ext cx="400110" cy="714380"/>
          </a:xfrm>
          <a:prstGeom prst="rect">
            <a:avLst/>
          </a:prstGeom>
          <a:noFill/>
        </p:spPr>
        <p:txBody>
          <a:bodyPr vert="vert270" wrap="square" rtlCol="0">
            <a:spAutoFit/>
          </a:bodyPr>
          <a:lstStyle/>
          <a:p>
            <a:r>
              <a:rPr lang="pt-PT" sz="1400" b="1" dirty="0" err="1" smtClean="0"/>
              <a:t>Price</a:t>
            </a:r>
            <a:endParaRPr lang="pt-PT" sz="1400" b="1" dirty="0"/>
          </a:p>
        </p:txBody>
      </p:sp>
      <p:sp>
        <p:nvSpPr>
          <p:cNvPr id="22" name="CaixaDeTexto 21"/>
          <p:cNvSpPr txBox="1"/>
          <p:nvPr/>
        </p:nvSpPr>
        <p:spPr>
          <a:xfrm>
            <a:off x="4643438" y="3357562"/>
            <a:ext cx="413646" cy="27699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endParaRPr lang="pt-PT" sz="1200" i="1" dirty="0">
              <a:solidFill>
                <a:schemeClr val="bg1"/>
              </a:solidFill>
            </a:endParaRPr>
          </a:p>
        </p:txBody>
      </p:sp>
      <p:sp>
        <p:nvSpPr>
          <p:cNvPr id="23" name="CaixaDeTexto 22"/>
          <p:cNvSpPr txBox="1"/>
          <p:nvPr/>
        </p:nvSpPr>
        <p:spPr>
          <a:xfrm>
            <a:off x="5429256" y="4223571"/>
            <a:ext cx="413646" cy="27699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endParaRPr lang="pt-PT" sz="1200" i="1" dirty="0">
              <a:solidFill>
                <a:schemeClr val="bg1"/>
              </a:solidFill>
            </a:endParaRPr>
          </a:p>
        </p:txBody>
      </p:sp>
      <p:cxnSp>
        <p:nvCxnSpPr>
          <p:cNvPr id="25" name="Conexão recta 24"/>
          <p:cNvCxnSpPr>
            <a:stCxn id="17" idx="3"/>
          </p:cNvCxnSpPr>
          <p:nvPr/>
        </p:nvCxnSpPr>
        <p:spPr>
          <a:xfrm>
            <a:off x="2972119" y="3163161"/>
            <a:ext cx="589947" cy="31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Conexão recta 25"/>
          <p:cNvCxnSpPr/>
          <p:nvPr/>
        </p:nvCxnSpPr>
        <p:spPr>
          <a:xfrm flipV="1">
            <a:off x="4000496" y="3857628"/>
            <a:ext cx="599749" cy="201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Conexão recta 26"/>
          <p:cNvCxnSpPr/>
          <p:nvPr/>
        </p:nvCxnSpPr>
        <p:spPr>
          <a:xfrm flipV="1">
            <a:off x="5072066" y="3500438"/>
            <a:ext cx="357190" cy="201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Conexão recta 28"/>
          <p:cNvCxnSpPr/>
          <p:nvPr/>
        </p:nvCxnSpPr>
        <p:spPr>
          <a:xfrm flipV="1">
            <a:off x="5857884" y="4366447"/>
            <a:ext cx="857256" cy="201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CaixaDeTexto 30"/>
          <p:cNvSpPr txBox="1"/>
          <p:nvPr/>
        </p:nvSpPr>
        <p:spPr>
          <a:xfrm>
            <a:off x="2857488" y="3500438"/>
            <a:ext cx="426836" cy="2769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endParaRPr lang="pt-PT" sz="1200" i="1" dirty="0">
              <a:solidFill>
                <a:schemeClr val="bg1"/>
              </a:solidFill>
            </a:endParaRPr>
          </a:p>
        </p:txBody>
      </p:sp>
      <p:sp>
        <p:nvSpPr>
          <p:cNvPr id="33" name="CaixaDeTexto 32"/>
          <p:cNvSpPr txBox="1"/>
          <p:nvPr/>
        </p:nvSpPr>
        <p:spPr>
          <a:xfrm>
            <a:off x="4071934" y="4071942"/>
            <a:ext cx="426836" cy="2769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endParaRPr lang="pt-PT" sz="1200" i="1" dirty="0">
              <a:solidFill>
                <a:schemeClr val="bg1"/>
              </a:solidFill>
            </a:endParaRPr>
          </a:p>
        </p:txBody>
      </p:sp>
      <p:sp>
        <p:nvSpPr>
          <p:cNvPr id="34" name="CaixaDeTexto 33"/>
          <p:cNvSpPr txBox="1"/>
          <p:nvPr/>
        </p:nvSpPr>
        <p:spPr>
          <a:xfrm>
            <a:off x="4786314" y="3857628"/>
            <a:ext cx="426836" cy="2769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endParaRPr lang="pt-PT" sz="1200" i="1" dirty="0">
              <a:solidFill>
                <a:schemeClr val="bg1"/>
              </a:solidFill>
            </a:endParaRPr>
          </a:p>
        </p:txBody>
      </p:sp>
      <p:sp>
        <p:nvSpPr>
          <p:cNvPr id="35" name="CaixaDeTexto 34"/>
          <p:cNvSpPr txBox="1"/>
          <p:nvPr/>
        </p:nvSpPr>
        <p:spPr>
          <a:xfrm>
            <a:off x="5786446" y="3286124"/>
            <a:ext cx="426836" cy="2769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endParaRPr lang="pt-PT" sz="1200" i="1" dirty="0">
              <a:solidFill>
                <a:schemeClr val="bg1"/>
              </a:solidFill>
            </a:endParaRPr>
          </a:p>
        </p:txBody>
      </p:sp>
      <p:cxnSp>
        <p:nvCxnSpPr>
          <p:cNvPr id="36" name="Conexão recta 35"/>
          <p:cNvCxnSpPr/>
          <p:nvPr/>
        </p:nvCxnSpPr>
        <p:spPr>
          <a:xfrm flipV="1">
            <a:off x="3286116" y="3662363"/>
            <a:ext cx="809634" cy="86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4" name="Conexão recta 43"/>
          <p:cNvCxnSpPr/>
          <p:nvPr/>
        </p:nvCxnSpPr>
        <p:spPr>
          <a:xfrm>
            <a:off x="4500562" y="4220446"/>
            <a:ext cx="285751" cy="3892"/>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Conexão recta 55"/>
          <p:cNvCxnSpPr/>
          <p:nvPr/>
        </p:nvCxnSpPr>
        <p:spPr>
          <a:xfrm>
            <a:off x="5214942" y="4000504"/>
            <a:ext cx="557208" cy="4759"/>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9" name="Conexão recta 58"/>
          <p:cNvCxnSpPr/>
          <p:nvPr/>
        </p:nvCxnSpPr>
        <p:spPr>
          <a:xfrm>
            <a:off x="6143636" y="3429000"/>
            <a:ext cx="557208" cy="4759"/>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PT" dirty="0" err="1" smtClean="0"/>
              <a:t>Managing</a:t>
            </a:r>
            <a:r>
              <a:rPr lang="pt-PT" dirty="0" smtClean="0"/>
              <a:t> </a:t>
            </a:r>
            <a:r>
              <a:rPr lang="pt-PT" dirty="0" err="1" smtClean="0"/>
              <a:t>state</a:t>
            </a:r>
            <a:endParaRPr lang="pt-PT" dirty="0"/>
          </a:p>
        </p:txBody>
      </p:sp>
      <p:sp>
        <p:nvSpPr>
          <p:cNvPr id="3" name="Marcador de Posição do Número do Diapositivo 2"/>
          <p:cNvSpPr>
            <a:spLocks noGrp="1"/>
          </p:cNvSpPr>
          <p:nvPr>
            <p:ph type="sldNum" sz="quarter" idx="12"/>
          </p:nvPr>
        </p:nvSpPr>
        <p:spPr/>
        <p:txBody>
          <a:bodyPr>
            <a:normAutofit fontScale="85000" lnSpcReduction="20000"/>
          </a:bodyPr>
          <a:lstStyle/>
          <a:p>
            <a:fld id="{B4422163-51E1-4CA0-BE4E-7782B2F7CC31}" type="slidenum">
              <a:rPr lang="pt-PT" smtClean="0"/>
              <a:pPr/>
              <a:t>63</a:t>
            </a:fld>
            <a:endParaRPr lang="pt-PT"/>
          </a:p>
        </p:txBody>
      </p:sp>
      <p:graphicFrame>
        <p:nvGraphicFramePr>
          <p:cNvPr id="39" name="Tabela 38"/>
          <p:cNvGraphicFramePr>
            <a:graphicFrameLocks noGrp="1"/>
          </p:cNvGraphicFramePr>
          <p:nvPr/>
        </p:nvGraphicFramePr>
        <p:xfrm>
          <a:off x="344335" y="1785926"/>
          <a:ext cx="3500461" cy="2595880"/>
        </p:xfrm>
        <a:graphic>
          <a:graphicData uri="http://schemas.openxmlformats.org/drawingml/2006/table">
            <a:tbl>
              <a:tblPr firstRow="1" bandRow="1">
                <a:tableStyleId>{5C22544A-7EE6-4342-B048-85BDC9FD1C3A}</a:tableStyleId>
              </a:tblPr>
              <a:tblGrid>
                <a:gridCol w="1500198"/>
                <a:gridCol w="1143007"/>
                <a:gridCol w="857256"/>
              </a:tblGrid>
              <a:tr h="370840">
                <a:tc gridSpan="3">
                  <a:txBody>
                    <a:bodyPr/>
                    <a:lstStyle/>
                    <a:p>
                      <a:pPr algn="ctr"/>
                      <a:r>
                        <a:rPr lang="pt-PT" dirty="0" err="1" smtClean="0"/>
                        <a:t>StockPrices</a:t>
                      </a:r>
                      <a:endParaRPr lang="pt-PT" dirty="0"/>
                    </a:p>
                  </a:txBody>
                  <a:tcPr/>
                </a:tc>
                <a:tc hMerge="1">
                  <a:txBody>
                    <a:bodyPr/>
                    <a:lstStyle/>
                    <a:p>
                      <a:endParaRPr lang="pt-PT" dirty="0"/>
                    </a:p>
                  </a:txBody>
                  <a:tcPr/>
                </a:tc>
                <a:tc hMerge="1">
                  <a:txBody>
                    <a:bodyPr/>
                    <a:lstStyle/>
                    <a:p>
                      <a:endParaRPr lang="pt-PT" dirty="0"/>
                    </a:p>
                  </a:txBody>
                  <a:tcPr/>
                </a:tc>
              </a:tr>
              <a:tr h="370840">
                <a:tc>
                  <a:txBody>
                    <a:bodyPr/>
                    <a:lstStyle/>
                    <a:p>
                      <a:r>
                        <a:rPr lang="pt-PT" b="1" dirty="0" err="1" smtClean="0">
                          <a:solidFill>
                            <a:schemeClr val="bg1"/>
                          </a:solidFill>
                        </a:rPr>
                        <a:t>Timestamp</a:t>
                      </a:r>
                      <a:endParaRPr lang="pt-PT" b="1" dirty="0">
                        <a:solidFill>
                          <a:schemeClr val="bg1"/>
                        </a:solidFill>
                      </a:endParaRPr>
                    </a:p>
                  </a:txBody>
                  <a:tcPr>
                    <a:solidFill>
                      <a:schemeClr val="accent1"/>
                    </a:solidFill>
                  </a:tcPr>
                </a:tc>
                <a:tc>
                  <a:txBody>
                    <a:bodyPr/>
                    <a:lstStyle/>
                    <a:p>
                      <a:r>
                        <a:rPr lang="pt-PT" b="1" dirty="0" err="1" smtClean="0">
                          <a:solidFill>
                            <a:schemeClr val="bg1"/>
                          </a:solidFill>
                        </a:rPr>
                        <a:t>symbol</a:t>
                      </a:r>
                      <a:endParaRPr lang="pt-PT" b="1" dirty="0">
                        <a:solidFill>
                          <a:schemeClr val="bg1"/>
                        </a:solidFill>
                      </a:endParaRPr>
                    </a:p>
                  </a:txBody>
                  <a:tcPr>
                    <a:solidFill>
                      <a:schemeClr val="accent1"/>
                    </a:solidFill>
                  </a:tcPr>
                </a:tc>
                <a:tc>
                  <a:txBody>
                    <a:bodyPr/>
                    <a:lstStyle/>
                    <a:p>
                      <a:r>
                        <a:rPr lang="pt-PT" b="1" dirty="0" err="1" smtClean="0">
                          <a:solidFill>
                            <a:schemeClr val="bg1"/>
                          </a:solidFill>
                        </a:rPr>
                        <a:t>price</a:t>
                      </a:r>
                      <a:endParaRPr lang="pt-PT" b="1" dirty="0">
                        <a:solidFill>
                          <a:schemeClr val="bg1"/>
                        </a:solidFill>
                      </a:endParaRPr>
                    </a:p>
                  </a:txBody>
                  <a:tcPr>
                    <a:solidFill>
                      <a:schemeClr val="accent1"/>
                    </a:solidFill>
                  </a:tcPr>
                </a:tc>
              </a:tr>
              <a:tr h="370840">
                <a:tc>
                  <a:txBody>
                    <a:bodyPr/>
                    <a:lstStyle/>
                    <a:p>
                      <a:r>
                        <a:rPr lang="de-DE" dirty="0" smtClean="0"/>
                        <a:t>11:00</a:t>
                      </a:r>
                    </a:p>
                  </a:txBody>
                  <a:tcPr>
                    <a:solidFill>
                      <a:schemeClr val="accent1">
                        <a:lumMod val="20000"/>
                        <a:lumOff val="80000"/>
                      </a:schemeClr>
                    </a:solidFill>
                  </a:tcPr>
                </a:tc>
                <a:tc>
                  <a:txBody>
                    <a:bodyPr/>
                    <a:lstStyle/>
                    <a:p>
                      <a:r>
                        <a:rPr lang="pt-PT" dirty="0" smtClean="0"/>
                        <a:t>ACME</a:t>
                      </a:r>
                      <a:endParaRPr lang="pt-PT" dirty="0"/>
                    </a:p>
                  </a:txBody>
                  <a:tcPr>
                    <a:solidFill>
                      <a:schemeClr val="accent1">
                        <a:lumMod val="20000"/>
                        <a:lumOff val="80000"/>
                      </a:schemeClr>
                    </a:solidFill>
                  </a:tcPr>
                </a:tc>
                <a:tc>
                  <a:txBody>
                    <a:bodyPr/>
                    <a:lstStyle/>
                    <a:p>
                      <a:pPr algn="r"/>
                      <a:r>
                        <a:rPr lang="pt-PT" dirty="0" smtClean="0"/>
                        <a:t>50</a:t>
                      </a:r>
                      <a:endParaRPr lang="pt-PT" dirty="0"/>
                    </a:p>
                  </a:txBody>
                  <a:tcPr>
                    <a:solidFill>
                      <a:schemeClr val="accent1">
                        <a:lumMod val="20000"/>
                        <a:lumOff val="80000"/>
                      </a:schemeClr>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11:15</a:t>
                      </a:r>
                    </a:p>
                  </a:txBody>
                  <a:tcPr>
                    <a:solidFill>
                      <a:schemeClr val="accent2"/>
                    </a:solidFill>
                  </a:tcPr>
                </a:tc>
                <a:tc>
                  <a:txBody>
                    <a:bodyPr/>
                    <a:lstStyle/>
                    <a:p>
                      <a:r>
                        <a:rPr lang="pt-PT" dirty="0" smtClean="0"/>
                        <a:t>XPTO</a:t>
                      </a:r>
                      <a:endParaRPr lang="pt-PT" dirty="0"/>
                    </a:p>
                  </a:txBody>
                  <a:tcPr>
                    <a:solidFill>
                      <a:schemeClr val="accent2"/>
                    </a:solidFill>
                  </a:tcPr>
                </a:tc>
                <a:tc>
                  <a:txBody>
                    <a:bodyPr/>
                    <a:lstStyle/>
                    <a:p>
                      <a:pPr algn="r"/>
                      <a:r>
                        <a:rPr lang="pt-PT" dirty="0" smtClean="0"/>
                        <a:t>45</a:t>
                      </a:r>
                      <a:endParaRPr lang="pt-PT" dirty="0"/>
                    </a:p>
                  </a:txBody>
                  <a:tcPr>
                    <a:solidFill>
                      <a:schemeClr val="accent2"/>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11:30</a:t>
                      </a:r>
                    </a:p>
                  </a:txBody>
                  <a:tcPr>
                    <a:solidFill>
                      <a:schemeClr val="accent1">
                        <a:lumMod val="20000"/>
                        <a:lumOff val="80000"/>
                      </a:schemeClr>
                    </a:solidFill>
                  </a:tcPr>
                </a:tc>
                <a:tc>
                  <a:txBody>
                    <a:bodyPr/>
                    <a:lstStyle/>
                    <a:p>
                      <a:r>
                        <a:rPr lang="pt-PT" dirty="0" smtClean="0"/>
                        <a:t>ACME</a:t>
                      </a:r>
                      <a:endParaRPr lang="pt-PT" dirty="0"/>
                    </a:p>
                  </a:txBody>
                  <a:tcPr>
                    <a:solidFill>
                      <a:schemeClr val="accent1">
                        <a:lumMod val="20000"/>
                        <a:lumOff val="80000"/>
                      </a:schemeClr>
                    </a:solidFill>
                  </a:tcPr>
                </a:tc>
                <a:tc>
                  <a:txBody>
                    <a:bodyPr/>
                    <a:lstStyle/>
                    <a:p>
                      <a:pPr algn="r"/>
                      <a:r>
                        <a:rPr lang="pt-PT" dirty="0" smtClean="0"/>
                        <a:t>52</a:t>
                      </a:r>
                      <a:endParaRPr lang="pt-PT" dirty="0"/>
                    </a:p>
                  </a:txBody>
                  <a:tcPr>
                    <a:solidFill>
                      <a:schemeClr val="accent1">
                        <a:lumMod val="20000"/>
                        <a:lumOff val="80000"/>
                      </a:schemeClr>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12:00</a:t>
                      </a:r>
                    </a:p>
                  </a:txBody>
                  <a:tcPr>
                    <a:solidFill>
                      <a:schemeClr val="accent2"/>
                    </a:solidFill>
                  </a:tcPr>
                </a:tc>
                <a:tc>
                  <a:txBody>
                    <a:bodyPr/>
                    <a:lstStyle/>
                    <a:p>
                      <a:r>
                        <a:rPr lang="pt-PT" dirty="0" smtClean="0"/>
                        <a:t>XPTO</a:t>
                      </a:r>
                      <a:endParaRPr lang="pt-PT" dirty="0"/>
                    </a:p>
                  </a:txBody>
                  <a:tcPr>
                    <a:solidFill>
                      <a:schemeClr val="accent2"/>
                    </a:solidFill>
                  </a:tcPr>
                </a:tc>
                <a:tc>
                  <a:txBody>
                    <a:bodyPr/>
                    <a:lstStyle/>
                    <a:p>
                      <a:pPr algn="r"/>
                      <a:r>
                        <a:rPr lang="pt-PT" dirty="0" smtClean="0"/>
                        <a:t>70</a:t>
                      </a:r>
                      <a:endParaRPr lang="pt-PT" dirty="0"/>
                    </a:p>
                  </a:txBody>
                  <a:tcPr>
                    <a:solidFill>
                      <a:schemeClr val="accent2"/>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12:30</a:t>
                      </a:r>
                    </a:p>
                  </a:txBody>
                  <a:tcPr>
                    <a:solidFill>
                      <a:schemeClr val="accent2"/>
                    </a:solidFill>
                  </a:tcPr>
                </a:tc>
                <a:tc>
                  <a:txBody>
                    <a:bodyPr/>
                    <a:lstStyle/>
                    <a:p>
                      <a:r>
                        <a:rPr lang="pt-PT" dirty="0" smtClean="0"/>
                        <a:t>XPTO</a:t>
                      </a:r>
                      <a:endParaRPr lang="pt-PT" dirty="0"/>
                    </a:p>
                  </a:txBody>
                  <a:tcPr>
                    <a:solidFill>
                      <a:schemeClr val="accent2"/>
                    </a:solidFill>
                  </a:tcPr>
                </a:tc>
                <a:tc>
                  <a:txBody>
                    <a:bodyPr/>
                    <a:lstStyle/>
                    <a:p>
                      <a:pPr algn="r"/>
                      <a:r>
                        <a:rPr lang="pt-PT" dirty="0" smtClean="0"/>
                        <a:t>55</a:t>
                      </a:r>
                      <a:endParaRPr lang="pt-PT" dirty="0"/>
                    </a:p>
                  </a:txBody>
                  <a:tcPr>
                    <a:solidFill>
                      <a:schemeClr val="accent2"/>
                    </a:solidFill>
                  </a:tcPr>
                </a:tc>
              </a:tr>
            </a:tbl>
          </a:graphicData>
        </a:graphic>
      </p:graphicFrame>
      <p:graphicFrame>
        <p:nvGraphicFramePr>
          <p:cNvPr id="40" name="Tabela 39"/>
          <p:cNvGraphicFramePr>
            <a:graphicFrameLocks noGrp="1"/>
          </p:cNvGraphicFramePr>
          <p:nvPr/>
        </p:nvGraphicFramePr>
        <p:xfrm>
          <a:off x="4643438" y="1857364"/>
          <a:ext cx="4071966" cy="2595880"/>
        </p:xfrm>
        <a:graphic>
          <a:graphicData uri="http://schemas.openxmlformats.org/drawingml/2006/table">
            <a:tbl>
              <a:tblPr firstRow="1" bandRow="1">
                <a:tableStyleId>{5C22544A-7EE6-4342-B048-85BDC9FD1C3A}</a:tableStyleId>
              </a:tblPr>
              <a:tblGrid>
                <a:gridCol w="1745130"/>
                <a:gridCol w="1329620"/>
                <a:gridCol w="997216"/>
              </a:tblGrid>
              <a:tr h="370840">
                <a:tc gridSpan="3">
                  <a:txBody>
                    <a:bodyPr/>
                    <a:lstStyle/>
                    <a:p>
                      <a:pPr algn="ctr"/>
                      <a:r>
                        <a:rPr lang="pt-PT" dirty="0" err="1" smtClean="0"/>
                        <a:t>StockVolume</a:t>
                      </a:r>
                      <a:endParaRPr lang="pt-PT" dirty="0"/>
                    </a:p>
                  </a:txBody>
                  <a:tcPr/>
                </a:tc>
                <a:tc hMerge="1">
                  <a:txBody>
                    <a:bodyPr/>
                    <a:lstStyle/>
                    <a:p>
                      <a:endParaRPr lang="pt-PT" dirty="0"/>
                    </a:p>
                  </a:txBody>
                  <a:tcPr/>
                </a:tc>
                <a:tc hMerge="1">
                  <a:txBody>
                    <a:bodyPr/>
                    <a:lstStyle/>
                    <a:p>
                      <a:endParaRPr lang="pt-PT" dirty="0"/>
                    </a:p>
                  </a:txBody>
                  <a:tcPr/>
                </a:tc>
              </a:tr>
              <a:tr h="370840">
                <a:tc>
                  <a:txBody>
                    <a:bodyPr/>
                    <a:lstStyle/>
                    <a:p>
                      <a:r>
                        <a:rPr lang="pt-PT" b="1" dirty="0" err="1" smtClean="0">
                          <a:solidFill>
                            <a:schemeClr val="bg1"/>
                          </a:solidFill>
                        </a:rPr>
                        <a:t>Timestamp</a:t>
                      </a:r>
                      <a:endParaRPr lang="pt-PT" b="1" dirty="0">
                        <a:solidFill>
                          <a:schemeClr val="bg1"/>
                        </a:solidFill>
                      </a:endParaRPr>
                    </a:p>
                  </a:txBody>
                  <a:tcPr>
                    <a:solidFill>
                      <a:schemeClr val="accent1"/>
                    </a:solidFill>
                  </a:tcPr>
                </a:tc>
                <a:tc>
                  <a:txBody>
                    <a:bodyPr/>
                    <a:lstStyle/>
                    <a:p>
                      <a:r>
                        <a:rPr lang="pt-PT" b="1" dirty="0" err="1" smtClean="0">
                          <a:solidFill>
                            <a:schemeClr val="bg1"/>
                          </a:solidFill>
                        </a:rPr>
                        <a:t>symbol</a:t>
                      </a:r>
                      <a:endParaRPr lang="pt-PT" b="1" dirty="0">
                        <a:solidFill>
                          <a:schemeClr val="bg1"/>
                        </a:solidFill>
                      </a:endParaRPr>
                    </a:p>
                  </a:txBody>
                  <a:tcPr>
                    <a:solidFill>
                      <a:schemeClr val="accent1"/>
                    </a:solidFill>
                  </a:tcPr>
                </a:tc>
                <a:tc>
                  <a:txBody>
                    <a:bodyPr/>
                    <a:lstStyle/>
                    <a:p>
                      <a:r>
                        <a:rPr lang="pt-PT" b="1" dirty="0" smtClean="0">
                          <a:solidFill>
                            <a:schemeClr val="bg1"/>
                          </a:solidFill>
                        </a:rPr>
                        <a:t>volume</a:t>
                      </a:r>
                      <a:endParaRPr lang="pt-PT" b="1" dirty="0">
                        <a:solidFill>
                          <a:schemeClr val="bg1"/>
                        </a:solidFill>
                      </a:endParaRPr>
                    </a:p>
                  </a:txBody>
                  <a:tcPr>
                    <a:solidFill>
                      <a:schemeClr val="accent1"/>
                    </a:solidFill>
                  </a:tcPr>
                </a:tc>
              </a:tr>
              <a:tr h="370840">
                <a:tc>
                  <a:txBody>
                    <a:bodyPr/>
                    <a:lstStyle/>
                    <a:p>
                      <a:r>
                        <a:rPr lang="de-DE" dirty="0" smtClean="0"/>
                        <a:t>11:10</a:t>
                      </a:r>
                    </a:p>
                  </a:txBody>
                  <a:tcPr>
                    <a:solidFill>
                      <a:schemeClr val="accent1">
                        <a:lumMod val="20000"/>
                        <a:lumOff val="80000"/>
                      </a:schemeClr>
                    </a:solidFill>
                  </a:tcPr>
                </a:tc>
                <a:tc>
                  <a:txBody>
                    <a:bodyPr/>
                    <a:lstStyle/>
                    <a:p>
                      <a:r>
                        <a:rPr lang="pt-PT" dirty="0" smtClean="0"/>
                        <a:t>ACME</a:t>
                      </a:r>
                      <a:endParaRPr lang="pt-PT" dirty="0"/>
                    </a:p>
                  </a:txBody>
                  <a:tcPr>
                    <a:solidFill>
                      <a:schemeClr val="accent1">
                        <a:lumMod val="20000"/>
                        <a:lumOff val="80000"/>
                      </a:schemeClr>
                    </a:solidFill>
                  </a:tcPr>
                </a:tc>
                <a:tc>
                  <a:txBody>
                    <a:bodyPr/>
                    <a:lstStyle/>
                    <a:p>
                      <a:pPr algn="r"/>
                      <a:r>
                        <a:rPr lang="pt-PT" dirty="0" smtClean="0"/>
                        <a:t>2000</a:t>
                      </a:r>
                      <a:endParaRPr lang="pt-PT" dirty="0"/>
                    </a:p>
                  </a:txBody>
                  <a:tcPr>
                    <a:solidFill>
                      <a:schemeClr val="accent1">
                        <a:lumMod val="20000"/>
                        <a:lumOff val="80000"/>
                      </a:schemeClr>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11:25</a:t>
                      </a:r>
                    </a:p>
                  </a:txBody>
                  <a:tcPr>
                    <a:solidFill>
                      <a:schemeClr val="accent2"/>
                    </a:solidFill>
                  </a:tcPr>
                </a:tc>
                <a:tc>
                  <a:txBody>
                    <a:bodyPr/>
                    <a:lstStyle/>
                    <a:p>
                      <a:r>
                        <a:rPr lang="pt-PT" dirty="0" smtClean="0"/>
                        <a:t>XPTO</a:t>
                      </a:r>
                      <a:endParaRPr lang="pt-PT" dirty="0"/>
                    </a:p>
                  </a:txBody>
                  <a:tcPr>
                    <a:solidFill>
                      <a:schemeClr val="accent2"/>
                    </a:solidFill>
                  </a:tcPr>
                </a:tc>
                <a:tc>
                  <a:txBody>
                    <a:bodyPr/>
                    <a:lstStyle/>
                    <a:p>
                      <a:pPr algn="r"/>
                      <a:r>
                        <a:rPr lang="pt-PT" dirty="0" smtClean="0"/>
                        <a:t>800</a:t>
                      </a:r>
                      <a:endParaRPr lang="pt-PT" dirty="0"/>
                    </a:p>
                  </a:txBody>
                  <a:tcPr>
                    <a:solidFill>
                      <a:schemeClr val="accent2"/>
                    </a:solidFill>
                  </a:tcPr>
                </a:tc>
              </a:tr>
              <a:tr h="370840">
                <a:tc>
                  <a:txBody>
                    <a:bodyPr/>
                    <a:lstStyle/>
                    <a:p>
                      <a:r>
                        <a:rPr lang="de-DE" dirty="0" smtClean="0"/>
                        <a:t>11:40</a:t>
                      </a:r>
                    </a:p>
                  </a:txBody>
                  <a:tcPr>
                    <a:solidFill>
                      <a:schemeClr val="accent1">
                        <a:lumMod val="20000"/>
                        <a:lumOff val="80000"/>
                      </a:schemeClr>
                    </a:solidFill>
                  </a:tcPr>
                </a:tc>
                <a:tc>
                  <a:txBody>
                    <a:bodyPr/>
                    <a:lstStyle/>
                    <a:p>
                      <a:r>
                        <a:rPr lang="pt-PT" dirty="0" smtClean="0"/>
                        <a:t>ACME</a:t>
                      </a:r>
                      <a:endParaRPr lang="pt-PT" dirty="0"/>
                    </a:p>
                  </a:txBody>
                  <a:tcPr>
                    <a:solidFill>
                      <a:schemeClr val="accent1">
                        <a:lumMod val="20000"/>
                        <a:lumOff val="80000"/>
                      </a:schemeClr>
                    </a:solidFill>
                  </a:tcPr>
                </a:tc>
                <a:tc>
                  <a:txBody>
                    <a:bodyPr/>
                    <a:lstStyle/>
                    <a:p>
                      <a:pPr algn="r"/>
                      <a:r>
                        <a:rPr lang="pt-PT" dirty="0" smtClean="0"/>
                        <a:t>2500</a:t>
                      </a:r>
                      <a:endParaRPr lang="pt-PT" dirty="0"/>
                    </a:p>
                  </a:txBody>
                  <a:tcPr>
                    <a:solidFill>
                      <a:schemeClr val="accent1">
                        <a:lumMod val="20000"/>
                        <a:lumOff val="80000"/>
                      </a:schemeClr>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12:15</a:t>
                      </a:r>
                    </a:p>
                  </a:txBody>
                  <a:tcPr>
                    <a:solidFill>
                      <a:schemeClr val="accent2"/>
                    </a:solidFill>
                  </a:tcPr>
                </a:tc>
                <a:tc>
                  <a:txBody>
                    <a:bodyPr/>
                    <a:lstStyle/>
                    <a:p>
                      <a:r>
                        <a:rPr lang="pt-PT" dirty="0" smtClean="0"/>
                        <a:t>XPTO</a:t>
                      </a:r>
                      <a:endParaRPr lang="pt-PT" dirty="0"/>
                    </a:p>
                  </a:txBody>
                  <a:tcPr>
                    <a:solidFill>
                      <a:schemeClr val="accent2"/>
                    </a:solidFill>
                  </a:tcPr>
                </a:tc>
                <a:tc>
                  <a:txBody>
                    <a:bodyPr/>
                    <a:lstStyle/>
                    <a:p>
                      <a:pPr algn="r"/>
                      <a:r>
                        <a:rPr lang="pt-PT" dirty="0" smtClean="0"/>
                        <a:t>600</a:t>
                      </a:r>
                      <a:endParaRPr lang="pt-PT" dirty="0"/>
                    </a:p>
                  </a:txBody>
                  <a:tcPr>
                    <a:solidFill>
                      <a:schemeClr val="accent2"/>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12:40</a:t>
                      </a:r>
                    </a:p>
                  </a:txBody>
                  <a:tcPr/>
                </a:tc>
                <a:tc>
                  <a:txBody>
                    <a:bodyPr/>
                    <a:lstStyle/>
                    <a:p>
                      <a:r>
                        <a:rPr lang="pt-PT" dirty="0" smtClean="0"/>
                        <a:t>ACME</a:t>
                      </a:r>
                      <a:endParaRPr lang="pt-PT" dirty="0"/>
                    </a:p>
                  </a:txBody>
                  <a:tcPr/>
                </a:tc>
                <a:tc>
                  <a:txBody>
                    <a:bodyPr/>
                    <a:lstStyle/>
                    <a:p>
                      <a:pPr algn="r"/>
                      <a:r>
                        <a:rPr lang="pt-PT" dirty="0" smtClean="0"/>
                        <a:t>2100</a:t>
                      </a:r>
                      <a:endParaRPr lang="pt-PT" dirty="0"/>
                    </a:p>
                  </a:txBody>
                  <a:tcPr/>
                </a:tc>
              </a:tr>
            </a:tbl>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PT" dirty="0" err="1" smtClean="0"/>
              <a:t>Managing</a:t>
            </a:r>
            <a:r>
              <a:rPr lang="pt-PT" dirty="0" smtClean="0"/>
              <a:t> </a:t>
            </a:r>
            <a:r>
              <a:rPr lang="pt-PT" dirty="0" err="1" smtClean="0"/>
              <a:t>state</a:t>
            </a:r>
            <a:endParaRPr lang="pt-PT" dirty="0"/>
          </a:p>
        </p:txBody>
      </p:sp>
      <p:sp>
        <p:nvSpPr>
          <p:cNvPr id="3" name="Marcador de Posição do Número do Diapositivo 2"/>
          <p:cNvSpPr>
            <a:spLocks noGrp="1"/>
          </p:cNvSpPr>
          <p:nvPr>
            <p:ph type="sldNum" sz="quarter" idx="12"/>
          </p:nvPr>
        </p:nvSpPr>
        <p:spPr/>
        <p:txBody>
          <a:bodyPr>
            <a:normAutofit fontScale="85000" lnSpcReduction="20000"/>
          </a:bodyPr>
          <a:lstStyle/>
          <a:p>
            <a:fld id="{B4422163-51E1-4CA0-BE4E-7782B2F7CC31}" type="slidenum">
              <a:rPr lang="pt-PT" smtClean="0"/>
              <a:pPr/>
              <a:t>64</a:t>
            </a:fld>
            <a:endParaRPr lang="pt-PT"/>
          </a:p>
        </p:txBody>
      </p:sp>
      <p:graphicFrame>
        <p:nvGraphicFramePr>
          <p:cNvPr id="37" name="Tabela 36"/>
          <p:cNvGraphicFramePr>
            <a:graphicFrameLocks noGrp="1"/>
          </p:cNvGraphicFramePr>
          <p:nvPr/>
        </p:nvGraphicFramePr>
        <p:xfrm>
          <a:off x="344335" y="1785926"/>
          <a:ext cx="3500461" cy="2595880"/>
        </p:xfrm>
        <a:graphic>
          <a:graphicData uri="http://schemas.openxmlformats.org/drawingml/2006/table">
            <a:tbl>
              <a:tblPr firstRow="1" bandRow="1">
                <a:tableStyleId>{5C22544A-7EE6-4342-B048-85BDC9FD1C3A}</a:tableStyleId>
              </a:tblPr>
              <a:tblGrid>
                <a:gridCol w="1500198"/>
                <a:gridCol w="1143007"/>
                <a:gridCol w="857256"/>
              </a:tblGrid>
              <a:tr h="370840">
                <a:tc gridSpan="3">
                  <a:txBody>
                    <a:bodyPr/>
                    <a:lstStyle/>
                    <a:p>
                      <a:pPr algn="ctr"/>
                      <a:r>
                        <a:rPr lang="pt-PT" dirty="0" err="1" smtClean="0"/>
                        <a:t>StockPrices</a:t>
                      </a:r>
                      <a:endParaRPr lang="pt-PT" dirty="0"/>
                    </a:p>
                  </a:txBody>
                  <a:tcPr/>
                </a:tc>
                <a:tc hMerge="1">
                  <a:txBody>
                    <a:bodyPr/>
                    <a:lstStyle/>
                    <a:p>
                      <a:endParaRPr lang="pt-PT" dirty="0"/>
                    </a:p>
                  </a:txBody>
                  <a:tcPr/>
                </a:tc>
                <a:tc hMerge="1">
                  <a:txBody>
                    <a:bodyPr/>
                    <a:lstStyle/>
                    <a:p>
                      <a:endParaRPr lang="pt-PT" dirty="0"/>
                    </a:p>
                  </a:txBody>
                  <a:tcPr/>
                </a:tc>
              </a:tr>
              <a:tr h="370840">
                <a:tc>
                  <a:txBody>
                    <a:bodyPr/>
                    <a:lstStyle/>
                    <a:p>
                      <a:r>
                        <a:rPr lang="pt-PT" b="1" dirty="0" err="1" smtClean="0">
                          <a:solidFill>
                            <a:schemeClr val="bg1"/>
                          </a:solidFill>
                        </a:rPr>
                        <a:t>Timestamp</a:t>
                      </a:r>
                      <a:endParaRPr lang="pt-PT" b="1" dirty="0">
                        <a:solidFill>
                          <a:schemeClr val="bg1"/>
                        </a:solidFill>
                      </a:endParaRPr>
                    </a:p>
                  </a:txBody>
                  <a:tcPr>
                    <a:solidFill>
                      <a:schemeClr val="accent1"/>
                    </a:solidFill>
                  </a:tcPr>
                </a:tc>
                <a:tc>
                  <a:txBody>
                    <a:bodyPr/>
                    <a:lstStyle/>
                    <a:p>
                      <a:r>
                        <a:rPr lang="pt-PT" b="1" dirty="0" err="1" smtClean="0">
                          <a:solidFill>
                            <a:schemeClr val="bg1"/>
                          </a:solidFill>
                        </a:rPr>
                        <a:t>symbol</a:t>
                      </a:r>
                      <a:endParaRPr lang="pt-PT" b="1" dirty="0">
                        <a:solidFill>
                          <a:schemeClr val="bg1"/>
                        </a:solidFill>
                      </a:endParaRPr>
                    </a:p>
                  </a:txBody>
                  <a:tcPr>
                    <a:solidFill>
                      <a:schemeClr val="accent1"/>
                    </a:solidFill>
                  </a:tcPr>
                </a:tc>
                <a:tc>
                  <a:txBody>
                    <a:bodyPr/>
                    <a:lstStyle/>
                    <a:p>
                      <a:r>
                        <a:rPr lang="pt-PT" b="1" dirty="0" err="1" smtClean="0">
                          <a:solidFill>
                            <a:schemeClr val="bg1"/>
                          </a:solidFill>
                        </a:rPr>
                        <a:t>price</a:t>
                      </a:r>
                      <a:endParaRPr lang="pt-PT" b="1" dirty="0">
                        <a:solidFill>
                          <a:schemeClr val="bg1"/>
                        </a:solidFill>
                      </a:endParaRPr>
                    </a:p>
                  </a:txBody>
                  <a:tcPr>
                    <a:solidFill>
                      <a:schemeClr val="accent1"/>
                    </a:solidFill>
                  </a:tcPr>
                </a:tc>
              </a:tr>
              <a:tr h="370840">
                <a:tc>
                  <a:txBody>
                    <a:bodyPr/>
                    <a:lstStyle/>
                    <a:p>
                      <a:r>
                        <a:rPr lang="de-DE" dirty="0" smtClean="0"/>
                        <a:t>11:00</a:t>
                      </a:r>
                    </a:p>
                  </a:txBody>
                  <a:tcPr>
                    <a:solidFill>
                      <a:schemeClr val="accent1">
                        <a:lumMod val="20000"/>
                        <a:lumOff val="80000"/>
                      </a:schemeClr>
                    </a:solidFill>
                  </a:tcPr>
                </a:tc>
                <a:tc>
                  <a:txBody>
                    <a:bodyPr/>
                    <a:lstStyle/>
                    <a:p>
                      <a:r>
                        <a:rPr lang="pt-PT" dirty="0" smtClean="0"/>
                        <a:t>ACME</a:t>
                      </a:r>
                      <a:endParaRPr lang="pt-PT" dirty="0"/>
                    </a:p>
                  </a:txBody>
                  <a:tcPr>
                    <a:solidFill>
                      <a:schemeClr val="accent1">
                        <a:lumMod val="20000"/>
                        <a:lumOff val="80000"/>
                      </a:schemeClr>
                    </a:solidFill>
                  </a:tcPr>
                </a:tc>
                <a:tc>
                  <a:txBody>
                    <a:bodyPr/>
                    <a:lstStyle/>
                    <a:p>
                      <a:pPr algn="r"/>
                      <a:r>
                        <a:rPr lang="pt-PT" dirty="0" smtClean="0"/>
                        <a:t>50</a:t>
                      </a:r>
                      <a:endParaRPr lang="pt-PT" dirty="0"/>
                    </a:p>
                  </a:txBody>
                  <a:tcPr>
                    <a:solidFill>
                      <a:schemeClr val="accent1">
                        <a:lumMod val="20000"/>
                        <a:lumOff val="80000"/>
                      </a:schemeClr>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11:15</a:t>
                      </a:r>
                    </a:p>
                  </a:txBody>
                  <a:tcPr>
                    <a:solidFill>
                      <a:schemeClr val="accent2"/>
                    </a:solidFill>
                  </a:tcPr>
                </a:tc>
                <a:tc>
                  <a:txBody>
                    <a:bodyPr/>
                    <a:lstStyle/>
                    <a:p>
                      <a:r>
                        <a:rPr lang="pt-PT" dirty="0" smtClean="0"/>
                        <a:t>XPTO</a:t>
                      </a:r>
                      <a:endParaRPr lang="pt-PT" dirty="0"/>
                    </a:p>
                  </a:txBody>
                  <a:tcPr>
                    <a:solidFill>
                      <a:schemeClr val="accent2"/>
                    </a:solidFill>
                  </a:tcPr>
                </a:tc>
                <a:tc>
                  <a:txBody>
                    <a:bodyPr/>
                    <a:lstStyle/>
                    <a:p>
                      <a:pPr algn="r"/>
                      <a:r>
                        <a:rPr lang="pt-PT" dirty="0" smtClean="0"/>
                        <a:t>45</a:t>
                      </a:r>
                      <a:endParaRPr lang="pt-PT" dirty="0"/>
                    </a:p>
                  </a:txBody>
                  <a:tcPr>
                    <a:solidFill>
                      <a:schemeClr val="accent2"/>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11:30</a:t>
                      </a:r>
                    </a:p>
                  </a:txBody>
                  <a:tcPr>
                    <a:solidFill>
                      <a:schemeClr val="accent1">
                        <a:lumMod val="20000"/>
                        <a:lumOff val="80000"/>
                      </a:schemeClr>
                    </a:solidFill>
                  </a:tcPr>
                </a:tc>
                <a:tc>
                  <a:txBody>
                    <a:bodyPr/>
                    <a:lstStyle/>
                    <a:p>
                      <a:r>
                        <a:rPr lang="pt-PT" dirty="0" smtClean="0"/>
                        <a:t>ACME</a:t>
                      </a:r>
                      <a:endParaRPr lang="pt-PT" dirty="0"/>
                    </a:p>
                  </a:txBody>
                  <a:tcPr>
                    <a:solidFill>
                      <a:schemeClr val="accent1">
                        <a:lumMod val="20000"/>
                        <a:lumOff val="80000"/>
                      </a:schemeClr>
                    </a:solidFill>
                  </a:tcPr>
                </a:tc>
                <a:tc>
                  <a:txBody>
                    <a:bodyPr/>
                    <a:lstStyle/>
                    <a:p>
                      <a:pPr algn="r"/>
                      <a:r>
                        <a:rPr lang="pt-PT" dirty="0" smtClean="0"/>
                        <a:t>52</a:t>
                      </a:r>
                      <a:endParaRPr lang="pt-PT" dirty="0"/>
                    </a:p>
                  </a:txBody>
                  <a:tcPr>
                    <a:solidFill>
                      <a:schemeClr val="accent1">
                        <a:lumMod val="20000"/>
                        <a:lumOff val="80000"/>
                      </a:schemeClr>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12:00</a:t>
                      </a:r>
                    </a:p>
                  </a:txBody>
                  <a:tcPr>
                    <a:solidFill>
                      <a:schemeClr val="accent2"/>
                    </a:solidFill>
                  </a:tcPr>
                </a:tc>
                <a:tc>
                  <a:txBody>
                    <a:bodyPr/>
                    <a:lstStyle/>
                    <a:p>
                      <a:r>
                        <a:rPr lang="pt-PT" dirty="0" smtClean="0"/>
                        <a:t>XPTO</a:t>
                      </a:r>
                      <a:endParaRPr lang="pt-PT" dirty="0"/>
                    </a:p>
                  </a:txBody>
                  <a:tcPr>
                    <a:solidFill>
                      <a:schemeClr val="accent2"/>
                    </a:solidFill>
                  </a:tcPr>
                </a:tc>
                <a:tc>
                  <a:txBody>
                    <a:bodyPr/>
                    <a:lstStyle/>
                    <a:p>
                      <a:pPr algn="r"/>
                      <a:r>
                        <a:rPr lang="pt-PT" dirty="0" smtClean="0"/>
                        <a:t>70</a:t>
                      </a:r>
                      <a:endParaRPr lang="pt-PT" dirty="0"/>
                    </a:p>
                  </a:txBody>
                  <a:tcPr>
                    <a:solidFill>
                      <a:schemeClr val="accent2"/>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12:30</a:t>
                      </a:r>
                    </a:p>
                  </a:txBody>
                  <a:tcPr>
                    <a:solidFill>
                      <a:schemeClr val="accent2"/>
                    </a:solidFill>
                  </a:tcPr>
                </a:tc>
                <a:tc>
                  <a:txBody>
                    <a:bodyPr/>
                    <a:lstStyle/>
                    <a:p>
                      <a:r>
                        <a:rPr lang="pt-PT" dirty="0" smtClean="0"/>
                        <a:t>XPTO</a:t>
                      </a:r>
                      <a:endParaRPr lang="pt-PT" dirty="0"/>
                    </a:p>
                  </a:txBody>
                  <a:tcPr>
                    <a:solidFill>
                      <a:schemeClr val="accent2"/>
                    </a:solidFill>
                  </a:tcPr>
                </a:tc>
                <a:tc>
                  <a:txBody>
                    <a:bodyPr/>
                    <a:lstStyle/>
                    <a:p>
                      <a:pPr algn="r"/>
                      <a:r>
                        <a:rPr lang="pt-PT" dirty="0" smtClean="0"/>
                        <a:t>55</a:t>
                      </a:r>
                      <a:endParaRPr lang="pt-PT" dirty="0"/>
                    </a:p>
                  </a:txBody>
                  <a:tcPr>
                    <a:solidFill>
                      <a:schemeClr val="accent2"/>
                    </a:solidFill>
                  </a:tcPr>
                </a:tc>
              </a:tr>
            </a:tbl>
          </a:graphicData>
        </a:graphic>
      </p:graphicFrame>
      <p:graphicFrame>
        <p:nvGraphicFramePr>
          <p:cNvPr id="38" name="Tabela 37"/>
          <p:cNvGraphicFramePr>
            <a:graphicFrameLocks noGrp="1"/>
          </p:cNvGraphicFramePr>
          <p:nvPr/>
        </p:nvGraphicFramePr>
        <p:xfrm>
          <a:off x="4643438" y="1857364"/>
          <a:ext cx="4071966" cy="2595880"/>
        </p:xfrm>
        <a:graphic>
          <a:graphicData uri="http://schemas.openxmlformats.org/drawingml/2006/table">
            <a:tbl>
              <a:tblPr firstRow="1" bandRow="1">
                <a:tableStyleId>{5C22544A-7EE6-4342-B048-85BDC9FD1C3A}</a:tableStyleId>
              </a:tblPr>
              <a:tblGrid>
                <a:gridCol w="1745130"/>
                <a:gridCol w="1329620"/>
                <a:gridCol w="997216"/>
              </a:tblGrid>
              <a:tr h="370840">
                <a:tc gridSpan="3">
                  <a:txBody>
                    <a:bodyPr/>
                    <a:lstStyle/>
                    <a:p>
                      <a:pPr algn="ctr"/>
                      <a:r>
                        <a:rPr lang="pt-PT" dirty="0" err="1" smtClean="0"/>
                        <a:t>StockVolume</a:t>
                      </a:r>
                      <a:endParaRPr lang="pt-PT" dirty="0"/>
                    </a:p>
                  </a:txBody>
                  <a:tcPr/>
                </a:tc>
                <a:tc hMerge="1">
                  <a:txBody>
                    <a:bodyPr/>
                    <a:lstStyle/>
                    <a:p>
                      <a:endParaRPr lang="pt-PT" dirty="0"/>
                    </a:p>
                  </a:txBody>
                  <a:tcPr/>
                </a:tc>
                <a:tc hMerge="1">
                  <a:txBody>
                    <a:bodyPr/>
                    <a:lstStyle/>
                    <a:p>
                      <a:endParaRPr lang="pt-PT" dirty="0"/>
                    </a:p>
                  </a:txBody>
                  <a:tcPr/>
                </a:tc>
              </a:tr>
              <a:tr h="370840">
                <a:tc>
                  <a:txBody>
                    <a:bodyPr/>
                    <a:lstStyle/>
                    <a:p>
                      <a:r>
                        <a:rPr lang="pt-PT" b="1" dirty="0" err="1" smtClean="0">
                          <a:solidFill>
                            <a:schemeClr val="bg1"/>
                          </a:solidFill>
                        </a:rPr>
                        <a:t>Timestamp</a:t>
                      </a:r>
                      <a:endParaRPr lang="pt-PT" b="1" dirty="0">
                        <a:solidFill>
                          <a:schemeClr val="bg1"/>
                        </a:solidFill>
                      </a:endParaRPr>
                    </a:p>
                  </a:txBody>
                  <a:tcPr>
                    <a:solidFill>
                      <a:schemeClr val="accent1"/>
                    </a:solidFill>
                  </a:tcPr>
                </a:tc>
                <a:tc>
                  <a:txBody>
                    <a:bodyPr/>
                    <a:lstStyle/>
                    <a:p>
                      <a:r>
                        <a:rPr lang="pt-PT" b="1" dirty="0" err="1" smtClean="0">
                          <a:solidFill>
                            <a:schemeClr val="bg1"/>
                          </a:solidFill>
                        </a:rPr>
                        <a:t>symbol</a:t>
                      </a:r>
                      <a:endParaRPr lang="pt-PT" b="1" dirty="0">
                        <a:solidFill>
                          <a:schemeClr val="bg1"/>
                        </a:solidFill>
                      </a:endParaRPr>
                    </a:p>
                  </a:txBody>
                  <a:tcPr>
                    <a:solidFill>
                      <a:schemeClr val="accent1"/>
                    </a:solidFill>
                  </a:tcPr>
                </a:tc>
                <a:tc>
                  <a:txBody>
                    <a:bodyPr/>
                    <a:lstStyle/>
                    <a:p>
                      <a:r>
                        <a:rPr lang="pt-PT" b="1" dirty="0" smtClean="0">
                          <a:solidFill>
                            <a:schemeClr val="bg1"/>
                          </a:solidFill>
                        </a:rPr>
                        <a:t>volume</a:t>
                      </a:r>
                      <a:endParaRPr lang="pt-PT" b="1" dirty="0">
                        <a:solidFill>
                          <a:schemeClr val="bg1"/>
                        </a:solidFill>
                      </a:endParaRPr>
                    </a:p>
                  </a:txBody>
                  <a:tcPr>
                    <a:solidFill>
                      <a:schemeClr val="accent1"/>
                    </a:solidFill>
                  </a:tcPr>
                </a:tc>
              </a:tr>
              <a:tr h="370840">
                <a:tc>
                  <a:txBody>
                    <a:bodyPr/>
                    <a:lstStyle/>
                    <a:p>
                      <a:r>
                        <a:rPr lang="de-DE" dirty="0" smtClean="0"/>
                        <a:t>11:10</a:t>
                      </a:r>
                    </a:p>
                  </a:txBody>
                  <a:tcPr>
                    <a:solidFill>
                      <a:schemeClr val="accent1">
                        <a:lumMod val="20000"/>
                        <a:lumOff val="80000"/>
                      </a:schemeClr>
                    </a:solidFill>
                  </a:tcPr>
                </a:tc>
                <a:tc>
                  <a:txBody>
                    <a:bodyPr/>
                    <a:lstStyle/>
                    <a:p>
                      <a:r>
                        <a:rPr lang="pt-PT" dirty="0" smtClean="0"/>
                        <a:t>ACME</a:t>
                      </a:r>
                      <a:endParaRPr lang="pt-PT" dirty="0"/>
                    </a:p>
                  </a:txBody>
                  <a:tcPr>
                    <a:solidFill>
                      <a:schemeClr val="accent1">
                        <a:lumMod val="20000"/>
                        <a:lumOff val="80000"/>
                      </a:schemeClr>
                    </a:solidFill>
                  </a:tcPr>
                </a:tc>
                <a:tc>
                  <a:txBody>
                    <a:bodyPr/>
                    <a:lstStyle/>
                    <a:p>
                      <a:pPr algn="r"/>
                      <a:r>
                        <a:rPr lang="pt-PT" dirty="0" smtClean="0"/>
                        <a:t>2000</a:t>
                      </a:r>
                      <a:endParaRPr lang="pt-PT" dirty="0"/>
                    </a:p>
                  </a:txBody>
                  <a:tcPr>
                    <a:solidFill>
                      <a:schemeClr val="accent1">
                        <a:lumMod val="20000"/>
                        <a:lumOff val="80000"/>
                      </a:schemeClr>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11:25</a:t>
                      </a:r>
                    </a:p>
                  </a:txBody>
                  <a:tcPr>
                    <a:solidFill>
                      <a:schemeClr val="accent2"/>
                    </a:solidFill>
                  </a:tcPr>
                </a:tc>
                <a:tc>
                  <a:txBody>
                    <a:bodyPr/>
                    <a:lstStyle/>
                    <a:p>
                      <a:r>
                        <a:rPr lang="pt-PT" dirty="0" smtClean="0"/>
                        <a:t>XPTO</a:t>
                      </a:r>
                      <a:endParaRPr lang="pt-PT" dirty="0"/>
                    </a:p>
                  </a:txBody>
                  <a:tcPr>
                    <a:solidFill>
                      <a:schemeClr val="accent2"/>
                    </a:solidFill>
                  </a:tcPr>
                </a:tc>
                <a:tc>
                  <a:txBody>
                    <a:bodyPr/>
                    <a:lstStyle/>
                    <a:p>
                      <a:pPr algn="r"/>
                      <a:r>
                        <a:rPr lang="pt-PT" dirty="0" smtClean="0"/>
                        <a:t>800</a:t>
                      </a:r>
                      <a:endParaRPr lang="pt-PT" dirty="0"/>
                    </a:p>
                  </a:txBody>
                  <a:tcPr>
                    <a:solidFill>
                      <a:schemeClr val="accent2"/>
                    </a:solidFill>
                  </a:tcPr>
                </a:tc>
              </a:tr>
              <a:tr h="370840">
                <a:tc>
                  <a:txBody>
                    <a:bodyPr/>
                    <a:lstStyle/>
                    <a:p>
                      <a:r>
                        <a:rPr lang="de-DE" dirty="0" smtClean="0"/>
                        <a:t>11:40</a:t>
                      </a:r>
                    </a:p>
                  </a:txBody>
                  <a:tcPr>
                    <a:solidFill>
                      <a:schemeClr val="accent1">
                        <a:lumMod val="20000"/>
                        <a:lumOff val="80000"/>
                      </a:schemeClr>
                    </a:solidFill>
                  </a:tcPr>
                </a:tc>
                <a:tc>
                  <a:txBody>
                    <a:bodyPr/>
                    <a:lstStyle/>
                    <a:p>
                      <a:r>
                        <a:rPr lang="pt-PT" dirty="0" smtClean="0"/>
                        <a:t>ACME</a:t>
                      </a:r>
                      <a:endParaRPr lang="pt-PT" dirty="0"/>
                    </a:p>
                  </a:txBody>
                  <a:tcPr>
                    <a:solidFill>
                      <a:schemeClr val="accent1">
                        <a:lumMod val="20000"/>
                        <a:lumOff val="80000"/>
                      </a:schemeClr>
                    </a:solidFill>
                  </a:tcPr>
                </a:tc>
                <a:tc>
                  <a:txBody>
                    <a:bodyPr/>
                    <a:lstStyle/>
                    <a:p>
                      <a:pPr algn="r"/>
                      <a:r>
                        <a:rPr lang="pt-PT" dirty="0" smtClean="0"/>
                        <a:t>2500</a:t>
                      </a:r>
                      <a:endParaRPr lang="pt-PT" dirty="0"/>
                    </a:p>
                  </a:txBody>
                  <a:tcPr>
                    <a:solidFill>
                      <a:schemeClr val="accent1">
                        <a:lumMod val="20000"/>
                        <a:lumOff val="80000"/>
                      </a:schemeClr>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12:15</a:t>
                      </a:r>
                    </a:p>
                  </a:txBody>
                  <a:tcPr>
                    <a:solidFill>
                      <a:schemeClr val="accent2"/>
                    </a:solidFill>
                  </a:tcPr>
                </a:tc>
                <a:tc>
                  <a:txBody>
                    <a:bodyPr/>
                    <a:lstStyle/>
                    <a:p>
                      <a:r>
                        <a:rPr lang="pt-PT" dirty="0" smtClean="0"/>
                        <a:t>XPTO</a:t>
                      </a:r>
                      <a:endParaRPr lang="pt-PT" dirty="0"/>
                    </a:p>
                  </a:txBody>
                  <a:tcPr>
                    <a:solidFill>
                      <a:schemeClr val="accent2"/>
                    </a:solidFill>
                  </a:tcPr>
                </a:tc>
                <a:tc>
                  <a:txBody>
                    <a:bodyPr/>
                    <a:lstStyle/>
                    <a:p>
                      <a:pPr algn="r"/>
                      <a:r>
                        <a:rPr lang="pt-PT" dirty="0" smtClean="0"/>
                        <a:t>600</a:t>
                      </a:r>
                      <a:endParaRPr lang="pt-PT" dirty="0"/>
                    </a:p>
                  </a:txBody>
                  <a:tcPr>
                    <a:solidFill>
                      <a:schemeClr val="accent2"/>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12:40</a:t>
                      </a:r>
                    </a:p>
                  </a:txBody>
                  <a:tcPr/>
                </a:tc>
                <a:tc>
                  <a:txBody>
                    <a:bodyPr/>
                    <a:lstStyle/>
                    <a:p>
                      <a:r>
                        <a:rPr lang="pt-PT" dirty="0" smtClean="0"/>
                        <a:t>ACME</a:t>
                      </a:r>
                      <a:endParaRPr lang="pt-PT" dirty="0"/>
                    </a:p>
                  </a:txBody>
                  <a:tcPr/>
                </a:tc>
                <a:tc>
                  <a:txBody>
                    <a:bodyPr/>
                    <a:lstStyle/>
                    <a:p>
                      <a:pPr algn="r"/>
                      <a:r>
                        <a:rPr lang="pt-PT" dirty="0" smtClean="0"/>
                        <a:t>2100</a:t>
                      </a:r>
                      <a:endParaRPr lang="pt-PT" dirty="0"/>
                    </a:p>
                  </a:txBody>
                  <a:tcPr/>
                </a:tc>
              </a:tr>
            </a:tbl>
          </a:graphicData>
        </a:graphic>
      </p:graphicFrame>
      <p:grpSp>
        <p:nvGrpSpPr>
          <p:cNvPr id="9" name="Grupo 8"/>
          <p:cNvGrpSpPr/>
          <p:nvPr/>
        </p:nvGrpSpPr>
        <p:grpSpPr>
          <a:xfrm rot="5400000">
            <a:off x="3999264" y="3000372"/>
            <a:ext cx="571504" cy="573967"/>
            <a:chOff x="3786182" y="5572140"/>
            <a:chExt cx="500066" cy="859719"/>
          </a:xfrm>
        </p:grpSpPr>
        <p:sp>
          <p:nvSpPr>
            <p:cNvPr id="7" name="Triângulo isósceles 6"/>
            <p:cNvSpPr/>
            <p:nvPr/>
          </p:nvSpPr>
          <p:spPr>
            <a:xfrm>
              <a:off x="3786182" y="6000768"/>
              <a:ext cx="500066" cy="431091"/>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Triângulo isósceles 7"/>
            <p:cNvSpPr/>
            <p:nvPr/>
          </p:nvSpPr>
          <p:spPr>
            <a:xfrm rot="10800000">
              <a:off x="3786182" y="5572140"/>
              <a:ext cx="500066" cy="431091"/>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10" name="Seta para baixo 9"/>
          <p:cNvSpPr/>
          <p:nvPr/>
        </p:nvSpPr>
        <p:spPr>
          <a:xfrm>
            <a:off x="4000496" y="4357694"/>
            <a:ext cx="571504" cy="642942"/>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aphicFrame>
        <p:nvGraphicFramePr>
          <p:cNvPr id="11" name="Tabela 10"/>
          <p:cNvGraphicFramePr>
            <a:graphicFrameLocks noGrp="1"/>
          </p:cNvGraphicFramePr>
          <p:nvPr/>
        </p:nvGraphicFramePr>
        <p:xfrm>
          <a:off x="1214413" y="5072074"/>
          <a:ext cx="4929223" cy="1483360"/>
        </p:xfrm>
        <a:graphic>
          <a:graphicData uri="http://schemas.openxmlformats.org/drawingml/2006/table">
            <a:tbl>
              <a:tblPr firstRow="1" bandRow="1">
                <a:tableStyleId>{5C22544A-7EE6-4342-B048-85BDC9FD1C3A}</a:tableStyleId>
              </a:tblPr>
              <a:tblGrid>
                <a:gridCol w="1603483"/>
                <a:gridCol w="1662870"/>
                <a:gridCol w="1662870"/>
              </a:tblGrid>
              <a:tr h="370840">
                <a:tc gridSpan="3">
                  <a:txBody>
                    <a:bodyPr/>
                    <a:lstStyle/>
                    <a:p>
                      <a:pPr algn="ctr"/>
                      <a:r>
                        <a:rPr lang="pt-PT" dirty="0" err="1" smtClean="0"/>
                        <a:t>StockMaximums</a:t>
                      </a:r>
                      <a:endParaRPr lang="pt-PT" dirty="0"/>
                    </a:p>
                  </a:txBody>
                  <a:tcPr/>
                </a:tc>
                <a:tc hMerge="1">
                  <a:txBody>
                    <a:bodyPr/>
                    <a:lstStyle/>
                    <a:p>
                      <a:endParaRPr lang="en-US"/>
                    </a:p>
                  </a:txBody>
                  <a:tcPr/>
                </a:tc>
                <a:tc hMerge="1">
                  <a:txBody>
                    <a:bodyPr/>
                    <a:lstStyle/>
                    <a:p>
                      <a:endParaRPr lang="pt-PT" dirty="0"/>
                    </a:p>
                  </a:txBody>
                  <a:tcPr/>
                </a:tc>
              </a:tr>
              <a:tr h="370840">
                <a:tc>
                  <a:txBody>
                    <a:bodyPr/>
                    <a:lstStyle/>
                    <a:p>
                      <a:r>
                        <a:rPr lang="pt-PT" b="1" dirty="0" err="1" smtClean="0">
                          <a:solidFill>
                            <a:schemeClr val="bg1"/>
                          </a:solidFill>
                        </a:rPr>
                        <a:t>symbol</a:t>
                      </a:r>
                      <a:endParaRPr lang="pt-PT" b="1" dirty="0">
                        <a:solidFill>
                          <a:schemeClr val="bg1"/>
                        </a:solidFill>
                      </a:endParaRPr>
                    </a:p>
                  </a:txBody>
                  <a:tcPr>
                    <a:solidFill>
                      <a:schemeClr val="accent1"/>
                    </a:solidFill>
                  </a:tcPr>
                </a:tc>
                <a:tc>
                  <a:txBody>
                    <a:bodyPr/>
                    <a:lstStyle/>
                    <a:p>
                      <a:r>
                        <a:rPr lang="pt-PT" b="1" dirty="0" err="1" smtClean="0">
                          <a:solidFill>
                            <a:schemeClr val="bg1"/>
                          </a:solidFill>
                        </a:rPr>
                        <a:t>max</a:t>
                      </a:r>
                      <a:r>
                        <a:rPr lang="pt-PT" b="1" dirty="0" smtClean="0">
                          <a:solidFill>
                            <a:schemeClr val="bg1"/>
                          </a:solidFill>
                        </a:rPr>
                        <a:t>(</a:t>
                      </a:r>
                      <a:r>
                        <a:rPr lang="pt-PT" b="1" dirty="0" err="1" smtClean="0">
                          <a:solidFill>
                            <a:schemeClr val="bg1"/>
                          </a:solidFill>
                        </a:rPr>
                        <a:t>price</a:t>
                      </a:r>
                      <a:r>
                        <a:rPr lang="pt-PT" b="1" dirty="0" smtClean="0">
                          <a:solidFill>
                            <a:schemeClr val="bg1"/>
                          </a:solidFill>
                        </a:rPr>
                        <a:t>)</a:t>
                      </a:r>
                      <a:endParaRPr lang="pt-PT" b="1" dirty="0">
                        <a:solidFill>
                          <a:schemeClr val="bg1"/>
                        </a:solidFill>
                      </a:endParaRPr>
                    </a:p>
                  </a:txBody>
                  <a:tcPr>
                    <a:solidFill>
                      <a:schemeClr val="accent1"/>
                    </a:solidFill>
                  </a:tcPr>
                </a:tc>
                <a:tc>
                  <a:txBody>
                    <a:bodyPr/>
                    <a:lstStyle/>
                    <a:p>
                      <a:r>
                        <a:rPr lang="pt-PT" b="1" dirty="0" err="1" smtClean="0">
                          <a:solidFill>
                            <a:schemeClr val="bg1"/>
                          </a:solidFill>
                        </a:rPr>
                        <a:t>max</a:t>
                      </a:r>
                      <a:r>
                        <a:rPr lang="pt-PT" b="1" dirty="0" smtClean="0">
                          <a:solidFill>
                            <a:schemeClr val="bg1"/>
                          </a:solidFill>
                        </a:rPr>
                        <a:t>(volume)</a:t>
                      </a:r>
                      <a:endParaRPr lang="pt-PT" b="1" dirty="0">
                        <a:solidFill>
                          <a:schemeClr val="bg1"/>
                        </a:solidFill>
                      </a:endParaRPr>
                    </a:p>
                  </a:txBody>
                  <a:tcPr>
                    <a:solidFill>
                      <a:schemeClr val="accent1"/>
                    </a:solidFill>
                  </a:tcPr>
                </a:tc>
              </a:tr>
              <a:tr h="370840">
                <a:tc>
                  <a:txBody>
                    <a:bodyPr/>
                    <a:lstStyle/>
                    <a:p>
                      <a:r>
                        <a:rPr lang="pt-PT" dirty="0" smtClean="0"/>
                        <a:t>ACME</a:t>
                      </a:r>
                      <a:endParaRPr lang="pt-PT" dirty="0"/>
                    </a:p>
                  </a:txBody>
                  <a:tcPr>
                    <a:solidFill>
                      <a:schemeClr val="accent1">
                        <a:lumMod val="20000"/>
                        <a:lumOff val="80000"/>
                      </a:schemeClr>
                    </a:solidFill>
                  </a:tcPr>
                </a:tc>
                <a:tc>
                  <a:txBody>
                    <a:bodyPr/>
                    <a:lstStyle/>
                    <a:p>
                      <a:pPr algn="r"/>
                      <a:r>
                        <a:rPr lang="pt-PT" dirty="0" smtClean="0"/>
                        <a:t>52</a:t>
                      </a:r>
                      <a:endParaRPr lang="pt-PT" dirty="0"/>
                    </a:p>
                  </a:txBody>
                  <a:tcPr>
                    <a:solidFill>
                      <a:schemeClr val="accent1">
                        <a:lumMod val="20000"/>
                        <a:lumOff val="80000"/>
                      </a:schemeClr>
                    </a:solidFill>
                  </a:tcPr>
                </a:tc>
                <a:tc>
                  <a:txBody>
                    <a:bodyPr/>
                    <a:lstStyle/>
                    <a:p>
                      <a:pPr algn="r"/>
                      <a:r>
                        <a:rPr lang="pt-PT" dirty="0" smtClean="0"/>
                        <a:t>2500</a:t>
                      </a:r>
                      <a:endParaRPr lang="pt-PT" dirty="0"/>
                    </a:p>
                  </a:txBody>
                  <a:tcPr>
                    <a:solidFill>
                      <a:schemeClr val="accent1">
                        <a:lumMod val="20000"/>
                        <a:lumOff val="80000"/>
                      </a:schemeClr>
                    </a:solidFill>
                  </a:tcPr>
                </a:tc>
              </a:tr>
              <a:tr h="370840">
                <a:tc>
                  <a:txBody>
                    <a:bodyPr/>
                    <a:lstStyle/>
                    <a:p>
                      <a:r>
                        <a:rPr lang="pt-PT" dirty="0" smtClean="0"/>
                        <a:t>XPTO</a:t>
                      </a:r>
                      <a:endParaRPr lang="pt-PT" dirty="0"/>
                    </a:p>
                  </a:txBody>
                  <a:tcPr>
                    <a:solidFill>
                      <a:schemeClr val="accent2"/>
                    </a:solidFill>
                  </a:tcPr>
                </a:tc>
                <a:tc>
                  <a:txBody>
                    <a:bodyPr/>
                    <a:lstStyle/>
                    <a:p>
                      <a:pPr algn="r"/>
                      <a:r>
                        <a:rPr lang="pt-PT" dirty="0" smtClean="0"/>
                        <a:t>70</a:t>
                      </a:r>
                      <a:endParaRPr lang="pt-PT" dirty="0"/>
                    </a:p>
                  </a:txBody>
                  <a:tcPr>
                    <a:solidFill>
                      <a:schemeClr val="accent2"/>
                    </a:solidFill>
                  </a:tcPr>
                </a:tc>
                <a:tc>
                  <a:txBody>
                    <a:bodyPr/>
                    <a:lstStyle/>
                    <a:p>
                      <a:pPr algn="r"/>
                      <a:r>
                        <a:rPr lang="pt-PT" dirty="0" smtClean="0"/>
                        <a:t>800</a:t>
                      </a:r>
                      <a:endParaRPr lang="pt-PT" dirty="0"/>
                    </a:p>
                  </a:txBody>
                  <a:tcPr>
                    <a:solidFill>
                      <a:schemeClr val="accent2"/>
                    </a:solidFill>
                  </a:tcPr>
                </a:tc>
              </a:tr>
            </a:tbl>
          </a:graphicData>
        </a:graphic>
      </p:graphicFrame>
      <p:sp>
        <p:nvSpPr>
          <p:cNvPr id="12" name="CaixaDeTexto 11"/>
          <p:cNvSpPr txBox="1"/>
          <p:nvPr/>
        </p:nvSpPr>
        <p:spPr>
          <a:xfrm>
            <a:off x="6215074" y="5072074"/>
            <a:ext cx="2643206" cy="646331"/>
          </a:xfrm>
          <a:prstGeom prst="rect">
            <a:avLst/>
          </a:prstGeom>
          <a:noFill/>
        </p:spPr>
        <p:txBody>
          <a:bodyPr wrap="square" rtlCol="0">
            <a:spAutoFit/>
          </a:bodyPr>
          <a:lstStyle/>
          <a:p>
            <a:r>
              <a:rPr lang="en-US" dirty="0" smtClean="0"/>
              <a:t>What were the greatest prices and volumes?</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PT" dirty="0" err="1" smtClean="0"/>
              <a:t>Managing</a:t>
            </a:r>
            <a:r>
              <a:rPr lang="pt-PT" dirty="0" smtClean="0"/>
              <a:t> </a:t>
            </a:r>
            <a:r>
              <a:rPr lang="pt-PT" dirty="0" err="1" smtClean="0"/>
              <a:t>state</a:t>
            </a:r>
            <a:endParaRPr lang="pt-PT" dirty="0"/>
          </a:p>
        </p:txBody>
      </p:sp>
      <p:sp>
        <p:nvSpPr>
          <p:cNvPr id="3" name="Marcador de Posição do Número do Diapositivo 2"/>
          <p:cNvSpPr>
            <a:spLocks noGrp="1"/>
          </p:cNvSpPr>
          <p:nvPr>
            <p:ph type="sldNum" sz="quarter" idx="12"/>
          </p:nvPr>
        </p:nvSpPr>
        <p:spPr/>
        <p:txBody>
          <a:bodyPr>
            <a:normAutofit fontScale="85000" lnSpcReduction="20000"/>
          </a:bodyPr>
          <a:lstStyle/>
          <a:p>
            <a:fld id="{B4422163-51E1-4CA0-BE4E-7782B2F7CC31}" type="slidenum">
              <a:rPr lang="pt-PT" smtClean="0"/>
              <a:pPr/>
              <a:t>65</a:t>
            </a:fld>
            <a:endParaRPr lang="pt-PT"/>
          </a:p>
        </p:txBody>
      </p:sp>
      <p:sp>
        <p:nvSpPr>
          <p:cNvPr id="14" name="CaixaDeTexto 13"/>
          <p:cNvSpPr txBox="1"/>
          <p:nvPr/>
        </p:nvSpPr>
        <p:spPr>
          <a:xfrm>
            <a:off x="714348" y="2500306"/>
            <a:ext cx="8215370" cy="2677656"/>
          </a:xfrm>
          <a:prstGeom prst="rect">
            <a:avLst/>
          </a:prstGeom>
          <a:noFill/>
        </p:spPr>
        <p:txBody>
          <a:bodyPr wrap="square" rtlCol="0">
            <a:spAutoFit/>
          </a:bodyPr>
          <a:lstStyle/>
          <a:p>
            <a:endParaRPr lang="pt-PT" sz="2400" dirty="0" smtClean="0"/>
          </a:p>
          <a:p>
            <a:r>
              <a:rPr lang="en-US" sz="2400" b="1" dirty="0" smtClean="0">
                <a:latin typeface="Consolas" pitchFamily="49" charset="0"/>
              </a:rPr>
              <a:t>INSERT INTO </a:t>
            </a:r>
            <a:r>
              <a:rPr lang="pt-PT" sz="2400" dirty="0" err="1" smtClean="0">
                <a:latin typeface="Consolas" pitchFamily="49" charset="0"/>
              </a:rPr>
              <a:t>StockMaximums</a:t>
            </a:r>
            <a:endParaRPr lang="en-US" sz="2400" dirty="0" smtClean="0">
              <a:latin typeface="Consolas" pitchFamily="49" charset="0"/>
            </a:endParaRPr>
          </a:p>
          <a:p>
            <a:pPr>
              <a:buNone/>
            </a:pPr>
            <a:r>
              <a:rPr lang="en-US" sz="2400" b="1" dirty="0" smtClean="0">
                <a:latin typeface="Consolas" pitchFamily="49" charset="0"/>
              </a:rPr>
              <a:t>SELECT</a:t>
            </a:r>
            <a:r>
              <a:rPr lang="en-US" sz="2400" dirty="0" smtClean="0">
                <a:latin typeface="Consolas" pitchFamily="49" charset="0"/>
              </a:rPr>
              <a:t> symbol, max(price), max(volume)</a:t>
            </a:r>
          </a:p>
          <a:p>
            <a:pPr>
              <a:buNone/>
            </a:pPr>
            <a:r>
              <a:rPr lang="en-US" sz="2400" b="1" dirty="0" smtClean="0">
                <a:latin typeface="Consolas" pitchFamily="49" charset="0"/>
              </a:rPr>
              <a:t>FROM</a:t>
            </a:r>
            <a:r>
              <a:rPr lang="en-US" sz="2400" dirty="0" smtClean="0">
                <a:latin typeface="Consolas" pitchFamily="49" charset="0"/>
              </a:rPr>
              <a:t>   </a:t>
            </a:r>
            <a:r>
              <a:rPr lang="en-US" sz="2400" dirty="0" err="1" smtClean="0">
                <a:latin typeface="Consolas" pitchFamily="49" charset="0"/>
              </a:rPr>
              <a:t>StockPrices</a:t>
            </a:r>
            <a:r>
              <a:rPr lang="en-US" sz="2400" dirty="0" smtClean="0">
                <a:latin typeface="Consolas" pitchFamily="49" charset="0"/>
              </a:rPr>
              <a:t> P </a:t>
            </a:r>
            <a:r>
              <a:rPr lang="en-US" sz="2400" b="1" dirty="0" smtClean="0">
                <a:latin typeface="Consolas" pitchFamily="49" charset="0"/>
              </a:rPr>
              <a:t>JOIN </a:t>
            </a:r>
            <a:r>
              <a:rPr lang="en-US" sz="2400" dirty="0" err="1" smtClean="0">
                <a:latin typeface="Consolas" pitchFamily="49" charset="0"/>
              </a:rPr>
              <a:t>StockVolumes</a:t>
            </a:r>
            <a:r>
              <a:rPr lang="en-US" sz="2400" dirty="0" smtClean="0">
                <a:latin typeface="Consolas" pitchFamily="49" charset="0"/>
              </a:rPr>
              <a:t> V</a:t>
            </a:r>
          </a:p>
          <a:p>
            <a:pPr>
              <a:buNone/>
            </a:pPr>
            <a:r>
              <a:rPr lang="en-US" sz="2400" dirty="0">
                <a:latin typeface="Consolas" pitchFamily="49" charset="0"/>
              </a:rPr>
              <a:t> </a:t>
            </a:r>
            <a:r>
              <a:rPr lang="en-US" sz="2400" dirty="0" smtClean="0">
                <a:latin typeface="Consolas" pitchFamily="49" charset="0"/>
              </a:rPr>
              <a:t>       </a:t>
            </a:r>
            <a:r>
              <a:rPr lang="en-US" sz="2400" b="1" dirty="0" smtClean="0">
                <a:latin typeface="Consolas" pitchFamily="49" charset="0"/>
              </a:rPr>
              <a:t>ON</a:t>
            </a:r>
            <a:r>
              <a:rPr lang="en-US" sz="2400" dirty="0" smtClean="0">
                <a:latin typeface="Consolas" pitchFamily="49" charset="0"/>
              </a:rPr>
              <a:t> </a:t>
            </a:r>
            <a:r>
              <a:rPr lang="en-US" sz="2400" dirty="0" err="1" smtClean="0">
                <a:latin typeface="Consolas" pitchFamily="49" charset="0"/>
              </a:rPr>
              <a:t>P.symbol</a:t>
            </a:r>
            <a:r>
              <a:rPr lang="en-US" sz="2400" dirty="0" smtClean="0">
                <a:latin typeface="Consolas" pitchFamily="49" charset="0"/>
              </a:rPr>
              <a:t> = </a:t>
            </a:r>
            <a:r>
              <a:rPr lang="en-US" sz="2400" dirty="0" err="1" smtClean="0">
                <a:latin typeface="Consolas" pitchFamily="49" charset="0"/>
              </a:rPr>
              <a:t>V.symbol</a:t>
            </a:r>
            <a:endParaRPr lang="en-US" sz="2400" dirty="0" smtClean="0">
              <a:latin typeface="Consolas" pitchFamily="49" charset="0"/>
            </a:endParaRPr>
          </a:p>
          <a:p>
            <a:pPr>
              <a:buNone/>
            </a:pPr>
            <a:r>
              <a:rPr lang="en-US" sz="2400" b="1" dirty="0" smtClean="0">
                <a:latin typeface="Consolas" pitchFamily="49" charset="0"/>
              </a:rPr>
              <a:t>GROUP BY </a:t>
            </a:r>
            <a:r>
              <a:rPr lang="en-US" sz="2400" dirty="0" smtClean="0">
                <a:latin typeface="Consolas" pitchFamily="49" charset="0"/>
              </a:rPr>
              <a:t>symbol</a:t>
            </a:r>
            <a:endParaRPr lang="en-US" sz="2400" dirty="0" smtClean="0">
              <a:solidFill>
                <a:srgbClr val="FF0000"/>
              </a:solidFill>
              <a:latin typeface="Consolas" pitchFamily="49" charset="0"/>
            </a:endParaRPr>
          </a:p>
          <a:p>
            <a:endParaRPr lang="pt-PT" sz="24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PT" dirty="0" err="1" smtClean="0"/>
              <a:t>Managing</a:t>
            </a:r>
            <a:r>
              <a:rPr lang="pt-PT" dirty="0" smtClean="0"/>
              <a:t> </a:t>
            </a:r>
            <a:r>
              <a:rPr lang="pt-PT" dirty="0" err="1" smtClean="0"/>
              <a:t>state</a:t>
            </a:r>
            <a:endParaRPr lang="pt-PT" dirty="0"/>
          </a:p>
        </p:txBody>
      </p:sp>
      <p:sp>
        <p:nvSpPr>
          <p:cNvPr id="3" name="Marcador de Posição do Número do Diapositivo 2"/>
          <p:cNvSpPr>
            <a:spLocks noGrp="1"/>
          </p:cNvSpPr>
          <p:nvPr>
            <p:ph type="sldNum" sz="quarter" idx="12"/>
          </p:nvPr>
        </p:nvSpPr>
        <p:spPr/>
        <p:txBody>
          <a:bodyPr>
            <a:normAutofit fontScale="85000" lnSpcReduction="20000"/>
          </a:bodyPr>
          <a:lstStyle/>
          <a:p>
            <a:fld id="{B4422163-51E1-4CA0-BE4E-7782B2F7CC31}" type="slidenum">
              <a:rPr lang="pt-PT" smtClean="0"/>
              <a:pPr/>
              <a:t>66</a:t>
            </a:fld>
            <a:endParaRPr lang="pt-PT"/>
          </a:p>
        </p:txBody>
      </p:sp>
      <p:sp>
        <p:nvSpPr>
          <p:cNvPr id="14" name="CaixaDeTexto 13"/>
          <p:cNvSpPr txBox="1"/>
          <p:nvPr/>
        </p:nvSpPr>
        <p:spPr>
          <a:xfrm>
            <a:off x="714348" y="2500306"/>
            <a:ext cx="8215370" cy="2677656"/>
          </a:xfrm>
          <a:prstGeom prst="rect">
            <a:avLst/>
          </a:prstGeom>
          <a:noFill/>
        </p:spPr>
        <p:txBody>
          <a:bodyPr wrap="square" rtlCol="0">
            <a:spAutoFit/>
          </a:bodyPr>
          <a:lstStyle/>
          <a:p>
            <a:endParaRPr lang="pt-PT" sz="2400" dirty="0" smtClean="0"/>
          </a:p>
          <a:p>
            <a:r>
              <a:rPr lang="en-US" sz="2400" b="1" dirty="0" smtClean="0">
                <a:latin typeface="Consolas" pitchFamily="49" charset="0"/>
              </a:rPr>
              <a:t>INSERT INTO </a:t>
            </a:r>
            <a:r>
              <a:rPr lang="pt-PT" sz="2400" dirty="0" err="1" smtClean="0">
                <a:latin typeface="Consolas" pitchFamily="49" charset="0"/>
              </a:rPr>
              <a:t>StockMaximums</a:t>
            </a:r>
            <a:endParaRPr lang="en-US" sz="2400" dirty="0" smtClean="0">
              <a:latin typeface="Consolas" pitchFamily="49" charset="0"/>
            </a:endParaRPr>
          </a:p>
          <a:p>
            <a:pPr>
              <a:buNone/>
            </a:pPr>
            <a:r>
              <a:rPr lang="en-US" sz="2400" b="1" dirty="0" smtClean="0">
                <a:latin typeface="Consolas" pitchFamily="49" charset="0"/>
              </a:rPr>
              <a:t>SELECT</a:t>
            </a:r>
            <a:r>
              <a:rPr lang="en-US" sz="2400" dirty="0" smtClean="0">
                <a:latin typeface="Consolas" pitchFamily="49" charset="0"/>
              </a:rPr>
              <a:t> symbol, max(price), max(volume)</a:t>
            </a:r>
          </a:p>
          <a:p>
            <a:pPr>
              <a:buNone/>
            </a:pPr>
            <a:r>
              <a:rPr lang="en-US" sz="2400" b="1" dirty="0" smtClean="0">
                <a:latin typeface="Consolas" pitchFamily="49" charset="0"/>
              </a:rPr>
              <a:t>FROM</a:t>
            </a:r>
            <a:r>
              <a:rPr lang="en-US" sz="2400" dirty="0" smtClean="0">
                <a:latin typeface="Consolas" pitchFamily="49" charset="0"/>
              </a:rPr>
              <a:t>   </a:t>
            </a:r>
            <a:r>
              <a:rPr lang="en-US" sz="2400" dirty="0" err="1" smtClean="0">
                <a:latin typeface="Consolas" pitchFamily="49" charset="0"/>
              </a:rPr>
              <a:t>StockPrices</a:t>
            </a:r>
            <a:r>
              <a:rPr lang="en-US" sz="2400" dirty="0" smtClean="0">
                <a:latin typeface="Consolas" pitchFamily="49" charset="0"/>
              </a:rPr>
              <a:t> P </a:t>
            </a:r>
            <a:r>
              <a:rPr lang="en-US" sz="2400" b="1" dirty="0" smtClean="0">
                <a:latin typeface="Consolas" pitchFamily="49" charset="0"/>
              </a:rPr>
              <a:t>JOIN </a:t>
            </a:r>
            <a:r>
              <a:rPr lang="en-US" sz="2400" dirty="0" err="1" smtClean="0">
                <a:latin typeface="Consolas" pitchFamily="49" charset="0"/>
              </a:rPr>
              <a:t>StockVolumes</a:t>
            </a:r>
            <a:r>
              <a:rPr lang="en-US" sz="2400" dirty="0" smtClean="0">
                <a:latin typeface="Consolas" pitchFamily="49" charset="0"/>
              </a:rPr>
              <a:t> V</a:t>
            </a:r>
          </a:p>
          <a:p>
            <a:pPr>
              <a:buNone/>
            </a:pPr>
            <a:r>
              <a:rPr lang="en-US" sz="2400" dirty="0">
                <a:latin typeface="Consolas" pitchFamily="49" charset="0"/>
              </a:rPr>
              <a:t> </a:t>
            </a:r>
            <a:r>
              <a:rPr lang="en-US" sz="2400" dirty="0" smtClean="0">
                <a:latin typeface="Consolas" pitchFamily="49" charset="0"/>
              </a:rPr>
              <a:t>       </a:t>
            </a:r>
            <a:r>
              <a:rPr lang="en-US" sz="2400" b="1" dirty="0" smtClean="0">
                <a:latin typeface="Consolas" pitchFamily="49" charset="0"/>
              </a:rPr>
              <a:t>ON</a:t>
            </a:r>
            <a:r>
              <a:rPr lang="en-US" sz="2400" dirty="0" smtClean="0">
                <a:latin typeface="Consolas" pitchFamily="49" charset="0"/>
              </a:rPr>
              <a:t> </a:t>
            </a:r>
            <a:r>
              <a:rPr lang="en-US" sz="2400" dirty="0" err="1" smtClean="0">
                <a:latin typeface="Consolas" pitchFamily="49" charset="0"/>
              </a:rPr>
              <a:t>P.symbol</a:t>
            </a:r>
            <a:r>
              <a:rPr lang="en-US" sz="2400" dirty="0" smtClean="0">
                <a:latin typeface="Consolas" pitchFamily="49" charset="0"/>
              </a:rPr>
              <a:t> = </a:t>
            </a:r>
            <a:r>
              <a:rPr lang="en-US" sz="2400" dirty="0" err="1" smtClean="0">
                <a:latin typeface="Consolas" pitchFamily="49" charset="0"/>
              </a:rPr>
              <a:t>V.symbol</a:t>
            </a:r>
            <a:endParaRPr lang="en-US" sz="2400" dirty="0" smtClean="0">
              <a:latin typeface="Consolas" pitchFamily="49" charset="0"/>
            </a:endParaRPr>
          </a:p>
          <a:p>
            <a:pPr>
              <a:buNone/>
            </a:pPr>
            <a:r>
              <a:rPr lang="en-US" sz="2400" b="1" dirty="0" smtClean="0">
                <a:latin typeface="Consolas" pitchFamily="49" charset="0"/>
              </a:rPr>
              <a:t>GROUP BY </a:t>
            </a:r>
            <a:r>
              <a:rPr lang="en-US" sz="2400" dirty="0" smtClean="0">
                <a:latin typeface="Consolas" pitchFamily="49" charset="0"/>
              </a:rPr>
              <a:t>symbol</a:t>
            </a:r>
            <a:endParaRPr lang="en-US" sz="2400" dirty="0" smtClean="0">
              <a:solidFill>
                <a:srgbClr val="FF0000"/>
              </a:solidFill>
              <a:latin typeface="Consolas" pitchFamily="49" charset="0"/>
            </a:endParaRPr>
          </a:p>
          <a:p>
            <a:endParaRPr lang="pt-PT" sz="24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PT" dirty="0" smtClean="0"/>
              <a:t>TODO</a:t>
            </a:r>
            <a:endParaRPr lang="pt-PT" dirty="0"/>
          </a:p>
        </p:txBody>
      </p:sp>
      <p:sp>
        <p:nvSpPr>
          <p:cNvPr id="3" name="Marcador de Posição do Número do Diapositivo 2"/>
          <p:cNvSpPr>
            <a:spLocks noGrp="1"/>
          </p:cNvSpPr>
          <p:nvPr>
            <p:ph type="sldNum" sz="quarter" idx="12"/>
          </p:nvPr>
        </p:nvSpPr>
        <p:spPr/>
        <p:txBody>
          <a:bodyPr>
            <a:normAutofit fontScale="85000" lnSpcReduction="20000"/>
          </a:bodyPr>
          <a:lstStyle/>
          <a:p>
            <a:fld id="{B4422163-51E1-4CA0-BE4E-7782B2F7CC31}" type="slidenum">
              <a:rPr lang="pt-PT" smtClean="0"/>
              <a:pPr/>
              <a:t>67</a:t>
            </a:fld>
            <a:endParaRPr lang="pt-PT"/>
          </a:p>
        </p:txBody>
      </p:sp>
      <p:sp>
        <p:nvSpPr>
          <p:cNvPr id="4" name="Marcador de Posição de Conteúdo 3"/>
          <p:cNvSpPr>
            <a:spLocks noGrp="1"/>
          </p:cNvSpPr>
          <p:nvPr>
            <p:ph sz="quarter" idx="1"/>
          </p:nvPr>
        </p:nvSpPr>
        <p:spPr/>
        <p:txBody>
          <a:bodyPr>
            <a:normAutofit/>
          </a:bodyPr>
          <a:lstStyle/>
          <a:p>
            <a:pPr marL="514350" indent="-514350"/>
            <a:r>
              <a:rPr lang="pt-PT" dirty="0" err="1" smtClean="0"/>
              <a:t>Objects</a:t>
            </a:r>
            <a:r>
              <a:rPr lang="pt-PT" dirty="0" smtClean="0"/>
              <a:t> </a:t>
            </a:r>
            <a:r>
              <a:rPr lang="pt-PT" dirty="0" err="1" smtClean="0"/>
              <a:t>and</a:t>
            </a:r>
            <a:r>
              <a:rPr lang="pt-PT" dirty="0" smtClean="0"/>
              <a:t>  O/RM</a:t>
            </a:r>
          </a:p>
          <a:p>
            <a:pPr marL="514350" indent="-514350"/>
            <a:r>
              <a:rPr lang="pt-PT" dirty="0" err="1" smtClean="0"/>
              <a:t>Semantic</a:t>
            </a:r>
            <a:r>
              <a:rPr lang="pt-PT" dirty="0" smtClean="0"/>
              <a:t> </a:t>
            </a:r>
            <a:r>
              <a:rPr lang="pt-PT" dirty="0" err="1" smtClean="0"/>
              <a:t>windows</a:t>
            </a:r>
            <a:endParaRPr lang="pt-PT" dirty="0" smtClean="0"/>
          </a:p>
          <a:p>
            <a:pPr marL="514350" indent="-514350"/>
            <a:r>
              <a:rPr lang="pt-PT" dirty="0" err="1" smtClean="0"/>
              <a:t>Sub-windows</a:t>
            </a:r>
            <a:endParaRPr lang="pt-PT" dirty="0" smtClean="0"/>
          </a:p>
          <a:p>
            <a:pPr marL="514350" indent="-514350"/>
            <a:r>
              <a:rPr lang="pt-PT" dirty="0" err="1" smtClean="0"/>
              <a:t>conclude</a:t>
            </a:r>
            <a:endParaRPr lang="pt-PT"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o Texto 1"/>
          <p:cNvSpPr>
            <a:spLocks noGrp="1"/>
          </p:cNvSpPr>
          <p:nvPr>
            <p:ph type="body" idx="1"/>
          </p:nvPr>
        </p:nvSpPr>
        <p:spPr/>
        <p:txBody>
          <a:bodyPr/>
          <a:lstStyle/>
          <a:p>
            <a:endParaRPr lang="en-US"/>
          </a:p>
        </p:txBody>
      </p:sp>
      <p:sp>
        <p:nvSpPr>
          <p:cNvPr id="3" name="Título 2"/>
          <p:cNvSpPr>
            <a:spLocks noGrp="1"/>
          </p:cNvSpPr>
          <p:nvPr>
            <p:ph type="title"/>
          </p:nvPr>
        </p:nvSpPr>
        <p:spPr/>
        <p:txBody>
          <a:bodyPr/>
          <a:lstStyle/>
          <a:p>
            <a:r>
              <a:rPr lang="en-US" dirty="0" smtClean="0"/>
              <a:t>Spare slides</a:t>
            </a:r>
            <a:endParaRPr lang="en-US" dirty="0"/>
          </a:p>
        </p:txBody>
      </p:sp>
      <p:sp>
        <p:nvSpPr>
          <p:cNvPr id="4" name="Marcador de Posição do Número do Diapositivo 3"/>
          <p:cNvSpPr>
            <a:spLocks noGrp="1"/>
          </p:cNvSpPr>
          <p:nvPr>
            <p:ph type="sldNum" sz="quarter" idx="11"/>
          </p:nvPr>
        </p:nvSpPr>
        <p:spPr/>
        <p:txBody>
          <a:bodyPr/>
          <a:lstStyle/>
          <a:p>
            <a:fld id="{B4422163-51E1-4CA0-BE4E-7782B2F7CC31}" type="slidenum">
              <a:rPr lang="pt-PT" smtClean="0"/>
              <a:pPr/>
              <a:t>68</a:t>
            </a:fld>
            <a:endParaRPr lang="pt-PT"/>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err="1" smtClean="0"/>
              <a:t>StreamBase</a:t>
            </a:r>
            <a:r>
              <a:rPr lang="pt-PT" dirty="0" smtClean="0"/>
              <a:t> </a:t>
            </a:r>
            <a:r>
              <a:rPr lang="pt-PT" dirty="0" err="1" smtClean="0"/>
              <a:t>EventFlow</a:t>
            </a:r>
            <a:endParaRPr lang="pt-PT" dirty="0"/>
          </a:p>
        </p:txBody>
      </p:sp>
      <p:sp>
        <p:nvSpPr>
          <p:cNvPr id="3" name="Marcador de Posição do Número do Diapositivo 2"/>
          <p:cNvSpPr>
            <a:spLocks noGrp="1"/>
          </p:cNvSpPr>
          <p:nvPr>
            <p:ph type="sldNum" sz="quarter" idx="12"/>
          </p:nvPr>
        </p:nvSpPr>
        <p:spPr/>
        <p:txBody>
          <a:bodyPr>
            <a:normAutofit fontScale="85000" lnSpcReduction="20000"/>
          </a:bodyPr>
          <a:lstStyle/>
          <a:p>
            <a:fld id="{B4422163-51E1-4CA0-BE4E-7782B2F7CC31}" type="slidenum">
              <a:rPr lang="pt-PT" smtClean="0"/>
              <a:pPr/>
              <a:t>69</a:t>
            </a:fld>
            <a:endParaRPr lang="pt-PT"/>
          </a:p>
        </p:txBody>
      </p:sp>
      <p:pic>
        <p:nvPicPr>
          <p:cNvPr id="5" name="Marcador de Posição de Conteúdo 4" descr="eventflow.png"/>
          <p:cNvPicPr>
            <a:picLocks noGrp="1" noChangeAspect="1"/>
          </p:cNvPicPr>
          <p:nvPr>
            <p:ph sz="quarter" idx="1"/>
          </p:nvPr>
        </p:nvPicPr>
        <p:blipFill>
          <a:blip r:embed="rId2"/>
          <a:stretch>
            <a:fillRect/>
          </a:stretch>
        </p:blipFill>
        <p:spPr>
          <a:xfrm>
            <a:off x="1142976" y="2357430"/>
            <a:ext cx="7137269" cy="2214578"/>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What</a:t>
            </a:r>
            <a:r>
              <a:rPr lang="pt-PT" dirty="0" smtClean="0"/>
              <a:t> </a:t>
            </a:r>
            <a:r>
              <a:rPr lang="pt-PT" dirty="0" err="1" smtClean="0"/>
              <a:t>is</a:t>
            </a:r>
            <a:r>
              <a:rPr lang="pt-PT" dirty="0" smtClean="0"/>
              <a:t> </a:t>
            </a:r>
            <a:r>
              <a:rPr lang="pt-PT" dirty="0" err="1" smtClean="0"/>
              <a:t>Event</a:t>
            </a:r>
            <a:r>
              <a:rPr lang="pt-PT" dirty="0" smtClean="0"/>
              <a:t> </a:t>
            </a:r>
            <a:r>
              <a:rPr lang="pt-PT" dirty="0" err="1" smtClean="0"/>
              <a:t>Stream</a:t>
            </a:r>
            <a:r>
              <a:rPr lang="pt-PT" dirty="0" smtClean="0"/>
              <a:t> </a:t>
            </a:r>
            <a:r>
              <a:rPr lang="pt-PT" dirty="0" err="1" smtClean="0"/>
              <a:t>Processing</a:t>
            </a:r>
            <a:r>
              <a:rPr lang="pt-PT" dirty="0" smtClean="0"/>
              <a:t>?</a:t>
            </a:r>
            <a:endParaRPr lang="pt-PT" dirty="0"/>
          </a:p>
        </p:txBody>
      </p:sp>
      <p:sp>
        <p:nvSpPr>
          <p:cNvPr id="21" name="Marcador de Posição do Número do Diapositivo 20"/>
          <p:cNvSpPr>
            <a:spLocks noGrp="1"/>
          </p:cNvSpPr>
          <p:nvPr>
            <p:ph type="sldNum" sz="quarter" idx="12"/>
          </p:nvPr>
        </p:nvSpPr>
        <p:spPr/>
        <p:txBody>
          <a:bodyPr>
            <a:normAutofit fontScale="85000" lnSpcReduction="20000"/>
          </a:bodyPr>
          <a:lstStyle/>
          <a:p>
            <a:fld id="{B4422163-51E1-4CA0-BE4E-7782B2F7CC31}" type="slidenum">
              <a:rPr lang="pt-PT" smtClean="0"/>
              <a:pPr/>
              <a:t>7</a:t>
            </a:fld>
            <a:endParaRPr lang="pt-PT" dirty="0"/>
          </a:p>
        </p:txBody>
      </p:sp>
      <p:grpSp>
        <p:nvGrpSpPr>
          <p:cNvPr id="3" name="Grupo 3"/>
          <p:cNvGrpSpPr/>
          <p:nvPr/>
        </p:nvGrpSpPr>
        <p:grpSpPr>
          <a:xfrm>
            <a:off x="857224" y="2000240"/>
            <a:ext cx="7574141" cy="4071966"/>
            <a:chOff x="1341278" y="1285860"/>
            <a:chExt cx="7574141" cy="4071966"/>
          </a:xfrm>
        </p:grpSpPr>
        <p:sp>
          <p:nvSpPr>
            <p:cNvPr id="5" name="Retângulo de cantos arredondados 7"/>
            <p:cNvSpPr/>
            <p:nvPr/>
          </p:nvSpPr>
          <p:spPr>
            <a:xfrm>
              <a:off x="4413112" y="3429000"/>
              <a:ext cx="1857388" cy="1928826"/>
            </a:xfrm>
            <a:prstGeom prst="round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pt-PT" sz="1400" b="1" dirty="0" err="1" smtClean="0">
                  <a:solidFill>
                    <a:schemeClr val="tx1"/>
                  </a:solidFill>
                </a:rPr>
                <a:t>Event</a:t>
              </a:r>
              <a:r>
                <a:rPr lang="pt-PT" sz="1400" b="1" dirty="0" smtClean="0">
                  <a:solidFill>
                    <a:schemeClr val="tx1"/>
                  </a:solidFill>
                </a:rPr>
                <a:t> </a:t>
              </a:r>
              <a:r>
                <a:rPr lang="pt-PT" sz="1400" b="1" dirty="0" err="1" smtClean="0">
                  <a:solidFill>
                    <a:schemeClr val="tx1"/>
                  </a:solidFill>
                </a:rPr>
                <a:t>processor</a:t>
              </a:r>
              <a:endParaRPr lang="pt-PT" sz="1400" b="1" dirty="0">
                <a:solidFill>
                  <a:schemeClr val="tx1"/>
                </a:solidFill>
              </a:endParaRPr>
            </a:p>
          </p:txBody>
        </p:sp>
        <p:pic>
          <p:nvPicPr>
            <p:cNvPr id="7" name="Imagem 6" descr="luggage3.jpg"/>
            <p:cNvPicPr>
              <a:picLocks noChangeAspect="1"/>
            </p:cNvPicPr>
            <p:nvPr/>
          </p:nvPicPr>
          <p:blipFill>
            <a:blip r:embed="rId3"/>
            <a:stretch>
              <a:fillRect/>
            </a:stretch>
          </p:blipFill>
          <p:spPr>
            <a:xfrm>
              <a:off x="1484154" y="1428736"/>
              <a:ext cx="571504" cy="571504"/>
            </a:xfrm>
            <a:prstGeom prst="rect">
              <a:avLst/>
            </a:prstGeom>
          </p:spPr>
        </p:pic>
        <p:pic>
          <p:nvPicPr>
            <p:cNvPr id="8" name="Imagem 7" descr="luggage1.jpg"/>
            <p:cNvPicPr>
              <a:picLocks noChangeAspect="1"/>
            </p:cNvPicPr>
            <p:nvPr/>
          </p:nvPicPr>
          <p:blipFill>
            <a:blip r:embed="rId4"/>
            <a:stretch>
              <a:fillRect/>
            </a:stretch>
          </p:blipFill>
          <p:spPr>
            <a:xfrm>
              <a:off x="1341278" y="1928802"/>
              <a:ext cx="940706" cy="857256"/>
            </a:xfrm>
            <a:prstGeom prst="rect">
              <a:avLst/>
            </a:prstGeom>
          </p:spPr>
        </p:pic>
        <p:pic>
          <p:nvPicPr>
            <p:cNvPr id="9" name="Imagem 8" descr="luggage2.jpg"/>
            <p:cNvPicPr>
              <a:picLocks noChangeAspect="1"/>
            </p:cNvPicPr>
            <p:nvPr/>
          </p:nvPicPr>
          <p:blipFill>
            <a:blip r:embed="rId5"/>
            <a:stretch>
              <a:fillRect/>
            </a:stretch>
          </p:blipFill>
          <p:spPr>
            <a:xfrm>
              <a:off x="2127096" y="1285860"/>
              <a:ext cx="944706" cy="928694"/>
            </a:xfrm>
            <a:prstGeom prst="rect">
              <a:avLst/>
            </a:prstGeom>
          </p:spPr>
        </p:pic>
        <p:sp>
          <p:nvSpPr>
            <p:cNvPr id="14" name="Seta para a direita 13"/>
            <p:cNvSpPr/>
            <p:nvPr/>
          </p:nvSpPr>
          <p:spPr>
            <a:xfrm>
              <a:off x="6413376" y="4143380"/>
              <a:ext cx="714380" cy="500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6" name="Picture 6"/>
            <p:cNvPicPr>
              <a:picLocks noChangeAspect="1" noChangeArrowheads="1"/>
            </p:cNvPicPr>
            <p:nvPr/>
          </p:nvPicPr>
          <p:blipFill>
            <a:blip r:embed="rId6"/>
            <a:srcRect/>
            <a:stretch>
              <a:fillRect/>
            </a:stretch>
          </p:blipFill>
          <p:spPr bwMode="auto">
            <a:xfrm>
              <a:off x="7286644" y="3714752"/>
              <a:ext cx="1628775" cy="1381125"/>
            </a:xfrm>
            <a:prstGeom prst="rect">
              <a:avLst/>
            </a:prstGeom>
            <a:noFill/>
            <a:ln w="9525">
              <a:noFill/>
              <a:miter lim="800000"/>
              <a:headEnd/>
              <a:tailEnd/>
            </a:ln>
            <a:effectLst/>
          </p:spPr>
        </p:pic>
      </p:grpSp>
      <p:graphicFrame>
        <p:nvGraphicFramePr>
          <p:cNvPr id="25" name="Tabela 24"/>
          <p:cNvGraphicFramePr>
            <a:graphicFrameLocks noGrp="1"/>
          </p:cNvGraphicFramePr>
          <p:nvPr/>
        </p:nvGraphicFramePr>
        <p:xfrm>
          <a:off x="357159" y="3643314"/>
          <a:ext cx="2571767" cy="2357453"/>
        </p:xfrm>
        <a:graphic>
          <a:graphicData uri="http://schemas.openxmlformats.org/drawingml/2006/table">
            <a:tbl>
              <a:tblPr firstRow="1" bandRow="1">
                <a:tableStyleId>{5C22544A-7EE6-4342-B048-85BDC9FD1C3A}</a:tableStyleId>
              </a:tblPr>
              <a:tblGrid>
                <a:gridCol w="1149351"/>
                <a:gridCol w="779474"/>
                <a:gridCol w="642942"/>
              </a:tblGrid>
              <a:tr h="336779">
                <a:tc gridSpan="3">
                  <a:txBody>
                    <a:bodyPr/>
                    <a:lstStyle/>
                    <a:p>
                      <a:pPr algn="ctr"/>
                      <a:r>
                        <a:rPr lang="pt-PT" sz="1400" dirty="0" err="1" smtClean="0"/>
                        <a:t>PositionReports</a:t>
                      </a:r>
                      <a:endParaRPr lang="pt-PT" sz="1400" dirty="0"/>
                    </a:p>
                  </a:txBody>
                  <a:tcPr/>
                </a:tc>
                <a:tc hMerge="1">
                  <a:txBody>
                    <a:bodyPr/>
                    <a:lstStyle/>
                    <a:p>
                      <a:endParaRPr lang="pt-PT" dirty="0"/>
                    </a:p>
                  </a:txBody>
                  <a:tcPr/>
                </a:tc>
                <a:tc hMerge="1">
                  <a:txBody>
                    <a:bodyPr/>
                    <a:lstStyle/>
                    <a:p>
                      <a:endParaRPr lang="pt-PT" dirty="0"/>
                    </a:p>
                  </a:txBody>
                  <a:tcPr/>
                </a:tc>
              </a:tr>
              <a:tr h="336779">
                <a:tc>
                  <a:txBody>
                    <a:bodyPr/>
                    <a:lstStyle/>
                    <a:p>
                      <a:r>
                        <a:rPr lang="pt-PT" sz="1400" b="1" dirty="0" err="1" smtClean="0">
                          <a:solidFill>
                            <a:schemeClr val="bg1"/>
                          </a:solidFill>
                        </a:rPr>
                        <a:t>Timestamp</a:t>
                      </a:r>
                      <a:endParaRPr lang="pt-PT" sz="1400" b="1" dirty="0">
                        <a:solidFill>
                          <a:schemeClr val="bg1"/>
                        </a:solidFill>
                      </a:endParaRPr>
                    </a:p>
                  </a:txBody>
                  <a:tcPr>
                    <a:solidFill>
                      <a:schemeClr val="accent1"/>
                    </a:solidFill>
                  </a:tcPr>
                </a:tc>
                <a:tc>
                  <a:txBody>
                    <a:bodyPr/>
                    <a:lstStyle/>
                    <a:p>
                      <a:pPr algn="r"/>
                      <a:r>
                        <a:rPr lang="pt-PT" sz="1400" b="1" dirty="0" err="1" smtClean="0">
                          <a:solidFill>
                            <a:schemeClr val="bg1"/>
                          </a:solidFill>
                        </a:rPr>
                        <a:t>bag</a:t>
                      </a:r>
                      <a:endParaRPr lang="pt-PT" sz="1400" b="1" dirty="0">
                        <a:solidFill>
                          <a:schemeClr val="bg1"/>
                        </a:solidFill>
                      </a:endParaRPr>
                    </a:p>
                  </a:txBody>
                  <a:tcPr>
                    <a:solidFill>
                      <a:schemeClr val="accent1"/>
                    </a:solidFill>
                  </a:tcPr>
                </a:tc>
                <a:tc>
                  <a:txBody>
                    <a:bodyPr/>
                    <a:lstStyle/>
                    <a:p>
                      <a:pPr algn="r"/>
                      <a:r>
                        <a:rPr lang="pt-PT" sz="1400" b="1" dirty="0" err="1" smtClean="0">
                          <a:solidFill>
                            <a:schemeClr val="bg1"/>
                          </a:solidFill>
                        </a:rPr>
                        <a:t>room</a:t>
                      </a:r>
                      <a:endParaRPr lang="pt-PT" sz="1400" b="1" dirty="0">
                        <a:solidFill>
                          <a:schemeClr val="bg1"/>
                        </a:solidFill>
                      </a:endParaRPr>
                    </a:p>
                  </a:txBody>
                  <a:tcPr>
                    <a:solidFill>
                      <a:schemeClr val="accent1"/>
                    </a:solidFill>
                  </a:tcPr>
                </a:tc>
              </a:tr>
              <a:tr h="336779">
                <a:tc>
                  <a:txBody>
                    <a:bodyPr/>
                    <a:lstStyle/>
                    <a:p>
                      <a:r>
                        <a:rPr lang="de-DE" sz="1400" dirty="0" smtClean="0"/>
                        <a:t>11:00</a:t>
                      </a:r>
                    </a:p>
                  </a:txBody>
                  <a:tcPr/>
                </a:tc>
                <a:tc>
                  <a:txBody>
                    <a:bodyPr/>
                    <a:lstStyle/>
                    <a:p>
                      <a:pPr algn="r"/>
                      <a:r>
                        <a:rPr lang="pt-PT" sz="1400" dirty="0" smtClean="0"/>
                        <a:t>12344</a:t>
                      </a:r>
                      <a:endParaRPr lang="pt-PT" sz="1400" dirty="0"/>
                    </a:p>
                  </a:txBody>
                  <a:tcPr/>
                </a:tc>
                <a:tc>
                  <a:txBody>
                    <a:bodyPr/>
                    <a:lstStyle/>
                    <a:p>
                      <a:pPr algn="r"/>
                      <a:r>
                        <a:rPr lang="pt-PT" sz="1400" dirty="0" smtClean="0"/>
                        <a:t>A</a:t>
                      </a:r>
                      <a:endParaRPr lang="pt-PT" sz="1400" dirty="0"/>
                    </a:p>
                  </a:txBody>
                  <a:tcPr/>
                </a:tc>
              </a:tr>
              <a:tr h="3367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400" dirty="0" smtClean="0"/>
                        <a:t>11:30</a:t>
                      </a:r>
                    </a:p>
                  </a:txBody>
                  <a:tcPr/>
                </a:tc>
                <a:tc>
                  <a:txBody>
                    <a:bodyPr/>
                    <a:lstStyle/>
                    <a:p>
                      <a:pPr algn="r"/>
                      <a:r>
                        <a:rPr lang="pt-PT" sz="1400" dirty="0" smtClean="0"/>
                        <a:t>53463</a:t>
                      </a:r>
                      <a:endParaRPr lang="pt-PT" sz="1400" dirty="0"/>
                    </a:p>
                  </a:txBody>
                  <a:tcPr/>
                </a:tc>
                <a:tc>
                  <a:txBody>
                    <a:bodyPr/>
                    <a:lstStyle/>
                    <a:p>
                      <a:pPr algn="r"/>
                      <a:r>
                        <a:rPr lang="pt-PT" sz="1400" dirty="0" smtClean="0"/>
                        <a:t>C</a:t>
                      </a:r>
                      <a:endParaRPr lang="pt-PT" sz="1400" dirty="0"/>
                    </a:p>
                  </a:txBody>
                  <a:tcPr/>
                </a:tc>
              </a:tr>
              <a:tr h="3367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400" dirty="0" smtClean="0"/>
                        <a:t>12:00</a:t>
                      </a:r>
                    </a:p>
                  </a:txBody>
                  <a:tcPr/>
                </a:tc>
                <a:tc>
                  <a:txBody>
                    <a:bodyPr/>
                    <a:lstStyle/>
                    <a:p>
                      <a:pPr algn="r"/>
                      <a:r>
                        <a:rPr lang="pt-PT" sz="1400" dirty="0" smtClean="0"/>
                        <a:t>87456</a:t>
                      </a:r>
                      <a:endParaRPr lang="pt-PT" sz="1400" dirty="0"/>
                    </a:p>
                  </a:txBody>
                  <a:tcPr/>
                </a:tc>
                <a:tc>
                  <a:txBody>
                    <a:bodyPr/>
                    <a:lstStyle/>
                    <a:p>
                      <a:pPr algn="r"/>
                      <a:r>
                        <a:rPr lang="pt-PT" sz="1400" dirty="0" smtClean="0"/>
                        <a:t>A</a:t>
                      </a:r>
                      <a:endParaRPr lang="pt-PT" sz="1400" dirty="0"/>
                    </a:p>
                  </a:txBody>
                  <a:tcPr/>
                </a:tc>
              </a:tr>
              <a:tr h="3367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400" dirty="0" smtClean="0"/>
                        <a:t>12:30</a:t>
                      </a:r>
                    </a:p>
                  </a:txBody>
                  <a:tcPr/>
                </a:tc>
                <a:tc>
                  <a:txBody>
                    <a:bodyPr/>
                    <a:lstStyle/>
                    <a:p>
                      <a:pPr algn="r"/>
                      <a:r>
                        <a:rPr lang="pt-PT" sz="1400" dirty="0" smtClean="0"/>
                        <a:t>12344</a:t>
                      </a:r>
                      <a:endParaRPr lang="pt-PT" sz="1400" dirty="0"/>
                    </a:p>
                  </a:txBody>
                  <a:tcPr/>
                </a:tc>
                <a:tc>
                  <a:txBody>
                    <a:bodyPr/>
                    <a:lstStyle/>
                    <a:p>
                      <a:pPr algn="r"/>
                      <a:r>
                        <a:rPr lang="pt-PT" sz="1400" dirty="0" smtClean="0"/>
                        <a:t>B</a:t>
                      </a:r>
                      <a:endParaRPr lang="pt-PT" sz="1400" dirty="0"/>
                    </a:p>
                  </a:txBody>
                  <a:tcPr/>
                </a:tc>
              </a:tr>
              <a:tr h="3367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400" dirty="0" smtClean="0"/>
                        <a:t>13:00</a:t>
                      </a:r>
                    </a:p>
                  </a:txBody>
                  <a:tcPr/>
                </a:tc>
                <a:tc>
                  <a:txBody>
                    <a:bodyPr/>
                    <a:lstStyle/>
                    <a:p>
                      <a:pPr algn="r"/>
                      <a:r>
                        <a:rPr lang="pt-PT" sz="1400" dirty="0" smtClean="0"/>
                        <a:t>23574</a:t>
                      </a:r>
                      <a:endParaRPr lang="pt-PT" sz="1400" dirty="0"/>
                    </a:p>
                  </a:txBody>
                  <a:tcPr/>
                </a:tc>
                <a:tc>
                  <a:txBody>
                    <a:bodyPr/>
                    <a:lstStyle/>
                    <a:p>
                      <a:pPr algn="r"/>
                      <a:r>
                        <a:rPr lang="pt-PT" sz="1400" dirty="0" smtClean="0"/>
                        <a:t>D</a:t>
                      </a:r>
                      <a:endParaRPr lang="pt-PT" sz="1400" dirty="0"/>
                    </a:p>
                  </a:txBody>
                  <a:tcPr/>
                </a:tc>
              </a:tr>
            </a:tbl>
          </a:graphicData>
        </a:graphic>
      </p:graphicFrame>
      <p:pic>
        <p:nvPicPr>
          <p:cNvPr id="2050" name="Picture 2"/>
          <p:cNvPicPr>
            <a:picLocks noChangeAspect="1" noChangeArrowheads="1"/>
          </p:cNvPicPr>
          <p:nvPr/>
        </p:nvPicPr>
        <p:blipFill>
          <a:blip r:embed="rId7" cstate="print"/>
          <a:srcRect/>
          <a:stretch>
            <a:fillRect/>
          </a:stretch>
        </p:blipFill>
        <p:spPr bwMode="auto">
          <a:xfrm>
            <a:off x="4205302" y="4643446"/>
            <a:ext cx="1295392" cy="1295392"/>
          </a:xfrm>
          <a:prstGeom prst="rect">
            <a:avLst/>
          </a:prstGeom>
          <a:noFill/>
          <a:ln w="9525">
            <a:noFill/>
            <a:miter lim="800000"/>
            <a:headEnd/>
            <a:tailEnd/>
          </a:ln>
          <a:effectLst/>
        </p:spPr>
      </p:pic>
      <p:sp>
        <p:nvSpPr>
          <p:cNvPr id="28" name="Seta para a direita 27"/>
          <p:cNvSpPr/>
          <p:nvPr/>
        </p:nvSpPr>
        <p:spPr>
          <a:xfrm>
            <a:off x="3071802" y="4857760"/>
            <a:ext cx="714380" cy="500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CaixaDeTexto 14"/>
          <p:cNvSpPr txBox="1"/>
          <p:nvPr/>
        </p:nvSpPr>
        <p:spPr>
          <a:xfrm>
            <a:off x="3714744" y="1928802"/>
            <a:ext cx="3562257" cy="369332"/>
          </a:xfrm>
          <a:prstGeom prst="rect">
            <a:avLst/>
          </a:prstGeom>
          <a:noFill/>
        </p:spPr>
        <p:txBody>
          <a:bodyPr wrap="none" rtlCol="0">
            <a:spAutoFit/>
          </a:bodyPr>
          <a:lstStyle/>
          <a:p>
            <a:r>
              <a:rPr lang="en-US" i="1" dirty="0" smtClean="0"/>
              <a:t>“How many bags are in room A?”</a:t>
            </a:r>
            <a:endParaRPr lang="en-US" i="1" dirty="0"/>
          </a:p>
        </p:txBody>
      </p:sp>
      <p:sp>
        <p:nvSpPr>
          <p:cNvPr id="17" name="CaixaDeTexto 16"/>
          <p:cNvSpPr txBox="1"/>
          <p:nvPr/>
        </p:nvSpPr>
        <p:spPr>
          <a:xfrm>
            <a:off x="4081577" y="2354041"/>
            <a:ext cx="4633827" cy="646331"/>
          </a:xfrm>
          <a:prstGeom prst="rect">
            <a:avLst/>
          </a:prstGeom>
          <a:noFill/>
        </p:spPr>
        <p:txBody>
          <a:bodyPr wrap="square" rtlCol="0">
            <a:spAutoFit/>
          </a:bodyPr>
          <a:lstStyle/>
          <a:p>
            <a:r>
              <a:rPr lang="en-US" i="1" dirty="0" smtClean="0"/>
              <a:t>“In average, for how long does a bag stay in room B?”</a:t>
            </a:r>
            <a:endParaRPr lang="en-US" i="1" dirty="0"/>
          </a:p>
        </p:txBody>
      </p:sp>
      <p:sp>
        <p:nvSpPr>
          <p:cNvPr id="18" name="CaixaDeTexto 17"/>
          <p:cNvSpPr txBox="1"/>
          <p:nvPr/>
        </p:nvSpPr>
        <p:spPr>
          <a:xfrm>
            <a:off x="4438767" y="3068421"/>
            <a:ext cx="4633827" cy="646331"/>
          </a:xfrm>
          <a:prstGeom prst="rect">
            <a:avLst/>
          </a:prstGeom>
          <a:noFill/>
        </p:spPr>
        <p:txBody>
          <a:bodyPr wrap="square" rtlCol="0">
            <a:spAutoFit/>
          </a:bodyPr>
          <a:lstStyle/>
          <a:p>
            <a:r>
              <a:rPr lang="en-US" i="1" dirty="0" smtClean="0"/>
              <a:t>“Which bags didn’t report in the last 20 minutes?”</a:t>
            </a:r>
            <a:endParaRPr lang="en-US" i="1"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err="1" smtClean="0"/>
              <a:t>StreamBase</a:t>
            </a:r>
            <a:r>
              <a:rPr lang="pt-PT" dirty="0" smtClean="0"/>
              <a:t> </a:t>
            </a:r>
            <a:r>
              <a:rPr lang="pt-PT" dirty="0" err="1" smtClean="0"/>
              <a:t>EventFlow</a:t>
            </a:r>
            <a:endParaRPr lang="pt-PT" dirty="0"/>
          </a:p>
        </p:txBody>
      </p:sp>
      <p:sp>
        <p:nvSpPr>
          <p:cNvPr id="3" name="Marcador de Posição do Número do Diapositivo 2"/>
          <p:cNvSpPr>
            <a:spLocks noGrp="1"/>
          </p:cNvSpPr>
          <p:nvPr>
            <p:ph type="sldNum" sz="quarter" idx="12"/>
          </p:nvPr>
        </p:nvSpPr>
        <p:spPr/>
        <p:txBody>
          <a:bodyPr>
            <a:normAutofit fontScale="85000" lnSpcReduction="20000"/>
          </a:bodyPr>
          <a:lstStyle/>
          <a:p>
            <a:fld id="{B4422163-51E1-4CA0-BE4E-7782B2F7CC31}" type="slidenum">
              <a:rPr lang="pt-PT" smtClean="0"/>
              <a:pPr/>
              <a:t>70</a:t>
            </a:fld>
            <a:endParaRPr lang="pt-PT"/>
          </a:p>
        </p:txBody>
      </p:sp>
      <p:sp>
        <p:nvSpPr>
          <p:cNvPr id="7" name="Marcador de Posição de Conteúdo 6"/>
          <p:cNvSpPr>
            <a:spLocks noGrp="1"/>
          </p:cNvSpPr>
          <p:nvPr>
            <p:ph sz="quarter" idx="1"/>
          </p:nvPr>
        </p:nvSpPr>
        <p:spPr/>
        <p:txBody>
          <a:bodyPr>
            <a:normAutofit/>
          </a:bodyPr>
          <a:lstStyle/>
          <a:p>
            <a:endParaRPr lang="pt-PT" dirty="0" smtClean="0"/>
          </a:p>
          <a:p>
            <a:endParaRPr lang="pt-PT" dirty="0" smtClean="0"/>
          </a:p>
          <a:p>
            <a:endParaRPr lang="pt-PT" dirty="0" smtClean="0"/>
          </a:p>
          <a:p>
            <a:endParaRPr lang="pt-PT" dirty="0" smtClean="0"/>
          </a:p>
          <a:p>
            <a:endParaRPr lang="pt-PT" dirty="0" smtClean="0"/>
          </a:p>
          <a:p>
            <a:endParaRPr lang="pt-PT" dirty="0" smtClean="0"/>
          </a:p>
          <a:p>
            <a:r>
              <a:rPr lang="pt-PT" dirty="0" err="1" smtClean="0"/>
              <a:t>Mostly</a:t>
            </a:r>
            <a:r>
              <a:rPr lang="pt-PT" dirty="0" smtClean="0"/>
              <a:t> SQL </a:t>
            </a:r>
            <a:r>
              <a:rPr lang="pt-PT" dirty="0" err="1" smtClean="0"/>
              <a:t>equivalent</a:t>
            </a:r>
            <a:r>
              <a:rPr lang="pt-PT" dirty="0" smtClean="0"/>
              <a:t> </a:t>
            </a:r>
            <a:r>
              <a:rPr lang="pt-PT" dirty="0" err="1" smtClean="0"/>
              <a:t>operators</a:t>
            </a:r>
            <a:endParaRPr lang="pt-PT" dirty="0" smtClean="0"/>
          </a:p>
          <a:p>
            <a:r>
              <a:rPr lang="pt-PT" dirty="0" err="1" smtClean="0"/>
              <a:t>Nothing</a:t>
            </a:r>
            <a:r>
              <a:rPr lang="pt-PT" dirty="0" smtClean="0"/>
              <a:t> </a:t>
            </a:r>
            <a:r>
              <a:rPr lang="pt-PT" dirty="0" err="1" smtClean="0"/>
              <a:t>new</a:t>
            </a:r>
            <a:r>
              <a:rPr lang="pt-PT" dirty="0" smtClean="0"/>
              <a:t> </a:t>
            </a:r>
            <a:r>
              <a:rPr lang="pt-PT" dirty="0" err="1" smtClean="0"/>
              <a:t>here</a:t>
            </a:r>
            <a:endParaRPr lang="pt-PT" dirty="0"/>
          </a:p>
        </p:txBody>
      </p:sp>
      <p:pic>
        <p:nvPicPr>
          <p:cNvPr id="8" name="Marcador de Posição de Conteúdo 4" descr="eventflow.png"/>
          <p:cNvPicPr>
            <a:picLocks noChangeAspect="1"/>
          </p:cNvPicPr>
          <p:nvPr/>
        </p:nvPicPr>
        <p:blipFill>
          <a:blip r:embed="rId2"/>
          <a:stretch>
            <a:fillRect/>
          </a:stretch>
        </p:blipFill>
        <p:spPr>
          <a:xfrm>
            <a:off x="1142976" y="2357430"/>
            <a:ext cx="7137269" cy="2214578"/>
          </a:xfrm>
          <a:prstGeom prst="rect">
            <a:avLst/>
          </a:prstGeom>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Oracle </a:t>
            </a:r>
            <a:r>
              <a:rPr lang="pt-PT" dirty="0" err="1" smtClean="0"/>
              <a:t>Rules</a:t>
            </a:r>
            <a:r>
              <a:rPr lang="pt-PT" dirty="0" smtClean="0"/>
              <a:t> </a:t>
            </a:r>
            <a:r>
              <a:rPr lang="pt-PT" dirty="0" err="1" smtClean="0"/>
              <a:t>Manager</a:t>
            </a:r>
            <a:endParaRPr lang="pt-PT" dirty="0"/>
          </a:p>
        </p:txBody>
      </p:sp>
      <p:sp>
        <p:nvSpPr>
          <p:cNvPr id="3" name="Marcador de Posição do Número do Diapositivo 2"/>
          <p:cNvSpPr>
            <a:spLocks noGrp="1"/>
          </p:cNvSpPr>
          <p:nvPr>
            <p:ph type="sldNum" sz="quarter" idx="12"/>
          </p:nvPr>
        </p:nvSpPr>
        <p:spPr/>
        <p:txBody>
          <a:bodyPr>
            <a:normAutofit fontScale="85000" lnSpcReduction="20000"/>
          </a:bodyPr>
          <a:lstStyle/>
          <a:p>
            <a:fld id="{B4422163-51E1-4CA0-BE4E-7782B2F7CC31}" type="slidenum">
              <a:rPr lang="pt-PT" smtClean="0"/>
              <a:pPr/>
              <a:t>71</a:t>
            </a:fld>
            <a:endParaRPr lang="pt-PT"/>
          </a:p>
        </p:txBody>
      </p:sp>
      <p:sp>
        <p:nvSpPr>
          <p:cNvPr id="9" name="Marcador de Posição de Conteúdo 8"/>
          <p:cNvSpPr>
            <a:spLocks noGrp="1"/>
          </p:cNvSpPr>
          <p:nvPr>
            <p:ph sz="quarter" idx="1"/>
          </p:nvPr>
        </p:nvSpPr>
        <p:spPr/>
        <p:txBody>
          <a:bodyPr/>
          <a:lstStyle/>
          <a:p>
            <a:r>
              <a:rPr lang="pt-PT" dirty="0" err="1" smtClean="0"/>
              <a:t>Conceptually</a:t>
            </a:r>
            <a:r>
              <a:rPr lang="pt-PT" dirty="0" smtClean="0"/>
              <a:t>:</a:t>
            </a:r>
            <a:endParaRPr lang="pt-PT" dirty="0"/>
          </a:p>
        </p:txBody>
      </p:sp>
      <p:sp>
        <p:nvSpPr>
          <p:cNvPr id="6" name="CaixaDeTexto 5"/>
          <p:cNvSpPr txBox="1"/>
          <p:nvPr/>
        </p:nvSpPr>
        <p:spPr>
          <a:xfrm>
            <a:off x="2571736" y="1928802"/>
            <a:ext cx="4357686" cy="1938992"/>
          </a:xfrm>
          <a:prstGeom prst="rect">
            <a:avLst/>
          </a:prstGeom>
          <a:noFill/>
        </p:spPr>
        <p:txBody>
          <a:bodyPr wrap="square" rtlCol="0">
            <a:spAutoFit/>
          </a:bodyPr>
          <a:lstStyle/>
          <a:p>
            <a:endParaRPr lang="pt-PT" sz="2400" dirty="0" smtClean="0"/>
          </a:p>
          <a:p>
            <a:pPr>
              <a:buNone/>
            </a:pPr>
            <a:r>
              <a:rPr lang="en-US" sz="2400" b="1" dirty="0">
                <a:latin typeface="Consolas" pitchFamily="49" charset="0"/>
              </a:rPr>
              <a:t>o</a:t>
            </a:r>
            <a:r>
              <a:rPr lang="en-US" sz="2400" b="1" dirty="0" smtClean="0">
                <a:latin typeface="Consolas" pitchFamily="49" charset="0"/>
              </a:rPr>
              <a:t>n </a:t>
            </a:r>
            <a:r>
              <a:rPr lang="en-US" sz="2400" dirty="0" smtClean="0">
                <a:latin typeface="Consolas" pitchFamily="49" charset="0"/>
              </a:rPr>
              <a:t>&lt;event&gt;</a:t>
            </a:r>
          </a:p>
          <a:p>
            <a:pPr>
              <a:buNone/>
            </a:pPr>
            <a:r>
              <a:rPr lang="en-US" sz="2400" b="1" dirty="0">
                <a:latin typeface="Consolas" pitchFamily="49" charset="0"/>
              </a:rPr>
              <a:t>i</a:t>
            </a:r>
            <a:r>
              <a:rPr lang="en-US" sz="2400" b="1" dirty="0" smtClean="0">
                <a:latin typeface="Consolas" pitchFamily="49" charset="0"/>
              </a:rPr>
              <a:t>f </a:t>
            </a:r>
            <a:r>
              <a:rPr lang="en-US" sz="2400" dirty="0" smtClean="0">
                <a:latin typeface="Consolas" pitchFamily="49" charset="0"/>
              </a:rPr>
              <a:t>&lt;condition&gt;</a:t>
            </a:r>
          </a:p>
          <a:p>
            <a:pPr>
              <a:buNone/>
            </a:pPr>
            <a:r>
              <a:rPr lang="en-US" sz="2400" b="1" dirty="0">
                <a:latin typeface="Consolas" pitchFamily="49" charset="0"/>
              </a:rPr>
              <a:t>t</a:t>
            </a:r>
            <a:r>
              <a:rPr lang="en-US" sz="2400" b="1" dirty="0" smtClean="0">
                <a:latin typeface="Consolas" pitchFamily="49" charset="0"/>
              </a:rPr>
              <a:t>hen </a:t>
            </a:r>
            <a:r>
              <a:rPr lang="en-US" sz="2400" dirty="0" smtClean="0">
                <a:latin typeface="Consolas" pitchFamily="49" charset="0"/>
              </a:rPr>
              <a:t>&lt;action&gt;</a:t>
            </a:r>
          </a:p>
          <a:p>
            <a:endParaRPr lang="pt-PT" sz="2400"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Oracle </a:t>
            </a:r>
            <a:r>
              <a:rPr lang="pt-PT" dirty="0" err="1" smtClean="0"/>
              <a:t>Rules</a:t>
            </a:r>
            <a:r>
              <a:rPr lang="pt-PT" dirty="0" smtClean="0"/>
              <a:t> </a:t>
            </a:r>
            <a:r>
              <a:rPr lang="pt-PT" dirty="0" err="1" smtClean="0"/>
              <a:t>Manager</a:t>
            </a:r>
            <a:endParaRPr lang="pt-PT" dirty="0"/>
          </a:p>
        </p:txBody>
      </p:sp>
      <p:sp>
        <p:nvSpPr>
          <p:cNvPr id="3" name="Marcador de Posição do Número do Diapositivo 2"/>
          <p:cNvSpPr>
            <a:spLocks noGrp="1"/>
          </p:cNvSpPr>
          <p:nvPr>
            <p:ph type="sldNum" sz="quarter" idx="12"/>
          </p:nvPr>
        </p:nvSpPr>
        <p:spPr/>
        <p:txBody>
          <a:bodyPr>
            <a:normAutofit fontScale="85000" lnSpcReduction="20000"/>
          </a:bodyPr>
          <a:lstStyle/>
          <a:p>
            <a:fld id="{B4422163-51E1-4CA0-BE4E-7782B2F7CC31}" type="slidenum">
              <a:rPr lang="pt-PT" smtClean="0"/>
              <a:pPr/>
              <a:t>72</a:t>
            </a:fld>
            <a:endParaRPr lang="pt-PT"/>
          </a:p>
        </p:txBody>
      </p:sp>
      <p:sp>
        <p:nvSpPr>
          <p:cNvPr id="9" name="Marcador de Posição de Conteúdo 8"/>
          <p:cNvSpPr>
            <a:spLocks noGrp="1"/>
          </p:cNvSpPr>
          <p:nvPr>
            <p:ph sz="quarter" idx="1"/>
          </p:nvPr>
        </p:nvSpPr>
        <p:spPr/>
        <p:txBody>
          <a:bodyPr/>
          <a:lstStyle/>
          <a:p>
            <a:r>
              <a:rPr lang="pt-PT" dirty="0" err="1" smtClean="0"/>
              <a:t>Conceptually</a:t>
            </a:r>
            <a:r>
              <a:rPr lang="pt-PT" dirty="0" smtClean="0"/>
              <a:t>:</a:t>
            </a:r>
            <a:endParaRPr lang="pt-PT" dirty="0"/>
          </a:p>
        </p:txBody>
      </p:sp>
      <p:sp>
        <p:nvSpPr>
          <p:cNvPr id="6" name="CaixaDeTexto 5"/>
          <p:cNvSpPr txBox="1"/>
          <p:nvPr/>
        </p:nvSpPr>
        <p:spPr>
          <a:xfrm>
            <a:off x="2571736" y="1928802"/>
            <a:ext cx="4357686" cy="1938992"/>
          </a:xfrm>
          <a:prstGeom prst="rect">
            <a:avLst/>
          </a:prstGeom>
          <a:noFill/>
        </p:spPr>
        <p:txBody>
          <a:bodyPr wrap="square" rtlCol="0">
            <a:spAutoFit/>
          </a:bodyPr>
          <a:lstStyle/>
          <a:p>
            <a:endParaRPr lang="pt-PT" sz="2400" dirty="0" smtClean="0"/>
          </a:p>
          <a:p>
            <a:pPr>
              <a:buNone/>
            </a:pPr>
            <a:r>
              <a:rPr lang="en-US" sz="2400" b="1" dirty="0">
                <a:latin typeface="Consolas" pitchFamily="49" charset="0"/>
              </a:rPr>
              <a:t>o</a:t>
            </a:r>
            <a:r>
              <a:rPr lang="en-US" sz="2400" b="1" dirty="0" smtClean="0">
                <a:latin typeface="Consolas" pitchFamily="49" charset="0"/>
              </a:rPr>
              <a:t>n </a:t>
            </a:r>
            <a:r>
              <a:rPr lang="en-US" sz="2400" dirty="0" smtClean="0">
                <a:latin typeface="Consolas" pitchFamily="49" charset="0"/>
              </a:rPr>
              <a:t>&lt;event&gt;</a:t>
            </a:r>
          </a:p>
          <a:p>
            <a:pPr>
              <a:buNone/>
            </a:pPr>
            <a:r>
              <a:rPr lang="en-US" sz="2400" b="1" dirty="0">
                <a:latin typeface="Consolas" pitchFamily="49" charset="0"/>
              </a:rPr>
              <a:t>i</a:t>
            </a:r>
            <a:r>
              <a:rPr lang="en-US" sz="2400" b="1" dirty="0" smtClean="0">
                <a:latin typeface="Consolas" pitchFamily="49" charset="0"/>
              </a:rPr>
              <a:t>f </a:t>
            </a:r>
            <a:r>
              <a:rPr lang="en-US" sz="2400" dirty="0" smtClean="0">
                <a:latin typeface="Consolas" pitchFamily="49" charset="0"/>
              </a:rPr>
              <a:t>&lt;condition&gt;</a:t>
            </a:r>
          </a:p>
          <a:p>
            <a:pPr>
              <a:buNone/>
            </a:pPr>
            <a:r>
              <a:rPr lang="en-US" sz="2400" b="1" dirty="0">
                <a:latin typeface="Consolas" pitchFamily="49" charset="0"/>
              </a:rPr>
              <a:t>t</a:t>
            </a:r>
            <a:r>
              <a:rPr lang="en-US" sz="2400" b="1" dirty="0" smtClean="0">
                <a:latin typeface="Consolas" pitchFamily="49" charset="0"/>
              </a:rPr>
              <a:t>hen </a:t>
            </a:r>
            <a:r>
              <a:rPr lang="en-US" sz="2400" dirty="0" smtClean="0">
                <a:latin typeface="Consolas" pitchFamily="49" charset="0"/>
              </a:rPr>
              <a:t>&lt;action&gt;</a:t>
            </a:r>
          </a:p>
          <a:p>
            <a:endParaRPr lang="pt-PT" sz="2400" dirty="0"/>
          </a:p>
        </p:txBody>
      </p:sp>
      <p:sp>
        <p:nvSpPr>
          <p:cNvPr id="8" name="CaixaDeTexto 7"/>
          <p:cNvSpPr txBox="1"/>
          <p:nvPr/>
        </p:nvSpPr>
        <p:spPr>
          <a:xfrm>
            <a:off x="1643042" y="4061776"/>
            <a:ext cx="6572296" cy="1938992"/>
          </a:xfrm>
          <a:prstGeom prst="rect">
            <a:avLst/>
          </a:prstGeom>
          <a:noFill/>
        </p:spPr>
        <p:txBody>
          <a:bodyPr wrap="square" rtlCol="0">
            <a:spAutoFit/>
          </a:bodyPr>
          <a:lstStyle/>
          <a:p>
            <a:endParaRPr lang="pt-PT" sz="2400" dirty="0" smtClean="0"/>
          </a:p>
          <a:p>
            <a:pPr>
              <a:buNone/>
            </a:pPr>
            <a:r>
              <a:rPr lang="en-US" sz="2400" b="1" dirty="0">
                <a:latin typeface="Consolas" pitchFamily="49" charset="0"/>
              </a:rPr>
              <a:t>o</a:t>
            </a:r>
            <a:r>
              <a:rPr lang="en-US" sz="2400" b="1" dirty="0" smtClean="0">
                <a:latin typeface="Consolas" pitchFamily="49" charset="0"/>
              </a:rPr>
              <a:t>n </a:t>
            </a:r>
            <a:r>
              <a:rPr lang="en-US" sz="2400" dirty="0" err="1" smtClean="0">
                <a:latin typeface="Consolas" pitchFamily="49" charset="0"/>
              </a:rPr>
              <a:t>StockTick</a:t>
            </a:r>
            <a:r>
              <a:rPr lang="en-US" sz="2400" dirty="0" smtClean="0">
                <a:latin typeface="Consolas" pitchFamily="49" charset="0"/>
              </a:rPr>
              <a:t>(symbol, price)</a:t>
            </a:r>
          </a:p>
          <a:p>
            <a:pPr>
              <a:buNone/>
            </a:pPr>
            <a:r>
              <a:rPr lang="en-US" sz="2400" b="1" dirty="0">
                <a:latin typeface="Consolas" pitchFamily="49" charset="0"/>
              </a:rPr>
              <a:t>i</a:t>
            </a:r>
            <a:r>
              <a:rPr lang="en-US" sz="2400" b="1" dirty="0" smtClean="0">
                <a:latin typeface="Consolas" pitchFamily="49" charset="0"/>
              </a:rPr>
              <a:t>f </a:t>
            </a:r>
            <a:r>
              <a:rPr lang="en-US" sz="2400" dirty="0" smtClean="0">
                <a:latin typeface="Consolas" pitchFamily="49" charset="0"/>
              </a:rPr>
              <a:t>symbol = </a:t>
            </a:r>
            <a:r>
              <a:rPr lang="en-US" sz="2400" dirty="0" smtClean="0">
                <a:solidFill>
                  <a:srgbClr val="FF0000"/>
                </a:solidFill>
                <a:latin typeface="Consolas" pitchFamily="49" charset="0"/>
              </a:rPr>
              <a:t>“ACME”</a:t>
            </a:r>
            <a:r>
              <a:rPr lang="en-US" sz="2400" dirty="0" smtClean="0">
                <a:latin typeface="Consolas" pitchFamily="49" charset="0"/>
              </a:rPr>
              <a:t> </a:t>
            </a:r>
            <a:r>
              <a:rPr lang="en-US" sz="2400" b="1" dirty="0" smtClean="0">
                <a:latin typeface="Consolas" pitchFamily="49" charset="0"/>
              </a:rPr>
              <a:t>and</a:t>
            </a:r>
            <a:r>
              <a:rPr lang="en-US" sz="2400" dirty="0" smtClean="0">
                <a:latin typeface="Consolas" pitchFamily="49" charset="0"/>
              </a:rPr>
              <a:t> price &gt; </a:t>
            </a:r>
            <a:r>
              <a:rPr lang="en-US" sz="2400" dirty="0" smtClean="0">
                <a:solidFill>
                  <a:schemeClr val="accent1">
                    <a:lumMod val="75000"/>
                  </a:schemeClr>
                </a:solidFill>
                <a:latin typeface="Consolas" pitchFamily="49" charset="0"/>
              </a:rPr>
              <a:t>100</a:t>
            </a:r>
          </a:p>
          <a:p>
            <a:pPr>
              <a:buNone/>
            </a:pPr>
            <a:r>
              <a:rPr lang="en-US" sz="2400" b="1" dirty="0">
                <a:latin typeface="Consolas" pitchFamily="49" charset="0"/>
              </a:rPr>
              <a:t>t</a:t>
            </a:r>
            <a:r>
              <a:rPr lang="en-US" sz="2400" b="1" dirty="0" smtClean="0">
                <a:latin typeface="Consolas" pitchFamily="49" charset="0"/>
              </a:rPr>
              <a:t>hen </a:t>
            </a:r>
            <a:r>
              <a:rPr lang="en-US" sz="2400" dirty="0" err="1" smtClean="0">
                <a:latin typeface="Consolas" pitchFamily="49" charset="0"/>
              </a:rPr>
              <a:t>buyStocks</a:t>
            </a:r>
            <a:r>
              <a:rPr lang="en-US" sz="2400" dirty="0" smtClean="0">
                <a:latin typeface="Consolas" pitchFamily="49" charset="0"/>
              </a:rPr>
              <a:t>(symbol)</a:t>
            </a:r>
          </a:p>
          <a:p>
            <a:endParaRPr lang="pt-PT" sz="2400" dirty="0"/>
          </a:p>
        </p:txBody>
      </p:sp>
      <p:sp>
        <p:nvSpPr>
          <p:cNvPr id="10" name="Seta para a direita 9"/>
          <p:cNvSpPr/>
          <p:nvPr/>
        </p:nvSpPr>
        <p:spPr>
          <a:xfrm rot="5400000">
            <a:off x="3786182" y="3714752"/>
            <a:ext cx="500066" cy="500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Oracle </a:t>
            </a:r>
            <a:r>
              <a:rPr lang="pt-PT" dirty="0" err="1" smtClean="0"/>
              <a:t>Rules</a:t>
            </a:r>
            <a:r>
              <a:rPr lang="pt-PT" dirty="0" smtClean="0"/>
              <a:t> </a:t>
            </a:r>
            <a:r>
              <a:rPr lang="pt-PT" dirty="0" err="1" smtClean="0"/>
              <a:t>Manager</a:t>
            </a:r>
            <a:endParaRPr lang="pt-PT" dirty="0"/>
          </a:p>
        </p:txBody>
      </p:sp>
      <p:sp>
        <p:nvSpPr>
          <p:cNvPr id="3" name="Marcador de Posição do Número do Diapositivo 2"/>
          <p:cNvSpPr>
            <a:spLocks noGrp="1"/>
          </p:cNvSpPr>
          <p:nvPr>
            <p:ph type="sldNum" sz="quarter" idx="12"/>
          </p:nvPr>
        </p:nvSpPr>
        <p:spPr/>
        <p:txBody>
          <a:bodyPr>
            <a:normAutofit fontScale="85000" lnSpcReduction="20000"/>
          </a:bodyPr>
          <a:lstStyle/>
          <a:p>
            <a:fld id="{B4422163-51E1-4CA0-BE4E-7782B2F7CC31}" type="slidenum">
              <a:rPr lang="pt-PT" smtClean="0"/>
              <a:pPr/>
              <a:t>73</a:t>
            </a:fld>
            <a:endParaRPr lang="pt-PT"/>
          </a:p>
        </p:txBody>
      </p:sp>
      <p:sp>
        <p:nvSpPr>
          <p:cNvPr id="9" name="Marcador de Posição de Conteúdo 8"/>
          <p:cNvSpPr>
            <a:spLocks noGrp="1"/>
          </p:cNvSpPr>
          <p:nvPr>
            <p:ph sz="quarter" idx="1"/>
          </p:nvPr>
        </p:nvSpPr>
        <p:spPr/>
        <p:txBody>
          <a:bodyPr/>
          <a:lstStyle/>
          <a:p>
            <a:r>
              <a:rPr lang="pt-PT" dirty="0" err="1" smtClean="0"/>
              <a:t>In</a:t>
            </a:r>
            <a:r>
              <a:rPr lang="pt-PT" dirty="0" smtClean="0"/>
              <a:t> </a:t>
            </a:r>
            <a:r>
              <a:rPr lang="pt-PT" dirty="0" err="1" smtClean="0"/>
              <a:t>practice</a:t>
            </a:r>
            <a:r>
              <a:rPr lang="pt-PT" dirty="0" smtClean="0"/>
              <a:t>:</a:t>
            </a:r>
            <a:endParaRPr lang="pt-PT" dirty="0"/>
          </a:p>
        </p:txBody>
      </p:sp>
      <p:pic>
        <p:nvPicPr>
          <p:cNvPr id="1027" name="Picture 3"/>
          <p:cNvPicPr>
            <a:picLocks noChangeAspect="1" noChangeArrowheads="1"/>
          </p:cNvPicPr>
          <p:nvPr/>
        </p:nvPicPr>
        <p:blipFill>
          <a:blip r:embed="rId2"/>
          <a:srcRect/>
          <a:stretch>
            <a:fillRect/>
          </a:stretch>
        </p:blipFill>
        <p:spPr bwMode="auto">
          <a:xfrm>
            <a:off x="1571604" y="2143116"/>
            <a:ext cx="5929354" cy="436355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Oracle </a:t>
            </a:r>
            <a:r>
              <a:rPr lang="pt-PT" dirty="0" err="1" smtClean="0"/>
              <a:t>Rules</a:t>
            </a:r>
            <a:r>
              <a:rPr lang="pt-PT" dirty="0" smtClean="0"/>
              <a:t> </a:t>
            </a:r>
            <a:r>
              <a:rPr lang="pt-PT" dirty="0" err="1" smtClean="0"/>
              <a:t>Manager</a:t>
            </a:r>
            <a:endParaRPr lang="pt-PT" dirty="0"/>
          </a:p>
        </p:txBody>
      </p:sp>
      <p:sp>
        <p:nvSpPr>
          <p:cNvPr id="3" name="Marcador de Posição do Número do Diapositivo 2"/>
          <p:cNvSpPr>
            <a:spLocks noGrp="1"/>
          </p:cNvSpPr>
          <p:nvPr>
            <p:ph type="sldNum" sz="quarter" idx="12"/>
          </p:nvPr>
        </p:nvSpPr>
        <p:spPr/>
        <p:txBody>
          <a:bodyPr>
            <a:normAutofit fontScale="85000" lnSpcReduction="20000"/>
          </a:bodyPr>
          <a:lstStyle/>
          <a:p>
            <a:fld id="{B4422163-51E1-4CA0-BE4E-7782B2F7CC31}" type="slidenum">
              <a:rPr lang="pt-PT" smtClean="0"/>
              <a:pPr/>
              <a:t>74</a:t>
            </a:fld>
            <a:endParaRPr lang="pt-PT"/>
          </a:p>
        </p:txBody>
      </p:sp>
      <p:sp>
        <p:nvSpPr>
          <p:cNvPr id="9" name="Marcador de Posição de Conteúdo 8"/>
          <p:cNvSpPr>
            <a:spLocks noGrp="1"/>
          </p:cNvSpPr>
          <p:nvPr>
            <p:ph sz="quarter" idx="1"/>
          </p:nvPr>
        </p:nvSpPr>
        <p:spPr/>
        <p:txBody>
          <a:bodyPr/>
          <a:lstStyle/>
          <a:p>
            <a:r>
              <a:rPr lang="pt-PT" dirty="0" err="1" smtClean="0"/>
              <a:t>In</a:t>
            </a:r>
            <a:r>
              <a:rPr lang="pt-PT" dirty="0" smtClean="0"/>
              <a:t> </a:t>
            </a:r>
            <a:r>
              <a:rPr lang="pt-PT" dirty="0" err="1" smtClean="0"/>
              <a:t>practice</a:t>
            </a:r>
            <a:r>
              <a:rPr lang="pt-PT" dirty="0" smtClean="0"/>
              <a:t> (no GUI):</a:t>
            </a:r>
            <a:endParaRPr lang="pt-PT" dirty="0"/>
          </a:p>
        </p:txBody>
      </p:sp>
      <p:pic>
        <p:nvPicPr>
          <p:cNvPr id="1026" name="Picture 2"/>
          <p:cNvPicPr>
            <a:picLocks noChangeAspect="1" noChangeArrowheads="1"/>
          </p:cNvPicPr>
          <p:nvPr/>
        </p:nvPicPr>
        <p:blipFill>
          <a:blip r:embed="rId2"/>
          <a:srcRect/>
          <a:stretch>
            <a:fillRect/>
          </a:stretch>
        </p:blipFill>
        <p:spPr bwMode="auto">
          <a:xfrm>
            <a:off x="1357291" y="2143116"/>
            <a:ext cx="6429419" cy="43981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Oracle </a:t>
            </a:r>
            <a:r>
              <a:rPr lang="pt-PT" dirty="0" err="1" smtClean="0"/>
              <a:t>Rules</a:t>
            </a:r>
            <a:r>
              <a:rPr lang="pt-PT" dirty="0" smtClean="0"/>
              <a:t> </a:t>
            </a:r>
            <a:r>
              <a:rPr lang="pt-PT" dirty="0" err="1" smtClean="0"/>
              <a:t>Manager</a:t>
            </a:r>
            <a:endParaRPr lang="pt-PT" dirty="0"/>
          </a:p>
        </p:txBody>
      </p:sp>
      <p:sp>
        <p:nvSpPr>
          <p:cNvPr id="3" name="Marcador de Posição do Número do Diapositivo 2"/>
          <p:cNvSpPr>
            <a:spLocks noGrp="1"/>
          </p:cNvSpPr>
          <p:nvPr>
            <p:ph type="sldNum" sz="quarter" idx="12"/>
          </p:nvPr>
        </p:nvSpPr>
        <p:spPr/>
        <p:txBody>
          <a:bodyPr>
            <a:normAutofit fontScale="85000" lnSpcReduction="20000"/>
          </a:bodyPr>
          <a:lstStyle/>
          <a:p>
            <a:fld id="{B4422163-51E1-4CA0-BE4E-7782B2F7CC31}" type="slidenum">
              <a:rPr lang="pt-PT" smtClean="0"/>
              <a:pPr/>
              <a:t>75</a:t>
            </a:fld>
            <a:endParaRPr lang="pt-PT"/>
          </a:p>
        </p:txBody>
      </p:sp>
      <p:sp>
        <p:nvSpPr>
          <p:cNvPr id="9" name="Marcador de Posição de Conteúdo 8"/>
          <p:cNvSpPr>
            <a:spLocks noGrp="1"/>
          </p:cNvSpPr>
          <p:nvPr>
            <p:ph sz="quarter" idx="1"/>
          </p:nvPr>
        </p:nvSpPr>
        <p:spPr/>
        <p:txBody>
          <a:bodyPr/>
          <a:lstStyle/>
          <a:p>
            <a:r>
              <a:rPr lang="pt-PT" dirty="0" err="1" smtClean="0"/>
              <a:t>In</a:t>
            </a:r>
            <a:r>
              <a:rPr lang="pt-PT" dirty="0" smtClean="0"/>
              <a:t> </a:t>
            </a:r>
            <a:r>
              <a:rPr lang="pt-PT" dirty="0" err="1" smtClean="0"/>
              <a:t>practice</a:t>
            </a:r>
            <a:r>
              <a:rPr lang="pt-PT" dirty="0" smtClean="0"/>
              <a:t> (</a:t>
            </a:r>
            <a:r>
              <a:rPr lang="pt-PT" dirty="0" err="1" smtClean="0"/>
              <a:t>creating</a:t>
            </a:r>
            <a:r>
              <a:rPr lang="pt-PT" dirty="0" smtClean="0"/>
              <a:t> a </a:t>
            </a:r>
            <a:r>
              <a:rPr lang="pt-PT" dirty="0" err="1" smtClean="0"/>
              <a:t>rule</a:t>
            </a:r>
            <a:r>
              <a:rPr lang="pt-PT" dirty="0" smtClean="0"/>
              <a:t>):</a:t>
            </a:r>
            <a:endParaRPr lang="pt-PT" dirty="0"/>
          </a:p>
        </p:txBody>
      </p:sp>
      <p:sp>
        <p:nvSpPr>
          <p:cNvPr id="8" name="CaixaDeTexto 7"/>
          <p:cNvSpPr txBox="1"/>
          <p:nvPr/>
        </p:nvSpPr>
        <p:spPr>
          <a:xfrm>
            <a:off x="214282" y="2143116"/>
            <a:ext cx="8715436" cy="3293209"/>
          </a:xfrm>
          <a:prstGeom prst="rect">
            <a:avLst/>
          </a:prstGeom>
          <a:noFill/>
        </p:spPr>
        <p:txBody>
          <a:bodyPr wrap="square" rtlCol="0">
            <a:spAutoFit/>
          </a:bodyPr>
          <a:lstStyle/>
          <a:p>
            <a:endParaRPr lang="pt-PT" sz="1600" dirty="0" smtClean="0"/>
          </a:p>
          <a:p>
            <a:pPr>
              <a:buNone/>
            </a:pPr>
            <a:r>
              <a:rPr lang="en-US" sz="1600" b="1" dirty="0" smtClean="0">
                <a:latin typeface="Consolas" pitchFamily="49" charset="0"/>
              </a:rPr>
              <a:t>INSERT</a:t>
            </a:r>
            <a:r>
              <a:rPr lang="en-US" sz="1600" dirty="0" smtClean="0">
                <a:latin typeface="Consolas" pitchFamily="49" charset="0"/>
              </a:rPr>
              <a:t> </a:t>
            </a:r>
            <a:r>
              <a:rPr lang="en-US" sz="1600" b="1" dirty="0" smtClean="0">
                <a:latin typeface="Consolas" pitchFamily="49" charset="0"/>
              </a:rPr>
              <a:t>INTO</a:t>
            </a:r>
            <a:r>
              <a:rPr lang="en-US" sz="1600" dirty="0" smtClean="0">
                <a:latin typeface="Consolas" pitchFamily="49" charset="0"/>
              </a:rPr>
              <a:t> </a:t>
            </a:r>
            <a:r>
              <a:rPr lang="en-US" sz="1600" dirty="0" err="1" smtClean="0">
                <a:latin typeface="Consolas" pitchFamily="49" charset="0"/>
              </a:rPr>
              <a:t>CompTravelPromo</a:t>
            </a:r>
            <a:r>
              <a:rPr lang="en-US" sz="1600" dirty="0" smtClean="0">
                <a:latin typeface="Consolas" pitchFamily="49" charset="0"/>
              </a:rPr>
              <a:t> (</a:t>
            </a:r>
            <a:r>
              <a:rPr lang="en-US" sz="1600" dirty="0" err="1" smtClean="0">
                <a:latin typeface="Consolas" pitchFamily="49" charset="0"/>
              </a:rPr>
              <a:t>rlm$ruleid</a:t>
            </a:r>
            <a:r>
              <a:rPr lang="en-US" sz="1600" dirty="0" smtClean="0">
                <a:latin typeface="Consolas" pitchFamily="49" charset="0"/>
              </a:rPr>
              <a:t>, </a:t>
            </a:r>
            <a:r>
              <a:rPr lang="en-US" sz="1600" dirty="0" err="1" smtClean="0">
                <a:latin typeface="Consolas" pitchFamily="49" charset="0"/>
              </a:rPr>
              <a:t>PromoType</a:t>
            </a:r>
            <a:r>
              <a:rPr lang="en-US" sz="1600" dirty="0" smtClean="0">
                <a:latin typeface="Consolas" pitchFamily="49" charset="0"/>
              </a:rPr>
              <a:t>, </a:t>
            </a:r>
            <a:r>
              <a:rPr lang="en-US" sz="1600" dirty="0" err="1" smtClean="0">
                <a:latin typeface="Consolas" pitchFamily="49" charset="0"/>
              </a:rPr>
              <a:t>OfferedBy</a:t>
            </a:r>
            <a:r>
              <a:rPr lang="en-US" sz="1600" dirty="0" smtClean="0">
                <a:latin typeface="Consolas" pitchFamily="49" charset="0"/>
              </a:rPr>
              <a:t>, </a:t>
            </a:r>
            <a:r>
              <a:rPr lang="en-US" sz="1600" dirty="0" err="1" smtClean="0">
                <a:latin typeface="Consolas" pitchFamily="49" charset="0"/>
              </a:rPr>
              <a:t>rlm$rulecond</a:t>
            </a:r>
            <a:r>
              <a:rPr lang="en-US" sz="1600" dirty="0" smtClean="0">
                <a:latin typeface="Consolas" pitchFamily="49" charset="0"/>
              </a:rPr>
              <a:t>) </a:t>
            </a:r>
          </a:p>
          <a:p>
            <a:pPr>
              <a:buNone/>
            </a:pPr>
            <a:r>
              <a:rPr lang="en-US" sz="1600" dirty="0" smtClean="0">
                <a:latin typeface="Consolas" pitchFamily="49" charset="0"/>
              </a:rPr>
              <a:t>  </a:t>
            </a:r>
            <a:r>
              <a:rPr lang="en-US" sz="1600" b="1" dirty="0" smtClean="0">
                <a:latin typeface="Consolas" pitchFamily="49" charset="0"/>
              </a:rPr>
              <a:t>VALUES</a:t>
            </a:r>
            <a:r>
              <a:rPr lang="en-US" sz="1600" dirty="0" smtClean="0">
                <a:latin typeface="Consolas" pitchFamily="49" charset="0"/>
              </a:rPr>
              <a:t> ('UN-HT-FL', '</a:t>
            </a:r>
            <a:r>
              <a:rPr lang="en-US" sz="1600" dirty="0" err="1" smtClean="0">
                <a:latin typeface="Consolas" pitchFamily="49" charset="0"/>
              </a:rPr>
              <a:t>RentalCar</a:t>
            </a:r>
            <a:r>
              <a:rPr lang="en-US" sz="1600" dirty="0" smtClean="0">
                <a:latin typeface="Consolas" pitchFamily="49" charset="0"/>
              </a:rPr>
              <a:t>', '</a:t>
            </a:r>
            <a:r>
              <a:rPr lang="en-US" sz="1600" dirty="0" err="1" smtClean="0">
                <a:latin typeface="Consolas" pitchFamily="49" charset="0"/>
              </a:rPr>
              <a:t>Acar</a:t>
            </a:r>
            <a:r>
              <a:rPr lang="en-US" sz="1600" dirty="0" smtClean="0">
                <a:latin typeface="Consolas" pitchFamily="49" charset="0"/>
              </a:rPr>
              <a:t>', </a:t>
            </a:r>
          </a:p>
          <a:p>
            <a:pPr>
              <a:buNone/>
            </a:pPr>
            <a:r>
              <a:rPr lang="en-US" sz="1600" dirty="0" smtClean="0">
                <a:latin typeface="Consolas" pitchFamily="49" charset="0"/>
              </a:rPr>
              <a:t>          '&lt;</a:t>
            </a:r>
            <a:r>
              <a:rPr lang="en-US" sz="1600" b="1" dirty="0" smtClean="0">
                <a:latin typeface="Consolas" pitchFamily="49" charset="0"/>
              </a:rPr>
              <a:t>condition</a:t>
            </a:r>
            <a:r>
              <a:rPr lang="en-US" sz="1600" dirty="0" smtClean="0">
                <a:latin typeface="Consolas" pitchFamily="49" charset="0"/>
              </a:rPr>
              <a:t>&gt;</a:t>
            </a:r>
          </a:p>
          <a:p>
            <a:pPr>
              <a:buNone/>
            </a:pPr>
            <a:r>
              <a:rPr lang="en-US" sz="1600" dirty="0" smtClean="0">
                <a:latin typeface="Consolas" pitchFamily="49" charset="0"/>
              </a:rPr>
              <a:t>             &lt;</a:t>
            </a:r>
            <a:r>
              <a:rPr lang="en-US" sz="1600" b="1" dirty="0" smtClean="0">
                <a:latin typeface="Consolas" pitchFamily="49" charset="0"/>
              </a:rPr>
              <a:t>and</a:t>
            </a:r>
            <a:r>
              <a:rPr lang="en-US" sz="1600" dirty="0" smtClean="0">
                <a:latin typeface="Consolas" pitchFamily="49" charset="0"/>
              </a:rPr>
              <a:t> </a:t>
            </a:r>
            <a:r>
              <a:rPr lang="en-US" sz="1600" b="1" dirty="0" smtClean="0">
                <a:latin typeface="Consolas" pitchFamily="49" charset="0"/>
              </a:rPr>
              <a:t>join</a:t>
            </a:r>
            <a:r>
              <a:rPr lang="en-US" sz="1600" dirty="0" smtClean="0">
                <a:latin typeface="Consolas" pitchFamily="49" charset="0"/>
              </a:rPr>
              <a:t>="</a:t>
            </a:r>
            <a:r>
              <a:rPr lang="en-US" sz="1600" dirty="0" err="1" smtClean="0">
                <a:latin typeface="Consolas" pitchFamily="49" charset="0"/>
              </a:rPr>
              <a:t>Flt.CustId</a:t>
            </a:r>
            <a:r>
              <a:rPr lang="en-US" sz="1600" dirty="0" smtClean="0">
                <a:latin typeface="Consolas" pitchFamily="49" charset="0"/>
              </a:rPr>
              <a:t> = </a:t>
            </a:r>
            <a:r>
              <a:rPr lang="en-US" sz="1600" dirty="0" err="1" smtClean="0">
                <a:latin typeface="Consolas" pitchFamily="49" charset="0"/>
              </a:rPr>
              <a:t>Car.CustId</a:t>
            </a:r>
            <a:r>
              <a:rPr lang="en-US" sz="1600" dirty="0" smtClean="0">
                <a:latin typeface="Consolas" pitchFamily="49" charset="0"/>
              </a:rPr>
              <a:t>"&gt;</a:t>
            </a:r>
          </a:p>
          <a:p>
            <a:pPr>
              <a:buNone/>
            </a:pPr>
            <a:r>
              <a:rPr lang="en-US" sz="1600" dirty="0" smtClean="0">
                <a:latin typeface="Consolas" pitchFamily="49" charset="0"/>
              </a:rPr>
              <a:t>                &lt;</a:t>
            </a:r>
            <a:r>
              <a:rPr lang="en-US" sz="1600" b="1" dirty="0" smtClean="0">
                <a:latin typeface="Consolas" pitchFamily="49" charset="0"/>
              </a:rPr>
              <a:t>object</a:t>
            </a:r>
            <a:r>
              <a:rPr lang="en-US" sz="1600" dirty="0" smtClean="0">
                <a:latin typeface="Consolas" pitchFamily="49" charset="0"/>
              </a:rPr>
              <a:t> name="Flt"&gt;</a:t>
            </a:r>
          </a:p>
          <a:p>
            <a:pPr>
              <a:buNone/>
            </a:pPr>
            <a:r>
              <a:rPr lang="en-US" sz="1600" dirty="0" smtClean="0">
                <a:latin typeface="Consolas" pitchFamily="49" charset="0"/>
              </a:rPr>
              <a:t>                    Airline=''</a:t>
            </a:r>
            <a:r>
              <a:rPr lang="en-US" sz="1600" dirty="0" err="1" smtClean="0">
                <a:latin typeface="Consolas" pitchFamily="49" charset="0"/>
              </a:rPr>
              <a:t>Abcair</a:t>
            </a:r>
            <a:r>
              <a:rPr lang="en-US" sz="1600" dirty="0" smtClean="0">
                <a:latin typeface="Consolas" pitchFamily="49" charset="0"/>
              </a:rPr>
              <a:t>'' </a:t>
            </a:r>
            <a:r>
              <a:rPr lang="en-US" sz="1600" b="1" dirty="0" smtClean="0">
                <a:latin typeface="Consolas" pitchFamily="49" charset="0"/>
              </a:rPr>
              <a:t>and</a:t>
            </a:r>
            <a:r>
              <a:rPr lang="en-US" sz="1600" dirty="0" smtClean="0">
                <a:latin typeface="Consolas" pitchFamily="49" charset="0"/>
              </a:rPr>
              <a:t> </a:t>
            </a:r>
            <a:r>
              <a:rPr lang="en-US" sz="1600" dirty="0" err="1" smtClean="0">
                <a:latin typeface="Consolas" pitchFamily="49" charset="0"/>
              </a:rPr>
              <a:t>ToCity</a:t>
            </a:r>
            <a:r>
              <a:rPr lang="en-US" sz="1600" dirty="0" smtClean="0">
                <a:latin typeface="Consolas" pitchFamily="49" charset="0"/>
              </a:rPr>
              <a:t>=''Orlando''</a:t>
            </a:r>
          </a:p>
          <a:p>
            <a:pPr>
              <a:buNone/>
            </a:pPr>
            <a:r>
              <a:rPr lang="en-US" sz="1600" dirty="0" smtClean="0">
                <a:latin typeface="Consolas" pitchFamily="49" charset="0"/>
              </a:rPr>
              <a:t>                &lt;/</a:t>
            </a:r>
            <a:r>
              <a:rPr lang="en-US" sz="1600" b="1" dirty="0" smtClean="0">
                <a:latin typeface="Consolas" pitchFamily="49" charset="0"/>
              </a:rPr>
              <a:t>object</a:t>
            </a:r>
            <a:r>
              <a:rPr lang="en-US" sz="1600" dirty="0" smtClean="0">
                <a:latin typeface="Consolas" pitchFamily="49" charset="0"/>
              </a:rPr>
              <a:t>&gt;</a:t>
            </a:r>
          </a:p>
          <a:p>
            <a:pPr>
              <a:buNone/>
            </a:pPr>
            <a:r>
              <a:rPr lang="en-US" sz="1600" dirty="0" smtClean="0">
                <a:latin typeface="Consolas" pitchFamily="49" charset="0"/>
              </a:rPr>
              <a:t>                &lt;</a:t>
            </a:r>
            <a:r>
              <a:rPr lang="en-US" sz="1600" b="1" dirty="0" smtClean="0">
                <a:latin typeface="Consolas" pitchFamily="49" charset="0"/>
              </a:rPr>
              <a:t>object</a:t>
            </a:r>
            <a:r>
              <a:rPr lang="en-US" sz="1600" dirty="0" smtClean="0">
                <a:latin typeface="Consolas" pitchFamily="49" charset="0"/>
              </a:rPr>
              <a:t> name="Car"&gt;</a:t>
            </a:r>
          </a:p>
          <a:p>
            <a:pPr>
              <a:buNone/>
            </a:pPr>
            <a:r>
              <a:rPr lang="en-US" sz="1600" dirty="0" smtClean="0">
                <a:latin typeface="Consolas" pitchFamily="49" charset="0"/>
              </a:rPr>
              <a:t>                    </a:t>
            </a:r>
            <a:r>
              <a:rPr lang="en-US" sz="1600" dirty="0" err="1" smtClean="0">
                <a:latin typeface="Consolas" pitchFamily="49" charset="0"/>
              </a:rPr>
              <a:t>CarType</a:t>
            </a:r>
            <a:r>
              <a:rPr lang="en-US" sz="1600" dirty="0" smtClean="0">
                <a:latin typeface="Consolas" pitchFamily="49" charset="0"/>
              </a:rPr>
              <a:t> = ''Luxury''</a:t>
            </a:r>
          </a:p>
          <a:p>
            <a:pPr>
              <a:buNone/>
            </a:pPr>
            <a:r>
              <a:rPr lang="en-US" sz="1600" dirty="0" smtClean="0">
                <a:latin typeface="Consolas" pitchFamily="49" charset="0"/>
              </a:rPr>
              <a:t>                &lt;/</a:t>
            </a:r>
            <a:r>
              <a:rPr lang="en-US" sz="1600" b="1" dirty="0" smtClean="0">
                <a:latin typeface="Consolas" pitchFamily="49" charset="0"/>
              </a:rPr>
              <a:t>object</a:t>
            </a:r>
            <a:r>
              <a:rPr lang="en-US" sz="1600" dirty="0" smtClean="0">
                <a:latin typeface="Consolas" pitchFamily="49" charset="0"/>
              </a:rPr>
              <a:t>&gt;</a:t>
            </a:r>
          </a:p>
          <a:p>
            <a:pPr>
              <a:buNone/>
            </a:pPr>
            <a:r>
              <a:rPr lang="en-US" sz="1600" dirty="0" smtClean="0">
                <a:latin typeface="Consolas" pitchFamily="49" charset="0"/>
              </a:rPr>
              <a:t>             &lt;/</a:t>
            </a:r>
            <a:r>
              <a:rPr lang="en-US" sz="1600" b="1" dirty="0" smtClean="0">
                <a:latin typeface="Consolas" pitchFamily="49" charset="0"/>
              </a:rPr>
              <a:t>and</a:t>
            </a:r>
            <a:r>
              <a:rPr lang="en-US" sz="1600" dirty="0" smtClean="0">
                <a:latin typeface="Consolas" pitchFamily="49" charset="0"/>
              </a:rPr>
              <a:t>&gt;</a:t>
            </a:r>
          </a:p>
          <a:p>
            <a:pPr>
              <a:buNone/>
            </a:pPr>
            <a:r>
              <a:rPr lang="en-US" sz="1600" dirty="0" smtClean="0">
                <a:latin typeface="Consolas" pitchFamily="49" charset="0"/>
              </a:rPr>
              <a:t>           &lt;/</a:t>
            </a:r>
            <a:r>
              <a:rPr lang="en-US" sz="1600" b="1" dirty="0" smtClean="0">
                <a:latin typeface="Consolas" pitchFamily="49" charset="0"/>
              </a:rPr>
              <a:t>condition</a:t>
            </a:r>
            <a:r>
              <a:rPr lang="en-US" sz="1600" dirty="0" smtClean="0">
                <a:latin typeface="Consolas" pitchFamily="49" charset="0"/>
              </a:rPr>
              <a:t>&gt;');</a:t>
            </a:r>
            <a:endParaRPr lang="pt-PT" sz="1600"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Oracle </a:t>
            </a:r>
            <a:r>
              <a:rPr lang="pt-PT" dirty="0" err="1" smtClean="0"/>
              <a:t>Rules</a:t>
            </a:r>
            <a:r>
              <a:rPr lang="pt-PT" dirty="0" smtClean="0"/>
              <a:t> </a:t>
            </a:r>
            <a:r>
              <a:rPr lang="pt-PT" dirty="0" err="1" smtClean="0"/>
              <a:t>Manager</a:t>
            </a:r>
            <a:endParaRPr lang="pt-PT" dirty="0"/>
          </a:p>
        </p:txBody>
      </p:sp>
      <p:sp>
        <p:nvSpPr>
          <p:cNvPr id="3" name="Marcador de Posição do Número do Diapositivo 2"/>
          <p:cNvSpPr>
            <a:spLocks noGrp="1"/>
          </p:cNvSpPr>
          <p:nvPr>
            <p:ph type="sldNum" sz="quarter" idx="12"/>
          </p:nvPr>
        </p:nvSpPr>
        <p:spPr/>
        <p:txBody>
          <a:bodyPr>
            <a:normAutofit fontScale="85000" lnSpcReduction="20000"/>
          </a:bodyPr>
          <a:lstStyle/>
          <a:p>
            <a:fld id="{B4422163-51E1-4CA0-BE4E-7782B2F7CC31}" type="slidenum">
              <a:rPr lang="pt-PT" smtClean="0"/>
              <a:pPr/>
              <a:t>76</a:t>
            </a:fld>
            <a:endParaRPr lang="pt-PT"/>
          </a:p>
        </p:txBody>
      </p:sp>
      <p:sp>
        <p:nvSpPr>
          <p:cNvPr id="9" name="Marcador de Posição de Conteúdo 8"/>
          <p:cNvSpPr>
            <a:spLocks noGrp="1"/>
          </p:cNvSpPr>
          <p:nvPr>
            <p:ph sz="quarter" idx="1"/>
          </p:nvPr>
        </p:nvSpPr>
        <p:spPr/>
        <p:txBody>
          <a:bodyPr/>
          <a:lstStyle/>
          <a:p>
            <a:r>
              <a:rPr lang="pt-PT" dirty="0" err="1" smtClean="0"/>
              <a:t>Supports</a:t>
            </a:r>
            <a:r>
              <a:rPr lang="pt-PT" dirty="0" smtClean="0"/>
              <a:t> </a:t>
            </a:r>
            <a:r>
              <a:rPr lang="pt-PT" dirty="0" err="1" smtClean="0"/>
              <a:t>composite</a:t>
            </a:r>
            <a:r>
              <a:rPr lang="pt-PT" dirty="0" smtClean="0"/>
              <a:t> </a:t>
            </a:r>
            <a:r>
              <a:rPr lang="pt-PT" dirty="0" err="1" smtClean="0"/>
              <a:t>events</a:t>
            </a:r>
            <a:endParaRPr lang="pt-PT" dirty="0" smtClean="0"/>
          </a:p>
          <a:p>
            <a:pPr lvl="1"/>
            <a:r>
              <a:rPr lang="pt-PT" dirty="0" err="1" smtClean="0"/>
              <a:t>Sequencing</a:t>
            </a:r>
            <a:r>
              <a:rPr lang="pt-PT" dirty="0" smtClean="0"/>
              <a:t> (A </a:t>
            </a:r>
            <a:r>
              <a:rPr lang="pt-PT" dirty="0" err="1" smtClean="0"/>
              <a:t>before</a:t>
            </a:r>
            <a:r>
              <a:rPr lang="pt-PT" dirty="0" smtClean="0"/>
              <a:t> B)</a:t>
            </a:r>
          </a:p>
          <a:p>
            <a:pPr lvl="1"/>
            <a:r>
              <a:rPr lang="pt-PT" dirty="0" err="1" smtClean="0"/>
              <a:t>Negation</a:t>
            </a:r>
            <a:r>
              <a:rPr lang="pt-PT" dirty="0" smtClean="0"/>
              <a:t> (A </a:t>
            </a:r>
            <a:r>
              <a:rPr lang="pt-PT" dirty="0" err="1" smtClean="0"/>
              <a:t>doesn’t</a:t>
            </a:r>
            <a:r>
              <a:rPr lang="pt-PT" dirty="0" smtClean="0"/>
              <a:t> </a:t>
            </a:r>
            <a:r>
              <a:rPr lang="en-US" dirty="0" err="1" smtClean="0"/>
              <a:t>ocurr</a:t>
            </a:r>
            <a:r>
              <a:rPr lang="pt-PT" dirty="0" smtClean="0"/>
              <a:t>)</a:t>
            </a:r>
          </a:p>
          <a:p>
            <a:pPr lvl="1"/>
            <a:r>
              <a:rPr lang="pt-PT" dirty="0" err="1" smtClean="0"/>
              <a:t>Set</a:t>
            </a:r>
            <a:r>
              <a:rPr lang="pt-PT" dirty="0" smtClean="0"/>
              <a:t> </a:t>
            </a:r>
            <a:r>
              <a:rPr lang="pt-PT" dirty="0" err="1" smtClean="0"/>
              <a:t>semantics</a:t>
            </a:r>
            <a:r>
              <a:rPr lang="pt-PT" dirty="0" smtClean="0"/>
              <a:t> (A AND B)</a:t>
            </a:r>
          </a:p>
          <a:p>
            <a:pPr lvl="1"/>
            <a:r>
              <a:rPr lang="pt-PT" dirty="0" err="1" smtClean="0"/>
              <a:t>Any</a:t>
            </a:r>
            <a:r>
              <a:rPr lang="pt-PT" dirty="0" smtClean="0"/>
              <a:t> N (</a:t>
            </a:r>
            <a:r>
              <a:rPr lang="pt-PT" dirty="0" err="1" smtClean="0"/>
              <a:t>At</a:t>
            </a:r>
            <a:r>
              <a:rPr lang="pt-PT" dirty="0" smtClean="0"/>
              <a:t> </a:t>
            </a:r>
            <a:r>
              <a:rPr lang="pt-PT" dirty="0" err="1" smtClean="0"/>
              <a:t>least</a:t>
            </a:r>
            <a:r>
              <a:rPr lang="pt-PT" dirty="0" smtClean="0"/>
              <a:t> 5 As)</a:t>
            </a:r>
          </a:p>
          <a:p>
            <a:pPr lvl="1"/>
            <a:r>
              <a:rPr lang="pt-PT" dirty="0" err="1" smtClean="0"/>
              <a:t>Collection</a:t>
            </a:r>
            <a:endParaRPr lang="pt-PT" dirty="0" smtClean="0"/>
          </a:p>
          <a:p>
            <a:pPr lvl="1"/>
            <a:endParaRPr lang="pt-PT"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t>Oracle </a:t>
            </a:r>
            <a:r>
              <a:rPr lang="pt-PT" dirty="0" err="1" smtClean="0"/>
              <a:t>Rules</a:t>
            </a:r>
            <a:r>
              <a:rPr lang="pt-PT" dirty="0" smtClean="0"/>
              <a:t> </a:t>
            </a:r>
            <a:r>
              <a:rPr lang="pt-PT" dirty="0" err="1" smtClean="0"/>
              <a:t>Manager</a:t>
            </a:r>
            <a:endParaRPr lang="pt-PT" dirty="0"/>
          </a:p>
        </p:txBody>
      </p:sp>
      <p:sp>
        <p:nvSpPr>
          <p:cNvPr id="3" name="Marcador de Posição do Número do Diapositivo 2"/>
          <p:cNvSpPr>
            <a:spLocks noGrp="1"/>
          </p:cNvSpPr>
          <p:nvPr>
            <p:ph type="sldNum" sz="quarter" idx="12"/>
          </p:nvPr>
        </p:nvSpPr>
        <p:spPr/>
        <p:txBody>
          <a:bodyPr>
            <a:normAutofit fontScale="85000" lnSpcReduction="20000"/>
          </a:bodyPr>
          <a:lstStyle/>
          <a:p>
            <a:fld id="{B4422163-51E1-4CA0-BE4E-7782B2F7CC31}" type="slidenum">
              <a:rPr lang="pt-PT" smtClean="0"/>
              <a:pPr/>
              <a:t>77</a:t>
            </a:fld>
            <a:endParaRPr lang="pt-PT"/>
          </a:p>
        </p:txBody>
      </p:sp>
      <p:sp>
        <p:nvSpPr>
          <p:cNvPr id="9" name="Marcador de Posição de Conteúdo 8"/>
          <p:cNvSpPr>
            <a:spLocks noGrp="1"/>
          </p:cNvSpPr>
          <p:nvPr>
            <p:ph sz="quarter" idx="1"/>
          </p:nvPr>
        </p:nvSpPr>
        <p:spPr/>
        <p:txBody>
          <a:bodyPr/>
          <a:lstStyle/>
          <a:p>
            <a:r>
              <a:rPr lang="pt-PT" dirty="0" err="1" smtClean="0"/>
              <a:t>Disadvantages</a:t>
            </a:r>
            <a:r>
              <a:rPr lang="pt-PT" dirty="0" smtClean="0"/>
              <a:t>:</a:t>
            </a:r>
          </a:p>
          <a:p>
            <a:pPr lvl="1"/>
            <a:r>
              <a:rPr lang="pt-PT" dirty="0" err="1" smtClean="0"/>
              <a:t>Good</a:t>
            </a:r>
            <a:r>
              <a:rPr lang="pt-PT" dirty="0" smtClean="0"/>
              <a:t> to </a:t>
            </a:r>
            <a:r>
              <a:rPr lang="pt-PT" dirty="0" err="1" smtClean="0"/>
              <a:t>detect</a:t>
            </a:r>
            <a:r>
              <a:rPr lang="pt-PT" dirty="0" smtClean="0"/>
              <a:t> </a:t>
            </a:r>
            <a:r>
              <a:rPr lang="pt-PT" dirty="0" err="1" smtClean="0"/>
              <a:t>events</a:t>
            </a:r>
            <a:r>
              <a:rPr lang="pt-PT" dirty="0" smtClean="0"/>
              <a:t>, no </a:t>
            </a:r>
            <a:r>
              <a:rPr lang="pt-PT" dirty="0" err="1" smtClean="0"/>
              <a:t>so</a:t>
            </a:r>
            <a:r>
              <a:rPr lang="pt-PT" dirty="0" smtClean="0"/>
              <a:t> </a:t>
            </a:r>
            <a:r>
              <a:rPr lang="pt-PT" dirty="0" err="1" smtClean="0"/>
              <a:t>good</a:t>
            </a:r>
            <a:r>
              <a:rPr lang="pt-PT" dirty="0" smtClean="0"/>
              <a:t> to </a:t>
            </a:r>
            <a:r>
              <a:rPr lang="pt-PT" dirty="0" err="1" smtClean="0"/>
              <a:t>process</a:t>
            </a:r>
            <a:r>
              <a:rPr lang="pt-PT" dirty="0" smtClean="0"/>
              <a:t> </a:t>
            </a:r>
            <a:r>
              <a:rPr lang="pt-PT" dirty="0" err="1" smtClean="0"/>
              <a:t>them</a:t>
            </a:r>
            <a:endParaRPr lang="pt-PT" dirty="0" smtClean="0"/>
          </a:p>
          <a:p>
            <a:pPr lvl="1"/>
            <a:r>
              <a:rPr lang="pt-PT" dirty="0" smtClean="0"/>
              <a:t>PL/SQL </a:t>
            </a:r>
            <a:r>
              <a:rPr lang="pt-PT" dirty="0" err="1" smtClean="0"/>
              <a:t>is</a:t>
            </a:r>
            <a:r>
              <a:rPr lang="pt-PT" dirty="0" smtClean="0"/>
              <a:t> </a:t>
            </a:r>
            <a:r>
              <a:rPr lang="pt-PT" dirty="0" err="1" smtClean="0"/>
              <a:t>not</a:t>
            </a:r>
            <a:r>
              <a:rPr lang="pt-PT" dirty="0" smtClean="0"/>
              <a:t> </a:t>
            </a:r>
            <a:r>
              <a:rPr lang="pt-PT" dirty="0" err="1" smtClean="0"/>
              <a:t>suited</a:t>
            </a:r>
            <a:r>
              <a:rPr lang="pt-PT" dirty="0" smtClean="0"/>
              <a:t> for </a:t>
            </a:r>
            <a:r>
              <a:rPr lang="pt-PT" dirty="0" err="1" smtClean="0"/>
              <a:t>complex</a:t>
            </a:r>
            <a:r>
              <a:rPr lang="pt-PT" dirty="0" smtClean="0"/>
              <a:t> </a:t>
            </a:r>
            <a:r>
              <a:rPr lang="pt-PT" dirty="0" err="1" smtClean="0"/>
              <a:t>application</a:t>
            </a:r>
            <a:r>
              <a:rPr lang="pt-PT" dirty="0" smtClean="0"/>
              <a:t> </a:t>
            </a:r>
            <a:r>
              <a:rPr lang="pt-PT" dirty="0" err="1" smtClean="0"/>
              <a:t>development</a:t>
            </a:r>
            <a:endParaRPr lang="pt-PT" dirty="0" smtClean="0"/>
          </a:p>
          <a:p>
            <a:pPr lvl="1"/>
            <a:r>
              <a:rPr lang="pt-PT" dirty="0" err="1" smtClean="0"/>
              <a:t>The</a:t>
            </a:r>
            <a:r>
              <a:rPr lang="pt-PT" dirty="0" smtClean="0"/>
              <a:t> </a:t>
            </a:r>
            <a:r>
              <a:rPr lang="pt-PT" dirty="0" err="1" smtClean="0"/>
              <a:t>paradigm</a:t>
            </a:r>
            <a:r>
              <a:rPr lang="pt-PT" dirty="0" smtClean="0"/>
              <a:t> </a:t>
            </a:r>
            <a:r>
              <a:rPr lang="pt-PT" dirty="0" err="1" smtClean="0"/>
              <a:t>doesn’t</a:t>
            </a:r>
            <a:r>
              <a:rPr lang="pt-PT" dirty="0" smtClean="0"/>
              <a:t> </a:t>
            </a:r>
            <a:r>
              <a:rPr lang="pt-PT" dirty="0" err="1" smtClean="0"/>
              <a:t>scale</a:t>
            </a:r>
            <a:endParaRPr lang="pt-PT" dirty="0"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err="1" smtClean="0"/>
              <a:t>Apama</a:t>
            </a:r>
            <a:r>
              <a:rPr lang="pt-PT" dirty="0" smtClean="0"/>
              <a:t> </a:t>
            </a:r>
            <a:r>
              <a:rPr lang="pt-PT" dirty="0" err="1" smtClean="0"/>
              <a:t>MonitorScript</a:t>
            </a:r>
            <a:endParaRPr lang="pt-PT" dirty="0"/>
          </a:p>
        </p:txBody>
      </p:sp>
      <p:sp>
        <p:nvSpPr>
          <p:cNvPr id="3" name="Marcador de Posição do Número do Diapositivo 2"/>
          <p:cNvSpPr>
            <a:spLocks noGrp="1"/>
          </p:cNvSpPr>
          <p:nvPr>
            <p:ph type="sldNum" sz="quarter" idx="12"/>
          </p:nvPr>
        </p:nvSpPr>
        <p:spPr/>
        <p:txBody>
          <a:bodyPr>
            <a:normAutofit fontScale="85000" lnSpcReduction="20000"/>
          </a:bodyPr>
          <a:lstStyle/>
          <a:p>
            <a:fld id="{B4422163-51E1-4CA0-BE4E-7782B2F7CC31}" type="slidenum">
              <a:rPr lang="pt-PT" smtClean="0"/>
              <a:pPr/>
              <a:t>78</a:t>
            </a:fld>
            <a:endParaRPr lang="pt-PT"/>
          </a:p>
        </p:txBody>
      </p:sp>
      <p:sp>
        <p:nvSpPr>
          <p:cNvPr id="9" name="Marcador de Posição de Conteúdo 8"/>
          <p:cNvSpPr>
            <a:spLocks noGrp="1"/>
          </p:cNvSpPr>
          <p:nvPr>
            <p:ph sz="quarter" idx="1"/>
          </p:nvPr>
        </p:nvSpPr>
        <p:spPr/>
        <p:txBody>
          <a:bodyPr>
            <a:normAutofit/>
          </a:bodyPr>
          <a:lstStyle/>
          <a:p>
            <a:r>
              <a:rPr lang="en-US" dirty="0" smtClean="0"/>
              <a:t>Procedural (Java, C, Python, …) language</a:t>
            </a:r>
          </a:p>
          <a:p>
            <a:pPr lvl="1"/>
            <a:r>
              <a:rPr lang="en-US" dirty="0" smtClean="0"/>
              <a:t>Unlike SQL which is declarative</a:t>
            </a:r>
          </a:p>
          <a:p>
            <a:r>
              <a:rPr lang="en-US" dirty="0" smtClean="0"/>
              <a:t>Good for operations that are difficult to express in SQL</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err="1" smtClean="0"/>
              <a:t>Apama</a:t>
            </a:r>
            <a:r>
              <a:rPr lang="pt-PT" dirty="0" smtClean="0"/>
              <a:t> </a:t>
            </a:r>
            <a:r>
              <a:rPr lang="pt-PT" dirty="0" err="1" smtClean="0"/>
              <a:t>MonitorScript</a:t>
            </a:r>
            <a:endParaRPr lang="pt-PT" dirty="0"/>
          </a:p>
        </p:txBody>
      </p:sp>
      <p:sp>
        <p:nvSpPr>
          <p:cNvPr id="3" name="Marcador de Posição do Número do Diapositivo 2"/>
          <p:cNvSpPr>
            <a:spLocks noGrp="1"/>
          </p:cNvSpPr>
          <p:nvPr>
            <p:ph type="sldNum" sz="quarter" idx="12"/>
          </p:nvPr>
        </p:nvSpPr>
        <p:spPr/>
        <p:txBody>
          <a:bodyPr>
            <a:normAutofit fontScale="85000" lnSpcReduction="20000"/>
          </a:bodyPr>
          <a:lstStyle/>
          <a:p>
            <a:fld id="{B4422163-51E1-4CA0-BE4E-7782B2F7CC31}" type="slidenum">
              <a:rPr lang="pt-PT" smtClean="0"/>
              <a:pPr/>
              <a:t>79</a:t>
            </a:fld>
            <a:endParaRPr lang="pt-PT"/>
          </a:p>
        </p:txBody>
      </p:sp>
      <p:sp>
        <p:nvSpPr>
          <p:cNvPr id="9" name="Marcador de Posição de Conteúdo 8"/>
          <p:cNvSpPr>
            <a:spLocks noGrp="1"/>
          </p:cNvSpPr>
          <p:nvPr>
            <p:ph sz="quarter" idx="1"/>
          </p:nvPr>
        </p:nvSpPr>
        <p:spPr/>
        <p:txBody>
          <a:bodyPr>
            <a:normAutofit/>
          </a:bodyPr>
          <a:lstStyle/>
          <a:p>
            <a:r>
              <a:rPr lang="en-US" b="1" dirty="0" smtClean="0"/>
              <a:t>Monitors</a:t>
            </a:r>
            <a:r>
              <a:rPr lang="en-US" dirty="0" smtClean="0"/>
              <a:t> are event processing ``agents''</a:t>
            </a:r>
          </a:p>
          <a:p>
            <a:pPr lvl="1"/>
            <a:r>
              <a:rPr lang="en-US" dirty="0" smtClean="0"/>
              <a:t>Monitors can create listeners that await on events</a:t>
            </a:r>
          </a:p>
          <a:p>
            <a:pPr lvl="1"/>
            <a:r>
              <a:rPr lang="en-US" dirty="0" smtClean="0"/>
              <a:t>When an event arrives, it processes it</a:t>
            </a:r>
          </a:p>
          <a:p>
            <a:pPr lvl="1"/>
            <a:r>
              <a:rPr lang="en-US" dirty="0" smtClean="0"/>
              <a:t>Monitors can have state</a:t>
            </a:r>
          </a:p>
          <a:p>
            <a:r>
              <a:rPr lang="en-US" b="1" dirty="0" smtClean="0"/>
              <a:t>route</a:t>
            </a:r>
            <a:r>
              <a:rPr lang="en-US" dirty="0" smtClean="0"/>
              <a:t> creates new events that will be caught by other monitors</a:t>
            </a:r>
          </a:p>
          <a:p>
            <a:r>
              <a:rPr lang="en-US" b="1" dirty="0" smtClean="0"/>
              <a:t>actions</a:t>
            </a:r>
            <a:r>
              <a:rPr lang="en-US" dirty="0" smtClean="0"/>
              <a:t> are similar to methods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err="1" smtClean="0"/>
              <a:t>What</a:t>
            </a:r>
            <a:r>
              <a:rPr lang="pt-PT" dirty="0" smtClean="0"/>
              <a:t> for?</a:t>
            </a:r>
            <a:endParaRPr lang="pt-PT" dirty="0"/>
          </a:p>
        </p:txBody>
      </p:sp>
      <p:sp>
        <p:nvSpPr>
          <p:cNvPr id="4" name="Marcador de Posição do Número do Diapositivo 3"/>
          <p:cNvSpPr>
            <a:spLocks noGrp="1"/>
          </p:cNvSpPr>
          <p:nvPr>
            <p:ph type="sldNum" sz="quarter" idx="12"/>
          </p:nvPr>
        </p:nvSpPr>
        <p:spPr/>
        <p:txBody>
          <a:bodyPr>
            <a:normAutofit fontScale="85000" lnSpcReduction="20000"/>
          </a:bodyPr>
          <a:lstStyle/>
          <a:p>
            <a:fld id="{B4422163-51E1-4CA0-BE4E-7782B2F7CC31}" type="slidenum">
              <a:rPr lang="pt-PT" smtClean="0"/>
              <a:pPr/>
              <a:t>8</a:t>
            </a:fld>
            <a:endParaRPr lang="pt-PT"/>
          </a:p>
        </p:txBody>
      </p:sp>
      <p:sp>
        <p:nvSpPr>
          <p:cNvPr id="3" name="Marcador de Posição de Conteúdo 2"/>
          <p:cNvSpPr>
            <a:spLocks noGrp="1"/>
          </p:cNvSpPr>
          <p:nvPr>
            <p:ph sz="quarter" idx="1"/>
          </p:nvPr>
        </p:nvSpPr>
        <p:spPr/>
        <p:txBody>
          <a:bodyPr/>
          <a:lstStyle/>
          <a:p>
            <a:r>
              <a:rPr lang="en-US" dirty="0" smtClean="0"/>
              <a:t>Financial analysis</a:t>
            </a:r>
          </a:p>
          <a:p>
            <a:r>
              <a:rPr lang="en-US" dirty="0" smtClean="0"/>
              <a:t>Security</a:t>
            </a:r>
          </a:p>
          <a:p>
            <a:r>
              <a:rPr lang="en-US" dirty="0" smtClean="0"/>
              <a:t>Business monitoring</a:t>
            </a:r>
          </a:p>
          <a:p>
            <a:r>
              <a:rPr lang="en-US" dirty="0" smtClean="0"/>
              <a:t>Fraud detection</a:t>
            </a:r>
          </a:p>
          <a:p>
            <a:r>
              <a:rPr lang="en-US" dirty="0" smtClean="0"/>
              <a:t>Health-care monitoring</a:t>
            </a:r>
          </a:p>
          <a:p>
            <a:r>
              <a:rPr lang="en-US" dirty="0" smtClean="0"/>
              <a:t>Network traffic analysis</a:t>
            </a:r>
          </a:p>
          <a:p>
            <a:r>
              <a:rPr lang="en-US" dirty="0" smtClean="0"/>
              <a:t>…</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err="1" smtClean="0"/>
              <a:t>Apama</a:t>
            </a:r>
            <a:r>
              <a:rPr lang="pt-PT" dirty="0" smtClean="0"/>
              <a:t> </a:t>
            </a:r>
            <a:r>
              <a:rPr lang="pt-PT" dirty="0" err="1" smtClean="0"/>
              <a:t>MonitorScript</a:t>
            </a:r>
            <a:endParaRPr lang="pt-PT" dirty="0"/>
          </a:p>
        </p:txBody>
      </p:sp>
      <p:sp>
        <p:nvSpPr>
          <p:cNvPr id="3" name="Marcador de Posição do Número do Diapositivo 2"/>
          <p:cNvSpPr>
            <a:spLocks noGrp="1"/>
          </p:cNvSpPr>
          <p:nvPr>
            <p:ph type="sldNum" sz="quarter" idx="12"/>
          </p:nvPr>
        </p:nvSpPr>
        <p:spPr/>
        <p:txBody>
          <a:bodyPr>
            <a:normAutofit fontScale="85000" lnSpcReduction="20000"/>
          </a:bodyPr>
          <a:lstStyle/>
          <a:p>
            <a:fld id="{B4422163-51E1-4CA0-BE4E-7782B2F7CC31}" type="slidenum">
              <a:rPr lang="pt-PT" smtClean="0"/>
              <a:pPr/>
              <a:t>80</a:t>
            </a:fld>
            <a:endParaRPr lang="pt-PT"/>
          </a:p>
        </p:txBody>
      </p:sp>
      <p:sp>
        <p:nvSpPr>
          <p:cNvPr id="6" name="CaixaDeTexto 5"/>
          <p:cNvSpPr txBox="1"/>
          <p:nvPr/>
        </p:nvSpPr>
        <p:spPr>
          <a:xfrm>
            <a:off x="98746" y="2084382"/>
            <a:ext cx="3544560" cy="3693319"/>
          </a:xfrm>
          <a:prstGeom prst="rect">
            <a:avLst/>
          </a:prstGeom>
          <a:noFill/>
        </p:spPr>
        <p:txBody>
          <a:bodyPr wrap="none" rtlCol="0">
            <a:spAutoFit/>
          </a:bodyPr>
          <a:lstStyle/>
          <a:p>
            <a:r>
              <a:rPr lang="en-US" b="1" dirty="0" smtClean="0"/>
              <a:t>monitor</a:t>
            </a:r>
            <a:r>
              <a:rPr lang="en-US" dirty="0" smtClean="0"/>
              <a:t> </a:t>
            </a:r>
            <a:r>
              <a:rPr lang="en-US" dirty="0" err="1" smtClean="0"/>
              <a:t>ProcessMarket</a:t>
            </a:r>
            <a:r>
              <a:rPr lang="en-US" dirty="0" smtClean="0"/>
              <a:t> {</a:t>
            </a:r>
          </a:p>
          <a:p>
            <a:r>
              <a:rPr lang="en-US" dirty="0" smtClean="0"/>
              <a:t>   </a:t>
            </a:r>
            <a:r>
              <a:rPr lang="en-US" i="1" dirty="0" smtClean="0"/>
              <a:t>// Last price per company</a:t>
            </a:r>
          </a:p>
          <a:p>
            <a:r>
              <a:rPr lang="en-US" dirty="0" smtClean="0"/>
              <a:t>   </a:t>
            </a:r>
            <a:r>
              <a:rPr lang="en-US" b="1" dirty="0" smtClean="0"/>
              <a:t>dictionary</a:t>
            </a:r>
            <a:r>
              <a:rPr lang="en-US" dirty="0" smtClean="0"/>
              <a:t> &lt;</a:t>
            </a:r>
            <a:r>
              <a:rPr lang="en-US" b="1" dirty="0" smtClean="0"/>
              <a:t>string</a:t>
            </a:r>
            <a:r>
              <a:rPr lang="en-US" dirty="0" smtClean="0"/>
              <a:t>, </a:t>
            </a:r>
            <a:r>
              <a:rPr lang="en-US" b="1" dirty="0" err="1" smtClean="0"/>
              <a:t>int</a:t>
            </a:r>
            <a:r>
              <a:rPr lang="en-US" dirty="0" smtClean="0"/>
              <a:t>&gt; last;</a:t>
            </a:r>
          </a:p>
          <a:p>
            <a:endParaRPr lang="en-US" dirty="0" smtClean="0"/>
          </a:p>
          <a:p>
            <a:r>
              <a:rPr lang="en-US" dirty="0" smtClean="0"/>
              <a:t>   </a:t>
            </a:r>
            <a:r>
              <a:rPr lang="en-US" b="1" dirty="0" smtClean="0"/>
              <a:t>action</a:t>
            </a:r>
            <a:r>
              <a:rPr lang="en-US" dirty="0" smtClean="0"/>
              <a:t> </a:t>
            </a:r>
            <a:r>
              <a:rPr lang="en-US" dirty="0" err="1" smtClean="0"/>
              <a:t>onload</a:t>
            </a:r>
            <a:r>
              <a:rPr lang="en-US" dirty="0" smtClean="0"/>
              <a:t> {</a:t>
            </a:r>
          </a:p>
          <a:p>
            <a:r>
              <a:rPr lang="en-US" dirty="0" smtClean="0"/>
              <a:t>       Tick </a:t>
            </a:r>
            <a:r>
              <a:rPr lang="en-US" dirty="0" err="1" smtClean="0"/>
              <a:t>tick</a:t>
            </a:r>
            <a:r>
              <a:rPr lang="en-US" dirty="0" smtClean="0"/>
              <a:t>;</a:t>
            </a:r>
          </a:p>
          <a:p>
            <a:r>
              <a:rPr lang="en-US" dirty="0" smtClean="0"/>
              <a:t>       </a:t>
            </a:r>
            <a:r>
              <a:rPr lang="en-US" b="1" dirty="0" smtClean="0"/>
              <a:t>on all</a:t>
            </a:r>
            <a:r>
              <a:rPr lang="en-US" dirty="0" smtClean="0"/>
              <a:t> Tick(): tick {</a:t>
            </a:r>
          </a:p>
          <a:p>
            <a:r>
              <a:rPr lang="en-US" dirty="0" smtClean="0"/>
              <a:t>          </a:t>
            </a:r>
            <a:r>
              <a:rPr lang="en-US" dirty="0" err="1" smtClean="0"/>
              <a:t>processTick</a:t>
            </a:r>
            <a:r>
              <a:rPr lang="en-US" dirty="0" smtClean="0"/>
              <a:t>(tick);</a:t>
            </a:r>
          </a:p>
          <a:p>
            <a:r>
              <a:rPr lang="en-US" dirty="0" smtClean="0"/>
              <a:t>       }</a:t>
            </a:r>
          </a:p>
          <a:p>
            <a:r>
              <a:rPr lang="en-US" dirty="0" smtClean="0"/>
              <a:t>       </a:t>
            </a:r>
            <a:r>
              <a:rPr lang="en-US" b="1" dirty="0" smtClean="0"/>
              <a:t>on all </a:t>
            </a:r>
            <a:r>
              <a:rPr lang="en-US" dirty="0" err="1" smtClean="0"/>
              <a:t>PriceRequest</a:t>
            </a:r>
            <a:r>
              <a:rPr lang="en-US" dirty="0" smtClean="0"/>
              <a:t>(): </a:t>
            </a:r>
            <a:r>
              <a:rPr lang="en-US" dirty="0" err="1" smtClean="0"/>
              <a:t>ev</a:t>
            </a:r>
            <a:r>
              <a:rPr lang="en-US" dirty="0" smtClean="0"/>
              <a:t> {</a:t>
            </a:r>
          </a:p>
          <a:p>
            <a:r>
              <a:rPr lang="en-US" dirty="0" smtClean="0"/>
              <a:t>           </a:t>
            </a:r>
            <a:r>
              <a:rPr lang="en-US" dirty="0" err="1" smtClean="0"/>
              <a:t>processPriceRequest</a:t>
            </a:r>
            <a:r>
              <a:rPr lang="en-US" dirty="0" smtClean="0"/>
              <a:t>(</a:t>
            </a:r>
            <a:r>
              <a:rPr lang="en-US" dirty="0" err="1" smtClean="0"/>
              <a:t>ev</a:t>
            </a:r>
            <a:r>
              <a:rPr lang="en-US" dirty="0" smtClean="0"/>
              <a:t>);</a:t>
            </a:r>
          </a:p>
          <a:p>
            <a:r>
              <a:rPr lang="en-US" dirty="0" smtClean="0"/>
              <a:t>       }</a:t>
            </a:r>
          </a:p>
          <a:p>
            <a:r>
              <a:rPr lang="en-US" dirty="0" smtClean="0"/>
              <a:t>   }</a:t>
            </a:r>
          </a:p>
        </p:txBody>
      </p:sp>
      <p:sp>
        <p:nvSpPr>
          <p:cNvPr id="7" name="CaixaDeTexto 6"/>
          <p:cNvSpPr txBox="1"/>
          <p:nvPr/>
        </p:nvSpPr>
        <p:spPr>
          <a:xfrm>
            <a:off x="3929058" y="2071678"/>
            <a:ext cx="5237331" cy="3416320"/>
          </a:xfrm>
          <a:prstGeom prst="rect">
            <a:avLst/>
          </a:prstGeom>
          <a:noFill/>
        </p:spPr>
        <p:txBody>
          <a:bodyPr wrap="none" rtlCol="0">
            <a:spAutoFit/>
          </a:bodyPr>
          <a:lstStyle/>
          <a:p>
            <a:r>
              <a:rPr lang="pt-PT" dirty="0" smtClean="0"/>
              <a:t> </a:t>
            </a:r>
            <a:r>
              <a:rPr lang="pt-PT" b="1" dirty="0" err="1" smtClean="0"/>
              <a:t>action</a:t>
            </a:r>
            <a:r>
              <a:rPr lang="pt-PT" dirty="0" smtClean="0"/>
              <a:t> </a:t>
            </a:r>
            <a:r>
              <a:rPr lang="pt-PT" dirty="0" err="1" smtClean="0"/>
              <a:t>processTick</a:t>
            </a:r>
            <a:r>
              <a:rPr lang="pt-PT" dirty="0" smtClean="0"/>
              <a:t>(</a:t>
            </a:r>
            <a:r>
              <a:rPr lang="pt-PT" dirty="0" err="1" smtClean="0"/>
              <a:t>Tick</a:t>
            </a:r>
            <a:r>
              <a:rPr lang="pt-PT" dirty="0" smtClean="0"/>
              <a:t> </a:t>
            </a:r>
            <a:r>
              <a:rPr lang="pt-PT" dirty="0" err="1" smtClean="0"/>
              <a:t>tick</a:t>
            </a:r>
            <a:r>
              <a:rPr lang="pt-PT" dirty="0" smtClean="0"/>
              <a:t>) {</a:t>
            </a:r>
          </a:p>
          <a:p>
            <a:r>
              <a:rPr lang="pt-PT" dirty="0" smtClean="0"/>
              <a:t>      </a:t>
            </a:r>
            <a:r>
              <a:rPr lang="pt-PT" dirty="0" err="1" smtClean="0"/>
              <a:t>last</a:t>
            </a:r>
            <a:r>
              <a:rPr lang="pt-PT" dirty="0" smtClean="0"/>
              <a:t>[</a:t>
            </a:r>
            <a:r>
              <a:rPr lang="pt-PT" dirty="0" err="1" smtClean="0"/>
              <a:t>tick.sym</a:t>
            </a:r>
            <a:r>
              <a:rPr lang="pt-PT" dirty="0" smtClean="0"/>
              <a:t>] := </a:t>
            </a:r>
            <a:r>
              <a:rPr lang="pt-PT" dirty="0" err="1" smtClean="0"/>
              <a:t>tick.price</a:t>
            </a:r>
            <a:r>
              <a:rPr lang="pt-PT" dirty="0" smtClean="0"/>
              <a:t>;</a:t>
            </a:r>
          </a:p>
          <a:p>
            <a:r>
              <a:rPr lang="pt-PT" dirty="0" smtClean="0"/>
              <a:t>      </a:t>
            </a:r>
            <a:r>
              <a:rPr lang="pt-PT" b="1" dirty="0" err="1" smtClean="0"/>
              <a:t>route</a:t>
            </a:r>
            <a:r>
              <a:rPr lang="pt-PT" dirty="0" smtClean="0"/>
              <a:t> </a:t>
            </a:r>
            <a:r>
              <a:rPr lang="pt-PT" dirty="0" err="1" smtClean="0"/>
              <a:t>TickAck</a:t>
            </a:r>
            <a:r>
              <a:rPr lang="pt-PT" dirty="0" smtClean="0"/>
              <a:t>(</a:t>
            </a:r>
            <a:r>
              <a:rPr lang="pt-PT" dirty="0" err="1" smtClean="0"/>
              <a:t>tick.sym</a:t>
            </a:r>
            <a:r>
              <a:rPr lang="pt-PT" dirty="0" smtClean="0"/>
              <a:t>);</a:t>
            </a:r>
          </a:p>
          <a:p>
            <a:r>
              <a:rPr lang="pt-PT" dirty="0" smtClean="0"/>
              <a:t>  }</a:t>
            </a:r>
          </a:p>
          <a:p>
            <a:endParaRPr lang="pt-PT" dirty="0" smtClean="0"/>
          </a:p>
          <a:p>
            <a:r>
              <a:rPr lang="pt-PT" dirty="0" smtClean="0"/>
              <a:t>  </a:t>
            </a:r>
            <a:r>
              <a:rPr lang="pt-PT" b="1" dirty="0" err="1" smtClean="0"/>
              <a:t>action</a:t>
            </a:r>
            <a:r>
              <a:rPr lang="pt-PT" dirty="0" smtClean="0"/>
              <a:t> </a:t>
            </a:r>
            <a:r>
              <a:rPr lang="pt-PT" dirty="0" err="1" smtClean="0"/>
              <a:t>processPriceRequest</a:t>
            </a:r>
            <a:r>
              <a:rPr lang="pt-PT" dirty="0" smtClean="0"/>
              <a:t>(</a:t>
            </a:r>
            <a:r>
              <a:rPr lang="pt-PT" dirty="0" err="1" smtClean="0"/>
              <a:t>PriceRequest</a:t>
            </a:r>
            <a:r>
              <a:rPr lang="pt-PT" dirty="0" smtClean="0"/>
              <a:t> </a:t>
            </a:r>
            <a:r>
              <a:rPr lang="pt-PT" dirty="0" err="1" smtClean="0"/>
              <a:t>ev</a:t>
            </a:r>
            <a:r>
              <a:rPr lang="pt-PT" dirty="0" smtClean="0"/>
              <a:t>) {</a:t>
            </a:r>
          </a:p>
          <a:p>
            <a:r>
              <a:rPr lang="pt-PT" dirty="0" smtClean="0"/>
              <a:t>      </a:t>
            </a:r>
            <a:r>
              <a:rPr lang="pt-PT" b="1" dirty="0" err="1" smtClean="0"/>
              <a:t>if</a:t>
            </a:r>
            <a:r>
              <a:rPr lang="pt-PT" dirty="0" smtClean="0"/>
              <a:t> (</a:t>
            </a:r>
            <a:r>
              <a:rPr lang="pt-PT" dirty="0" err="1" smtClean="0"/>
              <a:t>last.hasKey</a:t>
            </a:r>
            <a:r>
              <a:rPr lang="pt-PT" dirty="0" smtClean="0"/>
              <a:t>(</a:t>
            </a:r>
            <a:r>
              <a:rPr lang="pt-PT" dirty="0" err="1" smtClean="0"/>
              <a:t>ev.sym</a:t>
            </a:r>
            <a:r>
              <a:rPr lang="pt-PT" dirty="0" smtClean="0"/>
              <a:t>)) </a:t>
            </a:r>
            <a:r>
              <a:rPr lang="pt-PT" b="1" dirty="0" err="1" smtClean="0"/>
              <a:t>then</a:t>
            </a:r>
            <a:r>
              <a:rPr lang="pt-PT" dirty="0" smtClean="0"/>
              <a:t> {</a:t>
            </a:r>
          </a:p>
          <a:p>
            <a:r>
              <a:rPr lang="pt-PT" dirty="0" smtClean="0"/>
              <a:t>          </a:t>
            </a:r>
            <a:r>
              <a:rPr lang="pt-PT" b="1" dirty="0" err="1" smtClean="0"/>
              <a:t>route</a:t>
            </a:r>
            <a:r>
              <a:rPr lang="pt-PT" dirty="0" smtClean="0"/>
              <a:t> </a:t>
            </a:r>
            <a:r>
              <a:rPr lang="pt-PT" dirty="0" err="1" smtClean="0"/>
              <a:t>PriceReply</a:t>
            </a:r>
            <a:r>
              <a:rPr lang="pt-PT" dirty="0" smtClean="0"/>
              <a:t>(</a:t>
            </a:r>
            <a:r>
              <a:rPr lang="pt-PT" dirty="0" err="1" smtClean="0"/>
              <a:t>ev.sym</a:t>
            </a:r>
            <a:r>
              <a:rPr lang="pt-PT" dirty="0" smtClean="0"/>
              <a:t>, </a:t>
            </a:r>
            <a:r>
              <a:rPr lang="pt-PT" dirty="0" err="1" smtClean="0"/>
              <a:t>last</a:t>
            </a:r>
            <a:r>
              <a:rPr lang="pt-PT" dirty="0" smtClean="0"/>
              <a:t>[</a:t>
            </a:r>
            <a:r>
              <a:rPr lang="pt-PT" dirty="0" err="1" smtClean="0"/>
              <a:t>ev.sym</a:t>
            </a:r>
            <a:r>
              <a:rPr lang="pt-PT" dirty="0" smtClean="0"/>
              <a:t>]);</a:t>
            </a:r>
          </a:p>
          <a:p>
            <a:r>
              <a:rPr lang="pt-PT" dirty="0" smtClean="0"/>
              <a:t>      }</a:t>
            </a:r>
          </a:p>
          <a:p>
            <a:r>
              <a:rPr lang="pt-PT" dirty="0" smtClean="0"/>
              <a:t>  }</a:t>
            </a:r>
          </a:p>
          <a:p>
            <a:r>
              <a:rPr lang="pt-PT" dirty="0" smtClean="0"/>
              <a:t>}</a:t>
            </a:r>
          </a:p>
          <a:p>
            <a:endParaRPr lang="pt-PT"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err="1" smtClean="0"/>
              <a:t>Apama</a:t>
            </a:r>
            <a:r>
              <a:rPr lang="pt-PT" dirty="0" smtClean="0"/>
              <a:t> </a:t>
            </a:r>
            <a:r>
              <a:rPr lang="pt-PT" dirty="0" err="1" smtClean="0"/>
              <a:t>MonitorScript</a:t>
            </a:r>
            <a:endParaRPr lang="pt-PT" dirty="0"/>
          </a:p>
        </p:txBody>
      </p:sp>
      <p:sp>
        <p:nvSpPr>
          <p:cNvPr id="3" name="Marcador de Posição do Número do Diapositivo 2"/>
          <p:cNvSpPr>
            <a:spLocks noGrp="1"/>
          </p:cNvSpPr>
          <p:nvPr>
            <p:ph type="sldNum" sz="quarter" idx="12"/>
          </p:nvPr>
        </p:nvSpPr>
        <p:spPr/>
        <p:txBody>
          <a:bodyPr>
            <a:normAutofit fontScale="85000" lnSpcReduction="20000"/>
          </a:bodyPr>
          <a:lstStyle/>
          <a:p>
            <a:fld id="{B4422163-51E1-4CA0-BE4E-7782B2F7CC31}" type="slidenum">
              <a:rPr lang="pt-PT" smtClean="0"/>
              <a:pPr/>
              <a:t>81</a:t>
            </a:fld>
            <a:endParaRPr lang="pt-PT"/>
          </a:p>
        </p:txBody>
      </p:sp>
      <p:sp>
        <p:nvSpPr>
          <p:cNvPr id="9" name="Marcador de Posição de Conteúdo 8"/>
          <p:cNvSpPr>
            <a:spLocks noGrp="1"/>
          </p:cNvSpPr>
          <p:nvPr>
            <p:ph sz="quarter" idx="1"/>
          </p:nvPr>
        </p:nvSpPr>
        <p:spPr/>
        <p:txBody>
          <a:bodyPr>
            <a:normAutofit/>
          </a:bodyPr>
          <a:lstStyle/>
          <a:p>
            <a:r>
              <a:rPr lang="en-US" dirty="0" smtClean="0"/>
              <a:t>No querying capabilities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err="1" smtClean="0"/>
              <a:t>What’s</a:t>
            </a:r>
            <a:r>
              <a:rPr lang="pt-PT" dirty="0" smtClean="0"/>
              <a:t> </a:t>
            </a:r>
            <a:r>
              <a:rPr lang="pt-PT" dirty="0" err="1" smtClean="0"/>
              <a:t>new</a:t>
            </a:r>
            <a:r>
              <a:rPr lang="pt-PT" dirty="0" smtClean="0"/>
              <a:t>?</a:t>
            </a:r>
            <a:endParaRPr lang="pt-PT" dirty="0"/>
          </a:p>
        </p:txBody>
      </p:sp>
      <p:sp>
        <p:nvSpPr>
          <p:cNvPr id="4" name="Marcador de Posição do Número do Diapositivo 3"/>
          <p:cNvSpPr>
            <a:spLocks noGrp="1"/>
          </p:cNvSpPr>
          <p:nvPr>
            <p:ph type="sldNum" sz="quarter" idx="12"/>
          </p:nvPr>
        </p:nvSpPr>
        <p:spPr/>
        <p:txBody>
          <a:bodyPr>
            <a:normAutofit fontScale="85000" lnSpcReduction="20000"/>
          </a:bodyPr>
          <a:lstStyle/>
          <a:p>
            <a:fld id="{B4422163-51E1-4CA0-BE4E-7782B2F7CC31}" type="slidenum">
              <a:rPr lang="pt-PT" smtClean="0"/>
              <a:pPr/>
              <a:t>9</a:t>
            </a:fld>
            <a:endParaRPr lang="pt-PT"/>
          </a:p>
        </p:txBody>
      </p:sp>
      <p:sp>
        <p:nvSpPr>
          <p:cNvPr id="3" name="Marcador de Posição de Conteúdo 2"/>
          <p:cNvSpPr>
            <a:spLocks noGrp="1"/>
          </p:cNvSpPr>
          <p:nvPr>
            <p:ph sz="quarter" idx="1"/>
          </p:nvPr>
        </p:nvSpPr>
        <p:spPr/>
        <p:txBody>
          <a:bodyPr/>
          <a:lstStyle/>
          <a:p>
            <a:r>
              <a:rPr lang="en-US" dirty="0" smtClean="0"/>
              <a:t>The database won’t work</a:t>
            </a:r>
          </a:p>
          <a:p>
            <a:pPr lvl="1"/>
            <a:r>
              <a:rPr lang="en-US" dirty="0" smtClean="0"/>
              <a:t>We may not want to store raw data</a:t>
            </a:r>
          </a:p>
          <a:p>
            <a:pPr lvl="1"/>
            <a:r>
              <a:rPr lang="en-US" dirty="0" smtClean="0"/>
              <a:t>A new query must be performed every time an event arrives</a:t>
            </a:r>
          </a:p>
          <a:p>
            <a:pPr lvl="2"/>
            <a:r>
              <a:rPr lang="en-US" dirty="0" smtClean="0"/>
              <a:t>Millions of events per second =&gt; high latency</a:t>
            </a:r>
          </a:p>
          <a:p>
            <a:pPr lvl="1"/>
            <a:r>
              <a:rPr lang="en-US" dirty="0" smtClean="0"/>
              <a:t>Reacting to events as fast as possible may be of critical importance</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o">
  <a:themeElements>
    <a:clrScheme name="Mediano">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o">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o">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1943</TotalTime>
  <Words>3216</Words>
  <Application>Microsoft Office PowerPoint</Application>
  <PresentationFormat>On-screen Show (4:3)</PresentationFormat>
  <Paragraphs>1081</Paragraphs>
  <Slides>81</Slides>
  <Notes>12</Notes>
  <HiddenSlides>0</HiddenSlides>
  <MMClips>0</MMClips>
  <ScaleCrop>false</ScaleCrop>
  <HeadingPairs>
    <vt:vector size="4" baseType="variant">
      <vt:variant>
        <vt:lpstr>Theme</vt:lpstr>
      </vt:variant>
      <vt:variant>
        <vt:i4>2</vt:i4>
      </vt:variant>
      <vt:variant>
        <vt:lpstr>Slide Titles</vt:lpstr>
      </vt:variant>
      <vt:variant>
        <vt:i4>81</vt:i4>
      </vt:variant>
    </vt:vector>
  </HeadingPairs>
  <TitlesOfParts>
    <vt:vector size="83" baseType="lpstr">
      <vt:lpstr>Mediano</vt:lpstr>
      <vt:lpstr>Tema do Office</vt:lpstr>
      <vt:lpstr>StreamPy </vt:lpstr>
      <vt:lpstr>Goal</vt:lpstr>
      <vt:lpstr>Outline</vt:lpstr>
      <vt:lpstr>What is Event Stream Processing?</vt:lpstr>
      <vt:lpstr>What is Event Stream Processing?</vt:lpstr>
      <vt:lpstr>What is Event Stream Processing?</vt:lpstr>
      <vt:lpstr>What is Event Stream Processing?</vt:lpstr>
      <vt:lpstr>What for?</vt:lpstr>
      <vt:lpstr>What’s new?</vt:lpstr>
      <vt:lpstr>What’s new?</vt:lpstr>
      <vt:lpstr>Languages for ESP</vt:lpstr>
      <vt:lpstr>SQL dialects and its problems</vt:lpstr>
      <vt:lpstr>Monitoring noise</vt:lpstr>
      <vt:lpstr>Monitoring noise</vt:lpstr>
      <vt:lpstr>Between 11:00 and 11:10</vt:lpstr>
      <vt:lpstr>Between 11:10 and 11:20</vt:lpstr>
      <vt:lpstr>Between 11:20 and 11:30</vt:lpstr>
      <vt:lpstr>Success!</vt:lpstr>
      <vt:lpstr>Between 11:00 and 11:10</vt:lpstr>
      <vt:lpstr>Between 11:10 and 11:20</vt:lpstr>
      <vt:lpstr>Between 11:20 and 11:30</vt:lpstr>
      <vt:lpstr>Between 11:20 and 11:30</vt:lpstr>
      <vt:lpstr>Correct solution (1)</vt:lpstr>
      <vt:lpstr>Correct solution (2)</vt:lpstr>
      <vt:lpstr>Monitoring noise</vt:lpstr>
      <vt:lpstr>What happens between events?</vt:lpstr>
      <vt:lpstr>The “too muggy” query</vt:lpstr>
      <vt:lpstr>Solution (1)</vt:lpstr>
      <vt:lpstr>Solution (2)</vt:lpstr>
      <vt:lpstr>Solution (3)</vt:lpstr>
      <vt:lpstr>Solution (4)</vt:lpstr>
      <vt:lpstr>Solution (5)</vt:lpstr>
      <vt:lpstr>Solution</vt:lpstr>
      <vt:lpstr>Managing state</vt:lpstr>
      <vt:lpstr>Rooms and products are entities</vt:lpstr>
      <vt:lpstr>Let the engine take care of it</vt:lpstr>
      <vt:lpstr>Using objects in queries</vt:lpstr>
      <vt:lpstr>Modelling associations</vt:lpstr>
      <vt:lpstr>Using associations in queries</vt:lpstr>
      <vt:lpstr>In summary</vt:lpstr>
      <vt:lpstr>EzQL – Eventz Query Language</vt:lpstr>
      <vt:lpstr>A taste of EzQL</vt:lpstr>
      <vt:lpstr>Another taste of EzQL</vt:lpstr>
      <vt:lpstr>Goals for the next semester</vt:lpstr>
      <vt:lpstr>Slide 45</vt:lpstr>
      <vt:lpstr>What happens between events?</vt:lpstr>
      <vt:lpstr>What happens between events?</vt:lpstr>
      <vt:lpstr>What happens between events?</vt:lpstr>
      <vt:lpstr>Example</vt:lpstr>
      <vt:lpstr>Example</vt:lpstr>
      <vt:lpstr>Example</vt:lpstr>
      <vt:lpstr>Sliding windows</vt:lpstr>
      <vt:lpstr>Sliding windows</vt:lpstr>
      <vt:lpstr>Sliding windows</vt:lpstr>
      <vt:lpstr>Many types of sliding windows</vt:lpstr>
      <vt:lpstr>In summary…</vt:lpstr>
      <vt:lpstr>State of the Art - Conclusion</vt:lpstr>
      <vt:lpstr>Some concrete problems</vt:lpstr>
      <vt:lpstr>Discrete vs continuous</vt:lpstr>
      <vt:lpstr>Discrete vs continuous</vt:lpstr>
      <vt:lpstr>Managing state</vt:lpstr>
      <vt:lpstr>Managing state</vt:lpstr>
      <vt:lpstr>Managing state</vt:lpstr>
      <vt:lpstr>Managing state</vt:lpstr>
      <vt:lpstr>Managing state</vt:lpstr>
      <vt:lpstr>Managing state</vt:lpstr>
      <vt:lpstr>TODO</vt:lpstr>
      <vt:lpstr>Spare slides</vt:lpstr>
      <vt:lpstr>StreamBase EventFlow</vt:lpstr>
      <vt:lpstr>StreamBase EventFlow</vt:lpstr>
      <vt:lpstr>Oracle Rules Manager</vt:lpstr>
      <vt:lpstr>Oracle Rules Manager</vt:lpstr>
      <vt:lpstr>Oracle Rules Manager</vt:lpstr>
      <vt:lpstr>Oracle Rules Manager</vt:lpstr>
      <vt:lpstr>Oracle Rules Manager</vt:lpstr>
      <vt:lpstr>Oracle Rules Manager</vt:lpstr>
      <vt:lpstr>Oracle Rules Manager</vt:lpstr>
      <vt:lpstr>Apama MonitorScript</vt:lpstr>
      <vt:lpstr>Apama MonitorScript</vt:lpstr>
      <vt:lpstr>Apama MonitorScript</vt:lpstr>
      <vt:lpstr>Apama MonitorScript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StreamPy: A language for processing       continuous data flows </dc:title>
  <dc:creator>winwin</dc:creator>
  <cp:lastModifiedBy>Luís Pureza</cp:lastModifiedBy>
  <cp:revision>203</cp:revision>
  <dcterms:created xsi:type="dcterms:W3CDTF">2009-02-03T14:57:46Z</dcterms:created>
  <dcterms:modified xsi:type="dcterms:W3CDTF">2009-02-05T08:41:22Z</dcterms:modified>
</cp:coreProperties>
</file>