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2" r:id="rId5"/>
    <p:sldId id="263" r:id="rId6"/>
    <p:sldId id="273" r:id="rId7"/>
    <p:sldId id="274" r:id="rId8"/>
    <p:sldId id="275" r:id="rId9"/>
    <p:sldId id="276" r:id="rId10"/>
    <p:sldId id="277" r:id="rId11"/>
    <p:sldId id="278" r:id="rId12"/>
    <p:sldId id="279" r:id="rId13"/>
    <p:sldId id="281" r:id="rId14"/>
    <p:sldId id="282" r:id="rId15"/>
    <p:sldId id="283" r:id="rId16"/>
    <p:sldId id="286" r:id="rId17"/>
    <p:sldId id="285" r:id="rId18"/>
    <p:sldId id="284"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75" d="100"/>
          <a:sy n="75" d="100"/>
        </p:scale>
        <p:origin x="1651"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10/9/2024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63880" y="888682"/>
            <a:ext cx="7188200" cy="3571557"/>
          </a:xfrm>
        </p:spPr>
        <p:txBody>
          <a:bodyPr>
            <a:normAutofit/>
          </a:bodyPr>
          <a:lstStyle/>
          <a:p>
            <a:r>
              <a:rPr lang="en-US" sz="2000" dirty="0">
                <a:solidFill>
                  <a:schemeClr val="bg2"/>
                </a:solidFill>
              </a:rPr>
              <a:t>"Welcome You All!</a:t>
            </a:r>
            <a:br>
              <a:rPr lang="en-US" sz="2000" dirty="0">
                <a:solidFill>
                  <a:schemeClr val="bg2"/>
                </a:solidFill>
              </a:rPr>
            </a:br>
            <a:br>
              <a:rPr lang="en-US" sz="2000" dirty="0">
                <a:solidFill>
                  <a:schemeClr val="bg2"/>
                </a:solidFill>
              </a:rPr>
            </a:br>
            <a:r>
              <a:rPr lang="en-US" sz="2000" dirty="0">
                <a:solidFill>
                  <a:schemeClr val="bg2"/>
                </a:solidFill>
              </a:rPr>
              <a:t>Today, we are excited to walk you through our website’s design and user flow.</a:t>
            </a:r>
            <a:br>
              <a:rPr lang="en-US" sz="2000" dirty="0">
                <a:solidFill>
                  <a:schemeClr val="bg2"/>
                </a:solidFill>
              </a:rPr>
            </a:br>
            <a:br>
              <a:rPr lang="en-US" sz="2000" dirty="0">
                <a:solidFill>
                  <a:schemeClr val="bg2"/>
                </a:solidFill>
              </a:rPr>
            </a:br>
            <a:r>
              <a:rPr lang="en-US" sz="2000" dirty="0">
                <a:solidFill>
                  <a:schemeClr val="bg2"/>
                </a:solidFill>
              </a:rPr>
              <a:t>We’ve crafted an intuitive and seamless experience to ensure users can easily navigate and explore all the features we offer.</a:t>
            </a:r>
            <a:br>
              <a:rPr lang="en-US" sz="2000" dirty="0">
                <a:solidFill>
                  <a:schemeClr val="bg2"/>
                </a:solidFill>
              </a:rPr>
            </a:br>
            <a:r>
              <a:rPr lang="en-US" sz="2000" dirty="0">
                <a:solidFill>
                  <a:schemeClr val="bg2"/>
                </a:solidFill>
              </a:rPr>
              <a:t>Let’s dive into the journey and discover how our website delivers value and innovation to our users."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675EB-1486-97A4-96A4-ED11AC8BA6AB}"/>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3D139225-8AA5-45F1-3FF2-8FF0C2F95B3E}"/>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5C6207CF-9949-D56A-7924-85B31CCBE86F}"/>
              </a:ext>
            </a:extLst>
          </p:cNvPr>
          <p:cNvSpPr>
            <a:spLocks noGrp="1"/>
          </p:cNvSpPr>
          <p:nvPr>
            <p:ph type="title"/>
          </p:nvPr>
        </p:nvSpPr>
        <p:spPr>
          <a:xfrm>
            <a:off x="557530" y="203200"/>
            <a:ext cx="7886700" cy="1325563"/>
          </a:xfrm>
        </p:spPr>
        <p:txBody>
          <a:bodyPr>
            <a:normAutofit/>
          </a:bodyPr>
          <a:lstStyle/>
          <a:p>
            <a:r>
              <a:rPr lang="en-US" sz="1800" dirty="0">
                <a:solidFill>
                  <a:schemeClr val="bg1"/>
                </a:solidFill>
              </a:rPr>
              <a:t>Cart Detail Page</a:t>
            </a:r>
          </a:p>
        </p:txBody>
      </p:sp>
      <p:pic>
        <p:nvPicPr>
          <p:cNvPr id="6" name="Picture 5">
            <a:extLst>
              <a:ext uri="{FF2B5EF4-FFF2-40B4-BE49-F238E27FC236}">
                <a16:creationId xmlns:a16="http://schemas.microsoft.com/office/drawing/2014/main" id="{14F0E6AA-8B47-618D-8EBD-2130DDD16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3205"/>
            <a:ext cx="9144000" cy="4034790"/>
          </a:xfrm>
          <a:prstGeom prst="rect">
            <a:avLst/>
          </a:prstGeom>
        </p:spPr>
      </p:pic>
    </p:spTree>
    <p:extLst>
      <p:ext uri="{BB962C8B-B14F-4D97-AF65-F5344CB8AC3E}">
        <p14:creationId xmlns:p14="http://schemas.microsoft.com/office/powerpoint/2010/main" val="31440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0DCAE-AC27-262B-AC29-D8A2A950A6DF}"/>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385CFE43-B59E-0722-7A6D-622585F5F93D}"/>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F805C7FE-6FB5-2923-9D9C-EDA78B33E516}"/>
              </a:ext>
            </a:extLst>
          </p:cNvPr>
          <p:cNvSpPr>
            <a:spLocks noGrp="1"/>
          </p:cNvSpPr>
          <p:nvPr>
            <p:ph type="title"/>
          </p:nvPr>
        </p:nvSpPr>
        <p:spPr/>
        <p:txBody>
          <a:bodyPr>
            <a:normAutofit/>
          </a:bodyPr>
          <a:lstStyle/>
          <a:p>
            <a:r>
              <a:rPr lang="en-US" sz="1800" dirty="0">
                <a:solidFill>
                  <a:schemeClr val="bg1"/>
                </a:solidFill>
              </a:rPr>
              <a:t>Order Success Page</a:t>
            </a:r>
          </a:p>
        </p:txBody>
      </p:sp>
      <p:pic>
        <p:nvPicPr>
          <p:cNvPr id="3" name="Picture 2">
            <a:extLst>
              <a:ext uri="{FF2B5EF4-FFF2-40B4-BE49-F238E27FC236}">
                <a16:creationId xmlns:a16="http://schemas.microsoft.com/office/drawing/2014/main" id="{C3A2AA05-01B1-27CF-CCFF-0CE20ECF1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8130"/>
            <a:ext cx="9144000" cy="4046220"/>
          </a:xfrm>
          <a:prstGeom prst="rect">
            <a:avLst/>
          </a:prstGeom>
        </p:spPr>
      </p:pic>
    </p:spTree>
    <p:extLst>
      <p:ext uri="{BB962C8B-B14F-4D97-AF65-F5344CB8AC3E}">
        <p14:creationId xmlns:p14="http://schemas.microsoft.com/office/powerpoint/2010/main" val="63380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E8EC9-5941-DC5F-49D4-ED488E18B172}"/>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EB372CEB-E1BA-9303-AF2B-4C49D6B5FCE6}"/>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8FAF00C2-DD92-B49A-08C6-7B67312EBAC6}"/>
              </a:ext>
            </a:extLst>
          </p:cNvPr>
          <p:cNvSpPr>
            <a:spLocks noGrp="1"/>
          </p:cNvSpPr>
          <p:nvPr>
            <p:ph type="title"/>
          </p:nvPr>
        </p:nvSpPr>
        <p:spPr/>
        <p:txBody>
          <a:bodyPr>
            <a:normAutofit/>
          </a:bodyPr>
          <a:lstStyle/>
          <a:p>
            <a:r>
              <a:rPr lang="en-US" sz="2400" dirty="0">
                <a:solidFill>
                  <a:schemeClr val="bg1"/>
                </a:solidFill>
              </a:rPr>
              <a:t>Customer Profile Page</a:t>
            </a:r>
          </a:p>
        </p:txBody>
      </p:sp>
      <p:pic>
        <p:nvPicPr>
          <p:cNvPr id="6" name="Picture 5">
            <a:extLst>
              <a:ext uri="{FF2B5EF4-FFF2-40B4-BE49-F238E27FC236}">
                <a16:creationId xmlns:a16="http://schemas.microsoft.com/office/drawing/2014/main" id="{5172A369-D944-6D1D-757C-B866A4A26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0356"/>
            <a:ext cx="9144000" cy="4006215"/>
          </a:xfrm>
          <a:prstGeom prst="rect">
            <a:avLst/>
          </a:prstGeom>
        </p:spPr>
      </p:pic>
    </p:spTree>
    <p:extLst>
      <p:ext uri="{BB962C8B-B14F-4D97-AF65-F5344CB8AC3E}">
        <p14:creationId xmlns:p14="http://schemas.microsoft.com/office/powerpoint/2010/main" val="169261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76755-C136-19BE-7C52-0A525CA6348E}"/>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B54B9A38-4D3F-CE47-F9E3-D31E7348F1B5}"/>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A326D063-B4C2-7F12-40CA-9CBE13832636}"/>
              </a:ext>
            </a:extLst>
          </p:cNvPr>
          <p:cNvSpPr>
            <a:spLocks noGrp="1"/>
          </p:cNvSpPr>
          <p:nvPr>
            <p:ph type="title"/>
          </p:nvPr>
        </p:nvSpPr>
        <p:spPr/>
        <p:txBody>
          <a:bodyPr>
            <a:normAutofit/>
          </a:bodyPr>
          <a:lstStyle/>
          <a:p>
            <a:r>
              <a:rPr lang="en-US" sz="2400" dirty="0">
                <a:solidFill>
                  <a:schemeClr val="bg1"/>
                </a:solidFill>
              </a:rPr>
              <a:t>Customer order list</a:t>
            </a:r>
          </a:p>
        </p:txBody>
      </p:sp>
      <p:pic>
        <p:nvPicPr>
          <p:cNvPr id="3" name="Picture 2">
            <a:extLst>
              <a:ext uri="{FF2B5EF4-FFF2-40B4-BE49-F238E27FC236}">
                <a16:creationId xmlns:a16="http://schemas.microsoft.com/office/drawing/2014/main" id="{755A6B67-279F-A791-64F3-D70AF5ADE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8971"/>
            <a:ext cx="9144000" cy="4040505"/>
          </a:xfrm>
          <a:prstGeom prst="rect">
            <a:avLst/>
          </a:prstGeom>
        </p:spPr>
      </p:pic>
    </p:spTree>
    <p:extLst>
      <p:ext uri="{BB962C8B-B14F-4D97-AF65-F5344CB8AC3E}">
        <p14:creationId xmlns:p14="http://schemas.microsoft.com/office/powerpoint/2010/main" val="298779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C81E-D042-C43E-DA72-B6ED27576FE7}"/>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D76E50BD-D589-9997-E719-D1453AA20953}"/>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C7272CDA-7E1A-6E1B-69AA-0D8C33DB47D7}"/>
              </a:ext>
            </a:extLst>
          </p:cNvPr>
          <p:cNvSpPr>
            <a:spLocks noGrp="1"/>
          </p:cNvSpPr>
          <p:nvPr>
            <p:ph type="title"/>
          </p:nvPr>
        </p:nvSpPr>
        <p:spPr/>
        <p:txBody>
          <a:bodyPr>
            <a:normAutofit/>
          </a:bodyPr>
          <a:lstStyle/>
          <a:p>
            <a:r>
              <a:rPr lang="en-US" sz="2400" dirty="0">
                <a:solidFill>
                  <a:schemeClr val="bg1"/>
                </a:solidFill>
              </a:rPr>
              <a:t>Blog Listing Page</a:t>
            </a:r>
          </a:p>
        </p:txBody>
      </p:sp>
      <p:pic>
        <p:nvPicPr>
          <p:cNvPr id="6" name="Picture 5">
            <a:extLst>
              <a:ext uri="{FF2B5EF4-FFF2-40B4-BE49-F238E27FC236}">
                <a16:creationId xmlns:a16="http://schemas.microsoft.com/office/drawing/2014/main" id="{7A79B1FF-FFAB-29AD-678D-828051F96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8792"/>
            <a:ext cx="9144000" cy="4051935"/>
          </a:xfrm>
          <a:prstGeom prst="rect">
            <a:avLst/>
          </a:prstGeom>
        </p:spPr>
      </p:pic>
    </p:spTree>
    <p:extLst>
      <p:ext uri="{BB962C8B-B14F-4D97-AF65-F5344CB8AC3E}">
        <p14:creationId xmlns:p14="http://schemas.microsoft.com/office/powerpoint/2010/main" val="74631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4BF6E-2297-A17E-845C-B2A7E15F56E6}"/>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966146BC-3EC4-92D4-AFCC-776D0B15B6B6}"/>
              </a:ext>
            </a:extLst>
          </p:cNvPr>
          <p:cNvPicPr>
            <a:picLocks noChangeAspect="1"/>
          </p:cNvPicPr>
          <p:nvPr/>
        </p:nvPicPr>
        <p:blipFill>
          <a:blip r:embed="rId2"/>
          <a:stretch>
            <a:fillRect/>
          </a:stretch>
        </p:blipFill>
        <p:spPr>
          <a:xfrm>
            <a:off x="0" y="-20320"/>
            <a:ext cx="9144000" cy="6858000"/>
          </a:xfrm>
          <a:prstGeom prst="rect">
            <a:avLst/>
          </a:prstGeom>
        </p:spPr>
      </p:pic>
      <p:sp>
        <p:nvSpPr>
          <p:cNvPr id="5" name="Title 4">
            <a:extLst>
              <a:ext uri="{FF2B5EF4-FFF2-40B4-BE49-F238E27FC236}">
                <a16:creationId xmlns:a16="http://schemas.microsoft.com/office/drawing/2014/main" id="{B8C44605-C0A6-428D-6021-68AB996B2461}"/>
              </a:ext>
            </a:extLst>
          </p:cNvPr>
          <p:cNvSpPr>
            <a:spLocks noGrp="1"/>
          </p:cNvSpPr>
          <p:nvPr>
            <p:ph type="title"/>
          </p:nvPr>
        </p:nvSpPr>
        <p:spPr>
          <a:xfrm>
            <a:off x="191770" y="720725"/>
            <a:ext cx="7886700" cy="1325563"/>
          </a:xfrm>
        </p:spPr>
        <p:txBody>
          <a:bodyPr>
            <a:normAutofit/>
          </a:bodyPr>
          <a:lstStyle/>
          <a:p>
            <a:r>
              <a:rPr lang="en-US" sz="2400" dirty="0">
                <a:solidFill>
                  <a:schemeClr val="bg1"/>
                </a:solidFill>
              </a:rPr>
              <a:t>Login popup</a:t>
            </a:r>
            <a:br>
              <a:rPr lang="en-US" sz="2400" dirty="0">
                <a:solidFill>
                  <a:schemeClr val="bg1"/>
                </a:solidFill>
              </a:rPr>
            </a:br>
            <a:endParaRPr lang="en-US" sz="2400" dirty="0">
              <a:solidFill>
                <a:schemeClr val="bg1"/>
              </a:solidFill>
            </a:endParaRPr>
          </a:p>
        </p:txBody>
      </p:sp>
      <p:pic>
        <p:nvPicPr>
          <p:cNvPr id="3" name="Picture 2">
            <a:extLst>
              <a:ext uri="{FF2B5EF4-FFF2-40B4-BE49-F238E27FC236}">
                <a16:creationId xmlns:a16="http://schemas.microsoft.com/office/drawing/2014/main" id="{B19ED2CA-C928-83B9-5FFC-F6281E077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2245519"/>
            <a:ext cx="9144000" cy="4057650"/>
          </a:xfrm>
          <a:prstGeom prst="rect">
            <a:avLst/>
          </a:prstGeom>
        </p:spPr>
      </p:pic>
    </p:spTree>
    <p:extLst>
      <p:ext uri="{BB962C8B-B14F-4D97-AF65-F5344CB8AC3E}">
        <p14:creationId xmlns:p14="http://schemas.microsoft.com/office/powerpoint/2010/main" val="394232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CEC2E-A4C1-3127-2E74-3FC888DB7CDA}"/>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A2D65315-5A31-4014-2990-16A6C8A3D0E4}"/>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5332F24C-8524-6841-FBA1-CF49F75F248C}"/>
              </a:ext>
            </a:extLst>
          </p:cNvPr>
          <p:cNvSpPr>
            <a:spLocks noGrp="1"/>
          </p:cNvSpPr>
          <p:nvPr>
            <p:ph type="title"/>
          </p:nvPr>
        </p:nvSpPr>
        <p:spPr>
          <a:xfrm>
            <a:off x="140970" y="619125"/>
            <a:ext cx="7886700" cy="1325563"/>
          </a:xfrm>
        </p:spPr>
        <p:txBody>
          <a:bodyPr>
            <a:normAutofit/>
          </a:bodyPr>
          <a:lstStyle/>
          <a:p>
            <a:r>
              <a:rPr lang="en-US" sz="2400" dirty="0">
                <a:solidFill>
                  <a:schemeClr val="bg1"/>
                </a:solidFill>
              </a:rPr>
              <a:t>Admin Panel with a main dashboard and sidebar.</a:t>
            </a:r>
          </a:p>
        </p:txBody>
      </p:sp>
      <p:pic>
        <p:nvPicPr>
          <p:cNvPr id="6" name="Picture 5">
            <a:extLst>
              <a:ext uri="{FF2B5EF4-FFF2-40B4-BE49-F238E27FC236}">
                <a16:creationId xmlns:a16="http://schemas.microsoft.com/office/drawing/2014/main" id="{60BAC0A8-1DE6-52D5-F977-10641C9A6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5825"/>
            <a:ext cx="9144000" cy="3989070"/>
          </a:xfrm>
          <a:prstGeom prst="rect">
            <a:avLst/>
          </a:prstGeom>
        </p:spPr>
      </p:pic>
    </p:spTree>
    <p:extLst>
      <p:ext uri="{BB962C8B-B14F-4D97-AF65-F5344CB8AC3E}">
        <p14:creationId xmlns:p14="http://schemas.microsoft.com/office/powerpoint/2010/main" val="24378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8FBA-650A-DFA1-17AA-72E4221BA61A}"/>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F2195571-86D4-D3CB-771F-55E76EDB1318}"/>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EBBE7C60-B2C7-BC22-8295-0E008A489433}"/>
              </a:ext>
            </a:extLst>
          </p:cNvPr>
          <p:cNvSpPr>
            <a:spLocks noGrp="1"/>
          </p:cNvSpPr>
          <p:nvPr>
            <p:ph type="title"/>
          </p:nvPr>
        </p:nvSpPr>
        <p:spPr>
          <a:xfrm>
            <a:off x="628650" y="680085"/>
            <a:ext cx="7886700" cy="1325563"/>
          </a:xfrm>
        </p:spPr>
        <p:txBody>
          <a:bodyPr>
            <a:normAutofit/>
          </a:bodyPr>
          <a:lstStyle/>
          <a:p>
            <a:r>
              <a:rPr lang="en-US" sz="2800" dirty="0">
                <a:solidFill>
                  <a:schemeClr val="bg1"/>
                </a:solidFill>
              </a:rPr>
              <a:t>Completed Works</a:t>
            </a:r>
          </a:p>
        </p:txBody>
      </p:sp>
      <p:sp>
        <p:nvSpPr>
          <p:cNvPr id="7" name="TextBox 6">
            <a:extLst>
              <a:ext uri="{FF2B5EF4-FFF2-40B4-BE49-F238E27FC236}">
                <a16:creationId xmlns:a16="http://schemas.microsoft.com/office/drawing/2014/main" id="{5C2B4EF8-F612-BA5C-6E75-027D1AC9F35D}"/>
              </a:ext>
            </a:extLst>
          </p:cNvPr>
          <p:cNvSpPr txBox="1"/>
          <p:nvPr/>
        </p:nvSpPr>
        <p:spPr>
          <a:xfrm>
            <a:off x="813725" y="1924368"/>
            <a:ext cx="4226560" cy="2031325"/>
          </a:xfrm>
          <a:prstGeom prst="rect">
            <a:avLst/>
          </a:prstGeom>
          <a:noFill/>
        </p:spPr>
        <p:txBody>
          <a:bodyPr wrap="square" rtlCol="0">
            <a:spAutoFit/>
          </a:bodyPr>
          <a:lstStyle/>
          <a:p>
            <a:pPr marL="342900" indent="-342900">
              <a:buAutoNum type="arabicPeriod"/>
            </a:pPr>
            <a:r>
              <a:rPr lang="en-IN" sz="1800" dirty="0">
                <a:solidFill>
                  <a:schemeClr val="bg1"/>
                </a:solidFill>
              </a:rPr>
              <a:t>Product listing</a:t>
            </a:r>
          </a:p>
          <a:p>
            <a:pPr marL="342900" indent="-342900">
              <a:buAutoNum type="arabicPeriod"/>
            </a:pPr>
            <a:r>
              <a:rPr lang="en-IN" sz="1800" dirty="0">
                <a:solidFill>
                  <a:schemeClr val="bg1"/>
                </a:solidFill>
              </a:rPr>
              <a:t>Product Detail</a:t>
            </a:r>
          </a:p>
          <a:p>
            <a:pPr marL="342900" indent="-342900">
              <a:buAutoNum type="arabicPeriod"/>
            </a:pPr>
            <a:r>
              <a:rPr lang="en-IN" sz="1800" dirty="0">
                <a:solidFill>
                  <a:schemeClr val="bg1"/>
                </a:solidFill>
              </a:rPr>
              <a:t>Site UX</a:t>
            </a:r>
          </a:p>
          <a:p>
            <a:pPr marL="342900" indent="-342900">
              <a:buAutoNum type="arabicPeriod"/>
            </a:pPr>
            <a:r>
              <a:rPr lang="en-IN" sz="1800" dirty="0">
                <a:solidFill>
                  <a:schemeClr val="bg1"/>
                </a:solidFill>
              </a:rPr>
              <a:t>Site API</a:t>
            </a:r>
          </a:p>
          <a:p>
            <a:pPr marL="342900" indent="-342900">
              <a:buAutoNum type="arabicPeriod"/>
            </a:pPr>
            <a:r>
              <a:rPr lang="en-IN" sz="1800" dirty="0">
                <a:solidFill>
                  <a:schemeClr val="bg1"/>
                </a:solidFill>
              </a:rPr>
              <a:t>Database Architecture</a:t>
            </a:r>
          </a:p>
          <a:p>
            <a:pPr marL="342900" indent="-342900">
              <a:buAutoNum type="arabicPeriod"/>
            </a:pPr>
            <a:r>
              <a:rPr lang="en-IN" sz="1800" dirty="0">
                <a:solidFill>
                  <a:schemeClr val="bg1"/>
                </a:solidFill>
              </a:rPr>
              <a:t>Admin panel UX</a:t>
            </a:r>
          </a:p>
          <a:p>
            <a:endParaRPr lang="en-IN" dirty="0"/>
          </a:p>
        </p:txBody>
      </p:sp>
    </p:spTree>
    <p:extLst>
      <p:ext uri="{BB962C8B-B14F-4D97-AF65-F5344CB8AC3E}">
        <p14:creationId xmlns:p14="http://schemas.microsoft.com/office/powerpoint/2010/main" val="3005493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273DF-5FF6-2974-D684-27AD32A1D55B}"/>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96789CB3-7DC3-9298-33FB-2F4AD87572D1}"/>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8FAF2016-E3A1-6821-7BD7-006A5BF25A86}"/>
              </a:ext>
            </a:extLst>
          </p:cNvPr>
          <p:cNvSpPr>
            <a:spLocks noGrp="1"/>
          </p:cNvSpPr>
          <p:nvPr>
            <p:ph type="title"/>
          </p:nvPr>
        </p:nvSpPr>
        <p:spPr/>
        <p:txBody>
          <a:bodyPr>
            <a:normAutofit/>
          </a:bodyPr>
          <a:lstStyle/>
          <a:p>
            <a:r>
              <a:rPr lang="en-US" sz="2800" dirty="0">
                <a:solidFill>
                  <a:schemeClr val="bg1"/>
                </a:solidFill>
              </a:rPr>
              <a:t>Work in Progress!</a:t>
            </a:r>
          </a:p>
        </p:txBody>
      </p:sp>
      <p:sp>
        <p:nvSpPr>
          <p:cNvPr id="6" name="TextBox 5">
            <a:extLst>
              <a:ext uri="{FF2B5EF4-FFF2-40B4-BE49-F238E27FC236}">
                <a16:creationId xmlns:a16="http://schemas.microsoft.com/office/drawing/2014/main" id="{F4C32A64-B325-43F4-6891-707F60D43B2A}"/>
              </a:ext>
            </a:extLst>
          </p:cNvPr>
          <p:cNvSpPr txBox="1"/>
          <p:nvPr/>
        </p:nvSpPr>
        <p:spPr>
          <a:xfrm flipH="1">
            <a:off x="792480" y="1655326"/>
            <a:ext cx="3088640" cy="2677656"/>
          </a:xfrm>
          <a:prstGeom prst="rect">
            <a:avLst/>
          </a:prstGeom>
          <a:noFill/>
        </p:spPr>
        <p:txBody>
          <a:bodyPr wrap="square" rtlCol="0">
            <a:spAutoFit/>
          </a:bodyPr>
          <a:lstStyle/>
          <a:p>
            <a:pPr marL="342900" indent="-342900">
              <a:buAutoNum type="arabicPeriod"/>
            </a:pPr>
            <a:r>
              <a:rPr lang="en-IN" sz="2400" dirty="0">
                <a:solidFill>
                  <a:schemeClr val="bg1"/>
                </a:solidFill>
              </a:rPr>
              <a:t>Site </a:t>
            </a:r>
            <a:r>
              <a:rPr lang="en-IN" sz="2400" dirty="0" err="1">
                <a:solidFill>
                  <a:schemeClr val="bg1"/>
                </a:solidFill>
              </a:rPr>
              <a:t>ui</a:t>
            </a:r>
            <a:r>
              <a:rPr lang="en-IN" sz="2400" dirty="0">
                <a:solidFill>
                  <a:schemeClr val="bg1"/>
                </a:solidFill>
              </a:rPr>
              <a:t> </a:t>
            </a:r>
            <a:r>
              <a:rPr lang="en-IN" sz="2400" dirty="0" err="1">
                <a:solidFill>
                  <a:schemeClr val="bg1"/>
                </a:solidFill>
              </a:rPr>
              <a:t>improment</a:t>
            </a:r>
            <a:endParaRPr lang="en-IN" sz="2400" dirty="0">
              <a:solidFill>
                <a:schemeClr val="bg1"/>
              </a:solidFill>
            </a:endParaRPr>
          </a:p>
          <a:p>
            <a:pPr marL="342900" indent="-342900">
              <a:buAutoNum type="arabicPeriod"/>
            </a:pPr>
            <a:r>
              <a:rPr lang="en-IN" sz="2400" dirty="0">
                <a:solidFill>
                  <a:schemeClr val="bg1"/>
                </a:solidFill>
              </a:rPr>
              <a:t>Authentication</a:t>
            </a:r>
          </a:p>
          <a:p>
            <a:pPr marL="342900" indent="-342900">
              <a:buAutoNum type="arabicPeriod"/>
            </a:pPr>
            <a:r>
              <a:rPr lang="en-IN" sz="2400" dirty="0">
                <a:solidFill>
                  <a:schemeClr val="bg1"/>
                </a:solidFill>
              </a:rPr>
              <a:t>Cart</a:t>
            </a:r>
          </a:p>
          <a:p>
            <a:pPr marL="342900" indent="-342900">
              <a:buAutoNum type="arabicPeriod"/>
            </a:pPr>
            <a:r>
              <a:rPr lang="en-IN" sz="2400" dirty="0">
                <a:solidFill>
                  <a:schemeClr val="bg1"/>
                </a:solidFill>
              </a:rPr>
              <a:t>Orders</a:t>
            </a:r>
          </a:p>
          <a:p>
            <a:pPr marL="342900" indent="-342900">
              <a:buAutoNum type="arabicPeriod"/>
            </a:pPr>
            <a:r>
              <a:rPr lang="en-IN" sz="2400" dirty="0">
                <a:solidFill>
                  <a:schemeClr val="bg1"/>
                </a:solidFill>
              </a:rPr>
              <a:t>Payment gateway</a:t>
            </a:r>
          </a:p>
          <a:p>
            <a:pPr marL="342900" indent="-342900">
              <a:buAutoNum type="arabicPeriod"/>
            </a:pPr>
            <a:r>
              <a:rPr lang="en-IN" sz="2400" dirty="0">
                <a:solidFill>
                  <a:schemeClr val="bg1"/>
                </a:solidFill>
              </a:rPr>
              <a:t>Dashboards</a:t>
            </a:r>
          </a:p>
          <a:p>
            <a:pPr marL="342900" indent="-342900">
              <a:buAutoNum type="arabicPeriod"/>
            </a:pPr>
            <a:r>
              <a:rPr lang="en-IN" sz="2400" dirty="0">
                <a:solidFill>
                  <a:schemeClr val="bg1"/>
                </a:solidFill>
              </a:rPr>
              <a:t>Admin panel</a:t>
            </a:r>
          </a:p>
        </p:txBody>
      </p:sp>
    </p:spTree>
    <p:extLst>
      <p:ext uri="{BB962C8B-B14F-4D97-AF65-F5344CB8AC3E}">
        <p14:creationId xmlns:p14="http://schemas.microsoft.com/office/powerpoint/2010/main" val="197615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02920" y="1853883"/>
            <a:ext cx="6858000" cy="2387600"/>
          </a:xfrm>
        </p:spPr>
        <p:txBody>
          <a:bodyPr>
            <a:normAutofit/>
          </a:bodyPr>
          <a:lstStyle/>
          <a:p>
            <a:r>
              <a:rPr lang="en-US" sz="2000" dirty="0">
                <a:solidFill>
                  <a:schemeClr val="bg1"/>
                </a:solidFill>
              </a:rPr>
              <a:t>"Thank you for your attention!</a:t>
            </a:r>
            <a:br>
              <a:rPr lang="en-US" sz="2000" dirty="0">
                <a:solidFill>
                  <a:schemeClr val="bg1"/>
                </a:solidFill>
              </a:rPr>
            </a:br>
            <a:br>
              <a:rPr lang="en-US" sz="2000" dirty="0">
                <a:solidFill>
                  <a:schemeClr val="bg1"/>
                </a:solidFill>
              </a:rPr>
            </a:br>
            <a:r>
              <a:rPr lang="en-US" sz="2000" dirty="0">
                <a:solidFill>
                  <a:schemeClr val="bg1"/>
                </a:solidFill>
              </a:rPr>
              <a:t>We hope this presentation gave you valuable insights into our website’s design and functionality.</a:t>
            </a:r>
            <a:br>
              <a:rPr lang="en-US" sz="2000" dirty="0">
                <a:solidFill>
                  <a:schemeClr val="bg1"/>
                </a:solidFill>
              </a:rPr>
            </a:br>
            <a:br>
              <a:rPr lang="en-US" sz="2000" dirty="0">
                <a:solidFill>
                  <a:schemeClr val="bg1"/>
                </a:solidFill>
              </a:rPr>
            </a:br>
            <a:r>
              <a:rPr lang="en-US" sz="2000" dirty="0">
                <a:solidFill>
                  <a:schemeClr val="bg1"/>
                </a:solidFill>
              </a:rPr>
              <a:t>We’re excited to continue enhancing the user experience and look forward to any feedback or questions you may have.</a:t>
            </a:r>
            <a:br>
              <a:rPr lang="en-US" sz="2000" dirty="0">
                <a:solidFill>
                  <a:schemeClr val="bg1"/>
                </a:solidFill>
              </a:rPr>
            </a:br>
            <a:r>
              <a:rPr lang="en-US" sz="2000" dirty="0">
                <a:solidFill>
                  <a:schemeClr val="bg1"/>
                </a:solidFill>
              </a:rPr>
              <a:t>Stay connected, and let’s innovate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
          <p:cNvPicPr>
            <a:picLocks noChangeAspect="1"/>
          </p:cNvPicPr>
          <p:nvPr/>
        </p:nvPicPr>
        <p:blipFill>
          <a:blip r:embed="rId2"/>
          <a:stretch>
            <a:fillRect/>
          </a:stretch>
        </p:blipFill>
        <p:spPr>
          <a:xfrm>
            <a:off x="0" y="0"/>
            <a:ext cx="9144000" cy="6858000"/>
          </a:xfrm>
          <a:prstGeom prst="rect">
            <a:avLst/>
          </a:prstGeom>
        </p:spPr>
      </p:pic>
      <p:pic>
        <p:nvPicPr>
          <p:cNvPr id="3" name="Picture 2" descr="2"/>
          <p:cNvPicPr>
            <a:picLocks noChangeAspect="1"/>
          </p:cNvPicPr>
          <p:nvPr/>
        </p:nvPicPr>
        <p:blipFill>
          <a:blip r:embed="rId3"/>
          <a:stretch>
            <a:fillRect/>
          </a:stretch>
        </p:blipFill>
        <p:spPr>
          <a:xfrm>
            <a:off x="0" y="0"/>
            <a:ext cx="9144000" cy="6858000"/>
          </a:xfrm>
          <a:prstGeom prst="rect">
            <a:avLst/>
          </a:prstGeom>
        </p:spPr>
      </p:pic>
      <p:sp>
        <p:nvSpPr>
          <p:cNvPr id="5" name="Title 4"/>
          <p:cNvSpPr>
            <a:spLocks noGrp="1"/>
          </p:cNvSpPr>
          <p:nvPr>
            <p:ph type="title"/>
          </p:nvPr>
        </p:nvSpPr>
        <p:spPr>
          <a:xfrm>
            <a:off x="114692" y="526210"/>
            <a:ext cx="8002765" cy="1719246"/>
          </a:xfrm>
        </p:spPr>
        <p:txBody>
          <a:bodyPr>
            <a:noAutofit/>
          </a:bodyPr>
          <a:lstStyle/>
          <a:p>
            <a:br>
              <a:rPr lang="en-US" sz="1800" dirty="0">
                <a:solidFill>
                  <a:schemeClr val="bg1"/>
                </a:solidFill>
              </a:rPr>
            </a:br>
            <a:br>
              <a:rPr lang="en-US" sz="1800" dirty="0">
                <a:solidFill>
                  <a:schemeClr val="bg1"/>
                </a:solidFill>
              </a:rPr>
            </a:br>
            <a:r>
              <a:rPr lang="en-US" sz="1800" dirty="0">
                <a:solidFill>
                  <a:schemeClr val="bg1"/>
                </a:solidFill>
              </a:rPr>
              <a:t>1. Header : </a:t>
            </a:r>
            <a:br>
              <a:rPr lang="en-US" sz="1800" dirty="0">
                <a:solidFill>
                  <a:schemeClr val="bg1"/>
                </a:solidFill>
              </a:rPr>
            </a:br>
            <a:r>
              <a:rPr lang="en-US" sz="1800" dirty="0" err="1">
                <a:solidFill>
                  <a:schemeClr val="bg1"/>
                </a:solidFill>
              </a:rPr>
              <a:t>AppBowl</a:t>
            </a:r>
            <a:r>
              <a:rPr lang="en-US" sz="1800" dirty="0">
                <a:solidFill>
                  <a:schemeClr val="bg1"/>
                </a:solidFill>
              </a:rPr>
              <a:t> logo for brand identity in Left, Navigation links for "Home," “marketplace," “Blogs," "Contact .“, “Login” at Right</a:t>
            </a:r>
            <a:br>
              <a:rPr lang="en-US" sz="1800" dirty="0">
                <a:solidFill>
                  <a:schemeClr val="bg1"/>
                </a:solidFill>
              </a:rPr>
            </a:br>
            <a:br>
              <a:rPr lang="en-US" sz="1800" dirty="0">
                <a:solidFill>
                  <a:schemeClr val="bg1"/>
                </a:solidFill>
              </a:rPr>
            </a:br>
            <a:r>
              <a:rPr lang="en-US" sz="1800" dirty="0">
                <a:solidFill>
                  <a:schemeClr val="bg1"/>
                </a:solidFill>
              </a:rPr>
              <a:t>2. Hero Banner: A long banner with a strong tagline and a “Explore the marketplace“ button</a:t>
            </a:r>
          </a:p>
        </p:txBody>
      </p:sp>
      <p:pic>
        <p:nvPicPr>
          <p:cNvPr id="6" name="Picture 5">
            <a:extLst>
              <a:ext uri="{FF2B5EF4-FFF2-40B4-BE49-F238E27FC236}">
                <a16:creationId xmlns:a16="http://schemas.microsoft.com/office/drawing/2014/main" id="{8AF7A2FF-DA9A-A7F8-1309-150950D71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92" y="2530128"/>
            <a:ext cx="8914616" cy="39224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
          <p:cNvPicPr>
            <a:picLocks noChangeAspect="1"/>
          </p:cNvPicPr>
          <p:nvPr/>
        </p:nvPicPr>
        <p:blipFill>
          <a:blip r:embed="rId2"/>
          <a:stretch>
            <a:fillRect/>
          </a:stretch>
        </p:blipFill>
        <p:spPr>
          <a:xfrm>
            <a:off x="0" y="0"/>
            <a:ext cx="9144000" cy="6858000"/>
          </a:xfrm>
          <a:prstGeom prst="rect">
            <a:avLst/>
          </a:prstGeom>
        </p:spPr>
      </p:pic>
      <p:sp>
        <p:nvSpPr>
          <p:cNvPr id="5" name="Title 4"/>
          <p:cNvSpPr>
            <a:spLocks noGrp="1"/>
          </p:cNvSpPr>
          <p:nvPr>
            <p:ph type="title"/>
          </p:nvPr>
        </p:nvSpPr>
        <p:spPr>
          <a:xfrm>
            <a:off x="205956" y="816590"/>
            <a:ext cx="7886700" cy="1325563"/>
          </a:xfrm>
        </p:spPr>
        <p:txBody>
          <a:bodyPr>
            <a:noAutofit/>
          </a:bodyPr>
          <a:lstStyle/>
          <a:p>
            <a:r>
              <a:rPr lang="en-US" sz="1800" dirty="0">
                <a:solidFill>
                  <a:schemeClr val="bg1"/>
                </a:solidFill>
              </a:rPr>
              <a:t>3. Discover Our Featured Products Section (Second Image)Grid Layout: Four horizontally arranged product cards, equally spaced Each Card: Title at the top, followed by a short product description, and a button for "Explore“ Call to Action: A larger button at the bottom for "Explore All Products" to guide users further Clear Structure: Each card has a uniform design, making it easy to scan.</a:t>
            </a:r>
          </a:p>
        </p:txBody>
      </p:sp>
      <p:pic>
        <p:nvPicPr>
          <p:cNvPr id="6" name="Picture 5">
            <a:extLst>
              <a:ext uri="{FF2B5EF4-FFF2-40B4-BE49-F238E27FC236}">
                <a16:creationId xmlns:a16="http://schemas.microsoft.com/office/drawing/2014/main" id="{CD2970DD-7842-7FF7-1020-CD8491B4F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77" y="2417683"/>
            <a:ext cx="8962845" cy="39324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
          <p:cNvPicPr>
            <a:picLocks noChangeAspect="1"/>
          </p:cNvPicPr>
          <p:nvPr/>
        </p:nvPicPr>
        <p:blipFill>
          <a:blip r:embed="rId2"/>
          <a:stretch>
            <a:fillRect/>
          </a:stretch>
        </p:blipFill>
        <p:spPr>
          <a:xfrm>
            <a:off x="0" y="0"/>
            <a:ext cx="9144000" cy="6858000"/>
          </a:xfrm>
          <a:prstGeom prst="rect">
            <a:avLst/>
          </a:prstGeom>
        </p:spPr>
      </p:pic>
      <p:pic>
        <p:nvPicPr>
          <p:cNvPr id="2" name="Picture 1" descr="4"/>
          <p:cNvPicPr>
            <a:picLocks noChangeAspect="1"/>
          </p:cNvPicPr>
          <p:nvPr/>
        </p:nvPicPr>
        <p:blipFill>
          <a:blip r:embed="rId3"/>
          <a:stretch>
            <a:fillRect/>
          </a:stretch>
        </p:blipFill>
        <p:spPr>
          <a:xfrm>
            <a:off x="224286" y="0"/>
            <a:ext cx="9144000" cy="6858000"/>
          </a:xfrm>
          <a:prstGeom prst="rect">
            <a:avLst/>
          </a:prstGeom>
        </p:spPr>
      </p:pic>
      <p:sp>
        <p:nvSpPr>
          <p:cNvPr id="5" name="Title 4"/>
          <p:cNvSpPr>
            <a:spLocks noGrp="1"/>
          </p:cNvSpPr>
          <p:nvPr>
            <p:ph type="title"/>
          </p:nvPr>
        </p:nvSpPr>
        <p:spPr>
          <a:xfrm>
            <a:off x="224286" y="643795"/>
            <a:ext cx="7984994" cy="1325563"/>
          </a:xfrm>
        </p:spPr>
        <p:txBody>
          <a:bodyPr>
            <a:noAutofit/>
          </a:bodyPr>
          <a:lstStyle/>
          <a:p>
            <a:r>
              <a:rPr lang="en-US" sz="1800" dirty="0">
                <a:solidFill>
                  <a:schemeClr val="bg1"/>
                </a:solidFill>
              </a:rPr>
              <a:t>4. Why Choose </a:t>
            </a:r>
            <a:r>
              <a:rPr lang="en-US" sz="1800" dirty="0" err="1">
                <a:solidFill>
                  <a:schemeClr val="bg1"/>
                </a:solidFill>
              </a:rPr>
              <a:t>AppBowl</a:t>
            </a:r>
            <a:r>
              <a:rPr lang="en-US" sz="1800" dirty="0">
                <a:solidFill>
                  <a:schemeClr val="bg1"/>
                </a:solidFill>
              </a:rPr>
              <a:t> Section (First Image)Layout: Two-column design Left Column: Text-based content highlighting </a:t>
            </a:r>
            <a:r>
              <a:rPr lang="en-US" sz="1800" dirty="0" err="1">
                <a:solidFill>
                  <a:schemeClr val="bg1"/>
                </a:solidFill>
              </a:rPr>
              <a:t>AppBowl's</a:t>
            </a:r>
            <a:r>
              <a:rPr lang="en-US" sz="1800" dirty="0">
                <a:solidFill>
                  <a:schemeClr val="bg1"/>
                </a:solidFill>
              </a:rPr>
              <a:t> key selling points. The list is vertically aligned, creating a clean reading flow Right Column: An image of professionals interacting, visually supporting the brand message Contrast: Dark background with bright text and image, making both the text and visuals pop.</a:t>
            </a:r>
          </a:p>
        </p:txBody>
      </p:sp>
      <p:pic>
        <p:nvPicPr>
          <p:cNvPr id="7" name="Picture 6">
            <a:extLst>
              <a:ext uri="{FF2B5EF4-FFF2-40B4-BE49-F238E27FC236}">
                <a16:creationId xmlns:a16="http://schemas.microsoft.com/office/drawing/2014/main" id="{F7498E1A-5DB3-2C5C-F1E9-0A672CB1E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43" y="2196560"/>
            <a:ext cx="9144000" cy="4017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
          <p:cNvPicPr>
            <a:picLocks noChangeAspect="1"/>
          </p:cNvPicPr>
          <p:nvPr/>
        </p:nvPicPr>
        <p:blipFill>
          <a:blip r:embed="rId2"/>
          <a:stretch>
            <a:fillRect/>
          </a:stretch>
        </p:blipFill>
        <p:spPr>
          <a:xfrm>
            <a:off x="0" y="0"/>
            <a:ext cx="9144000" cy="6858000"/>
          </a:xfrm>
          <a:prstGeom prst="rect">
            <a:avLst/>
          </a:prstGeom>
        </p:spPr>
      </p:pic>
      <p:sp>
        <p:nvSpPr>
          <p:cNvPr id="5" name="Title 4"/>
          <p:cNvSpPr>
            <a:spLocks noGrp="1"/>
          </p:cNvSpPr>
          <p:nvPr>
            <p:ph type="title"/>
          </p:nvPr>
        </p:nvSpPr>
        <p:spPr/>
        <p:txBody>
          <a:bodyPr>
            <a:normAutofit/>
          </a:bodyPr>
          <a:lstStyle/>
          <a:p>
            <a:r>
              <a:rPr lang="en-US" sz="1800" dirty="0">
                <a:solidFill>
                  <a:schemeClr val="bg1"/>
                </a:solidFill>
              </a:rPr>
              <a:t>5. Blog section </a:t>
            </a:r>
          </a:p>
        </p:txBody>
      </p:sp>
      <p:pic>
        <p:nvPicPr>
          <p:cNvPr id="12" name="Picture 11">
            <a:extLst>
              <a:ext uri="{FF2B5EF4-FFF2-40B4-BE49-F238E27FC236}">
                <a16:creationId xmlns:a16="http://schemas.microsoft.com/office/drawing/2014/main" id="{8072170E-8111-3308-8F2E-C00480F6F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18" y="1690688"/>
            <a:ext cx="8922564" cy="3914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DB64B-2E78-7F5B-3E4A-E2A5160AC899}"/>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33869C25-8769-D3AC-2659-393D831504B3}"/>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A7C54EFA-2AF5-5069-372D-3BF6C551CE5F}"/>
              </a:ext>
            </a:extLst>
          </p:cNvPr>
          <p:cNvSpPr>
            <a:spLocks noGrp="1"/>
          </p:cNvSpPr>
          <p:nvPr>
            <p:ph type="title"/>
          </p:nvPr>
        </p:nvSpPr>
        <p:spPr/>
        <p:txBody>
          <a:bodyPr>
            <a:normAutofit/>
          </a:bodyPr>
          <a:lstStyle/>
          <a:p>
            <a:r>
              <a:rPr lang="en-US" sz="2400" dirty="0">
                <a:solidFill>
                  <a:schemeClr val="bg1"/>
                </a:solidFill>
              </a:rPr>
              <a:t>Product Listing Page with Filters </a:t>
            </a:r>
          </a:p>
        </p:txBody>
      </p:sp>
      <p:pic>
        <p:nvPicPr>
          <p:cNvPr id="7" name="Picture 6">
            <a:extLst>
              <a:ext uri="{FF2B5EF4-FFF2-40B4-BE49-F238E27FC236}">
                <a16:creationId xmlns:a16="http://schemas.microsoft.com/office/drawing/2014/main" id="{4FBDE10A-CBAE-6D27-A00C-36EB21E77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0" y="1784667"/>
            <a:ext cx="8998140" cy="3976053"/>
          </a:xfrm>
          <a:prstGeom prst="rect">
            <a:avLst/>
          </a:prstGeom>
        </p:spPr>
      </p:pic>
    </p:spTree>
    <p:extLst>
      <p:ext uri="{BB962C8B-B14F-4D97-AF65-F5344CB8AC3E}">
        <p14:creationId xmlns:p14="http://schemas.microsoft.com/office/powerpoint/2010/main" val="252680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1CF4E-0A0A-30AA-DB0A-5037D486693B}"/>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1F487DD7-7101-337E-0A5D-735A7A3137E2}"/>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888A98BB-D814-C36F-71DC-4B4A6BA445ED}"/>
              </a:ext>
            </a:extLst>
          </p:cNvPr>
          <p:cNvSpPr>
            <a:spLocks noGrp="1"/>
          </p:cNvSpPr>
          <p:nvPr>
            <p:ph type="title"/>
          </p:nvPr>
        </p:nvSpPr>
        <p:spPr/>
        <p:txBody>
          <a:bodyPr>
            <a:normAutofit/>
          </a:bodyPr>
          <a:lstStyle/>
          <a:p>
            <a:r>
              <a:rPr lang="en-US" sz="2400" dirty="0">
                <a:solidFill>
                  <a:schemeClr val="bg1"/>
                </a:solidFill>
              </a:rPr>
              <a:t>Product Plan List With Selected Plan Summery</a:t>
            </a:r>
          </a:p>
        </p:txBody>
      </p:sp>
      <p:pic>
        <p:nvPicPr>
          <p:cNvPr id="3" name="Picture 2">
            <a:extLst>
              <a:ext uri="{FF2B5EF4-FFF2-40B4-BE49-F238E27FC236}">
                <a16:creationId xmlns:a16="http://schemas.microsoft.com/office/drawing/2014/main" id="{3551DC8D-1E90-6227-137C-9F723FFBA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 y="1629411"/>
            <a:ext cx="8900160" cy="3932758"/>
          </a:xfrm>
          <a:prstGeom prst="rect">
            <a:avLst/>
          </a:prstGeom>
        </p:spPr>
      </p:pic>
    </p:spTree>
    <p:extLst>
      <p:ext uri="{BB962C8B-B14F-4D97-AF65-F5344CB8AC3E}">
        <p14:creationId xmlns:p14="http://schemas.microsoft.com/office/powerpoint/2010/main" val="359926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CB35F-0F38-99A3-1C1B-2710553DA0E4}"/>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21126E88-610D-58D3-0283-CBD0E8274AD8}"/>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86150C25-DDCC-6962-F646-50B14C5570B1}"/>
              </a:ext>
            </a:extLst>
          </p:cNvPr>
          <p:cNvSpPr>
            <a:spLocks noGrp="1"/>
          </p:cNvSpPr>
          <p:nvPr>
            <p:ph type="title"/>
          </p:nvPr>
        </p:nvSpPr>
        <p:spPr/>
        <p:txBody>
          <a:bodyPr>
            <a:normAutofit/>
          </a:bodyPr>
          <a:lstStyle/>
          <a:p>
            <a:r>
              <a:rPr lang="en-US" sz="2400" dirty="0">
                <a:solidFill>
                  <a:schemeClr val="bg1"/>
                </a:solidFill>
              </a:rPr>
              <a:t>Product Addon List</a:t>
            </a:r>
          </a:p>
        </p:txBody>
      </p:sp>
      <p:pic>
        <p:nvPicPr>
          <p:cNvPr id="6" name="Picture 5">
            <a:extLst>
              <a:ext uri="{FF2B5EF4-FFF2-40B4-BE49-F238E27FC236}">
                <a16:creationId xmlns:a16="http://schemas.microsoft.com/office/drawing/2014/main" id="{56E18ACB-6264-7335-0222-3C440ED4F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0210"/>
            <a:ext cx="9144000" cy="4046220"/>
          </a:xfrm>
          <a:prstGeom prst="rect">
            <a:avLst/>
          </a:prstGeom>
        </p:spPr>
      </p:pic>
    </p:spTree>
    <p:extLst>
      <p:ext uri="{BB962C8B-B14F-4D97-AF65-F5344CB8AC3E}">
        <p14:creationId xmlns:p14="http://schemas.microsoft.com/office/powerpoint/2010/main" val="1643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A04E0-7834-FD82-6F90-2ED3B76CB222}"/>
            </a:ext>
          </a:extLst>
        </p:cNvPr>
        <p:cNvGrpSpPr/>
        <p:nvPr/>
      </p:nvGrpSpPr>
      <p:grpSpPr>
        <a:xfrm>
          <a:off x="0" y="0"/>
          <a:ext cx="0" cy="0"/>
          <a:chOff x="0" y="0"/>
          <a:chExt cx="0" cy="0"/>
        </a:xfrm>
      </p:grpSpPr>
      <p:pic>
        <p:nvPicPr>
          <p:cNvPr id="4" name="Picture 3" descr="5">
            <a:extLst>
              <a:ext uri="{FF2B5EF4-FFF2-40B4-BE49-F238E27FC236}">
                <a16:creationId xmlns:a16="http://schemas.microsoft.com/office/drawing/2014/main" id="{EF3C7B70-2FF0-9451-5BEC-F8743FD39FAA}"/>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161613DE-14BE-6592-A477-E22A352255B9}"/>
              </a:ext>
            </a:extLst>
          </p:cNvPr>
          <p:cNvSpPr>
            <a:spLocks noGrp="1"/>
          </p:cNvSpPr>
          <p:nvPr>
            <p:ph type="title"/>
          </p:nvPr>
        </p:nvSpPr>
        <p:spPr/>
        <p:txBody>
          <a:bodyPr>
            <a:normAutofit/>
          </a:bodyPr>
          <a:lstStyle/>
          <a:p>
            <a:r>
              <a:rPr lang="en-US" sz="2400" dirty="0">
                <a:solidFill>
                  <a:schemeClr val="bg1"/>
                </a:solidFill>
              </a:rPr>
              <a:t>Product Key Features</a:t>
            </a:r>
          </a:p>
        </p:txBody>
      </p:sp>
      <p:pic>
        <p:nvPicPr>
          <p:cNvPr id="3" name="Picture 2">
            <a:extLst>
              <a:ext uri="{FF2B5EF4-FFF2-40B4-BE49-F238E27FC236}">
                <a16:creationId xmlns:a16="http://schemas.microsoft.com/office/drawing/2014/main" id="{7DA062F0-A341-E2F7-FE83-250084EDE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9584"/>
            <a:ext cx="9144000" cy="4023360"/>
          </a:xfrm>
          <a:prstGeom prst="rect">
            <a:avLst/>
          </a:prstGeom>
        </p:spPr>
      </p:pic>
    </p:spTree>
    <p:extLst>
      <p:ext uri="{BB962C8B-B14F-4D97-AF65-F5344CB8AC3E}">
        <p14:creationId xmlns:p14="http://schemas.microsoft.com/office/powerpoint/2010/main" val="775709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404</Words>
  <Application>Microsoft Office PowerPoint</Application>
  <PresentationFormat>On-screen Show (4:3)</PresentationFormat>
  <Paragraphs>32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"Welcome You All!  Today, we are excited to walk you through our website’s design and user flow.  We’ve crafted an intuitive and seamless experience to ensure users can easily navigate and explore all the features we offer. Let’s dive into the journey and discover how our website delivers value and innovation to our users."</vt:lpstr>
      <vt:lpstr>  1. Header :  AppBowl logo for brand identity in Left, Navigation links for "Home," “marketplace," “Blogs," "Contact .“, “Login” at Right  2. Hero Banner: A long banner with a strong tagline and a “Explore the marketplace“ button</vt:lpstr>
      <vt:lpstr>3. Discover Our Featured Products Section (Second Image)Grid Layout: Four horizontally arranged product cards, equally spaced Each Card: Title at the top, followed by a short product description, and a button for "Explore“ Call to Action: A larger button at the bottom for "Explore All Products" to guide users further Clear Structure: Each card has a uniform design, making it easy to scan.</vt:lpstr>
      <vt:lpstr>4. Why Choose AppBowl Section (First Image)Layout: Two-column design Left Column: Text-based content highlighting AppBowl's key selling points. The list is vertically aligned, creating a clean reading flow Right Column: An image of professionals interacting, visually supporting the brand message Contrast: Dark background with bright text and image, making both the text and visuals pop.</vt:lpstr>
      <vt:lpstr>5. Blog section </vt:lpstr>
      <vt:lpstr>Product Listing Page with Filters </vt:lpstr>
      <vt:lpstr>Product Plan List With Selected Plan Summery</vt:lpstr>
      <vt:lpstr>Product Addon List</vt:lpstr>
      <vt:lpstr>Product Key Features</vt:lpstr>
      <vt:lpstr>Cart Detail Page</vt:lpstr>
      <vt:lpstr>Order Success Page</vt:lpstr>
      <vt:lpstr>Customer Profile Page</vt:lpstr>
      <vt:lpstr>Customer order list</vt:lpstr>
      <vt:lpstr>Blog Listing Page</vt:lpstr>
      <vt:lpstr>Login popup </vt:lpstr>
      <vt:lpstr>Admin Panel with a main dashboard and sidebar.</vt:lpstr>
      <vt:lpstr>Completed Works</vt:lpstr>
      <vt:lpstr>Work in Progress!</vt:lpstr>
      <vt:lpstr>"Thank you for your attention!  We hope this presentation gave you valuable insights into our website’s design and functionality.  We’re excited to continue enhancing the user experience and look forward to any feedback or questions you may have. Stay connected, and let’s innovate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hari</dc:creator>
  <cp:lastModifiedBy>SUTHAN Rc</cp:lastModifiedBy>
  <cp:revision>8</cp:revision>
  <dcterms:created xsi:type="dcterms:W3CDTF">2024-10-09T05:46:00Z</dcterms:created>
  <dcterms:modified xsi:type="dcterms:W3CDTF">2024-10-09T13:30:14Z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73F29D48D8B74E37A7E31F536026445E_13</vt:lpwstr>
  </property>
  <property fmtid="{D5CDD505-2E9C-101B-9397-08002B2CF9AE}" pid="3" name="KSOProductBuildVer">
    <vt:lpwstr>1033-12.2.0.13472</vt:lpwstr>
  </property>
</Properties>
</file>