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8"/>
  </p:notesMasterIdLst>
  <p:sldIdLst>
    <p:sldId id="257" r:id="rId2"/>
    <p:sldId id="488" r:id="rId3"/>
    <p:sldId id="441" r:id="rId4"/>
    <p:sldId id="442" r:id="rId5"/>
    <p:sldId id="443" r:id="rId6"/>
    <p:sldId id="444" r:id="rId7"/>
    <p:sldId id="490" r:id="rId8"/>
    <p:sldId id="491" r:id="rId9"/>
    <p:sldId id="492" r:id="rId10"/>
    <p:sldId id="445" r:id="rId11"/>
    <p:sldId id="446" r:id="rId12"/>
    <p:sldId id="493" r:id="rId13"/>
    <p:sldId id="494" r:id="rId14"/>
    <p:sldId id="495" r:id="rId15"/>
    <p:sldId id="447" r:id="rId16"/>
    <p:sldId id="448" r:id="rId17"/>
    <p:sldId id="496" r:id="rId18"/>
    <p:sldId id="497" r:id="rId19"/>
    <p:sldId id="449" r:id="rId20"/>
    <p:sldId id="450" r:id="rId21"/>
    <p:sldId id="451" r:id="rId22"/>
    <p:sldId id="452" r:id="rId23"/>
    <p:sldId id="453" r:id="rId24"/>
    <p:sldId id="454" r:id="rId25"/>
    <p:sldId id="498" r:id="rId26"/>
    <p:sldId id="499" r:id="rId27"/>
    <p:sldId id="500" r:id="rId28"/>
    <p:sldId id="502" r:id="rId29"/>
    <p:sldId id="503" r:id="rId30"/>
    <p:sldId id="504" r:id="rId31"/>
    <p:sldId id="505" r:id="rId32"/>
    <p:sldId id="506" r:id="rId33"/>
    <p:sldId id="507" r:id="rId34"/>
    <p:sldId id="508" r:id="rId35"/>
    <p:sldId id="509" r:id="rId36"/>
    <p:sldId id="510" r:id="rId37"/>
    <p:sldId id="511" r:id="rId38"/>
    <p:sldId id="512" r:id="rId39"/>
    <p:sldId id="455" r:id="rId40"/>
    <p:sldId id="513" r:id="rId41"/>
    <p:sldId id="514" r:id="rId42"/>
    <p:sldId id="515"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517" r:id="rId57"/>
    <p:sldId id="457" r:id="rId58"/>
    <p:sldId id="456" r:id="rId59"/>
    <p:sldId id="526" r:id="rId60"/>
    <p:sldId id="518" r:id="rId61"/>
    <p:sldId id="282" r:id="rId62"/>
    <p:sldId id="283" r:id="rId63"/>
    <p:sldId id="519" r:id="rId64"/>
    <p:sldId id="284" r:id="rId65"/>
    <p:sldId id="315" r:id="rId66"/>
    <p:sldId id="285" r:id="rId67"/>
    <p:sldId id="286" r:id="rId68"/>
    <p:sldId id="287" r:id="rId69"/>
    <p:sldId id="288" r:id="rId70"/>
    <p:sldId id="545" r:id="rId71"/>
    <p:sldId id="289" r:id="rId72"/>
    <p:sldId id="290" r:id="rId73"/>
    <p:sldId id="291" r:id="rId74"/>
    <p:sldId id="294" r:id="rId75"/>
    <p:sldId id="292" r:id="rId76"/>
    <p:sldId id="293" r:id="rId77"/>
    <p:sldId id="520" r:id="rId78"/>
    <p:sldId id="295" r:id="rId79"/>
    <p:sldId id="296" r:id="rId80"/>
    <p:sldId id="297" r:id="rId81"/>
    <p:sldId id="298" r:id="rId82"/>
    <p:sldId id="299" r:id="rId83"/>
    <p:sldId id="521" r:id="rId84"/>
    <p:sldId id="522" r:id="rId85"/>
    <p:sldId id="523" r:id="rId86"/>
    <p:sldId id="524" r:id="rId87"/>
    <p:sldId id="536" r:id="rId88"/>
    <p:sldId id="537" r:id="rId89"/>
    <p:sldId id="539" r:id="rId90"/>
    <p:sldId id="543" r:id="rId91"/>
    <p:sldId id="542" r:id="rId92"/>
    <p:sldId id="544" r:id="rId93"/>
    <p:sldId id="527" r:id="rId94"/>
    <p:sldId id="528" r:id="rId95"/>
    <p:sldId id="458" r:id="rId96"/>
    <p:sldId id="459" r:id="rId97"/>
    <p:sldId id="460" r:id="rId98"/>
    <p:sldId id="461" r:id="rId99"/>
    <p:sldId id="462" r:id="rId100"/>
    <p:sldId id="463" r:id="rId101"/>
    <p:sldId id="464" r:id="rId102"/>
    <p:sldId id="466" r:id="rId103"/>
    <p:sldId id="468" r:id="rId104"/>
    <p:sldId id="469" r:id="rId105"/>
    <p:sldId id="470" r:id="rId106"/>
    <p:sldId id="471" r:id="rId107"/>
    <p:sldId id="472" r:id="rId108"/>
    <p:sldId id="473" r:id="rId109"/>
    <p:sldId id="474" r:id="rId110"/>
    <p:sldId id="475" r:id="rId111"/>
    <p:sldId id="476" r:id="rId112"/>
    <p:sldId id="477" r:id="rId113"/>
    <p:sldId id="529" r:id="rId114"/>
    <p:sldId id="479" r:id="rId115"/>
    <p:sldId id="480" r:id="rId116"/>
    <p:sldId id="481" r:id="rId117"/>
    <p:sldId id="531" r:id="rId118"/>
    <p:sldId id="530" r:id="rId119"/>
    <p:sldId id="532" r:id="rId120"/>
    <p:sldId id="533" r:id="rId121"/>
    <p:sldId id="534" r:id="rId122"/>
    <p:sldId id="482" r:id="rId123"/>
    <p:sldId id="483" r:id="rId124"/>
    <p:sldId id="485" r:id="rId125"/>
    <p:sldId id="486" r:id="rId126"/>
    <p:sldId id="535" r:id="rId127"/>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FF"/>
    <a:srgbClr val="003399"/>
    <a:srgbClr val="99CC00"/>
    <a:srgbClr val="996633"/>
    <a:srgbClr val="FFFF99"/>
    <a:srgbClr val="FF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8" d="100"/>
          <a:sy n="68" d="100"/>
        </p:scale>
        <p:origin x="145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91FD-4489-88FD-79A929C9B285}"/>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885E-41F6-BC9F-099EC7A8073C}"/>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885E-41F6-BC9F-099EC7A8073C}"/>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假设分布为均匀分布</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numCache>
            </c:numRef>
          </c:val>
          <c:extLst>
            <c:ext xmlns:c16="http://schemas.microsoft.com/office/drawing/2014/chart" uri="{C3380CC4-5D6E-409C-BE32-E72D297353CC}">
              <c16:uniqueId val="{00000000-0581-4738-A956-271A89CEC3CA}"/>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FC1C-46E1-B6C1-DEAE050F33D8}"/>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483C-4550-9D9E-EEEF2019C2DB}"/>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strRef>
              <c:f>Sheet1!$A$2:$A$6</c:f>
              <c:strCache>
                <c:ptCount val="5"/>
                <c:pt idx="0">
                  <c:v>1-3</c:v>
                </c:pt>
                <c:pt idx="1">
                  <c:v>4-6</c:v>
                </c:pt>
                <c:pt idx="2">
                  <c:v>7-9</c:v>
                </c:pt>
                <c:pt idx="3">
                  <c:v>10-12</c:v>
                </c:pt>
                <c:pt idx="4">
                  <c:v>13-15</c:v>
                </c:pt>
              </c:strCache>
            </c:strRef>
          </c:cat>
          <c:val>
            <c:numRef>
              <c:f>Sheet1!$B$2:$B$6</c:f>
              <c:numCache>
                <c:formatCode>General</c:formatCode>
                <c:ptCount val="5"/>
                <c:pt idx="0">
                  <c:v>9</c:v>
                </c:pt>
                <c:pt idx="1">
                  <c:v>8</c:v>
                </c:pt>
                <c:pt idx="2">
                  <c:v>12</c:v>
                </c:pt>
                <c:pt idx="3">
                  <c:v>6</c:v>
                </c:pt>
                <c:pt idx="4">
                  <c:v>15</c:v>
                </c:pt>
              </c:numCache>
            </c:numRef>
          </c:val>
          <c:extLst>
            <c:ext xmlns:c16="http://schemas.microsoft.com/office/drawing/2014/chart" uri="{C3380CC4-5D6E-409C-BE32-E72D297353CC}">
              <c16:uniqueId val="{00000000-8DED-4A8D-A0B8-70547C994750}"/>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483C-4550-9D9E-EEEF2019C2DB}"/>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strRef>
              <c:f>Sheet1!$A$2:$A$7</c:f>
              <c:strCache>
                <c:ptCount val="6"/>
                <c:pt idx="0">
                  <c:v>1-3</c:v>
                </c:pt>
                <c:pt idx="1">
                  <c:v>4-6</c:v>
                </c:pt>
                <c:pt idx="2">
                  <c:v>7-8</c:v>
                </c:pt>
                <c:pt idx="3">
                  <c:v>9-12</c:v>
                </c:pt>
                <c:pt idx="4">
                  <c:v>13-14</c:v>
                </c:pt>
                <c:pt idx="5">
                  <c:v>15</c:v>
                </c:pt>
              </c:strCache>
            </c:strRef>
          </c:cat>
          <c:val>
            <c:numRef>
              <c:f>Sheet1!$B$2:$B$7</c:f>
              <c:numCache>
                <c:formatCode>General</c:formatCode>
                <c:ptCount val="6"/>
                <c:pt idx="0">
                  <c:v>9</c:v>
                </c:pt>
                <c:pt idx="1">
                  <c:v>8</c:v>
                </c:pt>
                <c:pt idx="2">
                  <c:v>11</c:v>
                </c:pt>
                <c:pt idx="3">
                  <c:v>7</c:v>
                </c:pt>
                <c:pt idx="4">
                  <c:v>9</c:v>
                </c:pt>
                <c:pt idx="5">
                  <c:v>6</c:v>
                </c:pt>
              </c:numCache>
            </c:numRef>
          </c:val>
          <c:extLst>
            <c:ext xmlns:c16="http://schemas.microsoft.com/office/drawing/2014/chart" uri="{C3380CC4-5D6E-409C-BE32-E72D297353CC}">
              <c16:uniqueId val="{00000000-8DED-4A8D-A0B8-70547C994750}"/>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29A5E-E868-47BC-AD60-A05A0F6A2845}" type="datetimeFigureOut">
              <a:rPr lang="zh-CN" altLang="en-US" smtClean="0"/>
              <a:t>2023/11/19/Sun</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A0251-4BB9-4783-B3B6-2543E339A3C5}" type="slidenum">
              <a:rPr lang="zh-CN" altLang="en-US" smtClean="0"/>
              <a:t>‹#›</a:t>
            </a:fld>
            <a:endParaRPr lang="zh-CN" altLang="en-US"/>
          </a:p>
        </p:txBody>
      </p:sp>
    </p:spTree>
    <p:extLst>
      <p:ext uri="{BB962C8B-B14F-4D97-AF65-F5344CB8AC3E}">
        <p14:creationId xmlns:p14="http://schemas.microsoft.com/office/powerpoint/2010/main" val="25833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2A0251-4BB9-4783-B3B6-2543E339A3C5}" type="slidenum">
              <a:rPr lang="zh-CN" altLang="en-US" smtClean="0"/>
              <a:t>110</a:t>
            </a:fld>
            <a:endParaRPr lang="zh-CN" altLang="en-US"/>
          </a:p>
        </p:txBody>
      </p:sp>
    </p:spTree>
    <p:extLst>
      <p:ext uri="{BB962C8B-B14F-4D97-AF65-F5344CB8AC3E}">
        <p14:creationId xmlns:p14="http://schemas.microsoft.com/office/powerpoint/2010/main" val="397967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CCD32527-7ACB-4A15-8229-26F4368970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E8EF9EA-AAC4-4CB1-866F-8EB2AE54C9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6AD079-DBF5-44B8-A02D-DE16B42D7B72}"/>
              </a:ext>
            </a:extLst>
          </p:cNvPr>
          <p:cNvSpPr>
            <a:spLocks noGrp="1" noChangeArrowheads="1"/>
          </p:cNvSpPr>
          <p:nvPr>
            <p:ph type="sldNum" sz="quarter" idx="12"/>
          </p:nvPr>
        </p:nvSpPr>
        <p:spPr>
          <a:ln/>
        </p:spPr>
        <p:txBody>
          <a:bodyPr/>
          <a:lstStyle>
            <a:lvl1pPr>
              <a:defRPr/>
            </a:lvl1pPr>
          </a:lstStyle>
          <a:p>
            <a:pPr>
              <a:defRPr/>
            </a:pPr>
            <a:fld id="{2DD1D052-2445-434C-8FE0-299C1DAFA0FD}" type="slidenum">
              <a:rPr lang="zh-CN" altLang="en-US"/>
              <a:pPr>
                <a:defRPr/>
              </a:pPr>
              <a:t>‹#›</a:t>
            </a:fld>
            <a:endParaRPr lang="en-US" altLang="zh-CN"/>
          </a:p>
        </p:txBody>
      </p:sp>
    </p:spTree>
    <p:extLst>
      <p:ext uri="{BB962C8B-B14F-4D97-AF65-F5344CB8AC3E}">
        <p14:creationId xmlns:p14="http://schemas.microsoft.com/office/powerpoint/2010/main" val="127427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44DE3C9-BF83-4AE5-A2AE-F0EFABEFF5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58D0A35-237D-410C-A669-6BABDCF322D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21A333D-B8DB-4748-B73E-E9D9E84D2E8D}"/>
              </a:ext>
            </a:extLst>
          </p:cNvPr>
          <p:cNvSpPr>
            <a:spLocks noGrp="1" noChangeArrowheads="1"/>
          </p:cNvSpPr>
          <p:nvPr>
            <p:ph type="sldNum" sz="quarter" idx="12"/>
          </p:nvPr>
        </p:nvSpPr>
        <p:spPr>
          <a:ln/>
        </p:spPr>
        <p:txBody>
          <a:bodyPr/>
          <a:lstStyle>
            <a:lvl1pPr>
              <a:defRPr/>
            </a:lvl1pPr>
          </a:lstStyle>
          <a:p>
            <a:pPr>
              <a:defRPr/>
            </a:pPr>
            <a:fld id="{90AF940A-384C-4881-846C-719C2F3E0525}" type="slidenum">
              <a:rPr lang="zh-CN" altLang="en-US"/>
              <a:pPr>
                <a:defRPr/>
              </a:pPr>
              <a:t>‹#›</a:t>
            </a:fld>
            <a:endParaRPr lang="en-US" altLang="zh-CN"/>
          </a:p>
        </p:txBody>
      </p:sp>
    </p:spTree>
    <p:extLst>
      <p:ext uri="{BB962C8B-B14F-4D97-AF65-F5344CB8AC3E}">
        <p14:creationId xmlns:p14="http://schemas.microsoft.com/office/powerpoint/2010/main" val="136865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2364B92-9431-4565-8BAC-928DD6BF27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CC592EF-C362-4D57-A13E-C1B2F72B4F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28C6C5C-40AC-4441-AD50-D0D6ECC2AD9F}"/>
              </a:ext>
            </a:extLst>
          </p:cNvPr>
          <p:cNvSpPr>
            <a:spLocks noGrp="1" noChangeArrowheads="1"/>
          </p:cNvSpPr>
          <p:nvPr>
            <p:ph type="sldNum" sz="quarter" idx="12"/>
          </p:nvPr>
        </p:nvSpPr>
        <p:spPr>
          <a:ln/>
        </p:spPr>
        <p:txBody>
          <a:bodyPr/>
          <a:lstStyle>
            <a:lvl1pPr>
              <a:defRPr/>
            </a:lvl1pPr>
          </a:lstStyle>
          <a:p>
            <a:pPr>
              <a:defRPr/>
            </a:pPr>
            <a:fld id="{6B46C9EC-FB48-4366-8557-0E93B0B2AD47}" type="slidenum">
              <a:rPr lang="zh-CN" altLang="en-US"/>
              <a:pPr>
                <a:defRPr/>
              </a:pPr>
              <a:t>‹#›</a:t>
            </a:fld>
            <a:endParaRPr lang="en-US" altLang="zh-CN"/>
          </a:p>
        </p:txBody>
      </p:sp>
    </p:spTree>
    <p:extLst>
      <p:ext uri="{BB962C8B-B14F-4D97-AF65-F5344CB8AC3E}">
        <p14:creationId xmlns:p14="http://schemas.microsoft.com/office/powerpoint/2010/main" val="223591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1A671AC-D3B7-47B1-AA56-7C64FC3A68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A2C3B08-8553-43E6-B3CA-0233E4C8F5A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0F079B3-5837-4B93-A2A2-28BEB7E70DB7}"/>
              </a:ext>
            </a:extLst>
          </p:cNvPr>
          <p:cNvSpPr>
            <a:spLocks noGrp="1" noChangeArrowheads="1"/>
          </p:cNvSpPr>
          <p:nvPr>
            <p:ph type="sldNum" sz="quarter" idx="12"/>
          </p:nvPr>
        </p:nvSpPr>
        <p:spPr>
          <a:ln/>
        </p:spPr>
        <p:txBody>
          <a:bodyPr/>
          <a:lstStyle>
            <a:lvl1pPr>
              <a:defRPr/>
            </a:lvl1pPr>
          </a:lstStyle>
          <a:p>
            <a:pPr>
              <a:defRPr/>
            </a:pPr>
            <a:fld id="{BCABB3B7-40FC-498F-90D6-69ECBA7F181C}" type="slidenum">
              <a:rPr lang="zh-CN" altLang="en-US"/>
              <a:pPr>
                <a:defRPr/>
              </a:pPr>
              <a:t>‹#›</a:t>
            </a:fld>
            <a:endParaRPr lang="en-US" altLang="zh-CN"/>
          </a:p>
        </p:txBody>
      </p:sp>
    </p:spTree>
    <p:extLst>
      <p:ext uri="{BB962C8B-B14F-4D97-AF65-F5344CB8AC3E}">
        <p14:creationId xmlns:p14="http://schemas.microsoft.com/office/powerpoint/2010/main" val="366426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C8C9CD7-47A6-4CEB-8089-6AE6A39122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10BAAD1-95F5-44A2-B7BB-ACEA75125C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7DCA7F8-7440-4C0A-99E0-1BA6A81DE32E}"/>
              </a:ext>
            </a:extLst>
          </p:cNvPr>
          <p:cNvSpPr>
            <a:spLocks noGrp="1" noChangeArrowheads="1"/>
          </p:cNvSpPr>
          <p:nvPr>
            <p:ph type="sldNum" sz="quarter" idx="12"/>
          </p:nvPr>
        </p:nvSpPr>
        <p:spPr>
          <a:ln/>
        </p:spPr>
        <p:txBody>
          <a:bodyPr/>
          <a:lstStyle>
            <a:lvl1pPr>
              <a:defRPr/>
            </a:lvl1pPr>
          </a:lstStyle>
          <a:p>
            <a:pPr>
              <a:defRPr/>
            </a:pPr>
            <a:fld id="{94F5129B-BA46-4AE6-A50B-33BD0D33F6DB}" type="slidenum">
              <a:rPr lang="zh-CN" altLang="en-US"/>
              <a:pPr>
                <a:defRPr/>
              </a:pPr>
              <a:t>‹#›</a:t>
            </a:fld>
            <a:endParaRPr lang="en-US" altLang="zh-CN"/>
          </a:p>
        </p:txBody>
      </p:sp>
    </p:spTree>
    <p:extLst>
      <p:ext uri="{BB962C8B-B14F-4D97-AF65-F5344CB8AC3E}">
        <p14:creationId xmlns:p14="http://schemas.microsoft.com/office/powerpoint/2010/main" val="2985623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9372744-96E8-455F-90A7-95CCB102E8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0BEC01E-EBF4-473F-AB51-3CFC0AD014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0829ED5-1772-41CA-8F3C-FCDCE00F6029}"/>
              </a:ext>
            </a:extLst>
          </p:cNvPr>
          <p:cNvSpPr>
            <a:spLocks noGrp="1" noChangeArrowheads="1"/>
          </p:cNvSpPr>
          <p:nvPr>
            <p:ph type="sldNum" sz="quarter" idx="12"/>
          </p:nvPr>
        </p:nvSpPr>
        <p:spPr>
          <a:ln/>
        </p:spPr>
        <p:txBody>
          <a:bodyPr/>
          <a:lstStyle>
            <a:lvl1pPr>
              <a:defRPr/>
            </a:lvl1pPr>
          </a:lstStyle>
          <a:p>
            <a:pPr>
              <a:defRPr/>
            </a:pPr>
            <a:fld id="{8C4E34D7-5BEF-410D-A7A0-AD3BF805B802}" type="slidenum">
              <a:rPr lang="zh-CN" altLang="en-US"/>
              <a:pPr>
                <a:defRPr/>
              </a:pPr>
              <a:t>‹#›</a:t>
            </a:fld>
            <a:endParaRPr lang="en-US" altLang="zh-CN"/>
          </a:p>
        </p:txBody>
      </p:sp>
    </p:spTree>
    <p:extLst>
      <p:ext uri="{BB962C8B-B14F-4D97-AF65-F5344CB8AC3E}">
        <p14:creationId xmlns:p14="http://schemas.microsoft.com/office/powerpoint/2010/main" val="372056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6CC5AE4-B937-4987-B207-2201DBE1160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AF787AD-1163-4CA6-A380-EEEC805923B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CE76417-C5CA-4A78-85D9-F3A22D4E2405}"/>
              </a:ext>
            </a:extLst>
          </p:cNvPr>
          <p:cNvSpPr>
            <a:spLocks noGrp="1" noChangeArrowheads="1"/>
          </p:cNvSpPr>
          <p:nvPr>
            <p:ph type="sldNum" sz="quarter" idx="12"/>
          </p:nvPr>
        </p:nvSpPr>
        <p:spPr>
          <a:ln/>
        </p:spPr>
        <p:txBody>
          <a:bodyPr/>
          <a:lstStyle>
            <a:lvl1pPr>
              <a:defRPr/>
            </a:lvl1pPr>
          </a:lstStyle>
          <a:p>
            <a:pPr>
              <a:defRPr/>
            </a:pPr>
            <a:fld id="{60A039B3-F2F0-444C-AE8A-DBAFA8DBAF4D}" type="slidenum">
              <a:rPr lang="zh-CN" altLang="en-US"/>
              <a:pPr>
                <a:defRPr/>
              </a:pPr>
              <a:t>‹#›</a:t>
            </a:fld>
            <a:endParaRPr lang="en-US" altLang="zh-CN"/>
          </a:p>
        </p:txBody>
      </p:sp>
    </p:spTree>
    <p:extLst>
      <p:ext uri="{BB962C8B-B14F-4D97-AF65-F5344CB8AC3E}">
        <p14:creationId xmlns:p14="http://schemas.microsoft.com/office/powerpoint/2010/main" val="129004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F5E294F-55A9-4F71-AE4B-38552D94C2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1F498A3-FF4E-4271-B5B1-DBA0005E99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60A0F42-3ACE-4252-BCC3-AA2502F384AD}"/>
              </a:ext>
            </a:extLst>
          </p:cNvPr>
          <p:cNvSpPr>
            <a:spLocks noGrp="1" noChangeArrowheads="1"/>
          </p:cNvSpPr>
          <p:nvPr>
            <p:ph type="sldNum" sz="quarter" idx="12"/>
          </p:nvPr>
        </p:nvSpPr>
        <p:spPr>
          <a:ln/>
        </p:spPr>
        <p:txBody>
          <a:bodyPr/>
          <a:lstStyle>
            <a:lvl1pPr>
              <a:defRPr/>
            </a:lvl1pPr>
          </a:lstStyle>
          <a:p>
            <a:pPr>
              <a:defRPr/>
            </a:pPr>
            <a:fld id="{50F44237-13B8-4098-A9A2-A81879BAB5A3}" type="slidenum">
              <a:rPr lang="zh-CN" altLang="en-US"/>
              <a:pPr>
                <a:defRPr/>
              </a:pPr>
              <a:t>‹#›</a:t>
            </a:fld>
            <a:endParaRPr lang="en-US" altLang="zh-CN"/>
          </a:p>
        </p:txBody>
      </p:sp>
    </p:spTree>
    <p:extLst>
      <p:ext uri="{BB962C8B-B14F-4D97-AF65-F5344CB8AC3E}">
        <p14:creationId xmlns:p14="http://schemas.microsoft.com/office/powerpoint/2010/main" val="110910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5EFBA76-287A-4D7C-8D0E-1AEEFF22CF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DFCECDE8-571E-48E9-8C49-2E1508EC8A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2F997D8-502F-47BD-A39C-37F79793241B}"/>
              </a:ext>
            </a:extLst>
          </p:cNvPr>
          <p:cNvSpPr>
            <a:spLocks noGrp="1" noChangeArrowheads="1"/>
          </p:cNvSpPr>
          <p:nvPr>
            <p:ph type="sldNum" sz="quarter" idx="12"/>
          </p:nvPr>
        </p:nvSpPr>
        <p:spPr>
          <a:ln/>
        </p:spPr>
        <p:txBody>
          <a:bodyPr/>
          <a:lstStyle>
            <a:lvl1pPr>
              <a:defRPr/>
            </a:lvl1pPr>
          </a:lstStyle>
          <a:p>
            <a:pPr>
              <a:defRPr/>
            </a:pPr>
            <a:fld id="{325B0F45-12BC-4D02-B5EC-BFEA3AB24C25}" type="slidenum">
              <a:rPr lang="zh-CN" altLang="en-US"/>
              <a:pPr>
                <a:defRPr/>
              </a:pPr>
              <a:t>‹#›</a:t>
            </a:fld>
            <a:endParaRPr lang="en-US" altLang="zh-CN"/>
          </a:p>
        </p:txBody>
      </p:sp>
    </p:spTree>
    <p:extLst>
      <p:ext uri="{BB962C8B-B14F-4D97-AF65-F5344CB8AC3E}">
        <p14:creationId xmlns:p14="http://schemas.microsoft.com/office/powerpoint/2010/main" val="74352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873CB7A-2604-4F3E-9C96-4485A64E77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83B6015-EBA8-44BA-B988-3576F65A6C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548C2FA-4359-4CD9-B13A-9A9EB8CF53FF}"/>
              </a:ext>
            </a:extLst>
          </p:cNvPr>
          <p:cNvSpPr>
            <a:spLocks noGrp="1" noChangeArrowheads="1"/>
          </p:cNvSpPr>
          <p:nvPr>
            <p:ph type="sldNum" sz="quarter" idx="12"/>
          </p:nvPr>
        </p:nvSpPr>
        <p:spPr>
          <a:ln/>
        </p:spPr>
        <p:txBody>
          <a:bodyPr/>
          <a:lstStyle>
            <a:lvl1pPr>
              <a:defRPr/>
            </a:lvl1pPr>
          </a:lstStyle>
          <a:p>
            <a:pPr>
              <a:defRPr/>
            </a:pPr>
            <a:fld id="{0B84509E-9525-4B65-B061-AA26716DFEB4}" type="slidenum">
              <a:rPr lang="zh-CN" altLang="en-US"/>
              <a:pPr>
                <a:defRPr/>
              </a:pPr>
              <a:t>‹#›</a:t>
            </a:fld>
            <a:endParaRPr lang="en-US" altLang="zh-CN"/>
          </a:p>
        </p:txBody>
      </p:sp>
    </p:spTree>
    <p:extLst>
      <p:ext uri="{BB962C8B-B14F-4D97-AF65-F5344CB8AC3E}">
        <p14:creationId xmlns:p14="http://schemas.microsoft.com/office/powerpoint/2010/main" val="77006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0D5BABA-1373-42AC-95F7-CDA8144191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DC03A8D-9657-4360-8454-246A22B8DB2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29E7184-B898-4D94-AB28-D3E810222359}"/>
              </a:ext>
            </a:extLst>
          </p:cNvPr>
          <p:cNvSpPr>
            <a:spLocks noGrp="1" noChangeArrowheads="1"/>
          </p:cNvSpPr>
          <p:nvPr>
            <p:ph type="sldNum" sz="quarter" idx="12"/>
          </p:nvPr>
        </p:nvSpPr>
        <p:spPr>
          <a:ln/>
        </p:spPr>
        <p:txBody>
          <a:bodyPr/>
          <a:lstStyle>
            <a:lvl1pPr>
              <a:defRPr/>
            </a:lvl1pPr>
          </a:lstStyle>
          <a:p>
            <a:pPr>
              <a:defRPr/>
            </a:pPr>
            <a:fld id="{4D53C63E-7CCF-4CB1-8983-190C7AF84CE1}" type="slidenum">
              <a:rPr lang="zh-CN" altLang="en-US"/>
              <a:pPr>
                <a:defRPr/>
              </a:pPr>
              <a:t>‹#›</a:t>
            </a:fld>
            <a:endParaRPr lang="en-US" altLang="zh-CN"/>
          </a:p>
        </p:txBody>
      </p:sp>
    </p:spTree>
    <p:extLst>
      <p:ext uri="{BB962C8B-B14F-4D97-AF65-F5344CB8AC3E}">
        <p14:creationId xmlns:p14="http://schemas.microsoft.com/office/powerpoint/2010/main" val="34525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0B71C1B-05C0-4AEE-99C3-BFE62BE8B2E4}"/>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717F8C5-2ACA-43F0-94FE-B5B9771969BD}"/>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310417D-303C-4577-9D38-18379074977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Font typeface="Arial" charset="0"/>
              <a:buNone/>
              <a:defRPr kumimoji="0" sz="1400" b="0">
                <a:latin typeface="+mn-lt"/>
              </a:defRPr>
            </a:lvl1pPr>
          </a:lstStyle>
          <a:p>
            <a:pPr>
              <a:defRPr/>
            </a:pPr>
            <a:endParaRPr lang="en-US" altLang="zh-CN"/>
          </a:p>
        </p:txBody>
      </p:sp>
      <p:sp>
        <p:nvSpPr>
          <p:cNvPr id="1029" name="Rectangle 5">
            <a:extLst>
              <a:ext uri="{FF2B5EF4-FFF2-40B4-BE49-F238E27FC236}">
                <a16:creationId xmlns:a16="http://schemas.microsoft.com/office/drawing/2014/main" id="{C844D0B6-7876-415A-8775-00B3E6501FA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Font typeface="Arial" charset="0"/>
              <a:buNone/>
              <a:defRPr kumimoji="0" sz="1400" b="0">
                <a:latin typeface="+mn-lt"/>
              </a:defRPr>
            </a:lvl1pPr>
          </a:lstStyle>
          <a:p>
            <a:pPr>
              <a:defRPr/>
            </a:pPr>
            <a:endParaRPr lang="en-US" altLang="zh-CN"/>
          </a:p>
        </p:txBody>
      </p:sp>
      <p:sp>
        <p:nvSpPr>
          <p:cNvPr id="1030" name="Rectangle 6">
            <a:extLst>
              <a:ext uri="{FF2B5EF4-FFF2-40B4-BE49-F238E27FC236}">
                <a16:creationId xmlns:a16="http://schemas.microsoft.com/office/drawing/2014/main" id="{A5115F02-FBD6-46A3-9E19-BB896E1A53AF}"/>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kumimoji="0" sz="1400" b="0" smtClean="0">
                <a:latin typeface="Times New Roman" panose="02020603050405020304" pitchFamily="18" charset="0"/>
              </a:defRPr>
            </a:lvl1pPr>
          </a:lstStyle>
          <a:p>
            <a:pPr>
              <a:defRPr/>
            </a:pPr>
            <a:fld id="{BF7AD738-B0C8-449A-B08F-DBEF1A08797F}" type="slidenum">
              <a:rPr lang="zh-CN" altLang="en-US"/>
              <a:pPr>
                <a:defRPr/>
              </a:pPr>
              <a:t>‹#›</a:t>
            </a:fld>
            <a:endParaRPr lang="en-US" altLang="zh-CN"/>
          </a:p>
        </p:txBody>
      </p:sp>
      <p:sp>
        <p:nvSpPr>
          <p:cNvPr id="1031" name="Rectangle 7">
            <a:extLst>
              <a:ext uri="{FF2B5EF4-FFF2-40B4-BE49-F238E27FC236}">
                <a16:creationId xmlns:a16="http://schemas.microsoft.com/office/drawing/2014/main" id="{13B96494-606D-4F1D-A53D-39028C31BBAE}"/>
              </a:ext>
            </a:extLst>
          </p:cNvPr>
          <p:cNvSpPr>
            <a:spLocks noChangeArrowheads="1"/>
          </p:cNvSpPr>
          <p:nvPr/>
        </p:nvSpPr>
        <p:spPr bwMode="auto">
          <a:xfrm>
            <a:off x="0" y="0"/>
            <a:ext cx="9144000" cy="704850"/>
          </a:xfrm>
          <a:prstGeom prst="rect">
            <a:avLst/>
          </a:prstGeom>
          <a:gradFill rotWithShape="0">
            <a:gsLst>
              <a:gs pos="0">
                <a:srgbClr val="0249FA"/>
              </a:gs>
              <a:gs pos="100000">
                <a:srgbClr val="6699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b="1">
                <a:solidFill>
                  <a:schemeClr val="tx1"/>
                </a:solidFill>
                <a:latin typeface="Tahoma" panose="020B0604030504040204" pitchFamily="34" charset="0"/>
                <a:ea typeface="宋体" panose="02010600030101010101" pitchFamily="2" charset="-122"/>
              </a:defRPr>
            </a:lvl1pPr>
            <a:lvl2pPr marL="742950" indent="-285750" algn="ctr">
              <a:defRPr kumimoji="1" sz="2400" b="1">
                <a:solidFill>
                  <a:schemeClr val="tx1"/>
                </a:solidFill>
                <a:latin typeface="Tahoma" panose="020B0604030504040204" pitchFamily="34" charset="0"/>
                <a:ea typeface="宋体" panose="02010600030101010101" pitchFamily="2" charset="-122"/>
              </a:defRPr>
            </a:lvl2pPr>
            <a:lvl3pPr marL="1143000" indent="-228600" algn="ctr">
              <a:defRPr kumimoji="1" sz="2400" b="1">
                <a:solidFill>
                  <a:schemeClr val="tx1"/>
                </a:solidFill>
                <a:latin typeface="Tahoma" panose="020B0604030504040204" pitchFamily="34" charset="0"/>
                <a:ea typeface="宋体" panose="02010600030101010101" pitchFamily="2" charset="-122"/>
              </a:defRPr>
            </a:lvl3pPr>
            <a:lvl4pPr marL="1600200" indent="-228600" algn="ctr">
              <a:defRPr kumimoji="1" sz="2400" b="1">
                <a:solidFill>
                  <a:schemeClr val="tx1"/>
                </a:solidFill>
                <a:latin typeface="Tahoma" panose="020B0604030504040204" pitchFamily="34" charset="0"/>
                <a:ea typeface="宋体" panose="02010600030101010101" pitchFamily="2" charset="-122"/>
              </a:defRPr>
            </a:lvl4pPr>
            <a:lvl5pPr marL="2057400" indent="-228600" algn="ctr">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32" name="Text Box 8">
            <a:extLst>
              <a:ext uri="{FF2B5EF4-FFF2-40B4-BE49-F238E27FC236}">
                <a16:creationId xmlns:a16="http://schemas.microsoft.com/office/drawing/2014/main" id="{73868CD5-2C89-4101-8191-E7AC80A4DED0}"/>
              </a:ext>
            </a:extLst>
          </p:cNvPr>
          <p:cNvSpPr txBox="1">
            <a:spLocks noChangeArrowheads="1"/>
          </p:cNvSpPr>
          <p:nvPr/>
        </p:nvSpPr>
        <p:spPr bwMode="auto">
          <a:xfrm>
            <a:off x="57150" y="6521450"/>
            <a:ext cx="1114425" cy="334963"/>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spcBef>
                <a:spcPct val="50000"/>
              </a:spcBef>
              <a:buFont typeface="Arial" panose="020B0604020202020204" pitchFamily="34" charset="0"/>
              <a:buNone/>
              <a:defRPr/>
            </a:pPr>
            <a:fld id="{C2E5C251-A8A5-41D6-894F-1C23E6C1080D}" type="slidenum">
              <a:rPr kumimoji="0" lang="zh-CN" altLang="en-US" sz="1600" smtClean="0">
                <a:latin typeface="Arial" panose="020B0604020202020204" pitchFamily="34" charset="0"/>
              </a:rPr>
              <a:pPr>
                <a:spcBef>
                  <a:spcPct val="50000"/>
                </a:spcBef>
                <a:buFont typeface="Arial" panose="020B0604020202020204" pitchFamily="34" charset="0"/>
                <a:buNone/>
                <a:defRPr/>
              </a:pPr>
              <a:t>‹#›</a:t>
            </a:fld>
            <a:endParaRPr kumimoji="0" lang="en-US" altLang="zh-CN" sz="16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rgbClr val="FF3300"/>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ea typeface="楷体_GB2312" pitchFamily="49" charset="-122"/>
        </a:defRPr>
      </a:lvl3pPr>
      <a:lvl4pPr marL="1600200" indent="-228600" algn="l" rtl="0" eaLnBrk="0" fontAlgn="base" hangingPunct="0">
        <a:spcBef>
          <a:spcPct val="20000"/>
        </a:spcBef>
        <a:spcAft>
          <a:spcPct val="0"/>
        </a:spcAft>
        <a:buSzPct val="6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SzPct val="60000"/>
        <a:buFont typeface="Wingdings" panose="05000000000000000000" pitchFamily="2" charset="2"/>
        <a:buChar char="§"/>
        <a:defRPr sz="2000">
          <a:solidFill>
            <a:schemeClr val="tx1"/>
          </a:solidFill>
          <a:latin typeface="+mn-lt"/>
          <a:ea typeface="仿宋_GB2312" pitchFamily="49" charset="-122"/>
        </a:defRPr>
      </a:lvl5pPr>
      <a:lvl6pPr marL="2514600" indent="-228600" algn="l" rtl="0" fontAlgn="base">
        <a:spcBef>
          <a:spcPct val="20000"/>
        </a:spcBef>
        <a:spcAft>
          <a:spcPct val="0"/>
        </a:spcAft>
        <a:buSzPct val="60000"/>
        <a:buFont typeface="Wingdings" pitchFamily="2" charset="2"/>
        <a:buChar char="§"/>
        <a:defRPr sz="2000">
          <a:solidFill>
            <a:schemeClr val="tx1"/>
          </a:solidFill>
          <a:latin typeface="+mn-lt"/>
          <a:ea typeface="仿宋_GB2312" pitchFamily="49" charset="-122"/>
        </a:defRPr>
      </a:lvl6pPr>
      <a:lvl7pPr marL="2971800" indent="-228600" algn="l" rtl="0" fontAlgn="base">
        <a:spcBef>
          <a:spcPct val="20000"/>
        </a:spcBef>
        <a:spcAft>
          <a:spcPct val="0"/>
        </a:spcAft>
        <a:buSzPct val="60000"/>
        <a:buFont typeface="Wingdings" pitchFamily="2" charset="2"/>
        <a:buChar char="§"/>
        <a:defRPr sz="2000">
          <a:solidFill>
            <a:schemeClr val="tx1"/>
          </a:solidFill>
          <a:latin typeface="+mn-lt"/>
          <a:ea typeface="仿宋_GB2312" pitchFamily="49" charset="-122"/>
        </a:defRPr>
      </a:lvl7pPr>
      <a:lvl8pPr marL="3429000" indent="-228600" algn="l" rtl="0" fontAlgn="base">
        <a:spcBef>
          <a:spcPct val="20000"/>
        </a:spcBef>
        <a:spcAft>
          <a:spcPct val="0"/>
        </a:spcAft>
        <a:buSzPct val="60000"/>
        <a:buFont typeface="Wingdings" pitchFamily="2" charset="2"/>
        <a:buChar char="§"/>
        <a:defRPr sz="2000">
          <a:solidFill>
            <a:schemeClr val="tx1"/>
          </a:solidFill>
          <a:latin typeface="+mn-lt"/>
          <a:ea typeface="仿宋_GB2312" pitchFamily="49" charset="-122"/>
        </a:defRPr>
      </a:lvl8pPr>
      <a:lvl9pPr marL="3886200" indent="-228600" algn="l" rtl="0" fontAlgn="base">
        <a:spcBef>
          <a:spcPct val="20000"/>
        </a:spcBef>
        <a:spcAft>
          <a:spcPct val="0"/>
        </a:spcAft>
        <a:buSzPct val="60000"/>
        <a:buFont typeface="Wingdings" pitchFamily="2" charset="2"/>
        <a:buChar char="§"/>
        <a:defRPr sz="2000">
          <a:solidFill>
            <a:schemeClr val="tx1"/>
          </a:solidFill>
          <a:latin typeface="+mn-lt"/>
          <a:ea typeface="仿宋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85D6CB25-3817-41C9-B50D-9F88A087CD87}"/>
              </a:ext>
            </a:extLst>
          </p:cNvPr>
          <p:cNvSpPr txBox="1">
            <a:spLocks noChangeArrowheads="1"/>
          </p:cNvSpPr>
          <p:nvPr/>
        </p:nvSpPr>
        <p:spPr bwMode="auto">
          <a:xfrm>
            <a:off x="1403350" y="0"/>
            <a:ext cx="7129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zh-CN" altLang="en-US" sz="3600" b="0" dirty="0">
                <a:solidFill>
                  <a:schemeClr val="bg1"/>
                </a:solidFill>
              </a:rPr>
              <a:t>第九章 关系查询处理和查询优化</a:t>
            </a:r>
          </a:p>
        </p:txBody>
      </p:sp>
      <p:sp>
        <p:nvSpPr>
          <p:cNvPr id="2051" name="Text Box 3">
            <a:extLst>
              <a:ext uri="{FF2B5EF4-FFF2-40B4-BE49-F238E27FC236}">
                <a16:creationId xmlns:a16="http://schemas.microsoft.com/office/drawing/2014/main" id="{D2999BB3-066D-4EF1-98B6-33A321FC0E98}"/>
              </a:ext>
            </a:extLst>
          </p:cNvPr>
          <p:cNvSpPr txBox="1">
            <a:spLocks noChangeArrowheads="1"/>
          </p:cNvSpPr>
          <p:nvPr/>
        </p:nvSpPr>
        <p:spPr bwMode="auto">
          <a:xfrm>
            <a:off x="1689100" y="1689100"/>
            <a:ext cx="66167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4.1</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关系系统</a:t>
            </a: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None/>
            </a:pPr>
            <a:r>
              <a:rPr kumimoji="0" lang="en-US" altLang="zh-CN" sz="3600" b="0" dirty="0">
                <a:latin typeface="Arial Narrow" panose="020B0606020202030204" pitchFamily="34" charset="0"/>
                <a:ea typeface="楷体_GB2312" pitchFamily="49" charset="-122"/>
              </a:rPr>
              <a:t>9.2</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关系数据库系统的查询优化</a:t>
            </a:r>
          </a:p>
          <a:p>
            <a:pPr eaLnBrk="1" hangingPunct="1">
              <a:spcBef>
                <a:spcPct val="0"/>
              </a:spcBef>
              <a:buClrTx/>
              <a:buFont typeface="Arial" panose="020B0604020202020204" pitchFamily="34" charset="0"/>
              <a:buNone/>
            </a:pPr>
            <a:endParaRPr kumimoji="0" lang="en-US" altLang="zh-CN"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9.3</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逻辑优化</a:t>
            </a: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9.4</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物理优化</a:t>
            </a:r>
          </a:p>
        </p:txBody>
      </p:sp>
      <p:sp>
        <p:nvSpPr>
          <p:cNvPr id="3076" name="AutoShape 4">
            <a:extLst>
              <a:ext uri="{FF2B5EF4-FFF2-40B4-BE49-F238E27FC236}">
                <a16:creationId xmlns:a16="http://schemas.microsoft.com/office/drawing/2014/main" id="{85494A1B-0CE4-4ADB-8050-50D04EB088D4}"/>
              </a:ext>
            </a:extLst>
          </p:cNvPr>
          <p:cNvSpPr>
            <a:spLocks noChangeArrowheads="1"/>
          </p:cNvSpPr>
          <p:nvPr/>
        </p:nvSpPr>
        <p:spPr bwMode="auto">
          <a:xfrm>
            <a:off x="1066800" y="1828800"/>
            <a:ext cx="533400" cy="457200"/>
          </a:xfrm>
          <a:prstGeom prst="rightArrow">
            <a:avLst>
              <a:gd name="adj1" fmla="val 50000"/>
              <a:gd name="adj2" fmla="val 2916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3077" name="Text Box 5">
            <a:extLst>
              <a:ext uri="{FF2B5EF4-FFF2-40B4-BE49-F238E27FC236}">
                <a16:creationId xmlns:a16="http://schemas.microsoft.com/office/drawing/2014/main" id="{99D6C623-7F09-4472-810E-6740121E101A}"/>
              </a:ext>
            </a:extLst>
          </p:cNvPr>
          <p:cNvSpPr txBox="1">
            <a:spLocks noChangeArrowheads="1"/>
          </p:cNvSpPr>
          <p:nvPr/>
        </p:nvSpPr>
        <p:spPr bwMode="auto">
          <a:xfrm>
            <a:off x="1689100" y="1689100"/>
            <a:ext cx="6616700" cy="646331"/>
          </a:xfrm>
          <a:prstGeom prst="rect">
            <a:avLst/>
          </a:prstGeom>
          <a:gradFill rotWithShape="0">
            <a:gsLst>
              <a:gs pos="0">
                <a:srgbClr val="3333F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latin typeface="Arial Narrow" panose="020B0606020202030204" pitchFamily="34" charset="0"/>
                <a:ea typeface="楷体_GB2312" pitchFamily="49" charset="-122"/>
              </a:rPr>
              <a:t>9.1</a:t>
            </a:r>
            <a:r>
              <a:rPr kumimoji="0" lang="en-US" altLang="zh-CN" sz="3600" b="0" dirty="0">
                <a:solidFill>
                  <a:schemeClr val="bg1"/>
                </a:solidFill>
                <a:latin typeface="楷体_GB2312" pitchFamily="49" charset="-122"/>
                <a:ea typeface="楷体_GB2312" pitchFamily="49" charset="-122"/>
              </a:rPr>
              <a:t> </a:t>
            </a:r>
            <a:r>
              <a:rPr kumimoji="0" lang="zh-CN" altLang="en-US" sz="3600" b="0" dirty="0">
                <a:solidFill>
                  <a:schemeClr val="bg1"/>
                </a:solidFill>
                <a:latin typeface="楷体_GB2312" pitchFamily="49" charset="-122"/>
                <a:ea typeface="楷体_GB2312" pitchFamily="49" charset="-122"/>
              </a:rPr>
              <a:t>关系数据库系统的查询处理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332B0C-1E85-425F-BF46-D3FA3F20D79A}"/>
              </a:ext>
            </a:extLst>
          </p:cNvPr>
          <p:cNvSpPr>
            <a:spLocks noGrp="1"/>
          </p:cNvSpPr>
          <p:nvPr>
            <p:ph idx="1"/>
          </p:nvPr>
        </p:nvSpPr>
        <p:spPr>
          <a:xfrm>
            <a:off x="685800" y="1052736"/>
            <a:ext cx="7772400" cy="5043264"/>
          </a:xfrm>
        </p:spPr>
        <p:txBody>
          <a:bodyPr/>
          <a:lstStyle/>
          <a:p>
            <a:r>
              <a:rPr lang="zh-CN" altLang="en-US" dirty="0"/>
              <a:t>迭代模型</a:t>
            </a:r>
            <a:endParaRPr lang="en-US" altLang="zh-CN" dirty="0"/>
          </a:p>
          <a:p>
            <a:pPr lvl="1"/>
            <a:r>
              <a:rPr lang="zh-CN" altLang="en-US" dirty="0"/>
              <a:t>几乎所有的</a:t>
            </a:r>
            <a:r>
              <a:rPr lang="en-US" altLang="zh-CN" dirty="0"/>
              <a:t>DBMS</a:t>
            </a:r>
            <a:r>
              <a:rPr lang="zh-CN" altLang="en-US" dirty="0"/>
              <a:t>都采用该模型</a:t>
            </a:r>
            <a:endParaRPr lang="en-US" altLang="zh-CN" dirty="0"/>
          </a:p>
          <a:p>
            <a:pPr lvl="1"/>
            <a:r>
              <a:rPr lang="zh-CN" altLang="en-US" dirty="0"/>
              <a:t>有些算子会阻塞数据的流动，如</a:t>
            </a:r>
            <a:r>
              <a:rPr lang="en-US" altLang="zh-CN" dirty="0"/>
              <a:t>join</a:t>
            </a:r>
            <a:r>
              <a:rPr lang="zh-CN" altLang="en-US" dirty="0"/>
              <a:t>操作，子查询操作，排序操作</a:t>
            </a:r>
            <a:endParaRPr lang="en-US" altLang="zh-CN" dirty="0"/>
          </a:p>
          <a:p>
            <a:pPr lvl="1"/>
            <a:r>
              <a:rPr lang="zh-CN" altLang="en-US" dirty="0"/>
              <a:t>该模型可以很容易的控制输出，如</a:t>
            </a:r>
            <a:r>
              <a:rPr lang="en-US" altLang="zh-CN" dirty="0"/>
              <a:t>limit</a:t>
            </a:r>
            <a:r>
              <a:rPr lang="zh-CN" altLang="en-US" dirty="0"/>
              <a:t>操作</a:t>
            </a:r>
            <a:endParaRPr lang="en-US" altLang="zh-CN" dirty="0"/>
          </a:p>
        </p:txBody>
      </p:sp>
      <p:sp>
        <p:nvSpPr>
          <p:cNvPr id="5" name="Text Box 4">
            <a:extLst>
              <a:ext uri="{FF2B5EF4-FFF2-40B4-BE49-F238E27FC236}">
                <a16:creationId xmlns:a16="http://schemas.microsoft.com/office/drawing/2014/main" id="{4EFFD3E1-1798-4A18-B3E1-CCEF6ABC0E02}"/>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5672738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B14CA4-8FF1-4109-B9AF-663C4AD79C88}"/>
              </a:ext>
            </a:extLst>
          </p:cNvPr>
          <p:cNvSpPr>
            <a:spLocks noGrp="1"/>
          </p:cNvSpPr>
          <p:nvPr>
            <p:ph idx="1"/>
          </p:nvPr>
        </p:nvSpPr>
        <p:spPr>
          <a:xfrm>
            <a:off x="685800" y="908720"/>
            <a:ext cx="7772400" cy="4933900"/>
          </a:xfrm>
        </p:spPr>
        <p:txBody>
          <a:bodyPr/>
          <a:lstStyle/>
          <a:p>
            <a:pPr marL="457200" lvl="1" indent="0">
              <a:buNone/>
            </a:pPr>
            <a:r>
              <a:rPr lang="zh-CN" altLang="en-US" dirty="0"/>
              <a:t>假设</a:t>
            </a:r>
            <a:r>
              <a:rPr lang="en-US" altLang="zh-CN" dirty="0"/>
              <a:t>V(</a:t>
            </a:r>
            <a:r>
              <a:rPr lang="en-US" altLang="zh-CN" dirty="0" err="1"/>
              <a:t>age,people</a:t>
            </a:r>
            <a:r>
              <a:rPr lang="en-US" altLang="zh-CN" dirty="0"/>
              <a:t>)</a:t>
            </a:r>
            <a:r>
              <a:rPr lang="zh-CN" altLang="en-US" dirty="0"/>
              <a:t>具有</a:t>
            </a:r>
            <a:r>
              <a:rPr lang="en-US" altLang="zh-CN" dirty="0"/>
              <a:t>5</a:t>
            </a:r>
            <a:r>
              <a:rPr lang="zh-CN" altLang="en-US" dirty="0"/>
              <a:t>个不同的值（</a:t>
            </a:r>
            <a:r>
              <a:rPr lang="en-US" altLang="zh-CN" dirty="0"/>
              <a:t>18-22</a:t>
            </a:r>
            <a:r>
              <a:rPr lang="zh-CN" altLang="en-US" dirty="0"/>
              <a:t>）且</a:t>
            </a:r>
            <a:r>
              <a:rPr lang="en-US" altLang="zh-CN" dirty="0"/>
              <a:t>N</a:t>
            </a:r>
            <a:r>
              <a:rPr lang="en-US" altLang="zh-CN" baseline="-25000" dirty="0"/>
              <a:t>R</a:t>
            </a:r>
            <a:r>
              <a:rPr lang="en-US" altLang="zh-CN" dirty="0"/>
              <a:t>=5</a:t>
            </a:r>
            <a:r>
              <a:rPr lang="zh-CN" altLang="en-US" dirty="0"/>
              <a:t>。</a:t>
            </a:r>
            <a:r>
              <a:rPr lang="en-US" altLang="zh-CN" dirty="0"/>
              <a:t>     </a:t>
            </a:r>
          </a:p>
          <a:p>
            <a:r>
              <a:rPr lang="zh-CN" altLang="en-US" dirty="0"/>
              <a:t>相等谓词</a:t>
            </a:r>
            <a:endParaRPr lang="en-US" altLang="zh-CN" dirty="0"/>
          </a:p>
          <a:p>
            <a:pPr marL="0" indent="0">
              <a:buNone/>
            </a:pPr>
            <a:r>
              <a:rPr lang="en-US" altLang="zh-CN" dirty="0"/>
              <a:t>	</a:t>
            </a:r>
            <a:r>
              <a:rPr lang="zh-CN" altLang="en-US" sz="2800" dirty="0"/>
              <a:t>查询：</a:t>
            </a:r>
            <a:r>
              <a:rPr lang="en-US" altLang="zh-CN" sz="2800" dirty="0"/>
              <a:t>Select * from People where age=20</a:t>
            </a:r>
          </a:p>
          <a:p>
            <a:pPr marL="457200" lvl="1" indent="0">
              <a:buNone/>
            </a:pPr>
            <a:r>
              <a:rPr lang="zh-CN" altLang="en-US" dirty="0"/>
              <a:t>    相等谓词：</a:t>
            </a:r>
            <a:r>
              <a:rPr lang="en-US" altLang="zh-CN" dirty="0"/>
              <a:t>A=constant</a:t>
            </a:r>
          </a:p>
          <a:p>
            <a:pPr marL="457200" lvl="1" indent="0">
              <a:buNone/>
            </a:pPr>
            <a:r>
              <a:rPr lang="zh-CN" altLang="en-US" dirty="0"/>
              <a:t>相等谓词的选择率：</a:t>
            </a:r>
            <a:r>
              <a:rPr lang="en-US" altLang="zh-CN" dirty="0" err="1"/>
              <a:t>Sel</a:t>
            </a:r>
            <a:r>
              <a:rPr lang="en-US" altLang="zh-CN" dirty="0"/>
              <a:t>(A=constant)=SC(P)/N</a:t>
            </a:r>
            <a:r>
              <a:rPr lang="en-US" altLang="zh-CN" baseline="-25000" dirty="0"/>
              <a:t>R</a:t>
            </a:r>
            <a:endParaRPr lang="en-US" altLang="zh-CN" dirty="0"/>
          </a:p>
          <a:p>
            <a:pPr marL="457200" lvl="1" indent="0">
              <a:buNone/>
            </a:pPr>
            <a:r>
              <a:rPr lang="en-US" altLang="zh-CN" dirty="0" err="1"/>
              <a:t>Sel</a:t>
            </a:r>
            <a:r>
              <a:rPr lang="en-US" altLang="zh-CN" dirty="0"/>
              <a:t>(age=20)=1/5</a:t>
            </a:r>
          </a:p>
          <a:p>
            <a:pPr marL="457200" lvl="1" indent="0">
              <a:buNone/>
            </a:pPr>
            <a:endParaRPr lang="zh-CN" altLang="en-US" dirty="0"/>
          </a:p>
        </p:txBody>
      </p:sp>
      <p:graphicFrame>
        <p:nvGraphicFramePr>
          <p:cNvPr id="6" name="图表 5">
            <a:extLst>
              <a:ext uri="{FF2B5EF4-FFF2-40B4-BE49-F238E27FC236}">
                <a16:creationId xmlns:a16="http://schemas.microsoft.com/office/drawing/2014/main" id="{4CD7BE98-E3FF-4DBB-91DA-6845520CE5AB}"/>
              </a:ext>
            </a:extLst>
          </p:cNvPr>
          <p:cNvGraphicFramePr/>
          <p:nvPr>
            <p:extLst>
              <p:ext uri="{D42A27DB-BD31-4B8C-83A1-F6EECF244321}">
                <p14:modId xmlns:p14="http://schemas.microsoft.com/office/powerpoint/2010/main" val="1298981057"/>
              </p:ext>
            </p:extLst>
          </p:nvPr>
        </p:nvGraphicFramePr>
        <p:xfrm>
          <a:off x="1524000" y="4573240"/>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Box 3">
            <a:extLst>
              <a:ext uri="{FF2B5EF4-FFF2-40B4-BE49-F238E27FC236}">
                <a16:creationId xmlns:a16="http://schemas.microsoft.com/office/drawing/2014/main" id="{D7A1102C-865B-497D-B154-9F82A7DB8DCA}"/>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3263367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685800" y="1124744"/>
            <a:ext cx="7772400" cy="4971256"/>
          </a:xfrm>
        </p:spPr>
        <p:txBody>
          <a:bodyPr/>
          <a:lstStyle/>
          <a:p>
            <a:r>
              <a:rPr lang="zh-CN" altLang="en-US" dirty="0"/>
              <a:t>范围谓词</a:t>
            </a:r>
            <a:endParaRPr lang="en-US" altLang="zh-CN" dirty="0"/>
          </a:p>
          <a:p>
            <a:pPr marL="457200" lvl="1" indent="0">
              <a:buNone/>
            </a:pPr>
            <a:r>
              <a:rPr lang="en-US" altLang="zh-CN" dirty="0" err="1"/>
              <a:t>Sel</a:t>
            </a:r>
            <a:r>
              <a:rPr lang="en-US" altLang="zh-CN" dirty="0"/>
              <a:t>(A&gt;=a)=(A</a:t>
            </a:r>
            <a:r>
              <a:rPr lang="en-US" altLang="zh-CN" baseline="-25000" dirty="0"/>
              <a:t>max</a:t>
            </a:r>
            <a:r>
              <a:rPr lang="en-US" altLang="zh-CN" dirty="0"/>
              <a:t>-a+1)/((A</a:t>
            </a:r>
            <a:r>
              <a:rPr lang="en-US" altLang="zh-CN" baseline="-25000" dirty="0"/>
              <a:t>max</a:t>
            </a:r>
            <a:r>
              <a:rPr lang="en-US" altLang="zh-CN" dirty="0"/>
              <a:t>-A</a:t>
            </a:r>
            <a:r>
              <a:rPr lang="en-US" altLang="zh-CN" baseline="-25000" dirty="0"/>
              <a:t>min</a:t>
            </a:r>
            <a:r>
              <a:rPr lang="en-US" altLang="zh-CN" dirty="0"/>
              <a:t>+1))</a:t>
            </a:r>
          </a:p>
          <a:p>
            <a:pPr marL="457200" lvl="1" indent="0">
              <a:buNone/>
            </a:pPr>
            <a:r>
              <a:rPr lang="zh-CN" altLang="en-US" sz="2800" dirty="0"/>
              <a:t>查询：</a:t>
            </a:r>
            <a:r>
              <a:rPr lang="en-US" altLang="zh-CN" sz="2800" dirty="0"/>
              <a:t>Select * from People where age&gt;=20</a:t>
            </a:r>
            <a:endParaRPr lang="en-US" altLang="zh-CN" dirty="0"/>
          </a:p>
          <a:p>
            <a:pPr marL="457200" lvl="1" indent="0">
              <a:buNone/>
            </a:pPr>
            <a:r>
              <a:rPr lang="en-US" altLang="zh-CN" dirty="0" err="1"/>
              <a:t>Sel</a:t>
            </a:r>
            <a:r>
              <a:rPr lang="en-US" altLang="zh-CN" dirty="0"/>
              <a:t>(age&gt;=20)=(22-20+1)/(22-18+1)=3/5</a:t>
            </a:r>
          </a:p>
          <a:p>
            <a:pPr marL="457200" lvl="1" indent="0">
              <a:buNone/>
            </a:pPr>
            <a:endParaRPr lang="zh-CN" altLang="en-US" dirty="0"/>
          </a:p>
        </p:txBody>
      </p:sp>
      <p:graphicFrame>
        <p:nvGraphicFramePr>
          <p:cNvPr id="4" name="图表 3">
            <a:extLst>
              <a:ext uri="{FF2B5EF4-FFF2-40B4-BE49-F238E27FC236}">
                <a16:creationId xmlns:a16="http://schemas.microsoft.com/office/drawing/2014/main" id="{A13E7294-76A9-4C20-9B7C-887F3567F8C5}"/>
              </a:ext>
            </a:extLst>
          </p:cNvPr>
          <p:cNvGraphicFramePr/>
          <p:nvPr>
            <p:extLst>
              <p:ext uri="{D42A27DB-BD31-4B8C-83A1-F6EECF244321}">
                <p14:modId xmlns:p14="http://schemas.microsoft.com/office/powerpoint/2010/main" val="4040231668"/>
              </p:ext>
            </p:extLst>
          </p:nvPr>
        </p:nvGraphicFramePr>
        <p:xfrm>
          <a:off x="1524000" y="4088865"/>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对话气泡: 矩形 4">
            <a:extLst>
              <a:ext uri="{FF2B5EF4-FFF2-40B4-BE49-F238E27FC236}">
                <a16:creationId xmlns:a16="http://schemas.microsoft.com/office/drawing/2014/main" id="{B463BBC5-5B7A-4437-A3B3-4FB72CB7DAEB}"/>
              </a:ext>
            </a:extLst>
          </p:cNvPr>
          <p:cNvSpPr/>
          <p:nvPr/>
        </p:nvSpPr>
        <p:spPr bwMode="auto">
          <a:xfrm>
            <a:off x="1907704" y="4088865"/>
            <a:ext cx="1008112" cy="648072"/>
          </a:xfrm>
          <a:prstGeom prst="wedgeRectCallout">
            <a:avLst>
              <a:gd name="adj1" fmla="val 6522"/>
              <a:gd name="adj2" fmla="val 11211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err="1">
                <a:ln>
                  <a:noFill/>
                </a:ln>
                <a:solidFill>
                  <a:schemeClr val="tx1"/>
                </a:solidFill>
                <a:effectLst/>
                <a:latin typeface="Tahoma" pitchFamily="34" charset="0"/>
                <a:ea typeface="宋体" pitchFamily="2" charset="-122"/>
              </a:rPr>
              <a:t>Age</a:t>
            </a:r>
            <a:r>
              <a:rPr kumimoji="1" lang="en-US" altLang="zh-CN" sz="1400" b="1" i="0" u="none" strike="noStrike" cap="none" normalizeH="0" baseline="-25000" dirty="0" err="1">
                <a:ln>
                  <a:noFill/>
                </a:ln>
                <a:solidFill>
                  <a:schemeClr val="tx1"/>
                </a:solidFill>
                <a:effectLst/>
                <a:latin typeface="Tahoma" pitchFamily="34" charset="0"/>
                <a:ea typeface="宋体" pitchFamily="2" charset="-122"/>
              </a:rPr>
              <a:t>min</a:t>
            </a:r>
            <a:r>
              <a:rPr kumimoji="1" lang="en-US" altLang="zh-CN" sz="1400" b="1" i="0" u="none" strike="noStrike" cap="none" normalizeH="0" dirty="0">
                <a:ln>
                  <a:noFill/>
                </a:ln>
                <a:solidFill>
                  <a:schemeClr val="tx1"/>
                </a:solidFill>
                <a:effectLst/>
                <a:latin typeface="Tahoma" pitchFamily="34" charset="0"/>
                <a:ea typeface="宋体" pitchFamily="2" charset="-122"/>
              </a:rPr>
              <a:t>=18</a:t>
            </a:r>
            <a:endParaRPr kumimoji="1" lang="zh-CN" altLang="en-US" sz="1400" b="1" i="0" u="none" strike="noStrike" cap="none" normalizeH="0" dirty="0">
              <a:ln>
                <a:noFill/>
              </a:ln>
              <a:solidFill>
                <a:schemeClr val="tx1"/>
              </a:solidFill>
              <a:effectLst/>
              <a:latin typeface="Tahoma" pitchFamily="34" charset="0"/>
              <a:ea typeface="宋体" pitchFamily="2" charset="-122"/>
            </a:endParaRPr>
          </a:p>
        </p:txBody>
      </p:sp>
      <p:sp>
        <p:nvSpPr>
          <p:cNvPr id="6" name="对话气泡: 矩形 5">
            <a:extLst>
              <a:ext uri="{FF2B5EF4-FFF2-40B4-BE49-F238E27FC236}">
                <a16:creationId xmlns:a16="http://schemas.microsoft.com/office/drawing/2014/main" id="{6119622A-D6E4-4C21-95F1-8B2669788D3F}"/>
              </a:ext>
            </a:extLst>
          </p:cNvPr>
          <p:cNvSpPr/>
          <p:nvPr/>
        </p:nvSpPr>
        <p:spPr bwMode="auto">
          <a:xfrm>
            <a:off x="6516216" y="4005064"/>
            <a:ext cx="1008112" cy="648072"/>
          </a:xfrm>
          <a:prstGeom prst="wedgeRectCallout">
            <a:avLst>
              <a:gd name="adj1" fmla="val -10223"/>
              <a:gd name="adj2" fmla="val 120794"/>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err="1">
                <a:ln>
                  <a:noFill/>
                </a:ln>
                <a:solidFill>
                  <a:schemeClr val="tx1"/>
                </a:solidFill>
                <a:effectLst/>
                <a:latin typeface="Tahoma" pitchFamily="34" charset="0"/>
                <a:ea typeface="宋体" pitchFamily="2" charset="-122"/>
              </a:rPr>
              <a:t>Age</a:t>
            </a:r>
            <a:r>
              <a:rPr kumimoji="1" lang="en-US" altLang="zh-CN" sz="1400" b="1" i="0" u="none" strike="noStrike" cap="none" normalizeH="0" baseline="-25000" dirty="0" err="1">
                <a:ln>
                  <a:noFill/>
                </a:ln>
                <a:solidFill>
                  <a:schemeClr val="tx1"/>
                </a:solidFill>
                <a:effectLst/>
                <a:latin typeface="Tahoma" pitchFamily="34" charset="0"/>
                <a:ea typeface="宋体" pitchFamily="2" charset="-122"/>
              </a:rPr>
              <a:t>max</a:t>
            </a:r>
            <a:r>
              <a:rPr kumimoji="1" lang="en-US" altLang="zh-CN" sz="1400" b="1" i="0" u="none" strike="noStrike" cap="none" normalizeH="0" dirty="0">
                <a:ln>
                  <a:noFill/>
                </a:ln>
                <a:solidFill>
                  <a:schemeClr val="tx1"/>
                </a:solidFill>
                <a:effectLst/>
                <a:latin typeface="Tahoma" pitchFamily="34" charset="0"/>
                <a:ea typeface="宋体" pitchFamily="2" charset="-122"/>
              </a:rPr>
              <a:t>=22</a:t>
            </a:r>
            <a:endParaRPr kumimoji="1" lang="zh-CN" altLang="en-US" sz="1400" b="1" i="0" u="none" strike="noStrike" cap="none" normalizeH="0" dirty="0">
              <a:ln>
                <a:noFill/>
              </a:ln>
              <a:solidFill>
                <a:schemeClr val="tx1"/>
              </a:solidFill>
              <a:effectLst/>
              <a:latin typeface="Tahoma" pitchFamily="34" charset="0"/>
              <a:ea typeface="宋体" pitchFamily="2" charset="-122"/>
            </a:endParaRPr>
          </a:p>
        </p:txBody>
      </p:sp>
      <p:sp>
        <p:nvSpPr>
          <p:cNvPr id="7" name="Text Box 3">
            <a:extLst>
              <a:ext uri="{FF2B5EF4-FFF2-40B4-BE49-F238E27FC236}">
                <a16:creationId xmlns:a16="http://schemas.microsoft.com/office/drawing/2014/main" id="{FAEC6E87-C7F4-43ED-8A9C-835C5E5A7A07}"/>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0201854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685800" y="1124744"/>
            <a:ext cx="7772400" cy="4971256"/>
          </a:xfrm>
        </p:spPr>
        <p:txBody>
          <a:bodyPr/>
          <a:lstStyle/>
          <a:p>
            <a:r>
              <a:rPr lang="zh-CN" altLang="en-US" dirty="0"/>
              <a:t>非谓词</a:t>
            </a:r>
            <a:endParaRPr lang="en-US" altLang="zh-CN" dirty="0"/>
          </a:p>
          <a:p>
            <a:pPr marL="457200" lvl="1" indent="0">
              <a:buNone/>
            </a:pPr>
            <a:r>
              <a:rPr lang="en-US" altLang="zh-CN" dirty="0" err="1"/>
              <a:t>Sel</a:t>
            </a:r>
            <a:r>
              <a:rPr lang="en-US" altLang="zh-CN" dirty="0"/>
              <a:t>(!P)=1-sel(P)</a:t>
            </a:r>
          </a:p>
          <a:p>
            <a:pPr marL="457200" lvl="1" indent="0">
              <a:buNone/>
            </a:pPr>
            <a:r>
              <a:rPr lang="zh-CN" altLang="en-US" sz="2800" dirty="0"/>
              <a:t>查询：</a:t>
            </a:r>
            <a:r>
              <a:rPr lang="en-US" altLang="zh-CN" sz="2800" dirty="0"/>
              <a:t>Select * from People where age!=20</a:t>
            </a:r>
            <a:endParaRPr lang="en-US" altLang="zh-CN" dirty="0"/>
          </a:p>
          <a:p>
            <a:pPr marL="457200" lvl="1" indent="0">
              <a:buNone/>
            </a:pPr>
            <a:r>
              <a:rPr lang="en-US" altLang="zh-CN" dirty="0" err="1"/>
              <a:t>Sel</a:t>
            </a:r>
            <a:r>
              <a:rPr lang="en-US" altLang="zh-CN" dirty="0"/>
              <a:t>(age!=20)=1-1/5=4/5</a:t>
            </a:r>
          </a:p>
          <a:p>
            <a:pPr marL="457200" lvl="1" indent="0">
              <a:buNone/>
            </a:pPr>
            <a:endParaRPr lang="zh-CN" altLang="en-US" dirty="0"/>
          </a:p>
        </p:txBody>
      </p:sp>
      <p:graphicFrame>
        <p:nvGraphicFramePr>
          <p:cNvPr id="4" name="图表 3">
            <a:extLst>
              <a:ext uri="{FF2B5EF4-FFF2-40B4-BE49-F238E27FC236}">
                <a16:creationId xmlns:a16="http://schemas.microsoft.com/office/drawing/2014/main" id="{A13E7294-76A9-4C20-9B7C-887F3567F8C5}"/>
              </a:ext>
            </a:extLst>
          </p:cNvPr>
          <p:cNvGraphicFramePr/>
          <p:nvPr>
            <p:extLst>
              <p:ext uri="{D42A27DB-BD31-4B8C-83A1-F6EECF244321}">
                <p14:modId xmlns:p14="http://schemas.microsoft.com/office/powerpoint/2010/main" val="1462151345"/>
              </p:ext>
            </p:extLst>
          </p:nvPr>
        </p:nvGraphicFramePr>
        <p:xfrm>
          <a:off x="1524000" y="4088865"/>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对话气泡: 矩形 4">
            <a:extLst>
              <a:ext uri="{FF2B5EF4-FFF2-40B4-BE49-F238E27FC236}">
                <a16:creationId xmlns:a16="http://schemas.microsoft.com/office/drawing/2014/main" id="{B463BBC5-5B7A-4437-A3B3-4FB72CB7DAEB}"/>
              </a:ext>
            </a:extLst>
          </p:cNvPr>
          <p:cNvSpPr/>
          <p:nvPr/>
        </p:nvSpPr>
        <p:spPr bwMode="auto">
          <a:xfrm>
            <a:off x="1619672" y="3681028"/>
            <a:ext cx="1512168" cy="648072"/>
          </a:xfrm>
          <a:prstGeom prst="wedgeRectCallout">
            <a:avLst>
              <a:gd name="adj1" fmla="val 2859"/>
              <a:gd name="adj2" fmla="val 122964"/>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SC(age!=20)=2</a:t>
            </a:r>
            <a:endParaRPr kumimoji="1" lang="zh-CN" altLang="en-US" sz="1400" b="1" i="0" u="none" strike="noStrike" cap="none" normalizeH="0" dirty="0">
              <a:ln>
                <a:noFill/>
              </a:ln>
              <a:solidFill>
                <a:schemeClr val="tx1"/>
              </a:solidFill>
              <a:effectLst/>
              <a:latin typeface="Tahoma" pitchFamily="34" charset="0"/>
              <a:ea typeface="宋体" pitchFamily="2" charset="-122"/>
            </a:endParaRPr>
          </a:p>
        </p:txBody>
      </p:sp>
      <p:sp>
        <p:nvSpPr>
          <p:cNvPr id="6" name="对话气泡: 矩形 5">
            <a:extLst>
              <a:ext uri="{FF2B5EF4-FFF2-40B4-BE49-F238E27FC236}">
                <a16:creationId xmlns:a16="http://schemas.microsoft.com/office/drawing/2014/main" id="{6119622A-D6E4-4C21-95F1-8B2669788D3F}"/>
              </a:ext>
            </a:extLst>
          </p:cNvPr>
          <p:cNvSpPr/>
          <p:nvPr/>
        </p:nvSpPr>
        <p:spPr bwMode="auto">
          <a:xfrm>
            <a:off x="5796136" y="3578008"/>
            <a:ext cx="1697211" cy="648072"/>
          </a:xfrm>
          <a:prstGeom prst="wedgeRectCallout">
            <a:avLst>
              <a:gd name="adj1" fmla="val -35918"/>
              <a:gd name="adj2" fmla="val 127306"/>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SC(age!=20)=2</a:t>
            </a:r>
            <a:endParaRPr kumimoji="1" lang="zh-CN" altLang="en-US" sz="1400" b="1" i="0" u="none" strike="noStrike" cap="none" normalizeH="0" dirty="0">
              <a:ln>
                <a:noFill/>
              </a:ln>
              <a:solidFill>
                <a:schemeClr val="tx1"/>
              </a:solidFill>
              <a:effectLst/>
              <a:latin typeface="Tahoma" pitchFamily="34" charset="0"/>
              <a:ea typeface="宋体" pitchFamily="2" charset="-122"/>
            </a:endParaRPr>
          </a:p>
        </p:txBody>
      </p:sp>
      <p:sp>
        <p:nvSpPr>
          <p:cNvPr id="2" name="矩形 1">
            <a:extLst>
              <a:ext uri="{FF2B5EF4-FFF2-40B4-BE49-F238E27FC236}">
                <a16:creationId xmlns:a16="http://schemas.microsoft.com/office/drawing/2014/main" id="{3BAA62DD-AF00-4115-8757-0EE711D1C765}"/>
              </a:ext>
            </a:extLst>
          </p:cNvPr>
          <p:cNvSpPr/>
          <p:nvPr/>
        </p:nvSpPr>
        <p:spPr bwMode="auto">
          <a:xfrm>
            <a:off x="2051720" y="4797152"/>
            <a:ext cx="1944216" cy="1152128"/>
          </a:xfrm>
          <a:prstGeom prst="rect">
            <a:avLst/>
          </a:prstGeom>
          <a:solidFill>
            <a:srgbClr val="FF0000">
              <a:alpha val="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C08D52AD-EBBC-4DD9-B803-CEB80231C23C}"/>
              </a:ext>
            </a:extLst>
          </p:cNvPr>
          <p:cNvSpPr/>
          <p:nvPr/>
        </p:nvSpPr>
        <p:spPr bwMode="auto">
          <a:xfrm>
            <a:off x="5508104" y="4725144"/>
            <a:ext cx="1944216" cy="1152128"/>
          </a:xfrm>
          <a:prstGeom prst="rect">
            <a:avLst/>
          </a:prstGeom>
          <a:solidFill>
            <a:srgbClr val="FF0000">
              <a:alpha val="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8" name="Text Box 3">
            <a:extLst>
              <a:ext uri="{FF2B5EF4-FFF2-40B4-BE49-F238E27FC236}">
                <a16:creationId xmlns:a16="http://schemas.microsoft.com/office/drawing/2014/main" id="{06C933F0-7887-4305-8985-7906A5392750}"/>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8754814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685800" y="1124744"/>
            <a:ext cx="7772400" cy="4971256"/>
          </a:xfrm>
        </p:spPr>
        <p:txBody>
          <a:bodyPr/>
          <a:lstStyle/>
          <a:p>
            <a:r>
              <a:rPr lang="zh-CN" altLang="en-US" dirty="0"/>
              <a:t>与谓词</a:t>
            </a:r>
            <a:endParaRPr lang="en-US" altLang="zh-CN" dirty="0"/>
          </a:p>
          <a:p>
            <a:pPr marL="457200" lvl="1" indent="0">
              <a:buNone/>
            </a:pPr>
            <a:r>
              <a:rPr lang="zh-CN" altLang="en-US" dirty="0"/>
              <a:t>当谓词之间的选择独立时</a:t>
            </a:r>
            <a:endParaRPr lang="en-US" altLang="zh-CN" dirty="0"/>
          </a:p>
          <a:p>
            <a:pPr marL="457200" lvl="1" indent="0">
              <a:buNone/>
            </a:pPr>
            <a:r>
              <a:rPr lang="en-US" altLang="zh-CN" dirty="0" err="1"/>
              <a:t>Sel</a:t>
            </a:r>
            <a:r>
              <a:rPr lang="en-US" altLang="zh-CN" dirty="0"/>
              <a:t>(P1∧P2)=</a:t>
            </a:r>
            <a:r>
              <a:rPr lang="en-US" altLang="zh-CN" dirty="0" err="1"/>
              <a:t>sel</a:t>
            </a:r>
            <a:r>
              <a:rPr lang="en-US" altLang="zh-CN" dirty="0"/>
              <a:t>(P1)×</a:t>
            </a:r>
            <a:r>
              <a:rPr lang="en-US" altLang="zh-CN" dirty="0" err="1"/>
              <a:t>sel</a:t>
            </a:r>
            <a:r>
              <a:rPr lang="en-US" altLang="zh-CN" dirty="0"/>
              <a:t>(P2)</a:t>
            </a:r>
          </a:p>
          <a:p>
            <a:pPr marL="457200" lvl="1" indent="0">
              <a:buNone/>
            </a:pPr>
            <a:r>
              <a:rPr lang="zh-CN" altLang="en-US" sz="2800" dirty="0"/>
              <a:t>查询：</a:t>
            </a:r>
            <a:endParaRPr lang="en-US" altLang="zh-CN" sz="2800" dirty="0"/>
          </a:p>
          <a:p>
            <a:pPr marL="457200" lvl="1" indent="0">
              <a:buNone/>
            </a:pPr>
            <a:r>
              <a:rPr lang="en-US" altLang="zh-CN" sz="2800" dirty="0"/>
              <a:t>Select * from People </a:t>
            </a:r>
          </a:p>
          <a:p>
            <a:pPr marL="457200" lvl="1" indent="0">
              <a:buNone/>
            </a:pPr>
            <a:r>
              <a:rPr lang="en-US" altLang="zh-CN" sz="2800" dirty="0"/>
              <a:t>where age=20 and name like ’ </a:t>
            </a:r>
            <a:r>
              <a:rPr lang="zh-CN" altLang="en-US" sz="2800" dirty="0"/>
              <a:t>王</a:t>
            </a:r>
            <a:r>
              <a:rPr lang="en-US" altLang="zh-CN" sz="2800" dirty="0"/>
              <a:t>%’</a:t>
            </a:r>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zh-CN" altLang="en-US" dirty="0"/>
          </a:p>
        </p:txBody>
      </p:sp>
      <p:sp>
        <p:nvSpPr>
          <p:cNvPr id="8" name="椭圆 7">
            <a:extLst>
              <a:ext uri="{FF2B5EF4-FFF2-40B4-BE49-F238E27FC236}">
                <a16:creationId xmlns:a16="http://schemas.microsoft.com/office/drawing/2014/main" id="{D7C968BC-214C-4784-AF06-BD85F2035510}"/>
              </a:ext>
            </a:extLst>
          </p:cNvPr>
          <p:cNvSpPr/>
          <p:nvPr/>
        </p:nvSpPr>
        <p:spPr bwMode="auto">
          <a:xfrm>
            <a:off x="3419872" y="4586808"/>
            <a:ext cx="2552092" cy="1866528"/>
          </a:xfrm>
          <a:prstGeom prst="ellipse">
            <a:avLst/>
          </a:prstGeom>
          <a:solidFill>
            <a:srgbClr val="0070C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9" name="椭圆 8">
            <a:extLst>
              <a:ext uri="{FF2B5EF4-FFF2-40B4-BE49-F238E27FC236}">
                <a16:creationId xmlns:a16="http://schemas.microsoft.com/office/drawing/2014/main" id="{9D81C6BC-766B-4312-8A43-F1680C39D22D}"/>
              </a:ext>
            </a:extLst>
          </p:cNvPr>
          <p:cNvSpPr/>
          <p:nvPr/>
        </p:nvSpPr>
        <p:spPr bwMode="auto">
          <a:xfrm>
            <a:off x="2420144" y="4586808"/>
            <a:ext cx="2367880" cy="1866528"/>
          </a:xfrm>
          <a:prstGeom prst="ellipse">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5E2FD615-E815-4D32-B4FA-955091228A45}"/>
              </a:ext>
            </a:extLst>
          </p:cNvPr>
          <p:cNvSpPr/>
          <p:nvPr/>
        </p:nvSpPr>
        <p:spPr bwMode="auto">
          <a:xfrm>
            <a:off x="3759814" y="5308240"/>
            <a:ext cx="936104" cy="4236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P1∧P2</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6" name="Text Box 3">
            <a:extLst>
              <a:ext uri="{FF2B5EF4-FFF2-40B4-BE49-F238E27FC236}">
                <a16:creationId xmlns:a16="http://schemas.microsoft.com/office/drawing/2014/main" id="{D85A0D73-28A3-4C47-830D-59025DE9BADB}"/>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0564220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BA13BB07-E484-4737-A44D-3AE3917B97EE}"/>
              </a:ext>
            </a:extLst>
          </p:cNvPr>
          <p:cNvSpPr>
            <a:spLocks noGrp="1"/>
          </p:cNvSpPr>
          <p:nvPr>
            <p:ph idx="1"/>
          </p:nvPr>
        </p:nvSpPr>
        <p:spPr>
          <a:xfrm>
            <a:off x="685800" y="1124744"/>
            <a:ext cx="7772400" cy="4971256"/>
          </a:xfrm>
        </p:spPr>
        <p:txBody>
          <a:bodyPr/>
          <a:lstStyle/>
          <a:p>
            <a:r>
              <a:rPr lang="zh-CN" altLang="en-US" dirty="0"/>
              <a:t>或谓词</a:t>
            </a:r>
            <a:endParaRPr lang="en-US" altLang="zh-CN" dirty="0"/>
          </a:p>
          <a:p>
            <a:pPr marL="0" indent="0">
              <a:buNone/>
            </a:pPr>
            <a:r>
              <a:rPr lang="zh-CN" altLang="en-US" dirty="0"/>
              <a:t>    当谓词之间的选择独立时</a:t>
            </a:r>
            <a:endParaRPr lang="en-US" altLang="zh-CN" dirty="0"/>
          </a:p>
          <a:p>
            <a:pPr marL="457200" lvl="1" indent="0">
              <a:buNone/>
            </a:pPr>
            <a:r>
              <a:rPr lang="en-US" altLang="zh-CN" dirty="0" err="1"/>
              <a:t>Sel</a:t>
            </a:r>
            <a:r>
              <a:rPr lang="en-US" altLang="zh-CN" dirty="0"/>
              <a:t>(P1∨P2)=</a:t>
            </a:r>
            <a:r>
              <a:rPr lang="en-US" altLang="zh-CN" dirty="0" err="1"/>
              <a:t>sel</a:t>
            </a:r>
            <a:r>
              <a:rPr lang="en-US" altLang="zh-CN" dirty="0"/>
              <a:t>(P1)+</a:t>
            </a:r>
            <a:r>
              <a:rPr lang="en-US" altLang="zh-CN" dirty="0" err="1"/>
              <a:t>sel</a:t>
            </a:r>
            <a:r>
              <a:rPr lang="en-US" altLang="zh-CN" dirty="0"/>
              <a:t>(P2)-</a:t>
            </a:r>
            <a:r>
              <a:rPr lang="en-US" altLang="zh-CN" dirty="0" err="1"/>
              <a:t>Sel</a:t>
            </a:r>
            <a:r>
              <a:rPr lang="en-US" altLang="zh-CN" dirty="0"/>
              <a:t>(P1∧P2)</a:t>
            </a:r>
          </a:p>
          <a:p>
            <a:pPr marL="457200" lvl="1" indent="0">
              <a:buNone/>
            </a:pPr>
            <a:r>
              <a:rPr lang="en-US" altLang="zh-CN" dirty="0"/>
              <a:t>                    = </a:t>
            </a:r>
            <a:r>
              <a:rPr lang="en-US" altLang="zh-CN" dirty="0" err="1"/>
              <a:t>sel</a:t>
            </a:r>
            <a:r>
              <a:rPr lang="en-US" altLang="zh-CN" dirty="0"/>
              <a:t>(P1)+</a:t>
            </a:r>
            <a:r>
              <a:rPr lang="en-US" altLang="zh-CN" dirty="0" err="1"/>
              <a:t>sel</a:t>
            </a:r>
            <a:r>
              <a:rPr lang="en-US" altLang="zh-CN" dirty="0"/>
              <a:t>(P2)-</a:t>
            </a:r>
            <a:r>
              <a:rPr lang="en-US" altLang="zh-CN" dirty="0" err="1"/>
              <a:t>Sel</a:t>
            </a:r>
            <a:r>
              <a:rPr lang="en-US" altLang="zh-CN" dirty="0"/>
              <a:t>(P1)×</a:t>
            </a:r>
            <a:r>
              <a:rPr lang="en-US" altLang="zh-CN" dirty="0" err="1"/>
              <a:t>Sel</a:t>
            </a:r>
            <a:r>
              <a:rPr lang="en-US" altLang="zh-CN" dirty="0"/>
              <a:t>(P2)</a:t>
            </a:r>
          </a:p>
          <a:p>
            <a:pPr marL="457200" lvl="1" indent="0">
              <a:buNone/>
            </a:pPr>
            <a:r>
              <a:rPr lang="zh-CN" altLang="en-US" sz="2800" dirty="0"/>
              <a:t>查询：</a:t>
            </a:r>
            <a:r>
              <a:rPr lang="en-US" altLang="zh-CN" sz="2800" dirty="0"/>
              <a:t>Select * from People </a:t>
            </a:r>
          </a:p>
          <a:p>
            <a:pPr marL="457200" lvl="1" indent="0">
              <a:buNone/>
            </a:pPr>
            <a:r>
              <a:rPr lang="en-US" altLang="zh-CN" sz="2800" dirty="0"/>
              <a:t>where age=20 or name like ’ </a:t>
            </a:r>
            <a:r>
              <a:rPr lang="zh-CN" altLang="en-US" sz="2800" dirty="0"/>
              <a:t>王</a:t>
            </a:r>
            <a:r>
              <a:rPr lang="en-US" altLang="zh-CN" sz="2800" dirty="0"/>
              <a:t>%’</a:t>
            </a:r>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zh-CN" altLang="en-US" dirty="0"/>
          </a:p>
        </p:txBody>
      </p:sp>
      <p:sp>
        <p:nvSpPr>
          <p:cNvPr id="5" name="椭圆 4">
            <a:extLst>
              <a:ext uri="{FF2B5EF4-FFF2-40B4-BE49-F238E27FC236}">
                <a16:creationId xmlns:a16="http://schemas.microsoft.com/office/drawing/2014/main" id="{58A2C1CE-19D7-4378-8867-6E62512952AD}"/>
              </a:ext>
            </a:extLst>
          </p:cNvPr>
          <p:cNvSpPr/>
          <p:nvPr/>
        </p:nvSpPr>
        <p:spPr bwMode="auto">
          <a:xfrm>
            <a:off x="3419872" y="4586808"/>
            <a:ext cx="2552092" cy="1866528"/>
          </a:xfrm>
          <a:prstGeom prst="ellipse">
            <a:avLst/>
          </a:prstGeom>
          <a:solidFill>
            <a:srgbClr val="0070C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6" name="椭圆 5">
            <a:extLst>
              <a:ext uri="{FF2B5EF4-FFF2-40B4-BE49-F238E27FC236}">
                <a16:creationId xmlns:a16="http://schemas.microsoft.com/office/drawing/2014/main" id="{2C9C0C9D-D631-4344-B211-26C51D9CF9F3}"/>
              </a:ext>
            </a:extLst>
          </p:cNvPr>
          <p:cNvSpPr/>
          <p:nvPr/>
        </p:nvSpPr>
        <p:spPr bwMode="auto">
          <a:xfrm>
            <a:off x="2420144" y="4586808"/>
            <a:ext cx="2367880" cy="1866528"/>
          </a:xfrm>
          <a:prstGeom prst="ellipse">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3F9A13C9-C9E5-481E-9792-2D9C8D6BBF01}"/>
              </a:ext>
            </a:extLst>
          </p:cNvPr>
          <p:cNvSpPr/>
          <p:nvPr/>
        </p:nvSpPr>
        <p:spPr bwMode="auto">
          <a:xfrm>
            <a:off x="3059832" y="5309592"/>
            <a:ext cx="2552092" cy="4236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P1∨P2</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8" name="Text Box 3">
            <a:extLst>
              <a:ext uri="{FF2B5EF4-FFF2-40B4-BE49-F238E27FC236}">
                <a16:creationId xmlns:a16="http://schemas.microsoft.com/office/drawing/2014/main" id="{8BEE656F-868D-4BF9-AFEC-6DBE592EDEE1}"/>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9690503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4FD8E46-ED48-407B-A46B-7175285C76EA}"/>
              </a:ext>
            </a:extLst>
          </p:cNvPr>
          <p:cNvSpPr>
            <a:spLocks noGrp="1"/>
          </p:cNvSpPr>
          <p:nvPr>
            <p:ph idx="1"/>
          </p:nvPr>
        </p:nvSpPr>
        <p:spPr>
          <a:xfrm>
            <a:off x="342900" y="1124744"/>
            <a:ext cx="8458200" cy="4971256"/>
          </a:xfrm>
        </p:spPr>
        <p:txBody>
          <a:bodyPr/>
          <a:lstStyle/>
          <a:p>
            <a:r>
              <a:rPr lang="en-US" altLang="zh-CN" dirty="0"/>
              <a:t>Join</a:t>
            </a:r>
            <a:r>
              <a:rPr lang="zh-CN" altLang="en-US" dirty="0"/>
              <a:t>结果集大小的估计</a:t>
            </a:r>
            <a:endParaRPr lang="en-US" altLang="zh-CN" dirty="0"/>
          </a:p>
          <a:p>
            <a:pPr lvl="1"/>
            <a:r>
              <a:rPr lang="zh-CN" altLang="en-US" dirty="0"/>
              <a:t>给定关系</a:t>
            </a:r>
            <a:r>
              <a:rPr lang="en-US" altLang="zh-CN" dirty="0"/>
              <a:t>R</a:t>
            </a:r>
            <a:r>
              <a:rPr lang="zh-CN" altLang="en-US" dirty="0"/>
              <a:t>和</a:t>
            </a:r>
            <a:r>
              <a:rPr lang="en-US" altLang="zh-CN" dirty="0"/>
              <a:t>S</a:t>
            </a:r>
            <a:r>
              <a:rPr lang="zh-CN" altLang="en-US" dirty="0"/>
              <a:t>，估计</a:t>
            </a:r>
            <a:r>
              <a:rPr lang="en-US" altLang="zh-CN" dirty="0"/>
              <a:t>R inner join S</a:t>
            </a:r>
            <a:r>
              <a:rPr lang="zh-CN" altLang="en-US" dirty="0"/>
              <a:t>的结果集大小</a:t>
            </a:r>
            <a:endParaRPr lang="en-US" altLang="zh-CN" dirty="0"/>
          </a:p>
          <a:p>
            <a:pPr marL="457200" lvl="1" indent="0">
              <a:buNone/>
            </a:pPr>
            <a:r>
              <a:rPr lang="zh-CN" altLang="en-US" dirty="0"/>
              <a:t>假设 </a:t>
            </a:r>
            <a:r>
              <a:rPr lang="en-US" altLang="zh-CN" dirty="0" err="1"/>
              <a:t>R</a:t>
            </a:r>
            <a:r>
              <a:rPr lang="en-US" altLang="zh-CN" baseline="-25000" dirty="0" err="1"/>
              <a:t>cols</a:t>
            </a:r>
            <a:r>
              <a:rPr lang="zh-CN" altLang="en-US" dirty="0"/>
              <a:t>∩</a:t>
            </a:r>
            <a:r>
              <a:rPr lang="en-US" altLang="zh-CN" dirty="0" err="1"/>
              <a:t>S</a:t>
            </a:r>
            <a:r>
              <a:rPr lang="en-US" altLang="zh-CN" baseline="-25000" dirty="0" err="1"/>
              <a:t>cols</a:t>
            </a:r>
            <a:r>
              <a:rPr lang="en-US" altLang="zh-CN" dirty="0"/>
              <a:t>={A}</a:t>
            </a:r>
          </a:p>
          <a:p>
            <a:pPr lvl="1"/>
            <a:r>
              <a:rPr lang="zh-CN" altLang="en-US" dirty="0"/>
              <a:t>假设</a:t>
            </a:r>
            <a:r>
              <a:rPr lang="en-US" altLang="zh-CN" dirty="0"/>
              <a:t>R</a:t>
            </a:r>
            <a:r>
              <a:rPr lang="zh-CN" altLang="en-US" dirty="0"/>
              <a:t>中的每一个元组在</a:t>
            </a:r>
            <a:r>
              <a:rPr lang="en-US" altLang="zh-CN" dirty="0"/>
              <a:t>S</a:t>
            </a:r>
            <a:r>
              <a:rPr lang="zh-CN" altLang="en-US" dirty="0"/>
              <a:t>中至少能找到一个匹配</a:t>
            </a:r>
            <a:endParaRPr lang="en-US" altLang="zh-CN" dirty="0"/>
          </a:p>
          <a:p>
            <a:pPr marL="457200" lvl="1" indent="0">
              <a:buNone/>
            </a:pPr>
            <a:r>
              <a:rPr lang="en-US" altLang="zh-CN" dirty="0"/>
              <a:t>     </a:t>
            </a:r>
            <a:r>
              <a:rPr lang="en-US" altLang="zh-CN" dirty="0" err="1"/>
              <a:t>estSize</a:t>
            </a:r>
            <a:r>
              <a:rPr lang="en-US" altLang="zh-CN" dirty="0"/>
              <a:t> = N</a:t>
            </a:r>
            <a:r>
              <a:rPr lang="en-US" altLang="zh-CN" baseline="-25000" dirty="0"/>
              <a:t>R</a:t>
            </a:r>
            <a:r>
              <a:rPr lang="en-US" altLang="zh-CN" sz="2400" dirty="0"/>
              <a:t>×</a:t>
            </a:r>
            <a:r>
              <a:rPr lang="en-US" altLang="zh-CN" sz="2800" dirty="0"/>
              <a:t> N</a:t>
            </a:r>
            <a:r>
              <a:rPr lang="en-US" altLang="zh-CN" sz="2800" baseline="-25000" dirty="0"/>
              <a:t>S</a:t>
            </a:r>
            <a:r>
              <a:rPr lang="en-US" altLang="zh-CN" sz="2400" dirty="0"/>
              <a:t>/</a:t>
            </a:r>
            <a:r>
              <a:rPr lang="en-US" altLang="zh-CN" dirty="0"/>
              <a:t>V(A,S)</a:t>
            </a:r>
          </a:p>
          <a:p>
            <a:pPr lvl="1"/>
            <a:r>
              <a:rPr lang="zh-CN" altLang="en-US" dirty="0"/>
              <a:t>假设</a:t>
            </a:r>
            <a:r>
              <a:rPr lang="en-US" altLang="zh-CN" dirty="0"/>
              <a:t>S</a:t>
            </a:r>
            <a:r>
              <a:rPr lang="zh-CN" altLang="en-US" dirty="0"/>
              <a:t>中的每一个元组在</a:t>
            </a:r>
            <a:r>
              <a:rPr lang="en-US" altLang="zh-CN"/>
              <a:t>R</a:t>
            </a:r>
            <a:r>
              <a:rPr lang="zh-CN" altLang="en-US"/>
              <a:t>中</a:t>
            </a:r>
            <a:r>
              <a:rPr lang="zh-CN" altLang="en-US" dirty="0"/>
              <a:t>至少能找到一个匹配</a:t>
            </a:r>
            <a:endParaRPr lang="en-US" altLang="zh-CN" dirty="0"/>
          </a:p>
          <a:p>
            <a:pPr marL="457200" lvl="1" indent="0">
              <a:buNone/>
            </a:pPr>
            <a:r>
              <a:rPr lang="en-US" altLang="zh-CN" dirty="0"/>
              <a:t>     </a:t>
            </a:r>
            <a:r>
              <a:rPr lang="en-US" altLang="zh-CN" dirty="0" err="1"/>
              <a:t>estSize</a:t>
            </a:r>
            <a:r>
              <a:rPr lang="en-US" altLang="zh-CN" dirty="0"/>
              <a:t> = N</a:t>
            </a:r>
            <a:r>
              <a:rPr lang="en-US" altLang="zh-CN" baseline="-25000" dirty="0"/>
              <a:t>S</a:t>
            </a:r>
            <a:r>
              <a:rPr lang="en-US" altLang="zh-CN" dirty="0"/>
              <a:t>×N</a:t>
            </a:r>
            <a:r>
              <a:rPr lang="en-US" altLang="zh-CN" baseline="-25000" dirty="0"/>
              <a:t>R</a:t>
            </a:r>
            <a:r>
              <a:rPr lang="en-US" altLang="zh-CN" dirty="0"/>
              <a:t>/V(A,R)</a:t>
            </a:r>
            <a:endParaRPr lang="zh-CN" altLang="en-US" dirty="0"/>
          </a:p>
        </p:txBody>
      </p:sp>
      <p:sp>
        <p:nvSpPr>
          <p:cNvPr id="4" name="Text Box 3">
            <a:extLst>
              <a:ext uri="{FF2B5EF4-FFF2-40B4-BE49-F238E27FC236}">
                <a16:creationId xmlns:a16="http://schemas.microsoft.com/office/drawing/2014/main" id="{A3B282CB-12E6-46C3-B6F7-C9BBC43EEDF9}"/>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9812660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4478B3-C95A-4643-83F8-D36FB4D75A40}"/>
              </a:ext>
            </a:extLst>
          </p:cNvPr>
          <p:cNvSpPr>
            <a:spLocks noGrp="1"/>
          </p:cNvSpPr>
          <p:nvPr>
            <p:ph idx="1"/>
          </p:nvPr>
        </p:nvSpPr>
        <p:spPr/>
        <p:txBody>
          <a:bodyPr/>
          <a:lstStyle/>
          <a:p>
            <a:r>
              <a:rPr lang="zh-CN" altLang="en-US" dirty="0"/>
              <a:t>假设</a:t>
            </a:r>
            <a:r>
              <a:rPr lang="en-US" altLang="zh-CN" dirty="0"/>
              <a:t>1</a:t>
            </a:r>
            <a:r>
              <a:rPr lang="zh-CN" altLang="en-US" dirty="0"/>
              <a:t>：数据均匀分布</a:t>
            </a:r>
            <a:endParaRPr lang="en-US" altLang="zh-CN" dirty="0"/>
          </a:p>
          <a:p>
            <a:r>
              <a:rPr lang="zh-CN" altLang="en-US" dirty="0"/>
              <a:t>假设</a:t>
            </a:r>
            <a:r>
              <a:rPr lang="en-US" altLang="zh-CN" dirty="0"/>
              <a:t>2</a:t>
            </a:r>
            <a:r>
              <a:rPr lang="zh-CN" altLang="en-US" dirty="0"/>
              <a:t>：谓词的选择性是独立</a:t>
            </a:r>
            <a:endParaRPr lang="en-US" altLang="zh-CN" dirty="0"/>
          </a:p>
          <a:p>
            <a:r>
              <a:rPr lang="zh-CN" altLang="en-US" dirty="0"/>
              <a:t>假设</a:t>
            </a:r>
            <a:r>
              <a:rPr lang="en-US" altLang="zh-CN" dirty="0"/>
              <a:t>3</a:t>
            </a:r>
            <a:r>
              <a:rPr lang="zh-CN" altLang="en-US" dirty="0"/>
              <a:t>：内表的每个元组能在外表中找到匹配</a:t>
            </a:r>
          </a:p>
        </p:txBody>
      </p:sp>
      <p:sp>
        <p:nvSpPr>
          <p:cNvPr id="4" name="Text Box 3">
            <a:extLst>
              <a:ext uri="{FF2B5EF4-FFF2-40B4-BE49-F238E27FC236}">
                <a16:creationId xmlns:a16="http://schemas.microsoft.com/office/drawing/2014/main" id="{CA1BB451-66CB-450F-B45F-C500DDC85822}"/>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8916461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CC5F91-8E95-424D-8E7A-6AB0572F8F9E}"/>
              </a:ext>
            </a:extLst>
          </p:cNvPr>
          <p:cNvSpPr>
            <a:spLocks noGrp="1"/>
          </p:cNvSpPr>
          <p:nvPr>
            <p:ph idx="1"/>
          </p:nvPr>
        </p:nvSpPr>
        <p:spPr>
          <a:xfrm>
            <a:off x="171450" y="764704"/>
            <a:ext cx="8801100" cy="5986636"/>
          </a:xfrm>
        </p:spPr>
        <p:txBody>
          <a:bodyPr/>
          <a:lstStyle/>
          <a:p>
            <a:pPr marL="0" indent="0">
              <a:buNone/>
            </a:pPr>
            <a:r>
              <a:rPr lang="zh-CN" altLang="en-US" dirty="0"/>
              <a:t>  假设制造商的数量</a:t>
            </a:r>
            <a:r>
              <a:rPr lang="en-US" altLang="zh-CN" dirty="0"/>
              <a:t>=10</a:t>
            </a:r>
            <a:r>
              <a:rPr lang="zh-CN" altLang="en-US" dirty="0"/>
              <a:t>，汽车型号的数量</a:t>
            </a:r>
            <a:r>
              <a:rPr lang="en-US" altLang="zh-CN" dirty="0"/>
              <a:t>=100</a:t>
            </a:r>
          </a:p>
          <a:p>
            <a:pPr marL="0" indent="0">
              <a:buNone/>
            </a:pPr>
            <a:r>
              <a:rPr lang="zh-CN" altLang="en-US" dirty="0"/>
              <a:t>，查询谓词 </a:t>
            </a:r>
            <a:r>
              <a:rPr lang="en-US" altLang="zh-CN" dirty="0"/>
              <a:t>Make=‘Honda’ and model =‘Accord’</a:t>
            </a:r>
          </a:p>
          <a:p>
            <a:r>
              <a:rPr lang="zh-CN" altLang="en-US" dirty="0"/>
              <a:t>与谓词</a:t>
            </a:r>
            <a:endParaRPr lang="en-US" altLang="zh-CN" dirty="0"/>
          </a:p>
          <a:p>
            <a:pPr marL="0" indent="0">
              <a:buNone/>
            </a:pPr>
            <a:r>
              <a:rPr lang="zh-CN" altLang="en-US" dirty="0"/>
              <a:t>    </a:t>
            </a:r>
            <a:r>
              <a:rPr lang="zh-CN" altLang="en-US" sz="2800" dirty="0"/>
              <a:t>与谓词选择率：</a:t>
            </a:r>
            <a:r>
              <a:rPr lang="en-US" altLang="zh-CN" sz="2800" dirty="0" err="1"/>
              <a:t>Sel</a:t>
            </a:r>
            <a:r>
              <a:rPr lang="en-US" altLang="zh-CN" sz="2800" dirty="0"/>
              <a:t>(P1∧P2)=</a:t>
            </a:r>
            <a:r>
              <a:rPr lang="en-US" altLang="zh-CN" sz="2800" dirty="0" err="1"/>
              <a:t>sel</a:t>
            </a:r>
            <a:r>
              <a:rPr lang="en-US" altLang="zh-CN" sz="2800" dirty="0"/>
              <a:t>(P1)×</a:t>
            </a:r>
            <a:r>
              <a:rPr lang="en-US" altLang="zh-CN" sz="2800" dirty="0" err="1"/>
              <a:t>sel</a:t>
            </a:r>
            <a:r>
              <a:rPr lang="en-US" altLang="zh-CN" sz="2800" dirty="0"/>
              <a:t>(P2)</a:t>
            </a:r>
          </a:p>
          <a:p>
            <a:r>
              <a:rPr lang="zh-CN" altLang="en-US" dirty="0"/>
              <a:t>相等谓词</a:t>
            </a:r>
            <a:endParaRPr lang="en-US" altLang="zh-CN" dirty="0"/>
          </a:p>
          <a:p>
            <a:pPr marL="0" indent="0">
              <a:buNone/>
            </a:pPr>
            <a:r>
              <a:rPr lang="en-US" altLang="zh-CN" sz="2800" dirty="0"/>
              <a:t>     </a:t>
            </a:r>
            <a:r>
              <a:rPr lang="zh-CN" altLang="en-US" sz="2800" dirty="0"/>
              <a:t>相等谓词的选择率：</a:t>
            </a:r>
            <a:r>
              <a:rPr lang="en-US" altLang="zh-CN" dirty="0"/>
              <a:t> </a:t>
            </a:r>
            <a:r>
              <a:rPr lang="en-US" altLang="zh-CN" sz="2800" dirty="0" err="1"/>
              <a:t>Sel</a:t>
            </a:r>
            <a:r>
              <a:rPr lang="en-US" altLang="zh-CN" sz="2800" dirty="0"/>
              <a:t>(A=constant)=SC(P)/N</a:t>
            </a:r>
            <a:r>
              <a:rPr lang="en-US" altLang="zh-CN" sz="2800" baseline="-25000" dirty="0"/>
              <a:t>R</a:t>
            </a:r>
          </a:p>
          <a:p>
            <a:r>
              <a:rPr lang="zh-CN" altLang="en-US" sz="2800" dirty="0"/>
              <a:t>错误的选择率    </a:t>
            </a:r>
            <a:endParaRPr lang="en-US" altLang="zh-CN" sz="2800" dirty="0"/>
          </a:p>
          <a:p>
            <a:pPr marL="457200" lvl="1" indent="0">
              <a:buNone/>
            </a:pPr>
            <a:r>
              <a:rPr lang="en-US" altLang="zh-CN" sz="2000" dirty="0" err="1"/>
              <a:t>Sel</a:t>
            </a:r>
            <a:r>
              <a:rPr lang="zh-CN" altLang="en-US" sz="2000" dirty="0"/>
              <a:t>（</a:t>
            </a:r>
            <a:r>
              <a:rPr lang="en-US" altLang="zh-CN" sz="2000" dirty="0"/>
              <a:t>Make=‘Honda’ and model =‘Accord’</a:t>
            </a:r>
            <a:r>
              <a:rPr lang="zh-CN" altLang="en-US" sz="2000" dirty="0"/>
              <a:t>）</a:t>
            </a:r>
            <a:r>
              <a:rPr lang="en-US" altLang="zh-CN" sz="2000" dirty="0"/>
              <a:t>=1/10×1/100=0.001</a:t>
            </a:r>
          </a:p>
          <a:p>
            <a:r>
              <a:rPr lang="zh-CN" altLang="en-US" dirty="0"/>
              <a:t>正确的选择率    </a:t>
            </a:r>
            <a:endParaRPr lang="en-US" altLang="zh-CN" dirty="0"/>
          </a:p>
          <a:p>
            <a:pPr marL="0" indent="0">
              <a:buNone/>
            </a:pPr>
            <a:r>
              <a:rPr lang="en-US" altLang="zh-CN" sz="2000" dirty="0"/>
              <a:t>       </a:t>
            </a:r>
            <a:r>
              <a:rPr lang="en-US" altLang="zh-CN" sz="2000" dirty="0" err="1"/>
              <a:t>Sel</a:t>
            </a:r>
            <a:r>
              <a:rPr lang="zh-CN" altLang="en-US" sz="2000" dirty="0"/>
              <a:t>（</a:t>
            </a:r>
            <a:r>
              <a:rPr lang="en-US" altLang="zh-CN" sz="2000" dirty="0"/>
              <a:t>Make=‘Honda’ and model =‘Accord’</a:t>
            </a:r>
            <a:r>
              <a:rPr lang="zh-CN" altLang="en-US" sz="2000" dirty="0"/>
              <a:t>）</a:t>
            </a:r>
            <a:r>
              <a:rPr lang="en-US" altLang="zh-CN" sz="2000" dirty="0"/>
              <a:t>=</a:t>
            </a:r>
            <a:r>
              <a:rPr lang="en-US" altLang="zh-CN" sz="2000" dirty="0" err="1"/>
              <a:t>Sel</a:t>
            </a:r>
            <a:r>
              <a:rPr lang="en-US" altLang="zh-CN" sz="2000" dirty="0"/>
              <a:t>(model =‘Accord’)=1/100</a:t>
            </a:r>
          </a:p>
          <a:p>
            <a:r>
              <a:rPr lang="zh-CN" altLang="en-US" sz="2800" dirty="0"/>
              <a:t>原因：属性相关</a:t>
            </a:r>
            <a:r>
              <a:rPr lang="zh-CN" altLang="en-US" sz="2000" dirty="0"/>
              <a:t> </a:t>
            </a:r>
            <a:r>
              <a:rPr lang="en-US" altLang="zh-CN" sz="2800" dirty="0"/>
              <a:t>,</a:t>
            </a:r>
            <a:r>
              <a:rPr lang="zh-CN" altLang="en-US" sz="2800" dirty="0"/>
              <a:t>破坏了独立性假设，修改公式</a:t>
            </a:r>
            <a:r>
              <a:rPr lang="zh-CN" altLang="en-US" sz="2000" dirty="0"/>
              <a:t>   </a:t>
            </a:r>
            <a:endParaRPr lang="en-US" altLang="zh-CN" sz="2000" dirty="0"/>
          </a:p>
          <a:p>
            <a:pPr marL="0" indent="0">
              <a:buNone/>
            </a:pPr>
            <a:r>
              <a:rPr lang="en-US" altLang="zh-CN" sz="2000" dirty="0"/>
              <a:t>    </a:t>
            </a:r>
            <a:endParaRPr lang="zh-CN" altLang="en-US" sz="2000" dirty="0"/>
          </a:p>
        </p:txBody>
      </p:sp>
      <p:sp>
        <p:nvSpPr>
          <p:cNvPr id="4" name="Text Box 3">
            <a:extLst>
              <a:ext uri="{FF2B5EF4-FFF2-40B4-BE49-F238E27FC236}">
                <a16:creationId xmlns:a16="http://schemas.microsoft.com/office/drawing/2014/main" id="{63E64BD9-6238-40A2-B083-BB13DF5A726B}"/>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7350478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2C7368-B8C2-4D55-885A-F3CF44DBDEE7}"/>
              </a:ext>
            </a:extLst>
          </p:cNvPr>
          <p:cNvSpPr>
            <a:spLocks noGrp="1"/>
          </p:cNvSpPr>
          <p:nvPr>
            <p:ph idx="1"/>
          </p:nvPr>
        </p:nvSpPr>
        <p:spPr>
          <a:xfrm>
            <a:off x="323528" y="836712"/>
            <a:ext cx="8568952" cy="5259288"/>
          </a:xfrm>
        </p:spPr>
        <p:txBody>
          <a:bodyPr/>
          <a:lstStyle/>
          <a:p>
            <a:r>
              <a:rPr lang="zh-CN" altLang="en-US" dirty="0"/>
              <a:t>关于均匀分布假设</a:t>
            </a:r>
          </a:p>
        </p:txBody>
      </p:sp>
      <p:graphicFrame>
        <p:nvGraphicFramePr>
          <p:cNvPr id="6" name="图表 5">
            <a:extLst>
              <a:ext uri="{FF2B5EF4-FFF2-40B4-BE49-F238E27FC236}">
                <a16:creationId xmlns:a16="http://schemas.microsoft.com/office/drawing/2014/main" id="{6D20EFE0-7739-4468-9919-7F6CFFB3AE59}"/>
              </a:ext>
            </a:extLst>
          </p:cNvPr>
          <p:cNvGraphicFramePr/>
          <p:nvPr>
            <p:extLst>
              <p:ext uri="{D42A27DB-BD31-4B8C-83A1-F6EECF244321}">
                <p14:modId xmlns:p14="http://schemas.microsoft.com/office/powerpoint/2010/main" val="656533088"/>
              </p:ext>
            </p:extLst>
          </p:nvPr>
        </p:nvGraphicFramePr>
        <p:xfrm>
          <a:off x="1524000" y="1628800"/>
          <a:ext cx="6096000" cy="1800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421F7BC7-0109-4B85-8173-75410E784EB0}"/>
              </a:ext>
            </a:extLst>
          </p:cNvPr>
          <p:cNvGraphicFramePr/>
          <p:nvPr>
            <p:extLst>
              <p:ext uri="{D42A27DB-BD31-4B8C-83A1-F6EECF244321}">
                <p14:modId xmlns:p14="http://schemas.microsoft.com/office/powerpoint/2010/main" val="2589795638"/>
              </p:ext>
            </p:extLst>
          </p:nvPr>
        </p:nvGraphicFramePr>
        <p:xfrm>
          <a:off x="1676400" y="3861048"/>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8" name="对话气泡: 矩形 7">
            <a:extLst>
              <a:ext uri="{FF2B5EF4-FFF2-40B4-BE49-F238E27FC236}">
                <a16:creationId xmlns:a16="http://schemas.microsoft.com/office/drawing/2014/main" id="{E699DA45-3157-4F30-960F-0F794A45123F}"/>
              </a:ext>
            </a:extLst>
          </p:cNvPr>
          <p:cNvSpPr/>
          <p:nvPr/>
        </p:nvSpPr>
        <p:spPr bwMode="auto">
          <a:xfrm>
            <a:off x="899592" y="5883530"/>
            <a:ext cx="7632848" cy="612648"/>
          </a:xfrm>
          <a:prstGeom prst="wedgeRectCallout">
            <a:avLst>
              <a:gd name="adj1" fmla="val 11262"/>
              <a:gd name="adj2" fmla="val -13727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直接存储：</a:t>
            </a:r>
            <a:r>
              <a:rPr kumimoji="1" lang="en-US" altLang="zh-CN" sz="2400" b="1" i="0" u="none" strike="noStrike" cap="none" normalizeH="0" baseline="0" dirty="0">
                <a:ln>
                  <a:noFill/>
                </a:ln>
                <a:solidFill>
                  <a:schemeClr val="tx1"/>
                </a:solidFill>
                <a:effectLst/>
                <a:latin typeface="Tahoma" pitchFamily="34" charset="0"/>
                <a:ea typeface="宋体" pitchFamily="2" charset="-122"/>
              </a:rPr>
              <a:t>15×32bits=60Bytes</a:t>
            </a:r>
            <a:r>
              <a:rPr kumimoji="1" lang="zh-CN" altLang="en-US" sz="2400" b="1" i="0" u="none" strike="noStrike" cap="none" normalizeH="0" baseline="0" dirty="0">
                <a:ln>
                  <a:noFill/>
                </a:ln>
                <a:solidFill>
                  <a:schemeClr val="tx1"/>
                </a:solidFill>
                <a:effectLst/>
                <a:latin typeface="Tahoma" pitchFamily="34" charset="0"/>
                <a:ea typeface="宋体" pitchFamily="2" charset="-122"/>
              </a:rPr>
              <a:t>，如果</a:t>
            </a:r>
            <a:r>
              <a:rPr kumimoji="1" lang="en-US" altLang="zh-CN" sz="2400" b="1" i="0" u="none" strike="noStrike" cap="none" normalizeH="0" baseline="0" dirty="0">
                <a:ln>
                  <a:noFill/>
                </a:ln>
                <a:solidFill>
                  <a:schemeClr val="tx1"/>
                </a:solidFill>
                <a:effectLst/>
                <a:latin typeface="Tahoma" pitchFamily="34" charset="0"/>
                <a:ea typeface="宋体" pitchFamily="2" charset="-122"/>
              </a:rPr>
              <a:t>1500</a:t>
            </a:r>
            <a:r>
              <a:rPr kumimoji="1" lang="zh-CN" altLang="en-US" sz="2400" b="1" i="0" u="none" strike="noStrike" cap="none" normalizeH="0" baseline="0" dirty="0">
                <a:ln>
                  <a:noFill/>
                </a:ln>
                <a:solidFill>
                  <a:schemeClr val="tx1"/>
                </a:solidFill>
                <a:effectLst/>
                <a:latin typeface="Tahoma" pitchFamily="34" charset="0"/>
                <a:ea typeface="宋体" pitchFamily="2" charset="-122"/>
              </a:rPr>
              <a:t>？</a:t>
            </a:r>
            <a:r>
              <a:rPr kumimoji="1" lang="en-US" altLang="zh-CN" sz="2400" b="1" i="0" u="none" strike="noStrike" cap="none" normalizeH="0" baseline="0" dirty="0">
                <a:ln>
                  <a:noFill/>
                </a:ln>
                <a:solidFill>
                  <a:schemeClr val="tx1"/>
                </a:solidFill>
                <a:effectLst/>
                <a:latin typeface="Tahoma" pitchFamily="34" charset="0"/>
                <a:ea typeface="宋体" pitchFamily="2" charset="-122"/>
              </a:rPr>
              <a:t>6KB</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9" name="Text Box 3">
            <a:extLst>
              <a:ext uri="{FF2B5EF4-FFF2-40B4-BE49-F238E27FC236}">
                <a16:creationId xmlns:a16="http://schemas.microsoft.com/office/drawing/2014/main" id="{2BB3BD61-0A97-4156-95D2-535F41D941BE}"/>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06873201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C441E-E50B-44A5-BEF7-4A95C677687D}"/>
              </a:ext>
            </a:extLst>
          </p:cNvPr>
          <p:cNvSpPr>
            <a:spLocks noGrp="1"/>
          </p:cNvSpPr>
          <p:nvPr>
            <p:ph idx="1"/>
          </p:nvPr>
        </p:nvSpPr>
        <p:spPr>
          <a:xfrm>
            <a:off x="566057" y="980728"/>
            <a:ext cx="7892143" cy="5115272"/>
          </a:xfrm>
        </p:spPr>
        <p:txBody>
          <a:bodyPr/>
          <a:lstStyle/>
          <a:p>
            <a:r>
              <a:rPr lang="zh-CN" altLang="en-US" dirty="0"/>
              <a:t>等宽直方图</a:t>
            </a:r>
            <a:endParaRPr lang="en-US" altLang="zh-CN" dirty="0"/>
          </a:p>
          <a:p>
            <a:pPr lvl="1"/>
            <a:r>
              <a:rPr lang="zh-CN" altLang="en-US" dirty="0"/>
              <a:t>减少存储空间</a:t>
            </a:r>
            <a:endParaRPr lang="en-US" altLang="zh-CN" dirty="0"/>
          </a:p>
          <a:p>
            <a:pPr marL="0" indent="0">
              <a:buNone/>
            </a:pPr>
            <a:endParaRPr lang="zh-CN" altLang="en-US" dirty="0"/>
          </a:p>
        </p:txBody>
      </p:sp>
      <p:graphicFrame>
        <p:nvGraphicFramePr>
          <p:cNvPr id="4" name="图表 3">
            <a:extLst>
              <a:ext uri="{FF2B5EF4-FFF2-40B4-BE49-F238E27FC236}">
                <a16:creationId xmlns:a16="http://schemas.microsoft.com/office/drawing/2014/main" id="{BC042932-064D-4B7B-8EBA-04960A5B6FC0}"/>
              </a:ext>
            </a:extLst>
          </p:cNvPr>
          <p:cNvGraphicFramePr/>
          <p:nvPr>
            <p:extLst>
              <p:ext uri="{D42A27DB-BD31-4B8C-83A1-F6EECF244321}">
                <p14:modId xmlns:p14="http://schemas.microsoft.com/office/powerpoint/2010/main" val="2419756774"/>
              </p:ext>
            </p:extLst>
          </p:nvPr>
        </p:nvGraphicFramePr>
        <p:xfrm>
          <a:off x="1691680" y="2204864"/>
          <a:ext cx="6096000" cy="1800200"/>
        </p:xfrm>
        <a:graphic>
          <a:graphicData uri="http://schemas.openxmlformats.org/drawingml/2006/chart">
            <c:chart xmlns:c="http://schemas.openxmlformats.org/drawingml/2006/chart" xmlns:r="http://schemas.openxmlformats.org/officeDocument/2006/relationships" r:id="rId2"/>
          </a:graphicData>
        </a:graphic>
      </p:graphicFrame>
      <p:sp>
        <p:nvSpPr>
          <p:cNvPr id="5" name="左大括号 4">
            <a:extLst>
              <a:ext uri="{FF2B5EF4-FFF2-40B4-BE49-F238E27FC236}">
                <a16:creationId xmlns:a16="http://schemas.microsoft.com/office/drawing/2014/main" id="{E10CD458-211E-4C93-BB6E-561248E34EA1}"/>
              </a:ext>
            </a:extLst>
          </p:cNvPr>
          <p:cNvSpPr/>
          <p:nvPr/>
        </p:nvSpPr>
        <p:spPr bwMode="auto">
          <a:xfrm rot="16200000">
            <a:off x="2733691" y="3343805"/>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6" name="左大括号 5">
            <a:extLst>
              <a:ext uri="{FF2B5EF4-FFF2-40B4-BE49-F238E27FC236}">
                <a16:creationId xmlns:a16="http://schemas.microsoft.com/office/drawing/2014/main" id="{2473DFAE-42F0-43A3-8E38-B12D004D2A4E}"/>
              </a:ext>
            </a:extLst>
          </p:cNvPr>
          <p:cNvSpPr/>
          <p:nvPr/>
        </p:nvSpPr>
        <p:spPr bwMode="auto">
          <a:xfrm rot="16200000">
            <a:off x="3758447" y="330645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 name="左大括号 6">
            <a:extLst>
              <a:ext uri="{FF2B5EF4-FFF2-40B4-BE49-F238E27FC236}">
                <a16:creationId xmlns:a16="http://schemas.microsoft.com/office/drawing/2014/main" id="{3B7A62D3-4430-4A8A-BE44-E0CD4CE46281}"/>
              </a:ext>
            </a:extLst>
          </p:cNvPr>
          <p:cNvSpPr/>
          <p:nvPr/>
        </p:nvSpPr>
        <p:spPr bwMode="auto">
          <a:xfrm rot="16200000">
            <a:off x="4752020" y="3392996"/>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8" name="左大括号 7">
            <a:extLst>
              <a:ext uri="{FF2B5EF4-FFF2-40B4-BE49-F238E27FC236}">
                <a16:creationId xmlns:a16="http://schemas.microsoft.com/office/drawing/2014/main" id="{01587703-C25B-4F01-AF2B-2CE15A8585D9}"/>
              </a:ext>
            </a:extLst>
          </p:cNvPr>
          <p:cNvSpPr/>
          <p:nvPr/>
        </p:nvSpPr>
        <p:spPr bwMode="auto">
          <a:xfrm rot="16200000">
            <a:off x="5911761" y="339299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9" name="左大括号 8">
            <a:extLst>
              <a:ext uri="{FF2B5EF4-FFF2-40B4-BE49-F238E27FC236}">
                <a16:creationId xmlns:a16="http://schemas.microsoft.com/office/drawing/2014/main" id="{287D6FE8-D760-4A3C-800C-19EB621A7059}"/>
              </a:ext>
            </a:extLst>
          </p:cNvPr>
          <p:cNvSpPr/>
          <p:nvPr/>
        </p:nvSpPr>
        <p:spPr bwMode="auto">
          <a:xfrm rot="16200000">
            <a:off x="6957483" y="339299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C93785F1-0D96-40A5-8D4D-6FAB901C7CA0}"/>
              </a:ext>
            </a:extLst>
          </p:cNvPr>
          <p:cNvSpPr/>
          <p:nvPr/>
        </p:nvSpPr>
        <p:spPr bwMode="auto">
          <a:xfrm>
            <a:off x="2428403" y="386932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1</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Count=9</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1B314019-828A-4D54-A8B2-BD7B0F441C9F}"/>
              </a:ext>
            </a:extLst>
          </p:cNvPr>
          <p:cNvSpPr/>
          <p:nvPr/>
        </p:nvSpPr>
        <p:spPr bwMode="auto">
          <a:xfrm>
            <a:off x="3491880" y="3861048"/>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2</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Count=8</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A606F3A0-9623-4D1D-B07A-9883DA943077}"/>
              </a:ext>
            </a:extLst>
          </p:cNvPr>
          <p:cNvSpPr/>
          <p:nvPr/>
        </p:nvSpPr>
        <p:spPr bwMode="auto">
          <a:xfrm>
            <a:off x="4588643" y="402172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3</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Count=12</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3" name="矩形 12">
            <a:extLst>
              <a:ext uri="{FF2B5EF4-FFF2-40B4-BE49-F238E27FC236}">
                <a16:creationId xmlns:a16="http://schemas.microsoft.com/office/drawing/2014/main" id="{751FA2AF-7740-4901-8762-6DBADA033F00}"/>
              </a:ext>
            </a:extLst>
          </p:cNvPr>
          <p:cNvSpPr/>
          <p:nvPr/>
        </p:nvSpPr>
        <p:spPr bwMode="auto">
          <a:xfrm>
            <a:off x="5668763" y="39330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4</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Count=6</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4" name="矩形 13">
            <a:extLst>
              <a:ext uri="{FF2B5EF4-FFF2-40B4-BE49-F238E27FC236}">
                <a16:creationId xmlns:a16="http://schemas.microsoft.com/office/drawing/2014/main" id="{9AEEE720-ABEF-46A1-B70C-42CAD4E33A17}"/>
              </a:ext>
            </a:extLst>
          </p:cNvPr>
          <p:cNvSpPr/>
          <p:nvPr/>
        </p:nvSpPr>
        <p:spPr bwMode="auto">
          <a:xfrm>
            <a:off x="6748883" y="39330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5</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Count=15</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graphicFrame>
        <p:nvGraphicFramePr>
          <p:cNvPr id="16" name="图表 15">
            <a:extLst>
              <a:ext uri="{FF2B5EF4-FFF2-40B4-BE49-F238E27FC236}">
                <a16:creationId xmlns:a16="http://schemas.microsoft.com/office/drawing/2014/main" id="{271FA841-D9BB-4AF0-B78F-662FA2AA7518}"/>
              </a:ext>
            </a:extLst>
          </p:cNvPr>
          <p:cNvGraphicFramePr/>
          <p:nvPr>
            <p:extLst>
              <p:ext uri="{D42A27DB-BD31-4B8C-83A1-F6EECF244321}">
                <p14:modId xmlns:p14="http://schemas.microsoft.com/office/powerpoint/2010/main" val="3847448692"/>
              </p:ext>
            </p:extLst>
          </p:nvPr>
        </p:nvGraphicFramePr>
        <p:xfrm>
          <a:off x="1763688" y="4581128"/>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17" name="左大括号 16">
            <a:extLst>
              <a:ext uri="{FF2B5EF4-FFF2-40B4-BE49-F238E27FC236}">
                <a16:creationId xmlns:a16="http://schemas.microsoft.com/office/drawing/2014/main" id="{5C661F80-7942-4FA3-9D7F-4F39FD0BEC73}"/>
              </a:ext>
            </a:extLst>
          </p:cNvPr>
          <p:cNvSpPr/>
          <p:nvPr/>
        </p:nvSpPr>
        <p:spPr bwMode="auto">
          <a:xfrm rot="16200000">
            <a:off x="2805699" y="5720069"/>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8" name="左大括号 17">
            <a:extLst>
              <a:ext uri="{FF2B5EF4-FFF2-40B4-BE49-F238E27FC236}">
                <a16:creationId xmlns:a16="http://schemas.microsoft.com/office/drawing/2014/main" id="{01EBE11F-81C2-4B4C-8FBF-C8F3F9A18097}"/>
              </a:ext>
            </a:extLst>
          </p:cNvPr>
          <p:cNvSpPr/>
          <p:nvPr/>
        </p:nvSpPr>
        <p:spPr bwMode="auto">
          <a:xfrm rot="16200000">
            <a:off x="3830455" y="5682714"/>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9" name="左大括号 18">
            <a:extLst>
              <a:ext uri="{FF2B5EF4-FFF2-40B4-BE49-F238E27FC236}">
                <a16:creationId xmlns:a16="http://schemas.microsoft.com/office/drawing/2014/main" id="{8AE434DF-D586-4826-A77E-335A0DC9DDC1}"/>
              </a:ext>
            </a:extLst>
          </p:cNvPr>
          <p:cNvSpPr/>
          <p:nvPr/>
        </p:nvSpPr>
        <p:spPr bwMode="auto">
          <a:xfrm rot="16200000">
            <a:off x="4824028" y="5769260"/>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左大括号 19">
            <a:extLst>
              <a:ext uri="{FF2B5EF4-FFF2-40B4-BE49-F238E27FC236}">
                <a16:creationId xmlns:a16="http://schemas.microsoft.com/office/drawing/2014/main" id="{6BBEAA49-6088-46C7-A79B-B150853AF13B}"/>
              </a:ext>
            </a:extLst>
          </p:cNvPr>
          <p:cNvSpPr/>
          <p:nvPr/>
        </p:nvSpPr>
        <p:spPr bwMode="auto">
          <a:xfrm rot="16200000">
            <a:off x="5983769" y="576926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左大括号 20">
            <a:extLst>
              <a:ext uri="{FF2B5EF4-FFF2-40B4-BE49-F238E27FC236}">
                <a16:creationId xmlns:a16="http://schemas.microsoft.com/office/drawing/2014/main" id="{7B7BCDDC-5F0C-4536-A66F-9B26A317986F}"/>
              </a:ext>
            </a:extLst>
          </p:cNvPr>
          <p:cNvSpPr/>
          <p:nvPr/>
        </p:nvSpPr>
        <p:spPr bwMode="auto">
          <a:xfrm rot="16200000">
            <a:off x="7029491" y="576926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2" name="矩形 21">
            <a:extLst>
              <a:ext uri="{FF2B5EF4-FFF2-40B4-BE49-F238E27FC236}">
                <a16:creationId xmlns:a16="http://schemas.microsoft.com/office/drawing/2014/main" id="{972CDE72-66C1-4A10-AE80-AD44F9269608}"/>
              </a:ext>
            </a:extLst>
          </p:cNvPr>
          <p:cNvSpPr/>
          <p:nvPr/>
        </p:nvSpPr>
        <p:spPr bwMode="auto">
          <a:xfrm>
            <a:off x="2500411" y="624559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1</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Count=9</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FE675013-55B7-4CD2-8042-CEBD413504D6}"/>
              </a:ext>
            </a:extLst>
          </p:cNvPr>
          <p:cNvSpPr/>
          <p:nvPr/>
        </p:nvSpPr>
        <p:spPr bwMode="auto">
          <a:xfrm>
            <a:off x="3563888" y="6237312"/>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2</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Count=8</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1507CFCD-4D34-4EBC-8811-1CE6FAC87EBF}"/>
              </a:ext>
            </a:extLst>
          </p:cNvPr>
          <p:cNvSpPr/>
          <p:nvPr/>
        </p:nvSpPr>
        <p:spPr bwMode="auto">
          <a:xfrm>
            <a:off x="4660651" y="639799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3</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Count=12</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55BD8A3D-50A1-420C-8867-74A9C185EC8F}"/>
              </a:ext>
            </a:extLst>
          </p:cNvPr>
          <p:cNvSpPr/>
          <p:nvPr/>
        </p:nvSpPr>
        <p:spPr bwMode="auto">
          <a:xfrm>
            <a:off x="5740771" y="63093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4</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Count=6</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8822D053-0167-4065-9981-CA92DB31FD82}"/>
              </a:ext>
            </a:extLst>
          </p:cNvPr>
          <p:cNvSpPr/>
          <p:nvPr/>
        </p:nvSpPr>
        <p:spPr bwMode="auto">
          <a:xfrm>
            <a:off x="6820891" y="63093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5</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Count=15</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9" name="标注: 双弯曲线形 28">
            <a:extLst>
              <a:ext uri="{FF2B5EF4-FFF2-40B4-BE49-F238E27FC236}">
                <a16:creationId xmlns:a16="http://schemas.microsoft.com/office/drawing/2014/main" id="{00EB6AA0-139D-40D7-AF29-9E1EC85551CA}"/>
              </a:ext>
            </a:extLst>
          </p:cNvPr>
          <p:cNvSpPr/>
          <p:nvPr/>
        </p:nvSpPr>
        <p:spPr bwMode="auto">
          <a:xfrm>
            <a:off x="8395711" y="1844824"/>
            <a:ext cx="364463" cy="3968364"/>
          </a:xfrm>
          <a:prstGeom prst="borderCallout3">
            <a:avLst>
              <a:gd name="adj1" fmla="val 35810"/>
              <a:gd name="adj2" fmla="val -818900"/>
              <a:gd name="adj3" fmla="val 35611"/>
              <a:gd name="adj4" fmla="val -831093"/>
              <a:gd name="adj5" fmla="val 45026"/>
              <a:gd name="adj6" fmla="val -5087"/>
              <a:gd name="adj7" fmla="val 93860"/>
              <a:gd name="adj8" fmla="val -86135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信</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息</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丢</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失</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太</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多</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产</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生</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误</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差</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27" name="Text Box 3">
            <a:extLst>
              <a:ext uri="{FF2B5EF4-FFF2-40B4-BE49-F238E27FC236}">
                <a16:creationId xmlns:a16="http://schemas.microsoft.com/office/drawing/2014/main" id="{8272E3B0-4F65-4DD4-8D49-E5BE0D84B916}"/>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212866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90D23E3-FAE4-40BD-BFB5-8E03663CD415}"/>
              </a:ext>
            </a:extLst>
          </p:cNvPr>
          <p:cNvSpPr>
            <a:spLocks noGrp="1"/>
          </p:cNvSpPr>
          <p:nvPr>
            <p:ph idx="1"/>
          </p:nvPr>
        </p:nvSpPr>
        <p:spPr>
          <a:xfrm>
            <a:off x="685800" y="1196752"/>
            <a:ext cx="7772400" cy="4899248"/>
          </a:xfrm>
        </p:spPr>
        <p:txBody>
          <a:bodyPr/>
          <a:lstStyle/>
          <a:p>
            <a:r>
              <a:rPr lang="zh-CN" altLang="en-US" dirty="0"/>
              <a:t>物化模型</a:t>
            </a:r>
            <a:endParaRPr lang="en-US" altLang="zh-CN" dirty="0"/>
          </a:p>
          <a:p>
            <a:pPr lvl="1"/>
            <a:r>
              <a:rPr lang="zh-CN" altLang="en-US" dirty="0"/>
              <a:t>算子一次性获取它所有的输入，当处理完成后再返回给它的父节点</a:t>
            </a:r>
            <a:endParaRPr lang="en-US" altLang="zh-CN" dirty="0"/>
          </a:p>
          <a:p>
            <a:pPr lvl="1"/>
            <a:r>
              <a:rPr lang="zh-CN" altLang="en-US" dirty="0"/>
              <a:t>算子能“物化”其输出</a:t>
            </a:r>
            <a:endParaRPr lang="en-US" altLang="zh-CN" dirty="0"/>
          </a:p>
          <a:p>
            <a:pPr lvl="1"/>
            <a:r>
              <a:rPr lang="zh-CN" altLang="en-US" dirty="0"/>
              <a:t>能传递</a:t>
            </a:r>
            <a:r>
              <a:rPr lang="en-US" altLang="zh-CN" dirty="0"/>
              <a:t>”hints”</a:t>
            </a:r>
            <a:r>
              <a:rPr lang="zh-CN" altLang="en-US" dirty="0"/>
              <a:t>（如</a:t>
            </a:r>
            <a:r>
              <a:rPr lang="en-US" altLang="zh-CN" dirty="0"/>
              <a:t>limit</a:t>
            </a:r>
            <a:r>
              <a:rPr lang="zh-CN" altLang="en-US" dirty="0"/>
              <a:t>）</a:t>
            </a:r>
            <a:endParaRPr lang="en-US" altLang="zh-CN" dirty="0"/>
          </a:p>
          <a:p>
            <a:pPr lvl="1"/>
            <a:r>
              <a:rPr lang="zh-CN" altLang="en-US" dirty="0"/>
              <a:t>一次处理足够多的数据</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sp>
        <p:nvSpPr>
          <p:cNvPr id="5" name="Text Box 4">
            <a:extLst>
              <a:ext uri="{FF2B5EF4-FFF2-40B4-BE49-F238E27FC236}">
                <a16:creationId xmlns:a16="http://schemas.microsoft.com/office/drawing/2014/main" id="{8E24D44A-6459-4D87-812A-38A6235C06A2}"/>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16821368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C441E-E50B-44A5-BEF7-4A95C677687D}"/>
              </a:ext>
            </a:extLst>
          </p:cNvPr>
          <p:cNvSpPr>
            <a:spLocks noGrp="1"/>
          </p:cNvSpPr>
          <p:nvPr>
            <p:ph idx="1"/>
          </p:nvPr>
        </p:nvSpPr>
        <p:spPr>
          <a:xfrm>
            <a:off x="566057" y="980728"/>
            <a:ext cx="7892143" cy="5115272"/>
          </a:xfrm>
        </p:spPr>
        <p:txBody>
          <a:bodyPr/>
          <a:lstStyle/>
          <a:p>
            <a:r>
              <a:rPr lang="zh-CN" altLang="en-US" dirty="0"/>
              <a:t>等深直方图</a:t>
            </a:r>
            <a:endParaRPr lang="en-US" altLang="zh-CN" dirty="0"/>
          </a:p>
          <a:p>
            <a:pPr lvl="1"/>
            <a:r>
              <a:rPr lang="zh-CN" altLang="en-US" dirty="0"/>
              <a:t>减少存储空间，缓解信息丢失</a:t>
            </a:r>
            <a:endParaRPr lang="en-US" altLang="zh-CN" dirty="0"/>
          </a:p>
          <a:p>
            <a:pPr marL="0" indent="0">
              <a:buNone/>
            </a:pPr>
            <a:endParaRPr lang="zh-CN" altLang="en-US" dirty="0"/>
          </a:p>
        </p:txBody>
      </p:sp>
      <p:graphicFrame>
        <p:nvGraphicFramePr>
          <p:cNvPr id="4" name="图表 3">
            <a:extLst>
              <a:ext uri="{FF2B5EF4-FFF2-40B4-BE49-F238E27FC236}">
                <a16:creationId xmlns:a16="http://schemas.microsoft.com/office/drawing/2014/main" id="{BC042932-064D-4B7B-8EBA-04960A5B6FC0}"/>
              </a:ext>
            </a:extLst>
          </p:cNvPr>
          <p:cNvGraphicFramePr/>
          <p:nvPr>
            <p:extLst>
              <p:ext uri="{D42A27DB-BD31-4B8C-83A1-F6EECF244321}">
                <p14:modId xmlns:p14="http://schemas.microsoft.com/office/powerpoint/2010/main" val="2634889013"/>
              </p:ext>
            </p:extLst>
          </p:nvPr>
        </p:nvGraphicFramePr>
        <p:xfrm>
          <a:off x="1691680" y="2204864"/>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5" name="左大括号 4">
            <a:extLst>
              <a:ext uri="{FF2B5EF4-FFF2-40B4-BE49-F238E27FC236}">
                <a16:creationId xmlns:a16="http://schemas.microsoft.com/office/drawing/2014/main" id="{E10CD458-211E-4C93-BB6E-561248E34EA1}"/>
              </a:ext>
            </a:extLst>
          </p:cNvPr>
          <p:cNvSpPr/>
          <p:nvPr/>
        </p:nvSpPr>
        <p:spPr bwMode="auto">
          <a:xfrm rot="16200000">
            <a:off x="2733691" y="3343805"/>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6" name="左大括号 5">
            <a:extLst>
              <a:ext uri="{FF2B5EF4-FFF2-40B4-BE49-F238E27FC236}">
                <a16:creationId xmlns:a16="http://schemas.microsoft.com/office/drawing/2014/main" id="{2473DFAE-42F0-43A3-8E38-B12D004D2A4E}"/>
              </a:ext>
            </a:extLst>
          </p:cNvPr>
          <p:cNvSpPr/>
          <p:nvPr/>
        </p:nvSpPr>
        <p:spPr bwMode="auto">
          <a:xfrm rot="16200000">
            <a:off x="3758447" y="330645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 name="左大括号 6">
            <a:extLst>
              <a:ext uri="{FF2B5EF4-FFF2-40B4-BE49-F238E27FC236}">
                <a16:creationId xmlns:a16="http://schemas.microsoft.com/office/drawing/2014/main" id="{3B7A62D3-4430-4A8A-BE44-E0CD4CE46281}"/>
              </a:ext>
            </a:extLst>
          </p:cNvPr>
          <p:cNvSpPr/>
          <p:nvPr/>
        </p:nvSpPr>
        <p:spPr bwMode="auto">
          <a:xfrm rot="16200000">
            <a:off x="4752020" y="3392996"/>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8" name="左大括号 7">
            <a:extLst>
              <a:ext uri="{FF2B5EF4-FFF2-40B4-BE49-F238E27FC236}">
                <a16:creationId xmlns:a16="http://schemas.microsoft.com/office/drawing/2014/main" id="{01587703-C25B-4F01-AF2B-2CE15A8585D9}"/>
              </a:ext>
            </a:extLst>
          </p:cNvPr>
          <p:cNvSpPr/>
          <p:nvPr/>
        </p:nvSpPr>
        <p:spPr bwMode="auto">
          <a:xfrm rot="16200000">
            <a:off x="5911761" y="339299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9" name="左大括号 8">
            <a:extLst>
              <a:ext uri="{FF2B5EF4-FFF2-40B4-BE49-F238E27FC236}">
                <a16:creationId xmlns:a16="http://schemas.microsoft.com/office/drawing/2014/main" id="{287D6FE8-D760-4A3C-800C-19EB621A7059}"/>
              </a:ext>
            </a:extLst>
          </p:cNvPr>
          <p:cNvSpPr/>
          <p:nvPr/>
        </p:nvSpPr>
        <p:spPr bwMode="auto">
          <a:xfrm rot="16200000">
            <a:off x="6957483" y="339299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C93785F1-0D96-40A5-8D4D-6FAB901C7CA0}"/>
              </a:ext>
            </a:extLst>
          </p:cNvPr>
          <p:cNvSpPr/>
          <p:nvPr/>
        </p:nvSpPr>
        <p:spPr bwMode="auto">
          <a:xfrm>
            <a:off x="2428403" y="386932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1</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Count=9</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1B314019-828A-4D54-A8B2-BD7B0F441C9F}"/>
              </a:ext>
            </a:extLst>
          </p:cNvPr>
          <p:cNvSpPr/>
          <p:nvPr/>
        </p:nvSpPr>
        <p:spPr bwMode="auto">
          <a:xfrm>
            <a:off x="3491880" y="3861048"/>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2</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Count=8</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A606F3A0-9623-4D1D-B07A-9883DA943077}"/>
              </a:ext>
            </a:extLst>
          </p:cNvPr>
          <p:cNvSpPr/>
          <p:nvPr/>
        </p:nvSpPr>
        <p:spPr bwMode="auto">
          <a:xfrm>
            <a:off x="4588643" y="402172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3</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Count=12</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3" name="矩形 12">
            <a:extLst>
              <a:ext uri="{FF2B5EF4-FFF2-40B4-BE49-F238E27FC236}">
                <a16:creationId xmlns:a16="http://schemas.microsoft.com/office/drawing/2014/main" id="{751FA2AF-7740-4901-8762-6DBADA033F00}"/>
              </a:ext>
            </a:extLst>
          </p:cNvPr>
          <p:cNvSpPr/>
          <p:nvPr/>
        </p:nvSpPr>
        <p:spPr bwMode="auto">
          <a:xfrm>
            <a:off x="5668763" y="39330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4</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Count=6</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14" name="矩形 13">
            <a:extLst>
              <a:ext uri="{FF2B5EF4-FFF2-40B4-BE49-F238E27FC236}">
                <a16:creationId xmlns:a16="http://schemas.microsoft.com/office/drawing/2014/main" id="{9AEEE720-ABEF-46A1-B70C-42CAD4E33A17}"/>
              </a:ext>
            </a:extLst>
          </p:cNvPr>
          <p:cNvSpPr/>
          <p:nvPr/>
        </p:nvSpPr>
        <p:spPr bwMode="auto">
          <a:xfrm>
            <a:off x="6748883" y="39330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5</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Count=15</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graphicFrame>
        <p:nvGraphicFramePr>
          <p:cNvPr id="16" name="图表 15">
            <a:extLst>
              <a:ext uri="{FF2B5EF4-FFF2-40B4-BE49-F238E27FC236}">
                <a16:creationId xmlns:a16="http://schemas.microsoft.com/office/drawing/2014/main" id="{271FA841-D9BB-4AF0-B78F-662FA2AA7518}"/>
              </a:ext>
            </a:extLst>
          </p:cNvPr>
          <p:cNvGraphicFramePr/>
          <p:nvPr>
            <p:extLst>
              <p:ext uri="{D42A27DB-BD31-4B8C-83A1-F6EECF244321}">
                <p14:modId xmlns:p14="http://schemas.microsoft.com/office/powerpoint/2010/main" val="4241848320"/>
              </p:ext>
            </p:extLst>
          </p:nvPr>
        </p:nvGraphicFramePr>
        <p:xfrm>
          <a:off x="1763688" y="4581128"/>
          <a:ext cx="6096000" cy="1800200"/>
        </p:xfrm>
        <a:graphic>
          <a:graphicData uri="http://schemas.openxmlformats.org/drawingml/2006/chart">
            <c:chart xmlns:c="http://schemas.openxmlformats.org/drawingml/2006/chart" xmlns:r="http://schemas.openxmlformats.org/officeDocument/2006/relationships" r:id="rId4"/>
          </a:graphicData>
        </a:graphic>
      </p:graphicFrame>
      <p:sp>
        <p:nvSpPr>
          <p:cNvPr id="17" name="左大括号 16">
            <a:extLst>
              <a:ext uri="{FF2B5EF4-FFF2-40B4-BE49-F238E27FC236}">
                <a16:creationId xmlns:a16="http://schemas.microsoft.com/office/drawing/2014/main" id="{5C661F80-7942-4FA3-9D7F-4F39FD0BEC73}"/>
              </a:ext>
            </a:extLst>
          </p:cNvPr>
          <p:cNvSpPr/>
          <p:nvPr/>
        </p:nvSpPr>
        <p:spPr bwMode="auto">
          <a:xfrm rot="16200000">
            <a:off x="2766609" y="5808349"/>
            <a:ext cx="281772" cy="592709"/>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8" name="左大括号 17">
            <a:extLst>
              <a:ext uri="{FF2B5EF4-FFF2-40B4-BE49-F238E27FC236}">
                <a16:creationId xmlns:a16="http://schemas.microsoft.com/office/drawing/2014/main" id="{01EBE11F-81C2-4B4C-8FBF-C8F3F9A18097}"/>
              </a:ext>
            </a:extLst>
          </p:cNvPr>
          <p:cNvSpPr/>
          <p:nvPr/>
        </p:nvSpPr>
        <p:spPr bwMode="auto">
          <a:xfrm rot="16200000">
            <a:off x="3571158" y="5942011"/>
            <a:ext cx="417508" cy="288032"/>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9" name="左大括号 18">
            <a:extLst>
              <a:ext uri="{FF2B5EF4-FFF2-40B4-BE49-F238E27FC236}">
                <a16:creationId xmlns:a16="http://schemas.microsoft.com/office/drawing/2014/main" id="{8AE434DF-D586-4826-A77E-335A0DC9DDC1}"/>
              </a:ext>
            </a:extLst>
          </p:cNvPr>
          <p:cNvSpPr/>
          <p:nvPr/>
        </p:nvSpPr>
        <p:spPr bwMode="auto">
          <a:xfrm rot="16200000">
            <a:off x="4463990" y="5985282"/>
            <a:ext cx="504055" cy="288034"/>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左大括号 19">
            <a:extLst>
              <a:ext uri="{FF2B5EF4-FFF2-40B4-BE49-F238E27FC236}">
                <a16:creationId xmlns:a16="http://schemas.microsoft.com/office/drawing/2014/main" id="{6BBEAA49-6088-46C7-A79B-B150853AF13B}"/>
              </a:ext>
            </a:extLst>
          </p:cNvPr>
          <p:cNvSpPr/>
          <p:nvPr/>
        </p:nvSpPr>
        <p:spPr bwMode="auto">
          <a:xfrm rot="16200000">
            <a:off x="5342624" y="5968640"/>
            <a:ext cx="330962" cy="321318"/>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左大括号 20">
            <a:extLst>
              <a:ext uri="{FF2B5EF4-FFF2-40B4-BE49-F238E27FC236}">
                <a16:creationId xmlns:a16="http://schemas.microsoft.com/office/drawing/2014/main" id="{7B7BCDDC-5F0C-4536-A66F-9B26A317986F}"/>
              </a:ext>
            </a:extLst>
          </p:cNvPr>
          <p:cNvSpPr/>
          <p:nvPr/>
        </p:nvSpPr>
        <p:spPr bwMode="auto">
          <a:xfrm rot="16200000">
            <a:off x="6269816" y="5868955"/>
            <a:ext cx="328841" cy="518565"/>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2" name="矩形 21">
            <a:extLst>
              <a:ext uri="{FF2B5EF4-FFF2-40B4-BE49-F238E27FC236}">
                <a16:creationId xmlns:a16="http://schemas.microsoft.com/office/drawing/2014/main" id="{972CDE72-66C1-4A10-AE80-AD44F9269608}"/>
              </a:ext>
            </a:extLst>
          </p:cNvPr>
          <p:cNvSpPr/>
          <p:nvPr/>
        </p:nvSpPr>
        <p:spPr bwMode="auto">
          <a:xfrm>
            <a:off x="2500411" y="624559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1</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Count=9</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FE675013-55B7-4CD2-8042-CEBD413504D6}"/>
              </a:ext>
            </a:extLst>
          </p:cNvPr>
          <p:cNvSpPr/>
          <p:nvPr/>
        </p:nvSpPr>
        <p:spPr bwMode="auto">
          <a:xfrm>
            <a:off x="3563888" y="6237312"/>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2</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Count=8</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1507CFCD-4D34-4EBC-8811-1CE6FAC87EBF}"/>
              </a:ext>
            </a:extLst>
          </p:cNvPr>
          <p:cNvSpPr/>
          <p:nvPr/>
        </p:nvSpPr>
        <p:spPr bwMode="auto">
          <a:xfrm>
            <a:off x="4499992" y="639799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3</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Count=11</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55BD8A3D-50A1-420C-8867-74A9C185EC8F}"/>
              </a:ext>
            </a:extLst>
          </p:cNvPr>
          <p:cNvSpPr/>
          <p:nvPr/>
        </p:nvSpPr>
        <p:spPr bwMode="auto">
          <a:xfrm>
            <a:off x="5436096" y="63093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4</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Count=7</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8822D053-0167-4065-9981-CA92DB31FD82}"/>
              </a:ext>
            </a:extLst>
          </p:cNvPr>
          <p:cNvSpPr/>
          <p:nvPr/>
        </p:nvSpPr>
        <p:spPr bwMode="auto">
          <a:xfrm>
            <a:off x="6417419" y="6313444"/>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5</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Count=9</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29" name="标注: 双弯曲线形 28">
            <a:extLst>
              <a:ext uri="{FF2B5EF4-FFF2-40B4-BE49-F238E27FC236}">
                <a16:creationId xmlns:a16="http://schemas.microsoft.com/office/drawing/2014/main" id="{00EB6AA0-139D-40D7-AF29-9E1EC85551CA}"/>
              </a:ext>
            </a:extLst>
          </p:cNvPr>
          <p:cNvSpPr/>
          <p:nvPr/>
        </p:nvSpPr>
        <p:spPr bwMode="auto">
          <a:xfrm>
            <a:off x="8395711" y="1844824"/>
            <a:ext cx="364463" cy="3968364"/>
          </a:xfrm>
          <a:prstGeom prst="borderCallout3">
            <a:avLst>
              <a:gd name="adj1" fmla="val 35810"/>
              <a:gd name="adj2" fmla="val -818900"/>
              <a:gd name="adj3" fmla="val 35611"/>
              <a:gd name="adj4" fmla="val -831093"/>
              <a:gd name="adj5" fmla="val 45026"/>
              <a:gd name="adj6" fmla="val -5087"/>
              <a:gd name="adj7" fmla="val 91024"/>
              <a:gd name="adj8" fmla="val -78030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减</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缓</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信</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息</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丢</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失</a:t>
            </a:r>
            <a:endParaRPr lang="en-US" altLang="zh-CN" dirty="0"/>
          </a:p>
        </p:txBody>
      </p:sp>
      <p:sp>
        <p:nvSpPr>
          <p:cNvPr id="27" name="左大括号 26">
            <a:extLst>
              <a:ext uri="{FF2B5EF4-FFF2-40B4-BE49-F238E27FC236}">
                <a16:creationId xmlns:a16="http://schemas.microsoft.com/office/drawing/2014/main" id="{FEB0C0D7-2D24-48AD-98B3-797AA08AFCFC}"/>
              </a:ext>
            </a:extLst>
          </p:cNvPr>
          <p:cNvSpPr/>
          <p:nvPr/>
        </p:nvSpPr>
        <p:spPr bwMode="auto">
          <a:xfrm rot="16200000">
            <a:off x="7244641" y="5854419"/>
            <a:ext cx="328841" cy="518565"/>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8" name="矩形 27">
            <a:extLst>
              <a:ext uri="{FF2B5EF4-FFF2-40B4-BE49-F238E27FC236}">
                <a16:creationId xmlns:a16="http://schemas.microsoft.com/office/drawing/2014/main" id="{B5AB46A0-8ECE-44B4-94CF-6528903FC8DF}"/>
              </a:ext>
            </a:extLst>
          </p:cNvPr>
          <p:cNvSpPr/>
          <p:nvPr/>
        </p:nvSpPr>
        <p:spPr bwMode="auto">
          <a:xfrm>
            <a:off x="7380312" y="63093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Bucket 6</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t>Count=6</a:t>
            </a:r>
            <a:endParaRPr kumimoji="1" lang="zh-CN" altLang="en-US" sz="1400" b="1" i="0" u="none" strike="noStrike" cap="none" normalizeH="0" baseline="0" dirty="0">
              <a:ln>
                <a:noFill/>
              </a:ln>
              <a:solidFill>
                <a:schemeClr val="tx1"/>
              </a:solidFill>
              <a:effectLst/>
              <a:latin typeface="Tahoma" pitchFamily="34" charset="0"/>
              <a:ea typeface="宋体" pitchFamily="2" charset="-122"/>
            </a:endParaRPr>
          </a:p>
        </p:txBody>
      </p:sp>
      <p:sp>
        <p:nvSpPr>
          <p:cNvPr id="30" name="Text Box 3">
            <a:extLst>
              <a:ext uri="{FF2B5EF4-FFF2-40B4-BE49-F238E27FC236}">
                <a16:creationId xmlns:a16="http://schemas.microsoft.com/office/drawing/2014/main" id="{FAE15964-45C2-4B73-8A0E-B98BFAB44C29}"/>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312233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B00180-037C-4CB9-BD8A-42770C3E61C7}"/>
              </a:ext>
            </a:extLst>
          </p:cNvPr>
          <p:cNvSpPr>
            <a:spLocks noGrp="1"/>
          </p:cNvSpPr>
          <p:nvPr>
            <p:ph idx="1"/>
          </p:nvPr>
        </p:nvSpPr>
        <p:spPr>
          <a:xfrm>
            <a:off x="467544" y="980728"/>
            <a:ext cx="8676456" cy="5115272"/>
          </a:xfrm>
        </p:spPr>
        <p:txBody>
          <a:bodyPr/>
          <a:lstStyle/>
          <a:p>
            <a:r>
              <a:rPr lang="en-US" altLang="zh-CN" dirty="0" err="1"/>
              <a:t>Schetch</a:t>
            </a:r>
            <a:r>
              <a:rPr lang="zh-CN" altLang="en-US" dirty="0"/>
              <a:t>技术</a:t>
            </a:r>
            <a:endParaRPr lang="en-US" altLang="zh-CN" dirty="0"/>
          </a:p>
          <a:p>
            <a:pPr marL="0" indent="0">
              <a:buNone/>
            </a:pPr>
            <a:r>
              <a:rPr lang="zh-CN" altLang="en-US" b="0" i="0" dirty="0">
                <a:solidFill>
                  <a:srgbClr val="121212"/>
                </a:solidFill>
                <a:effectLst/>
                <a:latin typeface="-apple-system"/>
              </a:rPr>
              <a:t>     用概率推断来估计数据的统计特性，牺牲了准确性但是代价变得很低</a:t>
            </a:r>
            <a:r>
              <a:rPr lang="zh-CN" altLang="en-US" dirty="0">
                <a:solidFill>
                  <a:srgbClr val="121212"/>
                </a:solidFill>
                <a:latin typeface="-apple-system"/>
              </a:rPr>
              <a:t>。</a:t>
            </a:r>
            <a:endParaRPr lang="en-US" altLang="zh-CN" dirty="0"/>
          </a:p>
          <a:p>
            <a:pPr marL="0" indent="0">
              <a:buNone/>
            </a:pPr>
            <a:endParaRPr lang="en-US" altLang="zh-CN" dirty="0"/>
          </a:p>
          <a:p>
            <a:pPr marL="0" indent="0">
              <a:buNone/>
            </a:pPr>
            <a:endParaRPr lang="en-US" altLang="zh-CN" dirty="0"/>
          </a:p>
          <a:p>
            <a:pPr marL="0" indent="0">
              <a:buNone/>
            </a:pPr>
            <a:r>
              <a:rPr lang="en-US" altLang="zh-CN" dirty="0"/>
              <a:t>-- Count Min </a:t>
            </a:r>
            <a:r>
              <a:rPr lang="en-US" altLang="zh-CN" dirty="0" err="1"/>
              <a:t>Schetch</a:t>
            </a:r>
            <a:r>
              <a:rPr lang="zh-CN" altLang="en-US" dirty="0"/>
              <a:t>（</a:t>
            </a:r>
            <a:r>
              <a:rPr lang="en-US" altLang="zh-CN" dirty="0"/>
              <a:t>1988</a:t>
            </a:r>
            <a:r>
              <a:rPr lang="zh-CN" altLang="en-US" dirty="0"/>
              <a:t>）</a:t>
            </a:r>
            <a:endParaRPr lang="en-US" altLang="zh-CN" dirty="0"/>
          </a:p>
          <a:p>
            <a:pPr marL="0" indent="0">
              <a:buNone/>
            </a:pPr>
            <a:r>
              <a:rPr lang="en-US" altLang="zh-CN" dirty="0"/>
              <a:t>-- </a:t>
            </a:r>
            <a:r>
              <a:rPr lang="en-US" altLang="zh-CN" dirty="0" err="1"/>
              <a:t>HyperLogLog</a:t>
            </a:r>
            <a:r>
              <a:rPr lang="zh-CN" altLang="en-US" dirty="0"/>
              <a:t>（</a:t>
            </a:r>
            <a:r>
              <a:rPr lang="en-US" altLang="zh-CN" dirty="0"/>
              <a:t>2007</a:t>
            </a:r>
            <a:r>
              <a:rPr lang="zh-CN" altLang="en-US" dirty="0"/>
              <a:t>）用于</a:t>
            </a:r>
            <a:r>
              <a:rPr lang="en-US" altLang="zh-CN" dirty="0" err="1"/>
              <a:t>redis</a:t>
            </a:r>
            <a:endParaRPr lang="en-US" altLang="zh-CN" dirty="0"/>
          </a:p>
          <a:p>
            <a:pPr marL="0" indent="0">
              <a:buNone/>
            </a:pPr>
            <a:r>
              <a:rPr lang="en-US" altLang="zh-CN" dirty="0"/>
              <a:t>	</a:t>
            </a:r>
            <a:endParaRPr lang="zh-CN" altLang="en-US" dirty="0"/>
          </a:p>
        </p:txBody>
      </p:sp>
      <p:sp>
        <p:nvSpPr>
          <p:cNvPr id="4" name="Text Box 3">
            <a:extLst>
              <a:ext uri="{FF2B5EF4-FFF2-40B4-BE49-F238E27FC236}">
                <a16:creationId xmlns:a16="http://schemas.microsoft.com/office/drawing/2014/main" id="{01074D2C-1E76-477D-81FF-B8C8F5F1FDE9}"/>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63831154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B8964D-409A-4229-B748-1911BAD0152C}"/>
              </a:ext>
            </a:extLst>
          </p:cNvPr>
          <p:cNvSpPr>
            <a:spLocks noGrp="1"/>
          </p:cNvSpPr>
          <p:nvPr>
            <p:ph idx="1"/>
          </p:nvPr>
        </p:nvSpPr>
        <p:spPr>
          <a:xfrm>
            <a:off x="685800" y="1052736"/>
            <a:ext cx="8206680" cy="5043264"/>
          </a:xfrm>
        </p:spPr>
        <p:txBody>
          <a:bodyPr/>
          <a:lstStyle/>
          <a:p>
            <a:r>
              <a:rPr lang="zh-CN" altLang="en-US" dirty="0"/>
              <a:t>采样估计</a:t>
            </a:r>
            <a:endParaRPr lang="en-US" altLang="zh-CN" dirty="0"/>
          </a:p>
          <a:p>
            <a:pPr lvl="1"/>
            <a:r>
              <a:rPr lang="zh-CN" altLang="en-US" dirty="0"/>
              <a:t>从大表中进行采样，通过</a:t>
            </a:r>
            <a:endParaRPr lang="en-US" altLang="zh-CN" dirty="0"/>
          </a:p>
          <a:p>
            <a:pPr marL="457200" lvl="1" indent="0">
              <a:buNone/>
            </a:pPr>
            <a:r>
              <a:rPr lang="en-US" altLang="zh-CN" dirty="0"/>
              <a:t>   </a:t>
            </a:r>
            <a:r>
              <a:rPr lang="zh-CN" altLang="en-US" dirty="0"/>
              <a:t>采样表估计选择率。</a:t>
            </a:r>
          </a:p>
        </p:txBody>
      </p:sp>
      <p:sp>
        <p:nvSpPr>
          <p:cNvPr id="4" name="矩形 3">
            <a:extLst>
              <a:ext uri="{FF2B5EF4-FFF2-40B4-BE49-F238E27FC236}">
                <a16:creationId xmlns:a16="http://schemas.microsoft.com/office/drawing/2014/main" id="{7214F5F6-39B2-4ED2-A22C-4ED3552364E7}"/>
              </a:ext>
            </a:extLst>
          </p:cNvPr>
          <p:cNvSpPr/>
          <p:nvPr/>
        </p:nvSpPr>
        <p:spPr bwMode="auto">
          <a:xfrm>
            <a:off x="6228184" y="1700808"/>
            <a:ext cx="2664296"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Select AVG(age)</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From people</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Where age&gt;50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graphicFrame>
        <p:nvGraphicFramePr>
          <p:cNvPr id="5" name="表格 5">
            <a:extLst>
              <a:ext uri="{FF2B5EF4-FFF2-40B4-BE49-F238E27FC236}">
                <a16:creationId xmlns:a16="http://schemas.microsoft.com/office/drawing/2014/main" id="{52FE815E-053D-46A5-98F2-1AC2D7E7C368}"/>
              </a:ext>
            </a:extLst>
          </p:cNvPr>
          <p:cNvGraphicFramePr>
            <a:graphicFrameLocks noGrp="1"/>
          </p:cNvGraphicFramePr>
          <p:nvPr>
            <p:extLst>
              <p:ext uri="{D42A27DB-BD31-4B8C-83A1-F6EECF244321}">
                <p14:modId xmlns:p14="http://schemas.microsoft.com/office/powerpoint/2010/main" val="1788079572"/>
              </p:ext>
            </p:extLst>
          </p:nvPr>
        </p:nvGraphicFramePr>
        <p:xfrm>
          <a:off x="5724128" y="3717032"/>
          <a:ext cx="3168352" cy="2595880"/>
        </p:xfrm>
        <a:graphic>
          <a:graphicData uri="http://schemas.openxmlformats.org/drawingml/2006/table">
            <a:tbl>
              <a:tblPr firstRow="1" bandRow="1">
                <a:tableStyleId>{073A0DAA-6AF3-43AB-8588-CEC1D06C72B9}</a:tableStyleId>
              </a:tblPr>
              <a:tblGrid>
                <a:gridCol w="792088">
                  <a:extLst>
                    <a:ext uri="{9D8B030D-6E8A-4147-A177-3AD203B41FA5}">
                      <a16:colId xmlns:a16="http://schemas.microsoft.com/office/drawing/2014/main" val="139487234"/>
                    </a:ext>
                  </a:extLst>
                </a:gridCol>
                <a:gridCol w="792088">
                  <a:extLst>
                    <a:ext uri="{9D8B030D-6E8A-4147-A177-3AD203B41FA5}">
                      <a16:colId xmlns:a16="http://schemas.microsoft.com/office/drawing/2014/main" val="2648021403"/>
                    </a:ext>
                  </a:extLst>
                </a:gridCol>
                <a:gridCol w="792088">
                  <a:extLst>
                    <a:ext uri="{9D8B030D-6E8A-4147-A177-3AD203B41FA5}">
                      <a16:colId xmlns:a16="http://schemas.microsoft.com/office/drawing/2014/main" val="2753493990"/>
                    </a:ext>
                  </a:extLst>
                </a:gridCol>
                <a:gridCol w="792088">
                  <a:extLst>
                    <a:ext uri="{9D8B030D-6E8A-4147-A177-3AD203B41FA5}">
                      <a16:colId xmlns:a16="http://schemas.microsoft.com/office/drawing/2014/main" val="2072204856"/>
                    </a:ext>
                  </a:extLst>
                </a:gridCol>
              </a:tblGrid>
              <a:tr h="370840">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age</a:t>
                      </a:r>
                      <a:endParaRPr lang="zh-CN" altLang="en-US" dirty="0"/>
                    </a:p>
                  </a:txBody>
                  <a:tcPr/>
                </a:tc>
                <a:tc>
                  <a:txBody>
                    <a:bodyPr/>
                    <a:lstStyle/>
                    <a:p>
                      <a:r>
                        <a:rPr lang="en-US" altLang="zh-CN" dirty="0" err="1"/>
                        <a:t>staus</a:t>
                      </a:r>
                      <a:endParaRPr lang="zh-CN" altLang="en-US" dirty="0"/>
                    </a:p>
                  </a:txBody>
                  <a:tcPr/>
                </a:tc>
                <a:extLst>
                  <a:ext uri="{0D108BD9-81ED-4DB2-BD59-A6C34878D82A}">
                    <a16:rowId xmlns:a16="http://schemas.microsoft.com/office/drawing/2014/main" val="482037853"/>
                  </a:ext>
                </a:extLst>
              </a:tr>
              <a:tr h="370840">
                <a:tc>
                  <a:txBody>
                    <a:bodyPr/>
                    <a:lstStyle/>
                    <a:p>
                      <a:r>
                        <a:rPr lang="en-US" altLang="zh-CN" dirty="0"/>
                        <a:t>1001</a:t>
                      </a:r>
                      <a:endParaRPr lang="zh-CN" altLang="en-US" dirty="0"/>
                    </a:p>
                  </a:txBody>
                  <a:tcPr/>
                </a:tc>
                <a:tc>
                  <a:txBody>
                    <a:bodyPr/>
                    <a:lstStyle/>
                    <a:p>
                      <a:r>
                        <a:rPr lang="en-US" altLang="zh-CN" dirty="0"/>
                        <a:t>Zhao</a:t>
                      </a:r>
                      <a:endParaRPr lang="zh-CN" altLang="en-US" dirty="0"/>
                    </a:p>
                  </a:txBody>
                  <a:tcPr/>
                </a:tc>
                <a:tc>
                  <a:txBody>
                    <a:bodyPr/>
                    <a:lstStyle/>
                    <a:p>
                      <a:r>
                        <a:rPr lang="en-US" altLang="zh-CN" dirty="0"/>
                        <a:t>59</a:t>
                      </a:r>
                      <a:endParaRPr lang="zh-CN" altLang="en-US" dirty="0"/>
                    </a:p>
                  </a:txBody>
                  <a:tcPr/>
                </a:tc>
                <a:tc>
                  <a:txBody>
                    <a:bodyPr/>
                    <a:lstStyle/>
                    <a:p>
                      <a:r>
                        <a:rPr lang="zh-CN" altLang="en-US" dirty="0"/>
                        <a:t>退休</a:t>
                      </a:r>
                    </a:p>
                  </a:txBody>
                  <a:tcPr/>
                </a:tc>
                <a:extLst>
                  <a:ext uri="{0D108BD9-81ED-4DB2-BD59-A6C34878D82A}">
                    <a16:rowId xmlns:a16="http://schemas.microsoft.com/office/drawing/2014/main" val="167779239"/>
                  </a:ext>
                </a:extLst>
              </a:tr>
              <a:tr h="370840">
                <a:tc>
                  <a:txBody>
                    <a:bodyPr/>
                    <a:lstStyle/>
                    <a:p>
                      <a:r>
                        <a:rPr lang="en-US" altLang="zh-CN" dirty="0"/>
                        <a:t>1002</a:t>
                      </a:r>
                      <a:endParaRPr lang="zh-CN" altLang="en-US" dirty="0"/>
                    </a:p>
                  </a:txBody>
                  <a:tcPr/>
                </a:tc>
                <a:tc>
                  <a:txBody>
                    <a:bodyPr/>
                    <a:lstStyle/>
                    <a:p>
                      <a:r>
                        <a:rPr lang="en-US" altLang="zh-CN" dirty="0"/>
                        <a:t>Qian</a:t>
                      </a:r>
                      <a:endParaRPr lang="zh-CN" altLang="en-US" dirty="0"/>
                    </a:p>
                  </a:txBody>
                  <a:tcPr/>
                </a:tc>
                <a:tc>
                  <a:txBody>
                    <a:bodyPr/>
                    <a:lstStyle/>
                    <a:p>
                      <a:r>
                        <a:rPr lang="en-US" altLang="zh-CN" dirty="0"/>
                        <a:t>41</a:t>
                      </a:r>
                      <a:endParaRPr lang="zh-CN" altLang="en-US" dirty="0"/>
                    </a:p>
                  </a:txBody>
                  <a:tcPr/>
                </a:tc>
                <a:tc>
                  <a:txBody>
                    <a:bodyPr/>
                    <a:lstStyle/>
                    <a:p>
                      <a:r>
                        <a:rPr lang="zh-CN" altLang="en-US" dirty="0"/>
                        <a:t>正常</a:t>
                      </a:r>
                    </a:p>
                  </a:txBody>
                  <a:tcPr/>
                </a:tc>
                <a:extLst>
                  <a:ext uri="{0D108BD9-81ED-4DB2-BD59-A6C34878D82A}">
                    <a16:rowId xmlns:a16="http://schemas.microsoft.com/office/drawing/2014/main" val="3963538790"/>
                  </a:ext>
                </a:extLst>
              </a:tr>
              <a:tr h="370840">
                <a:tc>
                  <a:txBody>
                    <a:bodyPr/>
                    <a:lstStyle/>
                    <a:p>
                      <a:r>
                        <a:rPr lang="en-US" altLang="zh-CN" dirty="0"/>
                        <a:t>1003</a:t>
                      </a:r>
                      <a:endParaRPr lang="zh-CN" altLang="en-US" dirty="0"/>
                    </a:p>
                  </a:txBody>
                  <a:tcPr/>
                </a:tc>
                <a:tc>
                  <a:txBody>
                    <a:bodyPr/>
                    <a:lstStyle/>
                    <a:p>
                      <a:r>
                        <a:rPr lang="en-US" altLang="zh-CN" dirty="0"/>
                        <a:t>Sun</a:t>
                      </a:r>
                      <a:endParaRPr lang="zh-CN" altLang="en-US" dirty="0"/>
                    </a:p>
                  </a:txBody>
                  <a:tcPr/>
                </a:tc>
                <a:tc>
                  <a:txBody>
                    <a:bodyPr/>
                    <a:lstStyle/>
                    <a:p>
                      <a:r>
                        <a:rPr lang="en-US" altLang="zh-CN" dirty="0"/>
                        <a:t>25</a:t>
                      </a:r>
                      <a:endParaRPr lang="zh-CN" altLang="en-US" dirty="0"/>
                    </a:p>
                  </a:txBody>
                  <a:tcPr/>
                </a:tc>
                <a:tc>
                  <a:txBody>
                    <a:bodyPr/>
                    <a:lstStyle/>
                    <a:p>
                      <a:r>
                        <a:rPr lang="zh-CN" altLang="en-US" dirty="0"/>
                        <a:t>旷工</a:t>
                      </a:r>
                    </a:p>
                  </a:txBody>
                  <a:tcPr/>
                </a:tc>
                <a:extLst>
                  <a:ext uri="{0D108BD9-81ED-4DB2-BD59-A6C34878D82A}">
                    <a16:rowId xmlns:a16="http://schemas.microsoft.com/office/drawing/2014/main" val="1983133748"/>
                  </a:ext>
                </a:extLst>
              </a:tr>
              <a:tr h="370840">
                <a:tc>
                  <a:txBody>
                    <a:bodyPr/>
                    <a:lstStyle/>
                    <a:p>
                      <a:r>
                        <a:rPr lang="en-US" altLang="zh-CN" dirty="0"/>
                        <a:t>1004</a:t>
                      </a:r>
                      <a:endParaRPr lang="zh-CN" altLang="en-US" dirty="0"/>
                    </a:p>
                  </a:txBody>
                  <a:tcPr/>
                </a:tc>
                <a:tc>
                  <a:txBody>
                    <a:bodyPr/>
                    <a:lstStyle/>
                    <a:p>
                      <a:r>
                        <a:rPr lang="en-US" altLang="zh-CN" dirty="0"/>
                        <a:t>Li</a:t>
                      </a:r>
                      <a:endParaRPr lang="zh-CN" altLang="en-US" dirty="0"/>
                    </a:p>
                  </a:txBody>
                  <a:tcPr/>
                </a:tc>
                <a:tc>
                  <a:txBody>
                    <a:bodyPr/>
                    <a:lstStyle/>
                    <a:p>
                      <a:r>
                        <a:rPr lang="en-US" altLang="zh-CN" dirty="0"/>
                        <a:t>26</a:t>
                      </a:r>
                      <a:endParaRPr lang="zh-CN" altLang="en-US" dirty="0"/>
                    </a:p>
                  </a:txBody>
                  <a:tcPr/>
                </a:tc>
                <a:tc>
                  <a:txBody>
                    <a:bodyPr/>
                    <a:lstStyle/>
                    <a:p>
                      <a:r>
                        <a:rPr lang="zh-CN" altLang="en-US" dirty="0"/>
                        <a:t>离职</a:t>
                      </a:r>
                    </a:p>
                  </a:txBody>
                  <a:tcPr/>
                </a:tc>
                <a:extLst>
                  <a:ext uri="{0D108BD9-81ED-4DB2-BD59-A6C34878D82A}">
                    <a16:rowId xmlns:a16="http://schemas.microsoft.com/office/drawing/2014/main" val="3566480312"/>
                  </a:ext>
                </a:extLst>
              </a:tr>
              <a:tr h="370840">
                <a:tc>
                  <a:txBody>
                    <a:bodyPr/>
                    <a:lstStyle/>
                    <a:p>
                      <a:r>
                        <a:rPr lang="en-US" altLang="zh-CN" dirty="0"/>
                        <a:t>1005</a:t>
                      </a:r>
                      <a:endParaRPr lang="zh-CN" altLang="en-US" dirty="0"/>
                    </a:p>
                  </a:txBody>
                  <a:tcPr/>
                </a:tc>
                <a:tc>
                  <a:txBody>
                    <a:bodyPr/>
                    <a:lstStyle/>
                    <a:p>
                      <a:r>
                        <a:rPr lang="en-US" altLang="zh-CN" dirty="0"/>
                        <a:t>Zhou</a:t>
                      </a:r>
                      <a:endParaRPr lang="zh-CN" altLang="en-US" dirty="0"/>
                    </a:p>
                  </a:txBody>
                  <a:tcPr/>
                </a:tc>
                <a:tc>
                  <a:txBody>
                    <a:bodyPr/>
                    <a:lstStyle/>
                    <a:p>
                      <a:r>
                        <a:rPr lang="en-US" altLang="zh-CN" dirty="0"/>
                        <a:t>39</a:t>
                      </a:r>
                      <a:endParaRPr lang="zh-CN" altLang="en-US" dirty="0"/>
                    </a:p>
                  </a:txBody>
                  <a:tcPr/>
                </a:tc>
                <a:tc>
                  <a:txBody>
                    <a:bodyPr/>
                    <a:lstStyle/>
                    <a:p>
                      <a:r>
                        <a:rPr lang="zh-CN" altLang="en-US" dirty="0"/>
                        <a:t>休假</a:t>
                      </a:r>
                    </a:p>
                  </a:txBody>
                  <a:tcPr/>
                </a:tc>
                <a:extLst>
                  <a:ext uri="{0D108BD9-81ED-4DB2-BD59-A6C34878D82A}">
                    <a16:rowId xmlns:a16="http://schemas.microsoft.com/office/drawing/2014/main" val="233662657"/>
                  </a:ext>
                </a:extLst>
              </a:tr>
              <a:tr h="370840">
                <a:tc>
                  <a:txBody>
                    <a:bodyPr/>
                    <a:lstStyle/>
                    <a:p>
                      <a:r>
                        <a:rPr lang="en-US" altLang="zh-CN" dirty="0"/>
                        <a:t>1006</a:t>
                      </a:r>
                      <a:endParaRPr lang="zh-CN" altLang="en-US" dirty="0"/>
                    </a:p>
                  </a:txBody>
                  <a:tcPr/>
                </a:tc>
                <a:tc>
                  <a:txBody>
                    <a:bodyPr/>
                    <a:lstStyle/>
                    <a:p>
                      <a:r>
                        <a:rPr lang="en-US" altLang="zh-CN" dirty="0"/>
                        <a:t>Wu</a:t>
                      </a:r>
                      <a:endParaRPr lang="zh-CN" altLang="en-US" dirty="0"/>
                    </a:p>
                  </a:txBody>
                  <a:tcPr/>
                </a:tc>
                <a:tc>
                  <a:txBody>
                    <a:bodyPr/>
                    <a:lstStyle/>
                    <a:p>
                      <a:r>
                        <a:rPr lang="en-US" altLang="zh-CN" dirty="0"/>
                        <a:t>57</a:t>
                      </a:r>
                      <a:endParaRPr lang="zh-CN" altLang="en-US" dirty="0"/>
                    </a:p>
                  </a:txBody>
                  <a:tcPr/>
                </a:tc>
                <a:tc>
                  <a:txBody>
                    <a:bodyPr/>
                    <a:lstStyle/>
                    <a:p>
                      <a:r>
                        <a:rPr lang="zh-CN" altLang="en-US" dirty="0"/>
                        <a:t>正常</a:t>
                      </a:r>
                    </a:p>
                  </a:txBody>
                  <a:tcPr/>
                </a:tc>
                <a:extLst>
                  <a:ext uri="{0D108BD9-81ED-4DB2-BD59-A6C34878D82A}">
                    <a16:rowId xmlns:a16="http://schemas.microsoft.com/office/drawing/2014/main" val="1816569267"/>
                  </a:ext>
                </a:extLst>
              </a:tr>
            </a:tbl>
          </a:graphicData>
        </a:graphic>
      </p:graphicFrame>
      <p:sp>
        <p:nvSpPr>
          <p:cNvPr id="2" name="文本框 1">
            <a:extLst>
              <a:ext uri="{FF2B5EF4-FFF2-40B4-BE49-F238E27FC236}">
                <a16:creationId xmlns:a16="http://schemas.microsoft.com/office/drawing/2014/main" id="{CDB2CCC0-A90F-4F3D-854A-E30A7A86E3D2}"/>
              </a:ext>
            </a:extLst>
          </p:cNvPr>
          <p:cNvSpPr txBox="1"/>
          <p:nvPr/>
        </p:nvSpPr>
        <p:spPr>
          <a:xfrm>
            <a:off x="5508104" y="6370111"/>
            <a:ext cx="2952328" cy="461665"/>
          </a:xfrm>
          <a:prstGeom prst="rect">
            <a:avLst/>
          </a:prstGeom>
          <a:noFill/>
        </p:spPr>
        <p:txBody>
          <a:bodyPr wrap="square" rtlCol="0">
            <a:spAutoFit/>
          </a:bodyPr>
          <a:lstStyle/>
          <a:p>
            <a:r>
              <a:rPr lang="en-US" altLang="zh-CN" dirty="0"/>
              <a:t>…10</a:t>
            </a:r>
            <a:r>
              <a:rPr lang="zh-CN" altLang="en-US" dirty="0"/>
              <a:t>亿个元组</a:t>
            </a:r>
          </a:p>
        </p:txBody>
      </p:sp>
      <p:sp>
        <p:nvSpPr>
          <p:cNvPr id="6" name="箭头: 右 5">
            <a:extLst>
              <a:ext uri="{FF2B5EF4-FFF2-40B4-BE49-F238E27FC236}">
                <a16:creationId xmlns:a16="http://schemas.microsoft.com/office/drawing/2014/main" id="{BAE41B08-B7B8-4888-AA04-A46BE5DE02C6}"/>
              </a:ext>
            </a:extLst>
          </p:cNvPr>
          <p:cNvSpPr/>
          <p:nvPr/>
        </p:nvSpPr>
        <p:spPr bwMode="auto">
          <a:xfrm>
            <a:off x="5220072" y="4149080"/>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 name="箭头: 右 6">
            <a:extLst>
              <a:ext uri="{FF2B5EF4-FFF2-40B4-BE49-F238E27FC236}">
                <a16:creationId xmlns:a16="http://schemas.microsoft.com/office/drawing/2014/main" id="{0797041F-E752-4C70-B9CA-61B5F449D105}"/>
              </a:ext>
            </a:extLst>
          </p:cNvPr>
          <p:cNvSpPr/>
          <p:nvPr/>
        </p:nvSpPr>
        <p:spPr bwMode="auto">
          <a:xfrm>
            <a:off x="5220072" y="4941168"/>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8" name="箭头: 右 7">
            <a:extLst>
              <a:ext uri="{FF2B5EF4-FFF2-40B4-BE49-F238E27FC236}">
                <a16:creationId xmlns:a16="http://schemas.microsoft.com/office/drawing/2014/main" id="{AD684E57-2D1C-48C5-868E-3F205996BC66}"/>
              </a:ext>
            </a:extLst>
          </p:cNvPr>
          <p:cNvSpPr/>
          <p:nvPr/>
        </p:nvSpPr>
        <p:spPr bwMode="auto">
          <a:xfrm>
            <a:off x="5220072" y="5661248"/>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graphicFrame>
        <p:nvGraphicFramePr>
          <p:cNvPr id="9" name="表格 5">
            <a:extLst>
              <a:ext uri="{FF2B5EF4-FFF2-40B4-BE49-F238E27FC236}">
                <a16:creationId xmlns:a16="http://schemas.microsoft.com/office/drawing/2014/main" id="{AC75A71A-1B3B-40DB-9168-5EBAA832C8AE}"/>
              </a:ext>
            </a:extLst>
          </p:cNvPr>
          <p:cNvGraphicFramePr>
            <a:graphicFrameLocks noGrp="1"/>
          </p:cNvGraphicFramePr>
          <p:nvPr>
            <p:extLst>
              <p:ext uri="{D42A27DB-BD31-4B8C-83A1-F6EECF244321}">
                <p14:modId xmlns:p14="http://schemas.microsoft.com/office/powerpoint/2010/main" val="3038031972"/>
              </p:ext>
            </p:extLst>
          </p:nvPr>
        </p:nvGraphicFramePr>
        <p:xfrm>
          <a:off x="2087724" y="4721096"/>
          <a:ext cx="2880320" cy="1483360"/>
        </p:xfrm>
        <a:graphic>
          <a:graphicData uri="http://schemas.openxmlformats.org/drawingml/2006/table">
            <a:tbl>
              <a:tblPr firstRow="1" bandRow="1">
                <a:tableStyleId>{073A0DAA-6AF3-43AB-8588-CEC1D06C72B9}</a:tableStyleId>
              </a:tblPr>
              <a:tblGrid>
                <a:gridCol w="720080">
                  <a:extLst>
                    <a:ext uri="{9D8B030D-6E8A-4147-A177-3AD203B41FA5}">
                      <a16:colId xmlns:a16="http://schemas.microsoft.com/office/drawing/2014/main" val="139487234"/>
                    </a:ext>
                  </a:extLst>
                </a:gridCol>
                <a:gridCol w="720080">
                  <a:extLst>
                    <a:ext uri="{9D8B030D-6E8A-4147-A177-3AD203B41FA5}">
                      <a16:colId xmlns:a16="http://schemas.microsoft.com/office/drawing/2014/main" val="2648021403"/>
                    </a:ext>
                  </a:extLst>
                </a:gridCol>
                <a:gridCol w="720080">
                  <a:extLst>
                    <a:ext uri="{9D8B030D-6E8A-4147-A177-3AD203B41FA5}">
                      <a16:colId xmlns:a16="http://schemas.microsoft.com/office/drawing/2014/main" val="2753493990"/>
                    </a:ext>
                  </a:extLst>
                </a:gridCol>
                <a:gridCol w="720080">
                  <a:extLst>
                    <a:ext uri="{9D8B030D-6E8A-4147-A177-3AD203B41FA5}">
                      <a16:colId xmlns:a16="http://schemas.microsoft.com/office/drawing/2014/main" val="2072204856"/>
                    </a:ext>
                  </a:extLst>
                </a:gridCol>
              </a:tblGrid>
              <a:tr h="370840">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age</a:t>
                      </a:r>
                      <a:endParaRPr lang="zh-CN" altLang="en-US" dirty="0"/>
                    </a:p>
                  </a:txBody>
                  <a:tcPr/>
                </a:tc>
                <a:tc>
                  <a:txBody>
                    <a:bodyPr/>
                    <a:lstStyle/>
                    <a:p>
                      <a:r>
                        <a:rPr lang="en-US" altLang="zh-CN" dirty="0" err="1"/>
                        <a:t>staus</a:t>
                      </a:r>
                      <a:endParaRPr lang="zh-CN" altLang="en-US" dirty="0"/>
                    </a:p>
                  </a:txBody>
                  <a:tcPr/>
                </a:tc>
                <a:extLst>
                  <a:ext uri="{0D108BD9-81ED-4DB2-BD59-A6C34878D82A}">
                    <a16:rowId xmlns:a16="http://schemas.microsoft.com/office/drawing/2014/main" val="482037853"/>
                  </a:ext>
                </a:extLst>
              </a:tr>
              <a:tr h="370840">
                <a:tc>
                  <a:txBody>
                    <a:bodyPr/>
                    <a:lstStyle/>
                    <a:p>
                      <a:r>
                        <a:rPr lang="en-US" altLang="zh-CN" dirty="0"/>
                        <a:t>1001</a:t>
                      </a:r>
                      <a:endParaRPr lang="zh-CN" altLang="en-US" dirty="0"/>
                    </a:p>
                  </a:txBody>
                  <a:tcPr/>
                </a:tc>
                <a:tc>
                  <a:txBody>
                    <a:bodyPr/>
                    <a:lstStyle/>
                    <a:p>
                      <a:r>
                        <a:rPr lang="en-US" altLang="zh-CN" dirty="0"/>
                        <a:t>Zhao</a:t>
                      </a:r>
                      <a:endParaRPr lang="zh-CN" altLang="en-US" dirty="0"/>
                    </a:p>
                  </a:txBody>
                  <a:tcPr/>
                </a:tc>
                <a:tc>
                  <a:txBody>
                    <a:bodyPr/>
                    <a:lstStyle/>
                    <a:p>
                      <a:r>
                        <a:rPr lang="en-US" altLang="zh-CN" dirty="0"/>
                        <a:t>59</a:t>
                      </a:r>
                      <a:endParaRPr lang="zh-CN" altLang="en-US" dirty="0"/>
                    </a:p>
                  </a:txBody>
                  <a:tcPr/>
                </a:tc>
                <a:tc>
                  <a:txBody>
                    <a:bodyPr/>
                    <a:lstStyle/>
                    <a:p>
                      <a:r>
                        <a:rPr lang="zh-CN" altLang="en-US" dirty="0"/>
                        <a:t>退休</a:t>
                      </a:r>
                    </a:p>
                  </a:txBody>
                  <a:tcPr/>
                </a:tc>
                <a:extLst>
                  <a:ext uri="{0D108BD9-81ED-4DB2-BD59-A6C34878D82A}">
                    <a16:rowId xmlns:a16="http://schemas.microsoft.com/office/drawing/2014/main" val="167779239"/>
                  </a:ext>
                </a:extLst>
              </a:tr>
              <a:tr h="370840">
                <a:tc>
                  <a:txBody>
                    <a:bodyPr/>
                    <a:lstStyle/>
                    <a:p>
                      <a:r>
                        <a:rPr lang="en-US" altLang="zh-CN" dirty="0"/>
                        <a:t>1003</a:t>
                      </a:r>
                      <a:endParaRPr lang="zh-CN" altLang="en-US" dirty="0"/>
                    </a:p>
                  </a:txBody>
                  <a:tcPr/>
                </a:tc>
                <a:tc>
                  <a:txBody>
                    <a:bodyPr/>
                    <a:lstStyle/>
                    <a:p>
                      <a:r>
                        <a:rPr lang="en-US" altLang="zh-CN" dirty="0"/>
                        <a:t>Sun</a:t>
                      </a:r>
                      <a:endParaRPr lang="zh-CN" altLang="en-US" dirty="0"/>
                    </a:p>
                  </a:txBody>
                  <a:tcPr/>
                </a:tc>
                <a:tc>
                  <a:txBody>
                    <a:bodyPr/>
                    <a:lstStyle/>
                    <a:p>
                      <a:r>
                        <a:rPr lang="en-US" altLang="zh-CN" dirty="0"/>
                        <a:t>25</a:t>
                      </a:r>
                      <a:endParaRPr lang="zh-CN" altLang="en-US" dirty="0"/>
                    </a:p>
                  </a:txBody>
                  <a:tcPr/>
                </a:tc>
                <a:tc>
                  <a:txBody>
                    <a:bodyPr/>
                    <a:lstStyle/>
                    <a:p>
                      <a:r>
                        <a:rPr lang="zh-CN" altLang="en-US" dirty="0"/>
                        <a:t>旷工</a:t>
                      </a:r>
                    </a:p>
                  </a:txBody>
                  <a:tcPr/>
                </a:tc>
                <a:extLst>
                  <a:ext uri="{0D108BD9-81ED-4DB2-BD59-A6C34878D82A}">
                    <a16:rowId xmlns:a16="http://schemas.microsoft.com/office/drawing/2014/main" val="1983133748"/>
                  </a:ext>
                </a:extLst>
              </a:tr>
              <a:tr h="370840">
                <a:tc>
                  <a:txBody>
                    <a:bodyPr/>
                    <a:lstStyle/>
                    <a:p>
                      <a:r>
                        <a:rPr lang="en-US" altLang="zh-CN" dirty="0"/>
                        <a:t>1005</a:t>
                      </a:r>
                      <a:endParaRPr lang="zh-CN" altLang="en-US" dirty="0"/>
                    </a:p>
                  </a:txBody>
                  <a:tcPr/>
                </a:tc>
                <a:tc>
                  <a:txBody>
                    <a:bodyPr/>
                    <a:lstStyle/>
                    <a:p>
                      <a:r>
                        <a:rPr lang="en-US" altLang="zh-CN" dirty="0"/>
                        <a:t>Zhou</a:t>
                      </a:r>
                      <a:endParaRPr lang="zh-CN" altLang="en-US" dirty="0"/>
                    </a:p>
                  </a:txBody>
                  <a:tcPr/>
                </a:tc>
                <a:tc>
                  <a:txBody>
                    <a:bodyPr/>
                    <a:lstStyle/>
                    <a:p>
                      <a:r>
                        <a:rPr lang="en-US" altLang="zh-CN" dirty="0"/>
                        <a:t>39</a:t>
                      </a:r>
                      <a:endParaRPr lang="zh-CN" altLang="en-US" dirty="0"/>
                    </a:p>
                  </a:txBody>
                  <a:tcPr/>
                </a:tc>
                <a:tc>
                  <a:txBody>
                    <a:bodyPr/>
                    <a:lstStyle/>
                    <a:p>
                      <a:r>
                        <a:rPr lang="zh-CN" altLang="en-US" dirty="0"/>
                        <a:t>休假</a:t>
                      </a:r>
                    </a:p>
                  </a:txBody>
                  <a:tcPr/>
                </a:tc>
                <a:extLst>
                  <a:ext uri="{0D108BD9-81ED-4DB2-BD59-A6C34878D82A}">
                    <a16:rowId xmlns:a16="http://schemas.microsoft.com/office/drawing/2014/main" val="233662657"/>
                  </a:ext>
                </a:extLst>
              </a:tr>
            </a:tbl>
          </a:graphicData>
        </a:graphic>
      </p:graphicFrame>
      <p:sp>
        <p:nvSpPr>
          <p:cNvPr id="10" name="文本框 9">
            <a:extLst>
              <a:ext uri="{FF2B5EF4-FFF2-40B4-BE49-F238E27FC236}">
                <a16:creationId xmlns:a16="http://schemas.microsoft.com/office/drawing/2014/main" id="{E4CE521C-1570-4AB0-9177-6AA4E79A80DA}"/>
              </a:ext>
            </a:extLst>
          </p:cNvPr>
          <p:cNvSpPr txBox="1"/>
          <p:nvPr/>
        </p:nvSpPr>
        <p:spPr>
          <a:xfrm>
            <a:off x="107504" y="5231943"/>
            <a:ext cx="1854206" cy="646331"/>
          </a:xfrm>
          <a:prstGeom prst="rect">
            <a:avLst/>
          </a:prstGeom>
          <a:noFill/>
        </p:spPr>
        <p:txBody>
          <a:bodyPr wrap="square" rtlCol="0">
            <a:spAutoFit/>
          </a:bodyPr>
          <a:lstStyle/>
          <a:p>
            <a:r>
              <a:rPr lang="en-US" altLang="zh-CN" sz="1800" dirty="0" err="1">
                <a:solidFill>
                  <a:srgbClr val="FF0000"/>
                </a:solidFill>
              </a:rPr>
              <a:t>Sel</a:t>
            </a:r>
            <a:r>
              <a:rPr lang="en-US" altLang="zh-CN" sz="1800" dirty="0">
                <a:solidFill>
                  <a:srgbClr val="FF0000"/>
                </a:solidFill>
              </a:rPr>
              <a:t>(age&gt;=50)</a:t>
            </a:r>
          </a:p>
          <a:p>
            <a:r>
              <a:rPr lang="en-US" altLang="zh-CN" sz="1800" dirty="0">
                <a:solidFill>
                  <a:srgbClr val="FF0000"/>
                </a:solidFill>
              </a:rPr>
              <a:t>=1/3</a:t>
            </a:r>
            <a:endParaRPr lang="zh-CN" altLang="en-US" sz="1800" dirty="0">
              <a:solidFill>
                <a:srgbClr val="FF0000"/>
              </a:solidFill>
            </a:endParaRPr>
          </a:p>
        </p:txBody>
      </p:sp>
      <p:sp>
        <p:nvSpPr>
          <p:cNvPr id="11" name="文本框 10">
            <a:extLst>
              <a:ext uri="{FF2B5EF4-FFF2-40B4-BE49-F238E27FC236}">
                <a16:creationId xmlns:a16="http://schemas.microsoft.com/office/drawing/2014/main" id="{B7792662-B066-4865-84A9-C90A8D34253F}"/>
              </a:ext>
            </a:extLst>
          </p:cNvPr>
          <p:cNvSpPr txBox="1"/>
          <p:nvPr/>
        </p:nvSpPr>
        <p:spPr>
          <a:xfrm>
            <a:off x="2144506" y="4216152"/>
            <a:ext cx="1112805" cy="461665"/>
          </a:xfrm>
          <a:prstGeom prst="rect">
            <a:avLst/>
          </a:prstGeom>
          <a:noFill/>
        </p:spPr>
        <p:txBody>
          <a:bodyPr wrap="none" rtlCol="0">
            <a:spAutoFit/>
          </a:bodyPr>
          <a:lstStyle/>
          <a:p>
            <a:r>
              <a:rPr lang="zh-CN" altLang="en-US" dirty="0">
                <a:solidFill>
                  <a:srgbClr val="FF0000"/>
                </a:solidFill>
              </a:rPr>
              <a:t>采样表</a:t>
            </a:r>
          </a:p>
        </p:txBody>
      </p:sp>
      <p:sp>
        <p:nvSpPr>
          <p:cNvPr id="12" name="矩形 11">
            <a:extLst>
              <a:ext uri="{FF2B5EF4-FFF2-40B4-BE49-F238E27FC236}">
                <a16:creationId xmlns:a16="http://schemas.microsoft.com/office/drawing/2014/main" id="{DCBAE480-DCF0-40B2-9E24-DAAE42FC7154}"/>
              </a:ext>
            </a:extLst>
          </p:cNvPr>
          <p:cNvSpPr/>
          <p:nvPr/>
        </p:nvSpPr>
        <p:spPr bwMode="auto">
          <a:xfrm>
            <a:off x="2087724" y="4721096"/>
            <a:ext cx="2880320" cy="646331"/>
          </a:xfrm>
          <a:prstGeom prst="rect">
            <a:avLst/>
          </a:prstGeom>
          <a:solidFill>
            <a:schemeClr val="bg1">
              <a:alpha val="0"/>
            </a:schemeClr>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3" name="Text Box 3">
            <a:extLst>
              <a:ext uri="{FF2B5EF4-FFF2-40B4-BE49-F238E27FC236}">
                <a16:creationId xmlns:a16="http://schemas.microsoft.com/office/drawing/2014/main" id="{1BB3AA70-28B9-4E8A-A4F9-D75F89B4381E}"/>
              </a:ext>
            </a:extLst>
          </p:cNvPr>
          <p:cNvSpPr txBox="1">
            <a:spLocks noChangeArrowheads="1"/>
          </p:cNvSpPr>
          <p:nvPr/>
        </p:nvSpPr>
        <p:spPr bwMode="auto">
          <a:xfrm>
            <a:off x="0" y="26224"/>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9970930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None/>
            </a:pPr>
            <a:r>
              <a:rPr lang="en-US" altLang="zh-CN" dirty="0"/>
              <a:t>9.4.1 </a:t>
            </a:r>
            <a:r>
              <a:rPr lang="zh-CN" altLang="en-US" dirty="0"/>
              <a:t>代价估计</a:t>
            </a:r>
          </a:p>
          <a:p>
            <a:pPr algn="just" eaLnBrk="1" hangingPunct="1">
              <a:lnSpc>
                <a:spcPct val="120000"/>
              </a:lnSpc>
              <a:buFont typeface="Wingdings" panose="05000000000000000000" pitchFamily="2" charset="2"/>
              <a:buNone/>
            </a:pPr>
            <a:r>
              <a:rPr lang="en-US" altLang="zh-CN" dirty="0">
                <a:solidFill>
                  <a:schemeClr val="accent2"/>
                </a:solidFill>
              </a:rPr>
              <a:t>9.4.2 </a:t>
            </a:r>
            <a:r>
              <a:rPr lang="zh-CN" altLang="en-US" dirty="0">
                <a:solidFill>
                  <a:schemeClr val="accent2"/>
                </a:solidFill>
              </a:rPr>
              <a:t>计划枚举</a:t>
            </a:r>
            <a:r>
              <a:rPr lang="en-US" altLang="zh-CN" dirty="0">
                <a:solidFill>
                  <a:schemeClr val="accent2"/>
                </a:solidFill>
              </a:rPr>
              <a:t> </a:t>
            </a:r>
            <a:endParaRPr lang="zh-CN" altLang="en-US" dirty="0">
              <a:solidFill>
                <a:schemeClr val="accent2"/>
              </a:solidFill>
            </a:endParaRP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 </a:t>
            </a:r>
            <a:r>
              <a:rPr kumimoji="0" lang="zh-CN" altLang="en-US" sz="3600" b="0" dirty="0">
                <a:solidFill>
                  <a:schemeClr val="bg1"/>
                </a:solidFill>
              </a:rPr>
              <a:t>物理优化 </a:t>
            </a:r>
          </a:p>
        </p:txBody>
      </p:sp>
    </p:spTree>
    <p:extLst>
      <p:ext uri="{BB962C8B-B14F-4D97-AF65-F5344CB8AC3E}">
        <p14:creationId xmlns:p14="http://schemas.microsoft.com/office/powerpoint/2010/main" val="60384640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29A2C8-D947-4FA0-8C43-3CA9D317F1D6}"/>
              </a:ext>
            </a:extLst>
          </p:cNvPr>
          <p:cNvSpPr>
            <a:spLocks noGrp="1"/>
          </p:cNvSpPr>
          <p:nvPr>
            <p:ph idx="1"/>
          </p:nvPr>
        </p:nvSpPr>
        <p:spPr>
          <a:xfrm>
            <a:off x="685800" y="1124744"/>
            <a:ext cx="7772400" cy="4971256"/>
          </a:xfrm>
        </p:spPr>
        <p:txBody>
          <a:bodyPr/>
          <a:lstStyle/>
          <a:p>
            <a:r>
              <a:rPr lang="zh-CN" altLang="en-US" dirty="0"/>
              <a:t>计划枚举</a:t>
            </a:r>
            <a:endParaRPr lang="en-US" altLang="zh-CN" dirty="0"/>
          </a:p>
          <a:p>
            <a:pPr lvl="1"/>
            <a:r>
              <a:rPr lang="zh-CN" altLang="en-US" dirty="0"/>
              <a:t>基于规则的计划重写后，</a:t>
            </a:r>
            <a:r>
              <a:rPr lang="en-US" altLang="zh-CN" dirty="0"/>
              <a:t>DBMS</a:t>
            </a:r>
            <a:r>
              <a:rPr lang="zh-CN" altLang="en-US" dirty="0"/>
              <a:t>就可以枚举其物理执行计划并评估其代价。</a:t>
            </a:r>
            <a:endParaRPr lang="en-US" altLang="zh-CN" dirty="0"/>
          </a:p>
          <a:p>
            <a:pPr lvl="1"/>
            <a:r>
              <a:rPr lang="zh-CN" altLang="en-US" dirty="0"/>
              <a:t>单关系查询</a:t>
            </a:r>
            <a:endParaRPr lang="en-US" altLang="zh-CN" dirty="0"/>
          </a:p>
          <a:p>
            <a:pPr lvl="1"/>
            <a:r>
              <a:rPr lang="zh-CN" altLang="en-US" dirty="0"/>
              <a:t>多关系查询</a:t>
            </a:r>
            <a:endParaRPr lang="en-US" altLang="zh-CN" dirty="0"/>
          </a:p>
          <a:p>
            <a:pPr lvl="1"/>
            <a:r>
              <a:rPr lang="zh-CN" altLang="en-US" dirty="0"/>
              <a:t>嵌套查询</a:t>
            </a:r>
          </a:p>
        </p:txBody>
      </p:sp>
      <p:sp>
        <p:nvSpPr>
          <p:cNvPr id="4" name="Text Box 3">
            <a:extLst>
              <a:ext uri="{FF2B5EF4-FFF2-40B4-BE49-F238E27FC236}">
                <a16:creationId xmlns:a16="http://schemas.microsoft.com/office/drawing/2014/main" id="{80433F3C-0FAB-45CD-8792-5C6DABA9B635}"/>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11535130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3B0DBE-E712-44D4-9CC2-280ABACE7D14}"/>
              </a:ext>
            </a:extLst>
          </p:cNvPr>
          <p:cNvSpPr>
            <a:spLocks noGrp="1"/>
          </p:cNvSpPr>
          <p:nvPr>
            <p:ph idx="1"/>
          </p:nvPr>
        </p:nvSpPr>
        <p:spPr>
          <a:xfrm>
            <a:off x="685800" y="1124744"/>
            <a:ext cx="7772400" cy="4971256"/>
          </a:xfrm>
        </p:spPr>
        <p:txBody>
          <a:bodyPr/>
          <a:lstStyle/>
          <a:p>
            <a:r>
              <a:rPr lang="zh-CN" altLang="en-US" dirty="0"/>
              <a:t>单关系查询计划</a:t>
            </a:r>
            <a:endParaRPr lang="en-US" altLang="zh-CN" dirty="0"/>
          </a:p>
          <a:p>
            <a:pPr lvl="1"/>
            <a:r>
              <a:rPr lang="zh-CN" altLang="en-US" dirty="0"/>
              <a:t>仅仅只考虑表访问的方法就足够了</a:t>
            </a:r>
            <a:endParaRPr lang="en-US" altLang="zh-CN" dirty="0"/>
          </a:p>
          <a:p>
            <a:pPr lvl="2">
              <a:buFont typeface="Wingdings" panose="05000000000000000000" pitchFamily="2" charset="2"/>
              <a:buChar char="n"/>
            </a:pPr>
            <a:r>
              <a:rPr lang="zh-CN" altLang="en-US" dirty="0"/>
              <a:t>顺序扫描</a:t>
            </a:r>
            <a:r>
              <a:rPr lang="en-US" altLang="zh-CN" dirty="0"/>
              <a:t>(sequential scan)</a:t>
            </a:r>
          </a:p>
          <a:p>
            <a:pPr lvl="2">
              <a:buFont typeface="Wingdings" panose="05000000000000000000" pitchFamily="2" charset="2"/>
              <a:buChar char="n"/>
            </a:pPr>
            <a:r>
              <a:rPr lang="zh-CN" altLang="en-US" dirty="0"/>
              <a:t>二分查找（聚簇索引）</a:t>
            </a:r>
            <a:endParaRPr lang="en-US" altLang="zh-CN" dirty="0"/>
          </a:p>
          <a:p>
            <a:pPr lvl="2">
              <a:buFont typeface="Wingdings" panose="05000000000000000000" pitchFamily="2" charset="2"/>
              <a:buChar char="n"/>
            </a:pPr>
            <a:r>
              <a:rPr lang="zh-CN" altLang="en-US" dirty="0"/>
              <a:t>索引扫描</a:t>
            </a:r>
            <a:endParaRPr lang="en-US" altLang="zh-CN" dirty="0"/>
          </a:p>
          <a:p>
            <a:pPr lvl="2">
              <a:buFont typeface="Wingdings" panose="05000000000000000000" pitchFamily="2" charset="2"/>
              <a:buChar char="n"/>
            </a:pPr>
            <a:endParaRPr lang="zh-CN" altLang="en-US" dirty="0"/>
          </a:p>
        </p:txBody>
      </p:sp>
      <p:sp>
        <p:nvSpPr>
          <p:cNvPr id="4" name="Text Box 3">
            <a:extLst>
              <a:ext uri="{FF2B5EF4-FFF2-40B4-BE49-F238E27FC236}">
                <a16:creationId xmlns:a16="http://schemas.microsoft.com/office/drawing/2014/main" id="{2EE831F7-4E42-4788-9033-C329111772D0}"/>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157197310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0D019E-9855-4624-AF3E-764770460CF9}"/>
              </a:ext>
            </a:extLst>
          </p:cNvPr>
          <p:cNvSpPr>
            <a:spLocks noGrp="1"/>
          </p:cNvSpPr>
          <p:nvPr>
            <p:ph idx="1"/>
          </p:nvPr>
        </p:nvSpPr>
        <p:spPr>
          <a:xfrm>
            <a:off x="685800" y="1124744"/>
            <a:ext cx="7772400" cy="4971256"/>
          </a:xfrm>
        </p:spPr>
        <p:txBody>
          <a:bodyPr/>
          <a:lstStyle/>
          <a:p>
            <a:r>
              <a:rPr lang="zh-CN" altLang="en-US" dirty="0"/>
              <a:t>多表查询计划</a:t>
            </a:r>
            <a:endParaRPr lang="en-US" altLang="zh-CN" dirty="0"/>
          </a:p>
          <a:p>
            <a:pPr lvl="1"/>
            <a:r>
              <a:rPr lang="zh-CN" altLang="en-US" dirty="0"/>
              <a:t>不同连接顺序代价不同</a:t>
            </a:r>
            <a:endParaRPr lang="en-US" altLang="zh-CN" dirty="0"/>
          </a:p>
          <a:p>
            <a:pPr lvl="1"/>
            <a:r>
              <a:rPr lang="zh-CN" altLang="en-US" dirty="0"/>
              <a:t>连接的表越多，枚举的查询计划呈指数级上升</a:t>
            </a:r>
            <a:endParaRPr lang="en-US" altLang="zh-CN" dirty="0"/>
          </a:p>
        </p:txBody>
      </p:sp>
      <p:sp>
        <p:nvSpPr>
          <p:cNvPr id="70" name="Text Box 3">
            <a:extLst>
              <a:ext uri="{FF2B5EF4-FFF2-40B4-BE49-F238E27FC236}">
                <a16:creationId xmlns:a16="http://schemas.microsoft.com/office/drawing/2014/main" id="{D4982F34-231F-40FF-ACF1-D0D5FB0FAD38}"/>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100438733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991E5F-C163-44FE-8ADD-A924E0A0126E}"/>
              </a:ext>
            </a:extLst>
          </p:cNvPr>
          <p:cNvSpPr>
            <a:spLocks noGrp="1"/>
          </p:cNvSpPr>
          <p:nvPr>
            <p:ph idx="1"/>
          </p:nvPr>
        </p:nvSpPr>
        <p:spPr>
          <a:xfrm>
            <a:off x="685800" y="980728"/>
            <a:ext cx="7772400" cy="5115272"/>
          </a:xfrm>
        </p:spPr>
        <p:txBody>
          <a:bodyPr/>
          <a:lstStyle/>
          <a:p>
            <a:r>
              <a:rPr lang="zh-CN" altLang="en-US" dirty="0"/>
              <a:t>一般情况下的计划枚举</a:t>
            </a:r>
            <a:endParaRPr lang="en-US" altLang="zh-CN" dirty="0"/>
          </a:p>
          <a:p>
            <a:pPr lvl="1"/>
            <a:r>
              <a:rPr lang="zh-CN" altLang="en-US" dirty="0"/>
              <a:t>枚举所有的连接顺序</a:t>
            </a:r>
            <a:endParaRPr lang="en-US" altLang="zh-CN" dirty="0"/>
          </a:p>
          <a:p>
            <a:pPr lvl="1"/>
            <a:r>
              <a:rPr lang="zh-CN" altLang="en-US" dirty="0"/>
              <a:t>每个</a:t>
            </a:r>
            <a:r>
              <a:rPr lang="en-US" altLang="zh-CN" dirty="0"/>
              <a:t>join</a:t>
            </a:r>
            <a:r>
              <a:rPr lang="zh-CN" altLang="en-US" dirty="0"/>
              <a:t>算子的执行方案</a:t>
            </a:r>
            <a:endParaRPr lang="en-US" altLang="zh-CN" dirty="0"/>
          </a:p>
          <a:p>
            <a:pPr lvl="2">
              <a:buFont typeface="Wingdings" panose="05000000000000000000" pitchFamily="2" charset="2"/>
              <a:buChar char="n"/>
            </a:pPr>
            <a:r>
              <a:rPr lang="en-US" altLang="zh-CN" dirty="0"/>
              <a:t>Hash join; Sort Merge; Nested Loop …</a:t>
            </a:r>
          </a:p>
          <a:p>
            <a:pPr lvl="1"/>
            <a:r>
              <a:rPr lang="zh-CN" altLang="en-US" dirty="0"/>
              <a:t>每个表的访问方法</a:t>
            </a:r>
            <a:endParaRPr lang="en-US" altLang="zh-CN" dirty="0"/>
          </a:p>
          <a:p>
            <a:pPr lvl="2">
              <a:buFont typeface="Wingdings" panose="05000000000000000000" pitchFamily="2" charset="2"/>
              <a:buChar char="n"/>
            </a:pPr>
            <a:r>
              <a:rPr lang="en-US" altLang="zh-CN" dirty="0"/>
              <a:t>Index Scan; Seq Scan;….</a:t>
            </a:r>
          </a:p>
          <a:p>
            <a:pPr lvl="1"/>
            <a:r>
              <a:rPr lang="zh-CN" altLang="en-US" dirty="0"/>
              <a:t>枚举空间巨大</a:t>
            </a:r>
            <a:endParaRPr lang="en-US" altLang="zh-CN" dirty="0"/>
          </a:p>
          <a:p>
            <a:pPr marL="914400" lvl="2" indent="0">
              <a:buNone/>
            </a:pPr>
            <a:endParaRPr lang="en-US" altLang="zh-CN" dirty="0"/>
          </a:p>
          <a:p>
            <a:pPr marL="914400" lvl="2" indent="0">
              <a:buNone/>
            </a:pPr>
            <a:endParaRPr lang="en-US" altLang="zh-CN" dirty="0"/>
          </a:p>
          <a:p>
            <a:pPr lvl="2"/>
            <a:endParaRPr lang="zh-CN" altLang="en-US" dirty="0"/>
          </a:p>
        </p:txBody>
      </p:sp>
      <p:sp>
        <p:nvSpPr>
          <p:cNvPr id="4" name="Text Box 3">
            <a:extLst>
              <a:ext uri="{FF2B5EF4-FFF2-40B4-BE49-F238E27FC236}">
                <a16:creationId xmlns:a16="http://schemas.microsoft.com/office/drawing/2014/main" id="{B3B1F25E-8D66-4438-84E4-47AEAB03A1D2}"/>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
        <p:nvSpPr>
          <p:cNvPr id="5" name="矩形 4">
            <a:extLst>
              <a:ext uri="{FF2B5EF4-FFF2-40B4-BE49-F238E27FC236}">
                <a16:creationId xmlns:a16="http://schemas.microsoft.com/office/drawing/2014/main" id="{F727C0CB-B673-4F9E-975C-635FA53DCAC2}"/>
              </a:ext>
            </a:extLst>
          </p:cNvPr>
          <p:cNvSpPr/>
          <p:nvPr/>
        </p:nvSpPr>
        <p:spPr bwMode="auto">
          <a:xfrm>
            <a:off x="6372200" y="836712"/>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12157369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685800" y="1052736"/>
            <a:ext cx="7772400" cy="5043264"/>
          </a:xfrm>
        </p:spPr>
        <p:txBody>
          <a:bodyPr/>
          <a:lstStyle/>
          <a:p>
            <a:r>
              <a:rPr lang="en-US" altLang="zh-CN" dirty="0"/>
              <a:t>1. </a:t>
            </a:r>
            <a:r>
              <a:rPr lang="zh-CN" altLang="en-US" dirty="0"/>
              <a:t>枚举所有可能的连接顺序</a:t>
            </a:r>
          </a:p>
        </p:txBody>
      </p:sp>
      <p:sp>
        <p:nvSpPr>
          <p:cNvPr id="4" name="Text Box 3">
            <a:extLst>
              <a:ext uri="{FF2B5EF4-FFF2-40B4-BE49-F238E27FC236}">
                <a16:creationId xmlns:a16="http://schemas.microsoft.com/office/drawing/2014/main" id="{04FC1199-2C99-4BBB-AA51-62B8AAAA86E3}"/>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
        <p:nvSpPr>
          <p:cNvPr id="5" name="AutoShape 4">
            <a:extLst>
              <a:ext uri="{FF2B5EF4-FFF2-40B4-BE49-F238E27FC236}">
                <a16:creationId xmlns:a16="http://schemas.microsoft.com/office/drawing/2014/main" id="{C460E095-2598-4366-B482-169BFDA0A0D0}"/>
              </a:ext>
            </a:extLst>
          </p:cNvPr>
          <p:cNvSpPr>
            <a:spLocks noChangeArrowheads="1"/>
          </p:cNvSpPr>
          <p:nvPr/>
        </p:nvSpPr>
        <p:spPr bwMode="auto">
          <a:xfrm rot="5400000">
            <a:off x="1657772" y="19931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4">
            <a:extLst>
              <a:ext uri="{FF2B5EF4-FFF2-40B4-BE49-F238E27FC236}">
                <a16:creationId xmlns:a16="http://schemas.microsoft.com/office/drawing/2014/main" id="{25257C02-1CDB-4721-B4C8-E36D38CB01D2}"/>
              </a:ext>
            </a:extLst>
          </p:cNvPr>
          <p:cNvSpPr>
            <a:spLocks noChangeArrowheads="1"/>
          </p:cNvSpPr>
          <p:nvPr/>
        </p:nvSpPr>
        <p:spPr bwMode="auto">
          <a:xfrm rot="5400000">
            <a:off x="1352972" y="255797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EC4216A9-E4F3-487D-BF62-DC99FC47BA7D}"/>
              </a:ext>
            </a:extLst>
          </p:cNvPr>
          <p:cNvCxnSpPr/>
          <p:nvPr/>
        </p:nvCxnSpPr>
        <p:spPr bwMode="auto">
          <a:xfrm flipV="1">
            <a:off x="1187624" y="28246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5D51DD68-74C9-48AE-9B1C-1393A8A42630}"/>
              </a:ext>
            </a:extLst>
          </p:cNvPr>
          <p:cNvCxnSpPr>
            <a:cxnSpLocks/>
          </p:cNvCxnSpPr>
          <p:nvPr/>
        </p:nvCxnSpPr>
        <p:spPr bwMode="auto">
          <a:xfrm flipH="1" flipV="1">
            <a:off x="1475656" y="28246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11DA8D6F-FB2D-40EF-B97F-1E7A11B4E19C}"/>
              </a:ext>
            </a:extLst>
          </p:cNvPr>
          <p:cNvCxnSpPr>
            <a:cxnSpLocks/>
          </p:cNvCxnSpPr>
          <p:nvPr/>
        </p:nvCxnSpPr>
        <p:spPr bwMode="auto">
          <a:xfrm flipV="1">
            <a:off x="1475656"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A3465B1-1195-4834-801B-F3608FD65D70}"/>
              </a:ext>
            </a:extLst>
          </p:cNvPr>
          <p:cNvCxnSpPr>
            <a:cxnSpLocks/>
          </p:cNvCxnSpPr>
          <p:nvPr/>
        </p:nvCxnSpPr>
        <p:spPr bwMode="auto">
          <a:xfrm flipH="1" flipV="1">
            <a:off x="1763688"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FD4FB99B-656A-4F8F-B097-59F4A5AE624C}"/>
              </a:ext>
            </a:extLst>
          </p:cNvPr>
          <p:cNvSpPr txBox="1"/>
          <p:nvPr/>
        </p:nvSpPr>
        <p:spPr>
          <a:xfrm>
            <a:off x="921296" y="3153742"/>
            <a:ext cx="338336" cy="461665"/>
          </a:xfrm>
          <a:prstGeom prst="rect">
            <a:avLst/>
          </a:prstGeom>
          <a:noFill/>
        </p:spPr>
        <p:txBody>
          <a:bodyPr wrap="square" rtlCol="0">
            <a:spAutoFit/>
          </a:bodyPr>
          <a:lstStyle/>
          <a:p>
            <a:r>
              <a:rPr lang="en-US" altLang="zh-CN" dirty="0"/>
              <a:t>R</a:t>
            </a:r>
            <a:endParaRPr lang="zh-CN" altLang="en-US" dirty="0"/>
          </a:p>
        </p:txBody>
      </p:sp>
      <p:sp>
        <p:nvSpPr>
          <p:cNvPr id="16" name="文本框 15">
            <a:extLst>
              <a:ext uri="{FF2B5EF4-FFF2-40B4-BE49-F238E27FC236}">
                <a16:creationId xmlns:a16="http://schemas.microsoft.com/office/drawing/2014/main" id="{F0B961E3-0B22-4BBC-97F8-34D49B05B04B}"/>
              </a:ext>
            </a:extLst>
          </p:cNvPr>
          <p:cNvSpPr txBox="1"/>
          <p:nvPr/>
        </p:nvSpPr>
        <p:spPr>
          <a:xfrm>
            <a:off x="1641376" y="3183359"/>
            <a:ext cx="338336" cy="461665"/>
          </a:xfrm>
          <a:prstGeom prst="rect">
            <a:avLst/>
          </a:prstGeom>
          <a:noFill/>
        </p:spPr>
        <p:txBody>
          <a:bodyPr wrap="square" rtlCol="0">
            <a:spAutoFit/>
          </a:bodyPr>
          <a:lstStyle/>
          <a:p>
            <a:r>
              <a:rPr lang="en-US" altLang="zh-CN" dirty="0"/>
              <a:t>S</a:t>
            </a:r>
            <a:endParaRPr lang="zh-CN" altLang="en-US" dirty="0"/>
          </a:p>
        </p:txBody>
      </p:sp>
      <p:sp>
        <p:nvSpPr>
          <p:cNvPr id="17" name="文本框 16">
            <a:extLst>
              <a:ext uri="{FF2B5EF4-FFF2-40B4-BE49-F238E27FC236}">
                <a16:creationId xmlns:a16="http://schemas.microsoft.com/office/drawing/2014/main" id="{95ECECE0-D22B-4A5F-953A-4A84B38D8F8F}"/>
              </a:ext>
            </a:extLst>
          </p:cNvPr>
          <p:cNvSpPr txBox="1"/>
          <p:nvPr/>
        </p:nvSpPr>
        <p:spPr>
          <a:xfrm>
            <a:off x="1929408" y="2463279"/>
            <a:ext cx="338336" cy="461665"/>
          </a:xfrm>
          <a:prstGeom prst="rect">
            <a:avLst/>
          </a:prstGeom>
          <a:noFill/>
        </p:spPr>
        <p:txBody>
          <a:bodyPr wrap="square" rtlCol="0">
            <a:spAutoFit/>
          </a:bodyPr>
          <a:lstStyle/>
          <a:p>
            <a:r>
              <a:rPr lang="en-US" altLang="zh-CN" dirty="0"/>
              <a:t>T</a:t>
            </a:r>
            <a:endParaRPr lang="zh-CN" altLang="en-US" dirty="0"/>
          </a:p>
        </p:txBody>
      </p:sp>
      <p:sp>
        <p:nvSpPr>
          <p:cNvPr id="18" name="矩形 17">
            <a:extLst>
              <a:ext uri="{FF2B5EF4-FFF2-40B4-BE49-F238E27FC236}">
                <a16:creationId xmlns:a16="http://schemas.microsoft.com/office/drawing/2014/main" id="{05653DF9-1C6C-4496-8C04-95BB32AA6A7D}"/>
              </a:ext>
            </a:extLst>
          </p:cNvPr>
          <p:cNvSpPr/>
          <p:nvPr/>
        </p:nvSpPr>
        <p:spPr bwMode="auto">
          <a:xfrm>
            <a:off x="748711" y="1804653"/>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9" name="矩形 18">
            <a:extLst>
              <a:ext uri="{FF2B5EF4-FFF2-40B4-BE49-F238E27FC236}">
                <a16:creationId xmlns:a16="http://schemas.microsoft.com/office/drawing/2014/main" id="{FE694EF6-886F-4F13-AE95-A9A18C120EC0}"/>
              </a:ext>
            </a:extLst>
          </p:cNvPr>
          <p:cNvSpPr/>
          <p:nvPr/>
        </p:nvSpPr>
        <p:spPr bwMode="auto">
          <a:xfrm>
            <a:off x="6624226" y="692696"/>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20" name="AutoShape 4">
            <a:extLst>
              <a:ext uri="{FF2B5EF4-FFF2-40B4-BE49-F238E27FC236}">
                <a16:creationId xmlns:a16="http://schemas.microsoft.com/office/drawing/2014/main" id="{C7954986-B602-4D90-960B-BA9BEE5BB9A3}"/>
              </a:ext>
            </a:extLst>
          </p:cNvPr>
          <p:cNvSpPr>
            <a:spLocks noChangeArrowheads="1"/>
          </p:cNvSpPr>
          <p:nvPr/>
        </p:nvSpPr>
        <p:spPr bwMode="auto">
          <a:xfrm rot="5400000">
            <a:off x="1810172" y="4009355"/>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utoShape 4">
            <a:extLst>
              <a:ext uri="{FF2B5EF4-FFF2-40B4-BE49-F238E27FC236}">
                <a16:creationId xmlns:a16="http://schemas.microsoft.com/office/drawing/2014/main" id="{0BC7113E-7BE2-4F76-B2D5-7F85A3315BA9}"/>
              </a:ext>
            </a:extLst>
          </p:cNvPr>
          <p:cNvSpPr>
            <a:spLocks noChangeArrowheads="1"/>
          </p:cNvSpPr>
          <p:nvPr/>
        </p:nvSpPr>
        <p:spPr bwMode="auto">
          <a:xfrm rot="5400000">
            <a:off x="1505372" y="4574195"/>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直接箭头连接符 21">
            <a:extLst>
              <a:ext uri="{FF2B5EF4-FFF2-40B4-BE49-F238E27FC236}">
                <a16:creationId xmlns:a16="http://schemas.microsoft.com/office/drawing/2014/main" id="{2EEA1740-761A-40C7-8AE5-59AA217EE3D8}"/>
              </a:ext>
            </a:extLst>
          </p:cNvPr>
          <p:cNvCxnSpPr/>
          <p:nvPr/>
        </p:nvCxnSpPr>
        <p:spPr bwMode="auto">
          <a:xfrm flipV="1">
            <a:off x="1340024" y="4840895"/>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0387C59B-EC09-4F5C-9C2A-B2091E62F496}"/>
              </a:ext>
            </a:extLst>
          </p:cNvPr>
          <p:cNvCxnSpPr>
            <a:cxnSpLocks/>
          </p:cNvCxnSpPr>
          <p:nvPr/>
        </p:nvCxnSpPr>
        <p:spPr bwMode="auto">
          <a:xfrm flipH="1" flipV="1">
            <a:off x="1628056" y="4840895"/>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F3458D4C-8D64-4410-A48E-1B27EEB7483F}"/>
              </a:ext>
            </a:extLst>
          </p:cNvPr>
          <p:cNvCxnSpPr>
            <a:cxnSpLocks/>
          </p:cNvCxnSpPr>
          <p:nvPr/>
        </p:nvCxnSpPr>
        <p:spPr bwMode="auto">
          <a:xfrm flipV="1">
            <a:off x="1628056" y="4276055"/>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D8E62D5E-4FE1-4229-B56B-216FD110AECC}"/>
              </a:ext>
            </a:extLst>
          </p:cNvPr>
          <p:cNvCxnSpPr>
            <a:cxnSpLocks/>
          </p:cNvCxnSpPr>
          <p:nvPr/>
        </p:nvCxnSpPr>
        <p:spPr bwMode="auto">
          <a:xfrm flipH="1" flipV="1">
            <a:off x="1916088" y="4276055"/>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6" name="文本框 25">
            <a:extLst>
              <a:ext uri="{FF2B5EF4-FFF2-40B4-BE49-F238E27FC236}">
                <a16:creationId xmlns:a16="http://schemas.microsoft.com/office/drawing/2014/main" id="{3F684B0C-3F91-4BAD-A464-8BD7FF40247A}"/>
              </a:ext>
            </a:extLst>
          </p:cNvPr>
          <p:cNvSpPr txBox="1"/>
          <p:nvPr/>
        </p:nvSpPr>
        <p:spPr>
          <a:xfrm>
            <a:off x="1073696" y="5169966"/>
            <a:ext cx="338336" cy="461665"/>
          </a:xfrm>
          <a:prstGeom prst="rect">
            <a:avLst/>
          </a:prstGeom>
          <a:noFill/>
        </p:spPr>
        <p:txBody>
          <a:bodyPr wrap="square" rtlCol="0">
            <a:spAutoFit/>
          </a:bodyPr>
          <a:lstStyle/>
          <a:p>
            <a:r>
              <a:rPr lang="en-US" altLang="zh-CN" dirty="0"/>
              <a:t>T</a:t>
            </a:r>
            <a:endParaRPr lang="zh-CN" altLang="en-US" dirty="0"/>
          </a:p>
        </p:txBody>
      </p:sp>
      <p:sp>
        <p:nvSpPr>
          <p:cNvPr id="27" name="文本框 26">
            <a:extLst>
              <a:ext uri="{FF2B5EF4-FFF2-40B4-BE49-F238E27FC236}">
                <a16:creationId xmlns:a16="http://schemas.microsoft.com/office/drawing/2014/main" id="{80337E79-68E1-4545-958D-6E9188E50581}"/>
              </a:ext>
            </a:extLst>
          </p:cNvPr>
          <p:cNvSpPr txBox="1"/>
          <p:nvPr/>
        </p:nvSpPr>
        <p:spPr>
          <a:xfrm>
            <a:off x="1793776" y="5199583"/>
            <a:ext cx="338336" cy="461665"/>
          </a:xfrm>
          <a:prstGeom prst="rect">
            <a:avLst/>
          </a:prstGeom>
          <a:noFill/>
        </p:spPr>
        <p:txBody>
          <a:bodyPr wrap="square" rtlCol="0">
            <a:spAutoFit/>
          </a:bodyPr>
          <a:lstStyle/>
          <a:p>
            <a:r>
              <a:rPr lang="en-US" altLang="zh-CN" dirty="0"/>
              <a:t>S</a:t>
            </a:r>
            <a:endParaRPr lang="zh-CN" altLang="en-US" dirty="0"/>
          </a:p>
        </p:txBody>
      </p:sp>
      <p:sp>
        <p:nvSpPr>
          <p:cNvPr id="28" name="文本框 27">
            <a:extLst>
              <a:ext uri="{FF2B5EF4-FFF2-40B4-BE49-F238E27FC236}">
                <a16:creationId xmlns:a16="http://schemas.microsoft.com/office/drawing/2014/main" id="{06791707-35F7-47EE-8BAD-561DA3E07DA4}"/>
              </a:ext>
            </a:extLst>
          </p:cNvPr>
          <p:cNvSpPr txBox="1"/>
          <p:nvPr/>
        </p:nvSpPr>
        <p:spPr>
          <a:xfrm>
            <a:off x="2081808" y="4479503"/>
            <a:ext cx="338336" cy="461665"/>
          </a:xfrm>
          <a:prstGeom prst="rect">
            <a:avLst/>
          </a:prstGeom>
          <a:noFill/>
        </p:spPr>
        <p:txBody>
          <a:bodyPr wrap="square" rtlCol="0">
            <a:spAutoFit/>
          </a:bodyPr>
          <a:lstStyle/>
          <a:p>
            <a:r>
              <a:rPr lang="en-US" altLang="zh-CN" dirty="0"/>
              <a:t>R</a:t>
            </a:r>
            <a:endParaRPr lang="zh-CN" altLang="en-US" dirty="0"/>
          </a:p>
        </p:txBody>
      </p:sp>
      <p:sp>
        <p:nvSpPr>
          <p:cNvPr id="29" name="AutoShape 4">
            <a:extLst>
              <a:ext uri="{FF2B5EF4-FFF2-40B4-BE49-F238E27FC236}">
                <a16:creationId xmlns:a16="http://schemas.microsoft.com/office/drawing/2014/main" id="{41284D0C-195F-4DB8-BCD8-509A2FFD93FA}"/>
              </a:ext>
            </a:extLst>
          </p:cNvPr>
          <p:cNvSpPr>
            <a:spLocks noChangeArrowheads="1"/>
          </p:cNvSpPr>
          <p:nvPr/>
        </p:nvSpPr>
        <p:spPr bwMode="auto">
          <a:xfrm rot="5400000">
            <a:off x="3962028" y="195074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utoShape 4">
            <a:extLst>
              <a:ext uri="{FF2B5EF4-FFF2-40B4-BE49-F238E27FC236}">
                <a16:creationId xmlns:a16="http://schemas.microsoft.com/office/drawing/2014/main" id="{74EC9478-965D-4999-89E8-3BB528F22599}"/>
              </a:ext>
            </a:extLst>
          </p:cNvPr>
          <p:cNvSpPr>
            <a:spLocks noChangeArrowheads="1"/>
          </p:cNvSpPr>
          <p:nvPr/>
        </p:nvSpPr>
        <p:spPr bwMode="auto">
          <a:xfrm rot="5400000">
            <a:off x="3657228" y="25155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1" name="直接箭头连接符 30">
            <a:extLst>
              <a:ext uri="{FF2B5EF4-FFF2-40B4-BE49-F238E27FC236}">
                <a16:creationId xmlns:a16="http://schemas.microsoft.com/office/drawing/2014/main" id="{3D04F344-039E-4C8A-8983-0FB2F62C8F02}"/>
              </a:ext>
            </a:extLst>
          </p:cNvPr>
          <p:cNvCxnSpPr/>
          <p:nvPr/>
        </p:nvCxnSpPr>
        <p:spPr bwMode="auto">
          <a:xfrm flipV="1">
            <a:off x="3491880" y="278228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2" name="直接箭头连接符 31">
            <a:extLst>
              <a:ext uri="{FF2B5EF4-FFF2-40B4-BE49-F238E27FC236}">
                <a16:creationId xmlns:a16="http://schemas.microsoft.com/office/drawing/2014/main" id="{B19F9B6D-C9CF-4E19-A402-E82D1A546694}"/>
              </a:ext>
            </a:extLst>
          </p:cNvPr>
          <p:cNvCxnSpPr>
            <a:cxnSpLocks/>
          </p:cNvCxnSpPr>
          <p:nvPr/>
        </p:nvCxnSpPr>
        <p:spPr bwMode="auto">
          <a:xfrm flipH="1" flipV="1">
            <a:off x="3779912" y="278228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3" name="直接箭头连接符 32">
            <a:extLst>
              <a:ext uri="{FF2B5EF4-FFF2-40B4-BE49-F238E27FC236}">
                <a16:creationId xmlns:a16="http://schemas.microsoft.com/office/drawing/2014/main" id="{810B43D9-AAD2-4F33-84CD-80C00CD10491}"/>
              </a:ext>
            </a:extLst>
          </p:cNvPr>
          <p:cNvCxnSpPr>
            <a:cxnSpLocks/>
          </p:cNvCxnSpPr>
          <p:nvPr/>
        </p:nvCxnSpPr>
        <p:spPr bwMode="auto">
          <a:xfrm flipV="1">
            <a:off x="3779912"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4" name="直接箭头连接符 33">
            <a:extLst>
              <a:ext uri="{FF2B5EF4-FFF2-40B4-BE49-F238E27FC236}">
                <a16:creationId xmlns:a16="http://schemas.microsoft.com/office/drawing/2014/main" id="{841D3964-4E06-4B60-96F7-9583BE05CD36}"/>
              </a:ext>
            </a:extLst>
          </p:cNvPr>
          <p:cNvCxnSpPr>
            <a:cxnSpLocks/>
          </p:cNvCxnSpPr>
          <p:nvPr/>
        </p:nvCxnSpPr>
        <p:spPr bwMode="auto">
          <a:xfrm flipH="1" flipV="1">
            <a:off x="4067944"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5" name="文本框 34">
            <a:extLst>
              <a:ext uri="{FF2B5EF4-FFF2-40B4-BE49-F238E27FC236}">
                <a16:creationId xmlns:a16="http://schemas.microsoft.com/office/drawing/2014/main" id="{6325D66F-19FF-4A71-8AE1-09A314233D5A}"/>
              </a:ext>
            </a:extLst>
          </p:cNvPr>
          <p:cNvSpPr txBox="1"/>
          <p:nvPr/>
        </p:nvSpPr>
        <p:spPr>
          <a:xfrm>
            <a:off x="3225552" y="3111351"/>
            <a:ext cx="338336" cy="461665"/>
          </a:xfrm>
          <a:prstGeom prst="rect">
            <a:avLst/>
          </a:prstGeom>
          <a:noFill/>
        </p:spPr>
        <p:txBody>
          <a:bodyPr wrap="square" rtlCol="0">
            <a:spAutoFit/>
          </a:bodyPr>
          <a:lstStyle/>
          <a:p>
            <a:r>
              <a:rPr lang="en-US" altLang="zh-CN" dirty="0"/>
              <a:t>S</a:t>
            </a:r>
            <a:endParaRPr lang="zh-CN" altLang="en-US" dirty="0"/>
          </a:p>
        </p:txBody>
      </p:sp>
      <p:sp>
        <p:nvSpPr>
          <p:cNvPr id="36" name="文本框 35">
            <a:extLst>
              <a:ext uri="{FF2B5EF4-FFF2-40B4-BE49-F238E27FC236}">
                <a16:creationId xmlns:a16="http://schemas.microsoft.com/office/drawing/2014/main" id="{705FA832-17E3-4758-94FE-78008C58AEF4}"/>
              </a:ext>
            </a:extLst>
          </p:cNvPr>
          <p:cNvSpPr txBox="1"/>
          <p:nvPr/>
        </p:nvSpPr>
        <p:spPr>
          <a:xfrm>
            <a:off x="3945632" y="3140968"/>
            <a:ext cx="338336" cy="461665"/>
          </a:xfrm>
          <a:prstGeom prst="rect">
            <a:avLst/>
          </a:prstGeom>
          <a:noFill/>
        </p:spPr>
        <p:txBody>
          <a:bodyPr wrap="square" rtlCol="0">
            <a:spAutoFit/>
          </a:bodyPr>
          <a:lstStyle/>
          <a:p>
            <a:r>
              <a:rPr lang="en-US" altLang="zh-CN" dirty="0"/>
              <a:t>R</a:t>
            </a:r>
            <a:endParaRPr lang="zh-CN" altLang="en-US" dirty="0"/>
          </a:p>
        </p:txBody>
      </p:sp>
      <p:sp>
        <p:nvSpPr>
          <p:cNvPr id="37" name="文本框 36">
            <a:extLst>
              <a:ext uri="{FF2B5EF4-FFF2-40B4-BE49-F238E27FC236}">
                <a16:creationId xmlns:a16="http://schemas.microsoft.com/office/drawing/2014/main" id="{A9E4C71B-00F9-466C-B25D-321356F51723}"/>
              </a:ext>
            </a:extLst>
          </p:cNvPr>
          <p:cNvSpPr txBox="1"/>
          <p:nvPr/>
        </p:nvSpPr>
        <p:spPr>
          <a:xfrm>
            <a:off x="4233664" y="2420888"/>
            <a:ext cx="338336" cy="461665"/>
          </a:xfrm>
          <a:prstGeom prst="rect">
            <a:avLst/>
          </a:prstGeom>
          <a:noFill/>
        </p:spPr>
        <p:txBody>
          <a:bodyPr wrap="square" rtlCol="0">
            <a:spAutoFit/>
          </a:bodyPr>
          <a:lstStyle/>
          <a:p>
            <a:r>
              <a:rPr lang="en-US" altLang="zh-CN" dirty="0"/>
              <a:t>T</a:t>
            </a:r>
            <a:endParaRPr lang="zh-CN" altLang="en-US" dirty="0"/>
          </a:p>
        </p:txBody>
      </p:sp>
      <p:sp>
        <p:nvSpPr>
          <p:cNvPr id="38" name="AutoShape 4">
            <a:extLst>
              <a:ext uri="{FF2B5EF4-FFF2-40B4-BE49-F238E27FC236}">
                <a16:creationId xmlns:a16="http://schemas.microsoft.com/office/drawing/2014/main" id="{CB3F7795-E7B5-4216-BF4A-C7E303C3C2D5}"/>
              </a:ext>
            </a:extLst>
          </p:cNvPr>
          <p:cNvSpPr>
            <a:spLocks noChangeArrowheads="1"/>
          </p:cNvSpPr>
          <p:nvPr/>
        </p:nvSpPr>
        <p:spPr bwMode="auto">
          <a:xfrm rot="5400000">
            <a:off x="3962028" y="396696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4">
            <a:extLst>
              <a:ext uri="{FF2B5EF4-FFF2-40B4-BE49-F238E27FC236}">
                <a16:creationId xmlns:a16="http://schemas.microsoft.com/office/drawing/2014/main" id="{1EBD7175-8A8B-494B-9C93-67CBD77AFD67}"/>
              </a:ext>
            </a:extLst>
          </p:cNvPr>
          <p:cNvSpPr>
            <a:spLocks noChangeArrowheads="1"/>
          </p:cNvSpPr>
          <p:nvPr/>
        </p:nvSpPr>
        <p:spPr bwMode="auto">
          <a:xfrm rot="5400000">
            <a:off x="3657228" y="453180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0" name="直接箭头连接符 39">
            <a:extLst>
              <a:ext uri="{FF2B5EF4-FFF2-40B4-BE49-F238E27FC236}">
                <a16:creationId xmlns:a16="http://schemas.microsoft.com/office/drawing/2014/main" id="{D71B32FC-7EFE-4DF9-8815-27C6A98EEF90}"/>
              </a:ext>
            </a:extLst>
          </p:cNvPr>
          <p:cNvCxnSpPr/>
          <p:nvPr/>
        </p:nvCxnSpPr>
        <p:spPr bwMode="auto">
          <a:xfrm flipV="1">
            <a:off x="3491880" y="479850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273859DA-8DC8-43DB-99F4-A2490A6B030F}"/>
              </a:ext>
            </a:extLst>
          </p:cNvPr>
          <p:cNvCxnSpPr>
            <a:cxnSpLocks/>
          </p:cNvCxnSpPr>
          <p:nvPr/>
        </p:nvCxnSpPr>
        <p:spPr bwMode="auto">
          <a:xfrm flipH="1" flipV="1">
            <a:off x="3779912" y="479850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2" name="直接箭头连接符 41">
            <a:extLst>
              <a:ext uri="{FF2B5EF4-FFF2-40B4-BE49-F238E27FC236}">
                <a16:creationId xmlns:a16="http://schemas.microsoft.com/office/drawing/2014/main" id="{28EA4938-41E1-44F1-8390-417A9D16A9B0}"/>
              </a:ext>
            </a:extLst>
          </p:cNvPr>
          <p:cNvCxnSpPr>
            <a:cxnSpLocks/>
          </p:cNvCxnSpPr>
          <p:nvPr/>
        </p:nvCxnSpPr>
        <p:spPr bwMode="auto">
          <a:xfrm flipV="1">
            <a:off x="3779912" y="423366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3" name="直接箭头连接符 42">
            <a:extLst>
              <a:ext uri="{FF2B5EF4-FFF2-40B4-BE49-F238E27FC236}">
                <a16:creationId xmlns:a16="http://schemas.microsoft.com/office/drawing/2014/main" id="{49152632-8403-4FDB-8257-62C17B2E66C0}"/>
              </a:ext>
            </a:extLst>
          </p:cNvPr>
          <p:cNvCxnSpPr>
            <a:cxnSpLocks/>
          </p:cNvCxnSpPr>
          <p:nvPr/>
        </p:nvCxnSpPr>
        <p:spPr bwMode="auto">
          <a:xfrm flipH="1" flipV="1">
            <a:off x="4067944" y="423366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44" name="文本框 43">
            <a:extLst>
              <a:ext uri="{FF2B5EF4-FFF2-40B4-BE49-F238E27FC236}">
                <a16:creationId xmlns:a16="http://schemas.microsoft.com/office/drawing/2014/main" id="{55A48230-EED9-4E58-BB94-34A6D48C6770}"/>
              </a:ext>
            </a:extLst>
          </p:cNvPr>
          <p:cNvSpPr txBox="1"/>
          <p:nvPr/>
        </p:nvSpPr>
        <p:spPr>
          <a:xfrm>
            <a:off x="3225552" y="5127575"/>
            <a:ext cx="338336" cy="461665"/>
          </a:xfrm>
          <a:prstGeom prst="rect">
            <a:avLst/>
          </a:prstGeom>
          <a:noFill/>
        </p:spPr>
        <p:txBody>
          <a:bodyPr wrap="square" rtlCol="0">
            <a:spAutoFit/>
          </a:bodyPr>
          <a:lstStyle/>
          <a:p>
            <a:r>
              <a:rPr lang="en-US" altLang="zh-CN" dirty="0"/>
              <a:t>S</a:t>
            </a:r>
            <a:endParaRPr lang="zh-CN" altLang="en-US" dirty="0"/>
          </a:p>
        </p:txBody>
      </p:sp>
      <p:sp>
        <p:nvSpPr>
          <p:cNvPr id="45" name="文本框 44">
            <a:extLst>
              <a:ext uri="{FF2B5EF4-FFF2-40B4-BE49-F238E27FC236}">
                <a16:creationId xmlns:a16="http://schemas.microsoft.com/office/drawing/2014/main" id="{5C8E14E7-E921-47E6-B0B6-B8AAF0FC742C}"/>
              </a:ext>
            </a:extLst>
          </p:cNvPr>
          <p:cNvSpPr txBox="1"/>
          <p:nvPr/>
        </p:nvSpPr>
        <p:spPr>
          <a:xfrm>
            <a:off x="3945632" y="5157192"/>
            <a:ext cx="338336" cy="461665"/>
          </a:xfrm>
          <a:prstGeom prst="rect">
            <a:avLst/>
          </a:prstGeom>
          <a:noFill/>
        </p:spPr>
        <p:txBody>
          <a:bodyPr wrap="square" rtlCol="0">
            <a:spAutoFit/>
          </a:bodyPr>
          <a:lstStyle/>
          <a:p>
            <a:r>
              <a:rPr lang="en-US" altLang="zh-CN" dirty="0"/>
              <a:t>T</a:t>
            </a:r>
            <a:endParaRPr lang="zh-CN" altLang="en-US" dirty="0"/>
          </a:p>
        </p:txBody>
      </p:sp>
      <p:sp>
        <p:nvSpPr>
          <p:cNvPr id="46" name="文本框 45">
            <a:extLst>
              <a:ext uri="{FF2B5EF4-FFF2-40B4-BE49-F238E27FC236}">
                <a16:creationId xmlns:a16="http://schemas.microsoft.com/office/drawing/2014/main" id="{FF44611E-111D-4C05-A1CD-EB2CBE5A9DA8}"/>
              </a:ext>
            </a:extLst>
          </p:cNvPr>
          <p:cNvSpPr txBox="1"/>
          <p:nvPr/>
        </p:nvSpPr>
        <p:spPr>
          <a:xfrm>
            <a:off x="4233664" y="4437112"/>
            <a:ext cx="338336" cy="461665"/>
          </a:xfrm>
          <a:prstGeom prst="rect">
            <a:avLst/>
          </a:prstGeom>
          <a:noFill/>
        </p:spPr>
        <p:txBody>
          <a:bodyPr wrap="square" rtlCol="0">
            <a:spAutoFit/>
          </a:bodyPr>
          <a:lstStyle/>
          <a:p>
            <a:r>
              <a:rPr lang="en-US" altLang="zh-CN" dirty="0"/>
              <a:t>R</a:t>
            </a:r>
            <a:endParaRPr lang="zh-CN" altLang="en-US" dirty="0"/>
          </a:p>
        </p:txBody>
      </p:sp>
      <p:sp>
        <p:nvSpPr>
          <p:cNvPr id="47" name="AutoShape 4">
            <a:extLst>
              <a:ext uri="{FF2B5EF4-FFF2-40B4-BE49-F238E27FC236}">
                <a16:creationId xmlns:a16="http://schemas.microsoft.com/office/drawing/2014/main" id="{3F073BA1-CD36-40A6-AFD6-823B3D0F26AE}"/>
              </a:ext>
            </a:extLst>
          </p:cNvPr>
          <p:cNvSpPr>
            <a:spLocks noChangeArrowheads="1"/>
          </p:cNvSpPr>
          <p:nvPr/>
        </p:nvSpPr>
        <p:spPr bwMode="auto">
          <a:xfrm rot="5400000">
            <a:off x="6266284" y="195074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 name="直接箭头连接符 48">
            <a:extLst>
              <a:ext uri="{FF2B5EF4-FFF2-40B4-BE49-F238E27FC236}">
                <a16:creationId xmlns:a16="http://schemas.microsoft.com/office/drawing/2014/main" id="{1D8BAFC8-CE20-4A06-B67C-AA0E516B051F}"/>
              </a:ext>
            </a:extLst>
          </p:cNvPr>
          <p:cNvCxnSpPr/>
          <p:nvPr/>
        </p:nvCxnSpPr>
        <p:spPr bwMode="auto">
          <a:xfrm flipV="1">
            <a:off x="5796136" y="278228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0" name="直接箭头连接符 49">
            <a:extLst>
              <a:ext uri="{FF2B5EF4-FFF2-40B4-BE49-F238E27FC236}">
                <a16:creationId xmlns:a16="http://schemas.microsoft.com/office/drawing/2014/main" id="{C3FA73EE-271C-4781-88A3-9C06AF98C4CD}"/>
              </a:ext>
            </a:extLst>
          </p:cNvPr>
          <p:cNvCxnSpPr>
            <a:cxnSpLocks/>
          </p:cNvCxnSpPr>
          <p:nvPr/>
        </p:nvCxnSpPr>
        <p:spPr bwMode="auto">
          <a:xfrm flipH="1" flipV="1">
            <a:off x="6084168" y="278228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1" name="直接箭头连接符 50">
            <a:extLst>
              <a:ext uri="{FF2B5EF4-FFF2-40B4-BE49-F238E27FC236}">
                <a16:creationId xmlns:a16="http://schemas.microsoft.com/office/drawing/2014/main" id="{8DF61494-07BE-4D2B-AA5B-939A3D11CAF9}"/>
              </a:ext>
            </a:extLst>
          </p:cNvPr>
          <p:cNvCxnSpPr>
            <a:cxnSpLocks/>
          </p:cNvCxnSpPr>
          <p:nvPr/>
        </p:nvCxnSpPr>
        <p:spPr bwMode="auto">
          <a:xfrm flipV="1">
            <a:off x="6084168"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2" name="直接箭头连接符 51">
            <a:extLst>
              <a:ext uri="{FF2B5EF4-FFF2-40B4-BE49-F238E27FC236}">
                <a16:creationId xmlns:a16="http://schemas.microsoft.com/office/drawing/2014/main" id="{22D90988-7251-4E68-89F6-080AD92A8A30}"/>
              </a:ext>
            </a:extLst>
          </p:cNvPr>
          <p:cNvCxnSpPr>
            <a:cxnSpLocks/>
          </p:cNvCxnSpPr>
          <p:nvPr/>
        </p:nvCxnSpPr>
        <p:spPr bwMode="auto">
          <a:xfrm flipH="1" flipV="1">
            <a:off x="6372200"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3" name="文本框 52">
            <a:extLst>
              <a:ext uri="{FF2B5EF4-FFF2-40B4-BE49-F238E27FC236}">
                <a16:creationId xmlns:a16="http://schemas.microsoft.com/office/drawing/2014/main" id="{A1ED1841-F655-40B8-ABE8-66D611083D42}"/>
              </a:ext>
            </a:extLst>
          </p:cNvPr>
          <p:cNvSpPr txBox="1"/>
          <p:nvPr/>
        </p:nvSpPr>
        <p:spPr>
          <a:xfrm>
            <a:off x="5529808" y="3111351"/>
            <a:ext cx="338336" cy="461665"/>
          </a:xfrm>
          <a:prstGeom prst="rect">
            <a:avLst/>
          </a:prstGeom>
          <a:noFill/>
        </p:spPr>
        <p:txBody>
          <a:bodyPr wrap="square" rtlCol="0">
            <a:spAutoFit/>
          </a:bodyPr>
          <a:lstStyle/>
          <a:p>
            <a:r>
              <a:rPr lang="en-US" altLang="zh-CN" dirty="0"/>
              <a:t>T</a:t>
            </a:r>
            <a:endParaRPr lang="zh-CN" altLang="en-US" dirty="0"/>
          </a:p>
        </p:txBody>
      </p:sp>
      <p:sp>
        <p:nvSpPr>
          <p:cNvPr id="54" name="文本框 53">
            <a:extLst>
              <a:ext uri="{FF2B5EF4-FFF2-40B4-BE49-F238E27FC236}">
                <a16:creationId xmlns:a16="http://schemas.microsoft.com/office/drawing/2014/main" id="{85604F79-9E50-4F90-9619-9022B39A1F31}"/>
              </a:ext>
            </a:extLst>
          </p:cNvPr>
          <p:cNvSpPr txBox="1"/>
          <p:nvPr/>
        </p:nvSpPr>
        <p:spPr>
          <a:xfrm>
            <a:off x="6249888" y="3140968"/>
            <a:ext cx="338336" cy="461665"/>
          </a:xfrm>
          <a:prstGeom prst="rect">
            <a:avLst/>
          </a:prstGeom>
          <a:noFill/>
        </p:spPr>
        <p:txBody>
          <a:bodyPr wrap="square" rtlCol="0">
            <a:spAutoFit/>
          </a:bodyPr>
          <a:lstStyle/>
          <a:p>
            <a:r>
              <a:rPr lang="en-US" altLang="zh-CN" dirty="0"/>
              <a:t>R</a:t>
            </a:r>
            <a:endParaRPr lang="zh-CN" altLang="en-US" dirty="0"/>
          </a:p>
        </p:txBody>
      </p:sp>
      <p:sp>
        <p:nvSpPr>
          <p:cNvPr id="55" name="文本框 54">
            <a:extLst>
              <a:ext uri="{FF2B5EF4-FFF2-40B4-BE49-F238E27FC236}">
                <a16:creationId xmlns:a16="http://schemas.microsoft.com/office/drawing/2014/main" id="{39A63016-B96B-4C11-B3EE-31A8FE5A8023}"/>
              </a:ext>
            </a:extLst>
          </p:cNvPr>
          <p:cNvSpPr txBox="1"/>
          <p:nvPr/>
        </p:nvSpPr>
        <p:spPr>
          <a:xfrm>
            <a:off x="6537920" y="2420888"/>
            <a:ext cx="338336" cy="461665"/>
          </a:xfrm>
          <a:prstGeom prst="rect">
            <a:avLst/>
          </a:prstGeom>
          <a:noFill/>
        </p:spPr>
        <p:txBody>
          <a:bodyPr wrap="square" rtlCol="0">
            <a:spAutoFit/>
          </a:bodyPr>
          <a:lstStyle/>
          <a:p>
            <a:r>
              <a:rPr lang="en-US" altLang="zh-CN" dirty="0"/>
              <a:t>S</a:t>
            </a:r>
            <a:endParaRPr lang="zh-CN" altLang="en-US" dirty="0"/>
          </a:p>
        </p:txBody>
      </p:sp>
      <p:sp>
        <p:nvSpPr>
          <p:cNvPr id="56" name="AutoShape 4">
            <a:extLst>
              <a:ext uri="{FF2B5EF4-FFF2-40B4-BE49-F238E27FC236}">
                <a16:creationId xmlns:a16="http://schemas.microsoft.com/office/drawing/2014/main" id="{BDF38493-8CD1-41DD-91FD-D957D2EB0234}"/>
              </a:ext>
            </a:extLst>
          </p:cNvPr>
          <p:cNvSpPr>
            <a:spLocks noChangeArrowheads="1"/>
          </p:cNvSpPr>
          <p:nvPr/>
        </p:nvSpPr>
        <p:spPr bwMode="auto">
          <a:xfrm rot="5400000">
            <a:off x="6410300" y="37933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8" name="直接箭头连接符 57">
            <a:extLst>
              <a:ext uri="{FF2B5EF4-FFF2-40B4-BE49-F238E27FC236}">
                <a16:creationId xmlns:a16="http://schemas.microsoft.com/office/drawing/2014/main" id="{A67406F2-9E31-461E-89B3-D1C496FCDB0C}"/>
              </a:ext>
            </a:extLst>
          </p:cNvPr>
          <p:cNvCxnSpPr/>
          <p:nvPr/>
        </p:nvCxnSpPr>
        <p:spPr bwMode="auto">
          <a:xfrm flipV="1">
            <a:off x="5940152" y="46248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9" name="直接箭头连接符 58">
            <a:extLst>
              <a:ext uri="{FF2B5EF4-FFF2-40B4-BE49-F238E27FC236}">
                <a16:creationId xmlns:a16="http://schemas.microsoft.com/office/drawing/2014/main" id="{40CDEF82-E1DE-432E-BE0E-661D2700FA9D}"/>
              </a:ext>
            </a:extLst>
          </p:cNvPr>
          <p:cNvCxnSpPr>
            <a:cxnSpLocks/>
          </p:cNvCxnSpPr>
          <p:nvPr/>
        </p:nvCxnSpPr>
        <p:spPr bwMode="auto">
          <a:xfrm flipH="1" flipV="1">
            <a:off x="6228184" y="46248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0" name="直接箭头连接符 59">
            <a:extLst>
              <a:ext uri="{FF2B5EF4-FFF2-40B4-BE49-F238E27FC236}">
                <a16:creationId xmlns:a16="http://schemas.microsoft.com/office/drawing/2014/main" id="{15FE38D2-E1D9-46F4-8C94-43A1FB64E118}"/>
              </a:ext>
            </a:extLst>
          </p:cNvPr>
          <p:cNvCxnSpPr>
            <a:cxnSpLocks/>
          </p:cNvCxnSpPr>
          <p:nvPr/>
        </p:nvCxnSpPr>
        <p:spPr bwMode="auto">
          <a:xfrm flipV="1">
            <a:off x="6228184" y="40600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1" name="直接箭头连接符 60">
            <a:extLst>
              <a:ext uri="{FF2B5EF4-FFF2-40B4-BE49-F238E27FC236}">
                <a16:creationId xmlns:a16="http://schemas.microsoft.com/office/drawing/2014/main" id="{5945D8BD-350B-43E0-A131-9265682A11C6}"/>
              </a:ext>
            </a:extLst>
          </p:cNvPr>
          <p:cNvCxnSpPr>
            <a:cxnSpLocks/>
          </p:cNvCxnSpPr>
          <p:nvPr/>
        </p:nvCxnSpPr>
        <p:spPr bwMode="auto">
          <a:xfrm flipH="1" flipV="1">
            <a:off x="6516216" y="40600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2" name="文本框 61">
            <a:extLst>
              <a:ext uri="{FF2B5EF4-FFF2-40B4-BE49-F238E27FC236}">
                <a16:creationId xmlns:a16="http://schemas.microsoft.com/office/drawing/2014/main" id="{F7120D60-38ED-4CDE-BBC7-54D6FD74A881}"/>
              </a:ext>
            </a:extLst>
          </p:cNvPr>
          <p:cNvSpPr txBox="1"/>
          <p:nvPr/>
        </p:nvSpPr>
        <p:spPr>
          <a:xfrm>
            <a:off x="5673824" y="4953942"/>
            <a:ext cx="338336" cy="461665"/>
          </a:xfrm>
          <a:prstGeom prst="rect">
            <a:avLst/>
          </a:prstGeom>
          <a:noFill/>
        </p:spPr>
        <p:txBody>
          <a:bodyPr wrap="square" rtlCol="0">
            <a:spAutoFit/>
          </a:bodyPr>
          <a:lstStyle/>
          <a:p>
            <a:r>
              <a:rPr lang="en-US" altLang="zh-CN" dirty="0"/>
              <a:t>R</a:t>
            </a:r>
            <a:endParaRPr lang="zh-CN" altLang="en-US" dirty="0"/>
          </a:p>
        </p:txBody>
      </p:sp>
      <p:sp>
        <p:nvSpPr>
          <p:cNvPr id="63" name="文本框 62">
            <a:extLst>
              <a:ext uri="{FF2B5EF4-FFF2-40B4-BE49-F238E27FC236}">
                <a16:creationId xmlns:a16="http://schemas.microsoft.com/office/drawing/2014/main" id="{B72C3FBE-1EA1-41C8-939A-52FA889FB104}"/>
              </a:ext>
            </a:extLst>
          </p:cNvPr>
          <p:cNvSpPr txBox="1"/>
          <p:nvPr/>
        </p:nvSpPr>
        <p:spPr>
          <a:xfrm>
            <a:off x="6393904" y="4983559"/>
            <a:ext cx="338336" cy="461665"/>
          </a:xfrm>
          <a:prstGeom prst="rect">
            <a:avLst/>
          </a:prstGeom>
          <a:noFill/>
        </p:spPr>
        <p:txBody>
          <a:bodyPr wrap="square" rtlCol="0">
            <a:spAutoFit/>
          </a:bodyPr>
          <a:lstStyle/>
          <a:p>
            <a:r>
              <a:rPr lang="en-US" altLang="zh-CN" dirty="0"/>
              <a:t>T</a:t>
            </a:r>
            <a:endParaRPr lang="zh-CN" altLang="en-US" dirty="0"/>
          </a:p>
        </p:txBody>
      </p:sp>
      <p:sp>
        <p:nvSpPr>
          <p:cNvPr id="64" name="文本框 63">
            <a:extLst>
              <a:ext uri="{FF2B5EF4-FFF2-40B4-BE49-F238E27FC236}">
                <a16:creationId xmlns:a16="http://schemas.microsoft.com/office/drawing/2014/main" id="{B97CAC74-6106-4B0F-AEA4-C3241F93BF4A}"/>
              </a:ext>
            </a:extLst>
          </p:cNvPr>
          <p:cNvSpPr txBox="1"/>
          <p:nvPr/>
        </p:nvSpPr>
        <p:spPr>
          <a:xfrm>
            <a:off x="6681936" y="4263479"/>
            <a:ext cx="338336" cy="461665"/>
          </a:xfrm>
          <a:prstGeom prst="rect">
            <a:avLst/>
          </a:prstGeom>
          <a:noFill/>
        </p:spPr>
        <p:txBody>
          <a:bodyPr wrap="square" rtlCol="0">
            <a:spAutoFit/>
          </a:bodyPr>
          <a:lstStyle/>
          <a:p>
            <a:r>
              <a:rPr lang="en-US" altLang="zh-CN" dirty="0"/>
              <a:t>S</a:t>
            </a:r>
            <a:endParaRPr lang="zh-CN" altLang="en-US" dirty="0"/>
          </a:p>
        </p:txBody>
      </p:sp>
      <p:sp>
        <p:nvSpPr>
          <p:cNvPr id="65" name="文本框 64">
            <a:extLst>
              <a:ext uri="{FF2B5EF4-FFF2-40B4-BE49-F238E27FC236}">
                <a16:creationId xmlns:a16="http://schemas.microsoft.com/office/drawing/2014/main" id="{BCE940DF-8256-40FA-AD81-E93D2D8BB697}"/>
              </a:ext>
            </a:extLst>
          </p:cNvPr>
          <p:cNvSpPr txBox="1"/>
          <p:nvPr/>
        </p:nvSpPr>
        <p:spPr>
          <a:xfrm flipH="1">
            <a:off x="5840543" y="2469666"/>
            <a:ext cx="408033" cy="461665"/>
          </a:xfrm>
          <a:prstGeom prst="rect">
            <a:avLst/>
          </a:prstGeom>
          <a:noFill/>
        </p:spPr>
        <p:txBody>
          <a:bodyPr wrap="square" rtlCol="0">
            <a:spAutoFit/>
          </a:bodyPr>
          <a:lstStyle/>
          <a:p>
            <a:r>
              <a:rPr lang="en-US" altLang="zh-CN" dirty="0"/>
              <a:t>×</a:t>
            </a:r>
            <a:endParaRPr lang="zh-CN" altLang="en-US" dirty="0"/>
          </a:p>
        </p:txBody>
      </p:sp>
      <p:sp>
        <p:nvSpPr>
          <p:cNvPr id="66" name="文本框 65">
            <a:extLst>
              <a:ext uri="{FF2B5EF4-FFF2-40B4-BE49-F238E27FC236}">
                <a16:creationId xmlns:a16="http://schemas.microsoft.com/office/drawing/2014/main" id="{8DE86E05-0D53-4CF9-A204-2171D0D5965F}"/>
              </a:ext>
            </a:extLst>
          </p:cNvPr>
          <p:cNvSpPr txBox="1"/>
          <p:nvPr/>
        </p:nvSpPr>
        <p:spPr>
          <a:xfrm flipH="1">
            <a:off x="5992943" y="4293096"/>
            <a:ext cx="408033" cy="461665"/>
          </a:xfrm>
          <a:prstGeom prst="rect">
            <a:avLst/>
          </a:prstGeom>
          <a:noFill/>
        </p:spPr>
        <p:txBody>
          <a:bodyPr wrap="square" rtlCol="0">
            <a:spAutoFit/>
          </a:bodyPr>
          <a:lstStyle/>
          <a:p>
            <a:r>
              <a:rPr lang="en-US" altLang="zh-CN" dirty="0"/>
              <a:t>×</a:t>
            </a:r>
            <a:endParaRPr lang="zh-CN" altLang="en-US" dirty="0"/>
          </a:p>
        </p:txBody>
      </p:sp>
      <p:sp>
        <p:nvSpPr>
          <p:cNvPr id="67" name="矩形 66">
            <a:extLst>
              <a:ext uri="{FF2B5EF4-FFF2-40B4-BE49-F238E27FC236}">
                <a16:creationId xmlns:a16="http://schemas.microsoft.com/office/drawing/2014/main" id="{D8B607D4-5F54-46E0-A376-E2B643B00DDA}"/>
              </a:ext>
            </a:extLst>
          </p:cNvPr>
          <p:cNvSpPr/>
          <p:nvPr/>
        </p:nvSpPr>
        <p:spPr bwMode="auto">
          <a:xfrm>
            <a:off x="827584" y="3861048"/>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68" name="矩形 67">
            <a:extLst>
              <a:ext uri="{FF2B5EF4-FFF2-40B4-BE49-F238E27FC236}">
                <a16:creationId xmlns:a16="http://schemas.microsoft.com/office/drawing/2014/main" id="{7C26D6AC-114A-469A-825D-92532C5A15D7}"/>
              </a:ext>
            </a:extLst>
          </p:cNvPr>
          <p:cNvSpPr/>
          <p:nvPr/>
        </p:nvSpPr>
        <p:spPr bwMode="auto">
          <a:xfrm>
            <a:off x="2940558" y="1772816"/>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69" name="矩形 68">
            <a:extLst>
              <a:ext uri="{FF2B5EF4-FFF2-40B4-BE49-F238E27FC236}">
                <a16:creationId xmlns:a16="http://schemas.microsoft.com/office/drawing/2014/main" id="{1D198391-7806-4647-A69C-C1D4E550594C}"/>
              </a:ext>
            </a:extLst>
          </p:cNvPr>
          <p:cNvSpPr/>
          <p:nvPr/>
        </p:nvSpPr>
        <p:spPr bwMode="auto">
          <a:xfrm>
            <a:off x="2987824" y="3789040"/>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0" name="矩形 69">
            <a:extLst>
              <a:ext uri="{FF2B5EF4-FFF2-40B4-BE49-F238E27FC236}">
                <a16:creationId xmlns:a16="http://schemas.microsoft.com/office/drawing/2014/main" id="{482BE18C-C03E-4896-B1CF-23024E314984}"/>
              </a:ext>
            </a:extLst>
          </p:cNvPr>
          <p:cNvSpPr/>
          <p:nvPr/>
        </p:nvSpPr>
        <p:spPr bwMode="auto">
          <a:xfrm>
            <a:off x="5172806" y="1772816"/>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1" name="矩形 70">
            <a:extLst>
              <a:ext uri="{FF2B5EF4-FFF2-40B4-BE49-F238E27FC236}">
                <a16:creationId xmlns:a16="http://schemas.microsoft.com/office/drawing/2014/main" id="{A1A649DF-A5B9-4DE7-8955-64A83F7E1D9B}"/>
              </a:ext>
            </a:extLst>
          </p:cNvPr>
          <p:cNvSpPr/>
          <p:nvPr/>
        </p:nvSpPr>
        <p:spPr bwMode="auto">
          <a:xfrm>
            <a:off x="5172806" y="3789040"/>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3" name="文本框 72">
            <a:extLst>
              <a:ext uri="{FF2B5EF4-FFF2-40B4-BE49-F238E27FC236}">
                <a16:creationId xmlns:a16="http://schemas.microsoft.com/office/drawing/2014/main" id="{61A24217-BC1A-4A07-96A2-AB200D32AAAC}"/>
              </a:ext>
            </a:extLst>
          </p:cNvPr>
          <p:cNvSpPr txBox="1"/>
          <p:nvPr/>
        </p:nvSpPr>
        <p:spPr>
          <a:xfrm flipH="1">
            <a:off x="5364088" y="2176988"/>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74" name="文本框 73">
            <a:extLst>
              <a:ext uri="{FF2B5EF4-FFF2-40B4-BE49-F238E27FC236}">
                <a16:creationId xmlns:a16="http://schemas.microsoft.com/office/drawing/2014/main" id="{F5B18409-9F12-4A76-AE9E-1B2CA3C22864}"/>
              </a:ext>
            </a:extLst>
          </p:cNvPr>
          <p:cNvSpPr txBox="1"/>
          <p:nvPr/>
        </p:nvSpPr>
        <p:spPr>
          <a:xfrm flipH="1">
            <a:off x="5486007" y="4049196"/>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Tree>
    <p:extLst>
      <p:ext uri="{BB962C8B-B14F-4D97-AF65-F5344CB8AC3E}">
        <p14:creationId xmlns:p14="http://schemas.microsoft.com/office/powerpoint/2010/main" val="235262961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685800" y="1052736"/>
            <a:ext cx="7772400" cy="5043264"/>
          </a:xfrm>
        </p:spPr>
        <p:txBody>
          <a:bodyPr/>
          <a:lstStyle/>
          <a:p>
            <a:r>
              <a:rPr lang="en-US" altLang="zh-CN" dirty="0"/>
              <a:t>2. </a:t>
            </a:r>
            <a:r>
              <a:rPr lang="zh-CN" altLang="en-US" dirty="0"/>
              <a:t>枚举所有可能的连接算法</a:t>
            </a:r>
          </a:p>
        </p:txBody>
      </p:sp>
      <p:sp>
        <p:nvSpPr>
          <p:cNvPr id="4" name="Text Box 3">
            <a:extLst>
              <a:ext uri="{FF2B5EF4-FFF2-40B4-BE49-F238E27FC236}">
                <a16:creationId xmlns:a16="http://schemas.microsoft.com/office/drawing/2014/main" id="{04FC1199-2C99-4BBB-AA51-62B8AAAA86E3}"/>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
        <p:nvSpPr>
          <p:cNvPr id="5" name="AutoShape 4">
            <a:extLst>
              <a:ext uri="{FF2B5EF4-FFF2-40B4-BE49-F238E27FC236}">
                <a16:creationId xmlns:a16="http://schemas.microsoft.com/office/drawing/2014/main" id="{C460E095-2598-4366-B482-169BFDA0A0D0}"/>
              </a:ext>
            </a:extLst>
          </p:cNvPr>
          <p:cNvSpPr>
            <a:spLocks noChangeArrowheads="1"/>
          </p:cNvSpPr>
          <p:nvPr/>
        </p:nvSpPr>
        <p:spPr bwMode="auto">
          <a:xfrm rot="5400000">
            <a:off x="1657772" y="19931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AutoShape 4">
            <a:extLst>
              <a:ext uri="{FF2B5EF4-FFF2-40B4-BE49-F238E27FC236}">
                <a16:creationId xmlns:a16="http://schemas.microsoft.com/office/drawing/2014/main" id="{25257C02-1CDB-4721-B4C8-E36D38CB01D2}"/>
              </a:ext>
            </a:extLst>
          </p:cNvPr>
          <p:cNvSpPr>
            <a:spLocks noChangeArrowheads="1"/>
          </p:cNvSpPr>
          <p:nvPr/>
        </p:nvSpPr>
        <p:spPr bwMode="auto">
          <a:xfrm rot="5400000">
            <a:off x="1352972" y="255797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EC4216A9-E4F3-487D-BF62-DC99FC47BA7D}"/>
              </a:ext>
            </a:extLst>
          </p:cNvPr>
          <p:cNvCxnSpPr/>
          <p:nvPr/>
        </p:nvCxnSpPr>
        <p:spPr bwMode="auto">
          <a:xfrm flipV="1">
            <a:off x="1187624" y="28246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5D51DD68-74C9-48AE-9B1C-1393A8A42630}"/>
              </a:ext>
            </a:extLst>
          </p:cNvPr>
          <p:cNvCxnSpPr>
            <a:cxnSpLocks/>
          </p:cNvCxnSpPr>
          <p:nvPr/>
        </p:nvCxnSpPr>
        <p:spPr bwMode="auto">
          <a:xfrm flipH="1" flipV="1">
            <a:off x="1475656" y="28246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11DA8D6F-FB2D-40EF-B97F-1E7A11B4E19C}"/>
              </a:ext>
            </a:extLst>
          </p:cNvPr>
          <p:cNvCxnSpPr>
            <a:cxnSpLocks/>
          </p:cNvCxnSpPr>
          <p:nvPr/>
        </p:nvCxnSpPr>
        <p:spPr bwMode="auto">
          <a:xfrm flipV="1">
            <a:off x="1475656"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A3465B1-1195-4834-801B-F3608FD65D70}"/>
              </a:ext>
            </a:extLst>
          </p:cNvPr>
          <p:cNvCxnSpPr>
            <a:cxnSpLocks/>
          </p:cNvCxnSpPr>
          <p:nvPr/>
        </p:nvCxnSpPr>
        <p:spPr bwMode="auto">
          <a:xfrm flipH="1" flipV="1">
            <a:off x="1763688"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FD4FB99B-656A-4F8F-B097-59F4A5AE624C}"/>
              </a:ext>
            </a:extLst>
          </p:cNvPr>
          <p:cNvSpPr txBox="1"/>
          <p:nvPr/>
        </p:nvSpPr>
        <p:spPr>
          <a:xfrm>
            <a:off x="921296" y="3153742"/>
            <a:ext cx="338336" cy="461665"/>
          </a:xfrm>
          <a:prstGeom prst="rect">
            <a:avLst/>
          </a:prstGeom>
          <a:noFill/>
        </p:spPr>
        <p:txBody>
          <a:bodyPr wrap="square" rtlCol="0">
            <a:spAutoFit/>
          </a:bodyPr>
          <a:lstStyle/>
          <a:p>
            <a:r>
              <a:rPr lang="en-US" altLang="zh-CN" dirty="0"/>
              <a:t>R</a:t>
            </a:r>
            <a:endParaRPr lang="zh-CN" altLang="en-US" dirty="0"/>
          </a:p>
        </p:txBody>
      </p:sp>
      <p:sp>
        <p:nvSpPr>
          <p:cNvPr id="16" name="文本框 15">
            <a:extLst>
              <a:ext uri="{FF2B5EF4-FFF2-40B4-BE49-F238E27FC236}">
                <a16:creationId xmlns:a16="http://schemas.microsoft.com/office/drawing/2014/main" id="{F0B961E3-0B22-4BBC-97F8-34D49B05B04B}"/>
              </a:ext>
            </a:extLst>
          </p:cNvPr>
          <p:cNvSpPr txBox="1"/>
          <p:nvPr/>
        </p:nvSpPr>
        <p:spPr>
          <a:xfrm>
            <a:off x="1641376" y="3183359"/>
            <a:ext cx="338336" cy="461665"/>
          </a:xfrm>
          <a:prstGeom prst="rect">
            <a:avLst/>
          </a:prstGeom>
          <a:noFill/>
        </p:spPr>
        <p:txBody>
          <a:bodyPr wrap="square" rtlCol="0">
            <a:spAutoFit/>
          </a:bodyPr>
          <a:lstStyle/>
          <a:p>
            <a:r>
              <a:rPr lang="en-US" altLang="zh-CN" dirty="0"/>
              <a:t>S</a:t>
            </a:r>
            <a:endParaRPr lang="zh-CN" altLang="en-US" dirty="0"/>
          </a:p>
        </p:txBody>
      </p:sp>
      <p:sp>
        <p:nvSpPr>
          <p:cNvPr id="17" name="文本框 16">
            <a:extLst>
              <a:ext uri="{FF2B5EF4-FFF2-40B4-BE49-F238E27FC236}">
                <a16:creationId xmlns:a16="http://schemas.microsoft.com/office/drawing/2014/main" id="{95ECECE0-D22B-4A5F-953A-4A84B38D8F8F}"/>
              </a:ext>
            </a:extLst>
          </p:cNvPr>
          <p:cNvSpPr txBox="1"/>
          <p:nvPr/>
        </p:nvSpPr>
        <p:spPr>
          <a:xfrm>
            <a:off x="1929408" y="2463279"/>
            <a:ext cx="338336" cy="461665"/>
          </a:xfrm>
          <a:prstGeom prst="rect">
            <a:avLst/>
          </a:prstGeom>
          <a:noFill/>
        </p:spPr>
        <p:txBody>
          <a:bodyPr wrap="square" rtlCol="0">
            <a:spAutoFit/>
          </a:bodyPr>
          <a:lstStyle/>
          <a:p>
            <a:r>
              <a:rPr lang="en-US" altLang="zh-CN" dirty="0"/>
              <a:t>T</a:t>
            </a:r>
            <a:endParaRPr lang="zh-CN" altLang="en-US" dirty="0"/>
          </a:p>
        </p:txBody>
      </p:sp>
      <p:sp>
        <p:nvSpPr>
          <p:cNvPr id="18" name="矩形 17">
            <a:extLst>
              <a:ext uri="{FF2B5EF4-FFF2-40B4-BE49-F238E27FC236}">
                <a16:creationId xmlns:a16="http://schemas.microsoft.com/office/drawing/2014/main" id="{05653DF9-1C6C-4496-8C04-95BB32AA6A7D}"/>
              </a:ext>
            </a:extLst>
          </p:cNvPr>
          <p:cNvSpPr/>
          <p:nvPr/>
        </p:nvSpPr>
        <p:spPr bwMode="auto">
          <a:xfrm>
            <a:off x="748711" y="1804653"/>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9" name="矩形 18">
            <a:extLst>
              <a:ext uri="{FF2B5EF4-FFF2-40B4-BE49-F238E27FC236}">
                <a16:creationId xmlns:a16="http://schemas.microsoft.com/office/drawing/2014/main" id="{FE694EF6-886F-4F13-AE95-A9A18C120EC0}"/>
              </a:ext>
            </a:extLst>
          </p:cNvPr>
          <p:cNvSpPr/>
          <p:nvPr/>
        </p:nvSpPr>
        <p:spPr bwMode="auto">
          <a:xfrm>
            <a:off x="6624226" y="692696"/>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cxnSp>
        <p:nvCxnSpPr>
          <p:cNvPr id="76" name="直接箭头连接符 75">
            <a:extLst>
              <a:ext uri="{FF2B5EF4-FFF2-40B4-BE49-F238E27FC236}">
                <a16:creationId xmlns:a16="http://schemas.microsoft.com/office/drawing/2014/main" id="{9A8A76D6-1F44-4ADB-8478-8B147542F6EE}"/>
              </a:ext>
            </a:extLst>
          </p:cNvPr>
          <p:cNvCxnSpPr/>
          <p:nvPr/>
        </p:nvCxnSpPr>
        <p:spPr bwMode="auto">
          <a:xfrm flipV="1">
            <a:off x="3883527" y="283048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7" name="直接箭头连接符 76">
            <a:extLst>
              <a:ext uri="{FF2B5EF4-FFF2-40B4-BE49-F238E27FC236}">
                <a16:creationId xmlns:a16="http://schemas.microsoft.com/office/drawing/2014/main" id="{91394134-E08D-4C92-81CC-69C78C10A730}"/>
              </a:ext>
            </a:extLst>
          </p:cNvPr>
          <p:cNvCxnSpPr>
            <a:cxnSpLocks/>
          </p:cNvCxnSpPr>
          <p:nvPr/>
        </p:nvCxnSpPr>
        <p:spPr bwMode="auto">
          <a:xfrm flipH="1" flipV="1">
            <a:off x="4171559" y="283048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8" name="直接箭头连接符 77">
            <a:extLst>
              <a:ext uri="{FF2B5EF4-FFF2-40B4-BE49-F238E27FC236}">
                <a16:creationId xmlns:a16="http://schemas.microsoft.com/office/drawing/2014/main" id="{022A787D-0FDD-4C30-A03E-211DE1C98AFC}"/>
              </a:ext>
            </a:extLst>
          </p:cNvPr>
          <p:cNvCxnSpPr>
            <a:cxnSpLocks/>
          </p:cNvCxnSpPr>
          <p:nvPr/>
        </p:nvCxnSpPr>
        <p:spPr bwMode="auto">
          <a:xfrm flipV="1">
            <a:off x="4171559" y="226564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9" name="直接箭头连接符 78">
            <a:extLst>
              <a:ext uri="{FF2B5EF4-FFF2-40B4-BE49-F238E27FC236}">
                <a16:creationId xmlns:a16="http://schemas.microsoft.com/office/drawing/2014/main" id="{A377FDCD-E121-4DEF-A499-655C6EAAD8DF}"/>
              </a:ext>
            </a:extLst>
          </p:cNvPr>
          <p:cNvCxnSpPr>
            <a:cxnSpLocks/>
          </p:cNvCxnSpPr>
          <p:nvPr/>
        </p:nvCxnSpPr>
        <p:spPr bwMode="auto">
          <a:xfrm flipH="1" flipV="1">
            <a:off x="4459591" y="226564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0" name="文本框 79">
            <a:extLst>
              <a:ext uri="{FF2B5EF4-FFF2-40B4-BE49-F238E27FC236}">
                <a16:creationId xmlns:a16="http://schemas.microsoft.com/office/drawing/2014/main" id="{33075344-69FE-4606-BB2C-8F623C5CC8A2}"/>
              </a:ext>
            </a:extLst>
          </p:cNvPr>
          <p:cNvSpPr txBox="1"/>
          <p:nvPr/>
        </p:nvSpPr>
        <p:spPr>
          <a:xfrm>
            <a:off x="3617199" y="3159559"/>
            <a:ext cx="338336" cy="461665"/>
          </a:xfrm>
          <a:prstGeom prst="rect">
            <a:avLst/>
          </a:prstGeom>
          <a:noFill/>
        </p:spPr>
        <p:txBody>
          <a:bodyPr wrap="square" rtlCol="0">
            <a:spAutoFit/>
          </a:bodyPr>
          <a:lstStyle/>
          <a:p>
            <a:r>
              <a:rPr lang="en-US" altLang="zh-CN" dirty="0"/>
              <a:t>R</a:t>
            </a:r>
            <a:endParaRPr lang="zh-CN" altLang="en-US" dirty="0"/>
          </a:p>
        </p:txBody>
      </p:sp>
      <p:sp>
        <p:nvSpPr>
          <p:cNvPr id="81" name="文本框 80">
            <a:extLst>
              <a:ext uri="{FF2B5EF4-FFF2-40B4-BE49-F238E27FC236}">
                <a16:creationId xmlns:a16="http://schemas.microsoft.com/office/drawing/2014/main" id="{BC66CEA9-38B9-40ED-85CE-EB78FBFC8B3B}"/>
              </a:ext>
            </a:extLst>
          </p:cNvPr>
          <p:cNvSpPr txBox="1"/>
          <p:nvPr/>
        </p:nvSpPr>
        <p:spPr>
          <a:xfrm>
            <a:off x="4337279" y="3189176"/>
            <a:ext cx="338336" cy="461665"/>
          </a:xfrm>
          <a:prstGeom prst="rect">
            <a:avLst/>
          </a:prstGeom>
          <a:noFill/>
        </p:spPr>
        <p:txBody>
          <a:bodyPr wrap="square" rtlCol="0">
            <a:spAutoFit/>
          </a:bodyPr>
          <a:lstStyle/>
          <a:p>
            <a:r>
              <a:rPr lang="en-US" altLang="zh-CN" dirty="0"/>
              <a:t>S</a:t>
            </a:r>
            <a:endParaRPr lang="zh-CN" altLang="en-US" dirty="0"/>
          </a:p>
        </p:txBody>
      </p:sp>
      <p:sp>
        <p:nvSpPr>
          <p:cNvPr id="82" name="文本框 81">
            <a:extLst>
              <a:ext uri="{FF2B5EF4-FFF2-40B4-BE49-F238E27FC236}">
                <a16:creationId xmlns:a16="http://schemas.microsoft.com/office/drawing/2014/main" id="{DC30F069-F0FD-42AF-AD1C-697B58537DBE}"/>
              </a:ext>
            </a:extLst>
          </p:cNvPr>
          <p:cNvSpPr txBox="1"/>
          <p:nvPr/>
        </p:nvSpPr>
        <p:spPr>
          <a:xfrm>
            <a:off x="4625311" y="2469096"/>
            <a:ext cx="338336" cy="461665"/>
          </a:xfrm>
          <a:prstGeom prst="rect">
            <a:avLst/>
          </a:prstGeom>
          <a:noFill/>
        </p:spPr>
        <p:txBody>
          <a:bodyPr wrap="square" rtlCol="0">
            <a:spAutoFit/>
          </a:bodyPr>
          <a:lstStyle/>
          <a:p>
            <a:r>
              <a:rPr lang="en-US" altLang="zh-CN" dirty="0"/>
              <a:t>T</a:t>
            </a:r>
            <a:endParaRPr lang="zh-CN" altLang="en-US" dirty="0"/>
          </a:p>
        </p:txBody>
      </p:sp>
      <p:cxnSp>
        <p:nvCxnSpPr>
          <p:cNvPr id="86" name="直接箭头连接符 85">
            <a:extLst>
              <a:ext uri="{FF2B5EF4-FFF2-40B4-BE49-F238E27FC236}">
                <a16:creationId xmlns:a16="http://schemas.microsoft.com/office/drawing/2014/main" id="{2277559A-57C5-485E-BF54-E6EB7A5C6EDF}"/>
              </a:ext>
            </a:extLst>
          </p:cNvPr>
          <p:cNvCxnSpPr/>
          <p:nvPr/>
        </p:nvCxnSpPr>
        <p:spPr bwMode="auto">
          <a:xfrm flipV="1">
            <a:off x="3955535" y="51347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7" name="直接箭头连接符 86">
            <a:extLst>
              <a:ext uri="{FF2B5EF4-FFF2-40B4-BE49-F238E27FC236}">
                <a16:creationId xmlns:a16="http://schemas.microsoft.com/office/drawing/2014/main" id="{A91FA563-6A07-415B-804F-EC0C4C2A190C}"/>
              </a:ext>
            </a:extLst>
          </p:cNvPr>
          <p:cNvCxnSpPr>
            <a:cxnSpLocks/>
          </p:cNvCxnSpPr>
          <p:nvPr/>
        </p:nvCxnSpPr>
        <p:spPr bwMode="auto">
          <a:xfrm flipH="1" flipV="1">
            <a:off x="4243567" y="513474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8" name="直接箭头连接符 87">
            <a:extLst>
              <a:ext uri="{FF2B5EF4-FFF2-40B4-BE49-F238E27FC236}">
                <a16:creationId xmlns:a16="http://schemas.microsoft.com/office/drawing/2014/main" id="{192C279C-8F93-40E2-B836-5EFAE7A25DDF}"/>
              </a:ext>
            </a:extLst>
          </p:cNvPr>
          <p:cNvCxnSpPr>
            <a:cxnSpLocks/>
          </p:cNvCxnSpPr>
          <p:nvPr/>
        </p:nvCxnSpPr>
        <p:spPr bwMode="auto">
          <a:xfrm flipV="1">
            <a:off x="4243567" y="456990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9" name="直接箭头连接符 88">
            <a:extLst>
              <a:ext uri="{FF2B5EF4-FFF2-40B4-BE49-F238E27FC236}">
                <a16:creationId xmlns:a16="http://schemas.microsoft.com/office/drawing/2014/main" id="{921E56A1-2112-4A9E-9773-26C7C3D2C656}"/>
              </a:ext>
            </a:extLst>
          </p:cNvPr>
          <p:cNvCxnSpPr>
            <a:cxnSpLocks/>
          </p:cNvCxnSpPr>
          <p:nvPr/>
        </p:nvCxnSpPr>
        <p:spPr bwMode="auto">
          <a:xfrm flipH="1" flipV="1">
            <a:off x="4531599" y="456990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90" name="文本框 89">
            <a:extLst>
              <a:ext uri="{FF2B5EF4-FFF2-40B4-BE49-F238E27FC236}">
                <a16:creationId xmlns:a16="http://schemas.microsoft.com/office/drawing/2014/main" id="{FF7E071E-AEAF-4D10-8FC6-A26A40C556D6}"/>
              </a:ext>
            </a:extLst>
          </p:cNvPr>
          <p:cNvSpPr txBox="1"/>
          <p:nvPr/>
        </p:nvSpPr>
        <p:spPr>
          <a:xfrm>
            <a:off x="3689207" y="5463815"/>
            <a:ext cx="338336" cy="461665"/>
          </a:xfrm>
          <a:prstGeom prst="rect">
            <a:avLst/>
          </a:prstGeom>
          <a:noFill/>
        </p:spPr>
        <p:txBody>
          <a:bodyPr wrap="square" rtlCol="0">
            <a:spAutoFit/>
          </a:bodyPr>
          <a:lstStyle/>
          <a:p>
            <a:r>
              <a:rPr lang="en-US" altLang="zh-CN" dirty="0"/>
              <a:t>R</a:t>
            </a:r>
            <a:endParaRPr lang="zh-CN" altLang="en-US" dirty="0"/>
          </a:p>
        </p:txBody>
      </p:sp>
      <p:sp>
        <p:nvSpPr>
          <p:cNvPr id="91" name="文本框 90">
            <a:extLst>
              <a:ext uri="{FF2B5EF4-FFF2-40B4-BE49-F238E27FC236}">
                <a16:creationId xmlns:a16="http://schemas.microsoft.com/office/drawing/2014/main" id="{B079C594-B59B-4CC3-967B-EADF0DBC2A13}"/>
              </a:ext>
            </a:extLst>
          </p:cNvPr>
          <p:cNvSpPr txBox="1"/>
          <p:nvPr/>
        </p:nvSpPr>
        <p:spPr>
          <a:xfrm>
            <a:off x="4409287" y="5493432"/>
            <a:ext cx="338336" cy="461665"/>
          </a:xfrm>
          <a:prstGeom prst="rect">
            <a:avLst/>
          </a:prstGeom>
          <a:noFill/>
        </p:spPr>
        <p:txBody>
          <a:bodyPr wrap="square" rtlCol="0">
            <a:spAutoFit/>
          </a:bodyPr>
          <a:lstStyle/>
          <a:p>
            <a:r>
              <a:rPr lang="en-US" altLang="zh-CN" dirty="0"/>
              <a:t>S</a:t>
            </a:r>
            <a:endParaRPr lang="zh-CN" altLang="en-US" dirty="0"/>
          </a:p>
        </p:txBody>
      </p:sp>
      <p:sp>
        <p:nvSpPr>
          <p:cNvPr id="92" name="文本框 91">
            <a:extLst>
              <a:ext uri="{FF2B5EF4-FFF2-40B4-BE49-F238E27FC236}">
                <a16:creationId xmlns:a16="http://schemas.microsoft.com/office/drawing/2014/main" id="{3E8D28BF-7BB6-48A2-8160-5B51DB5616A8}"/>
              </a:ext>
            </a:extLst>
          </p:cNvPr>
          <p:cNvSpPr txBox="1"/>
          <p:nvPr/>
        </p:nvSpPr>
        <p:spPr>
          <a:xfrm>
            <a:off x="4697319" y="4773352"/>
            <a:ext cx="338336" cy="461665"/>
          </a:xfrm>
          <a:prstGeom prst="rect">
            <a:avLst/>
          </a:prstGeom>
          <a:noFill/>
        </p:spPr>
        <p:txBody>
          <a:bodyPr wrap="square" rtlCol="0">
            <a:spAutoFit/>
          </a:bodyPr>
          <a:lstStyle/>
          <a:p>
            <a:r>
              <a:rPr lang="en-US" altLang="zh-CN" dirty="0"/>
              <a:t>T</a:t>
            </a:r>
            <a:endParaRPr lang="zh-CN" altLang="en-US" dirty="0"/>
          </a:p>
        </p:txBody>
      </p:sp>
      <p:cxnSp>
        <p:nvCxnSpPr>
          <p:cNvPr id="96" name="直接箭头连接符 95">
            <a:extLst>
              <a:ext uri="{FF2B5EF4-FFF2-40B4-BE49-F238E27FC236}">
                <a16:creationId xmlns:a16="http://schemas.microsoft.com/office/drawing/2014/main" id="{45068EE7-E799-4F8C-95B1-F3BCBFB00185}"/>
              </a:ext>
            </a:extLst>
          </p:cNvPr>
          <p:cNvCxnSpPr/>
          <p:nvPr/>
        </p:nvCxnSpPr>
        <p:spPr bwMode="auto">
          <a:xfrm flipV="1">
            <a:off x="6835855" y="279283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7" name="直接箭头连接符 96">
            <a:extLst>
              <a:ext uri="{FF2B5EF4-FFF2-40B4-BE49-F238E27FC236}">
                <a16:creationId xmlns:a16="http://schemas.microsoft.com/office/drawing/2014/main" id="{39672DAC-2931-42CB-94F5-40E450CA27D0}"/>
              </a:ext>
            </a:extLst>
          </p:cNvPr>
          <p:cNvCxnSpPr>
            <a:cxnSpLocks/>
          </p:cNvCxnSpPr>
          <p:nvPr/>
        </p:nvCxnSpPr>
        <p:spPr bwMode="auto">
          <a:xfrm flipH="1" flipV="1">
            <a:off x="7123887" y="279283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8" name="直接箭头连接符 97">
            <a:extLst>
              <a:ext uri="{FF2B5EF4-FFF2-40B4-BE49-F238E27FC236}">
                <a16:creationId xmlns:a16="http://schemas.microsoft.com/office/drawing/2014/main" id="{40F97E0D-C9F5-492B-9591-92433301ECC0}"/>
              </a:ext>
            </a:extLst>
          </p:cNvPr>
          <p:cNvCxnSpPr>
            <a:cxnSpLocks/>
          </p:cNvCxnSpPr>
          <p:nvPr/>
        </p:nvCxnSpPr>
        <p:spPr bwMode="auto">
          <a:xfrm flipV="1">
            <a:off x="7123887" y="222799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9" name="直接箭头连接符 98">
            <a:extLst>
              <a:ext uri="{FF2B5EF4-FFF2-40B4-BE49-F238E27FC236}">
                <a16:creationId xmlns:a16="http://schemas.microsoft.com/office/drawing/2014/main" id="{2A42733F-773E-4FF7-91CE-070EB6F83E83}"/>
              </a:ext>
            </a:extLst>
          </p:cNvPr>
          <p:cNvCxnSpPr>
            <a:cxnSpLocks/>
          </p:cNvCxnSpPr>
          <p:nvPr/>
        </p:nvCxnSpPr>
        <p:spPr bwMode="auto">
          <a:xfrm flipH="1" flipV="1">
            <a:off x="7411919" y="222799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0" name="文本框 99">
            <a:extLst>
              <a:ext uri="{FF2B5EF4-FFF2-40B4-BE49-F238E27FC236}">
                <a16:creationId xmlns:a16="http://schemas.microsoft.com/office/drawing/2014/main" id="{5DE629E8-85B2-48BD-9A25-BF2043B7431E}"/>
              </a:ext>
            </a:extLst>
          </p:cNvPr>
          <p:cNvSpPr txBox="1"/>
          <p:nvPr/>
        </p:nvSpPr>
        <p:spPr>
          <a:xfrm>
            <a:off x="6569527" y="3121905"/>
            <a:ext cx="338336" cy="461665"/>
          </a:xfrm>
          <a:prstGeom prst="rect">
            <a:avLst/>
          </a:prstGeom>
          <a:noFill/>
        </p:spPr>
        <p:txBody>
          <a:bodyPr wrap="square" rtlCol="0">
            <a:spAutoFit/>
          </a:bodyPr>
          <a:lstStyle/>
          <a:p>
            <a:r>
              <a:rPr lang="en-US" altLang="zh-CN" dirty="0"/>
              <a:t>R</a:t>
            </a:r>
            <a:endParaRPr lang="zh-CN" altLang="en-US" dirty="0"/>
          </a:p>
        </p:txBody>
      </p:sp>
      <p:sp>
        <p:nvSpPr>
          <p:cNvPr id="101" name="文本框 100">
            <a:extLst>
              <a:ext uri="{FF2B5EF4-FFF2-40B4-BE49-F238E27FC236}">
                <a16:creationId xmlns:a16="http://schemas.microsoft.com/office/drawing/2014/main" id="{A1E23797-B15A-48BF-9FE3-0CFCA21A658E}"/>
              </a:ext>
            </a:extLst>
          </p:cNvPr>
          <p:cNvSpPr txBox="1"/>
          <p:nvPr/>
        </p:nvSpPr>
        <p:spPr>
          <a:xfrm>
            <a:off x="7289607" y="3151522"/>
            <a:ext cx="338336" cy="461665"/>
          </a:xfrm>
          <a:prstGeom prst="rect">
            <a:avLst/>
          </a:prstGeom>
          <a:noFill/>
        </p:spPr>
        <p:txBody>
          <a:bodyPr wrap="square" rtlCol="0">
            <a:spAutoFit/>
          </a:bodyPr>
          <a:lstStyle/>
          <a:p>
            <a:r>
              <a:rPr lang="en-US" altLang="zh-CN" dirty="0"/>
              <a:t>S</a:t>
            </a:r>
            <a:endParaRPr lang="zh-CN" altLang="en-US" dirty="0"/>
          </a:p>
        </p:txBody>
      </p:sp>
      <p:sp>
        <p:nvSpPr>
          <p:cNvPr id="102" name="文本框 101">
            <a:extLst>
              <a:ext uri="{FF2B5EF4-FFF2-40B4-BE49-F238E27FC236}">
                <a16:creationId xmlns:a16="http://schemas.microsoft.com/office/drawing/2014/main" id="{30C6A6D0-F6A0-4919-9183-5E6E105C6F56}"/>
              </a:ext>
            </a:extLst>
          </p:cNvPr>
          <p:cNvSpPr txBox="1"/>
          <p:nvPr/>
        </p:nvSpPr>
        <p:spPr>
          <a:xfrm>
            <a:off x="7577639" y="2431442"/>
            <a:ext cx="338336" cy="461665"/>
          </a:xfrm>
          <a:prstGeom prst="rect">
            <a:avLst/>
          </a:prstGeom>
          <a:noFill/>
        </p:spPr>
        <p:txBody>
          <a:bodyPr wrap="square" rtlCol="0">
            <a:spAutoFit/>
          </a:bodyPr>
          <a:lstStyle/>
          <a:p>
            <a:r>
              <a:rPr lang="en-US" altLang="zh-CN" dirty="0"/>
              <a:t>T</a:t>
            </a:r>
            <a:endParaRPr lang="zh-CN" altLang="en-US" dirty="0"/>
          </a:p>
        </p:txBody>
      </p:sp>
      <p:cxnSp>
        <p:nvCxnSpPr>
          <p:cNvPr id="106" name="直接箭头连接符 105">
            <a:extLst>
              <a:ext uri="{FF2B5EF4-FFF2-40B4-BE49-F238E27FC236}">
                <a16:creationId xmlns:a16="http://schemas.microsoft.com/office/drawing/2014/main" id="{CB802E40-818D-4E2A-8BCF-6800D570BE38}"/>
              </a:ext>
            </a:extLst>
          </p:cNvPr>
          <p:cNvCxnSpPr/>
          <p:nvPr/>
        </p:nvCxnSpPr>
        <p:spPr bwMode="auto">
          <a:xfrm flipV="1">
            <a:off x="6883121" y="509709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7" name="直接箭头连接符 106">
            <a:extLst>
              <a:ext uri="{FF2B5EF4-FFF2-40B4-BE49-F238E27FC236}">
                <a16:creationId xmlns:a16="http://schemas.microsoft.com/office/drawing/2014/main" id="{1E058B55-EDDB-4A43-BE6E-C2F443C5DA6D}"/>
              </a:ext>
            </a:extLst>
          </p:cNvPr>
          <p:cNvCxnSpPr>
            <a:cxnSpLocks/>
          </p:cNvCxnSpPr>
          <p:nvPr/>
        </p:nvCxnSpPr>
        <p:spPr bwMode="auto">
          <a:xfrm flipH="1" flipV="1">
            <a:off x="7171153" y="509709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8" name="直接箭头连接符 107">
            <a:extLst>
              <a:ext uri="{FF2B5EF4-FFF2-40B4-BE49-F238E27FC236}">
                <a16:creationId xmlns:a16="http://schemas.microsoft.com/office/drawing/2014/main" id="{6E593E26-0C95-43BA-B227-C756EBCEBFD2}"/>
              </a:ext>
            </a:extLst>
          </p:cNvPr>
          <p:cNvCxnSpPr>
            <a:cxnSpLocks/>
          </p:cNvCxnSpPr>
          <p:nvPr/>
        </p:nvCxnSpPr>
        <p:spPr bwMode="auto">
          <a:xfrm flipV="1">
            <a:off x="7171153" y="453225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9" name="直接箭头连接符 108">
            <a:extLst>
              <a:ext uri="{FF2B5EF4-FFF2-40B4-BE49-F238E27FC236}">
                <a16:creationId xmlns:a16="http://schemas.microsoft.com/office/drawing/2014/main" id="{3587C4D9-72BF-4681-9C2B-75A976536B48}"/>
              </a:ext>
            </a:extLst>
          </p:cNvPr>
          <p:cNvCxnSpPr>
            <a:cxnSpLocks/>
          </p:cNvCxnSpPr>
          <p:nvPr/>
        </p:nvCxnSpPr>
        <p:spPr bwMode="auto">
          <a:xfrm flipH="1" flipV="1">
            <a:off x="7459185" y="453225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10" name="文本框 109">
            <a:extLst>
              <a:ext uri="{FF2B5EF4-FFF2-40B4-BE49-F238E27FC236}">
                <a16:creationId xmlns:a16="http://schemas.microsoft.com/office/drawing/2014/main" id="{C0AC2805-69BD-45B0-8972-95AFCE5A2312}"/>
              </a:ext>
            </a:extLst>
          </p:cNvPr>
          <p:cNvSpPr txBox="1"/>
          <p:nvPr/>
        </p:nvSpPr>
        <p:spPr>
          <a:xfrm>
            <a:off x="6616793" y="5426161"/>
            <a:ext cx="338336" cy="461665"/>
          </a:xfrm>
          <a:prstGeom prst="rect">
            <a:avLst/>
          </a:prstGeom>
          <a:noFill/>
        </p:spPr>
        <p:txBody>
          <a:bodyPr wrap="square" rtlCol="0">
            <a:spAutoFit/>
          </a:bodyPr>
          <a:lstStyle/>
          <a:p>
            <a:r>
              <a:rPr lang="en-US" altLang="zh-CN" dirty="0"/>
              <a:t>R</a:t>
            </a:r>
            <a:endParaRPr lang="zh-CN" altLang="en-US" dirty="0"/>
          </a:p>
        </p:txBody>
      </p:sp>
      <p:sp>
        <p:nvSpPr>
          <p:cNvPr id="111" name="文本框 110">
            <a:extLst>
              <a:ext uri="{FF2B5EF4-FFF2-40B4-BE49-F238E27FC236}">
                <a16:creationId xmlns:a16="http://schemas.microsoft.com/office/drawing/2014/main" id="{545294E0-421C-42E4-833A-E4F94C151AE9}"/>
              </a:ext>
            </a:extLst>
          </p:cNvPr>
          <p:cNvSpPr txBox="1"/>
          <p:nvPr/>
        </p:nvSpPr>
        <p:spPr>
          <a:xfrm>
            <a:off x="7336873" y="5455778"/>
            <a:ext cx="338336" cy="461665"/>
          </a:xfrm>
          <a:prstGeom prst="rect">
            <a:avLst/>
          </a:prstGeom>
          <a:noFill/>
        </p:spPr>
        <p:txBody>
          <a:bodyPr wrap="square" rtlCol="0">
            <a:spAutoFit/>
          </a:bodyPr>
          <a:lstStyle/>
          <a:p>
            <a:r>
              <a:rPr lang="en-US" altLang="zh-CN" dirty="0"/>
              <a:t>S</a:t>
            </a:r>
            <a:endParaRPr lang="zh-CN" altLang="en-US" dirty="0"/>
          </a:p>
        </p:txBody>
      </p:sp>
      <p:sp>
        <p:nvSpPr>
          <p:cNvPr id="112" name="文本框 111">
            <a:extLst>
              <a:ext uri="{FF2B5EF4-FFF2-40B4-BE49-F238E27FC236}">
                <a16:creationId xmlns:a16="http://schemas.microsoft.com/office/drawing/2014/main" id="{195CD733-2925-4A06-85F7-058D1B67E5BD}"/>
              </a:ext>
            </a:extLst>
          </p:cNvPr>
          <p:cNvSpPr txBox="1"/>
          <p:nvPr/>
        </p:nvSpPr>
        <p:spPr>
          <a:xfrm>
            <a:off x="7624905" y="4735698"/>
            <a:ext cx="338336" cy="461665"/>
          </a:xfrm>
          <a:prstGeom prst="rect">
            <a:avLst/>
          </a:prstGeom>
          <a:noFill/>
        </p:spPr>
        <p:txBody>
          <a:bodyPr wrap="square" rtlCol="0">
            <a:spAutoFit/>
          </a:bodyPr>
          <a:lstStyle/>
          <a:p>
            <a:r>
              <a:rPr lang="en-US" altLang="zh-CN" dirty="0"/>
              <a:t>T</a:t>
            </a:r>
            <a:endParaRPr lang="zh-CN" altLang="en-US" dirty="0"/>
          </a:p>
        </p:txBody>
      </p:sp>
      <p:sp>
        <p:nvSpPr>
          <p:cNvPr id="2" name="箭头: 右 1">
            <a:extLst>
              <a:ext uri="{FF2B5EF4-FFF2-40B4-BE49-F238E27FC236}">
                <a16:creationId xmlns:a16="http://schemas.microsoft.com/office/drawing/2014/main" id="{9877F75D-2843-4327-B793-0407D5CAD31D}"/>
              </a:ext>
            </a:extLst>
          </p:cNvPr>
          <p:cNvSpPr/>
          <p:nvPr/>
        </p:nvSpPr>
        <p:spPr bwMode="auto">
          <a:xfrm>
            <a:off x="2627784" y="2596071"/>
            <a:ext cx="783294" cy="52583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FA5F89C8-E789-4CD1-AC92-3B68E81A81EA}"/>
              </a:ext>
            </a:extLst>
          </p:cNvPr>
          <p:cNvSpPr/>
          <p:nvPr/>
        </p:nvSpPr>
        <p:spPr bwMode="auto">
          <a:xfrm>
            <a:off x="3883527" y="2596071"/>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NLJ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14" name="矩形 113">
            <a:extLst>
              <a:ext uri="{FF2B5EF4-FFF2-40B4-BE49-F238E27FC236}">
                <a16:creationId xmlns:a16="http://schemas.microsoft.com/office/drawing/2014/main" id="{D52711DF-E505-479E-A44C-85BF69CADB34}"/>
              </a:ext>
            </a:extLst>
          </p:cNvPr>
          <p:cNvSpPr/>
          <p:nvPr/>
        </p:nvSpPr>
        <p:spPr bwMode="auto">
          <a:xfrm>
            <a:off x="4211960"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NLJ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15" name="矩形 114">
            <a:extLst>
              <a:ext uri="{FF2B5EF4-FFF2-40B4-BE49-F238E27FC236}">
                <a16:creationId xmlns:a16="http://schemas.microsoft.com/office/drawing/2014/main" id="{FD3FBC25-1079-4CC0-872A-25832437088E}"/>
              </a:ext>
            </a:extLst>
          </p:cNvPr>
          <p:cNvSpPr/>
          <p:nvPr/>
        </p:nvSpPr>
        <p:spPr bwMode="auto">
          <a:xfrm>
            <a:off x="7155494"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NLJ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16" name="矩形 115">
            <a:extLst>
              <a:ext uri="{FF2B5EF4-FFF2-40B4-BE49-F238E27FC236}">
                <a16:creationId xmlns:a16="http://schemas.microsoft.com/office/drawing/2014/main" id="{AA0DA1EE-4F69-4071-BD46-B6F2B9183F5A}"/>
              </a:ext>
            </a:extLst>
          </p:cNvPr>
          <p:cNvSpPr/>
          <p:nvPr/>
        </p:nvSpPr>
        <p:spPr bwMode="auto">
          <a:xfrm>
            <a:off x="6867462" y="257748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17" name="矩形 116">
            <a:extLst>
              <a:ext uri="{FF2B5EF4-FFF2-40B4-BE49-F238E27FC236}">
                <a16:creationId xmlns:a16="http://schemas.microsoft.com/office/drawing/2014/main" id="{616D61E6-18DC-4EDF-B9AE-74B1F4D76CFA}"/>
              </a:ext>
            </a:extLst>
          </p:cNvPr>
          <p:cNvSpPr/>
          <p:nvPr/>
        </p:nvSpPr>
        <p:spPr bwMode="auto">
          <a:xfrm>
            <a:off x="3995936" y="486916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NLJ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18" name="矩形 117">
            <a:extLst>
              <a:ext uri="{FF2B5EF4-FFF2-40B4-BE49-F238E27FC236}">
                <a16:creationId xmlns:a16="http://schemas.microsoft.com/office/drawing/2014/main" id="{1FD1DEBB-8C88-4A48-90DD-5E90C6CB157C}"/>
              </a:ext>
            </a:extLst>
          </p:cNvPr>
          <p:cNvSpPr/>
          <p:nvPr/>
        </p:nvSpPr>
        <p:spPr bwMode="auto">
          <a:xfrm>
            <a:off x="4275174" y="437768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19" name="矩形 118">
            <a:extLst>
              <a:ext uri="{FF2B5EF4-FFF2-40B4-BE49-F238E27FC236}">
                <a16:creationId xmlns:a16="http://schemas.microsoft.com/office/drawing/2014/main" id="{BF3DDD2C-0743-4672-8EA2-543DEF482210}"/>
              </a:ext>
            </a:extLst>
          </p:cNvPr>
          <p:cNvSpPr/>
          <p:nvPr/>
        </p:nvSpPr>
        <p:spPr bwMode="auto">
          <a:xfrm>
            <a:off x="7227502" y="4305672"/>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20" name="矩形 119">
            <a:extLst>
              <a:ext uri="{FF2B5EF4-FFF2-40B4-BE49-F238E27FC236}">
                <a16:creationId xmlns:a16="http://schemas.microsoft.com/office/drawing/2014/main" id="{6E139515-6717-4EF8-9144-B7D8572D54FB}"/>
              </a:ext>
            </a:extLst>
          </p:cNvPr>
          <p:cNvSpPr/>
          <p:nvPr/>
        </p:nvSpPr>
        <p:spPr bwMode="auto">
          <a:xfrm>
            <a:off x="6939470" y="4881736"/>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139305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326611"/>
            <a:ext cx="3600400" cy="8973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return out</a:t>
            </a:r>
            <a:r>
              <a:rPr kumimoji="1" lang="en-US" altLang="zh-CN" sz="12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2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492897"/>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latin typeface="新宋体" panose="02010609030101010101" pitchFamily="49" charset="-122"/>
                <a:ea typeface="新宋体" panose="02010609030101010101" pitchFamily="49" charset="-122"/>
              </a:rPr>
              <a:t>(t1)</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t2)</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return out</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470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latin typeface="新宋体" panose="02010609030101010101" pitchFamily="49" charset="-122"/>
                <a:ea typeface="新宋体" panose="02010609030101010101" pitchFamily="49" charset="-122"/>
              </a:rPr>
              <a:t>r</a:t>
            </a:r>
            <a:r>
              <a:rPr kumimoji="1" lang="en-US" altLang="zh-CN" sz="1400" b="1" i="0" u="none" strike="noStrike" cap="none" normalizeH="0" baseline="0" dirty="0" err="1">
                <a:ln>
                  <a:noFill/>
                </a:ln>
                <a:effectLst/>
                <a:latin typeface="新宋体" panose="02010609030101010101" pitchFamily="49" charset="-122"/>
                <a:ea typeface="新宋体" panose="02010609030101010101" pitchFamily="49" charset="-122"/>
              </a:rPr>
              <a:t>eutrn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3145272" y="3415569"/>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1092540"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r</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eturn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2" name="内容占位符 2">
            <a:extLst>
              <a:ext uri="{FF2B5EF4-FFF2-40B4-BE49-F238E27FC236}">
                <a16:creationId xmlns:a16="http://schemas.microsoft.com/office/drawing/2014/main" id="{31580CBC-999D-4267-BF13-30CEA3C80AED}"/>
              </a:ext>
            </a:extLst>
          </p:cNvPr>
          <p:cNvSpPr>
            <a:spLocks noGrp="1"/>
          </p:cNvSpPr>
          <p:nvPr>
            <p:ph idx="1"/>
          </p:nvPr>
        </p:nvSpPr>
        <p:spPr>
          <a:xfrm>
            <a:off x="576672" y="794846"/>
            <a:ext cx="4102224" cy="496111"/>
          </a:xfrm>
        </p:spPr>
        <p:txBody>
          <a:bodyPr/>
          <a:lstStyle/>
          <a:p>
            <a:r>
              <a:rPr lang="zh-CN" altLang="en-US" dirty="0"/>
              <a:t>物化模型</a:t>
            </a:r>
            <a:endParaRPr lang="en-US" altLang="zh-CN" dirty="0"/>
          </a:p>
        </p:txBody>
      </p:sp>
      <p:sp>
        <p:nvSpPr>
          <p:cNvPr id="38" name="矩形 37">
            <a:extLst>
              <a:ext uri="{FF2B5EF4-FFF2-40B4-BE49-F238E27FC236}">
                <a16:creationId xmlns:a16="http://schemas.microsoft.com/office/drawing/2014/main" id="{86FA59E6-5563-4D37-894F-BAE4AB54EE9B}"/>
              </a:ext>
            </a:extLst>
          </p:cNvPr>
          <p:cNvSpPr/>
          <p:nvPr/>
        </p:nvSpPr>
        <p:spPr bwMode="auto">
          <a:xfrm>
            <a:off x="3324788"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r</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eturn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17496098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685800" y="1052736"/>
            <a:ext cx="7846640" cy="625624"/>
          </a:xfrm>
        </p:spPr>
        <p:txBody>
          <a:bodyPr/>
          <a:lstStyle/>
          <a:p>
            <a:r>
              <a:rPr lang="en-US" altLang="zh-CN" dirty="0"/>
              <a:t>3.</a:t>
            </a:r>
            <a:r>
              <a:rPr lang="zh-CN" altLang="en-US" dirty="0"/>
              <a:t>枚举所有可能的数据存取方法</a:t>
            </a:r>
          </a:p>
        </p:txBody>
      </p:sp>
      <p:sp>
        <p:nvSpPr>
          <p:cNvPr id="4" name="Text Box 3">
            <a:extLst>
              <a:ext uri="{FF2B5EF4-FFF2-40B4-BE49-F238E27FC236}">
                <a16:creationId xmlns:a16="http://schemas.microsoft.com/office/drawing/2014/main" id="{04FC1199-2C99-4BBB-AA51-62B8AAAA86E3}"/>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
        <p:nvSpPr>
          <p:cNvPr id="19" name="矩形 18">
            <a:extLst>
              <a:ext uri="{FF2B5EF4-FFF2-40B4-BE49-F238E27FC236}">
                <a16:creationId xmlns:a16="http://schemas.microsoft.com/office/drawing/2014/main" id="{FE694EF6-886F-4F13-AE95-A9A18C120EC0}"/>
              </a:ext>
            </a:extLst>
          </p:cNvPr>
          <p:cNvSpPr/>
          <p:nvPr/>
        </p:nvSpPr>
        <p:spPr bwMode="auto">
          <a:xfrm>
            <a:off x="6624226" y="692696"/>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cxnSp>
        <p:nvCxnSpPr>
          <p:cNvPr id="106" name="直接箭头连接符 105">
            <a:extLst>
              <a:ext uri="{FF2B5EF4-FFF2-40B4-BE49-F238E27FC236}">
                <a16:creationId xmlns:a16="http://schemas.microsoft.com/office/drawing/2014/main" id="{CB802E40-818D-4E2A-8BCF-6800D570BE38}"/>
              </a:ext>
            </a:extLst>
          </p:cNvPr>
          <p:cNvCxnSpPr/>
          <p:nvPr/>
        </p:nvCxnSpPr>
        <p:spPr bwMode="auto">
          <a:xfrm flipV="1">
            <a:off x="1165920" y="278025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7" name="直接箭头连接符 106">
            <a:extLst>
              <a:ext uri="{FF2B5EF4-FFF2-40B4-BE49-F238E27FC236}">
                <a16:creationId xmlns:a16="http://schemas.microsoft.com/office/drawing/2014/main" id="{1E058B55-EDDB-4A43-BE6E-C2F443C5DA6D}"/>
              </a:ext>
            </a:extLst>
          </p:cNvPr>
          <p:cNvCxnSpPr>
            <a:cxnSpLocks/>
          </p:cNvCxnSpPr>
          <p:nvPr/>
        </p:nvCxnSpPr>
        <p:spPr bwMode="auto">
          <a:xfrm flipH="1" flipV="1">
            <a:off x="1453952" y="278025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8" name="直接箭头连接符 107">
            <a:extLst>
              <a:ext uri="{FF2B5EF4-FFF2-40B4-BE49-F238E27FC236}">
                <a16:creationId xmlns:a16="http://schemas.microsoft.com/office/drawing/2014/main" id="{6E593E26-0C95-43BA-B227-C756EBCEBFD2}"/>
              </a:ext>
            </a:extLst>
          </p:cNvPr>
          <p:cNvCxnSpPr>
            <a:cxnSpLocks/>
          </p:cNvCxnSpPr>
          <p:nvPr/>
        </p:nvCxnSpPr>
        <p:spPr bwMode="auto">
          <a:xfrm flipV="1">
            <a:off x="1453952"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9" name="直接箭头连接符 108">
            <a:extLst>
              <a:ext uri="{FF2B5EF4-FFF2-40B4-BE49-F238E27FC236}">
                <a16:creationId xmlns:a16="http://schemas.microsoft.com/office/drawing/2014/main" id="{3587C4D9-72BF-4681-9C2B-75A976536B48}"/>
              </a:ext>
            </a:extLst>
          </p:cNvPr>
          <p:cNvCxnSpPr>
            <a:cxnSpLocks/>
          </p:cNvCxnSpPr>
          <p:nvPr/>
        </p:nvCxnSpPr>
        <p:spPr bwMode="auto">
          <a:xfrm flipH="1" flipV="1">
            <a:off x="1741984"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10" name="文本框 109">
            <a:extLst>
              <a:ext uri="{FF2B5EF4-FFF2-40B4-BE49-F238E27FC236}">
                <a16:creationId xmlns:a16="http://schemas.microsoft.com/office/drawing/2014/main" id="{C0AC2805-69BD-45B0-8972-95AFCE5A2312}"/>
              </a:ext>
            </a:extLst>
          </p:cNvPr>
          <p:cNvSpPr txBox="1"/>
          <p:nvPr/>
        </p:nvSpPr>
        <p:spPr>
          <a:xfrm>
            <a:off x="899592" y="3109329"/>
            <a:ext cx="338336" cy="461665"/>
          </a:xfrm>
          <a:prstGeom prst="rect">
            <a:avLst/>
          </a:prstGeom>
          <a:noFill/>
        </p:spPr>
        <p:txBody>
          <a:bodyPr wrap="square" rtlCol="0">
            <a:spAutoFit/>
          </a:bodyPr>
          <a:lstStyle/>
          <a:p>
            <a:r>
              <a:rPr lang="en-US" altLang="zh-CN" dirty="0"/>
              <a:t>R</a:t>
            </a:r>
            <a:endParaRPr lang="zh-CN" altLang="en-US" dirty="0"/>
          </a:p>
        </p:txBody>
      </p:sp>
      <p:sp>
        <p:nvSpPr>
          <p:cNvPr id="111" name="文本框 110">
            <a:extLst>
              <a:ext uri="{FF2B5EF4-FFF2-40B4-BE49-F238E27FC236}">
                <a16:creationId xmlns:a16="http://schemas.microsoft.com/office/drawing/2014/main" id="{545294E0-421C-42E4-833A-E4F94C151AE9}"/>
              </a:ext>
            </a:extLst>
          </p:cNvPr>
          <p:cNvSpPr txBox="1"/>
          <p:nvPr/>
        </p:nvSpPr>
        <p:spPr>
          <a:xfrm>
            <a:off x="1619672" y="3138946"/>
            <a:ext cx="338336" cy="461665"/>
          </a:xfrm>
          <a:prstGeom prst="rect">
            <a:avLst/>
          </a:prstGeom>
          <a:noFill/>
        </p:spPr>
        <p:txBody>
          <a:bodyPr wrap="square" rtlCol="0">
            <a:spAutoFit/>
          </a:bodyPr>
          <a:lstStyle/>
          <a:p>
            <a:r>
              <a:rPr lang="en-US" altLang="zh-CN" dirty="0"/>
              <a:t>S</a:t>
            </a:r>
            <a:endParaRPr lang="zh-CN" altLang="en-US" dirty="0"/>
          </a:p>
        </p:txBody>
      </p:sp>
      <p:sp>
        <p:nvSpPr>
          <p:cNvPr id="112" name="文本框 111">
            <a:extLst>
              <a:ext uri="{FF2B5EF4-FFF2-40B4-BE49-F238E27FC236}">
                <a16:creationId xmlns:a16="http://schemas.microsoft.com/office/drawing/2014/main" id="{195CD733-2925-4A06-85F7-058D1B67E5BD}"/>
              </a:ext>
            </a:extLst>
          </p:cNvPr>
          <p:cNvSpPr txBox="1"/>
          <p:nvPr/>
        </p:nvSpPr>
        <p:spPr>
          <a:xfrm>
            <a:off x="1907704" y="2418866"/>
            <a:ext cx="338336" cy="461665"/>
          </a:xfrm>
          <a:prstGeom prst="rect">
            <a:avLst/>
          </a:prstGeom>
          <a:noFill/>
        </p:spPr>
        <p:txBody>
          <a:bodyPr wrap="square" rtlCol="0">
            <a:spAutoFit/>
          </a:bodyPr>
          <a:lstStyle/>
          <a:p>
            <a:r>
              <a:rPr lang="en-US" altLang="zh-CN" dirty="0"/>
              <a:t>T</a:t>
            </a:r>
            <a:endParaRPr lang="zh-CN" altLang="en-US" dirty="0"/>
          </a:p>
        </p:txBody>
      </p:sp>
      <p:sp>
        <p:nvSpPr>
          <p:cNvPr id="119" name="矩形 118">
            <a:extLst>
              <a:ext uri="{FF2B5EF4-FFF2-40B4-BE49-F238E27FC236}">
                <a16:creationId xmlns:a16="http://schemas.microsoft.com/office/drawing/2014/main" id="{BF3DDD2C-0743-4672-8EA2-543DEF482210}"/>
              </a:ext>
            </a:extLst>
          </p:cNvPr>
          <p:cNvSpPr/>
          <p:nvPr/>
        </p:nvSpPr>
        <p:spPr bwMode="auto">
          <a:xfrm>
            <a:off x="1510301"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120" name="矩形 119">
            <a:extLst>
              <a:ext uri="{FF2B5EF4-FFF2-40B4-BE49-F238E27FC236}">
                <a16:creationId xmlns:a16="http://schemas.microsoft.com/office/drawing/2014/main" id="{6E139515-6717-4EF8-9144-B7D8572D54FB}"/>
              </a:ext>
            </a:extLst>
          </p:cNvPr>
          <p:cNvSpPr/>
          <p:nvPr/>
        </p:nvSpPr>
        <p:spPr bwMode="auto">
          <a:xfrm>
            <a:off x="1222269" y="2564904"/>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cxnSp>
        <p:nvCxnSpPr>
          <p:cNvPr id="52" name="直接箭头连接符 51">
            <a:extLst>
              <a:ext uri="{FF2B5EF4-FFF2-40B4-BE49-F238E27FC236}">
                <a16:creationId xmlns:a16="http://schemas.microsoft.com/office/drawing/2014/main" id="{06C4ABF1-013E-494B-B31C-B8A096670E6C}"/>
              </a:ext>
            </a:extLst>
          </p:cNvPr>
          <p:cNvCxnSpPr/>
          <p:nvPr/>
        </p:nvCxnSpPr>
        <p:spPr bwMode="auto">
          <a:xfrm flipV="1">
            <a:off x="4499992" y="278025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3" name="直接箭头连接符 52">
            <a:extLst>
              <a:ext uri="{FF2B5EF4-FFF2-40B4-BE49-F238E27FC236}">
                <a16:creationId xmlns:a16="http://schemas.microsoft.com/office/drawing/2014/main" id="{1C70D083-9275-4113-9289-4B90DDCC8582}"/>
              </a:ext>
            </a:extLst>
          </p:cNvPr>
          <p:cNvCxnSpPr>
            <a:cxnSpLocks/>
          </p:cNvCxnSpPr>
          <p:nvPr/>
        </p:nvCxnSpPr>
        <p:spPr bwMode="auto">
          <a:xfrm flipH="1" flipV="1">
            <a:off x="4788024" y="278025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4" name="直接箭头连接符 53">
            <a:extLst>
              <a:ext uri="{FF2B5EF4-FFF2-40B4-BE49-F238E27FC236}">
                <a16:creationId xmlns:a16="http://schemas.microsoft.com/office/drawing/2014/main" id="{B300572A-0FCC-424B-8B53-71DCD24666B9}"/>
              </a:ext>
            </a:extLst>
          </p:cNvPr>
          <p:cNvCxnSpPr>
            <a:cxnSpLocks/>
          </p:cNvCxnSpPr>
          <p:nvPr/>
        </p:nvCxnSpPr>
        <p:spPr bwMode="auto">
          <a:xfrm flipV="1">
            <a:off x="4788024"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5" name="直接箭头连接符 54">
            <a:extLst>
              <a:ext uri="{FF2B5EF4-FFF2-40B4-BE49-F238E27FC236}">
                <a16:creationId xmlns:a16="http://schemas.microsoft.com/office/drawing/2014/main" id="{F0D38855-1B66-4D4C-95F9-5303684345A2}"/>
              </a:ext>
            </a:extLst>
          </p:cNvPr>
          <p:cNvCxnSpPr>
            <a:cxnSpLocks/>
          </p:cNvCxnSpPr>
          <p:nvPr/>
        </p:nvCxnSpPr>
        <p:spPr bwMode="auto">
          <a:xfrm flipH="1" flipV="1">
            <a:off x="5076056"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6" name="文本框 55">
            <a:extLst>
              <a:ext uri="{FF2B5EF4-FFF2-40B4-BE49-F238E27FC236}">
                <a16:creationId xmlns:a16="http://schemas.microsoft.com/office/drawing/2014/main" id="{2AEB8ECA-0BC0-41EA-BC6D-E87BE86CC4AF}"/>
              </a:ext>
            </a:extLst>
          </p:cNvPr>
          <p:cNvSpPr txBox="1"/>
          <p:nvPr/>
        </p:nvSpPr>
        <p:spPr>
          <a:xfrm>
            <a:off x="3779912" y="3140968"/>
            <a:ext cx="1051519" cy="338554"/>
          </a:xfrm>
          <a:prstGeom prst="rect">
            <a:avLst/>
          </a:prstGeom>
          <a:noFill/>
        </p:spPr>
        <p:txBody>
          <a:bodyPr wrap="square" rtlCol="0">
            <a:spAutoFit/>
          </a:bodyPr>
          <a:lstStyle/>
          <a:p>
            <a:r>
              <a:rPr lang="en-US" altLang="zh-CN" sz="1600" dirty="0" err="1"/>
              <a:t>SeqScan</a:t>
            </a:r>
            <a:endParaRPr lang="zh-CN" altLang="en-US" sz="1600" dirty="0"/>
          </a:p>
        </p:txBody>
      </p:sp>
      <p:sp>
        <p:nvSpPr>
          <p:cNvPr id="59" name="矩形 58">
            <a:extLst>
              <a:ext uri="{FF2B5EF4-FFF2-40B4-BE49-F238E27FC236}">
                <a16:creationId xmlns:a16="http://schemas.microsoft.com/office/drawing/2014/main" id="{2062ED23-B76D-477C-A8FD-8F803FB5819C}"/>
              </a:ext>
            </a:extLst>
          </p:cNvPr>
          <p:cNvSpPr/>
          <p:nvPr/>
        </p:nvSpPr>
        <p:spPr bwMode="auto">
          <a:xfrm>
            <a:off x="4844373"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60" name="矩形 59">
            <a:extLst>
              <a:ext uri="{FF2B5EF4-FFF2-40B4-BE49-F238E27FC236}">
                <a16:creationId xmlns:a16="http://schemas.microsoft.com/office/drawing/2014/main" id="{186F5CA6-7365-4623-9B3D-8F57A828B8A7}"/>
              </a:ext>
            </a:extLst>
          </p:cNvPr>
          <p:cNvSpPr/>
          <p:nvPr/>
        </p:nvSpPr>
        <p:spPr bwMode="auto">
          <a:xfrm>
            <a:off x="4556341" y="2564904"/>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cxnSp>
        <p:nvCxnSpPr>
          <p:cNvPr id="61" name="直接箭头连接符 60">
            <a:extLst>
              <a:ext uri="{FF2B5EF4-FFF2-40B4-BE49-F238E27FC236}">
                <a16:creationId xmlns:a16="http://schemas.microsoft.com/office/drawing/2014/main" id="{25D3CAB8-D03F-490A-87A0-854F562E5D81}"/>
              </a:ext>
            </a:extLst>
          </p:cNvPr>
          <p:cNvCxnSpPr/>
          <p:nvPr/>
        </p:nvCxnSpPr>
        <p:spPr bwMode="auto">
          <a:xfrm flipV="1">
            <a:off x="4499992" y="4912903"/>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2" name="直接箭头连接符 61">
            <a:extLst>
              <a:ext uri="{FF2B5EF4-FFF2-40B4-BE49-F238E27FC236}">
                <a16:creationId xmlns:a16="http://schemas.microsoft.com/office/drawing/2014/main" id="{A54BD7F9-781C-4C29-82B3-63A420B5E964}"/>
              </a:ext>
            </a:extLst>
          </p:cNvPr>
          <p:cNvCxnSpPr>
            <a:cxnSpLocks/>
          </p:cNvCxnSpPr>
          <p:nvPr/>
        </p:nvCxnSpPr>
        <p:spPr bwMode="auto">
          <a:xfrm flipH="1" flipV="1">
            <a:off x="4788024" y="4912903"/>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3" name="直接箭头连接符 62">
            <a:extLst>
              <a:ext uri="{FF2B5EF4-FFF2-40B4-BE49-F238E27FC236}">
                <a16:creationId xmlns:a16="http://schemas.microsoft.com/office/drawing/2014/main" id="{9D0CFA25-C8DC-4BC2-BD71-44BDE81AB63D}"/>
              </a:ext>
            </a:extLst>
          </p:cNvPr>
          <p:cNvCxnSpPr>
            <a:cxnSpLocks/>
          </p:cNvCxnSpPr>
          <p:nvPr/>
        </p:nvCxnSpPr>
        <p:spPr bwMode="auto">
          <a:xfrm flipV="1">
            <a:off x="4788024" y="434806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4" name="直接箭头连接符 63">
            <a:extLst>
              <a:ext uri="{FF2B5EF4-FFF2-40B4-BE49-F238E27FC236}">
                <a16:creationId xmlns:a16="http://schemas.microsoft.com/office/drawing/2014/main" id="{70847B2C-B4EB-4610-ACE3-A83F9CFB0E1E}"/>
              </a:ext>
            </a:extLst>
          </p:cNvPr>
          <p:cNvCxnSpPr>
            <a:cxnSpLocks/>
          </p:cNvCxnSpPr>
          <p:nvPr/>
        </p:nvCxnSpPr>
        <p:spPr bwMode="auto">
          <a:xfrm flipH="1" flipV="1">
            <a:off x="5076056" y="434806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8" name="矩形 67">
            <a:extLst>
              <a:ext uri="{FF2B5EF4-FFF2-40B4-BE49-F238E27FC236}">
                <a16:creationId xmlns:a16="http://schemas.microsoft.com/office/drawing/2014/main" id="{026BDB8B-5423-420C-9750-35BF853B670A}"/>
              </a:ext>
            </a:extLst>
          </p:cNvPr>
          <p:cNvSpPr/>
          <p:nvPr/>
        </p:nvSpPr>
        <p:spPr bwMode="auto">
          <a:xfrm>
            <a:off x="4844373" y="4121485"/>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69" name="矩形 68">
            <a:extLst>
              <a:ext uri="{FF2B5EF4-FFF2-40B4-BE49-F238E27FC236}">
                <a16:creationId xmlns:a16="http://schemas.microsoft.com/office/drawing/2014/main" id="{EFFAD612-C1E6-49AC-8203-085270FB9DE2}"/>
              </a:ext>
            </a:extLst>
          </p:cNvPr>
          <p:cNvSpPr/>
          <p:nvPr/>
        </p:nvSpPr>
        <p:spPr bwMode="auto">
          <a:xfrm>
            <a:off x="4556341" y="4697549"/>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HJ</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70" name="箭头: 右 69">
            <a:extLst>
              <a:ext uri="{FF2B5EF4-FFF2-40B4-BE49-F238E27FC236}">
                <a16:creationId xmlns:a16="http://schemas.microsoft.com/office/drawing/2014/main" id="{445B4C94-5972-48DE-94A0-78055F4E09CC}"/>
              </a:ext>
            </a:extLst>
          </p:cNvPr>
          <p:cNvSpPr/>
          <p:nvPr/>
        </p:nvSpPr>
        <p:spPr bwMode="auto">
          <a:xfrm>
            <a:off x="2627784" y="2596071"/>
            <a:ext cx="783294" cy="52583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1" name="文本框 70">
            <a:extLst>
              <a:ext uri="{FF2B5EF4-FFF2-40B4-BE49-F238E27FC236}">
                <a16:creationId xmlns:a16="http://schemas.microsoft.com/office/drawing/2014/main" id="{FD91ABB2-6736-490B-9C15-89BD5F6F0A13}"/>
              </a:ext>
            </a:extLst>
          </p:cNvPr>
          <p:cNvSpPr txBox="1"/>
          <p:nvPr/>
        </p:nvSpPr>
        <p:spPr>
          <a:xfrm>
            <a:off x="4716016" y="3140968"/>
            <a:ext cx="1051519" cy="338554"/>
          </a:xfrm>
          <a:prstGeom prst="rect">
            <a:avLst/>
          </a:prstGeom>
          <a:noFill/>
        </p:spPr>
        <p:txBody>
          <a:bodyPr wrap="square" rtlCol="0">
            <a:spAutoFit/>
          </a:bodyPr>
          <a:lstStyle/>
          <a:p>
            <a:r>
              <a:rPr lang="en-US" altLang="zh-CN" sz="1600" dirty="0" err="1"/>
              <a:t>SeqScan</a:t>
            </a:r>
            <a:endParaRPr lang="zh-CN" altLang="en-US" sz="1600" dirty="0"/>
          </a:p>
        </p:txBody>
      </p:sp>
      <p:sp>
        <p:nvSpPr>
          <p:cNvPr id="72" name="文本框 71">
            <a:extLst>
              <a:ext uri="{FF2B5EF4-FFF2-40B4-BE49-F238E27FC236}">
                <a16:creationId xmlns:a16="http://schemas.microsoft.com/office/drawing/2014/main" id="{34EB4380-9D0A-4633-B2C0-4B94B5EFEB5A}"/>
              </a:ext>
            </a:extLst>
          </p:cNvPr>
          <p:cNvSpPr txBox="1"/>
          <p:nvPr/>
        </p:nvSpPr>
        <p:spPr>
          <a:xfrm>
            <a:off x="5176665" y="2492896"/>
            <a:ext cx="1051519" cy="338554"/>
          </a:xfrm>
          <a:prstGeom prst="rect">
            <a:avLst/>
          </a:prstGeom>
          <a:noFill/>
        </p:spPr>
        <p:txBody>
          <a:bodyPr wrap="square" rtlCol="0">
            <a:spAutoFit/>
          </a:bodyPr>
          <a:lstStyle/>
          <a:p>
            <a:r>
              <a:rPr lang="en-US" altLang="zh-CN" sz="1600" dirty="0" err="1"/>
              <a:t>SeqScan</a:t>
            </a:r>
            <a:endParaRPr lang="zh-CN" altLang="en-US" sz="1600" dirty="0"/>
          </a:p>
        </p:txBody>
      </p:sp>
      <p:sp>
        <p:nvSpPr>
          <p:cNvPr id="73" name="文本框 72">
            <a:extLst>
              <a:ext uri="{FF2B5EF4-FFF2-40B4-BE49-F238E27FC236}">
                <a16:creationId xmlns:a16="http://schemas.microsoft.com/office/drawing/2014/main" id="{2861AB0A-A81A-4261-8260-042F8F89A82E}"/>
              </a:ext>
            </a:extLst>
          </p:cNvPr>
          <p:cNvSpPr txBox="1"/>
          <p:nvPr/>
        </p:nvSpPr>
        <p:spPr>
          <a:xfrm>
            <a:off x="3851920" y="5322694"/>
            <a:ext cx="1051519" cy="338554"/>
          </a:xfrm>
          <a:prstGeom prst="rect">
            <a:avLst/>
          </a:prstGeom>
          <a:noFill/>
        </p:spPr>
        <p:txBody>
          <a:bodyPr wrap="square" rtlCol="0">
            <a:spAutoFit/>
          </a:bodyPr>
          <a:lstStyle/>
          <a:p>
            <a:r>
              <a:rPr lang="en-US" altLang="zh-CN" sz="1600" dirty="0" err="1"/>
              <a:t>SeqScan</a:t>
            </a:r>
            <a:endParaRPr lang="zh-CN" altLang="en-US" sz="1600" dirty="0"/>
          </a:p>
        </p:txBody>
      </p:sp>
      <p:sp>
        <p:nvSpPr>
          <p:cNvPr id="74" name="文本框 73">
            <a:extLst>
              <a:ext uri="{FF2B5EF4-FFF2-40B4-BE49-F238E27FC236}">
                <a16:creationId xmlns:a16="http://schemas.microsoft.com/office/drawing/2014/main" id="{4F872B5D-9F02-45B7-BF52-4E69C679B4F3}"/>
              </a:ext>
            </a:extLst>
          </p:cNvPr>
          <p:cNvSpPr txBox="1"/>
          <p:nvPr/>
        </p:nvSpPr>
        <p:spPr>
          <a:xfrm>
            <a:off x="4788024" y="5301208"/>
            <a:ext cx="1296144" cy="338554"/>
          </a:xfrm>
          <a:prstGeom prst="rect">
            <a:avLst/>
          </a:prstGeom>
          <a:noFill/>
        </p:spPr>
        <p:txBody>
          <a:bodyPr wrap="square" rtlCol="0">
            <a:spAutoFit/>
          </a:bodyPr>
          <a:lstStyle/>
          <a:p>
            <a:r>
              <a:rPr lang="en-US" altLang="zh-CN" sz="1600" dirty="0" err="1"/>
              <a:t>IndexScan</a:t>
            </a:r>
            <a:endParaRPr lang="zh-CN" altLang="en-US" sz="1600" dirty="0"/>
          </a:p>
        </p:txBody>
      </p:sp>
      <p:sp>
        <p:nvSpPr>
          <p:cNvPr id="75" name="文本框 74">
            <a:extLst>
              <a:ext uri="{FF2B5EF4-FFF2-40B4-BE49-F238E27FC236}">
                <a16:creationId xmlns:a16="http://schemas.microsoft.com/office/drawing/2014/main" id="{F9601234-AF56-4218-98B2-A5D4CD2E63EA}"/>
              </a:ext>
            </a:extLst>
          </p:cNvPr>
          <p:cNvSpPr txBox="1"/>
          <p:nvPr/>
        </p:nvSpPr>
        <p:spPr>
          <a:xfrm>
            <a:off x="5248673" y="4581128"/>
            <a:ext cx="1051519" cy="338554"/>
          </a:xfrm>
          <a:prstGeom prst="rect">
            <a:avLst/>
          </a:prstGeom>
          <a:noFill/>
        </p:spPr>
        <p:txBody>
          <a:bodyPr wrap="square" rtlCol="0">
            <a:spAutoFit/>
          </a:bodyPr>
          <a:lstStyle/>
          <a:p>
            <a:r>
              <a:rPr lang="en-US" altLang="zh-CN" sz="1600" dirty="0" err="1"/>
              <a:t>SeqScan</a:t>
            </a:r>
            <a:endParaRPr lang="zh-CN" altLang="en-US" sz="1600" dirty="0"/>
          </a:p>
        </p:txBody>
      </p:sp>
    </p:spTree>
    <p:extLst>
      <p:ext uri="{BB962C8B-B14F-4D97-AF65-F5344CB8AC3E}">
        <p14:creationId xmlns:p14="http://schemas.microsoft.com/office/powerpoint/2010/main" val="24349644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0D019E-9855-4624-AF3E-764770460CF9}"/>
              </a:ext>
            </a:extLst>
          </p:cNvPr>
          <p:cNvSpPr>
            <a:spLocks noGrp="1"/>
          </p:cNvSpPr>
          <p:nvPr>
            <p:ph idx="1"/>
          </p:nvPr>
        </p:nvSpPr>
        <p:spPr>
          <a:xfrm>
            <a:off x="685800" y="1124744"/>
            <a:ext cx="7772400" cy="4971256"/>
          </a:xfrm>
        </p:spPr>
        <p:txBody>
          <a:bodyPr/>
          <a:lstStyle/>
          <a:p>
            <a:r>
              <a:rPr lang="zh-CN" altLang="en-US" dirty="0"/>
              <a:t>多表查询计划</a:t>
            </a:r>
            <a:r>
              <a:rPr lang="en-US" altLang="zh-CN" dirty="0"/>
              <a:t>(</a:t>
            </a:r>
            <a:r>
              <a:rPr lang="zh-CN" altLang="en-US" dirty="0"/>
              <a:t>续</a:t>
            </a:r>
            <a:r>
              <a:rPr lang="en-US" altLang="zh-CN" dirty="0"/>
              <a:t>)</a:t>
            </a:r>
          </a:p>
          <a:p>
            <a:pPr lvl="1"/>
            <a:r>
              <a:rPr lang="en-US" altLang="zh-CN" dirty="0"/>
              <a:t>System R</a:t>
            </a:r>
            <a:r>
              <a:rPr lang="zh-CN" altLang="en-US" dirty="0"/>
              <a:t>简化这一问题，只考虑左深树</a:t>
            </a:r>
            <a:endParaRPr lang="en-US" altLang="zh-CN" dirty="0"/>
          </a:p>
          <a:p>
            <a:pPr lvl="2">
              <a:buFont typeface="Wingdings" panose="05000000000000000000" pitchFamily="2" charset="2"/>
              <a:buChar char="n"/>
            </a:pPr>
            <a:r>
              <a:rPr lang="en-US" altLang="zh-CN" dirty="0"/>
              <a:t>System R</a:t>
            </a:r>
            <a:r>
              <a:rPr lang="zh-CN" altLang="en-US" dirty="0"/>
              <a:t>认为非左深树不能流水线计算，不符合火山模型</a:t>
            </a:r>
          </a:p>
        </p:txBody>
      </p:sp>
      <p:sp>
        <p:nvSpPr>
          <p:cNvPr id="70" name="Text Box 3">
            <a:extLst>
              <a:ext uri="{FF2B5EF4-FFF2-40B4-BE49-F238E27FC236}">
                <a16:creationId xmlns:a16="http://schemas.microsoft.com/office/drawing/2014/main" id="{D4982F34-231F-40FF-ACF1-D0D5FB0FAD38}"/>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
        <p:nvSpPr>
          <p:cNvPr id="71" name="AutoShape 4">
            <a:extLst>
              <a:ext uri="{FF2B5EF4-FFF2-40B4-BE49-F238E27FC236}">
                <a16:creationId xmlns:a16="http://schemas.microsoft.com/office/drawing/2014/main" id="{109D0529-E194-4BB4-A0CC-362CBEC8DEBF}"/>
              </a:ext>
            </a:extLst>
          </p:cNvPr>
          <p:cNvSpPr>
            <a:spLocks noChangeArrowheads="1"/>
          </p:cNvSpPr>
          <p:nvPr/>
        </p:nvSpPr>
        <p:spPr bwMode="auto">
          <a:xfrm rot="5400000">
            <a:off x="1729780" y="447102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AutoShape 4">
            <a:extLst>
              <a:ext uri="{FF2B5EF4-FFF2-40B4-BE49-F238E27FC236}">
                <a16:creationId xmlns:a16="http://schemas.microsoft.com/office/drawing/2014/main" id="{E38DBD74-013D-4C02-9595-BAB736CB7B8A}"/>
              </a:ext>
            </a:extLst>
          </p:cNvPr>
          <p:cNvSpPr>
            <a:spLocks noChangeArrowheads="1"/>
          </p:cNvSpPr>
          <p:nvPr/>
        </p:nvSpPr>
        <p:spPr bwMode="auto">
          <a:xfrm rot="5400000">
            <a:off x="1424980" y="503586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AutoShape 4">
            <a:extLst>
              <a:ext uri="{FF2B5EF4-FFF2-40B4-BE49-F238E27FC236}">
                <a16:creationId xmlns:a16="http://schemas.microsoft.com/office/drawing/2014/main" id="{B5140ACC-1293-4CB5-84FB-4C57CF84712B}"/>
              </a:ext>
            </a:extLst>
          </p:cNvPr>
          <p:cNvSpPr>
            <a:spLocks noChangeArrowheads="1"/>
          </p:cNvSpPr>
          <p:nvPr/>
        </p:nvSpPr>
        <p:spPr bwMode="auto">
          <a:xfrm rot="5400000">
            <a:off x="1120180" y="569515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74" name="直接箭头连接符 73">
            <a:extLst>
              <a:ext uri="{FF2B5EF4-FFF2-40B4-BE49-F238E27FC236}">
                <a16:creationId xmlns:a16="http://schemas.microsoft.com/office/drawing/2014/main" id="{E218DF00-70AB-4173-841A-A7F996B479D8}"/>
              </a:ext>
            </a:extLst>
          </p:cNvPr>
          <p:cNvCxnSpPr/>
          <p:nvPr/>
        </p:nvCxnSpPr>
        <p:spPr bwMode="auto">
          <a:xfrm flipV="1">
            <a:off x="1259632" y="530256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5" name="直接箭头连接符 74">
            <a:extLst>
              <a:ext uri="{FF2B5EF4-FFF2-40B4-BE49-F238E27FC236}">
                <a16:creationId xmlns:a16="http://schemas.microsoft.com/office/drawing/2014/main" id="{56C3000D-7457-4857-B2A2-BBBF1E8F43A9}"/>
              </a:ext>
            </a:extLst>
          </p:cNvPr>
          <p:cNvCxnSpPr>
            <a:cxnSpLocks/>
          </p:cNvCxnSpPr>
          <p:nvPr/>
        </p:nvCxnSpPr>
        <p:spPr bwMode="auto">
          <a:xfrm flipH="1" flipV="1">
            <a:off x="1547664" y="530256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6" name="直接箭头连接符 75">
            <a:extLst>
              <a:ext uri="{FF2B5EF4-FFF2-40B4-BE49-F238E27FC236}">
                <a16:creationId xmlns:a16="http://schemas.microsoft.com/office/drawing/2014/main" id="{893B0577-8A87-45C8-B71B-89A86B92E509}"/>
              </a:ext>
            </a:extLst>
          </p:cNvPr>
          <p:cNvCxnSpPr>
            <a:cxnSpLocks/>
          </p:cNvCxnSpPr>
          <p:nvPr/>
        </p:nvCxnSpPr>
        <p:spPr bwMode="auto">
          <a:xfrm flipV="1">
            <a:off x="1547664"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7" name="直接箭头连接符 76">
            <a:extLst>
              <a:ext uri="{FF2B5EF4-FFF2-40B4-BE49-F238E27FC236}">
                <a16:creationId xmlns:a16="http://schemas.microsoft.com/office/drawing/2014/main" id="{CE743850-3263-48EB-A6FD-BB316BE2B99F}"/>
              </a:ext>
            </a:extLst>
          </p:cNvPr>
          <p:cNvCxnSpPr>
            <a:cxnSpLocks/>
          </p:cNvCxnSpPr>
          <p:nvPr/>
        </p:nvCxnSpPr>
        <p:spPr bwMode="auto">
          <a:xfrm flipH="1" flipV="1">
            <a:off x="1835696"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8" name="直接箭头连接符 77">
            <a:extLst>
              <a:ext uri="{FF2B5EF4-FFF2-40B4-BE49-F238E27FC236}">
                <a16:creationId xmlns:a16="http://schemas.microsoft.com/office/drawing/2014/main" id="{85747C38-9C22-43B6-AE0B-511FA42664C5}"/>
              </a:ext>
            </a:extLst>
          </p:cNvPr>
          <p:cNvCxnSpPr>
            <a:cxnSpLocks/>
          </p:cNvCxnSpPr>
          <p:nvPr/>
        </p:nvCxnSpPr>
        <p:spPr bwMode="auto">
          <a:xfrm flipV="1">
            <a:off x="921296" y="596185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9" name="直接箭头连接符 78">
            <a:extLst>
              <a:ext uri="{FF2B5EF4-FFF2-40B4-BE49-F238E27FC236}">
                <a16:creationId xmlns:a16="http://schemas.microsoft.com/office/drawing/2014/main" id="{8826A55C-D3E4-4399-8A62-A7434C3B5220}"/>
              </a:ext>
            </a:extLst>
          </p:cNvPr>
          <p:cNvCxnSpPr>
            <a:cxnSpLocks/>
          </p:cNvCxnSpPr>
          <p:nvPr/>
        </p:nvCxnSpPr>
        <p:spPr bwMode="auto">
          <a:xfrm flipH="1" flipV="1">
            <a:off x="1259632" y="596185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0" name="文本框 79">
            <a:extLst>
              <a:ext uri="{FF2B5EF4-FFF2-40B4-BE49-F238E27FC236}">
                <a16:creationId xmlns:a16="http://schemas.microsoft.com/office/drawing/2014/main" id="{F7B44395-2C81-43F5-A006-88A1EEA23C6E}"/>
              </a:ext>
            </a:extLst>
          </p:cNvPr>
          <p:cNvSpPr txBox="1"/>
          <p:nvPr/>
        </p:nvSpPr>
        <p:spPr>
          <a:xfrm>
            <a:off x="705272" y="6207695"/>
            <a:ext cx="338336" cy="461665"/>
          </a:xfrm>
          <a:prstGeom prst="rect">
            <a:avLst/>
          </a:prstGeom>
          <a:noFill/>
        </p:spPr>
        <p:txBody>
          <a:bodyPr wrap="square" rtlCol="0">
            <a:spAutoFit/>
          </a:bodyPr>
          <a:lstStyle/>
          <a:p>
            <a:r>
              <a:rPr lang="en-US" altLang="zh-CN" dirty="0"/>
              <a:t>A</a:t>
            </a:r>
            <a:endParaRPr lang="zh-CN" altLang="en-US" dirty="0"/>
          </a:p>
        </p:txBody>
      </p:sp>
      <p:sp>
        <p:nvSpPr>
          <p:cNvPr id="81" name="文本框 80">
            <a:extLst>
              <a:ext uri="{FF2B5EF4-FFF2-40B4-BE49-F238E27FC236}">
                <a16:creationId xmlns:a16="http://schemas.microsoft.com/office/drawing/2014/main" id="{D70A6BE1-27EE-4AFD-B74A-6AB7C3F4CE2B}"/>
              </a:ext>
            </a:extLst>
          </p:cNvPr>
          <p:cNvSpPr txBox="1"/>
          <p:nvPr/>
        </p:nvSpPr>
        <p:spPr>
          <a:xfrm>
            <a:off x="1366480" y="6237312"/>
            <a:ext cx="338336" cy="461665"/>
          </a:xfrm>
          <a:prstGeom prst="rect">
            <a:avLst/>
          </a:prstGeom>
          <a:noFill/>
        </p:spPr>
        <p:txBody>
          <a:bodyPr wrap="square" rtlCol="0">
            <a:spAutoFit/>
          </a:bodyPr>
          <a:lstStyle/>
          <a:p>
            <a:r>
              <a:rPr lang="en-US" altLang="zh-CN" dirty="0"/>
              <a:t>B</a:t>
            </a:r>
            <a:endParaRPr lang="zh-CN" altLang="en-US" dirty="0"/>
          </a:p>
        </p:txBody>
      </p:sp>
      <p:sp>
        <p:nvSpPr>
          <p:cNvPr id="82" name="文本框 81">
            <a:extLst>
              <a:ext uri="{FF2B5EF4-FFF2-40B4-BE49-F238E27FC236}">
                <a16:creationId xmlns:a16="http://schemas.microsoft.com/office/drawing/2014/main" id="{D2B9BEFE-CF2C-48E0-8903-29A319A61700}"/>
              </a:ext>
            </a:extLst>
          </p:cNvPr>
          <p:cNvSpPr txBox="1"/>
          <p:nvPr/>
        </p:nvSpPr>
        <p:spPr>
          <a:xfrm>
            <a:off x="1713384" y="5661248"/>
            <a:ext cx="338336" cy="461665"/>
          </a:xfrm>
          <a:prstGeom prst="rect">
            <a:avLst/>
          </a:prstGeom>
          <a:noFill/>
        </p:spPr>
        <p:txBody>
          <a:bodyPr wrap="square" rtlCol="0">
            <a:spAutoFit/>
          </a:bodyPr>
          <a:lstStyle/>
          <a:p>
            <a:r>
              <a:rPr lang="en-US" altLang="zh-CN" dirty="0"/>
              <a:t>C</a:t>
            </a:r>
            <a:endParaRPr lang="zh-CN" altLang="en-US" dirty="0"/>
          </a:p>
        </p:txBody>
      </p:sp>
      <p:sp>
        <p:nvSpPr>
          <p:cNvPr id="83" name="文本框 82">
            <a:extLst>
              <a:ext uri="{FF2B5EF4-FFF2-40B4-BE49-F238E27FC236}">
                <a16:creationId xmlns:a16="http://schemas.microsoft.com/office/drawing/2014/main" id="{A9552850-4C20-4D75-84E2-706AD624BDCD}"/>
              </a:ext>
            </a:extLst>
          </p:cNvPr>
          <p:cNvSpPr txBox="1"/>
          <p:nvPr/>
        </p:nvSpPr>
        <p:spPr>
          <a:xfrm>
            <a:off x="2001416" y="4941168"/>
            <a:ext cx="338336" cy="461665"/>
          </a:xfrm>
          <a:prstGeom prst="rect">
            <a:avLst/>
          </a:prstGeom>
          <a:noFill/>
        </p:spPr>
        <p:txBody>
          <a:bodyPr wrap="square" rtlCol="0">
            <a:spAutoFit/>
          </a:bodyPr>
          <a:lstStyle/>
          <a:p>
            <a:r>
              <a:rPr lang="en-US" altLang="zh-CN" dirty="0"/>
              <a:t>D</a:t>
            </a:r>
            <a:endParaRPr lang="zh-CN" altLang="en-US" dirty="0"/>
          </a:p>
        </p:txBody>
      </p:sp>
      <p:sp>
        <p:nvSpPr>
          <p:cNvPr id="84" name="矩形 83">
            <a:extLst>
              <a:ext uri="{FF2B5EF4-FFF2-40B4-BE49-F238E27FC236}">
                <a16:creationId xmlns:a16="http://schemas.microsoft.com/office/drawing/2014/main" id="{DADEF1D1-C165-406C-834F-CE8097D8584D}"/>
              </a:ext>
            </a:extLst>
          </p:cNvPr>
          <p:cNvSpPr/>
          <p:nvPr/>
        </p:nvSpPr>
        <p:spPr bwMode="auto">
          <a:xfrm>
            <a:off x="539552"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85" name="AutoShape 4">
            <a:extLst>
              <a:ext uri="{FF2B5EF4-FFF2-40B4-BE49-F238E27FC236}">
                <a16:creationId xmlns:a16="http://schemas.microsoft.com/office/drawing/2014/main" id="{5700E694-4016-4C21-9FC4-CC624E9D153B}"/>
              </a:ext>
            </a:extLst>
          </p:cNvPr>
          <p:cNvSpPr>
            <a:spLocks noChangeArrowheads="1"/>
          </p:cNvSpPr>
          <p:nvPr/>
        </p:nvSpPr>
        <p:spPr bwMode="auto">
          <a:xfrm rot="5400000">
            <a:off x="7922468" y="4441403"/>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AutoShape 4">
            <a:extLst>
              <a:ext uri="{FF2B5EF4-FFF2-40B4-BE49-F238E27FC236}">
                <a16:creationId xmlns:a16="http://schemas.microsoft.com/office/drawing/2014/main" id="{AC69AF96-EC57-49C8-91E8-31F94091776F}"/>
              </a:ext>
            </a:extLst>
          </p:cNvPr>
          <p:cNvSpPr>
            <a:spLocks noChangeArrowheads="1"/>
          </p:cNvSpPr>
          <p:nvPr/>
        </p:nvSpPr>
        <p:spPr bwMode="auto">
          <a:xfrm rot="5400000">
            <a:off x="8409756" y="49750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AutoShape 4">
            <a:extLst>
              <a:ext uri="{FF2B5EF4-FFF2-40B4-BE49-F238E27FC236}">
                <a16:creationId xmlns:a16="http://schemas.microsoft.com/office/drawing/2014/main" id="{86D44EA1-D065-4FD1-B883-D0178F9D2D51}"/>
              </a:ext>
            </a:extLst>
          </p:cNvPr>
          <p:cNvSpPr>
            <a:spLocks noChangeArrowheads="1"/>
          </p:cNvSpPr>
          <p:nvPr/>
        </p:nvSpPr>
        <p:spPr bwMode="auto">
          <a:xfrm rot="5400000">
            <a:off x="7545659" y="504708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8" name="直接箭头连接符 87">
            <a:extLst>
              <a:ext uri="{FF2B5EF4-FFF2-40B4-BE49-F238E27FC236}">
                <a16:creationId xmlns:a16="http://schemas.microsoft.com/office/drawing/2014/main" id="{A7554B7B-29CA-497C-9A5B-27B563382F2B}"/>
              </a:ext>
            </a:extLst>
          </p:cNvPr>
          <p:cNvCxnSpPr/>
          <p:nvPr/>
        </p:nvCxnSpPr>
        <p:spPr bwMode="auto">
          <a:xfrm flipV="1">
            <a:off x="8244408" y="5272943"/>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9" name="直接箭头连接符 88">
            <a:extLst>
              <a:ext uri="{FF2B5EF4-FFF2-40B4-BE49-F238E27FC236}">
                <a16:creationId xmlns:a16="http://schemas.microsoft.com/office/drawing/2014/main" id="{D2C9EBF4-F7FF-45D8-AC76-33D928BB4BF8}"/>
              </a:ext>
            </a:extLst>
          </p:cNvPr>
          <p:cNvCxnSpPr>
            <a:cxnSpLocks/>
          </p:cNvCxnSpPr>
          <p:nvPr/>
        </p:nvCxnSpPr>
        <p:spPr bwMode="auto">
          <a:xfrm flipH="1" flipV="1">
            <a:off x="8532440" y="522920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0" name="直接箭头连接符 89">
            <a:extLst>
              <a:ext uri="{FF2B5EF4-FFF2-40B4-BE49-F238E27FC236}">
                <a16:creationId xmlns:a16="http://schemas.microsoft.com/office/drawing/2014/main" id="{5C6D122D-DD3B-49C2-8D82-9D6FD27DBF25}"/>
              </a:ext>
            </a:extLst>
          </p:cNvPr>
          <p:cNvCxnSpPr>
            <a:cxnSpLocks/>
          </p:cNvCxnSpPr>
          <p:nvPr/>
        </p:nvCxnSpPr>
        <p:spPr bwMode="auto">
          <a:xfrm flipV="1">
            <a:off x="7740352" y="470810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1" name="直接箭头连接符 90">
            <a:extLst>
              <a:ext uri="{FF2B5EF4-FFF2-40B4-BE49-F238E27FC236}">
                <a16:creationId xmlns:a16="http://schemas.microsoft.com/office/drawing/2014/main" id="{41E74377-32AF-4244-A494-A4963151F8A4}"/>
              </a:ext>
            </a:extLst>
          </p:cNvPr>
          <p:cNvCxnSpPr>
            <a:cxnSpLocks/>
          </p:cNvCxnSpPr>
          <p:nvPr/>
        </p:nvCxnSpPr>
        <p:spPr bwMode="auto">
          <a:xfrm flipH="1" flipV="1">
            <a:off x="8028384" y="470810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2" name="直接箭头连接符 91">
            <a:extLst>
              <a:ext uri="{FF2B5EF4-FFF2-40B4-BE49-F238E27FC236}">
                <a16:creationId xmlns:a16="http://schemas.microsoft.com/office/drawing/2014/main" id="{D8157AA4-063D-4EF4-85F0-96A5C9F05C5B}"/>
              </a:ext>
            </a:extLst>
          </p:cNvPr>
          <p:cNvCxnSpPr>
            <a:cxnSpLocks/>
          </p:cNvCxnSpPr>
          <p:nvPr/>
        </p:nvCxnSpPr>
        <p:spPr bwMode="auto">
          <a:xfrm flipV="1">
            <a:off x="7310536" y="537321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3" name="直接箭头连接符 92">
            <a:extLst>
              <a:ext uri="{FF2B5EF4-FFF2-40B4-BE49-F238E27FC236}">
                <a16:creationId xmlns:a16="http://schemas.microsoft.com/office/drawing/2014/main" id="{9D555451-18B8-4E94-957D-486BCB873F8A}"/>
              </a:ext>
            </a:extLst>
          </p:cNvPr>
          <p:cNvCxnSpPr>
            <a:cxnSpLocks/>
          </p:cNvCxnSpPr>
          <p:nvPr/>
        </p:nvCxnSpPr>
        <p:spPr bwMode="auto">
          <a:xfrm flipH="1" flipV="1">
            <a:off x="7648872" y="537321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94" name="文本框 93">
            <a:extLst>
              <a:ext uri="{FF2B5EF4-FFF2-40B4-BE49-F238E27FC236}">
                <a16:creationId xmlns:a16="http://schemas.microsoft.com/office/drawing/2014/main" id="{5840F940-D9E9-410E-9E83-95089F1FD91C}"/>
              </a:ext>
            </a:extLst>
          </p:cNvPr>
          <p:cNvSpPr txBox="1"/>
          <p:nvPr/>
        </p:nvSpPr>
        <p:spPr>
          <a:xfrm>
            <a:off x="7094512" y="5619055"/>
            <a:ext cx="338336" cy="461665"/>
          </a:xfrm>
          <a:prstGeom prst="rect">
            <a:avLst/>
          </a:prstGeom>
          <a:noFill/>
        </p:spPr>
        <p:txBody>
          <a:bodyPr wrap="square" rtlCol="0">
            <a:spAutoFit/>
          </a:bodyPr>
          <a:lstStyle/>
          <a:p>
            <a:r>
              <a:rPr lang="en-US" altLang="zh-CN" dirty="0"/>
              <a:t>A</a:t>
            </a:r>
            <a:endParaRPr lang="zh-CN" altLang="en-US" dirty="0"/>
          </a:p>
        </p:txBody>
      </p:sp>
      <p:sp>
        <p:nvSpPr>
          <p:cNvPr id="95" name="文本框 94">
            <a:extLst>
              <a:ext uri="{FF2B5EF4-FFF2-40B4-BE49-F238E27FC236}">
                <a16:creationId xmlns:a16="http://schemas.microsoft.com/office/drawing/2014/main" id="{7E9D07D3-024E-48B2-9606-C070B2B009E1}"/>
              </a:ext>
            </a:extLst>
          </p:cNvPr>
          <p:cNvSpPr txBox="1"/>
          <p:nvPr/>
        </p:nvSpPr>
        <p:spPr>
          <a:xfrm>
            <a:off x="7690048" y="5631631"/>
            <a:ext cx="338336" cy="461665"/>
          </a:xfrm>
          <a:prstGeom prst="rect">
            <a:avLst/>
          </a:prstGeom>
          <a:noFill/>
        </p:spPr>
        <p:txBody>
          <a:bodyPr wrap="square" rtlCol="0">
            <a:spAutoFit/>
          </a:bodyPr>
          <a:lstStyle/>
          <a:p>
            <a:r>
              <a:rPr lang="en-US" altLang="zh-CN" dirty="0"/>
              <a:t>B</a:t>
            </a:r>
            <a:endParaRPr lang="zh-CN" altLang="en-US" dirty="0"/>
          </a:p>
        </p:txBody>
      </p:sp>
      <p:sp>
        <p:nvSpPr>
          <p:cNvPr id="96" name="文本框 95">
            <a:extLst>
              <a:ext uri="{FF2B5EF4-FFF2-40B4-BE49-F238E27FC236}">
                <a16:creationId xmlns:a16="http://schemas.microsoft.com/office/drawing/2014/main" id="{C4BF04DA-C8F9-4E61-A80C-048EC3208868}"/>
              </a:ext>
            </a:extLst>
          </p:cNvPr>
          <p:cNvSpPr txBox="1"/>
          <p:nvPr/>
        </p:nvSpPr>
        <p:spPr>
          <a:xfrm>
            <a:off x="8028384" y="5631631"/>
            <a:ext cx="285800" cy="461665"/>
          </a:xfrm>
          <a:prstGeom prst="rect">
            <a:avLst/>
          </a:prstGeom>
          <a:noFill/>
        </p:spPr>
        <p:txBody>
          <a:bodyPr wrap="square" rtlCol="0">
            <a:spAutoFit/>
          </a:bodyPr>
          <a:lstStyle/>
          <a:p>
            <a:r>
              <a:rPr lang="en-US" altLang="zh-CN" dirty="0"/>
              <a:t>C</a:t>
            </a:r>
            <a:endParaRPr lang="zh-CN" altLang="en-US" dirty="0"/>
          </a:p>
        </p:txBody>
      </p:sp>
      <p:sp>
        <p:nvSpPr>
          <p:cNvPr id="97" name="文本框 96">
            <a:extLst>
              <a:ext uri="{FF2B5EF4-FFF2-40B4-BE49-F238E27FC236}">
                <a16:creationId xmlns:a16="http://schemas.microsoft.com/office/drawing/2014/main" id="{924597D3-250C-4A2B-B1BC-83FAD7A6F630}"/>
              </a:ext>
            </a:extLst>
          </p:cNvPr>
          <p:cNvSpPr txBox="1"/>
          <p:nvPr/>
        </p:nvSpPr>
        <p:spPr>
          <a:xfrm>
            <a:off x="8620705" y="5633274"/>
            <a:ext cx="343783" cy="460022"/>
          </a:xfrm>
          <a:prstGeom prst="rect">
            <a:avLst/>
          </a:prstGeom>
          <a:noFill/>
        </p:spPr>
        <p:txBody>
          <a:bodyPr wrap="square" rtlCol="0">
            <a:spAutoFit/>
          </a:bodyPr>
          <a:lstStyle/>
          <a:p>
            <a:r>
              <a:rPr lang="en-US" altLang="zh-CN" dirty="0"/>
              <a:t>D</a:t>
            </a:r>
            <a:endParaRPr lang="zh-CN" altLang="en-US" dirty="0"/>
          </a:p>
        </p:txBody>
      </p:sp>
      <p:sp>
        <p:nvSpPr>
          <p:cNvPr id="98" name="AutoShape 4">
            <a:extLst>
              <a:ext uri="{FF2B5EF4-FFF2-40B4-BE49-F238E27FC236}">
                <a16:creationId xmlns:a16="http://schemas.microsoft.com/office/drawing/2014/main" id="{8C136B87-1F14-40EC-A80F-A325A1CF0548}"/>
              </a:ext>
            </a:extLst>
          </p:cNvPr>
          <p:cNvSpPr>
            <a:spLocks noChangeArrowheads="1"/>
          </p:cNvSpPr>
          <p:nvPr/>
        </p:nvSpPr>
        <p:spPr bwMode="auto">
          <a:xfrm rot="5400000">
            <a:off x="4898132" y="447102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AutoShape 4">
            <a:extLst>
              <a:ext uri="{FF2B5EF4-FFF2-40B4-BE49-F238E27FC236}">
                <a16:creationId xmlns:a16="http://schemas.microsoft.com/office/drawing/2014/main" id="{56DD0DBD-B541-4974-A8B2-C47EF7F1F400}"/>
              </a:ext>
            </a:extLst>
          </p:cNvPr>
          <p:cNvSpPr>
            <a:spLocks noChangeArrowheads="1"/>
          </p:cNvSpPr>
          <p:nvPr/>
        </p:nvSpPr>
        <p:spPr bwMode="auto">
          <a:xfrm rot="5400000">
            <a:off x="4593332" y="503586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AutoShape 4">
            <a:extLst>
              <a:ext uri="{FF2B5EF4-FFF2-40B4-BE49-F238E27FC236}">
                <a16:creationId xmlns:a16="http://schemas.microsoft.com/office/drawing/2014/main" id="{EB5E929D-8DC1-4637-92EB-6A23CC6D8F7B}"/>
              </a:ext>
            </a:extLst>
          </p:cNvPr>
          <p:cNvSpPr>
            <a:spLocks noChangeArrowheads="1"/>
          </p:cNvSpPr>
          <p:nvPr/>
        </p:nvSpPr>
        <p:spPr bwMode="auto">
          <a:xfrm rot="5400000">
            <a:off x="4986908" y="569515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1" name="直接箭头连接符 100">
            <a:extLst>
              <a:ext uri="{FF2B5EF4-FFF2-40B4-BE49-F238E27FC236}">
                <a16:creationId xmlns:a16="http://schemas.microsoft.com/office/drawing/2014/main" id="{808097FA-D624-4990-B671-F4AD1AC33AC1}"/>
              </a:ext>
            </a:extLst>
          </p:cNvPr>
          <p:cNvCxnSpPr/>
          <p:nvPr/>
        </p:nvCxnSpPr>
        <p:spPr bwMode="auto">
          <a:xfrm flipV="1">
            <a:off x="4427984" y="530256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2" name="直接箭头连接符 101">
            <a:extLst>
              <a:ext uri="{FF2B5EF4-FFF2-40B4-BE49-F238E27FC236}">
                <a16:creationId xmlns:a16="http://schemas.microsoft.com/office/drawing/2014/main" id="{D9F1B256-0072-4FD0-837C-0BC48B9B5913}"/>
              </a:ext>
            </a:extLst>
          </p:cNvPr>
          <p:cNvCxnSpPr>
            <a:cxnSpLocks/>
          </p:cNvCxnSpPr>
          <p:nvPr/>
        </p:nvCxnSpPr>
        <p:spPr bwMode="auto">
          <a:xfrm flipH="1" flipV="1">
            <a:off x="4716016" y="530256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3" name="直接箭头连接符 102">
            <a:extLst>
              <a:ext uri="{FF2B5EF4-FFF2-40B4-BE49-F238E27FC236}">
                <a16:creationId xmlns:a16="http://schemas.microsoft.com/office/drawing/2014/main" id="{8043B394-9CBA-4BDE-9799-1ACA0D93446D}"/>
              </a:ext>
            </a:extLst>
          </p:cNvPr>
          <p:cNvCxnSpPr>
            <a:cxnSpLocks/>
          </p:cNvCxnSpPr>
          <p:nvPr/>
        </p:nvCxnSpPr>
        <p:spPr bwMode="auto">
          <a:xfrm flipV="1">
            <a:off x="4716016"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4" name="直接箭头连接符 103">
            <a:extLst>
              <a:ext uri="{FF2B5EF4-FFF2-40B4-BE49-F238E27FC236}">
                <a16:creationId xmlns:a16="http://schemas.microsoft.com/office/drawing/2014/main" id="{77882FE2-F84D-4AB1-BB03-B1727C5B3317}"/>
              </a:ext>
            </a:extLst>
          </p:cNvPr>
          <p:cNvCxnSpPr>
            <a:cxnSpLocks/>
          </p:cNvCxnSpPr>
          <p:nvPr/>
        </p:nvCxnSpPr>
        <p:spPr bwMode="auto">
          <a:xfrm flipH="1" flipV="1">
            <a:off x="5004048"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5" name="直接箭头连接符 104">
            <a:extLst>
              <a:ext uri="{FF2B5EF4-FFF2-40B4-BE49-F238E27FC236}">
                <a16:creationId xmlns:a16="http://schemas.microsoft.com/office/drawing/2014/main" id="{254A56C4-4F04-42CF-A87E-2EB685FA7E53}"/>
              </a:ext>
            </a:extLst>
          </p:cNvPr>
          <p:cNvCxnSpPr>
            <a:cxnSpLocks/>
          </p:cNvCxnSpPr>
          <p:nvPr/>
        </p:nvCxnSpPr>
        <p:spPr bwMode="auto">
          <a:xfrm flipV="1">
            <a:off x="4788024" y="596185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6" name="直接箭头连接符 105">
            <a:extLst>
              <a:ext uri="{FF2B5EF4-FFF2-40B4-BE49-F238E27FC236}">
                <a16:creationId xmlns:a16="http://schemas.microsoft.com/office/drawing/2014/main" id="{B9031F6C-6AF5-4A07-B004-8B3C3B8E409B}"/>
              </a:ext>
            </a:extLst>
          </p:cNvPr>
          <p:cNvCxnSpPr>
            <a:cxnSpLocks/>
          </p:cNvCxnSpPr>
          <p:nvPr/>
        </p:nvCxnSpPr>
        <p:spPr bwMode="auto">
          <a:xfrm flipH="1" flipV="1">
            <a:off x="5126360" y="596185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7" name="文本框 106">
            <a:extLst>
              <a:ext uri="{FF2B5EF4-FFF2-40B4-BE49-F238E27FC236}">
                <a16:creationId xmlns:a16="http://schemas.microsoft.com/office/drawing/2014/main" id="{CB8E637E-50E4-43EB-9172-4CCA1F05BB8A}"/>
              </a:ext>
            </a:extLst>
          </p:cNvPr>
          <p:cNvSpPr txBox="1"/>
          <p:nvPr/>
        </p:nvSpPr>
        <p:spPr>
          <a:xfrm>
            <a:off x="4572000" y="6207695"/>
            <a:ext cx="338336" cy="461665"/>
          </a:xfrm>
          <a:prstGeom prst="rect">
            <a:avLst/>
          </a:prstGeom>
          <a:noFill/>
        </p:spPr>
        <p:txBody>
          <a:bodyPr wrap="square" rtlCol="0">
            <a:spAutoFit/>
          </a:bodyPr>
          <a:lstStyle/>
          <a:p>
            <a:r>
              <a:rPr lang="en-US" altLang="zh-CN" dirty="0"/>
              <a:t>A</a:t>
            </a:r>
            <a:endParaRPr lang="zh-CN" altLang="en-US" dirty="0"/>
          </a:p>
        </p:txBody>
      </p:sp>
      <p:sp>
        <p:nvSpPr>
          <p:cNvPr id="108" name="文本框 107">
            <a:extLst>
              <a:ext uri="{FF2B5EF4-FFF2-40B4-BE49-F238E27FC236}">
                <a16:creationId xmlns:a16="http://schemas.microsoft.com/office/drawing/2014/main" id="{10D3BA43-0B6E-4709-BD53-79E8BB105C19}"/>
              </a:ext>
            </a:extLst>
          </p:cNvPr>
          <p:cNvSpPr txBox="1"/>
          <p:nvPr/>
        </p:nvSpPr>
        <p:spPr>
          <a:xfrm>
            <a:off x="5220072" y="6237312"/>
            <a:ext cx="338336" cy="461665"/>
          </a:xfrm>
          <a:prstGeom prst="rect">
            <a:avLst/>
          </a:prstGeom>
          <a:noFill/>
        </p:spPr>
        <p:txBody>
          <a:bodyPr wrap="square" rtlCol="0">
            <a:spAutoFit/>
          </a:bodyPr>
          <a:lstStyle/>
          <a:p>
            <a:r>
              <a:rPr lang="en-US" altLang="zh-CN" dirty="0"/>
              <a:t>B</a:t>
            </a:r>
            <a:endParaRPr lang="zh-CN" altLang="en-US" dirty="0"/>
          </a:p>
        </p:txBody>
      </p:sp>
      <p:sp>
        <p:nvSpPr>
          <p:cNvPr id="109" name="文本框 108">
            <a:extLst>
              <a:ext uri="{FF2B5EF4-FFF2-40B4-BE49-F238E27FC236}">
                <a16:creationId xmlns:a16="http://schemas.microsoft.com/office/drawing/2014/main" id="{0ACDB36F-7B51-4323-9984-A1BBA91B238D}"/>
              </a:ext>
            </a:extLst>
          </p:cNvPr>
          <p:cNvSpPr txBox="1"/>
          <p:nvPr/>
        </p:nvSpPr>
        <p:spPr>
          <a:xfrm>
            <a:off x="4139952" y="5663821"/>
            <a:ext cx="265935" cy="459092"/>
          </a:xfrm>
          <a:prstGeom prst="rect">
            <a:avLst/>
          </a:prstGeom>
          <a:noFill/>
        </p:spPr>
        <p:txBody>
          <a:bodyPr wrap="square" rtlCol="0">
            <a:spAutoFit/>
          </a:bodyPr>
          <a:lstStyle/>
          <a:p>
            <a:r>
              <a:rPr lang="en-US" altLang="zh-CN" dirty="0"/>
              <a:t>C</a:t>
            </a:r>
            <a:endParaRPr lang="zh-CN" altLang="en-US" dirty="0"/>
          </a:p>
        </p:txBody>
      </p:sp>
      <p:sp>
        <p:nvSpPr>
          <p:cNvPr id="110" name="文本框 109">
            <a:extLst>
              <a:ext uri="{FF2B5EF4-FFF2-40B4-BE49-F238E27FC236}">
                <a16:creationId xmlns:a16="http://schemas.microsoft.com/office/drawing/2014/main" id="{55D54A4E-1BC4-43B9-A509-70D128AC67E7}"/>
              </a:ext>
            </a:extLst>
          </p:cNvPr>
          <p:cNvSpPr txBox="1"/>
          <p:nvPr/>
        </p:nvSpPr>
        <p:spPr>
          <a:xfrm>
            <a:off x="5169768" y="4941168"/>
            <a:ext cx="338336" cy="461665"/>
          </a:xfrm>
          <a:prstGeom prst="rect">
            <a:avLst/>
          </a:prstGeom>
          <a:noFill/>
        </p:spPr>
        <p:txBody>
          <a:bodyPr wrap="square" rtlCol="0">
            <a:spAutoFit/>
          </a:bodyPr>
          <a:lstStyle/>
          <a:p>
            <a:r>
              <a:rPr lang="en-US" altLang="zh-CN" dirty="0"/>
              <a:t>D</a:t>
            </a:r>
            <a:endParaRPr lang="zh-CN" altLang="en-US" dirty="0"/>
          </a:p>
        </p:txBody>
      </p:sp>
      <p:sp>
        <p:nvSpPr>
          <p:cNvPr id="111" name="矩形 110">
            <a:extLst>
              <a:ext uri="{FF2B5EF4-FFF2-40B4-BE49-F238E27FC236}">
                <a16:creationId xmlns:a16="http://schemas.microsoft.com/office/drawing/2014/main" id="{F5EADFCC-1F53-49BF-98E4-B679C385D770}"/>
              </a:ext>
            </a:extLst>
          </p:cNvPr>
          <p:cNvSpPr/>
          <p:nvPr/>
        </p:nvSpPr>
        <p:spPr bwMode="auto">
          <a:xfrm>
            <a:off x="3851920"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12" name="矩形 111">
            <a:extLst>
              <a:ext uri="{FF2B5EF4-FFF2-40B4-BE49-F238E27FC236}">
                <a16:creationId xmlns:a16="http://schemas.microsoft.com/office/drawing/2014/main" id="{6C3A7BDD-7B78-457E-AA7A-8E52A6299649}"/>
              </a:ext>
            </a:extLst>
          </p:cNvPr>
          <p:cNvSpPr/>
          <p:nvPr/>
        </p:nvSpPr>
        <p:spPr bwMode="auto">
          <a:xfrm>
            <a:off x="6876256"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13" name="文本框 112">
            <a:extLst>
              <a:ext uri="{FF2B5EF4-FFF2-40B4-BE49-F238E27FC236}">
                <a16:creationId xmlns:a16="http://schemas.microsoft.com/office/drawing/2014/main" id="{60290E94-9AB4-4616-8B36-873B7CF5228B}"/>
              </a:ext>
            </a:extLst>
          </p:cNvPr>
          <p:cNvSpPr txBox="1"/>
          <p:nvPr/>
        </p:nvSpPr>
        <p:spPr>
          <a:xfrm flipH="1">
            <a:off x="4447024" y="4813699"/>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114" name="文本框 113">
            <a:extLst>
              <a:ext uri="{FF2B5EF4-FFF2-40B4-BE49-F238E27FC236}">
                <a16:creationId xmlns:a16="http://schemas.microsoft.com/office/drawing/2014/main" id="{ADD4584C-4ACE-4724-BE80-D2E781CF2E6E}"/>
              </a:ext>
            </a:extLst>
          </p:cNvPr>
          <p:cNvSpPr txBox="1"/>
          <p:nvPr/>
        </p:nvSpPr>
        <p:spPr>
          <a:xfrm flipH="1">
            <a:off x="7502231" y="4797152"/>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Tree>
    <p:extLst>
      <p:ext uri="{BB962C8B-B14F-4D97-AF65-F5344CB8AC3E}">
        <p14:creationId xmlns:p14="http://schemas.microsoft.com/office/powerpoint/2010/main" val="20935588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991E5F-C163-44FE-8ADD-A924E0A0126E}"/>
              </a:ext>
            </a:extLst>
          </p:cNvPr>
          <p:cNvSpPr>
            <a:spLocks noGrp="1"/>
          </p:cNvSpPr>
          <p:nvPr>
            <p:ph idx="1"/>
          </p:nvPr>
        </p:nvSpPr>
        <p:spPr>
          <a:xfrm>
            <a:off x="685800" y="980728"/>
            <a:ext cx="7772400" cy="5115272"/>
          </a:xfrm>
        </p:spPr>
        <p:txBody>
          <a:bodyPr/>
          <a:lstStyle/>
          <a:p>
            <a:r>
              <a:rPr lang="zh-CN" altLang="en-US" dirty="0"/>
              <a:t>基于左深树的物理优化</a:t>
            </a:r>
            <a:endParaRPr lang="en-US" altLang="zh-CN" dirty="0"/>
          </a:p>
          <a:p>
            <a:pPr lvl="1"/>
            <a:r>
              <a:rPr lang="zh-CN" altLang="en-US" dirty="0"/>
              <a:t>枚举所有的连接顺序</a:t>
            </a:r>
            <a:endParaRPr lang="en-US" altLang="zh-CN" dirty="0"/>
          </a:p>
          <a:p>
            <a:pPr lvl="1"/>
            <a:r>
              <a:rPr lang="zh-CN" altLang="en-US" dirty="0"/>
              <a:t>每个</a:t>
            </a:r>
            <a:r>
              <a:rPr lang="en-US" altLang="zh-CN" dirty="0"/>
              <a:t>join</a:t>
            </a:r>
            <a:r>
              <a:rPr lang="zh-CN" altLang="en-US" dirty="0"/>
              <a:t>算子的执行方案</a:t>
            </a:r>
            <a:endParaRPr lang="en-US" altLang="zh-CN" dirty="0"/>
          </a:p>
          <a:p>
            <a:pPr lvl="2">
              <a:buFont typeface="Wingdings" panose="05000000000000000000" pitchFamily="2" charset="2"/>
              <a:buChar char="n"/>
            </a:pPr>
            <a:r>
              <a:rPr lang="en-US" altLang="zh-CN" dirty="0"/>
              <a:t>Hash join; Sort Merge; Nested Loop …</a:t>
            </a:r>
          </a:p>
          <a:p>
            <a:pPr lvl="1"/>
            <a:r>
              <a:rPr lang="zh-CN" altLang="en-US" dirty="0"/>
              <a:t>每个表的访问方法</a:t>
            </a:r>
            <a:endParaRPr lang="en-US" altLang="zh-CN" dirty="0"/>
          </a:p>
          <a:p>
            <a:pPr lvl="2">
              <a:buFont typeface="Wingdings" panose="05000000000000000000" pitchFamily="2" charset="2"/>
              <a:buChar char="n"/>
            </a:pPr>
            <a:r>
              <a:rPr lang="en-US" altLang="zh-CN" dirty="0"/>
              <a:t>Index Scan; Seq Scan;….</a:t>
            </a:r>
          </a:p>
          <a:p>
            <a:pPr lvl="1"/>
            <a:r>
              <a:rPr lang="zh-CN" altLang="en-US" dirty="0"/>
              <a:t>枚举空间巨大</a:t>
            </a:r>
            <a:endParaRPr lang="en-US" altLang="zh-CN" dirty="0"/>
          </a:p>
          <a:p>
            <a:pPr lvl="2">
              <a:buFont typeface="Wingdings" panose="05000000000000000000" pitchFamily="2" charset="2"/>
              <a:buChar char="n"/>
            </a:pPr>
            <a:r>
              <a:rPr lang="zh-CN" altLang="en-US" dirty="0"/>
              <a:t>可以采用动态规划算法减少搜索空间</a:t>
            </a:r>
            <a:endParaRPr lang="en-US" altLang="zh-CN" dirty="0"/>
          </a:p>
          <a:p>
            <a:pPr marL="914400" lvl="2" indent="0">
              <a:buNone/>
            </a:pPr>
            <a:endParaRPr lang="en-US" altLang="zh-CN" dirty="0"/>
          </a:p>
          <a:p>
            <a:pPr lvl="2"/>
            <a:endParaRPr lang="zh-CN" altLang="en-US" dirty="0"/>
          </a:p>
        </p:txBody>
      </p:sp>
      <p:sp>
        <p:nvSpPr>
          <p:cNvPr id="4" name="Text Box 3">
            <a:extLst>
              <a:ext uri="{FF2B5EF4-FFF2-40B4-BE49-F238E27FC236}">
                <a16:creationId xmlns:a16="http://schemas.microsoft.com/office/drawing/2014/main" id="{B3B1F25E-8D66-4438-84E4-47AEAB03A1D2}"/>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391964293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611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R</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T</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2483767"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R    S</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2937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a:extLst>
              <a:ext uri="{FF2B5EF4-FFF2-40B4-BE49-F238E27FC236}">
                <a16:creationId xmlns:a16="http://schemas.microsoft.com/office/drawing/2014/main" id="{404AFB5E-AAF7-4458-B7A1-95F205DAFE29}"/>
              </a:ext>
            </a:extLst>
          </p:cNvPr>
          <p:cNvSpPr/>
          <p:nvPr/>
        </p:nvSpPr>
        <p:spPr bwMode="auto">
          <a:xfrm>
            <a:off x="2483767"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T     S</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R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2937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 name="连接符: 曲线 12">
            <a:extLst>
              <a:ext uri="{FF2B5EF4-FFF2-40B4-BE49-F238E27FC236}">
                <a16:creationId xmlns:a16="http://schemas.microsoft.com/office/drawing/2014/main" id="{FE2BB1E2-596E-4109-A622-20F9075B1F47}"/>
              </a:ext>
            </a:extLst>
          </p:cNvPr>
          <p:cNvCxnSpPr>
            <a:cxnSpLocks/>
            <a:stCxn id="4" idx="0"/>
          </p:cNvCxnSpPr>
          <p:nvPr/>
        </p:nvCxnSpPr>
        <p:spPr bwMode="auto">
          <a:xfrm rot="5400000" flipH="1" flipV="1">
            <a:off x="1565667" y="1502787"/>
            <a:ext cx="288030"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D8D7FC88-9634-4FDD-AD82-E03EEC3D3F8B}"/>
              </a:ext>
            </a:extLst>
          </p:cNvPr>
          <p:cNvCxnSpPr>
            <a:cxnSpLocks/>
            <a:stCxn id="4" idx="0"/>
          </p:cNvCxnSpPr>
          <p:nvPr/>
        </p:nvCxnSpPr>
        <p:spPr bwMode="auto">
          <a:xfrm rot="5400000" flipH="1" flipV="1">
            <a:off x="1097614" y="1034734"/>
            <a:ext cx="1224136"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0" name="连接符: 曲线 19">
            <a:extLst>
              <a:ext uri="{FF2B5EF4-FFF2-40B4-BE49-F238E27FC236}">
                <a16:creationId xmlns:a16="http://schemas.microsoft.com/office/drawing/2014/main" id="{C87C463A-A257-497B-96B2-22E9183F421F}"/>
              </a:ext>
            </a:extLst>
          </p:cNvPr>
          <p:cNvCxnSpPr>
            <a:stCxn id="4" idx="2"/>
          </p:cNvCxnSpPr>
          <p:nvPr/>
        </p:nvCxnSpPr>
        <p:spPr bwMode="auto">
          <a:xfrm rot="16200000" flipH="1">
            <a:off x="1535949" y="3548726"/>
            <a:ext cx="347464"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1169621" y="3915054"/>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23" name="文本框 22">
            <a:extLst>
              <a:ext uri="{FF2B5EF4-FFF2-40B4-BE49-F238E27FC236}">
                <a16:creationId xmlns:a16="http://schemas.microsoft.com/office/drawing/2014/main" id="{31D798AE-BB22-4142-BEF2-A5017CCC697C}"/>
              </a:ext>
            </a:extLst>
          </p:cNvPr>
          <p:cNvSpPr txBox="1"/>
          <p:nvPr/>
        </p:nvSpPr>
        <p:spPr>
          <a:xfrm>
            <a:off x="341531" y="1196751"/>
            <a:ext cx="1548172" cy="369332"/>
          </a:xfrm>
          <a:prstGeom prst="rect">
            <a:avLst/>
          </a:prstGeom>
          <a:noFill/>
        </p:spPr>
        <p:txBody>
          <a:bodyPr wrap="square" rtlCol="0">
            <a:spAutoFit/>
          </a:bodyPr>
          <a:lstStyle/>
          <a:p>
            <a:r>
              <a:rPr lang="en-US" altLang="zh-CN" sz="1800" dirty="0"/>
              <a:t>Hash Join</a:t>
            </a:r>
            <a:endParaRPr lang="zh-CN" altLang="en-US" sz="1800" dirty="0"/>
          </a:p>
        </p:txBody>
      </p:sp>
      <p:sp>
        <p:nvSpPr>
          <p:cNvPr id="24" name="文本框 23">
            <a:extLst>
              <a:ext uri="{FF2B5EF4-FFF2-40B4-BE49-F238E27FC236}">
                <a16:creationId xmlns:a16="http://schemas.microsoft.com/office/drawing/2014/main" id="{7CE3CBF2-1A23-4082-906D-0C9BA68F3516}"/>
              </a:ext>
            </a:extLst>
          </p:cNvPr>
          <p:cNvSpPr txBox="1"/>
          <p:nvPr/>
        </p:nvSpPr>
        <p:spPr>
          <a:xfrm>
            <a:off x="260521" y="1534919"/>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25" name="文本框 24">
            <a:extLst>
              <a:ext uri="{FF2B5EF4-FFF2-40B4-BE49-F238E27FC236}">
                <a16:creationId xmlns:a16="http://schemas.microsoft.com/office/drawing/2014/main" id="{24F32A1E-9D22-4F82-99E6-09E110A18D51}"/>
              </a:ext>
            </a:extLst>
          </p:cNvPr>
          <p:cNvSpPr txBox="1"/>
          <p:nvPr/>
        </p:nvSpPr>
        <p:spPr>
          <a:xfrm flipH="1">
            <a:off x="1043607" y="1523985"/>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26" name="文本框 25">
            <a:extLst>
              <a:ext uri="{FF2B5EF4-FFF2-40B4-BE49-F238E27FC236}">
                <a16:creationId xmlns:a16="http://schemas.microsoft.com/office/drawing/2014/main" id="{35F628FF-94CE-402A-9680-836059902264}"/>
              </a:ext>
            </a:extLst>
          </p:cNvPr>
          <p:cNvSpPr txBox="1"/>
          <p:nvPr/>
        </p:nvSpPr>
        <p:spPr>
          <a:xfrm>
            <a:off x="1358644" y="2093753"/>
            <a:ext cx="1998221" cy="369332"/>
          </a:xfrm>
          <a:prstGeom prst="rect">
            <a:avLst/>
          </a:prstGeom>
          <a:noFill/>
        </p:spPr>
        <p:txBody>
          <a:bodyPr wrap="square" rtlCol="0">
            <a:spAutoFit/>
          </a:bodyPr>
          <a:lstStyle/>
          <a:p>
            <a:r>
              <a:rPr lang="en-US" altLang="zh-CN" sz="1800" dirty="0"/>
              <a:t>Sort Merge Join</a:t>
            </a:r>
            <a:endParaRPr lang="zh-CN" altLang="en-US" sz="1800" dirty="0"/>
          </a:p>
        </p:txBody>
      </p:sp>
      <p:sp>
        <p:nvSpPr>
          <p:cNvPr id="27" name="文本框 26">
            <a:extLst>
              <a:ext uri="{FF2B5EF4-FFF2-40B4-BE49-F238E27FC236}">
                <a16:creationId xmlns:a16="http://schemas.microsoft.com/office/drawing/2014/main" id="{08B63BFD-7EBF-4345-B14A-AC8B9A418DA3}"/>
              </a:ext>
            </a:extLst>
          </p:cNvPr>
          <p:cNvSpPr txBox="1"/>
          <p:nvPr/>
        </p:nvSpPr>
        <p:spPr>
          <a:xfrm>
            <a:off x="1277635" y="2431921"/>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28" name="文本框 27">
            <a:extLst>
              <a:ext uri="{FF2B5EF4-FFF2-40B4-BE49-F238E27FC236}">
                <a16:creationId xmlns:a16="http://schemas.microsoft.com/office/drawing/2014/main" id="{F22D03A1-E97B-48F0-BAD2-BB233A2B7763}"/>
              </a:ext>
            </a:extLst>
          </p:cNvPr>
          <p:cNvSpPr txBox="1"/>
          <p:nvPr/>
        </p:nvSpPr>
        <p:spPr>
          <a:xfrm flipH="1">
            <a:off x="2060721" y="2420987"/>
            <a:ext cx="927106" cy="276999"/>
          </a:xfrm>
          <a:prstGeom prst="rect">
            <a:avLst/>
          </a:prstGeom>
          <a:solidFill>
            <a:srgbClr val="FF0000"/>
          </a:solidFill>
        </p:spPr>
        <p:txBody>
          <a:bodyPr wrap="square" rtlCol="0">
            <a:spAutoFit/>
          </a:bodyPr>
          <a:lstStyle/>
          <a:p>
            <a:r>
              <a:rPr lang="en-US" altLang="zh-CN" sz="1200" dirty="0"/>
              <a:t>Cost:400</a:t>
            </a:r>
            <a:endParaRPr lang="zh-CN" altLang="en-US" sz="1200" dirty="0"/>
          </a:p>
        </p:txBody>
      </p:sp>
      <p:sp>
        <p:nvSpPr>
          <p:cNvPr id="29" name="文本框 28">
            <a:extLst>
              <a:ext uri="{FF2B5EF4-FFF2-40B4-BE49-F238E27FC236}">
                <a16:creationId xmlns:a16="http://schemas.microsoft.com/office/drawing/2014/main" id="{0E38982F-0E08-44D0-A8B9-9F945A795C95}"/>
              </a:ext>
            </a:extLst>
          </p:cNvPr>
          <p:cNvSpPr txBox="1"/>
          <p:nvPr/>
        </p:nvSpPr>
        <p:spPr>
          <a:xfrm>
            <a:off x="1412649" y="3749937"/>
            <a:ext cx="1998221" cy="369332"/>
          </a:xfrm>
          <a:prstGeom prst="rect">
            <a:avLst/>
          </a:prstGeom>
          <a:noFill/>
        </p:spPr>
        <p:txBody>
          <a:bodyPr wrap="square" rtlCol="0">
            <a:spAutoFit/>
          </a:bodyPr>
          <a:lstStyle/>
          <a:p>
            <a:r>
              <a:rPr lang="en-US" altLang="zh-CN" sz="1800" dirty="0"/>
              <a:t>Sort Merge Join</a:t>
            </a:r>
            <a:endParaRPr lang="zh-CN" altLang="en-US" sz="1800" dirty="0"/>
          </a:p>
        </p:txBody>
      </p:sp>
      <p:sp>
        <p:nvSpPr>
          <p:cNvPr id="30" name="文本框 29">
            <a:extLst>
              <a:ext uri="{FF2B5EF4-FFF2-40B4-BE49-F238E27FC236}">
                <a16:creationId xmlns:a16="http://schemas.microsoft.com/office/drawing/2014/main" id="{618A26BF-C607-4438-9FC7-78D63FE8ECF7}"/>
              </a:ext>
            </a:extLst>
          </p:cNvPr>
          <p:cNvSpPr txBox="1"/>
          <p:nvPr/>
        </p:nvSpPr>
        <p:spPr>
          <a:xfrm>
            <a:off x="1331640" y="4088105"/>
            <a:ext cx="1998221" cy="276999"/>
          </a:xfrm>
          <a:prstGeom prst="rect">
            <a:avLst/>
          </a:prstGeom>
          <a:noFill/>
        </p:spPr>
        <p:txBody>
          <a:bodyPr wrap="square" rtlCol="0">
            <a:spAutoFit/>
          </a:bodyPr>
          <a:lstStyle/>
          <a:p>
            <a:r>
              <a:rPr lang="en-US" altLang="zh-CN" sz="1200" dirty="0" err="1"/>
              <a:t>T.b</a:t>
            </a:r>
            <a:r>
              <a:rPr lang="en-US" altLang="zh-CN" sz="1200" dirty="0"/>
              <a:t>=</a:t>
            </a:r>
            <a:r>
              <a:rPr lang="en-US" altLang="zh-CN" sz="1200" dirty="0" err="1"/>
              <a:t>S.b</a:t>
            </a:r>
            <a:endParaRPr lang="zh-CN" altLang="en-US" sz="1200" dirty="0"/>
          </a:p>
        </p:txBody>
      </p:sp>
      <p:sp>
        <p:nvSpPr>
          <p:cNvPr id="31" name="文本框 30">
            <a:extLst>
              <a:ext uri="{FF2B5EF4-FFF2-40B4-BE49-F238E27FC236}">
                <a16:creationId xmlns:a16="http://schemas.microsoft.com/office/drawing/2014/main" id="{C7A6CF8B-2F7C-4E0D-B5D5-DE18E89D4425}"/>
              </a:ext>
            </a:extLst>
          </p:cNvPr>
          <p:cNvSpPr txBox="1"/>
          <p:nvPr/>
        </p:nvSpPr>
        <p:spPr>
          <a:xfrm flipH="1">
            <a:off x="2114726" y="4077171"/>
            <a:ext cx="927106" cy="276999"/>
          </a:xfrm>
          <a:prstGeom prst="rect">
            <a:avLst/>
          </a:prstGeom>
          <a:solidFill>
            <a:srgbClr val="FF0000"/>
          </a:solidFill>
        </p:spPr>
        <p:txBody>
          <a:bodyPr wrap="square" rtlCol="0">
            <a:spAutoFit/>
          </a:bodyPr>
          <a:lstStyle/>
          <a:p>
            <a:r>
              <a:rPr lang="en-US" altLang="zh-CN" sz="1200" dirty="0"/>
              <a:t>Cost:280</a:t>
            </a:r>
            <a:endParaRPr lang="zh-CN" altLang="en-US" sz="1200" dirty="0"/>
          </a:p>
        </p:txBody>
      </p:sp>
      <p:sp>
        <p:nvSpPr>
          <p:cNvPr id="32" name="文本框 31">
            <a:extLst>
              <a:ext uri="{FF2B5EF4-FFF2-40B4-BE49-F238E27FC236}">
                <a16:creationId xmlns:a16="http://schemas.microsoft.com/office/drawing/2014/main" id="{C7366CC3-4B2A-4F08-A78F-FA00C13DEE64}"/>
              </a:ext>
            </a:extLst>
          </p:cNvPr>
          <p:cNvSpPr txBox="1"/>
          <p:nvPr/>
        </p:nvSpPr>
        <p:spPr>
          <a:xfrm>
            <a:off x="188513" y="4902065"/>
            <a:ext cx="1998221" cy="369332"/>
          </a:xfrm>
          <a:prstGeom prst="rect">
            <a:avLst/>
          </a:prstGeom>
          <a:noFill/>
        </p:spPr>
        <p:txBody>
          <a:bodyPr wrap="square" rtlCol="0">
            <a:spAutoFit/>
          </a:bodyPr>
          <a:lstStyle/>
          <a:p>
            <a:r>
              <a:rPr lang="en-US" altLang="zh-CN" sz="1800" dirty="0"/>
              <a:t>Sort Merge Join</a:t>
            </a:r>
            <a:endParaRPr lang="zh-CN" altLang="en-US" sz="1800" dirty="0"/>
          </a:p>
        </p:txBody>
      </p:sp>
      <p:sp>
        <p:nvSpPr>
          <p:cNvPr id="33" name="文本框 32">
            <a:extLst>
              <a:ext uri="{FF2B5EF4-FFF2-40B4-BE49-F238E27FC236}">
                <a16:creationId xmlns:a16="http://schemas.microsoft.com/office/drawing/2014/main" id="{E9DABD0E-3FDC-4910-A872-4B4107E86AC3}"/>
              </a:ext>
            </a:extLst>
          </p:cNvPr>
          <p:cNvSpPr txBox="1"/>
          <p:nvPr/>
        </p:nvSpPr>
        <p:spPr>
          <a:xfrm>
            <a:off x="107504" y="5240233"/>
            <a:ext cx="1998221" cy="276999"/>
          </a:xfrm>
          <a:prstGeom prst="rect">
            <a:avLst/>
          </a:prstGeom>
          <a:noFill/>
        </p:spPr>
        <p:txBody>
          <a:bodyPr wrap="square" rtlCol="0">
            <a:spAutoFit/>
          </a:bodyPr>
          <a:lstStyle/>
          <a:p>
            <a:r>
              <a:rPr lang="en-US" altLang="zh-CN" sz="1200" dirty="0" err="1"/>
              <a:t>T.b</a:t>
            </a:r>
            <a:r>
              <a:rPr lang="en-US" altLang="zh-CN" sz="1200" dirty="0"/>
              <a:t>=</a:t>
            </a:r>
            <a:r>
              <a:rPr lang="en-US" altLang="zh-CN" sz="1200" dirty="0" err="1"/>
              <a:t>S.b</a:t>
            </a:r>
            <a:endParaRPr lang="zh-CN" altLang="en-US" sz="1200" dirty="0"/>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890590" y="5229299"/>
            <a:ext cx="927106" cy="276999"/>
          </a:xfrm>
          <a:prstGeom prst="rect">
            <a:avLst/>
          </a:prstGeom>
          <a:solidFill>
            <a:srgbClr val="FF0000"/>
          </a:solidFill>
        </p:spPr>
        <p:txBody>
          <a:bodyPr wrap="square" rtlCol="0">
            <a:spAutoFit/>
          </a:bodyPr>
          <a:lstStyle/>
          <a:p>
            <a:r>
              <a:rPr lang="en-US" altLang="zh-CN" sz="1200" dirty="0"/>
              <a:t>Cost:200</a:t>
            </a:r>
            <a:endParaRPr lang="zh-CN" altLang="en-US" sz="1200" dirty="0"/>
          </a:p>
        </p:txBody>
      </p:sp>
      <p:sp>
        <p:nvSpPr>
          <p:cNvPr id="35" name="文本框 34">
            <a:extLst>
              <a:ext uri="{FF2B5EF4-FFF2-40B4-BE49-F238E27FC236}">
                <a16:creationId xmlns:a16="http://schemas.microsoft.com/office/drawing/2014/main" id="{872F66E0-2568-401E-AE6E-80195C6F8E2F}"/>
              </a:ext>
            </a:extLst>
          </p:cNvPr>
          <p:cNvSpPr txBox="1"/>
          <p:nvPr/>
        </p:nvSpPr>
        <p:spPr>
          <a:xfrm flipH="1">
            <a:off x="1548068" y="1851850"/>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36" name="文本框 35">
            <a:extLst>
              <a:ext uri="{FF2B5EF4-FFF2-40B4-BE49-F238E27FC236}">
                <a16:creationId xmlns:a16="http://schemas.microsoft.com/office/drawing/2014/main" id="{7D756F31-C6BE-4079-9BE1-6CFE3915AD74}"/>
              </a:ext>
            </a:extLst>
          </p:cNvPr>
          <p:cNvSpPr txBox="1"/>
          <p:nvPr/>
        </p:nvSpPr>
        <p:spPr>
          <a:xfrm flipH="1">
            <a:off x="1563617" y="3605929"/>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37" name="矩形 36">
            <a:extLst>
              <a:ext uri="{FF2B5EF4-FFF2-40B4-BE49-F238E27FC236}">
                <a16:creationId xmlns:a16="http://schemas.microsoft.com/office/drawing/2014/main" id="{345BE800-C1CF-43DE-B8E3-B04AA6791BF1}"/>
              </a:ext>
            </a:extLst>
          </p:cNvPr>
          <p:cNvSpPr/>
          <p:nvPr/>
        </p:nvSpPr>
        <p:spPr bwMode="auto">
          <a:xfrm>
            <a:off x="6228183"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r>
              <a:rPr kumimoji="1" lang="en-US" altLang="zh-CN" sz="2400" b="1" i="0" u="none" strike="noStrike" cap="none" normalizeH="0" baseline="0" dirty="0">
                <a:ln>
                  <a:noFill/>
                </a:ln>
                <a:solidFill>
                  <a:schemeClr val="tx1"/>
                </a:solidFill>
                <a:effectLst/>
                <a:latin typeface="Tahoma" pitchFamily="34" charset="0"/>
                <a:ea typeface="宋体" pitchFamily="2" charset="-122"/>
              </a:rPr>
              <a:t>R   S    T</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6696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7175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1" name="连接符: 曲线 40">
            <a:extLst>
              <a:ext uri="{FF2B5EF4-FFF2-40B4-BE49-F238E27FC236}">
                <a16:creationId xmlns:a16="http://schemas.microsoft.com/office/drawing/2014/main" id="{1F978EAF-7CA8-4F16-8119-302A09541D08}"/>
              </a:ext>
            </a:extLst>
          </p:cNvPr>
          <p:cNvCxnSpPr>
            <a:cxnSpLocks/>
            <a:endCxn id="37" idx="0"/>
          </p:cNvCxnSpPr>
          <p:nvPr/>
        </p:nvCxnSpPr>
        <p:spPr bwMode="auto">
          <a:xfrm>
            <a:off x="3559545" y="1459319"/>
            <a:ext cx="3568739" cy="1465625"/>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3563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6" name="连接符: 曲线 55">
            <a:extLst>
              <a:ext uri="{FF2B5EF4-FFF2-40B4-BE49-F238E27FC236}">
                <a16:creationId xmlns:a16="http://schemas.microsoft.com/office/drawing/2014/main" id="{BA2A7EAB-79D7-4FA2-B941-A47DF2BE975E}"/>
              </a:ext>
            </a:extLst>
          </p:cNvPr>
          <p:cNvCxnSpPr>
            <a:cxnSpLocks/>
            <a:endCxn id="37" idx="2"/>
          </p:cNvCxnSpPr>
          <p:nvPr/>
        </p:nvCxnSpPr>
        <p:spPr bwMode="auto">
          <a:xfrm flipV="1">
            <a:off x="3563888" y="3429000"/>
            <a:ext cx="3564396" cy="1656184"/>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65" name="连接符: 曲线 64">
            <a:extLst>
              <a:ext uri="{FF2B5EF4-FFF2-40B4-BE49-F238E27FC236}">
                <a16:creationId xmlns:a16="http://schemas.microsoft.com/office/drawing/2014/main" id="{C7049A52-A047-4346-9D8A-9D4774CD8327}"/>
              </a:ext>
            </a:extLst>
          </p:cNvPr>
          <p:cNvCxnSpPr>
            <a:cxnSpLocks/>
            <a:endCxn id="37" idx="0"/>
          </p:cNvCxnSpPr>
          <p:nvPr/>
        </p:nvCxnSpPr>
        <p:spPr bwMode="auto">
          <a:xfrm>
            <a:off x="3581890" y="1868096"/>
            <a:ext cx="3546394" cy="10568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69" name="文本框 68">
            <a:extLst>
              <a:ext uri="{FF2B5EF4-FFF2-40B4-BE49-F238E27FC236}">
                <a16:creationId xmlns:a16="http://schemas.microsoft.com/office/drawing/2014/main" id="{1CB7723B-0B0D-40A6-A1A4-F742E50DDC5B}"/>
              </a:ext>
            </a:extLst>
          </p:cNvPr>
          <p:cNvSpPr txBox="1"/>
          <p:nvPr/>
        </p:nvSpPr>
        <p:spPr>
          <a:xfrm>
            <a:off x="5175069" y="1157649"/>
            <a:ext cx="1548172" cy="369332"/>
          </a:xfrm>
          <a:prstGeom prst="rect">
            <a:avLst/>
          </a:prstGeom>
          <a:noFill/>
        </p:spPr>
        <p:txBody>
          <a:bodyPr wrap="square" rtlCol="0">
            <a:spAutoFit/>
          </a:bodyPr>
          <a:lstStyle/>
          <a:p>
            <a:r>
              <a:rPr lang="en-US" altLang="zh-CN" sz="1800" dirty="0"/>
              <a:t>Hash Join</a:t>
            </a:r>
            <a:endParaRPr lang="zh-CN" altLang="en-US" sz="1800" dirty="0"/>
          </a:p>
        </p:txBody>
      </p:sp>
      <p:sp>
        <p:nvSpPr>
          <p:cNvPr id="70" name="文本框 69">
            <a:extLst>
              <a:ext uri="{FF2B5EF4-FFF2-40B4-BE49-F238E27FC236}">
                <a16:creationId xmlns:a16="http://schemas.microsoft.com/office/drawing/2014/main" id="{C156E35B-F3BA-45C6-927D-3F7C6830D5AF}"/>
              </a:ext>
            </a:extLst>
          </p:cNvPr>
          <p:cNvSpPr txBox="1"/>
          <p:nvPr/>
        </p:nvSpPr>
        <p:spPr>
          <a:xfrm>
            <a:off x="5094059" y="1495817"/>
            <a:ext cx="1998221" cy="276999"/>
          </a:xfrm>
          <a:prstGeom prst="rect">
            <a:avLst/>
          </a:prstGeom>
          <a:noFill/>
        </p:spPr>
        <p:txBody>
          <a:bodyPr wrap="square" rtlCol="0">
            <a:spAutoFit/>
          </a:bodyPr>
          <a:lstStyle/>
          <a:p>
            <a:r>
              <a:rPr lang="en-US" altLang="zh-CN" sz="1200" dirty="0" err="1"/>
              <a:t>S.b</a:t>
            </a:r>
            <a:r>
              <a:rPr lang="en-US" altLang="zh-CN" sz="1200" dirty="0"/>
              <a:t>=</a:t>
            </a:r>
            <a:r>
              <a:rPr lang="en-US" altLang="zh-CN" sz="1200" dirty="0" err="1"/>
              <a:t>T.b</a:t>
            </a:r>
            <a:endParaRPr lang="zh-CN" altLang="en-US" sz="1200" dirty="0"/>
          </a:p>
        </p:txBody>
      </p:sp>
      <p:sp>
        <p:nvSpPr>
          <p:cNvPr id="71" name="文本框 70">
            <a:extLst>
              <a:ext uri="{FF2B5EF4-FFF2-40B4-BE49-F238E27FC236}">
                <a16:creationId xmlns:a16="http://schemas.microsoft.com/office/drawing/2014/main" id="{1BA1BA87-4AB3-4F8C-BC27-FD1BA422FCB2}"/>
              </a:ext>
            </a:extLst>
          </p:cNvPr>
          <p:cNvSpPr txBox="1"/>
          <p:nvPr/>
        </p:nvSpPr>
        <p:spPr>
          <a:xfrm flipH="1">
            <a:off x="5877145" y="1484883"/>
            <a:ext cx="927106" cy="276999"/>
          </a:xfrm>
          <a:prstGeom prst="rect">
            <a:avLst/>
          </a:prstGeom>
          <a:solidFill>
            <a:srgbClr val="FF0000"/>
          </a:solidFill>
        </p:spPr>
        <p:txBody>
          <a:bodyPr wrap="square" rtlCol="0">
            <a:spAutoFit/>
          </a:bodyPr>
          <a:lstStyle/>
          <a:p>
            <a:r>
              <a:rPr lang="en-US" altLang="zh-CN" sz="1200" dirty="0"/>
              <a:t>Cost:380</a:t>
            </a:r>
            <a:endParaRPr lang="zh-CN" altLang="en-US" sz="1200" dirty="0"/>
          </a:p>
        </p:txBody>
      </p:sp>
      <p:sp>
        <p:nvSpPr>
          <p:cNvPr id="72" name="文本框 71">
            <a:extLst>
              <a:ext uri="{FF2B5EF4-FFF2-40B4-BE49-F238E27FC236}">
                <a16:creationId xmlns:a16="http://schemas.microsoft.com/office/drawing/2014/main" id="{39A8BC0C-49F8-4F9D-BCEF-1B0722CBBF46}"/>
              </a:ext>
            </a:extLst>
          </p:cNvPr>
          <p:cNvSpPr txBox="1"/>
          <p:nvPr/>
        </p:nvSpPr>
        <p:spPr>
          <a:xfrm>
            <a:off x="3712562" y="2276872"/>
            <a:ext cx="2056572" cy="369332"/>
          </a:xfrm>
          <a:prstGeom prst="rect">
            <a:avLst/>
          </a:prstGeom>
          <a:noFill/>
        </p:spPr>
        <p:txBody>
          <a:bodyPr wrap="square" rtlCol="0">
            <a:spAutoFit/>
          </a:bodyPr>
          <a:lstStyle/>
          <a:p>
            <a:r>
              <a:rPr lang="en-US" altLang="zh-CN" sz="1800" dirty="0" err="1"/>
              <a:t>SorMearge</a:t>
            </a:r>
            <a:r>
              <a:rPr lang="en-US" altLang="zh-CN" sz="1800" dirty="0"/>
              <a:t> Join</a:t>
            </a:r>
            <a:endParaRPr lang="zh-CN" altLang="en-US" sz="1800" dirty="0"/>
          </a:p>
        </p:txBody>
      </p:sp>
      <p:sp>
        <p:nvSpPr>
          <p:cNvPr id="73" name="文本框 72">
            <a:extLst>
              <a:ext uri="{FF2B5EF4-FFF2-40B4-BE49-F238E27FC236}">
                <a16:creationId xmlns:a16="http://schemas.microsoft.com/office/drawing/2014/main" id="{42358017-F259-425F-B86C-77EF3F97E7CA}"/>
              </a:ext>
            </a:extLst>
          </p:cNvPr>
          <p:cNvSpPr txBox="1"/>
          <p:nvPr/>
        </p:nvSpPr>
        <p:spPr>
          <a:xfrm>
            <a:off x="4139952" y="2615040"/>
            <a:ext cx="1998221" cy="276999"/>
          </a:xfrm>
          <a:prstGeom prst="rect">
            <a:avLst/>
          </a:prstGeom>
          <a:noFill/>
        </p:spPr>
        <p:txBody>
          <a:bodyPr wrap="square" rtlCol="0">
            <a:spAutoFit/>
          </a:bodyPr>
          <a:lstStyle/>
          <a:p>
            <a:r>
              <a:rPr lang="en-US" altLang="zh-CN" sz="1200" dirty="0" err="1"/>
              <a:t>S.b</a:t>
            </a:r>
            <a:r>
              <a:rPr lang="en-US" altLang="zh-CN" sz="1200" dirty="0"/>
              <a:t>=</a:t>
            </a:r>
            <a:r>
              <a:rPr lang="en-US" altLang="zh-CN" sz="1200" dirty="0" err="1"/>
              <a:t>T.b</a:t>
            </a:r>
            <a:endParaRPr lang="zh-CN" altLang="en-US" sz="1200" dirty="0"/>
          </a:p>
        </p:txBody>
      </p:sp>
      <p:sp>
        <p:nvSpPr>
          <p:cNvPr id="74" name="文本框 73">
            <a:extLst>
              <a:ext uri="{FF2B5EF4-FFF2-40B4-BE49-F238E27FC236}">
                <a16:creationId xmlns:a16="http://schemas.microsoft.com/office/drawing/2014/main" id="{A4483905-B494-45C8-9C7E-CF138509F934}"/>
              </a:ext>
            </a:extLst>
          </p:cNvPr>
          <p:cNvSpPr txBox="1"/>
          <p:nvPr/>
        </p:nvSpPr>
        <p:spPr>
          <a:xfrm flipH="1">
            <a:off x="4923038" y="2604106"/>
            <a:ext cx="927106" cy="276999"/>
          </a:xfrm>
          <a:prstGeom prst="rect">
            <a:avLst/>
          </a:prstGeom>
          <a:solidFill>
            <a:srgbClr val="FF0000"/>
          </a:solidFill>
        </p:spPr>
        <p:txBody>
          <a:bodyPr wrap="square" rtlCol="0">
            <a:spAutoFit/>
          </a:bodyPr>
          <a:lstStyle/>
          <a:p>
            <a:r>
              <a:rPr lang="en-US" altLang="zh-CN" sz="1200" dirty="0"/>
              <a:t>Cost:400</a:t>
            </a:r>
            <a:endParaRPr lang="zh-CN" altLang="en-US" sz="1200" dirty="0"/>
          </a:p>
        </p:txBody>
      </p:sp>
      <p:sp>
        <p:nvSpPr>
          <p:cNvPr id="75" name="文本框 74">
            <a:extLst>
              <a:ext uri="{FF2B5EF4-FFF2-40B4-BE49-F238E27FC236}">
                <a16:creationId xmlns:a16="http://schemas.microsoft.com/office/drawing/2014/main" id="{8CE5ED4C-6596-4918-B732-2CDC7B1B9C32}"/>
              </a:ext>
            </a:extLst>
          </p:cNvPr>
          <p:cNvSpPr txBox="1"/>
          <p:nvPr/>
        </p:nvSpPr>
        <p:spPr>
          <a:xfrm>
            <a:off x="3626894" y="3677929"/>
            <a:ext cx="2142240" cy="369332"/>
          </a:xfrm>
          <a:prstGeom prst="rect">
            <a:avLst/>
          </a:prstGeom>
          <a:noFill/>
        </p:spPr>
        <p:txBody>
          <a:bodyPr wrap="square" rtlCol="0">
            <a:spAutoFit/>
          </a:bodyPr>
          <a:lstStyle/>
          <a:p>
            <a:r>
              <a:rPr lang="en-US" altLang="zh-CN" sz="1800" dirty="0" err="1"/>
              <a:t>SortMearge</a:t>
            </a:r>
            <a:r>
              <a:rPr lang="en-US" altLang="zh-CN" sz="1800" dirty="0"/>
              <a:t> Join</a:t>
            </a:r>
            <a:endParaRPr lang="zh-CN" altLang="en-US" sz="1800" dirty="0"/>
          </a:p>
        </p:txBody>
      </p:sp>
      <p:sp>
        <p:nvSpPr>
          <p:cNvPr id="76" name="文本框 75">
            <a:extLst>
              <a:ext uri="{FF2B5EF4-FFF2-40B4-BE49-F238E27FC236}">
                <a16:creationId xmlns:a16="http://schemas.microsoft.com/office/drawing/2014/main" id="{747E689E-D3C4-49D5-90E5-39884782BEF6}"/>
              </a:ext>
            </a:extLst>
          </p:cNvPr>
          <p:cNvSpPr txBox="1"/>
          <p:nvPr/>
        </p:nvSpPr>
        <p:spPr>
          <a:xfrm>
            <a:off x="4139952" y="4016097"/>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4923038" y="4005163"/>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78" name="文本框 77">
            <a:extLst>
              <a:ext uri="{FF2B5EF4-FFF2-40B4-BE49-F238E27FC236}">
                <a16:creationId xmlns:a16="http://schemas.microsoft.com/office/drawing/2014/main" id="{91DB92EB-399A-48B2-818E-FD65D31874F8}"/>
              </a:ext>
            </a:extLst>
          </p:cNvPr>
          <p:cNvSpPr txBox="1"/>
          <p:nvPr/>
        </p:nvSpPr>
        <p:spPr>
          <a:xfrm>
            <a:off x="4599005" y="4974073"/>
            <a:ext cx="1548172" cy="369332"/>
          </a:xfrm>
          <a:prstGeom prst="rect">
            <a:avLst/>
          </a:prstGeom>
          <a:noFill/>
        </p:spPr>
        <p:txBody>
          <a:bodyPr wrap="square" rtlCol="0">
            <a:spAutoFit/>
          </a:bodyPr>
          <a:lstStyle/>
          <a:p>
            <a:r>
              <a:rPr lang="en-US" altLang="zh-CN" sz="1800" dirty="0"/>
              <a:t>Hash Join</a:t>
            </a:r>
            <a:endParaRPr lang="zh-CN" altLang="en-US" sz="1800" dirty="0"/>
          </a:p>
        </p:txBody>
      </p:sp>
      <p:sp>
        <p:nvSpPr>
          <p:cNvPr id="79" name="文本框 78">
            <a:extLst>
              <a:ext uri="{FF2B5EF4-FFF2-40B4-BE49-F238E27FC236}">
                <a16:creationId xmlns:a16="http://schemas.microsoft.com/office/drawing/2014/main" id="{E665E394-9E63-45B5-8B5D-9E0006EAC788}"/>
              </a:ext>
            </a:extLst>
          </p:cNvPr>
          <p:cNvSpPr txBox="1"/>
          <p:nvPr/>
        </p:nvSpPr>
        <p:spPr>
          <a:xfrm>
            <a:off x="4517995" y="5312241"/>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80" name="文本框 79">
            <a:extLst>
              <a:ext uri="{FF2B5EF4-FFF2-40B4-BE49-F238E27FC236}">
                <a16:creationId xmlns:a16="http://schemas.microsoft.com/office/drawing/2014/main" id="{E270FD6F-F0EE-4E79-903C-733BF34F2D04}"/>
              </a:ext>
            </a:extLst>
          </p:cNvPr>
          <p:cNvSpPr txBox="1"/>
          <p:nvPr/>
        </p:nvSpPr>
        <p:spPr>
          <a:xfrm flipH="1">
            <a:off x="5301081" y="5301307"/>
            <a:ext cx="927106" cy="276999"/>
          </a:xfrm>
          <a:prstGeom prst="rect">
            <a:avLst/>
          </a:prstGeom>
          <a:solidFill>
            <a:srgbClr val="FF0000"/>
          </a:solidFill>
        </p:spPr>
        <p:txBody>
          <a:bodyPr wrap="square" rtlCol="0">
            <a:spAutoFit/>
          </a:bodyPr>
          <a:lstStyle/>
          <a:p>
            <a:r>
              <a:rPr lang="en-US" altLang="zh-CN" sz="1200" dirty="0"/>
              <a:t>Cost:450</a:t>
            </a:r>
            <a:endParaRPr lang="zh-CN" altLang="en-US" sz="1200" dirty="0"/>
          </a:p>
        </p:txBody>
      </p:sp>
      <p:sp>
        <p:nvSpPr>
          <p:cNvPr id="81" name="文本框 80">
            <a:extLst>
              <a:ext uri="{FF2B5EF4-FFF2-40B4-BE49-F238E27FC236}">
                <a16:creationId xmlns:a16="http://schemas.microsoft.com/office/drawing/2014/main" id="{CCF8140C-3AC1-4A09-BF6F-31BDD19D070F}"/>
              </a:ext>
            </a:extLst>
          </p:cNvPr>
          <p:cNvSpPr txBox="1"/>
          <p:nvPr/>
        </p:nvSpPr>
        <p:spPr>
          <a:xfrm flipH="1">
            <a:off x="4549903" y="4509120"/>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82" name="文本框 81">
            <a:extLst>
              <a:ext uri="{FF2B5EF4-FFF2-40B4-BE49-F238E27FC236}">
                <a16:creationId xmlns:a16="http://schemas.microsoft.com/office/drawing/2014/main" id="{727970BC-43B4-463C-8D13-F843A06144E8}"/>
              </a:ext>
            </a:extLst>
          </p:cNvPr>
          <p:cNvSpPr txBox="1"/>
          <p:nvPr/>
        </p:nvSpPr>
        <p:spPr>
          <a:xfrm flipH="1">
            <a:off x="4549903" y="1722874"/>
            <a:ext cx="886193" cy="1107996"/>
          </a:xfrm>
          <a:prstGeom prst="rect">
            <a:avLst/>
          </a:prstGeom>
          <a:noFill/>
        </p:spPr>
        <p:txBody>
          <a:bodyPr wrap="square" rtlCol="0">
            <a:spAutoFit/>
          </a:bodyPr>
          <a:lstStyle/>
          <a:p>
            <a:r>
              <a:rPr lang="en-US" altLang="zh-CN" sz="6600" dirty="0">
                <a:solidFill>
                  <a:srgbClr val="FF0000"/>
                </a:solidFill>
              </a:rPr>
              <a:t>×</a:t>
            </a:r>
            <a:endParaRPr lang="zh-CN" altLang="en-US" sz="6600" dirty="0">
              <a:solidFill>
                <a:srgbClr val="FF0000"/>
              </a:solidFill>
            </a:endParaRPr>
          </a:p>
        </p:txBody>
      </p:sp>
      <p:sp>
        <p:nvSpPr>
          <p:cNvPr id="83" name="矩形 82">
            <a:extLst>
              <a:ext uri="{FF2B5EF4-FFF2-40B4-BE49-F238E27FC236}">
                <a16:creationId xmlns:a16="http://schemas.microsoft.com/office/drawing/2014/main" id="{C37C19E5-5A0C-433F-80C8-2962CC3B65E4}"/>
              </a:ext>
            </a:extLst>
          </p:cNvPr>
          <p:cNvSpPr/>
          <p:nvPr/>
        </p:nvSpPr>
        <p:spPr bwMode="auto">
          <a:xfrm>
            <a:off x="6593130" y="4761148"/>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84" name="Text Box 3">
            <a:extLst>
              <a:ext uri="{FF2B5EF4-FFF2-40B4-BE49-F238E27FC236}">
                <a16:creationId xmlns:a16="http://schemas.microsoft.com/office/drawing/2014/main" id="{A6F3D71F-CE06-4E4D-830C-D0A4F0F17F71}"/>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344105384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611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R</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T</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2483767"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R    S</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2937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a:extLst>
              <a:ext uri="{FF2B5EF4-FFF2-40B4-BE49-F238E27FC236}">
                <a16:creationId xmlns:a16="http://schemas.microsoft.com/office/drawing/2014/main" id="{404AFB5E-AAF7-4458-B7A1-95F205DAFE29}"/>
              </a:ext>
            </a:extLst>
          </p:cNvPr>
          <p:cNvSpPr/>
          <p:nvPr/>
        </p:nvSpPr>
        <p:spPr bwMode="auto">
          <a:xfrm>
            <a:off x="2483767"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T     S</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R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2937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6" name="连接符: 曲线 15">
            <a:extLst>
              <a:ext uri="{FF2B5EF4-FFF2-40B4-BE49-F238E27FC236}">
                <a16:creationId xmlns:a16="http://schemas.microsoft.com/office/drawing/2014/main" id="{D8D7FC88-9634-4FDD-AD82-E03EEC3D3F8B}"/>
              </a:ext>
            </a:extLst>
          </p:cNvPr>
          <p:cNvCxnSpPr>
            <a:cxnSpLocks/>
            <a:stCxn id="4" idx="0"/>
          </p:cNvCxnSpPr>
          <p:nvPr/>
        </p:nvCxnSpPr>
        <p:spPr bwMode="auto">
          <a:xfrm rot="5400000" flipH="1" flipV="1">
            <a:off x="1097614" y="1034734"/>
            <a:ext cx="1224136"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1169621" y="3915054"/>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23" name="文本框 22">
            <a:extLst>
              <a:ext uri="{FF2B5EF4-FFF2-40B4-BE49-F238E27FC236}">
                <a16:creationId xmlns:a16="http://schemas.microsoft.com/office/drawing/2014/main" id="{31D798AE-BB22-4142-BEF2-A5017CCC697C}"/>
              </a:ext>
            </a:extLst>
          </p:cNvPr>
          <p:cNvSpPr txBox="1"/>
          <p:nvPr/>
        </p:nvSpPr>
        <p:spPr>
          <a:xfrm>
            <a:off x="341531" y="1196751"/>
            <a:ext cx="1548172" cy="369332"/>
          </a:xfrm>
          <a:prstGeom prst="rect">
            <a:avLst/>
          </a:prstGeom>
          <a:noFill/>
        </p:spPr>
        <p:txBody>
          <a:bodyPr wrap="square" rtlCol="0">
            <a:spAutoFit/>
          </a:bodyPr>
          <a:lstStyle/>
          <a:p>
            <a:r>
              <a:rPr lang="en-US" altLang="zh-CN" sz="1800" dirty="0"/>
              <a:t>Hash Join</a:t>
            </a:r>
            <a:endParaRPr lang="zh-CN" altLang="en-US" sz="1800" dirty="0"/>
          </a:p>
        </p:txBody>
      </p:sp>
      <p:sp>
        <p:nvSpPr>
          <p:cNvPr id="24" name="文本框 23">
            <a:extLst>
              <a:ext uri="{FF2B5EF4-FFF2-40B4-BE49-F238E27FC236}">
                <a16:creationId xmlns:a16="http://schemas.microsoft.com/office/drawing/2014/main" id="{7CE3CBF2-1A23-4082-906D-0C9BA68F3516}"/>
              </a:ext>
            </a:extLst>
          </p:cNvPr>
          <p:cNvSpPr txBox="1"/>
          <p:nvPr/>
        </p:nvSpPr>
        <p:spPr>
          <a:xfrm>
            <a:off x="260521" y="1534919"/>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25" name="文本框 24">
            <a:extLst>
              <a:ext uri="{FF2B5EF4-FFF2-40B4-BE49-F238E27FC236}">
                <a16:creationId xmlns:a16="http://schemas.microsoft.com/office/drawing/2014/main" id="{24F32A1E-9D22-4F82-99E6-09E110A18D51}"/>
              </a:ext>
            </a:extLst>
          </p:cNvPr>
          <p:cNvSpPr txBox="1"/>
          <p:nvPr/>
        </p:nvSpPr>
        <p:spPr>
          <a:xfrm flipH="1">
            <a:off x="1043607" y="1523985"/>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32" name="文本框 31">
            <a:extLst>
              <a:ext uri="{FF2B5EF4-FFF2-40B4-BE49-F238E27FC236}">
                <a16:creationId xmlns:a16="http://schemas.microsoft.com/office/drawing/2014/main" id="{C7366CC3-4B2A-4F08-A78F-FA00C13DEE64}"/>
              </a:ext>
            </a:extLst>
          </p:cNvPr>
          <p:cNvSpPr txBox="1"/>
          <p:nvPr/>
        </p:nvSpPr>
        <p:spPr>
          <a:xfrm>
            <a:off x="188513" y="4902065"/>
            <a:ext cx="1998221" cy="369332"/>
          </a:xfrm>
          <a:prstGeom prst="rect">
            <a:avLst/>
          </a:prstGeom>
          <a:noFill/>
        </p:spPr>
        <p:txBody>
          <a:bodyPr wrap="square" rtlCol="0">
            <a:spAutoFit/>
          </a:bodyPr>
          <a:lstStyle/>
          <a:p>
            <a:r>
              <a:rPr lang="en-US" altLang="zh-CN" sz="1800" dirty="0"/>
              <a:t>Sort Merge Join</a:t>
            </a:r>
            <a:endParaRPr lang="zh-CN" altLang="en-US" sz="1800" dirty="0"/>
          </a:p>
        </p:txBody>
      </p:sp>
      <p:sp>
        <p:nvSpPr>
          <p:cNvPr id="33" name="文本框 32">
            <a:extLst>
              <a:ext uri="{FF2B5EF4-FFF2-40B4-BE49-F238E27FC236}">
                <a16:creationId xmlns:a16="http://schemas.microsoft.com/office/drawing/2014/main" id="{E9DABD0E-3FDC-4910-A872-4B4107E86AC3}"/>
              </a:ext>
            </a:extLst>
          </p:cNvPr>
          <p:cNvSpPr txBox="1"/>
          <p:nvPr/>
        </p:nvSpPr>
        <p:spPr>
          <a:xfrm>
            <a:off x="107504" y="5240233"/>
            <a:ext cx="1998221" cy="276999"/>
          </a:xfrm>
          <a:prstGeom prst="rect">
            <a:avLst/>
          </a:prstGeom>
          <a:noFill/>
        </p:spPr>
        <p:txBody>
          <a:bodyPr wrap="square" rtlCol="0">
            <a:spAutoFit/>
          </a:bodyPr>
          <a:lstStyle/>
          <a:p>
            <a:r>
              <a:rPr lang="en-US" altLang="zh-CN" sz="1200" dirty="0" err="1"/>
              <a:t>T.b</a:t>
            </a:r>
            <a:r>
              <a:rPr lang="en-US" altLang="zh-CN" sz="1200" dirty="0"/>
              <a:t>=</a:t>
            </a:r>
            <a:r>
              <a:rPr lang="en-US" altLang="zh-CN" sz="1200" dirty="0" err="1"/>
              <a:t>S.b</a:t>
            </a:r>
            <a:endParaRPr lang="zh-CN" altLang="en-US" sz="1200" dirty="0"/>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890590" y="5229299"/>
            <a:ext cx="927106" cy="276999"/>
          </a:xfrm>
          <a:prstGeom prst="rect">
            <a:avLst/>
          </a:prstGeom>
          <a:solidFill>
            <a:srgbClr val="FF0000"/>
          </a:solidFill>
        </p:spPr>
        <p:txBody>
          <a:bodyPr wrap="square" rtlCol="0">
            <a:spAutoFit/>
          </a:bodyPr>
          <a:lstStyle/>
          <a:p>
            <a:r>
              <a:rPr lang="en-US" altLang="zh-CN" sz="1200" dirty="0"/>
              <a:t>Cost:200</a:t>
            </a:r>
            <a:endParaRPr lang="zh-CN" altLang="en-US" sz="1200" dirty="0"/>
          </a:p>
        </p:txBody>
      </p:sp>
      <p:sp>
        <p:nvSpPr>
          <p:cNvPr id="37" name="矩形 36">
            <a:extLst>
              <a:ext uri="{FF2B5EF4-FFF2-40B4-BE49-F238E27FC236}">
                <a16:creationId xmlns:a16="http://schemas.microsoft.com/office/drawing/2014/main" id="{345BE800-C1CF-43DE-B8E3-B04AA6791BF1}"/>
              </a:ext>
            </a:extLst>
          </p:cNvPr>
          <p:cNvSpPr/>
          <p:nvPr/>
        </p:nvSpPr>
        <p:spPr bwMode="auto">
          <a:xfrm>
            <a:off x="6228183"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r>
              <a:rPr kumimoji="1" lang="en-US" altLang="zh-CN" sz="2400" b="1" i="0" u="none" strike="noStrike" cap="none" normalizeH="0" baseline="0" dirty="0">
                <a:ln>
                  <a:noFill/>
                </a:ln>
                <a:solidFill>
                  <a:schemeClr val="tx1"/>
                </a:solidFill>
                <a:effectLst/>
                <a:latin typeface="Tahoma" pitchFamily="34" charset="0"/>
                <a:ea typeface="宋体" pitchFamily="2" charset="-122"/>
              </a:rPr>
              <a:t>R   S    T</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6696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7175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1" name="连接符: 曲线 40">
            <a:extLst>
              <a:ext uri="{FF2B5EF4-FFF2-40B4-BE49-F238E27FC236}">
                <a16:creationId xmlns:a16="http://schemas.microsoft.com/office/drawing/2014/main" id="{1F978EAF-7CA8-4F16-8119-302A09541D08}"/>
              </a:ext>
            </a:extLst>
          </p:cNvPr>
          <p:cNvCxnSpPr>
            <a:cxnSpLocks/>
            <a:endCxn id="37" idx="0"/>
          </p:cNvCxnSpPr>
          <p:nvPr/>
        </p:nvCxnSpPr>
        <p:spPr bwMode="auto">
          <a:xfrm>
            <a:off x="3559545" y="1459319"/>
            <a:ext cx="3568739" cy="1465625"/>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3563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69" name="文本框 68">
            <a:extLst>
              <a:ext uri="{FF2B5EF4-FFF2-40B4-BE49-F238E27FC236}">
                <a16:creationId xmlns:a16="http://schemas.microsoft.com/office/drawing/2014/main" id="{1CB7723B-0B0D-40A6-A1A4-F742E50DDC5B}"/>
              </a:ext>
            </a:extLst>
          </p:cNvPr>
          <p:cNvSpPr txBox="1"/>
          <p:nvPr/>
        </p:nvSpPr>
        <p:spPr>
          <a:xfrm>
            <a:off x="5175069" y="1157649"/>
            <a:ext cx="1548172" cy="369332"/>
          </a:xfrm>
          <a:prstGeom prst="rect">
            <a:avLst/>
          </a:prstGeom>
          <a:noFill/>
        </p:spPr>
        <p:txBody>
          <a:bodyPr wrap="square" rtlCol="0">
            <a:spAutoFit/>
          </a:bodyPr>
          <a:lstStyle/>
          <a:p>
            <a:r>
              <a:rPr lang="en-US" altLang="zh-CN" sz="1800" dirty="0"/>
              <a:t>Hash Join</a:t>
            </a:r>
            <a:endParaRPr lang="zh-CN" altLang="en-US" sz="1800" dirty="0"/>
          </a:p>
        </p:txBody>
      </p:sp>
      <p:sp>
        <p:nvSpPr>
          <p:cNvPr id="70" name="文本框 69">
            <a:extLst>
              <a:ext uri="{FF2B5EF4-FFF2-40B4-BE49-F238E27FC236}">
                <a16:creationId xmlns:a16="http://schemas.microsoft.com/office/drawing/2014/main" id="{C156E35B-F3BA-45C6-927D-3F7C6830D5AF}"/>
              </a:ext>
            </a:extLst>
          </p:cNvPr>
          <p:cNvSpPr txBox="1"/>
          <p:nvPr/>
        </p:nvSpPr>
        <p:spPr>
          <a:xfrm>
            <a:off x="5094059" y="1495817"/>
            <a:ext cx="1998221" cy="276999"/>
          </a:xfrm>
          <a:prstGeom prst="rect">
            <a:avLst/>
          </a:prstGeom>
          <a:noFill/>
        </p:spPr>
        <p:txBody>
          <a:bodyPr wrap="square" rtlCol="0">
            <a:spAutoFit/>
          </a:bodyPr>
          <a:lstStyle/>
          <a:p>
            <a:r>
              <a:rPr lang="en-US" altLang="zh-CN" sz="1200" dirty="0" err="1"/>
              <a:t>S.b</a:t>
            </a:r>
            <a:r>
              <a:rPr lang="en-US" altLang="zh-CN" sz="1200" dirty="0"/>
              <a:t>=</a:t>
            </a:r>
            <a:r>
              <a:rPr lang="en-US" altLang="zh-CN" sz="1200" dirty="0" err="1"/>
              <a:t>T.b</a:t>
            </a:r>
            <a:endParaRPr lang="zh-CN" altLang="en-US" sz="1200" dirty="0"/>
          </a:p>
        </p:txBody>
      </p:sp>
      <p:sp>
        <p:nvSpPr>
          <p:cNvPr id="71" name="文本框 70">
            <a:extLst>
              <a:ext uri="{FF2B5EF4-FFF2-40B4-BE49-F238E27FC236}">
                <a16:creationId xmlns:a16="http://schemas.microsoft.com/office/drawing/2014/main" id="{1BA1BA87-4AB3-4F8C-BC27-FD1BA422FCB2}"/>
              </a:ext>
            </a:extLst>
          </p:cNvPr>
          <p:cNvSpPr txBox="1"/>
          <p:nvPr/>
        </p:nvSpPr>
        <p:spPr>
          <a:xfrm flipH="1">
            <a:off x="5877145" y="1484883"/>
            <a:ext cx="927106" cy="276999"/>
          </a:xfrm>
          <a:prstGeom prst="rect">
            <a:avLst/>
          </a:prstGeom>
          <a:solidFill>
            <a:srgbClr val="FF0000"/>
          </a:solidFill>
        </p:spPr>
        <p:txBody>
          <a:bodyPr wrap="square" rtlCol="0">
            <a:spAutoFit/>
          </a:bodyPr>
          <a:lstStyle/>
          <a:p>
            <a:r>
              <a:rPr lang="en-US" altLang="zh-CN" sz="1200" dirty="0"/>
              <a:t>Cost:380</a:t>
            </a:r>
            <a:endParaRPr lang="zh-CN" altLang="en-US" sz="1200" dirty="0"/>
          </a:p>
        </p:txBody>
      </p:sp>
      <p:sp>
        <p:nvSpPr>
          <p:cNvPr id="75" name="文本框 74">
            <a:extLst>
              <a:ext uri="{FF2B5EF4-FFF2-40B4-BE49-F238E27FC236}">
                <a16:creationId xmlns:a16="http://schemas.microsoft.com/office/drawing/2014/main" id="{8CE5ED4C-6596-4918-B732-2CDC7B1B9C32}"/>
              </a:ext>
            </a:extLst>
          </p:cNvPr>
          <p:cNvSpPr txBox="1"/>
          <p:nvPr/>
        </p:nvSpPr>
        <p:spPr>
          <a:xfrm>
            <a:off x="3626894" y="3677929"/>
            <a:ext cx="2142240" cy="369332"/>
          </a:xfrm>
          <a:prstGeom prst="rect">
            <a:avLst/>
          </a:prstGeom>
          <a:noFill/>
        </p:spPr>
        <p:txBody>
          <a:bodyPr wrap="square" rtlCol="0">
            <a:spAutoFit/>
          </a:bodyPr>
          <a:lstStyle/>
          <a:p>
            <a:r>
              <a:rPr lang="en-US" altLang="zh-CN" sz="1800" dirty="0" err="1"/>
              <a:t>SortMearge</a:t>
            </a:r>
            <a:r>
              <a:rPr lang="en-US" altLang="zh-CN" sz="1800" dirty="0"/>
              <a:t> Join</a:t>
            </a:r>
            <a:endParaRPr lang="zh-CN" altLang="en-US" sz="1800" dirty="0"/>
          </a:p>
        </p:txBody>
      </p:sp>
      <p:sp>
        <p:nvSpPr>
          <p:cNvPr id="76" name="文本框 75">
            <a:extLst>
              <a:ext uri="{FF2B5EF4-FFF2-40B4-BE49-F238E27FC236}">
                <a16:creationId xmlns:a16="http://schemas.microsoft.com/office/drawing/2014/main" id="{747E689E-D3C4-49D5-90E5-39884782BEF6}"/>
              </a:ext>
            </a:extLst>
          </p:cNvPr>
          <p:cNvSpPr txBox="1"/>
          <p:nvPr/>
        </p:nvSpPr>
        <p:spPr>
          <a:xfrm>
            <a:off x="4139952" y="4016097"/>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4923038" y="4005163"/>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46" name="矩形 45">
            <a:extLst>
              <a:ext uri="{FF2B5EF4-FFF2-40B4-BE49-F238E27FC236}">
                <a16:creationId xmlns:a16="http://schemas.microsoft.com/office/drawing/2014/main" id="{64D2C984-CEE0-498A-B14B-DE617B370D57}"/>
              </a:ext>
            </a:extLst>
          </p:cNvPr>
          <p:cNvSpPr/>
          <p:nvPr/>
        </p:nvSpPr>
        <p:spPr bwMode="auto">
          <a:xfrm>
            <a:off x="6593130" y="4761148"/>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47" name="Text Box 3">
            <a:extLst>
              <a:ext uri="{FF2B5EF4-FFF2-40B4-BE49-F238E27FC236}">
                <a16:creationId xmlns:a16="http://schemas.microsoft.com/office/drawing/2014/main" id="{D0B63057-029A-4B26-BF19-24647F00B132}"/>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8995937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611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R</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T</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2483767"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R    S</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2937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a:extLst>
              <a:ext uri="{FF2B5EF4-FFF2-40B4-BE49-F238E27FC236}">
                <a16:creationId xmlns:a16="http://schemas.microsoft.com/office/drawing/2014/main" id="{404AFB5E-AAF7-4458-B7A1-95F205DAFE29}"/>
              </a:ext>
            </a:extLst>
          </p:cNvPr>
          <p:cNvSpPr/>
          <p:nvPr/>
        </p:nvSpPr>
        <p:spPr bwMode="auto">
          <a:xfrm>
            <a:off x="2483767"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T     S</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R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2937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1169621" y="3915054"/>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C7366CC3-4B2A-4F08-A78F-FA00C13DEE64}"/>
              </a:ext>
            </a:extLst>
          </p:cNvPr>
          <p:cNvSpPr txBox="1"/>
          <p:nvPr/>
        </p:nvSpPr>
        <p:spPr>
          <a:xfrm>
            <a:off x="188513" y="4902065"/>
            <a:ext cx="1998221" cy="369332"/>
          </a:xfrm>
          <a:prstGeom prst="rect">
            <a:avLst/>
          </a:prstGeom>
          <a:noFill/>
        </p:spPr>
        <p:txBody>
          <a:bodyPr wrap="square" rtlCol="0">
            <a:spAutoFit/>
          </a:bodyPr>
          <a:lstStyle/>
          <a:p>
            <a:r>
              <a:rPr lang="en-US" altLang="zh-CN" sz="1800" dirty="0"/>
              <a:t>Sort Merge Join</a:t>
            </a:r>
            <a:endParaRPr lang="zh-CN" altLang="en-US" sz="1800" dirty="0"/>
          </a:p>
        </p:txBody>
      </p:sp>
      <p:sp>
        <p:nvSpPr>
          <p:cNvPr id="33" name="文本框 32">
            <a:extLst>
              <a:ext uri="{FF2B5EF4-FFF2-40B4-BE49-F238E27FC236}">
                <a16:creationId xmlns:a16="http://schemas.microsoft.com/office/drawing/2014/main" id="{E9DABD0E-3FDC-4910-A872-4B4107E86AC3}"/>
              </a:ext>
            </a:extLst>
          </p:cNvPr>
          <p:cNvSpPr txBox="1"/>
          <p:nvPr/>
        </p:nvSpPr>
        <p:spPr>
          <a:xfrm>
            <a:off x="107504" y="5240233"/>
            <a:ext cx="1998221" cy="276999"/>
          </a:xfrm>
          <a:prstGeom prst="rect">
            <a:avLst/>
          </a:prstGeom>
          <a:noFill/>
        </p:spPr>
        <p:txBody>
          <a:bodyPr wrap="square" rtlCol="0">
            <a:spAutoFit/>
          </a:bodyPr>
          <a:lstStyle/>
          <a:p>
            <a:r>
              <a:rPr lang="en-US" altLang="zh-CN" sz="1200" dirty="0" err="1"/>
              <a:t>T.b</a:t>
            </a:r>
            <a:r>
              <a:rPr lang="en-US" altLang="zh-CN" sz="1200" dirty="0"/>
              <a:t>=</a:t>
            </a:r>
            <a:r>
              <a:rPr lang="en-US" altLang="zh-CN" sz="1200" dirty="0" err="1"/>
              <a:t>S.b</a:t>
            </a:r>
            <a:endParaRPr lang="zh-CN" altLang="en-US" sz="1200" dirty="0"/>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890590" y="5229299"/>
            <a:ext cx="927106" cy="276999"/>
          </a:xfrm>
          <a:prstGeom prst="rect">
            <a:avLst/>
          </a:prstGeom>
          <a:solidFill>
            <a:srgbClr val="FF0000"/>
          </a:solidFill>
        </p:spPr>
        <p:txBody>
          <a:bodyPr wrap="square" rtlCol="0">
            <a:spAutoFit/>
          </a:bodyPr>
          <a:lstStyle/>
          <a:p>
            <a:r>
              <a:rPr lang="en-US" altLang="zh-CN" sz="1200" dirty="0"/>
              <a:t>Cost:200</a:t>
            </a:r>
            <a:endParaRPr lang="zh-CN" altLang="en-US" sz="1200" dirty="0"/>
          </a:p>
        </p:txBody>
      </p:sp>
      <p:sp>
        <p:nvSpPr>
          <p:cNvPr id="37" name="矩形 36">
            <a:extLst>
              <a:ext uri="{FF2B5EF4-FFF2-40B4-BE49-F238E27FC236}">
                <a16:creationId xmlns:a16="http://schemas.microsoft.com/office/drawing/2014/main" id="{345BE800-C1CF-43DE-B8E3-B04AA6791BF1}"/>
              </a:ext>
            </a:extLst>
          </p:cNvPr>
          <p:cNvSpPr/>
          <p:nvPr/>
        </p:nvSpPr>
        <p:spPr bwMode="auto">
          <a:xfrm>
            <a:off x="6228183"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r>
              <a:rPr kumimoji="1" lang="en-US" altLang="zh-CN" sz="2400" b="1" i="0" u="none" strike="noStrike" cap="none" normalizeH="0" baseline="0" dirty="0">
                <a:ln>
                  <a:noFill/>
                </a:ln>
                <a:solidFill>
                  <a:schemeClr val="tx1"/>
                </a:solidFill>
                <a:effectLst/>
                <a:latin typeface="Tahoma" pitchFamily="34" charset="0"/>
                <a:ea typeface="宋体" pitchFamily="2" charset="-122"/>
              </a:rPr>
              <a:t>R   S    T</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6696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7175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3563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75" name="文本框 74">
            <a:extLst>
              <a:ext uri="{FF2B5EF4-FFF2-40B4-BE49-F238E27FC236}">
                <a16:creationId xmlns:a16="http://schemas.microsoft.com/office/drawing/2014/main" id="{8CE5ED4C-6596-4918-B732-2CDC7B1B9C32}"/>
              </a:ext>
            </a:extLst>
          </p:cNvPr>
          <p:cNvSpPr txBox="1"/>
          <p:nvPr/>
        </p:nvSpPr>
        <p:spPr>
          <a:xfrm>
            <a:off x="3626894" y="3677929"/>
            <a:ext cx="2142240" cy="369332"/>
          </a:xfrm>
          <a:prstGeom prst="rect">
            <a:avLst/>
          </a:prstGeom>
          <a:noFill/>
        </p:spPr>
        <p:txBody>
          <a:bodyPr wrap="square" rtlCol="0">
            <a:spAutoFit/>
          </a:bodyPr>
          <a:lstStyle/>
          <a:p>
            <a:r>
              <a:rPr lang="en-US" altLang="zh-CN" sz="1800" dirty="0" err="1"/>
              <a:t>SortMearge</a:t>
            </a:r>
            <a:r>
              <a:rPr lang="en-US" altLang="zh-CN" sz="1800" dirty="0"/>
              <a:t> Join</a:t>
            </a:r>
            <a:endParaRPr lang="zh-CN" altLang="en-US" sz="1800" dirty="0"/>
          </a:p>
        </p:txBody>
      </p:sp>
      <p:sp>
        <p:nvSpPr>
          <p:cNvPr id="76" name="文本框 75">
            <a:extLst>
              <a:ext uri="{FF2B5EF4-FFF2-40B4-BE49-F238E27FC236}">
                <a16:creationId xmlns:a16="http://schemas.microsoft.com/office/drawing/2014/main" id="{747E689E-D3C4-49D5-90E5-39884782BEF6}"/>
              </a:ext>
            </a:extLst>
          </p:cNvPr>
          <p:cNvSpPr txBox="1"/>
          <p:nvPr/>
        </p:nvSpPr>
        <p:spPr>
          <a:xfrm>
            <a:off x="4139952" y="4016097"/>
            <a:ext cx="1998221" cy="276999"/>
          </a:xfrm>
          <a:prstGeom prst="rect">
            <a:avLst/>
          </a:prstGeom>
          <a:noFill/>
        </p:spPr>
        <p:txBody>
          <a:bodyPr wrap="square" rtlCol="0">
            <a:spAutoFit/>
          </a:bodyPr>
          <a:lstStyle/>
          <a:p>
            <a:r>
              <a:rPr lang="en-US" altLang="zh-CN" sz="1200" dirty="0" err="1"/>
              <a:t>R.a</a:t>
            </a:r>
            <a:r>
              <a:rPr lang="en-US" altLang="zh-CN" sz="1200" dirty="0"/>
              <a:t>=</a:t>
            </a:r>
            <a:r>
              <a:rPr lang="en-US" altLang="zh-CN" sz="1200" dirty="0" err="1"/>
              <a:t>S.a</a:t>
            </a:r>
            <a:endParaRPr lang="zh-CN" altLang="en-US" sz="1200" dirty="0"/>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4923038" y="4005163"/>
            <a:ext cx="927106" cy="276999"/>
          </a:xfrm>
          <a:prstGeom prst="rect">
            <a:avLst/>
          </a:prstGeom>
          <a:solidFill>
            <a:srgbClr val="FF0000"/>
          </a:solidFill>
        </p:spPr>
        <p:txBody>
          <a:bodyPr wrap="square" rtlCol="0">
            <a:spAutoFit/>
          </a:bodyPr>
          <a:lstStyle/>
          <a:p>
            <a:r>
              <a:rPr lang="en-US" altLang="zh-CN" sz="1200" dirty="0"/>
              <a:t>Cost:300</a:t>
            </a:r>
            <a:endParaRPr lang="zh-CN" altLang="en-US" sz="1200" dirty="0"/>
          </a:p>
        </p:txBody>
      </p:sp>
      <p:sp>
        <p:nvSpPr>
          <p:cNvPr id="26" name="矩形 25">
            <a:extLst>
              <a:ext uri="{FF2B5EF4-FFF2-40B4-BE49-F238E27FC236}">
                <a16:creationId xmlns:a16="http://schemas.microsoft.com/office/drawing/2014/main" id="{913D4D46-90F8-4358-B561-0C6FA3A5503D}"/>
              </a:ext>
            </a:extLst>
          </p:cNvPr>
          <p:cNvSpPr/>
          <p:nvPr/>
        </p:nvSpPr>
        <p:spPr bwMode="auto">
          <a:xfrm>
            <a:off x="6593130" y="4761148"/>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Select * from R,S,T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t>Where </a:t>
            </a:r>
            <a:r>
              <a:rPr lang="en-US" altLang="zh-CN" sz="1800" dirty="0" err="1"/>
              <a:t>R.a</a:t>
            </a:r>
            <a:r>
              <a:rPr lang="en-US" altLang="zh-CN" sz="1800" dirty="0"/>
              <a:t>=</a:t>
            </a:r>
            <a:r>
              <a:rPr lang="en-US" altLang="zh-CN" sz="1800" dirty="0" err="1"/>
              <a:t>S.a</a:t>
            </a:r>
            <a:endParaRPr lang="en-US" altLang="zh-CN" sz="1800" dirty="0"/>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And </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S.b</a:t>
            </a: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r>
              <a:rPr kumimoji="1" lang="en-US" altLang="zh-CN" sz="1800" b="1" i="0" u="none" strike="noStrike" cap="none" normalizeH="0" baseline="0" dirty="0" err="1">
                <a:ln>
                  <a:noFill/>
                </a:ln>
                <a:solidFill>
                  <a:schemeClr val="tx1"/>
                </a:solidFill>
                <a:effectLst/>
                <a:latin typeface="Tahoma" pitchFamily="34" charset="0"/>
                <a:ea typeface="宋体" pitchFamily="2" charset="-122"/>
              </a:rPr>
              <a:t>T.b</a:t>
            </a:r>
            <a:endParaRPr kumimoji="1" lang="zh-CN" altLang="en-US" sz="1800" b="1" i="0" u="none" strike="noStrike" cap="none" normalizeH="0" baseline="0" dirty="0">
              <a:ln>
                <a:noFill/>
              </a:ln>
              <a:solidFill>
                <a:schemeClr val="tx1"/>
              </a:solidFill>
              <a:effectLst/>
              <a:latin typeface="Tahoma" pitchFamily="34" charset="0"/>
              <a:ea typeface="宋体" pitchFamily="2" charset="-122"/>
            </a:endParaRPr>
          </a:p>
        </p:txBody>
      </p:sp>
      <p:sp>
        <p:nvSpPr>
          <p:cNvPr id="27" name="Text Box 3">
            <a:extLst>
              <a:ext uri="{FF2B5EF4-FFF2-40B4-BE49-F238E27FC236}">
                <a16:creationId xmlns:a16="http://schemas.microsoft.com/office/drawing/2014/main" id="{592FD99F-0AA6-497F-B8A1-EF9CEA81D717}"/>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25479157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7DE58E-9ACB-4237-A7AC-D00D418D897D}"/>
              </a:ext>
            </a:extLst>
          </p:cNvPr>
          <p:cNvSpPr>
            <a:spLocks noGrp="1"/>
          </p:cNvSpPr>
          <p:nvPr>
            <p:ph idx="1"/>
          </p:nvPr>
        </p:nvSpPr>
        <p:spPr>
          <a:xfrm>
            <a:off x="685800" y="1124744"/>
            <a:ext cx="7772400" cy="4971256"/>
          </a:xfrm>
        </p:spPr>
        <p:txBody>
          <a:bodyPr/>
          <a:lstStyle/>
          <a:p>
            <a:r>
              <a:rPr lang="en-US" altLang="zh-CN" dirty="0"/>
              <a:t>POSTGRES</a:t>
            </a:r>
            <a:r>
              <a:rPr lang="zh-CN" altLang="en-US" dirty="0"/>
              <a:t>优化器</a:t>
            </a:r>
            <a:endParaRPr lang="en-US" altLang="zh-CN" dirty="0"/>
          </a:p>
          <a:p>
            <a:pPr lvl="1"/>
            <a:r>
              <a:rPr lang="zh-CN" altLang="en-US" dirty="0"/>
              <a:t>传统的动态规划优化器</a:t>
            </a:r>
            <a:endParaRPr lang="en-US" altLang="zh-CN" dirty="0"/>
          </a:p>
          <a:p>
            <a:pPr lvl="1"/>
            <a:r>
              <a:rPr lang="zh-CN" altLang="en-US" dirty="0"/>
              <a:t>基于遗传算法的优化器</a:t>
            </a:r>
            <a:r>
              <a:rPr lang="en-US" altLang="zh-CN" dirty="0"/>
              <a:t>(GEQO)</a:t>
            </a:r>
          </a:p>
          <a:p>
            <a:pPr lvl="1"/>
            <a:r>
              <a:rPr lang="zh-CN" altLang="en-US" dirty="0"/>
              <a:t>当连接表的数量小于</a:t>
            </a:r>
            <a:r>
              <a:rPr lang="en-US" altLang="zh-CN" dirty="0"/>
              <a:t>12</a:t>
            </a:r>
            <a:r>
              <a:rPr lang="zh-CN" altLang="en-US" dirty="0"/>
              <a:t>时，采用动态规划算法</a:t>
            </a:r>
            <a:endParaRPr lang="en-US" altLang="zh-CN" dirty="0"/>
          </a:p>
          <a:p>
            <a:pPr lvl="1"/>
            <a:r>
              <a:rPr lang="zh-CN" altLang="en-US" dirty="0"/>
              <a:t>当连接表的数量大于等于</a:t>
            </a:r>
            <a:r>
              <a:rPr lang="en-US" altLang="zh-CN" dirty="0"/>
              <a:t>12</a:t>
            </a:r>
            <a:r>
              <a:rPr lang="zh-CN" altLang="en-US" dirty="0"/>
              <a:t>时，采用</a:t>
            </a:r>
            <a:r>
              <a:rPr lang="en-US" altLang="zh-CN" dirty="0"/>
              <a:t>GEQO</a:t>
            </a:r>
          </a:p>
          <a:p>
            <a:pPr lvl="1"/>
            <a:endParaRPr lang="en-US" altLang="zh-CN" dirty="0"/>
          </a:p>
          <a:p>
            <a:pPr lvl="1"/>
            <a:endParaRPr lang="en-US" altLang="zh-CN" dirty="0"/>
          </a:p>
          <a:p>
            <a:pPr lvl="1"/>
            <a:endParaRPr lang="zh-CN" altLang="en-US" dirty="0"/>
          </a:p>
        </p:txBody>
      </p:sp>
      <p:sp>
        <p:nvSpPr>
          <p:cNvPr id="6" name="Text Box 3">
            <a:extLst>
              <a:ext uri="{FF2B5EF4-FFF2-40B4-BE49-F238E27FC236}">
                <a16:creationId xmlns:a16="http://schemas.microsoft.com/office/drawing/2014/main" id="{A03E56C7-B5AA-4E52-86F8-A6DCC72317E1}"/>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9.4.2 </a:t>
            </a:r>
            <a:r>
              <a:rPr kumimoji="0" lang="zh-CN" altLang="en-US" sz="3600" b="0" dirty="0">
                <a:solidFill>
                  <a:schemeClr val="bg1"/>
                </a:solidFill>
              </a:rPr>
              <a:t>计划枚举 </a:t>
            </a:r>
          </a:p>
        </p:txBody>
      </p:sp>
    </p:spTree>
    <p:extLst>
      <p:ext uri="{BB962C8B-B14F-4D97-AF65-F5344CB8AC3E}">
        <p14:creationId xmlns:p14="http://schemas.microsoft.com/office/powerpoint/2010/main" val="2847070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326611"/>
            <a:ext cx="3600400" cy="8973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return out</a:t>
            </a:r>
            <a:r>
              <a:rPr kumimoji="1" lang="en-US" altLang="zh-CN" sz="12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2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492897"/>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latin typeface="新宋体" panose="02010609030101010101" pitchFamily="49" charset="-122"/>
                <a:ea typeface="新宋体" panose="02010609030101010101" pitchFamily="49" charset="-122"/>
              </a:rPr>
              <a:t>(t1)</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t2)</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return out</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470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latin typeface="新宋体" panose="02010609030101010101" pitchFamily="49" charset="-122"/>
                <a:ea typeface="新宋体" panose="02010609030101010101" pitchFamily="49" charset="-122"/>
              </a:rPr>
              <a:t>r</a:t>
            </a:r>
            <a:r>
              <a:rPr kumimoji="1" lang="en-US" altLang="zh-CN" sz="1400" b="1" i="0" u="none" strike="noStrike" cap="none" normalizeH="0" baseline="0" dirty="0" err="1">
                <a:ln>
                  <a:noFill/>
                </a:ln>
                <a:effectLst/>
                <a:latin typeface="新宋体" panose="02010609030101010101" pitchFamily="49" charset="-122"/>
                <a:ea typeface="新宋体" panose="02010609030101010101" pitchFamily="49" charset="-122"/>
              </a:rPr>
              <a:t>eutrn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3145272" y="3415569"/>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1092540"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r</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eturn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2" name="内容占位符 2">
            <a:extLst>
              <a:ext uri="{FF2B5EF4-FFF2-40B4-BE49-F238E27FC236}">
                <a16:creationId xmlns:a16="http://schemas.microsoft.com/office/drawing/2014/main" id="{31580CBC-999D-4267-BF13-30CEA3C80AED}"/>
              </a:ext>
            </a:extLst>
          </p:cNvPr>
          <p:cNvSpPr>
            <a:spLocks noGrp="1"/>
          </p:cNvSpPr>
          <p:nvPr>
            <p:ph idx="1"/>
          </p:nvPr>
        </p:nvSpPr>
        <p:spPr>
          <a:xfrm>
            <a:off x="576672" y="794846"/>
            <a:ext cx="4102224" cy="496111"/>
          </a:xfrm>
        </p:spPr>
        <p:txBody>
          <a:bodyPr/>
          <a:lstStyle/>
          <a:p>
            <a:r>
              <a:rPr lang="zh-CN" altLang="en-US" dirty="0"/>
              <a:t>物化模型</a:t>
            </a:r>
            <a:endParaRPr lang="en-US" altLang="zh-CN" dirty="0"/>
          </a:p>
        </p:txBody>
      </p:sp>
      <p:sp>
        <p:nvSpPr>
          <p:cNvPr id="38" name="矩形 37">
            <a:extLst>
              <a:ext uri="{FF2B5EF4-FFF2-40B4-BE49-F238E27FC236}">
                <a16:creationId xmlns:a16="http://schemas.microsoft.com/office/drawing/2014/main" id="{86FA59E6-5563-4D37-894F-BAE4AB54EE9B}"/>
              </a:ext>
            </a:extLst>
          </p:cNvPr>
          <p:cNvSpPr/>
          <p:nvPr/>
        </p:nvSpPr>
        <p:spPr bwMode="auto">
          <a:xfrm>
            <a:off x="3324788"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r</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eturn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cxnSp>
        <p:nvCxnSpPr>
          <p:cNvPr id="18" name="连接符: 曲线 17">
            <a:extLst>
              <a:ext uri="{FF2B5EF4-FFF2-40B4-BE49-F238E27FC236}">
                <a16:creationId xmlns:a16="http://schemas.microsoft.com/office/drawing/2014/main" id="{F5428B45-4BB0-45E3-8F51-B623AB8CC02D}"/>
              </a:ext>
            </a:extLst>
          </p:cNvPr>
          <p:cNvCxnSpPr>
            <a:cxnSpLocks/>
            <a:stCxn id="25" idx="1"/>
            <a:endCxn id="26" idx="0"/>
          </p:cNvCxnSpPr>
          <p:nvPr/>
        </p:nvCxnSpPr>
        <p:spPr bwMode="auto">
          <a:xfrm rot="10800000" flipH="1" flipV="1">
            <a:off x="971600" y="1775273"/>
            <a:ext cx="1800200" cy="717623"/>
          </a:xfrm>
          <a:prstGeom prst="curvedConnector4">
            <a:avLst>
              <a:gd name="adj1" fmla="val -12699"/>
              <a:gd name="adj2" fmla="val 81260"/>
            </a:avLst>
          </a:prstGeom>
          <a:solidFill>
            <a:schemeClr val="bg1"/>
          </a:solidFill>
          <a:ln w="9525" cap="flat" cmpd="sng" algn="ctr">
            <a:solidFill>
              <a:schemeClr val="tx1"/>
            </a:solidFill>
            <a:prstDash val="solid"/>
            <a:round/>
            <a:headEnd type="none" w="med" len="med"/>
            <a:tailEnd type="triangle"/>
          </a:ln>
          <a:effectLst/>
        </p:spPr>
      </p:cxnSp>
      <p:sp>
        <p:nvSpPr>
          <p:cNvPr id="39" name="矩形 38">
            <a:extLst>
              <a:ext uri="{FF2B5EF4-FFF2-40B4-BE49-F238E27FC236}">
                <a16:creationId xmlns:a16="http://schemas.microsoft.com/office/drawing/2014/main" id="{C26AC635-8DC6-4383-BC27-E1288D86C142}"/>
              </a:ext>
            </a:extLst>
          </p:cNvPr>
          <p:cNvSpPr/>
          <p:nvPr/>
        </p:nvSpPr>
        <p:spPr bwMode="auto">
          <a:xfrm>
            <a:off x="971599"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41" name="连接符: 曲线 40">
            <a:extLst>
              <a:ext uri="{FF2B5EF4-FFF2-40B4-BE49-F238E27FC236}">
                <a16:creationId xmlns:a16="http://schemas.microsoft.com/office/drawing/2014/main" id="{9386CD3A-A0E1-4D74-9278-43E9178567F1}"/>
              </a:ext>
            </a:extLst>
          </p:cNvPr>
          <p:cNvCxnSpPr>
            <a:stCxn id="39" idx="1"/>
            <a:endCxn id="31" idx="0"/>
          </p:cNvCxnSpPr>
          <p:nvPr/>
        </p:nvCxnSpPr>
        <p:spPr bwMode="auto">
          <a:xfrm rot="10800000" flipH="1" flipV="1">
            <a:off x="971598" y="2839538"/>
            <a:ext cx="888563" cy="2605685"/>
          </a:xfrm>
          <a:prstGeom prst="curvedConnector4">
            <a:avLst>
              <a:gd name="adj1" fmla="val -25727"/>
              <a:gd name="adj2" fmla="val 52642"/>
            </a:avLst>
          </a:prstGeom>
          <a:solidFill>
            <a:schemeClr val="bg1"/>
          </a:solidFill>
          <a:ln w="9525" cap="flat" cmpd="sng" algn="ctr">
            <a:solidFill>
              <a:schemeClr val="tx1"/>
            </a:solidFill>
            <a:prstDash val="solid"/>
            <a:round/>
            <a:headEnd type="none" w="med" len="med"/>
            <a:tailEnd type="triangle"/>
          </a:ln>
          <a:effectLst/>
        </p:spPr>
      </p:cxnSp>
      <p:sp>
        <p:nvSpPr>
          <p:cNvPr id="43" name="矩形 42">
            <a:extLst>
              <a:ext uri="{FF2B5EF4-FFF2-40B4-BE49-F238E27FC236}">
                <a16:creationId xmlns:a16="http://schemas.microsoft.com/office/drawing/2014/main" id="{A973F57B-BDF2-4216-B34A-9771DD78A2C6}"/>
              </a:ext>
            </a:extLst>
          </p:cNvPr>
          <p:cNvSpPr/>
          <p:nvPr/>
        </p:nvSpPr>
        <p:spPr bwMode="auto">
          <a:xfrm>
            <a:off x="1691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2364217"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46" name="连接符: 曲线 45">
            <a:extLst>
              <a:ext uri="{FF2B5EF4-FFF2-40B4-BE49-F238E27FC236}">
                <a16:creationId xmlns:a16="http://schemas.microsoft.com/office/drawing/2014/main" id="{51A897C3-B303-4B81-B4EC-8F2CD56A66C8}"/>
              </a:ext>
            </a:extLst>
          </p:cNvPr>
          <p:cNvCxnSpPr>
            <a:cxnSpLocks/>
            <a:stCxn id="43" idx="3"/>
            <a:endCxn id="44" idx="2"/>
          </p:cNvCxnSpPr>
          <p:nvPr/>
        </p:nvCxnSpPr>
        <p:spPr bwMode="auto">
          <a:xfrm flipV="1">
            <a:off x="2123728" y="2929060"/>
            <a:ext cx="624301" cy="3249675"/>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7" name="椭圆 56">
            <a:extLst>
              <a:ext uri="{FF2B5EF4-FFF2-40B4-BE49-F238E27FC236}">
                <a16:creationId xmlns:a16="http://schemas.microsoft.com/office/drawing/2014/main" id="{270EA775-0036-4FDA-9741-D113D78AA4F5}"/>
              </a:ext>
            </a:extLst>
          </p:cNvPr>
          <p:cNvSpPr/>
          <p:nvPr/>
        </p:nvSpPr>
        <p:spPr bwMode="auto">
          <a:xfrm>
            <a:off x="329280"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1</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8" name="椭圆 57">
            <a:extLst>
              <a:ext uri="{FF2B5EF4-FFF2-40B4-BE49-F238E27FC236}">
                <a16:creationId xmlns:a16="http://schemas.microsoft.com/office/drawing/2014/main" id="{4BF23AF7-43F8-4D90-98B4-181DB07C9089}"/>
              </a:ext>
            </a:extLst>
          </p:cNvPr>
          <p:cNvSpPr/>
          <p:nvPr/>
        </p:nvSpPr>
        <p:spPr bwMode="auto">
          <a:xfrm>
            <a:off x="251520" y="314096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2</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9" name="椭圆 58">
            <a:extLst>
              <a:ext uri="{FF2B5EF4-FFF2-40B4-BE49-F238E27FC236}">
                <a16:creationId xmlns:a16="http://schemas.microsoft.com/office/drawing/2014/main" id="{93E4D598-715A-4AC1-AF1D-A853368C5C71}"/>
              </a:ext>
            </a:extLst>
          </p:cNvPr>
          <p:cNvSpPr/>
          <p:nvPr/>
        </p:nvSpPr>
        <p:spPr bwMode="auto">
          <a:xfrm>
            <a:off x="323528"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3</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60" name="对话气泡: 圆角矩形 59">
            <a:extLst>
              <a:ext uri="{FF2B5EF4-FFF2-40B4-BE49-F238E27FC236}">
                <a16:creationId xmlns:a16="http://schemas.microsoft.com/office/drawing/2014/main" id="{39992EE2-A097-4AD3-842C-562966755AF9}"/>
              </a:ext>
            </a:extLst>
          </p:cNvPr>
          <p:cNvSpPr/>
          <p:nvPr/>
        </p:nvSpPr>
        <p:spPr bwMode="auto">
          <a:xfrm>
            <a:off x="1649761" y="4457897"/>
            <a:ext cx="793410" cy="360040"/>
          </a:xfrm>
          <a:prstGeom prst="wedgeRoundRectCallout">
            <a:avLst>
              <a:gd name="adj1" fmla="val 60426"/>
              <a:gd name="adj2" fmla="val 165324"/>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ahoma" pitchFamily="34" charset="0"/>
                <a:ea typeface="宋体" pitchFamily="2" charset="-122"/>
              </a:rPr>
              <a:t>所有元组</a:t>
            </a:r>
          </a:p>
        </p:txBody>
      </p:sp>
      <p:sp>
        <p:nvSpPr>
          <p:cNvPr id="61" name="Text Box 4">
            <a:extLst>
              <a:ext uri="{FF2B5EF4-FFF2-40B4-BE49-F238E27FC236}">
                <a16:creationId xmlns:a16="http://schemas.microsoft.com/office/drawing/2014/main" id="{37C76182-4FE5-4E44-97E5-F0F1E725FF82}"/>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115972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326611"/>
            <a:ext cx="3600400" cy="8973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return out</a:t>
            </a:r>
            <a:r>
              <a:rPr kumimoji="1" lang="en-US" altLang="zh-CN" sz="12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2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492897"/>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latin typeface="新宋体" panose="02010609030101010101" pitchFamily="49" charset="-122"/>
                <a:ea typeface="新宋体" panose="02010609030101010101" pitchFamily="49" charset="-122"/>
              </a:rPr>
              <a:t>(t1)</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t2)</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return out</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470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child.output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latin typeface="新宋体" panose="02010609030101010101" pitchFamily="49" charset="-122"/>
                <a:ea typeface="新宋体" panose="02010609030101010101" pitchFamily="49" charset="-122"/>
              </a:rPr>
              <a:t>r</a:t>
            </a:r>
            <a:r>
              <a:rPr kumimoji="1" lang="en-US" altLang="zh-CN" sz="1400" b="1" i="0" u="none" strike="noStrike" cap="none" normalizeH="0" baseline="0" dirty="0" err="1">
                <a:ln>
                  <a:noFill/>
                </a:ln>
                <a:effectLst/>
                <a:latin typeface="新宋体" panose="02010609030101010101" pitchFamily="49" charset="-122"/>
                <a:ea typeface="新宋体" panose="02010609030101010101" pitchFamily="49" charset="-122"/>
              </a:rPr>
              <a:t>eutrn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out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3145272" y="3415569"/>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1092540"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r</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eturn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2" name="内容占位符 2">
            <a:extLst>
              <a:ext uri="{FF2B5EF4-FFF2-40B4-BE49-F238E27FC236}">
                <a16:creationId xmlns:a16="http://schemas.microsoft.com/office/drawing/2014/main" id="{31580CBC-999D-4267-BF13-30CEA3C80AED}"/>
              </a:ext>
            </a:extLst>
          </p:cNvPr>
          <p:cNvSpPr>
            <a:spLocks noGrp="1"/>
          </p:cNvSpPr>
          <p:nvPr>
            <p:ph idx="1"/>
          </p:nvPr>
        </p:nvSpPr>
        <p:spPr>
          <a:xfrm>
            <a:off x="576672" y="794846"/>
            <a:ext cx="4102224" cy="496111"/>
          </a:xfrm>
        </p:spPr>
        <p:txBody>
          <a:bodyPr/>
          <a:lstStyle/>
          <a:p>
            <a:r>
              <a:rPr lang="zh-CN" altLang="en-US" dirty="0"/>
              <a:t>物化模型</a:t>
            </a:r>
            <a:endParaRPr lang="en-US" altLang="zh-CN" dirty="0"/>
          </a:p>
        </p:txBody>
      </p:sp>
      <p:sp>
        <p:nvSpPr>
          <p:cNvPr id="38" name="矩形 37">
            <a:extLst>
              <a:ext uri="{FF2B5EF4-FFF2-40B4-BE49-F238E27FC236}">
                <a16:creationId xmlns:a16="http://schemas.microsoft.com/office/drawing/2014/main" id="{86FA59E6-5563-4D37-894F-BAE4AB54EE9B}"/>
              </a:ext>
            </a:extLst>
          </p:cNvPr>
          <p:cNvSpPr/>
          <p:nvPr/>
        </p:nvSpPr>
        <p:spPr bwMode="auto">
          <a:xfrm>
            <a:off x="3324788"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r</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eturn out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cxnSp>
        <p:nvCxnSpPr>
          <p:cNvPr id="18" name="连接符: 曲线 17">
            <a:extLst>
              <a:ext uri="{FF2B5EF4-FFF2-40B4-BE49-F238E27FC236}">
                <a16:creationId xmlns:a16="http://schemas.microsoft.com/office/drawing/2014/main" id="{F5428B45-4BB0-45E3-8F51-B623AB8CC02D}"/>
              </a:ext>
            </a:extLst>
          </p:cNvPr>
          <p:cNvCxnSpPr>
            <a:cxnSpLocks/>
            <a:stCxn id="25" idx="1"/>
            <a:endCxn id="26" idx="0"/>
          </p:cNvCxnSpPr>
          <p:nvPr/>
        </p:nvCxnSpPr>
        <p:spPr bwMode="auto">
          <a:xfrm rot="10800000" flipH="1" flipV="1">
            <a:off x="971600" y="1775273"/>
            <a:ext cx="1800200" cy="717623"/>
          </a:xfrm>
          <a:prstGeom prst="curvedConnector4">
            <a:avLst>
              <a:gd name="adj1" fmla="val -12699"/>
              <a:gd name="adj2" fmla="val 81260"/>
            </a:avLst>
          </a:prstGeom>
          <a:solidFill>
            <a:schemeClr val="bg1"/>
          </a:solidFill>
          <a:ln w="9525" cap="flat" cmpd="sng" algn="ctr">
            <a:solidFill>
              <a:schemeClr val="tx1"/>
            </a:solidFill>
            <a:prstDash val="solid"/>
            <a:round/>
            <a:headEnd type="none" w="med" len="med"/>
            <a:tailEnd type="triangle"/>
          </a:ln>
          <a:effectLst/>
        </p:spPr>
      </p:cxnSp>
      <p:sp>
        <p:nvSpPr>
          <p:cNvPr id="39" name="矩形 38">
            <a:extLst>
              <a:ext uri="{FF2B5EF4-FFF2-40B4-BE49-F238E27FC236}">
                <a16:creationId xmlns:a16="http://schemas.microsoft.com/office/drawing/2014/main" id="{C26AC635-8DC6-4383-BC27-E1288D86C142}"/>
              </a:ext>
            </a:extLst>
          </p:cNvPr>
          <p:cNvSpPr/>
          <p:nvPr/>
        </p:nvSpPr>
        <p:spPr bwMode="auto">
          <a:xfrm>
            <a:off x="971599"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41" name="连接符: 曲线 40">
            <a:extLst>
              <a:ext uri="{FF2B5EF4-FFF2-40B4-BE49-F238E27FC236}">
                <a16:creationId xmlns:a16="http://schemas.microsoft.com/office/drawing/2014/main" id="{9386CD3A-A0E1-4D74-9278-43E9178567F1}"/>
              </a:ext>
            </a:extLst>
          </p:cNvPr>
          <p:cNvCxnSpPr>
            <a:stCxn id="39" idx="1"/>
            <a:endCxn id="31" idx="0"/>
          </p:cNvCxnSpPr>
          <p:nvPr/>
        </p:nvCxnSpPr>
        <p:spPr bwMode="auto">
          <a:xfrm rot="10800000" flipH="1" flipV="1">
            <a:off x="971598" y="2839538"/>
            <a:ext cx="888563" cy="2605685"/>
          </a:xfrm>
          <a:prstGeom prst="curvedConnector4">
            <a:avLst>
              <a:gd name="adj1" fmla="val -25727"/>
              <a:gd name="adj2" fmla="val 52642"/>
            </a:avLst>
          </a:prstGeom>
          <a:solidFill>
            <a:schemeClr val="bg1"/>
          </a:solidFill>
          <a:ln w="9525" cap="flat" cmpd="sng" algn="ctr">
            <a:solidFill>
              <a:schemeClr val="tx1"/>
            </a:solidFill>
            <a:prstDash val="solid"/>
            <a:round/>
            <a:headEnd type="none" w="med" len="med"/>
            <a:tailEnd type="triangle"/>
          </a:ln>
          <a:effectLst/>
        </p:spPr>
      </p:cxnSp>
      <p:sp>
        <p:nvSpPr>
          <p:cNvPr id="43" name="矩形 42">
            <a:extLst>
              <a:ext uri="{FF2B5EF4-FFF2-40B4-BE49-F238E27FC236}">
                <a16:creationId xmlns:a16="http://schemas.microsoft.com/office/drawing/2014/main" id="{A973F57B-BDF2-4216-B34A-9771DD78A2C6}"/>
              </a:ext>
            </a:extLst>
          </p:cNvPr>
          <p:cNvSpPr/>
          <p:nvPr/>
        </p:nvSpPr>
        <p:spPr bwMode="auto">
          <a:xfrm>
            <a:off x="1691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2364217"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46" name="连接符: 曲线 45">
            <a:extLst>
              <a:ext uri="{FF2B5EF4-FFF2-40B4-BE49-F238E27FC236}">
                <a16:creationId xmlns:a16="http://schemas.microsoft.com/office/drawing/2014/main" id="{51A897C3-B303-4B81-B4EC-8F2CD56A66C8}"/>
              </a:ext>
            </a:extLst>
          </p:cNvPr>
          <p:cNvCxnSpPr>
            <a:cxnSpLocks/>
            <a:stCxn id="43" idx="3"/>
            <a:endCxn id="44" idx="2"/>
          </p:cNvCxnSpPr>
          <p:nvPr/>
        </p:nvCxnSpPr>
        <p:spPr bwMode="auto">
          <a:xfrm flipV="1">
            <a:off x="2123728" y="2929060"/>
            <a:ext cx="624301" cy="3249675"/>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7" name="椭圆 56">
            <a:extLst>
              <a:ext uri="{FF2B5EF4-FFF2-40B4-BE49-F238E27FC236}">
                <a16:creationId xmlns:a16="http://schemas.microsoft.com/office/drawing/2014/main" id="{270EA775-0036-4FDA-9741-D113D78AA4F5}"/>
              </a:ext>
            </a:extLst>
          </p:cNvPr>
          <p:cNvSpPr/>
          <p:nvPr/>
        </p:nvSpPr>
        <p:spPr bwMode="auto">
          <a:xfrm>
            <a:off x="329280"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1</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8" name="椭圆 57">
            <a:extLst>
              <a:ext uri="{FF2B5EF4-FFF2-40B4-BE49-F238E27FC236}">
                <a16:creationId xmlns:a16="http://schemas.microsoft.com/office/drawing/2014/main" id="{4BF23AF7-43F8-4D90-98B4-181DB07C9089}"/>
              </a:ext>
            </a:extLst>
          </p:cNvPr>
          <p:cNvSpPr/>
          <p:nvPr/>
        </p:nvSpPr>
        <p:spPr bwMode="auto">
          <a:xfrm>
            <a:off x="251520" y="314096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2</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9" name="椭圆 58">
            <a:extLst>
              <a:ext uri="{FF2B5EF4-FFF2-40B4-BE49-F238E27FC236}">
                <a16:creationId xmlns:a16="http://schemas.microsoft.com/office/drawing/2014/main" id="{93E4D598-715A-4AC1-AF1D-A853368C5C71}"/>
              </a:ext>
            </a:extLst>
          </p:cNvPr>
          <p:cNvSpPr/>
          <p:nvPr/>
        </p:nvSpPr>
        <p:spPr bwMode="auto">
          <a:xfrm>
            <a:off x="323528"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3</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2" name="矩形 1">
            <a:extLst>
              <a:ext uri="{FF2B5EF4-FFF2-40B4-BE49-F238E27FC236}">
                <a16:creationId xmlns:a16="http://schemas.microsoft.com/office/drawing/2014/main" id="{7B486C49-64AF-49F1-B6FD-A457D89361D0}"/>
              </a:ext>
            </a:extLst>
          </p:cNvPr>
          <p:cNvSpPr/>
          <p:nvPr/>
        </p:nvSpPr>
        <p:spPr bwMode="auto">
          <a:xfrm>
            <a:off x="2470687" y="4377680"/>
            <a:ext cx="404532"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4" name="连接符: 曲线 3">
            <a:extLst>
              <a:ext uri="{FF2B5EF4-FFF2-40B4-BE49-F238E27FC236}">
                <a16:creationId xmlns:a16="http://schemas.microsoft.com/office/drawing/2014/main" id="{4D218D38-D983-4024-84CB-E575EF11BCB3}"/>
              </a:ext>
            </a:extLst>
          </p:cNvPr>
          <p:cNvCxnSpPr>
            <a:cxnSpLocks/>
            <a:stCxn id="2" idx="1"/>
            <a:endCxn id="38" idx="0"/>
          </p:cNvCxnSpPr>
          <p:nvPr/>
        </p:nvCxnSpPr>
        <p:spPr bwMode="auto">
          <a:xfrm rot="10800000" flipH="1" flipV="1">
            <a:off x="2470686" y="4472422"/>
            <a:ext cx="1621723" cy="972802"/>
          </a:xfrm>
          <a:prstGeom prst="curvedConnector4">
            <a:avLst>
              <a:gd name="adj1" fmla="val -14096"/>
              <a:gd name="adj2" fmla="val 54869"/>
            </a:avLst>
          </a:prstGeom>
          <a:solidFill>
            <a:schemeClr val="bg1"/>
          </a:solidFill>
          <a:ln w="9525" cap="flat" cmpd="sng" algn="ctr">
            <a:solidFill>
              <a:schemeClr val="tx1"/>
            </a:solidFill>
            <a:prstDash val="solid"/>
            <a:round/>
            <a:headEnd type="none" w="med" len="med"/>
            <a:tailEnd type="triangle"/>
          </a:ln>
          <a:effectLst/>
        </p:spPr>
      </p:cxnSp>
      <p:sp>
        <p:nvSpPr>
          <p:cNvPr id="27" name="矩形 26">
            <a:extLst>
              <a:ext uri="{FF2B5EF4-FFF2-40B4-BE49-F238E27FC236}">
                <a16:creationId xmlns:a16="http://schemas.microsoft.com/office/drawing/2014/main" id="{ACAD4AE7-E18A-4E57-B5AD-F7FF9D49C80F}"/>
              </a:ext>
            </a:extLst>
          </p:cNvPr>
          <p:cNvSpPr/>
          <p:nvPr/>
        </p:nvSpPr>
        <p:spPr bwMode="auto">
          <a:xfrm>
            <a:off x="3851920" y="4377680"/>
            <a:ext cx="768316"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8E3BD8BD-0255-4736-AD25-0A44BE76B908}"/>
              </a:ext>
            </a:extLst>
          </p:cNvPr>
          <p:cNvSpPr/>
          <p:nvPr/>
        </p:nvSpPr>
        <p:spPr bwMode="auto">
          <a:xfrm>
            <a:off x="3995936" y="6096000"/>
            <a:ext cx="360040" cy="16547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33" name="连接符: 曲线 32">
            <a:extLst>
              <a:ext uri="{FF2B5EF4-FFF2-40B4-BE49-F238E27FC236}">
                <a16:creationId xmlns:a16="http://schemas.microsoft.com/office/drawing/2014/main" id="{4FC0081B-20CE-42D9-8D53-79F295CE4A98}"/>
              </a:ext>
            </a:extLst>
          </p:cNvPr>
          <p:cNvCxnSpPr>
            <a:cxnSpLocks/>
            <a:stCxn id="29" idx="3"/>
            <a:endCxn id="27" idx="2"/>
          </p:cNvCxnSpPr>
          <p:nvPr/>
        </p:nvCxnSpPr>
        <p:spPr bwMode="auto">
          <a:xfrm flipH="1" flipV="1">
            <a:off x="4236078" y="4567163"/>
            <a:ext cx="119898" cy="1611572"/>
          </a:xfrm>
          <a:prstGeom prst="curvedConnector4">
            <a:avLst>
              <a:gd name="adj1" fmla="val -190662"/>
              <a:gd name="adj2" fmla="val 52567"/>
            </a:avLst>
          </a:prstGeom>
          <a:solidFill>
            <a:schemeClr val="bg1"/>
          </a:solidFill>
          <a:ln w="9525" cap="flat" cmpd="sng" algn="ctr">
            <a:solidFill>
              <a:schemeClr val="tx1"/>
            </a:solidFill>
            <a:prstDash val="solid"/>
            <a:round/>
            <a:headEnd type="none" w="med" len="med"/>
            <a:tailEnd type="triangle"/>
          </a:ln>
          <a:effectLst/>
        </p:spPr>
      </p:cxnSp>
      <p:sp>
        <p:nvSpPr>
          <p:cNvPr id="36" name="矩形 35">
            <a:extLst>
              <a:ext uri="{FF2B5EF4-FFF2-40B4-BE49-F238E27FC236}">
                <a16:creationId xmlns:a16="http://schemas.microsoft.com/office/drawing/2014/main" id="{2238DCBA-6BAC-4A40-9EC4-437CA18050D0}"/>
              </a:ext>
            </a:extLst>
          </p:cNvPr>
          <p:cNvSpPr/>
          <p:nvPr/>
        </p:nvSpPr>
        <p:spPr bwMode="auto">
          <a:xfrm>
            <a:off x="3131840" y="4833831"/>
            <a:ext cx="384158" cy="142527"/>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7" name="矩形 36">
            <a:extLst>
              <a:ext uri="{FF2B5EF4-FFF2-40B4-BE49-F238E27FC236}">
                <a16:creationId xmlns:a16="http://schemas.microsoft.com/office/drawing/2014/main" id="{65FD1166-2D12-4713-8BF0-56AD73DA0680}"/>
              </a:ext>
            </a:extLst>
          </p:cNvPr>
          <p:cNvSpPr/>
          <p:nvPr/>
        </p:nvSpPr>
        <p:spPr bwMode="auto">
          <a:xfrm>
            <a:off x="2470685" y="3140968"/>
            <a:ext cx="767623"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45" name="连接符: 曲线 44">
            <a:extLst>
              <a:ext uri="{FF2B5EF4-FFF2-40B4-BE49-F238E27FC236}">
                <a16:creationId xmlns:a16="http://schemas.microsoft.com/office/drawing/2014/main" id="{3FEC3816-3E4D-45FC-AE13-1E653BE9F3F8}"/>
              </a:ext>
            </a:extLst>
          </p:cNvPr>
          <p:cNvCxnSpPr>
            <a:cxnSpLocks/>
            <a:stCxn id="36" idx="3"/>
            <a:endCxn id="37" idx="2"/>
          </p:cNvCxnSpPr>
          <p:nvPr/>
        </p:nvCxnSpPr>
        <p:spPr bwMode="auto">
          <a:xfrm flipH="1" flipV="1">
            <a:off x="2854497" y="3365223"/>
            <a:ext cx="661501" cy="1539872"/>
          </a:xfrm>
          <a:prstGeom prst="curvedConnector4">
            <a:avLst>
              <a:gd name="adj1" fmla="val -34558"/>
              <a:gd name="adj2" fmla="val 52314"/>
            </a:avLst>
          </a:prstGeom>
          <a:solidFill>
            <a:schemeClr val="bg1"/>
          </a:solidFill>
          <a:ln w="9525" cap="flat" cmpd="sng" algn="ctr">
            <a:solidFill>
              <a:schemeClr val="tx1"/>
            </a:solidFill>
            <a:prstDash val="solid"/>
            <a:round/>
            <a:headEnd type="none" w="med" len="med"/>
            <a:tailEnd type="triangle"/>
          </a:ln>
          <a:effectLst/>
        </p:spPr>
      </p:cxnSp>
      <p:sp>
        <p:nvSpPr>
          <p:cNvPr id="54" name="椭圆 53">
            <a:extLst>
              <a:ext uri="{FF2B5EF4-FFF2-40B4-BE49-F238E27FC236}">
                <a16:creationId xmlns:a16="http://schemas.microsoft.com/office/drawing/2014/main" id="{2B6A758B-0C57-4B00-B954-E87EB7C19210}"/>
              </a:ext>
            </a:extLst>
          </p:cNvPr>
          <p:cNvSpPr/>
          <p:nvPr/>
        </p:nvSpPr>
        <p:spPr bwMode="auto">
          <a:xfrm>
            <a:off x="4865781" y="4365104"/>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4</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5" name="椭圆 54">
            <a:extLst>
              <a:ext uri="{FF2B5EF4-FFF2-40B4-BE49-F238E27FC236}">
                <a16:creationId xmlns:a16="http://schemas.microsoft.com/office/drawing/2014/main" id="{97EC5167-126E-460A-B126-1E173EBE3526}"/>
              </a:ext>
            </a:extLst>
          </p:cNvPr>
          <p:cNvSpPr/>
          <p:nvPr/>
        </p:nvSpPr>
        <p:spPr bwMode="auto">
          <a:xfrm>
            <a:off x="4644008"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5</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0" name="矩形 49">
            <a:extLst>
              <a:ext uri="{FF2B5EF4-FFF2-40B4-BE49-F238E27FC236}">
                <a16:creationId xmlns:a16="http://schemas.microsoft.com/office/drawing/2014/main" id="{D98714FB-EB70-4FD2-AD71-DAB35AEA7EE3}"/>
              </a:ext>
            </a:extLst>
          </p:cNvPr>
          <p:cNvSpPr/>
          <p:nvPr/>
        </p:nvSpPr>
        <p:spPr bwMode="auto">
          <a:xfrm>
            <a:off x="971597" y="3140968"/>
            <a:ext cx="426299"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52" name="连接符: 曲线 51">
            <a:extLst>
              <a:ext uri="{FF2B5EF4-FFF2-40B4-BE49-F238E27FC236}">
                <a16:creationId xmlns:a16="http://schemas.microsoft.com/office/drawing/2014/main" id="{9055FA46-A67A-459C-B0FB-9DC146767442}"/>
              </a:ext>
            </a:extLst>
          </p:cNvPr>
          <p:cNvCxnSpPr>
            <a:stCxn id="50" idx="1"/>
            <a:endCxn id="28" idx="0"/>
          </p:cNvCxnSpPr>
          <p:nvPr/>
        </p:nvCxnSpPr>
        <p:spPr bwMode="auto">
          <a:xfrm rot="10800000" flipH="1" flipV="1">
            <a:off x="971596" y="3253095"/>
            <a:ext cx="2770913" cy="907017"/>
          </a:xfrm>
          <a:prstGeom prst="curvedConnector4">
            <a:avLst>
              <a:gd name="adj1" fmla="val -4802"/>
              <a:gd name="adj2" fmla="val 56181"/>
            </a:avLst>
          </a:prstGeom>
          <a:solidFill>
            <a:schemeClr val="bg1"/>
          </a:solidFill>
          <a:ln w="9525" cap="flat" cmpd="sng" algn="ctr">
            <a:solidFill>
              <a:schemeClr val="tx1"/>
            </a:solidFill>
            <a:prstDash val="solid"/>
            <a:round/>
            <a:headEnd type="none" w="med" len="med"/>
            <a:tailEnd type="triangle"/>
          </a:ln>
          <a:effectLst/>
        </p:spPr>
      </p:cxnSp>
      <p:sp>
        <p:nvSpPr>
          <p:cNvPr id="62" name="Text Box 4">
            <a:extLst>
              <a:ext uri="{FF2B5EF4-FFF2-40B4-BE49-F238E27FC236}">
                <a16:creationId xmlns:a16="http://schemas.microsoft.com/office/drawing/2014/main" id="{E3E3F194-2CE6-42CA-93C9-03D830568D4A}"/>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166113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528433-9C1F-4BDB-93A2-03804C25FDA5}"/>
              </a:ext>
            </a:extLst>
          </p:cNvPr>
          <p:cNvSpPr>
            <a:spLocks noGrp="1"/>
          </p:cNvSpPr>
          <p:nvPr>
            <p:ph idx="1"/>
          </p:nvPr>
        </p:nvSpPr>
        <p:spPr>
          <a:xfrm>
            <a:off x="685800" y="908720"/>
            <a:ext cx="7772400" cy="5187280"/>
          </a:xfrm>
        </p:spPr>
        <p:txBody>
          <a:bodyPr/>
          <a:lstStyle/>
          <a:p>
            <a:r>
              <a:rPr lang="zh-CN" altLang="en-US" dirty="0"/>
              <a:t>物化模型</a:t>
            </a:r>
            <a:endParaRPr lang="en-US" altLang="zh-CN" dirty="0"/>
          </a:p>
          <a:p>
            <a:pPr lvl="1"/>
            <a:r>
              <a:rPr lang="zh-CN" altLang="en-US" dirty="0"/>
              <a:t>适合</a:t>
            </a:r>
            <a:r>
              <a:rPr lang="en-US" altLang="zh-CN" dirty="0"/>
              <a:t>OLTP,</a:t>
            </a:r>
            <a:r>
              <a:rPr lang="zh-CN" altLang="en-US" dirty="0"/>
              <a:t>一次处理少量数据</a:t>
            </a:r>
            <a:endParaRPr lang="en-US" altLang="zh-CN" dirty="0"/>
          </a:p>
          <a:p>
            <a:pPr lvl="1"/>
            <a:r>
              <a:rPr lang="zh-CN" altLang="en-US" dirty="0"/>
              <a:t>相对火山模型，较少的函数调用</a:t>
            </a:r>
            <a:endParaRPr lang="en-US" altLang="zh-CN" dirty="0"/>
          </a:p>
          <a:p>
            <a:pPr lvl="1"/>
            <a:r>
              <a:rPr lang="zh-CN" altLang="en-US" dirty="0"/>
              <a:t>不适合</a:t>
            </a:r>
            <a:r>
              <a:rPr lang="en-US" altLang="zh-CN" dirty="0"/>
              <a:t>OLAP</a:t>
            </a:r>
            <a:endParaRPr lang="zh-CN" altLang="en-US" dirty="0"/>
          </a:p>
        </p:txBody>
      </p:sp>
      <p:sp>
        <p:nvSpPr>
          <p:cNvPr id="5" name="Text Box 4">
            <a:extLst>
              <a:ext uri="{FF2B5EF4-FFF2-40B4-BE49-F238E27FC236}">
                <a16:creationId xmlns:a16="http://schemas.microsoft.com/office/drawing/2014/main" id="{BD0FFD58-7C9E-438F-9AE2-48DBE6A42AB5}"/>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397284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712AFF-17B8-4786-B86F-06E9B94AB368}"/>
              </a:ext>
            </a:extLst>
          </p:cNvPr>
          <p:cNvSpPr>
            <a:spLocks noGrp="1"/>
          </p:cNvSpPr>
          <p:nvPr>
            <p:ph idx="1"/>
          </p:nvPr>
        </p:nvSpPr>
        <p:spPr>
          <a:xfrm>
            <a:off x="685800" y="980728"/>
            <a:ext cx="7772400" cy="5115272"/>
          </a:xfrm>
        </p:spPr>
        <p:txBody>
          <a:bodyPr/>
          <a:lstStyle/>
          <a:p>
            <a:r>
              <a:rPr lang="zh-CN" altLang="en-US" dirty="0"/>
              <a:t>向量模型</a:t>
            </a:r>
            <a:endParaRPr lang="en-US" altLang="zh-CN" dirty="0"/>
          </a:p>
          <a:p>
            <a:pPr lvl="1"/>
            <a:r>
              <a:rPr lang="zh-CN" altLang="en-US" dirty="0"/>
              <a:t>执行框架同火山模型</a:t>
            </a:r>
            <a:endParaRPr lang="en-US" altLang="zh-CN" dirty="0"/>
          </a:p>
          <a:p>
            <a:pPr lvl="1"/>
            <a:r>
              <a:rPr lang="zh-CN" altLang="en-US" dirty="0"/>
              <a:t>不同的是，每次调用</a:t>
            </a:r>
            <a:r>
              <a:rPr lang="en-US" altLang="zh-CN" dirty="0"/>
              <a:t>Next</a:t>
            </a:r>
            <a:r>
              <a:rPr lang="zh-CN" altLang="en-US" dirty="0"/>
              <a:t>函数返回的是一批（</a:t>
            </a:r>
            <a:r>
              <a:rPr lang="en-US" altLang="zh-CN" dirty="0"/>
              <a:t>batch</a:t>
            </a:r>
            <a:r>
              <a:rPr lang="zh-CN" altLang="en-US" dirty="0"/>
              <a:t>）元组而不是一个元组</a:t>
            </a:r>
            <a:endParaRPr lang="en-US" altLang="zh-CN" dirty="0"/>
          </a:p>
          <a:p>
            <a:pPr lvl="1"/>
            <a:r>
              <a:rPr lang="en-US" altLang="zh-CN" dirty="0"/>
              <a:t>Batch</a:t>
            </a:r>
            <a:r>
              <a:rPr lang="zh-CN" altLang="en-US" dirty="0"/>
              <a:t>的大小可以预先指定</a:t>
            </a:r>
            <a:endParaRPr lang="en-US" altLang="zh-CN" dirty="0"/>
          </a:p>
          <a:p>
            <a:pPr lvl="1"/>
            <a:endParaRPr lang="en-US" altLang="zh-CN" dirty="0"/>
          </a:p>
          <a:p>
            <a:pPr lvl="1"/>
            <a:endParaRPr lang="zh-CN" altLang="en-US" dirty="0"/>
          </a:p>
        </p:txBody>
      </p:sp>
      <p:sp>
        <p:nvSpPr>
          <p:cNvPr id="5" name="Text Box 4">
            <a:extLst>
              <a:ext uri="{FF2B5EF4-FFF2-40B4-BE49-F238E27FC236}">
                <a16:creationId xmlns:a16="http://schemas.microsoft.com/office/drawing/2014/main" id="{D2E3A64D-3BD5-4E01-8410-E05A52DE087C}"/>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3176372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326611"/>
            <a:ext cx="3600400" cy="8957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2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762848"/>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latin typeface="新宋体" panose="02010609030101010101" pitchFamily="49" charset="-122"/>
                <a:ea typeface="新宋体" panose="02010609030101010101" pitchFamily="49" charset="-122"/>
              </a:rPr>
              <a:t>(t1)</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t2)</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470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3227740" y="3668916"/>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576672"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2" name="内容占位符 2">
            <a:extLst>
              <a:ext uri="{FF2B5EF4-FFF2-40B4-BE49-F238E27FC236}">
                <a16:creationId xmlns:a16="http://schemas.microsoft.com/office/drawing/2014/main" id="{31580CBC-999D-4267-BF13-30CEA3C80AED}"/>
              </a:ext>
            </a:extLst>
          </p:cNvPr>
          <p:cNvSpPr>
            <a:spLocks noGrp="1"/>
          </p:cNvSpPr>
          <p:nvPr>
            <p:ph idx="1"/>
          </p:nvPr>
        </p:nvSpPr>
        <p:spPr>
          <a:xfrm>
            <a:off x="576672" y="794846"/>
            <a:ext cx="4102224" cy="496111"/>
          </a:xfrm>
        </p:spPr>
        <p:txBody>
          <a:bodyPr/>
          <a:lstStyle/>
          <a:p>
            <a:r>
              <a:rPr lang="zh-CN" altLang="en-US" dirty="0"/>
              <a:t>向量模型</a:t>
            </a:r>
            <a:endParaRPr lang="en-US" altLang="zh-CN" dirty="0"/>
          </a:p>
        </p:txBody>
      </p:sp>
      <p:sp>
        <p:nvSpPr>
          <p:cNvPr id="38" name="矩形 37">
            <a:extLst>
              <a:ext uri="{FF2B5EF4-FFF2-40B4-BE49-F238E27FC236}">
                <a16:creationId xmlns:a16="http://schemas.microsoft.com/office/drawing/2014/main" id="{86FA59E6-5563-4D37-894F-BAE4AB54EE9B}"/>
              </a:ext>
            </a:extLst>
          </p:cNvPr>
          <p:cNvSpPr/>
          <p:nvPr/>
        </p:nvSpPr>
        <p:spPr bwMode="auto">
          <a:xfrm>
            <a:off x="3324788"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7" name="Text Box 4">
            <a:extLst>
              <a:ext uri="{FF2B5EF4-FFF2-40B4-BE49-F238E27FC236}">
                <a16:creationId xmlns:a16="http://schemas.microsoft.com/office/drawing/2014/main" id="{10F5D87C-D5DE-463F-B12C-5D0C51381979}"/>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718165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326611"/>
            <a:ext cx="3600400" cy="8957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2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762848"/>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latin typeface="新宋体" panose="02010609030101010101" pitchFamily="49" charset="-122"/>
                <a:ea typeface="新宋体" panose="02010609030101010101" pitchFamily="49" charset="-122"/>
              </a:rPr>
              <a:t>(t1)</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t2)</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latin typeface="新宋体" panose="02010609030101010101" pitchFamily="49" charset="-122"/>
                <a:ea typeface="新宋体" panose="02010609030101010101" pitchFamily="49" charset="-122"/>
              </a:rPr>
              <a:t>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470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14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14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3227740" y="3668916"/>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576672"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2" name="内容占位符 2">
            <a:extLst>
              <a:ext uri="{FF2B5EF4-FFF2-40B4-BE49-F238E27FC236}">
                <a16:creationId xmlns:a16="http://schemas.microsoft.com/office/drawing/2014/main" id="{31580CBC-999D-4267-BF13-30CEA3C80AED}"/>
              </a:ext>
            </a:extLst>
          </p:cNvPr>
          <p:cNvSpPr>
            <a:spLocks noGrp="1"/>
          </p:cNvSpPr>
          <p:nvPr>
            <p:ph idx="1"/>
          </p:nvPr>
        </p:nvSpPr>
        <p:spPr>
          <a:xfrm>
            <a:off x="576672" y="794846"/>
            <a:ext cx="4102224" cy="496111"/>
          </a:xfrm>
        </p:spPr>
        <p:txBody>
          <a:bodyPr/>
          <a:lstStyle/>
          <a:p>
            <a:r>
              <a:rPr lang="zh-CN" altLang="en-US" dirty="0"/>
              <a:t>向量模型</a:t>
            </a:r>
            <a:endParaRPr lang="en-US" altLang="zh-CN" dirty="0"/>
          </a:p>
        </p:txBody>
      </p:sp>
      <p:sp>
        <p:nvSpPr>
          <p:cNvPr id="38" name="矩形 37">
            <a:extLst>
              <a:ext uri="{FF2B5EF4-FFF2-40B4-BE49-F238E27FC236}">
                <a16:creationId xmlns:a16="http://schemas.microsoft.com/office/drawing/2014/main" id="{86FA59E6-5563-4D37-894F-BAE4AB54EE9B}"/>
              </a:ext>
            </a:extLst>
          </p:cNvPr>
          <p:cNvSpPr/>
          <p:nvPr/>
        </p:nvSpPr>
        <p:spPr bwMode="auto">
          <a:xfrm>
            <a:off x="3324788"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out=[]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f</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1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latin typeface="新宋体" panose="02010609030101010101" pitchFamily="49" charset="-122"/>
                <a:ea typeface="新宋体" panose="02010609030101010101" pitchFamily="49" charset="-122"/>
              </a:rPr>
              <a:t>(t)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latin typeface="新宋体" panose="02010609030101010101" pitchFamily="49" charset="-122"/>
                <a:ea typeface="新宋体" panose="02010609030101010101" pitchFamily="49" charset="-122"/>
              </a:rPr>
              <a:t>)</a:t>
            </a:r>
            <a:r>
              <a:rPr kumimoji="1" lang="en-US" altLang="zh-CN" sz="14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14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4AB042C3-BF9C-4678-ADF2-7C8C70271B41}"/>
              </a:ext>
            </a:extLst>
          </p:cNvPr>
          <p:cNvSpPr/>
          <p:nvPr/>
        </p:nvSpPr>
        <p:spPr bwMode="auto">
          <a:xfrm>
            <a:off x="1187624" y="1556792"/>
            <a:ext cx="432048" cy="2026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 name="矩形 2">
            <a:extLst>
              <a:ext uri="{FF2B5EF4-FFF2-40B4-BE49-F238E27FC236}">
                <a16:creationId xmlns:a16="http://schemas.microsoft.com/office/drawing/2014/main" id="{7462EBC2-916F-4B23-AC30-AEF4017D6860}"/>
              </a:ext>
            </a:extLst>
          </p:cNvPr>
          <p:cNvSpPr/>
          <p:nvPr/>
        </p:nvSpPr>
        <p:spPr bwMode="auto">
          <a:xfrm>
            <a:off x="971600" y="2996952"/>
            <a:ext cx="360040" cy="28803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4" name="矩形 3">
            <a:extLst>
              <a:ext uri="{FF2B5EF4-FFF2-40B4-BE49-F238E27FC236}">
                <a16:creationId xmlns:a16="http://schemas.microsoft.com/office/drawing/2014/main" id="{94347E7D-8B21-4093-912F-1F91422ED4A2}"/>
              </a:ext>
            </a:extLst>
          </p:cNvPr>
          <p:cNvSpPr/>
          <p:nvPr/>
        </p:nvSpPr>
        <p:spPr bwMode="auto">
          <a:xfrm>
            <a:off x="2195736" y="6050905"/>
            <a:ext cx="451930" cy="22706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73B8523C-0B5D-4D2B-A42C-4565C15447E5}"/>
              </a:ext>
            </a:extLst>
          </p:cNvPr>
          <p:cNvSpPr/>
          <p:nvPr/>
        </p:nvSpPr>
        <p:spPr bwMode="auto">
          <a:xfrm>
            <a:off x="2339752" y="2996952"/>
            <a:ext cx="576064" cy="22705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EFD82AD6-AE0B-452E-95EA-C8FBBCB5EEEE}"/>
              </a:ext>
            </a:extLst>
          </p:cNvPr>
          <p:cNvSpPr/>
          <p:nvPr/>
        </p:nvSpPr>
        <p:spPr bwMode="auto">
          <a:xfrm>
            <a:off x="1907704" y="3429000"/>
            <a:ext cx="576064" cy="204998"/>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72A4CA16-0178-4456-8EC9-07078F86316B}"/>
              </a:ext>
            </a:extLst>
          </p:cNvPr>
          <p:cNvSpPr/>
          <p:nvPr/>
        </p:nvSpPr>
        <p:spPr bwMode="auto">
          <a:xfrm>
            <a:off x="2470687" y="4377680"/>
            <a:ext cx="445129" cy="21447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29" name="连接符: 曲线 28">
            <a:extLst>
              <a:ext uri="{FF2B5EF4-FFF2-40B4-BE49-F238E27FC236}">
                <a16:creationId xmlns:a16="http://schemas.microsoft.com/office/drawing/2014/main" id="{F6A78D2E-5291-43C6-BD3F-623E09251300}"/>
              </a:ext>
            </a:extLst>
          </p:cNvPr>
          <p:cNvCxnSpPr>
            <a:stCxn id="2" idx="1"/>
            <a:endCxn id="26" idx="0"/>
          </p:cNvCxnSpPr>
          <p:nvPr/>
        </p:nvCxnSpPr>
        <p:spPr bwMode="auto">
          <a:xfrm rot="10800000" flipH="1" flipV="1">
            <a:off x="1187624" y="1658110"/>
            <a:ext cx="1584176" cy="1104738"/>
          </a:xfrm>
          <a:prstGeom prst="curvedConnector4">
            <a:avLst>
              <a:gd name="adj1" fmla="val -14430"/>
              <a:gd name="adj2" fmla="val 54586"/>
            </a:avLst>
          </a:prstGeom>
          <a:solidFill>
            <a:schemeClr val="bg1"/>
          </a:solidFill>
          <a:ln w="9525" cap="flat" cmpd="sng" algn="ctr">
            <a:solidFill>
              <a:schemeClr val="tx1"/>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F88D76DF-605D-4850-8105-D19CF91E394E}"/>
              </a:ext>
            </a:extLst>
          </p:cNvPr>
          <p:cNvCxnSpPr>
            <a:stCxn id="3" idx="1"/>
            <a:endCxn id="31" idx="0"/>
          </p:cNvCxnSpPr>
          <p:nvPr/>
        </p:nvCxnSpPr>
        <p:spPr bwMode="auto">
          <a:xfrm rot="10800000" flipH="1" flipV="1">
            <a:off x="971600" y="3140968"/>
            <a:ext cx="630628" cy="2304256"/>
          </a:xfrm>
          <a:prstGeom prst="curvedConnector4">
            <a:avLst>
              <a:gd name="adj1" fmla="val -36250"/>
              <a:gd name="adj2" fmla="val 53125"/>
            </a:avLst>
          </a:prstGeom>
          <a:solidFill>
            <a:schemeClr val="bg1"/>
          </a:solidFill>
          <a:ln w="9525" cap="flat" cmpd="sng" algn="ctr">
            <a:solidFill>
              <a:schemeClr val="tx1"/>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0162A802-B191-4E97-B0BA-E7B6D0AC078E}"/>
              </a:ext>
            </a:extLst>
          </p:cNvPr>
          <p:cNvCxnSpPr>
            <a:cxnSpLocks/>
            <a:stCxn id="4" idx="3"/>
            <a:endCxn id="7" idx="2"/>
          </p:cNvCxnSpPr>
          <p:nvPr/>
        </p:nvCxnSpPr>
        <p:spPr bwMode="auto">
          <a:xfrm flipH="1" flipV="1">
            <a:off x="2627784" y="3224003"/>
            <a:ext cx="19882" cy="2940435"/>
          </a:xfrm>
          <a:prstGeom prst="curvedConnector4">
            <a:avLst>
              <a:gd name="adj1" fmla="val -1149784"/>
              <a:gd name="adj2" fmla="val 51931"/>
            </a:avLst>
          </a:prstGeom>
          <a:solidFill>
            <a:schemeClr val="bg1"/>
          </a:solidFill>
          <a:ln w="9525" cap="flat" cmpd="sng" algn="ctr">
            <a:solidFill>
              <a:schemeClr val="tx1"/>
            </a:solidFill>
            <a:prstDash val="solid"/>
            <a:round/>
            <a:headEnd type="none" w="med" len="med"/>
            <a:tailEnd type="triangle"/>
          </a:ln>
          <a:effectLst/>
        </p:spPr>
      </p:cxnSp>
      <p:cxnSp>
        <p:nvCxnSpPr>
          <p:cNvPr id="43" name="连接符: 曲线 42">
            <a:extLst>
              <a:ext uri="{FF2B5EF4-FFF2-40B4-BE49-F238E27FC236}">
                <a16:creationId xmlns:a16="http://schemas.microsoft.com/office/drawing/2014/main" id="{8660395A-C4DC-4F2C-AC82-EE017A18FC03}"/>
              </a:ext>
            </a:extLst>
          </p:cNvPr>
          <p:cNvCxnSpPr>
            <a:stCxn id="12" idx="1"/>
            <a:endCxn id="38" idx="0"/>
          </p:cNvCxnSpPr>
          <p:nvPr/>
        </p:nvCxnSpPr>
        <p:spPr bwMode="auto">
          <a:xfrm rot="10800000" flipH="1" flipV="1">
            <a:off x="2470686" y="4484918"/>
            <a:ext cx="1879657" cy="960306"/>
          </a:xfrm>
          <a:prstGeom prst="curvedConnector4">
            <a:avLst>
              <a:gd name="adj1" fmla="val -12162"/>
              <a:gd name="adj2" fmla="val 55583"/>
            </a:avLst>
          </a:prstGeom>
          <a:solidFill>
            <a:schemeClr val="bg1"/>
          </a:solidFill>
          <a:ln w="9525" cap="flat" cmpd="sng" algn="ctr">
            <a:solidFill>
              <a:schemeClr val="tx1"/>
            </a:solidFill>
            <a:prstDash val="solid"/>
            <a:round/>
            <a:headEnd type="none" w="med" len="med"/>
            <a:tailEnd type="triangle"/>
          </a:ln>
          <a:effectLst/>
        </p:spPr>
      </p:cxnSp>
      <p:cxnSp>
        <p:nvCxnSpPr>
          <p:cNvPr id="47" name="连接符: 曲线 46">
            <a:extLst>
              <a:ext uri="{FF2B5EF4-FFF2-40B4-BE49-F238E27FC236}">
                <a16:creationId xmlns:a16="http://schemas.microsoft.com/office/drawing/2014/main" id="{95036502-BEAE-4071-8E02-E2AD2D84367C}"/>
              </a:ext>
            </a:extLst>
          </p:cNvPr>
          <p:cNvCxnSpPr>
            <a:stCxn id="11" idx="2"/>
            <a:endCxn id="28" idx="0"/>
          </p:cNvCxnSpPr>
          <p:nvPr/>
        </p:nvCxnSpPr>
        <p:spPr bwMode="auto">
          <a:xfrm rot="16200000" flipH="1">
            <a:off x="2706066" y="3123668"/>
            <a:ext cx="526115" cy="1546774"/>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54" name="椭圆 53">
            <a:extLst>
              <a:ext uri="{FF2B5EF4-FFF2-40B4-BE49-F238E27FC236}">
                <a16:creationId xmlns:a16="http://schemas.microsoft.com/office/drawing/2014/main" id="{D8CAC761-11A0-4996-9D11-AB63D0E5D471}"/>
              </a:ext>
            </a:extLst>
          </p:cNvPr>
          <p:cNvSpPr/>
          <p:nvPr/>
        </p:nvSpPr>
        <p:spPr bwMode="auto">
          <a:xfrm>
            <a:off x="395536"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1</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5" name="椭圆 54">
            <a:extLst>
              <a:ext uri="{FF2B5EF4-FFF2-40B4-BE49-F238E27FC236}">
                <a16:creationId xmlns:a16="http://schemas.microsoft.com/office/drawing/2014/main" id="{4E5993F7-6473-4726-BC4B-5C588161BBAE}"/>
              </a:ext>
            </a:extLst>
          </p:cNvPr>
          <p:cNvSpPr/>
          <p:nvPr/>
        </p:nvSpPr>
        <p:spPr bwMode="auto">
          <a:xfrm>
            <a:off x="329280" y="2975212"/>
            <a:ext cx="426299" cy="30977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2</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6" name="椭圆 55">
            <a:extLst>
              <a:ext uri="{FF2B5EF4-FFF2-40B4-BE49-F238E27FC236}">
                <a16:creationId xmlns:a16="http://schemas.microsoft.com/office/drawing/2014/main" id="{BABB941C-645D-46B9-B21B-9CEAF87CE9BF}"/>
              </a:ext>
            </a:extLst>
          </p:cNvPr>
          <p:cNvSpPr/>
          <p:nvPr/>
        </p:nvSpPr>
        <p:spPr bwMode="auto">
          <a:xfrm>
            <a:off x="107504"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3</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7" name="椭圆 56">
            <a:extLst>
              <a:ext uri="{FF2B5EF4-FFF2-40B4-BE49-F238E27FC236}">
                <a16:creationId xmlns:a16="http://schemas.microsoft.com/office/drawing/2014/main" id="{FD6F004C-4159-4797-BEDF-01A15AF1013C}"/>
              </a:ext>
            </a:extLst>
          </p:cNvPr>
          <p:cNvSpPr/>
          <p:nvPr/>
        </p:nvSpPr>
        <p:spPr bwMode="auto">
          <a:xfrm>
            <a:off x="4860032" y="429309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4</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8" name="椭圆 57">
            <a:extLst>
              <a:ext uri="{FF2B5EF4-FFF2-40B4-BE49-F238E27FC236}">
                <a16:creationId xmlns:a16="http://schemas.microsoft.com/office/drawing/2014/main" id="{89A61320-42A4-4873-A22C-F8767FE6234F}"/>
              </a:ext>
            </a:extLst>
          </p:cNvPr>
          <p:cNvSpPr/>
          <p:nvPr/>
        </p:nvSpPr>
        <p:spPr bwMode="auto">
          <a:xfrm>
            <a:off x="5081805"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5</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59" name="Text Box 4">
            <a:extLst>
              <a:ext uri="{FF2B5EF4-FFF2-40B4-BE49-F238E27FC236}">
                <a16:creationId xmlns:a16="http://schemas.microsoft.com/office/drawing/2014/main" id="{3E40C18C-4AE8-48CF-AAFC-CB1E4824F80A}"/>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383318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2E6003-2321-4ED8-AAA2-48FC045F6A2E}"/>
              </a:ext>
            </a:extLst>
          </p:cNvPr>
          <p:cNvSpPr>
            <a:spLocks noGrp="1"/>
          </p:cNvSpPr>
          <p:nvPr>
            <p:ph idx="1"/>
          </p:nvPr>
        </p:nvSpPr>
        <p:spPr>
          <a:xfrm>
            <a:off x="685800" y="1124744"/>
            <a:ext cx="7772400" cy="4971256"/>
          </a:xfrm>
        </p:spPr>
        <p:txBody>
          <a:bodyPr/>
          <a:lstStyle/>
          <a:p>
            <a:r>
              <a:rPr lang="zh-CN" altLang="en-US" dirty="0"/>
              <a:t>向量模型</a:t>
            </a:r>
            <a:endParaRPr lang="en-US" altLang="zh-CN" dirty="0"/>
          </a:p>
          <a:p>
            <a:pPr lvl="1"/>
            <a:r>
              <a:rPr lang="zh-CN" altLang="en-US" dirty="0"/>
              <a:t>介于火山模型和物化模型</a:t>
            </a:r>
            <a:endParaRPr lang="en-US" altLang="zh-CN" dirty="0"/>
          </a:p>
          <a:p>
            <a:pPr lvl="1"/>
            <a:r>
              <a:rPr lang="zh-CN" altLang="en-US" dirty="0"/>
              <a:t>适用于</a:t>
            </a:r>
            <a:r>
              <a:rPr lang="en-US" altLang="zh-CN" dirty="0"/>
              <a:t>OLAP</a:t>
            </a:r>
            <a:r>
              <a:rPr lang="zh-CN" altLang="en-US" dirty="0"/>
              <a:t>和</a:t>
            </a:r>
            <a:r>
              <a:rPr lang="en-US" altLang="zh-CN" dirty="0"/>
              <a:t>OLTP</a:t>
            </a:r>
          </a:p>
          <a:p>
            <a:pPr lvl="1"/>
            <a:r>
              <a:rPr lang="zh-CN" altLang="en-US" dirty="0"/>
              <a:t>允许用户使用</a:t>
            </a:r>
            <a:r>
              <a:rPr lang="en-US" altLang="zh-CN" dirty="0"/>
              <a:t>SIMD</a:t>
            </a:r>
            <a:r>
              <a:rPr lang="zh-CN" altLang="en-US" dirty="0"/>
              <a:t>指令处理元组</a:t>
            </a:r>
            <a:endParaRPr lang="en-US" altLang="zh-CN" dirty="0"/>
          </a:p>
          <a:p>
            <a:pPr lvl="1"/>
            <a:endParaRPr lang="zh-CN" altLang="en-US" dirty="0"/>
          </a:p>
        </p:txBody>
      </p:sp>
      <p:sp>
        <p:nvSpPr>
          <p:cNvPr id="5" name="Text Box 4">
            <a:extLst>
              <a:ext uri="{FF2B5EF4-FFF2-40B4-BE49-F238E27FC236}">
                <a16:creationId xmlns:a16="http://schemas.microsoft.com/office/drawing/2014/main" id="{CA9B94EE-62AD-469A-8EC6-20B8D4B1B865}"/>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421273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E4C394-D2B0-4237-86F2-D39029C51239}"/>
              </a:ext>
            </a:extLst>
          </p:cNvPr>
          <p:cNvSpPr/>
          <p:nvPr/>
        </p:nvSpPr>
        <p:spPr bwMode="auto">
          <a:xfrm>
            <a:off x="467543" y="1772815"/>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应用程序</a:t>
            </a:r>
          </a:p>
        </p:txBody>
      </p:sp>
      <p:sp>
        <p:nvSpPr>
          <p:cNvPr id="5" name="矩形 4">
            <a:extLst>
              <a:ext uri="{FF2B5EF4-FFF2-40B4-BE49-F238E27FC236}">
                <a16:creationId xmlns:a16="http://schemas.microsoft.com/office/drawing/2014/main" id="{DF8AEDFF-98AD-42DA-80A1-81EA98EF3E39}"/>
              </a:ext>
            </a:extLst>
          </p:cNvPr>
          <p:cNvSpPr/>
          <p:nvPr/>
        </p:nvSpPr>
        <p:spPr bwMode="auto">
          <a:xfrm>
            <a:off x="467544" y="3501007"/>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SQL</a:t>
            </a:r>
            <a:r>
              <a:rPr kumimoji="1" lang="zh-CN" altLang="en-US" sz="2400" b="1" i="0" u="none" strike="noStrike" cap="none" normalizeH="0" baseline="0" dirty="0">
                <a:ln>
                  <a:noFill/>
                </a:ln>
                <a:solidFill>
                  <a:schemeClr val="tx1"/>
                </a:solidFill>
                <a:effectLst/>
                <a:latin typeface="Tahoma" pitchFamily="34" charset="0"/>
                <a:ea typeface="宋体" pitchFamily="2" charset="-122"/>
              </a:rPr>
              <a:t>重写</a:t>
            </a:r>
          </a:p>
        </p:txBody>
      </p:sp>
      <p:sp>
        <p:nvSpPr>
          <p:cNvPr id="6" name="矩形 5">
            <a:extLst>
              <a:ext uri="{FF2B5EF4-FFF2-40B4-BE49-F238E27FC236}">
                <a16:creationId xmlns:a16="http://schemas.microsoft.com/office/drawing/2014/main" id="{ED618103-1FBF-4EE0-9498-7D91E2EBF145}"/>
              </a:ext>
            </a:extLst>
          </p:cNvPr>
          <p:cNvSpPr/>
          <p:nvPr/>
        </p:nvSpPr>
        <p:spPr bwMode="auto">
          <a:xfrm>
            <a:off x="467543" y="5373216"/>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SQL</a:t>
            </a:r>
            <a:r>
              <a:rPr kumimoji="1" lang="zh-CN" altLang="en-US" sz="2400" b="1" i="0" u="none" strike="noStrike" cap="none" normalizeH="0" baseline="0" dirty="0">
                <a:ln>
                  <a:noFill/>
                </a:ln>
                <a:solidFill>
                  <a:schemeClr val="tx1"/>
                </a:solidFill>
                <a:effectLst/>
                <a:latin typeface="Tahoma" pitchFamily="34" charset="0"/>
                <a:ea typeface="宋体" pitchFamily="2" charset="-122"/>
              </a:rPr>
              <a:t>编译</a:t>
            </a:r>
          </a:p>
        </p:txBody>
      </p:sp>
      <p:sp>
        <p:nvSpPr>
          <p:cNvPr id="7" name="矩形 6">
            <a:extLst>
              <a:ext uri="{FF2B5EF4-FFF2-40B4-BE49-F238E27FC236}">
                <a16:creationId xmlns:a16="http://schemas.microsoft.com/office/drawing/2014/main" id="{1D4D3290-C446-4459-B73E-297492D02BF0}"/>
              </a:ext>
            </a:extLst>
          </p:cNvPr>
          <p:cNvSpPr/>
          <p:nvPr/>
        </p:nvSpPr>
        <p:spPr bwMode="auto">
          <a:xfrm>
            <a:off x="2738098" y="4344471"/>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SQL</a:t>
            </a:r>
            <a:r>
              <a:rPr kumimoji="1" lang="zh-CN" altLang="en-US" sz="2400" b="1" i="0" u="none" strike="noStrike" cap="none" normalizeH="0" baseline="0" dirty="0">
                <a:ln>
                  <a:noFill/>
                </a:ln>
                <a:solidFill>
                  <a:schemeClr val="tx1"/>
                </a:solidFill>
                <a:effectLst/>
                <a:latin typeface="Tahoma" pitchFamily="34" charset="0"/>
                <a:ea typeface="宋体" pitchFamily="2" charset="-122"/>
              </a:rPr>
              <a:t>绑定</a:t>
            </a:r>
          </a:p>
        </p:txBody>
      </p:sp>
      <p:sp>
        <p:nvSpPr>
          <p:cNvPr id="8" name="矩形 7">
            <a:extLst>
              <a:ext uri="{FF2B5EF4-FFF2-40B4-BE49-F238E27FC236}">
                <a16:creationId xmlns:a16="http://schemas.microsoft.com/office/drawing/2014/main" id="{636AC346-5EAB-4270-8A24-B6DF2EA01A43}"/>
              </a:ext>
            </a:extLst>
          </p:cNvPr>
          <p:cNvSpPr/>
          <p:nvPr/>
        </p:nvSpPr>
        <p:spPr bwMode="auto">
          <a:xfrm>
            <a:off x="4581485" y="370270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语法树重写</a:t>
            </a:r>
          </a:p>
        </p:txBody>
      </p:sp>
      <p:sp>
        <p:nvSpPr>
          <p:cNvPr id="9" name="矩形 8">
            <a:extLst>
              <a:ext uri="{FF2B5EF4-FFF2-40B4-BE49-F238E27FC236}">
                <a16:creationId xmlns:a16="http://schemas.microsoft.com/office/drawing/2014/main" id="{D80B5847-C1F4-4DE7-8A49-549E18E11215}"/>
              </a:ext>
            </a:extLst>
          </p:cNvPr>
          <p:cNvSpPr/>
          <p:nvPr/>
        </p:nvSpPr>
        <p:spPr bwMode="auto">
          <a:xfrm>
            <a:off x="6372200" y="28529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优化器</a:t>
            </a:r>
          </a:p>
        </p:txBody>
      </p:sp>
      <p:sp>
        <p:nvSpPr>
          <p:cNvPr id="10" name="矩形 9">
            <a:extLst>
              <a:ext uri="{FF2B5EF4-FFF2-40B4-BE49-F238E27FC236}">
                <a16:creationId xmlns:a16="http://schemas.microsoft.com/office/drawing/2014/main" id="{B3B58743-36A9-4698-8766-A650A092FD66}"/>
              </a:ext>
            </a:extLst>
          </p:cNvPr>
          <p:cNvSpPr/>
          <p:nvPr/>
        </p:nvSpPr>
        <p:spPr bwMode="auto">
          <a:xfrm>
            <a:off x="7052169" y="1581263"/>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代价模型</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909B54DB-0E3C-419C-9CE4-020A98CA07A8}"/>
              </a:ext>
            </a:extLst>
          </p:cNvPr>
          <p:cNvSpPr/>
          <p:nvPr/>
        </p:nvSpPr>
        <p:spPr bwMode="auto">
          <a:xfrm>
            <a:off x="6385061" y="49205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执行引擎</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cxnSp>
        <p:nvCxnSpPr>
          <p:cNvPr id="18" name="直接箭头连接符 17">
            <a:extLst>
              <a:ext uri="{FF2B5EF4-FFF2-40B4-BE49-F238E27FC236}">
                <a16:creationId xmlns:a16="http://schemas.microsoft.com/office/drawing/2014/main" id="{A41BD9D0-A084-4489-BC91-2046E5C10189}"/>
              </a:ext>
            </a:extLst>
          </p:cNvPr>
          <p:cNvCxnSpPr>
            <a:stCxn id="4" idx="2"/>
            <a:endCxn id="5" idx="0"/>
          </p:cNvCxnSpPr>
          <p:nvPr/>
        </p:nvCxnSpPr>
        <p:spPr bwMode="auto">
          <a:xfrm>
            <a:off x="1259632" y="2348879"/>
            <a:ext cx="0" cy="1152128"/>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0" name="直接箭头连接符 19">
            <a:extLst>
              <a:ext uri="{FF2B5EF4-FFF2-40B4-BE49-F238E27FC236}">
                <a16:creationId xmlns:a16="http://schemas.microsoft.com/office/drawing/2014/main" id="{51EDA6A1-558E-4705-BD05-20D336FB24C7}"/>
              </a:ext>
            </a:extLst>
          </p:cNvPr>
          <p:cNvCxnSpPr>
            <a:stCxn id="5" idx="2"/>
          </p:cNvCxnSpPr>
          <p:nvPr/>
        </p:nvCxnSpPr>
        <p:spPr bwMode="auto">
          <a:xfrm flipH="1">
            <a:off x="1259631" y="4077071"/>
            <a:ext cx="1" cy="1296145"/>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肘形 21">
            <a:extLst>
              <a:ext uri="{FF2B5EF4-FFF2-40B4-BE49-F238E27FC236}">
                <a16:creationId xmlns:a16="http://schemas.microsoft.com/office/drawing/2014/main" id="{D3366855-F99D-43D9-9D16-A829F0E48B7C}"/>
              </a:ext>
            </a:extLst>
          </p:cNvPr>
          <p:cNvCxnSpPr>
            <a:stCxn id="6" idx="3"/>
            <a:endCxn id="7" idx="2"/>
          </p:cNvCxnSpPr>
          <p:nvPr/>
        </p:nvCxnSpPr>
        <p:spPr bwMode="auto">
          <a:xfrm flipV="1">
            <a:off x="2051720" y="4920535"/>
            <a:ext cx="1478466" cy="740713"/>
          </a:xfrm>
          <a:prstGeom prst="bentConnector2">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肘形 23">
            <a:extLst>
              <a:ext uri="{FF2B5EF4-FFF2-40B4-BE49-F238E27FC236}">
                <a16:creationId xmlns:a16="http://schemas.microsoft.com/office/drawing/2014/main" id="{10E8CDBF-A667-4918-9976-5DF3E7788F1E}"/>
              </a:ext>
            </a:extLst>
          </p:cNvPr>
          <p:cNvCxnSpPr>
            <a:stCxn id="7" idx="3"/>
            <a:endCxn id="8" idx="2"/>
          </p:cNvCxnSpPr>
          <p:nvPr/>
        </p:nvCxnSpPr>
        <p:spPr bwMode="auto">
          <a:xfrm flipV="1">
            <a:off x="4322274" y="4278769"/>
            <a:ext cx="1051299" cy="353734"/>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26" name="连接符: 肘形 25">
            <a:extLst>
              <a:ext uri="{FF2B5EF4-FFF2-40B4-BE49-F238E27FC236}">
                <a16:creationId xmlns:a16="http://schemas.microsoft.com/office/drawing/2014/main" id="{B6384108-2C97-499A-8622-D42BE2D12C11}"/>
              </a:ext>
            </a:extLst>
          </p:cNvPr>
          <p:cNvCxnSpPr>
            <a:stCxn id="8" idx="0"/>
            <a:endCxn id="9" idx="1"/>
          </p:cNvCxnSpPr>
          <p:nvPr/>
        </p:nvCxnSpPr>
        <p:spPr bwMode="auto">
          <a:xfrm rot="5400000" flipH="1" flipV="1">
            <a:off x="5592017" y="2922523"/>
            <a:ext cx="561738" cy="998627"/>
          </a:xfrm>
          <a:prstGeom prst="bentConnector2">
            <a:avLst/>
          </a:prstGeom>
          <a:solidFill>
            <a:schemeClr val="bg1"/>
          </a:solidFill>
          <a:ln w="9525" cap="flat" cmpd="sng" algn="ctr">
            <a:solidFill>
              <a:schemeClr val="tx1"/>
            </a:solidFill>
            <a:prstDash val="solid"/>
            <a:round/>
            <a:headEnd type="none" w="med" len="med"/>
            <a:tailEnd type="triangle"/>
          </a:ln>
          <a:effectLst/>
        </p:spPr>
      </p:cxnSp>
      <p:sp>
        <p:nvSpPr>
          <p:cNvPr id="27" name="矩形 26">
            <a:extLst>
              <a:ext uri="{FF2B5EF4-FFF2-40B4-BE49-F238E27FC236}">
                <a16:creationId xmlns:a16="http://schemas.microsoft.com/office/drawing/2014/main" id="{479F604A-9495-4F28-A40B-DEE523E72465}"/>
              </a:ext>
            </a:extLst>
          </p:cNvPr>
          <p:cNvSpPr/>
          <p:nvPr/>
        </p:nvSpPr>
        <p:spPr bwMode="auto">
          <a:xfrm>
            <a:off x="3748280" y="1621724"/>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数据字典</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cxnSp>
        <p:nvCxnSpPr>
          <p:cNvPr id="29" name="连接符: 曲线 28">
            <a:extLst>
              <a:ext uri="{FF2B5EF4-FFF2-40B4-BE49-F238E27FC236}">
                <a16:creationId xmlns:a16="http://schemas.microsoft.com/office/drawing/2014/main" id="{12373225-508F-42FD-A620-DC9F9843AE1D}"/>
              </a:ext>
            </a:extLst>
          </p:cNvPr>
          <p:cNvCxnSpPr>
            <a:stCxn id="27" idx="2"/>
            <a:endCxn id="7" idx="0"/>
          </p:cNvCxnSpPr>
          <p:nvPr/>
        </p:nvCxnSpPr>
        <p:spPr bwMode="auto">
          <a:xfrm rot="5400000">
            <a:off x="2961936" y="2766038"/>
            <a:ext cx="2146683" cy="1010182"/>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31" name="连接符: 曲线 30">
            <a:extLst>
              <a:ext uri="{FF2B5EF4-FFF2-40B4-BE49-F238E27FC236}">
                <a16:creationId xmlns:a16="http://schemas.microsoft.com/office/drawing/2014/main" id="{0B7C6F16-5602-4661-8348-C57B157F0DD2}"/>
              </a:ext>
            </a:extLst>
          </p:cNvPr>
          <p:cNvCxnSpPr>
            <a:stCxn id="27" idx="2"/>
            <a:endCxn id="8" idx="0"/>
          </p:cNvCxnSpPr>
          <p:nvPr/>
        </p:nvCxnSpPr>
        <p:spPr bwMode="auto">
          <a:xfrm rot="16200000" flipH="1">
            <a:off x="4204512" y="2533643"/>
            <a:ext cx="1504917" cy="833205"/>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BB43C9B1-482A-463E-93E0-2AA160D7D48C}"/>
              </a:ext>
            </a:extLst>
          </p:cNvPr>
          <p:cNvCxnSpPr>
            <a:stCxn id="27" idx="3"/>
            <a:endCxn id="9" idx="0"/>
          </p:cNvCxnSpPr>
          <p:nvPr/>
        </p:nvCxnSpPr>
        <p:spPr bwMode="auto">
          <a:xfrm>
            <a:off x="5332456" y="1909756"/>
            <a:ext cx="1831832" cy="943179"/>
          </a:xfrm>
          <a:prstGeom prst="curvedConnector2">
            <a:avLst/>
          </a:prstGeom>
          <a:solidFill>
            <a:schemeClr val="bg1"/>
          </a:solidFill>
          <a:ln w="9525" cap="flat" cmpd="sng" algn="ctr">
            <a:solidFill>
              <a:srgbClr val="FF0000"/>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DE23B6B8-F6BB-417F-99F5-BEA7D9726848}"/>
              </a:ext>
            </a:extLst>
          </p:cNvPr>
          <p:cNvCxnSpPr>
            <a:stCxn id="10" idx="2"/>
            <a:endCxn id="9" idx="0"/>
          </p:cNvCxnSpPr>
          <p:nvPr/>
        </p:nvCxnSpPr>
        <p:spPr bwMode="auto">
          <a:xfrm rot="5400000">
            <a:off x="7156469" y="2165147"/>
            <a:ext cx="695608" cy="679969"/>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37" name="直接箭头连接符 36">
            <a:extLst>
              <a:ext uri="{FF2B5EF4-FFF2-40B4-BE49-F238E27FC236}">
                <a16:creationId xmlns:a16="http://schemas.microsoft.com/office/drawing/2014/main" id="{03B5CD13-A5A1-4E34-AF80-23EE0BB63294}"/>
              </a:ext>
            </a:extLst>
          </p:cNvPr>
          <p:cNvCxnSpPr>
            <a:cxnSpLocks/>
            <a:stCxn id="9" idx="2"/>
            <a:endCxn id="11" idx="0"/>
          </p:cNvCxnSpPr>
          <p:nvPr/>
        </p:nvCxnSpPr>
        <p:spPr bwMode="auto">
          <a:xfrm>
            <a:off x="7164288" y="3428999"/>
            <a:ext cx="12861" cy="1491536"/>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0" name="直接箭头连接符 39">
            <a:extLst>
              <a:ext uri="{FF2B5EF4-FFF2-40B4-BE49-F238E27FC236}">
                <a16:creationId xmlns:a16="http://schemas.microsoft.com/office/drawing/2014/main" id="{F5DF6BE1-74DB-457A-96D9-83B31DB650A5}"/>
              </a:ext>
            </a:extLst>
          </p:cNvPr>
          <p:cNvCxnSpPr/>
          <p:nvPr/>
        </p:nvCxnSpPr>
        <p:spPr bwMode="auto">
          <a:xfrm>
            <a:off x="1259633" y="2348879"/>
            <a:ext cx="0" cy="1152128"/>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1F50B93B-44B6-4BCE-AF10-5F958128E5F3}"/>
              </a:ext>
            </a:extLst>
          </p:cNvPr>
          <p:cNvCxnSpPr/>
          <p:nvPr/>
        </p:nvCxnSpPr>
        <p:spPr bwMode="auto">
          <a:xfrm flipH="1">
            <a:off x="1259632" y="4077071"/>
            <a:ext cx="1" cy="1296145"/>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2" name="连接符: 肘形 41">
            <a:extLst>
              <a:ext uri="{FF2B5EF4-FFF2-40B4-BE49-F238E27FC236}">
                <a16:creationId xmlns:a16="http://schemas.microsoft.com/office/drawing/2014/main" id="{73F42E75-60DB-4E22-A0E9-21314513EFCE}"/>
              </a:ext>
            </a:extLst>
          </p:cNvPr>
          <p:cNvCxnSpPr/>
          <p:nvPr/>
        </p:nvCxnSpPr>
        <p:spPr bwMode="auto">
          <a:xfrm flipV="1">
            <a:off x="2051721" y="4920535"/>
            <a:ext cx="1478466" cy="740713"/>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3" name="连接符: 肘形 42">
            <a:extLst>
              <a:ext uri="{FF2B5EF4-FFF2-40B4-BE49-F238E27FC236}">
                <a16:creationId xmlns:a16="http://schemas.microsoft.com/office/drawing/2014/main" id="{A1189A3F-98A6-4FDA-97D8-FF4F8C474606}"/>
              </a:ext>
            </a:extLst>
          </p:cNvPr>
          <p:cNvCxnSpPr/>
          <p:nvPr/>
        </p:nvCxnSpPr>
        <p:spPr bwMode="auto">
          <a:xfrm rot="5400000" flipH="1" flipV="1">
            <a:off x="5592018" y="2922523"/>
            <a:ext cx="561738" cy="998627"/>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4" name="连接符: 曲线 43">
            <a:extLst>
              <a:ext uri="{FF2B5EF4-FFF2-40B4-BE49-F238E27FC236}">
                <a16:creationId xmlns:a16="http://schemas.microsoft.com/office/drawing/2014/main" id="{EDB250C5-33B6-4998-AA62-9F22070A3510}"/>
              </a:ext>
            </a:extLst>
          </p:cNvPr>
          <p:cNvCxnSpPr/>
          <p:nvPr/>
        </p:nvCxnSpPr>
        <p:spPr bwMode="auto">
          <a:xfrm rot="5400000">
            <a:off x="2961937" y="2766038"/>
            <a:ext cx="2146683" cy="1010182"/>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45" name="连接符: 曲线 44">
            <a:extLst>
              <a:ext uri="{FF2B5EF4-FFF2-40B4-BE49-F238E27FC236}">
                <a16:creationId xmlns:a16="http://schemas.microsoft.com/office/drawing/2014/main" id="{9768C075-476A-4BB5-81A3-64DBD838D575}"/>
              </a:ext>
            </a:extLst>
          </p:cNvPr>
          <p:cNvCxnSpPr/>
          <p:nvPr/>
        </p:nvCxnSpPr>
        <p:spPr bwMode="auto">
          <a:xfrm rot="16200000" flipH="1">
            <a:off x="4204513" y="2533643"/>
            <a:ext cx="1504917" cy="833205"/>
          </a:xfrm>
          <a:prstGeom prst="curvedConnector3">
            <a:avLst/>
          </a:prstGeom>
          <a:solidFill>
            <a:schemeClr val="bg1"/>
          </a:solidFill>
          <a:ln w="9525" cap="flat" cmpd="sng" algn="ctr">
            <a:solidFill>
              <a:srgbClr val="FF0000"/>
            </a:solidFill>
            <a:prstDash val="solid"/>
            <a:round/>
            <a:headEnd type="none" w="med" len="med"/>
            <a:tailEnd type="triangle"/>
          </a:ln>
          <a:effectLst/>
        </p:spPr>
      </p:cxnSp>
      <p:sp>
        <p:nvSpPr>
          <p:cNvPr id="46" name="Text Box 2">
            <a:extLst>
              <a:ext uri="{FF2B5EF4-FFF2-40B4-BE49-F238E27FC236}">
                <a16:creationId xmlns:a16="http://schemas.microsoft.com/office/drawing/2014/main" id="{7BA6DF09-618A-4875-8AE5-D3B07C088FF9}"/>
              </a:ext>
            </a:extLst>
          </p:cNvPr>
          <p:cNvSpPr txBox="1">
            <a:spLocks noChangeArrowheads="1"/>
          </p:cNvSpPr>
          <p:nvPr/>
        </p:nvSpPr>
        <p:spPr bwMode="auto">
          <a:xfrm>
            <a:off x="0" y="46365"/>
            <a:ext cx="68042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9.1 </a:t>
            </a:r>
            <a:r>
              <a:rPr kumimoji="0" lang="zh-CN" altLang="en-US" sz="3600" b="0" dirty="0">
                <a:solidFill>
                  <a:schemeClr val="bg1"/>
                </a:solidFill>
              </a:rPr>
              <a:t>关系数据库系统的查询处理 </a:t>
            </a:r>
          </a:p>
        </p:txBody>
      </p:sp>
      <p:sp>
        <p:nvSpPr>
          <p:cNvPr id="47" name="文本框 46">
            <a:extLst>
              <a:ext uri="{FF2B5EF4-FFF2-40B4-BE49-F238E27FC236}">
                <a16:creationId xmlns:a16="http://schemas.microsoft.com/office/drawing/2014/main" id="{BA76297D-9A71-4216-8438-8A4671F88160}"/>
              </a:ext>
            </a:extLst>
          </p:cNvPr>
          <p:cNvSpPr txBox="1"/>
          <p:nvPr/>
        </p:nvSpPr>
        <p:spPr>
          <a:xfrm flipH="1">
            <a:off x="150551" y="3019171"/>
            <a:ext cx="2074145" cy="369332"/>
          </a:xfrm>
          <a:prstGeom prst="rect">
            <a:avLst/>
          </a:prstGeom>
          <a:noFill/>
        </p:spPr>
        <p:txBody>
          <a:bodyPr wrap="square" rtlCol="0">
            <a:spAutoFit/>
          </a:bodyPr>
          <a:lstStyle/>
          <a:p>
            <a:pPr marL="457200" indent="-457200">
              <a:buFont typeface="+mj-ea"/>
              <a:buAutoNum type="circleNumDbPlain"/>
            </a:pPr>
            <a:r>
              <a:rPr lang="en-US" altLang="zh-CN" sz="1800" dirty="0">
                <a:solidFill>
                  <a:srgbClr val="FF0000"/>
                </a:solidFill>
              </a:rPr>
              <a:t>SQL</a:t>
            </a:r>
            <a:r>
              <a:rPr lang="zh-CN" altLang="en-US" sz="1800" dirty="0">
                <a:solidFill>
                  <a:srgbClr val="FF0000"/>
                </a:solidFill>
              </a:rPr>
              <a:t>查询</a:t>
            </a:r>
          </a:p>
        </p:txBody>
      </p:sp>
      <p:sp>
        <p:nvSpPr>
          <p:cNvPr id="48" name="文本框 47">
            <a:extLst>
              <a:ext uri="{FF2B5EF4-FFF2-40B4-BE49-F238E27FC236}">
                <a16:creationId xmlns:a16="http://schemas.microsoft.com/office/drawing/2014/main" id="{A4884196-33F3-49A4-9D95-A93C488F2FB1}"/>
              </a:ext>
            </a:extLst>
          </p:cNvPr>
          <p:cNvSpPr txBox="1"/>
          <p:nvPr/>
        </p:nvSpPr>
        <p:spPr>
          <a:xfrm flipH="1">
            <a:off x="179512" y="4695527"/>
            <a:ext cx="2074145" cy="369332"/>
          </a:xfrm>
          <a:prstGeom prst="rect">
            <a:avLst/>
          </a:prstGeom>
          <a:noFill/>
        </p:spPr>
        <p:txBody>
          <a:bodyPr wrap="square" rtlCol="0">
            <a:spAutoFit/>
          </a:bodyPr>
          <a:lstStyle/>
          <a:p>
            <a:pPr marL="457200" indent="-457200">
              <a:buFont typeface="+mj-ea"/>
              <a:buAutoNum type="circleNumDbPlain" startAt="2"/>
            </a:pPr>
            <a:r>
              <a:rPr lang="en-US" altLang="zh-CN" sz="1800" dirty="0">
                <a:solidFill>
                  <a:srgbClr val="FF0000"/>
                </a:solidFill>
              </a:rPr>
              <a:t>SQL</a:t>
            </a:r>
            <a:r>
              <a:rPr lang="zh-CN" altLang="en-US" sz="1800" dirty="0">
                <a:solidFill>
                  <a:srgbClr val="FF0000"/>
                </a:solidFill>
              </a:rPr>
              <a:t>查询</a:t>
            </a:r>
          </a:p>
        </p:txBody>
      </p:sp>
      <p:sp>
        <p:nvSpPr>
          <p:cNvPr id="49" name="文本框 48">
            <a:extLst>
              <a:ext uri="{FF2B5EF4-FFF2-40B4-BE49-F238E27FC236}">
                <a16:creationId xmlns:a16="http://schemas.microsoft.com/office/drawing/2014/main" id="{7DA4D56B-B2B9-4BCB-B8FF-67207F5568F3}"/>
              </a:ext>
            </a:extLst>
          </p:cNvPr>
          <p:cNvSpPr txBox="1"/>
          <p:nvPr/>
        </p:nvSpPr>
        <p:spPr>
          <a:xfrm flipH="1">
            <a:off x="2281830" y="5631631"/>
            <a:ext cx="2258537" cy="369332"/>
          </a:xfrm>
          <a:prstGeom prst="rect">
            <a:avLst/>
          </a:prstGeom>
          <a:noFill/>
        </p:spPr>
        <p:txBody>
          <a:bodyPr wrap="square" rtlCol="0">
            <a:spAutoFit/>
          </a:bodyPr>
          <a:lstStyle/>
          <a:p>
            <a:pPr marL="457200" indent="-457200">
              <a:buFont typeface="+mj-ea"/>
              <a:buAutoNum type="circleNumDbPlain" startAt="3"/>
            </a:pPr>
            <a:r>
              <a:rPr lang="zh-CN" altLang="en-US" sz="1800" dirty="0">
                <a:solidFill>
                  <a:srgbClr val="FF0000"/>
                </a:solidFill>
              </a:rPr>
              <a:t>抽象语法树</a:t>
            </a:r>
          </a:p>
        </p:txBody>
      </p:sp>
      <p:sp>
        <p:nvSpPr>
          <p:cNvPr id="50" name="文本框 49">
            <a:extLst>
              <a:ext uri="{FF2B5EF4-FFF2-40B4-BE49-F238E27FC236}">
                <a16:creationId xmlns:a16="http://schemas.microsoft.com/office/drawing/2014/main" id="{A2FB80F0-F84D-455D-BD97-DD2F7EC5DF7B}"/>
              </a:ext>
            </a:extLst>
          </p:cNvPr>
          <p:cNvSpPr txBox="1"/>
          <p:nvPr/>
        </p:nvSpPr>
        <p:spPr>
          <a:xfrm flipH="1">
            <a:off x="4329687" y="4581128"/>
            <a:ext cx="2258537" cy="369332"/>
          </a:xfrm>
          <a:prstGeom prst="rect">
            <a:avLst/>
          </a:prstGeom>
          <a:noFill/>
        </p:spPr>
        <p:txBody>
          <a:bodyPr wrap="square" rtlCol="0">
            <a:spAutoFit/>
          </a:bodyPr>
          <a:lstStyle/>
          <a:p>
            <a:pPr marL="457200" indent="-457200">
              <a:buFont typeface="+mj-ea"/>
              <a:buAutoNum type="circleNumDbPlain" startAt="4"/>
            </a:pPr>
            <a:r>
              <a:rPr lang="zh-CN" altLang="en-US" sz="1800" dirty="0">
                <a:solidFill>
                  <a:srgbClr val="FF0000"/>
                </a:solidFill>
              </a:rPr>
              <a:t>逻辑计划</a:t>
            </a:r>
          </a:p>
        </p:txBody>
      </p:sp>
      <p:sp>
        <p:nvSpPr>
          <p:cNvPr id="51" name="文本框 50">
            <a:extLst>
              <a:ext uri="{FF2B5EF4-FFF2-40B4-BE49-F238E27FC236}">
                <a16:creationId xmlns:a16="http://schemas.microsoft.com/office/drawing/2014/main" id="{778AC418-ED04-41C4-9032-F166C5747610}"/>
              </a:ext>
            </a:extLst>
          </p:cNvPr>
          <p:cNvSpPr txBox="1"/>
          <p:nvPr/>
        </p:nvSpPr>
        <p:spPr>
          <a:xfrm>
            <a:off x="2634828" y="3851756"/>
            <a:ext cx="1051299" cy="369332"/>
          </a:xfrm>
          <a:prstGeom prst="rect">
            <a:avLst/>
          </a:prstGeom>
          <a:noFill/>
        </p:spPr>
        <p:txBody>
          <a:bodyPr wrap="square" rtlCol="0">
            <a:spAutoFit/>
          </a:bodyPr>
          <a:lstStyle/>
          <a:p>
            <a:r>
              <a:rPr lang="zh-CN" altLang="en-US" sz="1800" dirty="0">
                <a:solidFill>
                  <a:srgbClr val="FF0000"/>
                </a:solidFill>
              </a:rPr>
              <a:t>内部</a:t>
            </a:r>
            <a:r>
              <a:rPr lang="en-US" altLang="zh-CN" sz="1800" dirty="0">
                <a:solidFill>
                  <a:srgbClr val="FF0000"/>
                </a:solidFill>
              </a:rPr>
              <a:t>ID</a:t>
            </a:r>
            <a:endParaRPr lang="zh-CN" altLang="en-US" sz="1800" dirty="0">
              <a:solidFill>
                <a:srgbClr val="FF0000"/>
              </a:solidFill>
            </a:endParaRPr>
          </a:p>
        </p:txBody>
      </p:sp>
      <p:sp>
        <p:nvSpPr>
          <p:cNvPr id="52" name="文本框 51">
            <a:extLst>
              <a:ext uri="{FF2B5EF4-FFF2-40B4-BE49-F238E27FC236}">
                <a16:creationId xmlns:a16="http://schemas.microsoft.com/office/drawing/2014/main" id="{253A5D82-D6BC-4115-84BA-E01066730E37}"/>
              </a:ext>
            </a:extLst>
          </p:cNvPr>
          <p:cNvSpPr txBox="1"/>
          <p:nvPr/>
        </p:nvSpPr>
        <p:spPr>
          <a:xfrm>
            <a:off x="4508098" y="3110965"/>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3" name="文本框 52">
            <a:extLst>
              <a:ext uri="{FF2B5EF4-FFF2-40B4-BE49-F238E27FC236}">
                <a16:creationId xmlns:a16="http://schemas.microsoft.com/office/drawing/2014/main" id="{9BB42424-DD23-4424-88E1-A0D8A920F843}"/>
              </a:ext>
            </a:extLst>
          </p:cNvPr>
          <p:cNvSpPr txBox="1"/>
          <p:nvPr/>
        </p:nvSpPr>
        <p:spPr>
          <a:xfrm flipH="1">
            <a:off x="4905751" y="2771635"/>
            <a:ext cx="2258537" cy="369332"/>
          </a:xfrm>
          <a:prstGeom prst="rect">
            <a:avLst/>
          </a:prstGeom>
          <a:noFill/>
        </p:spPr>
        <p:txBody>
          <a:bodyPr wrap="square" rtlCol="0">
            <a:spAutoFit/>
          </a:bodyPr>
          <a:lstStyle/>
          <a:p>
            <a:pPr marL="457200" indent="-457200">
              <a:buFont typeface="+mj-ea"/>
              <a:buAutoNum type="circleNumDbPlain" startAt="5"/>
            </a:pPr>
            <a:r>
              <a:rPr lang="zh-CN" altLang="en-US" sz="1800" dirty="0">
                <a:solidFill>
                  <a:srgbClr val="FF0000"/>
                </a:solidFill>
              </a:rPr>
              <a:t>逻辑计划</a:t>
            </a:r>
          </a:p>
        </p:txBody>
      </p:sp>
      <p:sp>
        <p:nvSpPr>
          <p:cNvPr id="54" name="文本框 53">
            <a:extLst>
              <a:ext uri="{FF2B5EF4-FFF2-40B4-BE49-F238E27FC236}">
                <a16:creationId xmlns:a16="http://schemas.microsoft.com/office/drawing/2014/main" id="{09322123-F0F3-4215-B935-6562D960BB0A}"/>
              </a:ext>
            </a:extLst>
          </p:cNvPr>
          <p:cNvSpPr txBox="1"/>
          <p:nvPr/>
        </p:nvSpPr>
        <p:spPr>
          <a:xfrm>
            <a:off x="5524910" y="1628800"/>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5" name="文本框 54">
            <a:extLst>
              <a:ext uri="{FF2B5EF4-FFF2-40B4-BE49-F238E27FC236}">
                <a16:creationId xmlns:a16="http://schemas.microsoft.com/office/drawing/2014/main" id="{73DD4C02-B0CD-4ACF-B49B-BF36BEDA0B6A}"/>
              </a:ext>
            </a:extLst>
          </p:cNvPr>
          <p:cNvSpPr txBox="1"/>
          <p:nvPr/>
        </p:nvSpPr>
        <p:spPr>
          <a:xfrm>
            <a:off x="7469126" y="2411596"/>
            <a:ext cx="1351346" cy="369332"/>
          </a:xfrm>
          <a:prstGeom prst="rect">
            <a:avLst/>
          </a:prstGeom>
          <a:noFill/>
        </p:spPr>
        <p:txBody>
          <a:bodyPr wrap="square" rtlCol="0">
            <a:spAutoFit/>
          </a:bodyPr>
          <a:lstStyle/>
          <a:p>
            <a:r>
              <a:rPr lang="zh-CN" altLang="en-US" sz="1800" dirty="0">
                <a:solidFill>
                  <a:srgbClr val="FF0000"/>
                </a:solidFill>
              </a:rPr>
              <a:t>估计</a:t>
            </a:r>
          </a:p>
        </p:txBody>
      </p:sp>
      <p:sp>
        <p:nvSpPr>
          <p:cNvPr id="56" name="文本框 55">
            <a:extLst>
              <a:ext uri="{FF2B5EF4-FFF2-40B4-BE49-F238E27FC236}">
                <a16:creationId xmlns:a16="http://schemas.microsoft.com/office/drawing/2014/main" id="{351EAB61-5F8E-45C9-9EA0-FDA28157E5DB}"/>
              </a:ext>
            </a:extLst>
          </p:cNvPr>
          <p:cNvSpPr txBox="1"/>
          <p:nvPr/>
        </p:nvSpPr>
        <p:spPr>
          <a:xfrm flipH="1">
            <a:off x="6345911" y="3851756"/>
            <a:ext cx="2258537" cy="369332"/>
          </a:xfrm>
          <a:prstGeom prst="rect">
            <a:avLst/>
          </a:prstGeom>
          <a:noFill/>
        </p:spPr>
        <p:txBody>
          <a:bodyPr wrap="square" rtlCol="0">
            <a:spAutoFit/>
          </a:bodyPr>
          <a:lstStyle/>
          <a:p>
            <a:pPr marL="457200" indent="-457200">
              <a:buFont typeface="+mj-ea"/>
              <a:buAutoNum type="circleNumDbPlain" startAt="6"/>
            </a:pPr>
            <a:r>
              <a:rPr lang="zh-CN" altLang="en-US" sz="1800" dirty="0">
                <a:solidFill>
                  <a:srgbClr val="FF0000"/>
                </a:solidFill>
              </a:rPr>
              <a:t>物理计划</a:t>
            </a:r>
          </a:p>
        </p:txBody>
      </p:sp>
    </p:spTree>
    <p:extLst>
      <p:ext uri="{BB962C8B-B14F-4D97-AF65-F5344CB8AC3E}">
        <p14:creationId xmlns:p14="http://schemas.microsoft.com/office/powerpoint/2010/main" val="2120648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BBC3F1-AA25-4E8B-8538-7F56D2E35519}"/>
              </a:ext>
            </a:extLst>
          </p:cNvPr>
          <p:cNvSpPr>
            <a:spLocks noGrp="1"/>
          </p:cNvSpPr>
          <p:nvPr>
            <p:ph idx="1"/>
          </p:nvPr>
        </p:nvSpPr>
        <p:spPr>
          <a:xfrm>
            <a:off x="685800" y="1052736"/>
            <a:ext cx="7772400" cy="5043264"/>
          </a:xfrm>
        </p:spPr>
        <p:txBody>
          <a:bodyPr/>
          <a:lstStyle/>
          <a:p>
            <a:r>
              <a:rPr lang="zh-CN" altLang="en-US" dirty="0"/>
              <a:t>查询树处理的方向</a:t>
            </a:r>
            <a:endParaRPr lang="en-US" altLang="zh-CN" dirty="0"/>
          </a:p>
          <a:p>
            <a:pPr lvl="1"/>
            <a:r>
              <a:rPr lang="zh-CN" altLang="en-US" dirty="0"/>
              <a:t>自顶而下：从根节点开始不断的向子节点</a:t>
            </a:r>
            <a:r>
              <a:rPr lang="zh-CN" altLang="en-US" dirty="0">
                <a:solidFill>
                  <a:srgbClr val="FF0000"/>
                </a:solidFill>
              </a:rPr>
              <a:t>拉</a:t>
            </a:r>
            <a:r>
              <a:rPr lang="zh-CN" altLang="en-US" dirty="0"/>
              <a:t>取数据</a:t>
            </a:r>
            <a:endParaRPr lang="en-US" altLang="zh-CN" dirty="0"/>
          </a:p>
          <a:p>
            <a:pPr lvl="1"/>
            <a:r>
              <a:rPr lang="zh-CN" altLang="en-US" dirty="0"/>
              <a:t>自底而上：从叶子点开始获取数据不断的向父节点</a:t>
            </a:r>
            <a:r>
              <a:rPr lang="zh-CN" altLang="en-US" dirty="0">
                <a:solidFill>
                  <a:srgbClr val="FF0000"/>
                </a:solidFill>
              </a:rPr>
              <a:t>推</a:t>
            </a:r>
            <a:r>
              <a:rPr lang="zh-CN" altLang="en-US" dirty="0"/>
              <a:t>送数据</a:t>
            </a:r>
            <a:r>
              <a:rPr lang="en-US" altLang="zh-CN" dirty="0"/>
              <a:t>(</a:t>
            </a:r>
            <a:r>
              <a:rPr lang="zh-CN" altLang="en-US" dirty="0"/>
              <a:t>本章不讨论</a:t>
            </a:r>
            <a:r>
              <a:rPr lang="en-US" altLang="zh-CN" dirty="0"/>
              <a:t>)</a:t>
            </a:r>
            <a:endParaRPr lang="zh-CN" altLang="en-US" dirty="0"/>
          </a:p>
        </p:txBody>
      </p:sp>
      <p:sp>
        <p:nvSpPr>
          <p:cNvPr id="5" name="Text Box 4">
            <a:extLst>
              <a:ext uri="{FF2B5EF4-FFF2-40B4-BE49-F238E27FC236}">
                <a16:creationId xmlns:a16="http://schemas.microsoft.com/office/drawing/2014/main" id="{19470FB9-C5D9-45E2-BCF3-96DBC92D2053}"/>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339387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C0BBAA-1404-43BD-A235-E4C64BE31BD7}"/>
              </a:ext>
            </a:extLst>
          </p:cNvPr>
          <p:cNvSpPr>
            <a:spLocks noGrp="1"/>
          </p:cNvSpPr>
          <p:nvPr>
            <p:ph idx="1"/>
          </p:nvPr>
        </p:nvSpPr>
        <p:spPr>
          <a:xfrm>
            <a:off x="685800" y="1124744"/>
            <a:ext cx="4750296" cy="4978896"/>
          </a:xfrm>
        </p:spPr>
        <p:txBody>
          <a:bodyPr/>
          <a:lstStyle/>
          <a:p>
            <a:r>
              <a:rPr lang="zh-CN" altLang="en-US" dirty="0"/>
              <a:t>数据存取方法</a:t>
            </a:r>
            <a:endParaRPr lang="en-US" altLang="zh-CN" dirty="0"/>
          </a:p>
          <a:p>
            <a:pPr marL="0" indent="0">
              <a:buNone/>
            </a:pPr>
            <a:r>
              <a:rPr lang="en-US" altLang="zh-CN" dirty="0"/>
              <a:t>   (access method)</a:t>
            </a:r>
          </a:p>
          <a:p>
            <a:pPr lvl="1"/>
            <a:r>
              <a:rPr lang="zh-CN" altLang="en-US" dirty="0"/>
              <a:t>访问存储在表</a:t>
            </a:r>
            <a:r>
              <a:rPr lang="en-US" altLang="zh-CN" dirty="0"/>
              <a:t>(table)</a:t>
            </a:r>
            <a:r>
              <a:rPr lang="zh-CN" altLang="en-US" dirty="0"/>
              <a:t>中的数据的方法</a:t>
            </a:r>
            <a:endParaRPr lang="en-US" altLang="zh-CN" dirty="0"/>
          </a:p>
          <a:p>
            <a:pPr lvl="1"/>
            <a:r>
              <a:rPr lang="zh-CN" altLang="en-US" dirty="0"/>
              <a:t>顺序扫描</a:t>
            </a:r>
            <a:endParaRPr lang="en-US" altLang="zh-CN" dirty="0"/>
          </a:p>
          <a:p>
            <a:pPr lvl="1"/>
            <a:r>
              <a:rPr lang="zh-CN" altLang="en-US" dirty="0"/>
              <a:t>索引扫描</a:t>
            </a:r>
            <a:endParaRPr lang="en-US" altLang="zh-CN" dirty="0"/>
          </a:p>
          <a:p>
            <a:pPr lvl="1"/>
            <a:r>
              <a:rPr lang="zh-CN" altLang="en-US" dirty="0"/>
              <a:t>多索引扫描</a:t>
            </a:r>
            <a:r>
              <a:rPr lang="en-US" altLang="zh-CN" dirty="0"/>
              <a:t>(</a:t>
            </a:r>
            <a:r>
              <a:rPr lang="zh-CN" altLang="en-US" dirty="0"/>
              <a:t>位图扫描</a:t>
            </a:r>
            <a:r>
              <a:rPr lang="en-US" altLang="zh-CN" dirty="0"/>
              <a:t>)</a:t>
            </a:r>
          </a:p>
        </p:txBody>
      </p:sp>
      <p:sp>
        <p:nvSpPr>
          <p:cNvPr id="7" name="矩形 6">
            <a:extLst>
              <a:ext uri="{FF2B5EF4-FFF2-40B4-BE49-F238E27FC236}">
                <a16:creationId xmlns:a16="http://schemas.microsoft.com/office/drawing/2014/main" id="{27C64C9B-5992-4DB1-A72B-043CE3AFAAA3}"/>
              </a:ext>
            </a:extLst>
          </p:cNvPr>
          <p:cNvSpPr/>
          <p:nvPr/>
        </p:nvSpPr>
        <p:spPr bwMode="auto">
          <a:xfrm>
            <a:off x="5466184"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8" name="AutoShape 4">
            <a:extLst>
              <a:ext uri="{FF2B5EF4-FFF2-40B4-BE49-F238E27FC236}">
                <a16:creationId xmlns:a16="http://schemas.microsoft.com/office/drawing/2014/main" id="{1EBD1846-62A3-44CE-9CD1-70533EEC562A}"/>
              </a:ext>
            </a:extLst>
          </p:cNvPr>
          <p:cNvSpPr>
            <a:spLocks noChangeArrowheads="1"/>
          </p:cNvSpPr>
          <p:nvPr/>
        </p:nvSpPr>
        <p:spPr bwMode="auto">
          <a:xfrm rot="5400000">
            <a:off x="6872436"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9" name="直接箭头连接符 8">
            <a:extLst>
              <a:ext uri="{FF2B5EF4-FFF2-40B4-BE49-F238E27FC236}">
                <a16:creationId xmlns:a16="http://schemas.microsoft.com/office/drawing/2014/main" id="{E337471B-479A-48CF-9B10-38F16181E6A9}"/>
              </a:ext>
            </a:extLst>
          </p:cNvPr>
          <p:cNvCxnSpPr/>
          <p:nvPr/>
        </p:nvCxnSpPr>
        <p:spPr bwMode="auto">
          <a:xfrm flipV="1">
            <a:off x="6619420"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AC358C00-1529-4A64-8FA9-FBA0B9E8970F}"/>
              </a:ext>
            </a:extLst>
          </p:cNvPr>
          <p:cNvCxnSpPr>
            <a:cxnSpLocks/>
          </p:cNvCxnSpPr>
          <p:nvPr/>
        </p:nvCxnSpPr>
        <p:spPr bwMode="auto">
          <a:xfrm flipH="1" flipV="1">
            <a:off x="7050360"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4DEF179E-86BD-4FE7-95A2-601B6B895D2C}"/>
              </a:ext>
            </a:extLst>
          </p:cNvPr>
          <p:cNvCxnSpPr>
            <a:cxnSpLocks/>
          </p:cNvCxnSpPr>
          <p:nvPr/>
        </p:nvCxnSpPr>
        <p:spPr bwMode="auto">
          <a:xfrm flipV="1">
            <a:off x="6978352"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00BC7C2F-0A28-4EC6-A3EF-C76C976BF732}"/>
              </a:ext>
            </a:extLst>
          </p:cNvPr>
          <p:cNvCxnSpPr>
            <a:cxnSpLocks/>
          </p:cNvCxnSpPr>
          <p:nvPr/>
        </p:nvCxnSpPr>
        <p:spPr bwMode="auto">
          <a:xfrm flipH="1" flipV="1">
            <a:off x="7462936"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3" name="文本框 12">
            <a:extLst>
              <a:ext uri="{FF2B5EF4-FFF2-40B4-BE49-F238E27FC236}">
                <a16:creationId xmlns:a16="http://schemas.microsoft.com/office/drawing/2014/main" id="{17856AFB-9936-403F-80E9-A3B97DE6E936}"/>
              </a:ext>
            </a:extLst>
          </p:cNvPr>
          <p:cNvSpPr txBox="1"/>
          <p:nvPr/>
        </p:nvSpPr>
        <p:spPr>
          <a:xfrm>
            <a:off x="6279976" y="4941168"/>
            <a:ext cx="338336" cy="461665"/>
          </a:xfrm>
          <a:prstGeom prst="rect">
            <a:avLst/>
          </a:prstGeom>
          <a:noFill/>
        </p:spPr>
        <p:txBody>
          <a:bodyPr wrap="square" rtlCol="0">
            <a:spAutoFit/>
          </a:bodyPr>
          <a:lstStyle/>
          <a:p>
            <a:r>
              <a:rPr lang="en-US" altLang="zh-CN" dirty="0"/>
              <a:t>R</a:t>
            </a:r>
            <a:endParaRPr lang="zh-CN" altLang="en-US" dirty="0"/>
          </a:p>
        </p:txBody>
      </p:sp>
      <p:sp>
        <p:nvSpPr>
          <p:cNvPr id="14" name="文本框 13">
            <a:extLst>
              <a:ext uri="{FF2B5EF4-FFF2-40B4-BE49-F238E27FC236}">
                <a16:creationId xmlns:a16="http://schemas.microsoft.com/office/drawing/2014/main" id="{58411191-282B-4280-ACC2-C29C8A5E4C28}"/>
              </a:ext>
            </a:extLst>
          </p:cNvPr>
          <p:cNvSpPr txBox="1"/>
          <p:nvPr/>
        </p:nvSpPr>
        <p:spPr>
          <a:xfrm>
            <a:off x="7576120" y="5589240"/>
            <a:ext cx="338336" cy="461665"/>
          </a:xfrm>
          <a:prstGeom prst="rect">
            <a:avLst/>
          </a:prstGeom>
          <a:noFill/>
        </p:spPr>
        <p:txBody>
          <a:bodyPr wrap="square" rtlCol="0">
            <a:spAutoFit/>
          </a:bodyPr>
          <a:lstStyle/>
          <a:p>
            <a:r>
              <a:rPr lang="en-US" altLang="zh-CN" dirty="0"/>
              <a:t>S</a:t>
            </a:r>
            <a:endParaRPr lang="zh-CN" altLang="en-US" dirty="0"/>
          </a:p>
        </p:txBody>
      </p:sp>
      <p:graphicFrame>
        <p:nvGraphicFramePr>
          <p:cNvPr id="15" name="Object 12">
            <a:extLst>
              <a:ext uri="{FF2B5EF4-FFF2-40B4-BE49-F238E27FC236}">
                <a16:creationId xmlns:a16="http://schemas.microsoft.com/office/drawing/2014/main" id="{027A88B7-8EF4-4EBC-9930-25A1B8CF7D2F}"/>
              </a:ext>
            </a:extLst>
          </p:cNvPr>
          <p:cNvGraphicFramePr>
            <a:graphicFrameLocks noChangeAspect="1"/>
          </p:cNvGraphicFramePr>
          <p:nvPr>
            <p:extLst>
              <p:ext uri="{D42A27DB-BD31-4B8C-83A1-F6EECF244321}">
                <p14:modId xmlns:p14="http://schemas.microsoft.com/office/powerpoint/2010/main" val="2189012421"/>
              </p:ext>
            </p:extLst>
          </p:nvPr>
        </p:nvGraphicFramePr>
        <p:xfrm>
          <a:off x="6856040"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040"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0">
            <a:extLst>
              <a:ext uri="{FF2B5EF4-FFF2-40B4-BE49-F238E27FC236}">
                <a16:creationId xmlns:a16="http://schemas.microsoft.com/office/drawing/2014/main" id="{992F6752-41DC-4CE9-A2A4-8A70B403FD8A}"/>
              </a:ext>
            </a:extLst>
          </p:cNvPr>
          <p:cNvGraphicFramePr>
            <a:graphicFrameLocks noChangeAspect="1"/>
          </p:cNvGraphicFramePr>
          <p:nvPr>
            <p:extLst>
              <p:ext uri="{D42A27DB-BD31-4B8C-83A1-F6EECF244321}">
                <p14:modId xmlns:p14="http://schemas.microsoft.com/office/powerpoint/2010/main" val="3308526616"/>
              </p:ext>
            </p:extLst>
          </p:nvPr>
        </p:nvGraphicFramePr>
        <p:xfrm>
          <a:off x="7287716"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7716"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文本框 16">
            <a:extLst>
              <a:ext uri="{FF2B5EF4-FFF2-40B4-BE49-F238E27FC236}">
                <a16:creationId xmlns:a16="http://schemas.microsoft.com/office/drawing/2014/main" id="{666427D6-7B5E-48F0-91DB-D2DCC5D63E04}"/>
              </a:ext>
            </a:extLst>
          </p:cNvPr>
          <p:cNvSpPr txBox="1"/>
          <p:nvPr/>
        </p:nvSpPr>
        <p:spPr>
          <a:xfrm>
            <a:off x="7266384"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18" name="文本框 17">
            <a:extLst>
              <a:ext uri="{FF2B5EF4-FFF2-40B4-BE49-F238E27FC236}">
                <a16:creationId xmlns:a16="http://schemas.microsoft.com/office/drawing/2014/main" id="{2D97BCD4-3905-45F3-A3D9-09DE498D45FF}"/>
              </a:ext>
            </a:extLst>
          </p:cNvPr>
          <p:cNvSpPr txBox="1"/>
          <p:nvPr/>
        </p:nvSpPr>
        <p:spPr>
          <a:xfrm>
            <a:off x="7152456"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19" name="矩形 18">
            <a:extLst>
              <a:ext uri="{FF2B5EF4-FFF2-40B4-BE49-F238E27FC236}">
                <a16:creationId xmlns:a16="http://schemas.microsoft.com/office/drawing/2014/main" id="{ACA5EAD5-9029-4C95-939E-230EA10B21E3}"/>
              </a:ext>
            </a:extLst>
          </p:cNvPr>
          <p:cNvSpPr/>
          <p:nvPr/>
        </p:nvSpPr>
        <p:spPr bwMode="auto">
          <a:xfrm>
            <a:off x="5898232"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 name="矩形 1">
            <a:extLst>
              <a:ext uri="{FF2B5EF4-FFF2-40B4-BE49-F238E27FC236}">
                <a16:creationId xmlns:a16="http://schemas.microsoft.com/office/drawing/2014/main" id="{87B53ADA-3BD1-4BF4-894B-0D6D5B5DCE0E}"/>
              </a:ext>
            </a:extLst>
          </p:cNvPr>
          <p:cNvSpPr/>
          <p:nvPr/>
        </p:nvSpPr>
        <p:spPr bwMode="auto">
          <a:xfrm>
            <a:off x="6156176" y="4905840"/>
            <a:ext cx="751276" cy="496993"/>
          </a:xfrm>
          <a:prstGeom prst="rect">
            <a:avLst/>
          </a:prstGeom>
          <a:noFill/>
          <a:ln w="412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2" name="矩形 21">
            <a:extLst>
              <a:ext uri="{FF2B5EF4-FFF2-40B4-BE49-F238E27FC236}">
                <a16:creationId xmlns:a16="http://schemas.microsoft.com/office/drawing/2014/main" id="{7ED6AEA9-6C78-43C7-AE1F-BE82EE24D9CA}"/>
              </a:ext>
            </a:extLst>
          </p:cNvPr>
          <p:cNvSpPr/>
          <p:nvPr/>
        </p:nvSpPr>
        <p:spPr bwMode="auto">
          <a:xfrm>
            <a:off x="7421066" y="5589240"/>
            <a:ext cx="751334" cy="461665"/>
          </a:xfrm>
          <a:prstGeom prst="rect">
            <a:avLst/>
          </a:prstGeom>
          <a:noFill/>
          <a:ln w="476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Text Box 4">
            <a:extLst>
              <a:ext uri="{FF2B5EF4-FFF2-40B4-BE49-F238E27FC236}">
                <a16:creationId xmlns:a16="http://schemas.microsoft.com/office/drawing/2014/main" id="{E6069157-323B-49D4-9B5E-C7802D419F4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数据存取</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59099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DC9D12-AB76-415A-BD54-1717028EDFEC}"/>
              </a:ext>
            </a:extLst>
          </p:cNvPr>
          <p:cNvSpPr>
            <a:spLocks noGrp="1"/>
          </p:cNvSpPr>
          <p:nvPr>
            <p:ph idx="1"/>
          </p:nvPr>
        </p:nvSpPr>
        <p:spPr>
          <a:xfrm>
            <a:off x="143508" y="1052736"/>
            <a:ext cx="8314692" cy="5043264"/>
          </a:xfrm>
        </p:spPr>
        <p:txBody>
          <a:bodyPr/>
          <a:lstStyle/>
          <a:p>
            <a:r>
              <a:rPr lang="zh-CN" altLang="en-US" dirty="0"/>
              <a:t>顺序扫描</a:t>
            </a:r>
            <a:endParaRPr lang="en-US" altLang="zh-CN" dirty="0"/>
          </a:p>
          <a:p>
            <a:pPr lvl="1"/>
            <a:r>
              <a:rPr lang="zh-CN" altLang="en-US" dirty="0"/>
              <a:t>对于表的每一个</a:t>
            </a:r>
            <a:r>
              <a:rPr lang="en-US" altLang="zh-CN" dirty="0"/>
              <a:t>Page</a:t>
            </a:r>
          </a:p>
          <a:p>
            <a:pPr marL="457200" lvl="1" indent="0">
              <a:buNone/>
            </a:pPr>
            <a:r>
              <a:rPr lang="en-US" altLang="zh-CN" dirty="0"/>
              <a:t>   </a:t>
            </a:r>
            <a:r>
              <a:rPr lang="zh-CN" altLang="en-US" dirty="0"/>
              <a:t>加载到</a:t>
            </a:r>
            <a:r>
              <a:rPr lang="en-US" altLang="zh-CN" dirty="0" err="1"/>
              <a:t>BufferPool</a:t>
            </a:r>
            <a:r>
              <a:rPr lang="zh-CN" altLang="en-US" dirty="0"/>
              <a:t>中</a:t>
            </a:r>
            <a:endParaRPr lang="en-US" altLang="zh-CN" dirty="0"/>
          </a:p>
          <a:p>
            <a:pPr lvl="1"/>
            <a:r>
              <a:rPr lang="zh-CN" altLang="en-US" dirty="0"/>
              <a:t>对</a:t>
            </a:r>
            <a:r>
              <a:rPr lang="en-US" altLang="zh-CN" dirty="0" err="1"/>
              <a:t>BufferPool</a:t>
            </a:r>
            <a:r>
              <a:rPr lang="zh-CN" altLang="en-US" dirty="0"/>
              <a:t>中</a:t>
            </a:r>
            <a:r>
              <a:rPr lang="en-US" altLang="zh-CN" dirty="0"/>
              <a:t>Page</a:t>
            </a:r>
            <a:r>
              <a:rPr lang="zh-CN" altLang="en-US" dirty="0"/>
              <a:t>中</a:t>
            </a:r>
            <a:endParaRPr lang="en-US" altLang="zh-CN" dirty="0"/>
          </a:p>
          <a:p>
            <a:pPr marL="457200" lvl="1" indent="0">
              <a:buNone/>
            </a:pPr>
            <a:r>
              <a:rPr lang="zh-CN" altLang="en-US" dirty="0"/>
              <a:t>   符合条件的</a:t>
            </a:r>
            <a:r>
              <a:rPr lang="en-US" altLang="zh-CN" dirty="0"/>
              <a:t>tuple</a:t>
            </a:r>
            <a:r>
              <a:rPr lang="zh-CN" altLang="en-US" dirty="0"/>
              <a:t>依次进行处理</a:t>
            </a:r>
            <a:endParaRPr lang="en-US" altLang="zh-CN" dirty="0"/>
          </a:p>
          <a:p>
            <a:pPr lvl="1"/>
            <a:r>
              <a:rPr lang="en-US" altLang="zh-CN" dirty="0"/>
              <a:t>DBMS</a:t>
            </a:r>
            <a:r>
              <a:rPr lang="zh-CN" altLang="en-US" dirty="0"/>
              <a:t>内部维持一个游标指向上次访问的页</a:t>
            </a:r>
            <a:endParaRPr lang="en-US" altLang="zh-CN" dirty="0"/>
          </a:p>
          <a:p>
            <a:r>
              <a:rPr lang="zh-CN" altLang="en-US" dirty="0"/>
              <a:t>顺序扫描的优化</a:t>
            </a:r>
            <a:endParaRPr lang="en-US" altLang="zh-CN" dirty="0"/>
          </a:p>
          <a:p>
            <a:pPr lvl="1"/>
            <a:r>
              <a:rPr lang="en-US" altLang="zh-CN" dirty="0"/>
              <a:t>Prefetching, buffer pool bypass, Heap Clustering</a:t>
            </a:r>
          </a:p>
          <a:p>
            <a:pPr lvl="1"/>
            <a:r>
              <a:rPr lang="en-US" altLang="zh-CN" dirty="0">
                <a:solidFill>
                  <a:srgbClr val="FF0000"/>
                </a:solidFill>
              </a:rPr>
              <a:t>Zone map</a:t>
            </a:r>
          </a:p>
          <a:p>
            <a:pPr lvl="1"/>
            <a:r>
              <a:rPr lang="en-US" altLang="zh-CN" dirty="0"/>
              <a:t>Late Materialization</a:t>
            </a:r>
            <a:r>
              <a:rPr lang="zh-CN" altLang="en-US" dirty="0"/>
              <a:t>（迟物化）</a:t>
            </a: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lvl="1"/>
            <a:endParaRPr lang="zh-CN" altLang="en-US" dirty="0"/>
          </a:p>
        </p:txBody>
      </p:sp>
      <p:sp>
        <p:nvSpPr>
          <p:cNvPr id="4" name="矩形 3">
            <a:extLst>
              <a:ext uri="{FF2B5EF4-FFF2-40B4-BE49-F238E27FC236}">
                <a16:creationId xmlns:a16="http://schemas.microsoft.com/office/drawing/2014/main" id="{6B5CCD37-583B-4EEE-8492-1E17AFD538F2}"/>
              </a:ext>
            </a:extLst>
          </p:cNvPr>
          <p:cNvSpPr/>
          <p:nvPr/>
        </p:nvSpPr>
        <p:spPr bwMode="auto">
          <a:xfrm>
            <a:off x="4790256" y="1268760"/>
            <a:ext cx="4102224" cy="18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For Page in </a:t>
            </a:r>
            <a:r>
              <a:rPr kumimoji="1" lang="en-US" altLang="zh-CN" sz="2400" b="1" i="0" u="none" strike="noStrike" cap="none" normalizeH="0" baseline="0" dirty="0" err="1">
                <a:ln>
                  <a:noFill/>
                </a:ln>
                <a:solidFill>
                  <a:schemeClr val="tx1"/>
                </a:solidFill>
                <a:effectLst/>
                <a:latin typeface="Tahoma" pitchFamily="34" charset="0"/>
                <a:ea typeface="宋体" pitchFamily="2" charset="-122"/>
              </a:rPr>
              <a:t>Table</a:t>
            </a:r>
            <a:r>
              <a:rPr lang="en-US" altLang="zh-CN" dirty="0" err="1"/>
              <a:t>.Pages</a:t>
            </a:r>
            <a:r>
              <a:rPr lang="en-US" altLang="zh-CN" dirty="0"/>
              <a:t>:</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For t in </a:t>
            </a:r>
            <a:r>
              <a:rPr lang="en-US" altLang="zh-CN" dirty="0" err="1"/>
              <a:t>Page.tuples</a:t>
            </a:r>
            <a:r>
              <a:rPr lang="en-US" altLang="zh-CN" dirty="0"/>
              <a:t>:</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If </a:t>
            </a:r>
            <a:r>
              <a:rPr lang="en-US" altLang="zh-CN" dirty="0" err="1"/>
              <a:t>evalPred</a:t>
            </a:r>
            <a:r>
              <a:rPr lang="en-US" altLang="zh-CN" dirty="0"/>
              <a:t>(t):</a:t>
            </a:r>
          </a:p>
          <a:p>
            <a:pPr marL="0" marR="0" indent="0" defTabSz="914400" rtl="0" eaLnBrk="1" fontAlgn="base" latinLnBrk="0" hangingPunct="1">
              <a:lnSpc>
                <a:spcPct val="100000"/>
              </a:lnSpc>
              <a:spcBef>
                <a:spcPct val="0"/>
              </a:spcBef>
              <a:spcAft>
                <a:spcPct val="0"/>
              </a:spcAft>
              <a:buClrTx/>
              <a:buSzTx/>
              <a:buFontTx/>
              <a:buNone/>
              <a:tabLst/>
            </a:pPr>
            <a:r>
              <a:rPr lang="en-US" altLang="zh-CN" dirty="0"/>
              <a:t>          Do </a:t>
            </a:r>
            <a:r>
              <a:rPr lang="en-US" altLang="zh-CN" dirty="0" err="1"/>
              <a:t>Somthing</a:t>
            </a:r>
            <a:r>
              <a:rPr kumimoji="1" lang="en-US" altLang="zh-CN" sz="2400" b="1" i="0" u="none" strike="noStrike" cap="none" normalizeH="0" baseline="0" dirty="0">
                <a:ln>
                  <a:noFill/>
                </a:ln>
                <a:solidFill>
                  <a:schemeClr val="tx1"/>
                </a:solidFill>
                <a:effectLst/>
                <a:latin typeface="Tahoma" pitchFamily="34" charset="0"/>
                <a:ea typeface="宋体" pitchFamily="2" charset="-122"/>
              </a:rPr>
              <a: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5" name="Text Box 4">
            <a:extLst>
              <a:ext uri="{FF2B5EF4-FFF2-40B4-BE49-F238E27FC236}">
                <a16:creationId xmlns:a16="http://schemas.microsoft.com/office/drawing/2014/main" id="{6B40C23A-F1CD-4783-A71F-44C4D2AE1CD2}"/>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84650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28FD43-C2B2-4B72-88CA-03939E95BBFD}"/>
              </a:ext>
            </a:extLst>
          </p:cNvPr>
          <p:cNvSpPr>
            <a:spLocks noGrp="1"/>
          </p:cNvSpPr>
          <p:nvPr>
            <p:ph idx="1"/>
          </p:nvPr>
        </p:nvSpPr>
        <p:spPr>
          <a:xfrm>
            <a:off x="685800" y="1124744"/>
            <a:ext cx="7772400" cy="4971256"/>
          </a:xfrm>
        </p:spPr>
        <p:txBody>
          <a:bodyPr/>
          <a:lstStyle/>
          <a:p>
            <a:r>
              <a:rPr lang="en-US" altLang="zh-CN" dirty="0"/>
              <a:t>Zone Maps</a:t>
            </a:r>
          </a:p>
          <a:p>
            <a:pPr lvl="1"/>
            <a:r>
              <a:rPr lang="zh-CN" altLang="en-US" dirty="0"/>
              <a:t>预先计算</a:t>
            </a:r>
            <a:r>
              <a:rPr lang="zh-CN" altLang="en-US" dirty="0">
                <a:solidFill>
                  <a:srgbClr val="FF0000"/>
                </a:solidFill>
              </a:rPr>
              <a:t>一个页</a:t>
            </a:r>
            <a:r>
              <a:rPr lang="zh-CN" altLang="en-US" dirty="0"/>
              <a:t>中的属性统计值</a:t>
            </a:r>
            <a:endParaRPr lang="en-US" altLang="zh-CN" dirty="0"/>
          </a:p>
          <a:p>
            <a:pPr lvl="1"/>
            <a:r>
              <a:rPr lang="zh-CN" altLang="en-US" dirty="0"/>
              <a:t>在顺序扫描中根据</a:t>
            </a:r>
            <a:r>
              <a:rPr lang="en-US" altLang="zh-CN" dirty="0"/>
              <a:t>zone map</a:t>
            </a:r>
            <a:r>
              <a:rPr lang="zh-CN" altLang="en-US" dirty="0"/>
              <a:t>来决定是否读取</a:t>
            </a:r>
            <a:r>
              <a:rPr lang="zh-CN" altLang="en-US" dirty="0">
                <a:solidFill>
                  <a:srgbClr val="FF0000"/>
                </a:solidFill>
              </a:rPr>
              <a:t>该页</a:t>
            </a:r>
          </a:p>
        </p:txBody>
      </p:sp>
      <p:sp>
        <p:nvSpPr>
          <p:cNvPr id="2" name="矩形 1">
            <a:extLst>
              <a:ext uri="{FF2B5EF4-FFF2-40B4-BE49-F238E27FC236}">
                <a16:creationId xmlns:a16="http://schemas.microsoft.com/office/drawing/2014/main" id="{23E624AC-FD6A-48A5-9345-8B562E13514E}"/>
              </a:ext>
            </a:extLst>
          </p:cNvPr>
          <p:cNvSpPr/>
          <p:nvPr/>
        </p:nvSpPr>
        <p:spPr bwMode="auto">
          <a:xfrm>
            <a:off x="323528" y="4365104"/>
            <a:ext cx="2995815"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ahoma" pitchFamily="34" charset="0"/>
                <a:ea typeface="宋体" pitchFamily="2" charset="-122"/>
              </a:rPr>
              <a:t>Select  * from table</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t>Where </a:t>
            </a:r>
            <a:r>
              <a:rPr lang="en-US" altLang="zh-CN" sz="2000" dirty="0" err="1"/>
              <a:t>val</a:t>
            </a:r>
            <a:r>
              <a:rPr lang="en-US" altLang="zh-CN" sz="2000" dirty="0"/>
              <a:t>&gt;600</a:t>
            </a:r>
            <a:r>
              <a:rPr kumimoji="1" lang="en-US" altLang="zh-CN" sz="2400" b="1" i="0" u="none" strike="noStrike" cap="none" normalizeH="0" baseline="0" dirty="0">
                <a:ln>
                  <a:noFill/>
                </a:ln>
                <a:solidFill>
                  <a:schemeClr val="tx1"/>
                </a:solidFill>
                <a:effectLst/>
                <a:latin typeface="Tahoma" pitchFamily="34" charset="0"/>
                <a:ea typeface="宋体" pitchFamily="2" charset="-122"/>
              </a:rPr>
              <a:t> </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graphicFrame>
        <p:nvGraphicFramePr>
          <p:cNvPr id="7" name="表格 7">
            <a:extLst>
              <a:ext uri="{FF2B5EF4-FFF2-40B4-BE49-F238E27FC236}">
                <a16:creationId xmlns:a16="http://schemas.microsoft.com/office/drawing/2014/main" id="{85910F89-100F-4C1D-8321-6B34449231AE}"/>
              </a:ext>
            </a:extLst>
          </p:cNvPr>
          <p:cNvGraphicFramePr>
            <a:graphicFrameLocks noGrp="1"/>
          </p:cNvGraphicFramePr>
          <p:nvPr>
            <p:extLst>
              <p:ext uri="{D42A27DB-BD31-4B8C-83A1-F6EECF244321}">
                <p14:modId xmlns:p14="http://schemas.microsoft.com/office/powerpoint/2010/main" val="2303540717"/>
              </p:ext>
            </p:extLst>
          </p:nvPr>
        </p:nvGraphicFramePr>
        <p:xfrm>
          <a:off x="3828256" y="3868256"/>
          <a:ext cx="527720" cy="2225040"/>
        </p:xfrm>
        <a:graphic>
          <a:graphicData uri="http://schemas.openxmlformats.org/drawingml/2006/table">
            <a:tbl>
              <a:tblPr firstRow="1" bandRow="1">
                <a:tableStyleId>{073A0DAA-6AF3-43AB-8588-CEC1D06C72B9}</a:tableStyleId>
              </a:tblPr>
              <a:tblGrid>
                <a:gridCol w="527720">
                  <a:extLst>
                    <a:ext uri="{9D8B030D-6E8A-4147-A177-3AD203B41FA5}">
                      <a16:colId xmlns:a16="http://schemas.microsoft.com/office/drawing/2014/main" val="823149276"/>
                    </a:ext>
                  </a:extLst>
                </a:gridCol>
              </a:tblGrid>
              <a:tr h="370840">
                <a:tc>
                  <a:txBody>
                    <a:bodyPr/>
                    <a:lstStyle/>
                    <a:p>
                      <a:r>
                        <a:rPr lang="en-US" altLang="zh-CN" dirty="0"/>
                        <a:t>Val</a:t>
                      </a:r>
                      <a:endParaRPr lang="zh-CN" altLang="en-US" dirty="0"/>
                    </a:p>
                  </a:txBody>
                  <a:tcPr/>
                </a:tc>
                <a:extLst>
                  <a:ext uri="{0D108BD9-81ED-4DB2-BD59-A6C34878D82A}">
                    <a16:rowId xmlns:a16="http://schemas.microsoft.com/office/drawing/2014/main" val="2258136172"/>
                  </a:ext>
                </a:extLst>
              </a:tr>
              <a:tr h="370840">
                <a:tc>
                  <a:txBody>
                    <a:bodyPr/>
                    <a:lstStyle/>
                    <a:p>
                      <a:r>
                        <a:rPr lang="en-US" altLang="zh-CN" dirty="0"/>
                        <a:t>100</a:t>
                      </a:r>
                      <a:endParaRPr lang="zh-CN" altLang="en-US" dirty="0"/>
                    </a:p>
                  </a:txBody>
                  <a:tcPr/>
                </a:tc>
                <a:extLst>
                  <a:ext uri="{0D108BD9-81ED-4DB2-BD59-A6C34878D82A}">
                    <a16:rowId xmlns:a16="http://schemas.microsoft.com/office/drawing/2014/main" val="237161"/>
                  </a:ext>
                </a:extLst>
              </a:tr>
              <a:tr h="370840">
                <a:tc>
                  <a:txBody>
                    <a:bodyPr/>
                    <a:lstStyle/>
                    <a:p>
                      <a:r>
                        <a:rPr lang="en-US" altLang="zh-CN" dirty="0"/>
                        <a:t>200</a:t>
                      </a:r>
                      <a:endParaRPr lang="zh-CN" altLang="en-US" dirty="0"/>
                    </a:p>
                  </a:txBody>
                  <a:tcPr/>
                </a:tc>
                <a:extLst>
                  <a:ext uri="{0D108BD9-81ED-4DB2-BD59-A6C34878D82A}">
                    <a16:rowId xmlns:a16="http://schemas.microsoft.com/office/drawing/2014/main" val="1157775850"/>
                  </a:ext>
                </a:extLst>
              </a:tr>
              <a:tr h="370840">
                <a:tc>
                  <a:txBody>
                    <a:bodyPr/>
                    <a:lstStyle/>
                    <a:p>
                      <a:r>
                        <a:rPr lang="en-US" altLang="zh-CN" dirty="0"/>
                        <a:t>300</a:t>
                      </a:r>
                      <a:endParaRPr lang="zh-CN" altLang="en-US" dirty="0"/>
                    </a:p>
                  </a:txBody>
                  <a:tcPr/>
                </a:tc>
                <a:extLst>
                  <a:ext uri="{0D108BD9-81ED-4DB2-BD59-A6C34878D82A}">
                    <a16:rowId xmlns:a16="http://schemas.microsoft.com/office/drawing/2014/main" val="4210870007"/>
                  </a:ext>
                </a:extLst>
              </a:tr>
              <a:tr h="370840">
                <a:tc>
                  <a:txBody>
                    <a:bodyPr/>
                    <a:lstStyle/>
                    <a:p>
                      <a:r>
                        <a:rPr lang="en-US" altLang="zh-CN" dirty="0"/>
                        <a:t>400</a:t>
                      </a:r>
                      <a:endParaRPr lang="zh-CN" altLang="en-US" dirty="0"/>
                    </a:p>
                  </a:txBody>
                  <a:tcPr/>
                </a:tc>
                <a:extLst>
                  <a:ext uri="{0D108BD9-81ED-4DB2-BD59-A6C34878D82A}">
                    <a16:rowId xmlns:a16="http://schemas.microsoft.com/office/drawing/2014/main" val="4056335473"/>
                  </a:ext>
                </a:extLst>
              </a:tr>
              <a:tr h="370840">
                <a:tc>
                  <a:txBody>
                    <a:bodyPr/>
                    <a:lstStyle/>
                    <a:p>
                      <a:r>
                        <a:rPr lang="en-US" altLang="zh-CN" dirty="0"/>
                        <a:t>400</a:t>
                      </a:r>
                      <a:endParaRPr lang="zh-CN" altLang="en-US" dirty="0"/>
                    </a:p>
                  </a:txBody>
                  <a:tcPr/>
                </a:tc>
                <a:extLst>
                  <a:ext uri="{0D108BD9-81ED-4DB2-BD59-A6C34878D82A}">
                    <a16:rowId xmlns:a16="http://schemas.microsoft.com/office/drawing/2014/main" val="690694318"/>
                  </a:ext>
                </a:extLst>
              </a:tr>
            </a:tbl>
          </a:graphicData>
        </a:graphic>
      </p:graphicFrame>
      <p:graphicFrame>
        <p:nvGraphicFramePr>
          <p:cNvPr id="8" name="表格 8">
            <a:extLst>
              <a:ext uri="{FF2B5EF4-FFF2-40B4-BE49-F238E27FC236}">
                <a16:creationId xmlns:a16="http://schemas.microsoft.com/office/drawing/2014/main" id="{4320B790-A310-4E97-8E3F-DD201FFF2071}"/>
              </a:ext>
            </a:extLst>
          </p:cNvPr>
          <p:cNvGraphicFramePr>
            <a:graphicFrameLocks noGrp="1"/>
          </p:cNvGraphicFramePr>
          <p:nvPr>
            <p:extLst>
              <p:ext uri="{D42A27DB-BD31-4B8C-83A1-F6EECF244321}">
                <p14:modId xmlns:p14="http://schemas.microsoft.com/office/powerpoint/2010/main" val="3563640062"/>
              </p:ext>
            </p:extLst>
          </p:nvPr>
        </p:nvGraphicFramePr>
        <p:xfrm>
          <a:off x="5916488" y="3868256"/>
          <a:ext cx="1535832" cy="2225040"/>
        </p:xfrm>
        <a:graphic>
          <a:graphicData uri="http://schemas.openxmlformats.org/drawingml/2006/table">
            <a:tbl>
              <a:tblPr firstRow="1" bandRow="1">
                <a:tableStyleId>{5C22544A-7EE6-4342-B048-85BDC9FD1C3A}</a:tableStyleId>
              </a:tblPr>
              <a:tblGrid>
                <a:gridCol w="857353">
                  <a:extLst>
                    <a:ext uri="{9D8B030D-6E8A-4147-A177-3AD203B41FA5}">
                      <a16:colId xmlns:a16="http://schemas.microsoft.com/office/drawing/2014/main" val="2855323192"/>
                    </a:ext>
                  </a:extLst>
                </a:gridCol>
                <a:gridCol w="678479">
                  <a:extLst>
                    <a:ext uri="{9D8B030D-6E8A-4147-A177-3AD203B41FA5}">
                      <a16:colId xmlns:a16="http://schemas.microsoft.com/office/drawing/2014/main" val="4236486882"/>
                    </a:ext>
                  </a:extLst>
                </a:gridCol>
              </a:tblGrid>
              <a:tr h="370840">
                <a:tc>
                  <a:txBody>
                    <a:bodyPr/>
                    <a:lstStyle/>
                    <a:p>
                      <a:r>
                        <a:rPr lang="en-US" altLang="zh-CN" dirty="0"/>
                        <a:t>type</a:t>
                      </a:r>
                      <a:endParaRPr lang="zh-CN" altLang="en-US" dirty="0"/>
                    </a:p>
                  </a:txBody>
                  <a:tcPr/>
                </a:tc>
                <a:tc>
                  <a:txBody>
                    <a:bodyPr/>
                    <a:lstStyle/>
                    <a:p>
                      <a:r>
                        <a:rPr lang="en-US" altLang="zh-CN" dirty="0"/>
                        <a:t>Val</a:t>
                      </a:r>
                      <a:endParaRPr lang="zh-CN" altLang="en-US" dirty="0"/>
                    </a:p>
                  </a:txBody>
                  <a:tcPr/>
                </a:tc>
                <a:extLst>
                  <a:ext uri="{0D108BD9-81ED-4DB2-BD59-A6C34878D82A}">
                    <a16:rowId xmlns:a16="http://schemas.microsoft.com/office/drawing/2014/main" val="2191961396"/>
                  </a:ext>
                </a:extLst>
              </a:tr>
              <a:tr h="370840">
                <a:tc>
                  <a:txBody>
                    <a:bodyPr/>
                    <a:lstStyle/>
                    <a:p>
                      <a:r>
                        <a:rPr lang="en-US" altLang="zh-CN" dirty="0"/>
                        <a:t>MIN</a:t>
                      </a:r>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1190839190"/>
                  </a:ext>
                </a:extLst>
              </a:tr>
              <a:tr h="370840">
                <a:tc>
                  <a:txBody>
                    <a:bodyPr/>
                    <a:lstStyle/>
                    <a:p>
                      <a:r>
                        <a:rPr lang="en-US" altLang="zh-CN" dirty="0"/>
                        <a:t>MAX</a:t>
                      </a:r>
                      <a:endParaRPr lang="zh-CN" altLang="en-US" dirty="0"/>
                    </a:p>
                  </a:txBody>
                  <a:tcPr/>
                </a:tc>
                <a:tc>
                  <a:txBody>
                    <a:bodyPr/>
                    <a:lstStyle/>
                    <a:p>
                      <a:r>
                        <a:rPr lang="en-US" altLang="zh-CN" dirty="0"/>
                        <a:t>400</a:t>
                      </a:r>
                      <a:endParaRPr lang="zh-CN" altLang="en-US" dirty="0"/>
                    </a:p>
                  </a:txBody>
                  <a:tcPr/>
                </a:tc>
                <a:extLst>
                  <a:ext uri="{0D108BD9-81ED-4DB2-BD59-A6C34878D82A}">
                    <a16:rowId xmlns:a16="http://schemas.microsoft.com/office/drawing/2014/main" val="528311773"/>
                  </a:ext>
                </a:extLst>
              </a:tr>
              <a:tr h="370840">
                <a:tc>
                  <a:txBody>
                    <a:bodyPr/>
                    <a:lstStyle/>
                    <a:p>
                      <a:r>
                        <a:rPr lang="en-US" altLang="zh-CN" dirty="0"/>
                        <a:t>AVG</a:t>
                      </a:r>
                      <a:endParaRPr lang="zh-CN" altLang="en-US" dirty="0"/>
                    </a:p>
                  </a:txBody>
                  <a:tcPr/>
                </a:tc>
                <a:tc>
                  <a:txBody>
                    <a:bodyPr/>
                    <a:lstStyle/>
                    <a:p>
                      <a:r>
                        <a:rPr lang="en-US" altLang="zh-CN" dirty="0"/>
                        <a:t>280</a:t>
                      </a:r>
                      <a:endParaRPr lang="zh-CN" altLang="en-US" dirty="0"/>
                    </a:p>
                  </a:txBody>
                  <a:tcPr/>
                </a:tc>
                <a:extLst>
                  <a:ext uri="{0D108BD9-81ED-4DB2-BD59-A6C34878D82A}">
                    <a16:rowId xmlns:a16="http://schemas.microsoft.com/office/drawing/2014/main" val="1400171880"/>
                  </a:ext>
                </a:extLst>
              </a:tr>
              <a:tr h="370840">
                <a:tc>
                  <a:txBody>
                    <a:bodyPr/>
                    <a:lstStyle/>
                    <a:p>
                      <a:r>
                        <a:rPr lang="en-US" altLang="zh-CN" dirty="0"/>
                        <a:t>SUM</a:t>
                      </a:r>
                      <a:endParaRPr lang="zh-CN" altLang="en-US" dirty="0"/>
                    </a:p>
                  </a:txBody>
                  <a:tcPr/>
                </a:tc>
                <a:tc>
                  <a:txBody>
                    <a:bodyPr/>
                    <a:lstStyle/>
                    <a:p>
                      <a:r>
                        <a:rPr lang="en-US" altLang="zh-CN" dirty="0"/>
                        <a:t>1400</a:t>
                      </a:r>
                      <a:endParaRPr lang="zh-CN" altLang="en-US" dirty="0"/>
                    </a:p>
                  </a:txBody>
                  <a:tcPr/>
                </a:tc>
                <a:extLst>
                  <a:ext uri="{0D108BD9-81ED-4DB2-BD59-A6C34878D82A}">
                    <a16:rowId xmlns:a16="http://schemas.microsoft.com/office/drawing/2014/main" val="4214367222"/>
                  </a:ext>
                </a:extLst>
              </a:tr>
              <a:tr h="370840">
                <a:tc>
                  <a:txBody>
                    <a:bodyPr/>
                    <a:lstStyle/>
                    <a:p>
                      <a:r>
                        <a:rPr lang="en-US" altLang="zh-CN" dirty="0"/>
                        <a:t>count</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3475561924"/>
                  </a:ext>
                </a:extLst>
              </a:tr>
            </a:tbl>
          </a:graphicData>
        </a:graphic>
      </p:graphicFrame>
      <p:sp>
        <p:nvSpPr>
          <p:cNvPr id="9" name="箭头: 右 8">
            <a:extLst>
              <a:ext uri="{FF2B5EF4-FFF2-40B4-BE49-F238E27FC236}">
                <a16:creationId xmlns:a16="http://schemas.microsoft.com/office/drawing/2014/main" id="{20168C20-9AD9-4E44-A194-0EF53EA7D778}"/>
              </a:ext>
            </a:extLst>
          </p:cNvPr>
          <p:cNvSpPr/>
          <p:nvPr/>
        </p:nvSpPr>
        <p:spPr bwMode="auto">
          <a:xfrm>
            <a:off x="4718248" y="4980776"/>
            <a:ext cx="861864" cy="32043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文本框 9">
            <a:extLst>
              <a:ext uri="{FF2B5EF4-FFF2-40B4-BE49-F238E27FC236}">
                <a16:creationId xmlns:a16="http://schemas.microsoft.com/office/drawing/2014/main" id="{E89A5441-BBB7-4AD3-B4FB-1C84246F62A8}"/>
              </a:ext>
            </a:extLst>
          </p:cNvPr>
          <p:cNvSpPr txBox="1"/>
          <p:nvPr/>
        </p:nvSpPr>
        <p:spPr>
          <a:xfrm flipH="1">
            <a:off x="3707904" y="3034555"/>
            <a:ext cx="914051" cy="830997"/>
          </a:xfrm>
          <a:prstGeom prst="rect">
            <a:avLst/>
          </a:prstGeom>
          <a:noFill/>
        </p:spPr>
        <p:txBody>
          <a:bodyPr wrap="square" rtlCol="0">
            <a:spAutoFit/>
          </a:bodyPr>
          <a:lstStyle/>
          <a:p>
            <a:r>
              <a:rPr lang="zh-CN" altLang="en-US" dirty="0"/>
              <a:t>原始数据</a:t>
            </a:r>
          </a:p>
        </p:txBody>
      </p:sp>
      <p:sp>
        <p:nvSpPr>
          <p:cNvPr id="11" name="文本框 10">
            <a:extLst>
              <a:ext uri="{FF2B5EF4-FFF2-40B4-BE49-F238E27FC236}">
                <a16:creationId xmlns:a16="http://schemas.microsoft.com/office/drawing/2014/main" id="{F70BADD7-F430-4328-B219-DBE35B010878}"/>
              </a:ext>
            </a:extLst>
          </p:cNvPr>
          <p:cNvSpPr txBox="1"/>
          <p:nvPr/>
        </p:nvSpPr>
        <p:spPr>
          <a:xfrm flipH="1">
            <a:off x="6178228" y="3068960"/>
            <a:ext cx="1636363" cy="830997"/>
          </a:xfrm>
          <a:prstGeom prst="rect">
            <a:avLst/>
          </a:prstGeom>
          <a:noFill/>
        </p:spPr>
        <p:txBody>
          <a:bodyPr wrap="square" rtlCol="0">
            <a:spAutoFit/>
          </a:bodyPr>
          <a:lstStyle/>
          <a:p>
            <a:r>
              <a:rPr lang="en-US" altLang="zh-CN" dirty="0"/>
              <a:t>Zone Maps</a:t>
            </a:r>
            <a:endParaRPr lang="zh-CN" altLang="en-US" dirty="0"/>
          </a:p>
        </p:txBody>
      </p:sp>
      <p:sp>
        <p:nvSpPr>
          <p:cNvPr id="12" name="Text Box 4">
            <a:extLst>
              <a:ext uri="{FF2B5EF4-FFF2-40B4-BE49-F238E27FC236}">
                <a16:creationId xmlns:a16="http://schemas.microsoft.com/office/drawing/2014/main" id="{0827FFA9-55C7-44E8-A8AD-B6DBC26FF8A3}"/>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430069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689C9C-E290-42B6-AED6-58E033E90AD8}"/>
              </a:ext>
            </a:extLst>
          </p:cNvPr>
          <p:cNvSpPr>
            <a:spLocks noGrp="1"/>
          </p:cNvSpPr>
          <p:nvPr>
            <p:ph idx="1"/>
          </p:nvPr>
        </p:nvSpPr>
        <p:spPr>
          <a:xfrm>
            <a:off x="685800" y="980728"/>
            <a:ext cx="7772400" cy="5115272"/>
          </a:xfrm>
        </p:spPr>
        <p:txBody>
          <a:bodyPr/>
          <a:lstStyle/>
          <a:p>
            <a:r>
              <a:rPr lang="zh-CN" altLang="en-US" dirty="0"/>
              <a:t>索引扫描</a:t>
            </a:r>
            <a:endParaRPr lang="en-US" altLang="zh-CN" dirty="0"/>
          </a:p>
          <a:p>
            <a:pPr lvl="1"/>
            <a:r>
              <a:rPr lang="zh-CN" altLang="en-US" dirty="0"/>
              <a:t>通过索引来访问查询所需要的数据页</a:t>
            </a:r>
            <a:endParaRPr lang="en-US" altLang="zh-CN" dirty="0"/>
          </a:p>
          <a:p>
            <a:pPr lvl="1"/>
            <a:r>
              <a:rPr lang="zh-CN" altLang="en-US" dirty="0"/>
              <a:t>那么应该使用哪个索引进行访问？</a:t>
            </a:r>
            <a:endParaRPr lang="en-US" altLang="zh-CN" dirty="0"/>
          </a:p>
          <a:p>
            <a:pPr lvl="2">
              <a:buFont typeface="Wingdings" panose="05000000000000000000" pitchFamily="2" charset="2"/>
              <a:buChar char="n"/>
            </a:pPr>
            <a:r>
              <a:rPr lang="zh-CN" altLang="en-US" dirty="0"/>
              <a:t>索引包含哪些属性？</a:t>
            </a:r>
            <a:endParaRPr lang="en-US" altLang="zh-CN" dirty="0"/>
          </a:p>
          <a:p>
            <a:pPr lvl="2">
              <a:buFont typeface="Wingdings" panose="05000000000000000000" pitchFamily="2" charset="2"/>
              <a:buChar char="n"/>
            </a:pPr>
            <a:r>
              <a:rPr lang="zh-CN" altLang="en-US" dirty="0"/>
              <a:t>查询访问哪些属性？</a:t>
            </a:r>
            <a:endParaRPr lang="en-US" altLang="zh-CN" dirty="0"/>
          </a:p>
          <a:p>
            <a:pPr lvl="2">
              <a:buFont typeface="Wingdings" panose="05000000000000000000" pitchFamily="2" charset="2"/>
              <a:buChar char="n"/>
            </a:pPr>
            <a:r>
              <a:rPr lang="zh-CN" altLang="en-US" dirty="0"/>
              <a:t>属性值域？</a:t>
            </a:r>
            <a:endParaRPr lang="en-US" altLang="zh-CN" dirty="0"/>
          </a:p>
          <a:p>
            <a:pPr lvl="2">
              <a:buFont typeface="Wingdings" panose="05000000000000000000" pitchFamily="2" charset="2"/>
              <a:buChar char="n"/>
            </a:pPr>
            <a:r>
              <a:rPr lang="zh-CN" altLang="en-US" dirty="0"/>
              <a:t>谓词？</a:t>
            </a:r>
            <a:endParaRPr lang="en-US" altLang="zh-CN" dirty="0"/>
          </a:p>
          <a:p>
            <a:pPr lvl="2">
              <a:buFont typeface="Wingdings" panose="05000000000000000000" pitchFamily="2" charset="2"/>
              <a:buChar char="n"/>
            </a:pPr>
            <a:r>
              <a:rPr lang="zh-CN" altLang="en-US" dirty="0"/>
              <a:t>索引是否包含唯一键？</a:t>
            </a:r>
            <a:endParaRPr lang="en-US" altLang="zh-CN" dirty="0"/>
          </a:p>
          <a:p>
            <a:pPr lvl="2">
              <a:buFont typeface="Wingdings" panose="05000000000000000000" pitchFamily="2" charset="2"/>
              <a:buChar char="n"/>
            </a:pPr>
            <a:r>
              <a:rPr lang="zh-CN" altLang="en-US" dirty="0"/>
              <a:t>参见数据库系统概念</a:t>
            </a:r>
            <a:r>
              <a:rPr lang="en-US" altLang="zh-CN" dirty="0"/>
              <a:t>(</a:t>
            </a:r>
            <a:r>
              <a:rPr lang="zh-CN" altLang="en-US" dirty="0"/>
              <a:t>中文版第六版</a:t>
            </a:r>
            <a:r>
              <a:rPr lang="en-US" altLang="zh-CN" dirty="0"/>
              <a:t>)A1-A10</a:t>
            </a:r>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endParaRPr lang="zh-CN" altLang="en-US" dirty="0"/>
          </a:p>
        </p:txBody>
      </p:sp>
      <p:sp>
        <p:nvSpPr>
          <p:cNvPr id="4" name="Text Box 4">
            <a:extLst>
              <a:ext uri="{FF2B5EF4-FFF2-40B4-BE49-F238E27FC236}">
                <a16:creationId xmlns:a16="http://schemas.microsoft.com/office/drawing/2014/main" id="{C0A24C57-D1C3-4E97-92E7-95C3C75F3CAB}"/>
              </a:ext>
            </a:extLst>
          </p:cNvPr>
          <p:cNvSpPr txBox="1">
            <a:spLocks noChangeArrowheads="1"/>
          </p:cNvSpPr>
          <p:nvPr/>
        </p:nvSpPr>
        <p:spPr bwMode="auto">
          <a:xfrm>
            <a:off x="0" y="-99111"/>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52290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15AB472-4D1D-4D7F-A710-C6BFF36DF142}"/>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内容占位符 2">
            <a:extLst>
              <a:ext uri="{FF2B5EF4-FFF2-40B4-BE49-F238E27FC236}">
                <a16:creationId xmlns:a16="http://schemas.microsoft.com/office/drawing/2014/main" id="{312F575C-66AC-4E82-915B-591471571211}"/>
              </a:ext>
            </a:extLst>
          </p:cNvPr>
          <p:cNvSpPr>
            <a:spLocks noGrp="1"/>
          </p:cNvSpPr>
          <p:nvPr>
            <p:ph idx="1"/>
          </p:nvPr>
        </p:nvSpPr>
        <p:spPr>
          <a:xfrm>
            <a:off x="685800" y="980728"/>
            <a:ext cx="5254352" cy="5115272"/>
          </a:xfrm>
        </p:spPr>
        <p:txBody>
          <a:bodyPr/>
          <a:lstStyle/>
          <a:p>
            <a:r>
              <a:rPr lang="zh-CN" altLang="en-US" dirty="0"/>
              <a:t>索引扫描</a:t>
            </a:r>
            <a:r>
              <a:rPr lang="en-US" altLang="zh-CN" dirty="0"/>
              <a:t>(A7)</a:t>
            </a:r>
          </a:p>
          <a:p>
            <a:pPr lvl="1"/>
            <a:r>
              <a:rPr lang="zh-CN" altLang="en-US" dirty="0"/>
              <a:t>只用一个索引</a:t>
            </a:r>
            <a:endParaRPr lang="en-US" altLang="zh-CN" dirty="0"/>
          </a:p>
          <a:p>
            <a:pPr lvl="1"/>
            <a:r>
              <a:rPr lang="zh-CN" altLang="en-US" dirty="0"/>
              <a:t>假设</a:t>
            </a:r>
            <a:r>
              <a:rPr lang="en-US" altLang="zh-CN" dirty="0"/>
              <a:t>students</a:t>
            </a:r>
            <a:r>
              <a:rPr lang="zh-CN" altLang="en-US" dirty="0"/>
              <a:t>表包含</a:t>
            </a:r>
            <a:r>
              <a:rPr lang="en-US" altLang="zh-CN" dirty="0"/>
              <a:t>100</a:t>
            </a:r>
            <a:r>
              <a:rPr lang="zh-CN" altLang="en-US" dirty="0"/>
              <a:t>个元组和两个索引。</a:t>
            </a:r>
            <a:endParaRPr lang="en-US" altLang="zh-CN" dirty="0"/>
          </a:p>
          <a:p>
            <a:pPr lvl="2">
              <a:buFont typeface="Wingdings" panose="05000000000000000000" pitchFamily="2" charset="2"/>
              <a:buChar char="n"/>
            </a:pPr>
            <a:r>
              <a:rPr lang="zh-CN" altLang="en-US" dirty="0"/>
              <a:t>索引 </a:t>
            </a:r>
            <a:r>
              <a:rPr lang="en-US" altLang="zh-CN" dirty="0"/>
              <a:t>1:age</a:t>
            </a:r>
          </a:p>
          <a:p>
            <a:pPr lvl="2">
              <a:buFont typeface="Wingdings" panose="05000000000000000000" pitchFamily="2" charset="2"/>
              <a:buChar char="n"/>
            </a:pPr>
            <a:r>
              <a:rPr lang="zh-CN" altLang="en-US" dirty="0"/>
              <a:t>索引 </a:t>
            </a:r>
            <a:r>
              <a:rPr lang="en-US" altLang="zh-CN" dirty="0"/>
              <a:t>2:dept</a:t>
            </a:r>
          </a:p>
          <a:p>
            <a:pPr lvl="2"/>
            <a:endParaRPr lang="en-US" altLang="zh-CN" dirty="0"/>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endParaRPr lang="zh-CN" altLang="en-US" dirty="0"/>
          </a:p>
        </p:txBody>
      </p:sp>
      <p:sp>
        <p:nvSpPr>
          <p:cNvPr id="6" name="矩形 5">
            <a:extLst>
              <a:ext uri="{FF2B5EF4-FFF2-40B4-BE49-F238E27FC236}">
                <a16:creationId xmlns:a16="http://schemas.microsoft.com/office/drawing/2014/main" id="{5AF4D2FE-9A73-4900-A368-C03FFAA128E5}"/>
              </a:ext>
            </a:extLst>
          </p:cNvPr>
          <p:cNvSpPr/>
          <p:nvPr/>
        </p:nvSpPr>
        <p:spPr bwMode="auto">
          <a:xfrm>
            <a:off x="6038449" y="1511073"/>
            <a:ext cx="256599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Select </a:t>
            </a:r>
            <a:r>
              <a:rPr kumimoji="1" lang="zh-CN" altLang="en-US" sz="1600" b="1" i="0" u="none" strike="noStrike" cap="none" normalizeH="0" baseline="0" dirty="0">
                <a:ln>
                  <a:noFill/>
                </a:ln>
                <a:solidFill>
                  <a:schemeClr val="tx1"/>
                </a:solidFill>
                <a:effectLst/>
                <a:latin typeface="Tahoma" pitchFamily="34" charset="0"/>
                <a:ea typeface="宋体" pitchFamily="2" charset="-122"/>
              </a:rPr>
              <a:t>* </a:t>
            </a:r>
            <a:r>
              <a:rPr kumimoji="1" lang="en-US" altLang="zh-CN" sz="1600" b="1" i="0" u="none" strike="noStrike" cap="none" normalizeH="0" baseline="0" dirty="0">
                <a:ln>
                  <a:noFill/>
                </a:ln>
                <a:solidFill>
                  <a:schemeClr val="tx1"/>
                </a:solidFill>
                <a:effectLst/>
                <a:latin typeface="Tahoma" pitchFamily="34" charset="0"/>
                <a:ea typeface="宋体" pitchFamily="2" charset="-122"/>
              </a:rPr>
              <a:t>from students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Where age&lt;30</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t>And dept= ’ CS’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And Country=’US’</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5194CA30-6066-4C47-84D0-ADC05AD1DF45}"/>
              </a:ext>
            </a:extLst>
          </p:cNvPr>
          <p:cNvSpPr/>
          <p:nvPr/>
        </p:nvSpPr>
        <p:spPr bwMode="auto">
          <a:xfrm>
            <a:off x="755576" y="3933056"/>
            <a:ext cx="3456384"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场景</a:t>
            </a:r>
            <a:r>
              <a:rPr kumimoji="1" lang="en-US" altLang="zh-CN" sz="2400" b="1" i="0" u="none" strike="noStrike" cap="none" normalizeH="0" baseline="0" dirty="0">
                <a:ln>
                  <a:noFill/>
                </a:ln>
                <a:solidFill>
                  <a:schemeClr val="tx1"/>
                </a:solidFill>
                <a:effectLst/>
                <a:latin typeface="Tahoma" pitchFamily="34" charset="0"/>
                <a:ea typeface="宋体" pitchFamily="2" charset="-122"/>
              </a:rPr>
              <a:t>1</a:t>
            </a:r>
            <a:r>
              <a:rPr kumimoji="1" lang="zh-CN" altLang="en-US" sz="2400" b="1" i="0" u="none" strike="noStrike" cap="none" normalizeH="0" baseline="0" dirty="0">
                <a:ln>
                  <a:noFill/>
                </a:ln>
                <a:solidFill>
                  <a:schemeClr val="tx1"/>
                </a:solidFill>
                <a:effectLst/>
                <a:latin typeface="Tahoma" pitchFamily="34" charset="0"/>
                <a:ea typeface="宋体" pitchFamily="2" charset="-122"/>
              </a:rPr>
              <a:t>：</a:t>
            </a:r>
            <a:endParaRPr kumimoji="1" lang="en-US" altLang="zh-CN" sz="24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r>
              <a:rPr lang="zh-CN" altLang="en-US" dirty="0"/>
              <a:t>假设有</a:t>
            </a:r>
            <a:r>
              <a:rPr lang="en-US" altLang="zh-CN" dirty="0"/>
              <a:t>99</a:t>
            </a:r>
            <a:r>
              <a:rPr lang="zh-CN" altLang="en-US" dirty="0"/>
              <a:t>个学生年龄小</a:t>
            </a:r>
            <a:endParaRPr lang="en-US" altLang="zh-CN" dirty="0"/>
          </a:p>
          <a:p>
            <a:pPr marL="0" marR="0" indent="0" defTabSz="914400" rtl="0" eaLnBrk="1" fontAlgn="base" latinLnBrk="0" hangingPunct="1">
              <a:lnSpc>
                <a:spcPct val="100000"/>
              </a:lnSpc>
              <a:spcBef>
                <a:spcPct val="0"/>
              </a:spcBef>
              <a:spcAft>
                <a:spcPct val="0"/>
              </a:spcAft>
              <a:buClrTx/>
              <a:buSzTx/>
              <a:buFontTx/>
              <a:buNone/>
              <a:tabLst/>
            </a:pPr>
            <a:r>
              <a:rPr lang="zh-CN" altLang="en-US" dirty="0"/>
              <a:t>于</a:t>
            </a:r>
            <a:r>
              <a:rPr lang="en-US" altLang="zh-CN" dirty="0"/>
              <a:t>30</a:t>
            </a:r>
            <a:r>
              <a:rPr lang="zh-CN" altLang="en-US" dirty="0"/>
              <a:t>，但是只有</a:t>
            </a:r>
            <a:r>
              <a:rPr lang="en-US" altLang="zh-CN" dirty="0"/>
              <a:t>2</a:t>
            </a:r>
            <a:r>
              <a:rPr lang="zh-CN" altLang="en-US" dirty="0"/>
              <a:t>个学生</a:t>
            </a:r>
            <a:endParaRPr lang="en-US" altLang="zh-CN" dirty="0"/>
          </a:p>
          <a:p>
            <a:pPr marL="0" marR="0" indent="0"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是</a:t>
            </a:r>
            <a:r>
              <a:rPr kumimoji="1" lang="en-US" altLang="zh-CN" sz="2400" b="1" i="0" u="none" strike="noStrike" cap="none" normalizeH="0" baseline="0" dirty="0">
                <a:ln>
                  <a:noFill/>
                </a:ln>
                <a:solidFill>
                  <a:schemeClr val="tx1"/>
                </a:solidFill>
                <a:effectLst/>
                <a:latin typeface="Tahoma" pitchFamily="34" charset="0"/>
                <a:ea typeface="宋体" pitchFamily="2" charset="-122"/>
              </a:rPr>
              <a:t>CS</a:t>
            </a:r>
            <a:r>
              <a:rPr kumimoji="1" lang="zh-CN" altLang="en-US" sz="2400" b="1" i="0" u="none" strike="noStrike" cap="none" normalizeH="0" baseline="0" dirty="0">
                <a:ln>
                  <a:noFill/>
                </a:ln>
                <a:solidFill>
                  <a:schemeClr val="tx1"/>
                </a:solidFill>
                <a:effectLst/>
                <a:latin typeface="Tahoma" pitchFamily="34" charset="0"/>
                <a:ea typeface="宋体" pitchFamily="2" charset="-122"/>
              </a:rPr>
              <a:t>系的，那么应该选</a:t>
            </a:r>
            <a:endParaRPr kumimoji="1" lang="en-US" altLang="zh-CN" sz="24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择哪个属性索引呢？</a:t>
            </a:r>
          </a:p>
        </p:txBody>
      </p:sp>
      <p:sp>
        <p:nvSpPr>
          <p:cNvPr id="8" name="矩形 7">
            <a:extLst>
              <a:ext uri="{FF2B5EF4-FFF2-40B4-BE49-F238E27FC236}">
                <a16:creationId xmlns:a16="http://schemas.microsoft.com/office/drawing/2014/main" id="{27BE8E3D-D625-48B0-9135-BA4F8EE79007}"/>
              </a:ext>
            </a:extLst>
          </p:cNvPr>
          <p:cNvSpPr/>
          <p:nvPr/>
        </p:nvSpPr>
        <p:spPr bwMode="auto">
          <a:xfrm>
            <a:off x="5004048" y="3930352"/>
            <a:ext cx="3600400"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场景</a:t>
            </a:r>
            <a:r>
              <a:rPr lang="en-US" altLang="zh-CN" dirty="0"/>
              <a:t>2</a:t>
            </a:r>
            <a:r>
              <a:rPr kumimoji="1" lang="zh-CN" altLang="en-US" sz="2400" b="1" i="0" u="none" strike="noStrike" cap="none" normalizeH="0" baseline="0" dirty="0">
                <a:ln>
                  <a:noFill/>
                </a:ln>
                <a:solidFill>
                  <a:schemeClr val="tx1"/>
                </a:solidFill>
                <a:effectLst/>
                <a:latin typeface="Tahoma" pitchFamily="34" charset="0"/>
                <a:ea typeface="宋体" pitchFamily="2" charset="-122"/>
              </a:rPr>
              <a:t>：</a:t>
            </a:r>
            <a:endParaRPr kumimoji="1" lang="en-US" altLang="zh-CN" sz="24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dirty="0"/>
              <a:t>  </a:t>
            </a:r>
            <a:r>
              <a:rPr lang="zh-CN" altLang="en-US" dirty="0"/>
              <a:t>假设有</a:t>
            </a:r>
            <a:r>
              <a:rPr lang="en-US" altLang="zh-CN" dirty="0"/>
              <a:t>99</a:t>
            </a:r>
            <a:r>
              <a:rPr lang="zh-CN" altLang="en-US" dirty="0"/>
              <a:t>个学生是</a:t>
            </a:r>
            <a:r>
              <a:rPr lang="en-US" altLang="zh-CN" dirty="0"/>
              <a:t>CS</a:t>
            </a:r>
            <a:r>
              <a:rPr lang="zh-CN" altLang="en-US" dirty="0"/>
              <a:t>系</a:t>
            </a:r>
            <a:endParaRPr lang="en-US" altLang="zh-CN" dirty="0"/>
          </a:p>
          <a:p>
            <a:pPr marL="0" marR="0" indent="0" defTabSz="914400" rtl="0" eaLnBrk="1" fontAlgn="base" latinLnBrk="0" hangingPunct="1">
              <a:lnSpc>
                <a:spcPct val="100000"/>
              </a:lnSpc>
              <a:spcBef>
                <a:spcPct val="0"/>
              </a:spcBef>
              <a:spcAft>
                <a:spcPct val="0"/>
              </a:spcAft>
              <a:buClrTx/>
              <a:buSzTx/>
              <a:buFontTx/>
              <a:buNone/>
              <a:tabLst/>
            </a:pPr>
            <a:r>
              <a:rPr lang="zh-CN" altLang="en-US" dirty="0"/>
              <a:t>的，但是只有</a:t>
            </a:r>
            <a:r>
              <a:rPr lang="en-US" altLang="zh-CN" dirty="0"/>
              <a:t>2</a:t>
            </a:r>
            <a:r>
              <a:rPr lang="zh-CN" altLang="en-US" dirty="0"/>
              <a:t>个学生年</a:t>
            </a:r>
            <a:endParaRPr lang="en-US" altLang="zh-CN" dirty="0"/>
          </a:p>
          <a:p>
            <a:pPr marL="0" marR="0" indent="0" defTabSz="914400" rtl="0" eaLnBrk="1" fontAlgn="base" latinLnBrk="0" hangingPunct="1">
              <a:lnSpc>
                <a:spcPct val="100000"/>
              </a:lnSpc>
              <a:spcBef>
                <a:spcPct val="0"/>
              </a:spcBef>
              <a:spcAft>
                <a:spcPct val="0"/>
              </a:spcAft>
              <a:buClrTx/>
              <a:buSzTx/>
              <a:buFontTx/>
              <a:buNone/>
              <a:tabLst/>
            </a:pPr>
            <a:r>
              <a:rPr lang="zh-CN" altLang="en-US" dirty="0"/>
              <a:t>龄小于</a:t>
            </a:r>
            <a:r>
              <a:rPr lang="en-US" altLang="zh-CN" dirty="0"/>
              <a:t>30</a:t>
            </a:r>
            <a:r>
              <a:rPr lang="zh-CN" altLang="en-US" dirty="0"/>
              <a:t>，</a:t>
            </a:r>
            <a:r>
              <a:rPr kumimoji="1" lang="zh-CN" altLang="en-US" sz="2400" b="1" i="0" u="none" strike="noStrike" cap="none" normalizeH="0" baseline="0" dirty="0">
                <a:ln>
                  <a:noFill/>
                </a:ln>
                <a:solidFill>
                  <a:schemeClr val="tx1"/>
                </a:solidFill>
                <a:effectLst/>
                <a:latin typeface="Tahoma" pitchFamily="34" charset="0"/>
                <a:ea typeface="宋体" pitchFamily="2" charset="-122"/>
              </a:rPr>
              <a:t>那么应该选</a:t>
            </a:r>
            <a:endParaRPr kumimoji="1" lang="en-US" altLang="zh-CN" sz="24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择哪个属性索引呢？</a:t>
            </a:r>
          </a:p>
        </p:txBody>
      </p:sp>
    </p:spTree>
    <p:extLst>
      <p:ext uri="{BB962C8B-B14F-4D97-AF65-F5344CB8AC3E}">
        <p14:creationId xmlns:p14="http://schemas.microsoft.com/office/powerpoint/2010/main" val="2673630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731DBA-6EBF-4632-864D-C6583D533114}"/>
              </a:ext>
            </a:extLst>
          </p:cNvPr>
          <p:cNvSpPr>
            <a:spLocks noGrp="1"/>
          </p:cNvSpPr>
          <p:nvPr>
            <p:ph idx="1"/>
          </p:nvPr>
        </p:nvSpPr>
        <p:spPr>
          <a:xfrm>
            <a:off x="685800" y="1124744"/>
            <a:ext cx="7772400" cy="4971256"/>
          </a:xfrm>
        </p:spPr>
        <p:txBody>
          <a:bodyPr/>
          <a:lstStyle/>
          <a:p>
            <a:r>
              <a:rPr lang="zh-CN" altLang="en-US" dirty="0"/>
              <a:t>多索引扫描（</a:t>
            </a:r>
            <a:r>
              <a:rPr lang="en-US" altLang="zh-CN" dirty="0"/>
              <a:t>A9,A10</a:t>
            </a:r>
            <a:r>
              <a:rPr lang="zh-CN" altLang="en-US" dirty="0"/>
              <a:t>）</a:t>
            </a:r>
            <a:endParaRPr lang="en-US" altLang="zh-CN" dirty="0"/>
          </a:p>
          <a:p>
            <a:pPr lvl="1"/>
            <a:r>
              <a:rPr lang="zh-CN" altLang="en-US" dirty="0"/>
              <a:t>对每个索引进行扫描，获取那些指向满足单个条件的元组</a:t>
            </a:r>
            <a:r>
              <a:rPr lang="en-US" altLang="zh-CN" dirty="0"/>
              <a:t>ID</a:t>
            </a:r>
            <a:r>
              <a:rPr lang="zh-CN" altLang="en-US" dirty="0"/>
              <a:t>（或元组指针）</a:t>
            </a:r>
            <a:endParaRPr lang="en-US" altLang="zh-CN" dirty="0"/>
          </a:p>
          <a:p>
            <a:pPr lvl="1"/>
            <a:r>
              <a:rPr lang="zh-CN" altLang="en-US" dirty="0"/>
              <a:t>根据谓词求取这些元组</a:t>
            </a:r>
            <a:r>
              <a:rPr lang="en-US" altLang="zh-CN" dirty="0"/>
              <a:t>ID</a:t>
            </a:r>
            <a:r>
              <a:rPr lang="zh-CN" altLang="en-US" dirty="0"/>
              <a:t>集合的并集或交集</a:t>
            </a:r>
            <a:endParaRPr lang="en-US" altLang="zh-CN" dirty="0"/>
          </a:p>
          <a:p>
            <a:pPr lvl="1"/>
            <a:r>
              <a:rPr lang="zh-CN" altLang="en-US" dirty="0"/>
              <a:t>最后对于根据剩余的谓词（没有索引）过滤这些元组</a:t>
            </a:r>
            <a:endParaRPr lang="en-US" altLang="zh-CN" dirty="0"/>
          </a:p>
          <a:p>
            <a:pPr lvl="1"/>
            <a:endParaRPr lang="en-US" altLang="zh-CN" dirty="0"/>
          </a:p>
          <a:p>
            <a:pPr lvl="1"/>
            <a:endParaRPr lang="zh-CN" altLang="en-US" dirty="0"/>
          </a:p>
        </p:txBody>
      </p:sp>
      <p:sp>
        <p:nvSpPr>
          <p:cNvPr id="4" name="Text Box 4">
            <a:extLst>
              <a:ext uri="{FF2B5EF4-FFF2-40B4-BE49-F238E27FC236}">
                <a16:creationId xmlns:a16="http://schemas.microsoft.com/office/drawing/2014/main" id="{C1EF08F0-DF82-4290-B104-DC72F6B30635}"/>
              </a:ext>
            </a:extLst>
          </p:cNvPr>
          <p:cNvSpPr txBox="1">
            <a:spLocks noChangeArrowheads="1"/>
          </p:cNvSpPr>
          <p:nvPr/>
        </p:nvSpPr>
        <p:spPr bwMode="auto">
          <a:xfrm>
            <a:off x="0" y="-75585"/>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680778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685800" y="980728"/>
            <a:ext cx="7772400" cy="5115272"/>
          </a:xfrm>
        </p:spPr>
        <p:txBody>
          <a:bodyPr/>
          <a:lstStyle/>
          <a:p>
            <a:r>
              <a:rPr lang="zh-CN" altLang="en-US" dirty="0"/>
              <a:t>多索引扫描（</a:t>
            </a:r>
            <a:r>
              <a:rPr lang="en-US" altLang="zh-CN" dirty="0"/>
              <a:t>A9</a:t>
            </a:r>
            <a:r>
              <a:rPr lang="zh-CN" altLang="en-US" dirty="0"/>
              <a:t>举例）</a:t>
            </a:r>
            <a:endParaRPr lang="en-US" altLang="zh-CN" dirty="0"/>
          </a:p>
          <a:p>
            <a:pPr lvl="1"/>
            <a:r>
              <a:rPr lang="zh-CN" altLang="en-US" dirty="0"/>
              <a:t>假设在</a:t>
            </a:r>
            <a:r>
              <a:rPr lang="en-US" altLang="zh-CN" dirty="0"/>
              <a:t>age</a:t>
            </a:r>
            <a:r>
              <a:rPr lang="zh-CN" altLang="en-US" dirty="0"/>
              <a:t>和</a:t>
            </a:r>
            <a:r>
              <a:rPr lang="en-US" altLang="zh-CN" dirty="0"/>
              <a:t>dept</a:t>
            </a:r>
            <a:r>
              <a:rPr lang="zh-CN" altLang="en-US" dirty="0"/>
              <a:t>上有索引</a:t>
            </a:r>
            <a:endParaRPr lang="en-US" altLang="zh-CN" dirty="0"/>
          </a:p>
          <a:p>
            <a:pPr lvl="1"/>
            <a:r>
              <a:rPr lang="zh-CN" altLang="en-US" dirty="0"/>
              <a:t>利用</a:t>
            </a:r>
            <a:r>
              <a:rPr lang="en-US" altLang="zh-CN" dirty="0"/>
              <a:t>age</a:t>
            </a:r>
            <a:r>
              <a:rPr lang="zh-CN" altLang="en-US" dirty="0"/>
              <a:t>的索引求</a:t>
            </a:r>
            <a:r>
              <a:rPr lang="en-US" altLang="zh-CN" dirty="0"/>
              <a:t>age&lt;30</a:t>
            </a:r>
            <a:r>
              <a:rPr lang="zh-CN" altLang="en-US" dirty="0"/>
              <a:t>的元</a:t>
            </a:r>
            <a:endParaRPr lang="en-US" altLang="zh-CN" dirty="0"/>
          </a:p>
          <a:p>
            <a:pPr marL="914400" lvl="2" indent="0">
              <a:buNone/>
            </a:pPr>
            <a:r>
              <a:rPr lang="zh-CN" altLang="en-US" dirty="0"/>
              <a:t>组指针集和（或元组</a:t>
            </a:r>
            <a:r>
              <a:rPr lang="en-US" altLang="zh-CN" dirty="0"/>
              <a:t>ID</a:t>
            </a:r>
            <a:r>
              <a:rPr lang="zh-CN" altLang="en-US" dirty="0"/>
              <a:t>集和）</a:t>
            </a:r>
            <a:endParaRPr lang="en-US" altLang="zh-CN" dirty="0"/>
          </a:p>
          <a:p>
            <a:pPr lvl="1"/>
            <a:r>
              <a:rPr lang="zh-CN" altLang="en-US" dirty="0"/>
              <a:t>利用</a:t>
            </a:r>
            <a:r>
              <a:rPr lang="en-US" altLang="zh-CN" dirty="0"/>
              <a:t>dept</a:t>
            </a:r>
            <a:r>
              <a:rPr lang="zh-CN" altLang="en-US" dirty="0"/>
              <a:t>的索引求</a:t>
            </a:r>
            <a:r>
              <a:rPr lang="en-US" altLang="zh-CN" sz="2800" dirty="0"/>
              <a:t>dept= ’ CS’</a:t>
            </a:r>
            <a:r>
              <a:rPr lang="zh-CN" altLang="en-US" dirty="0"/>
              <a:t>的元</a:t>
            </a:r>
            <a:endParaRPr lang="en-US" altLang="zh-CN" dirty="0"/>
          </a:p>
          <a:p>
            <a:pPr marL="914400" lvl="2" indent="0">
              <a:buNone/>
            </a:pPr>
            <a:r>
              <a:rPr lang="zh-CN" altLang="en-US" dirty="0"/>
              <a:t>组指针（或元组</a:t>
            </a:r>
            <a:r>
              <a:rPr lang="en-US" altLang="zh-CN" dirty="0"/>
              <a:t>ID</a:t>
            </a:r>
            <a:r>
              <a:rPr lang="zh-CN" altLang="en-US" dirty="0"/>
              <a:t>）</a:t>
            </a:r>
            <a:endParaRPr lang="en-US" altLang="zh-CN" dirty="0"/>
          </a:p>
          <a:p>
            <a:pPr lvl="1"/>
            <a:r>
              <a:rPr lang="zh-CN" altLang="en-US" dirty="0"/>
              <a:t>求两个集和的交集</a:t>
            </a:r>
            <a:endParaRPr lang="en-US" altLang="zh-CN" dirty="0"/>
          </a:p>
          <a:p>
            <a:pPr lvl="1"/>
            <a:r>
              <a:rPr lang="zh-CN" altLang="en-US" dirty="0"/>
              <a:t>根据交集检索数据并查看元组是否满足谓词</a:t>
            </a:r>
            <a:r>
              <a:rPr kumimoji="1" lang="en-US" altLang="zh-CN" sz="2800" b="1" i="0" u="none" strike="noStrike" cap="none" normalizeH="0" baseline="0" dirty="0">
                <a:ln>
                  <a:noFill/>
                </a:ln>
                <a:solidFill>
                  <a:schemeClr val="tx1"/>
                </a:solidFill>
                <a:effectLst/>
                <a:latin typeface="Tahoma" pitchFamily="34" charset="0"/>
                <a:ea typeface="宋体" pitchFamily="2" charset="-122"/>
              </a:rPr>
              <a:t>Country=’US’</a:t>
            </a:r>
            <a:endParaRPr lang="en-US" altLang="zh-CN" dirty="0"/>
          </a:p>
          <a:p>
            <a:pPr lvl="1"/>
            <a:endParaRPr lang="en-US" altLang="zh-CN" dirty="0"/>
          </a:p>
          <a:p>
            <a:pPr marL="914400" lvl="2" indent="0">
              <a:buNone/>
            </a:pPr>
            <a:endParaRPr lang="en-US" altLang="zh-CN" dirty="0"/>
          </a:p>
          <a:p>
            <a:pPr marL="914400" lvl="2" indent="0">
              <a:buNone/>
            </a:pPr>
            <a:endParaRPr lang="en-US" altLang="zh-CN" dirty="0"/>
          </a:p>
          <a:p>
            <a:pPr lvl="1"/>
            <a:endParaRPr lang="en-US" altLang="zh-CN" dirty="0"/>
          </a:p>
          <a:p>
            <a:pPr lvl="1"/>
            <a:endParaRPr lang="en-US" altLang="zh-CN" dirty="0"/>
          </a:p>
          <a:p>
            <a:pPr marL="457200" lvl="1" indent="0">
              <a:buNone/>
            </a:pPr>
            <a:endParaRPr lang="zh-CN" altLang="en-US" dirty="0"/>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6038449" y="1511073"/>
            <a:ext cx="256599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Select </a:t>
            </a:r>
            <a:r>
              <a:rPr kumimoji="1" lang="zh-CN" altLang="en-US" sz="1600" b="1" i="0" u="none" strike="noStrike" cap="none" normalizeH="0" baseline="0" dirty="0">
                <a:ln>
                  <a:noFill/>
                </a:ln>
                <a:solidFill>
                  <a:schemeClr val="tx1"/>
                </a:solidFill>
                <a:effectLst/>
                <a:latin typeface="Tahoma" pitchFamily="34" charset="0"/>
                <a:ea typeface="宋体" pitchFamily="2" charset="-122"/>
              </a:rPr>
              <a:t>* </a:t>
            </a:r>
            <a:r>
              <a:rPr kumimoji="1" lang="en-US" altLang="zh-CN" sz="1600" b="1" i="0" u="none" strike="noStrike" cap="none" normalizeH="0" baseline="0" dirty="0">
                <a:ln>
                  <a:noFill/>
                </a:ln>
                <a:solidFill>
                  <a:schemeClr val="tx1"/>
                </a:solidFill>
                <a:effectLst/>
                <a:latin typeface="Tahoma" pitchFamily="34" charset="0"/>
                <a:ea typeface="宋体" pitchFamily="2" charset="-122"/>
              </a:rPr>
              <a:t>from students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Where age&lt;30</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t>And dept= ’ CS’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And Country=’US’</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3431562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685800" y="980728"/>
            <a:ext cx="7772400" cy="2304256"/>
          </a:xfrm>
        </p:spPr>
        <p:txBody>
          <a:bodyPr/>
          <a:lstStyle/>
          <a:p>
            <a:r>
              <a:rPr lang="zh-CN" altLang="en-US" dirty="0"/>
              <a:t>多索引扫描（续）</a:t>
            </a:r>
            <a:endParaRPr lang="en-US" altLang="zh-CN" dirty="0"/>
          </a:p>
          <a:p>
            <a:pPr lvl="1"/>
            <a:r>
              <a:rPr lang="zh-CN" altLang="en-US" dirty="0"/>
              <a:t>交（并）集的运算可以使用</a:t>
            </a:r>
            <a:endParaRPr lang="en-US" altLang="zh-CN" dirty="0"/>
          </a:p>
          <a:p>
            <a:pPr marL="457200" lvl="1" indent="0">
              <a:buNone/>
            </a:pPr>
            <a:r>
              <a:rPr lang="en-US" altLang="zh-CN" dirty="0"/>
              <a:t>  </a:t>
            </a:r>
            <a:r>
              <a:rPr lang="zh-CN" altLang="en-US" dirty="0"/>
              <a:t> 辅助数据库结构帮助我们计</a:t>
            </a:r>
            <a:endParaRPr lang="en-US" altLang="zh-CN" dirty="0"/>
          </a:p>
          <a:p>
            <a:pPr marL="457200" lvl="1" indent="0">
              <a:buNone/>
            </a:pPr>
            <a:r>
              <a:rPr lang="en-US" altLang="zh-CN" dirty="0"/>
              <a:t>   </a:t>
            </a:r>
            <a:r>
              <a:rPr lang="zh-CN" altLang="en-US" dirty="0"/>
              <a:t>算如</a:t>
            </a:r>
            <a:r>
              <a:rPr lang="en-US" altLang="zh-CN" dirty="0"/>
              <a:t>Hash Table, bitmaps, Bloom filters</a:t>
            </a:r>
          </a:p>
          <a:p>
            <a:pPr lvl="1"/>
            <a:endParaRPr lang="en-US" altLang="zh-CN" dirty="0"/>
          </a:p>
          <a:p>
            <a:pPr marL="914400" lvl="2" indent="0">
              <a:buNone/>
            </a:pPr>
            <a:endParaRPr lang="en-US" altLang="zh-CN" dirty="0"/>
          </a:p>
          <a:p>
            <a:pPr marL="914400" lvl="2" indent="0">
              <a:buNone/>
            </a:pPr>
            <a:endParaRPr lang="en-US" altLang="zh-CN" dirty="0"/>
          </a:p>
          <a:p>
            <a:pPr marL="457200" lvl="1" indent="0">
              <a:buNone/>
            </a:pPr>
            <a:endParaRPr kumimoji="1" lang="en-US" altLang="zh-CN" sz="2400" b="1" i="0" u="none" strike="noStrike" cap="none" normalizeH="0" baseline="0" dirty="0">
              <a:ln>
                <a:noFill/>
              </a:ln>
              <a:solidFill>
                <a:schemeClr val="tx1"/>
              </a:solidFill>
              <a:effectLst/>
              <a:latin typeface="Tahoma" pitchFamily="34" charset="0"/>
              <a:ea typeface="宋体" pitchFamily="2" charset="-122"/>
            </a:endParaRPr>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6254473" y="1196752"/>
            <a:ext cx="256599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Select </a:t>
            </a:r>
            <a:r>
              <a:rPr kumimoji="1" lang="zh-CN" altLang="en-US" sz="1600" b="1" i="0" u="none" strike="noStrike" cap="none" normalizeH="0" baseline="0" dirty="0">
                <a:ln>
                  <a:noFill/>
                </a:ln>
                <a:solidFill>
                  <a:schemeClr val="tx1"/>
                </a:solidFill>
                <a:effectLst/>
                <a:latin typeface="Tahoma" pitchFamily="34" charset="0"/>
                <a:ea typeface="宋体" pitchFamily="2" charset="-122"/>
              </a:rPr>
              <a:t>* </a:t>
            </a:r>
            <a:r>
              <a:rPr kumimoji="1" lang="en-US" altLang="zh-CN" sz="1600" b="1" i="0" u="none" strike="noStrike" cap="none" normalizeH="0" baseline="0" dirty="0">
                <a:ln>
                  <a:noFill/>
                </a:ln>
                <a:solidFill>
                  <a:schemeClr val="tx1"/>
                </a:solidFill>
                <a:effectLst/>
                <a:latin typeface="Tahoma" pitchFamily="34" charset="0"/>
                <a:ea typeface="宋体" pitchFamily="2" charset="-122"/>
              </a:rPr>
              <a:t>from students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Where age&lt;30</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t>And dept= ’ CS’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And Country=’US’</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2" name="等腰三角形 1">
            <a:extLst>
              <a:ext uri="{FF2B5EF4-FFF2-40B4-BE49-F238E27FC236}">
                <a16:creationId xmlns:a16="http://schemas.microsoft.com/office/drawing/2014/main" id="{8F455EEE-1D59-4747-A210-2AC7B02E9E5F}"/>
              </a:ext>
            </a:extLst>
          </p:cNvPr>
          <p:cNvSpPr/>
          <p:nvPr/>
        </p:nvSpPr>
        <p:spPr bwMode="auto">
          <a:xfrm>
            <a:off x="1189856" y="3429000"/>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3" name="组合 12">
            <a:extLst>
              <a:ext uri="{FF2B5EF4-FFF2-40B4-BE49-F238E27FC236}">
                <a16:creationId xmlns:a16="http://schemas.microsoft.com/office/drawing/2014/main" id="{CC697130-CEDF-4CA8-A5A3-775A23AA187C}"/>
              </a:ext>
            </a:extLst>
          </p:cNvPr>
          <p:cNvGrpSpPr/>
          <p:nvPr/>
        </p:nvGrpSpPr>
        <p:grpSpPr>
          <a:xfrm>
            <a:off x="1189856" y="4437112"/>
            <a:ext cx="427584" cy="144016"/>
            <a:chOff x="1189856" y="4437112"/>
            <a:chExt cx="427584" cy="144016"/>
          </a:xfrm>
        </p:grpSpPr>
        <p:sp>
          <p:nvSpPr>
            <p:cNvPr id="7" name="矩形 6">
              <a:extLst>
                <a:ext uri="{FF2B5EF4-FFF2-40B4-BE49-F238E27FC236}">
                  <a16:creationId xmlns:a16="http://schemas.microsoft.com/office/drawing/2014/main" id="{FD319399-B745-4160-8548-9C1CA4885FFB}"/>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825D2C0A-1E74-4120-8525-1083646D914B}"/>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8E5A5121-A1B6-4982-A10C-CB5AF2EAB4E5}"/>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4" name="组合 13">
            <a:extLst>
              <a:ext uri="{FF2B5EF4-FFF2-40B4-BE49-F238E27FC236}">
                <a16:creationId xmlns:a16="http://schemas.microsoft.com/office/drawing/2014/main" id="{49E751BF-36AE-4529-AEE6-4451DDDA5B7B}"/>
              </a:ext>
            </a:extLst>
          </p:cNvPr>
          <p:cNvGrpSpPr/>
          <p:nvPr/>
        </p:nvGrpSpPr>
        <p:grpSpPr>
          <a:xfrm>
            <a:off x="1768152" y="4437112"/>
            <a:ext cx="427584" cy="144016"/>
            <a:chOff x="1768152" y="4509120"/>
            <a:chExt cx="427584" cy="144016"/>
          </a:xfrm>
        </p:grpSpPr>
        <p:sp>
          <p:nvSpPr>
            <p:cNvPr id="10" name="矩形 9">
              <a:extLst>
                <a:ext uri="{FF2B5EF4-FFF2-40B4-BE49-F238E27FC236}">
                  <a16:creationId xmlns:a16="http://schemas.microsoft.com/office/drawing/2014/main" id="{FEDBEE66-25F7-462B-9E87-8BB375270009}"/>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9CAA9E42-0B96-471A-AD2F-01EBDA833098}"/>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472C73AE-9A04-4924-AAF6-9241196EF397}"/>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5" name="组合 14">
            <a:extLst>
              <a:ext uri="{FF2B5EF4-FFF2-40B4-BE49-F238E27FC236}">
                <a16:creationId xmlns:a16="http://schemas.microsoft.com/office/drawing/2014/main" id="{CE3FF0C9-5A1A-4894-9198-1509508FA555}"/>
              </a:ext>
            </a:extLst>
          </p:cNvPr>
          <p:cNvGrpSpPr/>
          <p:nvPr/>
        </p:nvGrpSpPr>
        <p:grpSpPr>
          <a:xfrm>
            <a:off x="2272208" y="4437112"/>
            <a:ext cx="427584" cy="144016"/>
            <a:chOff x="1768152" y="4509120"/>
            <a:chExt cx="427584" cy="144016"/>
          </a:xfrm>
        </p:grpSpPr>
        <p:sp>
          <p:nvSpPr>
            <p:cNvPr id="16" name="矩形 15">
              <a:extLst>
                <a:ext uri="{FF2B5EF4-FFF2-40B4-BE49-F238E27FC236}">
                  <a16:creationId xmlns:a16="http://schemas.microsoft.com/office/drawing/2014/main" id="{38A6668B-4008-498E-93C0-5B2D81676C12}"/>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7" name="矩形 16">
              <a:extLst>
                <a:ext uri="{FF2B5EF4-FFF2-40B4-BE49-F238E27FC236}">
                  <a16:creationId xmlns:a16="http://schemas.microsoft.com/office/drawing/2014/main" id="{EBA28B04-5C56-4E47-A34B-7E61C002EE44}"/>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8" name="矩形 17">
              <a:extLst>
                <a:ext uri="{FF2B5EF4-FFF2-40B4-BE49-F238E27FC236}">
                  <a16:creationId xmlns:a16="http://schemas.microsoft.com/office/drawing/2014/main" id="{FF3D48B5-9E47-4B74-939A-F30A171D4393}"/>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36" name="组合 35">
            <a:extLst>
              <a:ext uri="{FF2B5EF4-FFF2-40B4-BE49-F238E27FC236}">
                <a16:creationId xmlns:a16="http://schemas.microsoft.com/office/drawing/2014/main" id="{FED92A76-F691-4655-A0D4-EE8307008B62}"/>
              </a:ext>
            </a:extLst>
          </p:cNvPr>
          <p:cNvGrpSpPr/>
          <p:nvPr/>
        </p:nvGrpSpPr>
        <p:grpSpPr>
          <a:xfrm>
            <a:off x="6335080" y="3429000"/>
            <a:ext cx="1509936" cy="1152128"/>
            <a:chOff x="6302424" y="3501008"/>
            <a:chExt cx="1509936" cy="1152128"/>
          </a:xfrm>
        </p:grpSpPr>
        <p:sp>
          <p:nvSpPr>
            <p:cNvPr id="23" name="等腰三角形 22">
              <a:extLst>
                <a:ext uri="{FF2B5EF4-FFF2-40B4-BE49-F238E27FC236}">
                  <a16:creationId xmlns:a16="http://schemas.microsoft.com/office/drawing/2014/main" id="{F4204D6F-B8AA-4FC7-BCB5-602922B3CC89}"/>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24" name="组合 23">
              <a:extLst>
                <a:ext uri="{FF2B5EF4-FFF2-40B4-BE49-F238E27FC236}">
                  <a16:creationId xmlns:a16="http://schemas.microsoft.com/office/drawing/2014/main" id="{12BB5E3E-71BB-4ED9-9291-6195FB78DBDA}"/>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6D3388F5-2B59-416F-946F-4F939BFF9CF4}"/>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21C5B2C-52F5-4966-8861-6217AC4B88AC}"/>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0366F98F-F81D-4119-9CAF-AF50B04D7B0D}"/>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28" name="组合 27">
              <a:extLst>
                <a:ext uri="{FF2B5EF4-FFF2-40B4-BE49-F238E27FC236}">
                  <a16:creationId xmlns:a16="http://schemas.microsoft.com/office/drawing/2014/main" id="{1CE90F0D-2EED-4CD2-8ABB-5CD0714ADB5E}"/>
                </a:ext>
              </a:extLst>
            </p:cNvPr>
            <p:cNvGrpSpPr/>
            <p:nvPr/>
          </p:nvGrpSpPr>
          <p:grpSpPr>
            <a:xfrm>
              <a:off x="6880720" y="4509120"/>
              <a:ext cx="427584" cy="144016"/>
              <a:chOff x="1768152" y="4509120"/>
              <a:chExt cx="427584" cy="144016"/>
            </a:xfrm>
          </p:grpSpPr>
          <p:sp>
            <p:nvSpPr>
              <p:cNvPr id="29" name="矩形 28">
                <a:extLst>
                  <a:ext uri="{FF2B5EF4-FFF2-40B4-BE49-F238E27FC236}">
                    <a16:creationId xmlns:a16="http://schemas.microsoft.com/office/drawing/2014/main" id="{8C3ACAFD-11A2-4C3B-A7E5-BF7B1E531B6A}"/>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0" name="矩形 29">
                <a:extLst>
                  <a:ext uri="{FF2B5EF4-FFF2-40B4-BE49-F238E27FC236}">
                    <a16:creationId xmlns:a16="http://schemas.microsoft.com/office/drawing/2014/main" id="{8A0668DE-E7AA-40E4-885F-022DB117236A}"/>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1" name="矩形 30">
                <a:extLst>
                  <a:ext uri="{FF2B5EF4-FFF2-40B4-BE49-F238E27FC236}">
                    <a16:creationId xmlns:a16="http://schemas.microsoft.com/office/drawing/2014/main" id="{89C2F26E-D4EB-4F37-A929-551A8B0BC322}"/>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32" name="组合 31">
              <a:extLst>
                <a:ext uri="{FF2B5EF4-FFF2-40B4-BE49-F238E27FC236}">
                  <a16:creationId xmlns:a16="http://schemas.microsoft.com/office/drawing/2014/main" id="{A5D4374A-E1DA-4E17-A0D0-6C155FFB0B5F}"/>
                </a:ext>
              </a:extLst>
            </p:cNvPr>
            <p:cNvGrpSpPr/>
            <p:nvPr/>
          </p:nvGrpSpPr>
          <p:grpSpPr>
            <a:xfrm>
              <a:off x="7384776" y="4509120"/>
              <a:ext cx="427584" cy="144016"/>
              <a:chOff x="1768152" y="4509120"/>
              <a:chExt cx="427584" cy="144016"/>
            </a:xfrm>
          </p:grpSpPr>
          <p:sp>
            <p:nvSpPr>
              <p:cNvPr id="33" name="矩形 32">
                <a:extLst>
                  <a:ext uri="{FF2B5EF4-FFF2-40B4-BE49-F238E27FC236}">
                    <a16:creationId xmlns:a16="http://schemas.microsoft.com/office/drawing/2014/main" id="{695F500D-9296-429C-A3D8-BE3EF624A8CC}"/>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4" name="矩形 33">
                <a:extLst>
                  <a:ext uri="{FF2B5EF4-FFF2-40B4-BE49-F238E27FC236}">
                    <a16:creationId xmlns:a16="http://schemas.microsoft.com/office/drawing/2014/main" id="{6221596F-7DE9-466D-9427-5F6789CE746D}"/>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5" name="矩形 34">
                <a:extLst>
                  <a:ext uri="{FF2B5EF4-FFF2-40B4-BE49-F238E27FC236}">
                    <a16:creationId xmlns:a16="http://schemas.microsoft.com/office/drawing/2014/main" id="{2E734FCF-7236-4D7C-9B80-1380F81F7C8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37" name="文本框 36">
            <a:extLst>
              <a:ext uri="{FF2B5EF4-FFF2-40B4-BE49-F238E27FC236}">
                <a16:creationId xmlns:a16="http://schemas.microsoft.com/office/drawing/2014/main" id="{CB0C77B0-1F1C-46A5-A455-82A8AD171AE7}"/>
              </a:ext>
            </a:extLst>
          </p:cNvPr>
          <p:cNvSpPr txBox="1"/>
          <p:nvPr/>
        </p:nvSpPr>
        <p:spPr>
          <a:xfrm flipH="1">
            <a:off x="1505279" y="4725144"/>
            <a:ext cx="1026018" cy="338554"/>
          </a:xfrm>
          <a:prstGeom prst="rect">
            <a:avLst/>
          </a:prstGeom>
          <a:noFill/>
        </p:spPr>
        <p:txBody>
          <a:bodyPr wrap="square" rtlCol="0">
            <a:spAutoFit/>
          </a:bodyPr>
          <a:lstStyle/>
          <a:p>
            <a:r>
              <a:rPr lang="en-US" altLang="zh-CN" sz="1600" dirty="0"/>
              <a:t>age&lt;30</a:t>
            </a:r>
            <a:endParaRPr lang="zh-CN" altLang="en-US" sz="1600" dirty="0"/>
          </a:p>
        </p:txBody>
      </p:sp>
      <p:sp>
        <p:nvSpPr>
          <p:cNvPr id="38" name="文本框 37">
            <a:extLst>
              <a:ext uri="{FF2B5EF4-FFF2-40B4-BE49-F238E27FC236}">
                <a16:creationId xmlns:a16="http://schemas.microsoft.com/office/drawing/2014/main" id="{E3E1F589-CCFD-461B-AB0A-DC71A0E68DA0}"/>
              </a:ext>
            </a:extLst>
          </p:cNvPr>
          <p:cNvSpPr txBox="1"/>
          <p:nvPr/>
        </p:nvSpPr>
        <p:spPr>
          <a:xfrm flipH="1">
            <a:off x="6444208" y="4653136"/>
            <a:ext cx="1386058" cy="338554"/>
          </a:xfrm>
          <a:prstGeom prst="rect">
            <a:avLst/>
          </a:prstGeom>
          <a:noFill/>
        </p:spPr>
        <p:txBody>
          <a:bodyPr wrap="square" rtlCol="0">
            <a:spAutoFit/>
          </a:bodyPr>
          <a:lstStyle/>
          <a:p>
            <a:r>
              <a:rPr lang="en-US" altLang="zh-CN" sz="1600" dirty="0"/>
              <a:t>dept= ’ CS’</a:t>
            </a:r>
            <a:endParaRPr lang="zh-CN" altLang="en-US" sz="1600" dirty="0"/>
          </a:p>
        </p:txBody>
      </p:sp>
      <p:grpSp>
        <p:nvGrpSpPr>
          <p:cNvPr id="46" name="组合 45">
            <a:extLst>
              <a:ext uri="{FF2B5EF4-FFF2-40B4-BE49-F238E27FC236}">
                <a16:creationId xmlns:a16="http://schemas.microsoft.com/office/drawing/2014/main" id="{9A1447C7-0BB1-4AD2-81A8-031378F17D15}"/>
              </a:ext>
            </a:extLst>
          </p:cNvPr>
          <p:cNvGrpSpPr/>
          <p:nvPr/>
        </p:nvGrpSpPr>
        <p:grpSpPr>
          <a:xfrm>
            <a:off x="3061890" y="5157192"/>
            <a:ext cx="2662238" cy="1143000"/>
            <a:chOff x="2819400" y="3581400"/>
            <a:chExt cx="2662238" cy="1143000"/>
          </a:xfrm>
        </p:grpSpPr>
        <p:sp>
          <p:nvSpPr>
            <p:cNvPr id="41" name="Oval 6">
              <a:extLst>
                <a:ext uri="{FF2B5EF4-FFF2-40B4-BE49-F238E27FC236}">
                  <a16:creationId xmlns:a16="http://schemas.microsoft.com/office/drawing/2014/main" id="{77D59136-7A2F-4E49-9E59-7C29D8D9DA30}"/>
                </a:ext>
              </a:extLst>
            </p:cNvPr>
            <p:cNvSpPr>
              <a:spLocks noChangeArrowheads="1"/>
            </p:cNvSpPr>
            <p:nvPr/>
          </p:nvSpPr>
          <p:spPr bwMode="auto">
            <a:xfrm>
              <a:off x="28194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7">
              <a:extLst>
                <a:ext uri="{FF2B5EF4-FFF2-40B4-BE49-F238E27FC236}">
                  <a16:creationId xmlns:a16="http://schemas.microsoft.com/office/drawing/2014/main" id="{3065C4CA-11EA-4827-827F-BD33CFD4CCB6}"/>
                </a:ext>
              </a:extLst>
            </p:cNvPr>
            <p:cNvSpPr>
              <a:spLocks noChangeArrowheads="1"/>
            </p:cNvSpPr>
            <p:nvPr/>
          </p:nvSpPr>
          <p:spPr bwMode="auto">
            <a:xfrm>
              <a:off x="37338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8">
              <a:extLst>
                <a:ext uri="{FF2B5EF4-FFF2-40B4-BE49-F238E27FC236}">
                  <a16:creationId xmlns:a16="http://schemas.microsoft.com/office/drawing/2014/main" id="{02F6AB5C-1E19-407D-BF35-D17C95223579}"/>
                </a:ext>
              </a:extLst>
            </p:cNvPr>
            <p:cNvSpPr>
              <a:spLocks noChangeArrowheads="1"/>
            </p:cNvSpPr>
            <p:nvPr/>
          </p:nvSpPr>
          <p:spPr bwMode="auto">
            <a:xfrm>
              <a:off x="3733800" y="3657600"/>
              <a:ext cx="836613" cy="990600"/>
            </a:xfrm>
            <a:prstGeom prst="ellipse">
              <a:avLst/>
            </a:prstGeom>
            <a:blipFill dpi="0" rotWithShape="0">
              <a:blip r:embed="rId3"/>
              <a:srcRect/>
              <a:tile tx="0" ty="0" sx="100000" sy="100000" flip="none" algn="tl"/>
            </a:blip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50" name="连接符: 曲线 49">
            <a:extLst>
              <a:ext uri="{FF2B5EF4-FFF2-40B4-BE49-F238E27FC236}">
                <a16:creationId xmlns:a16="http://schemas.microsoft.com/office/drawing/2014/main" id="{C548DDC8-F665-47AC-B291-FB37D653545E}"/>
              </a:ext>
            </a:extLst>
          </p:cNvPr>
          <p:cNvCxnSpPr>
            <a:stCxn id="37" idx="2"/>
            <a:endCxn id="41" idx="2"/>
          </p:cNvCxnSpPr>
          <p:nvPr/>
        </p:nvCxnSpPr>
        <p:spPr bwMode="auto">
          <a:xfrm rot="16200000" flipH="1">
            <a:off x="2207592" y="4874394"/>
            <a:ext cx="664994" cy="1043602"/>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2" name="连接符: 曲线 51">
            <a:extLst>
              <a:ext uri="{FF2B5EF4-FFF2-40B4-BE49-F238E27FC236}">
                <a16:creationId xmlns:a16="http://schemas.microsoft.com/office/drawing/2014/main" id="{0AC230BF-C99C-4D61-8C2C-EA1B2E9A3262}"/>
              </a:ext>
            </a:extLst>
          </p:cNvPr>
          <p:cNvCxnSpPr>
            <a:stCxn id="38" idx="2"/>
            <a:endCxn id="42" idx="6"/>
          </p:cNvCxnSpPr>
          <p:nvPr/>
        </p:nvCxnSpPr>
        <p:spPr bwMode="auto">
          <a:xfrm rot="5400000">
            <a:off x="6062182" y="4653637"/>
            <a:ext cx="737002" cy="1413109"/>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3" name="文本框 52">
            <a:extLst>
              <a:ext uri="{FF2B5EF4-FFF2-40B4-BE49-F238E27FC236}">
                <a16:creationId xmlns:a16="http://schemas.microsoft.com/office/drawing/2014/main" id="{3A4AD5FA-B6EC-4A9D-A592-6F1974BE1438}"/>
              </a:ext>
            </a:extLst>
          </p:cNvPr>
          <p:cNvSpPr txBox="1"/>
          <p:nvPr/>
        </p:nvSpPr>
        <p:spPr>
          <a:xfrm>
            <a:off x="1449151" y="5415607"/>
            <a:ext cx="982961" cy="369332"/>
          </a:xfrm>
          <a:prstGeom prst="rect">
            <a:avLst/>
          </a:prstGeom>
          <a:noFill/>
        </p:spPr>
        <p:txBody>
          <a:bodyPr wrap="none" rtlCol="0">
            <a:spAutoFit/>
          </a:bodyPr>
          <a:lstStyle/>
          <a:p>
            <a:r>
              <a:rPr lang="zh-CN" altLang="en-US" sz="1800" dirty="0"/>
              <a:t>元组</a:t>
            </a:r>
            <a:r>
              <a:rPr lang="en-US" altLang="zh-CN" sz="1800" dirty="0"/>
              <a:t>ids</a:t>
            </a:r>
            <a:endParaRPr lang="zh-CN" altLang="en-US" sz="1800" dirty="0"/>
          </a:p>
        </p:txBody>
      </p:sp>
      <p:sp>
        <p:nvSpPr>
          <p:cNvPr id="54" name="文本框 53">
            <a:extLst>
              <a:ext uri="{FF2B5EF4-FFF2-40B4-BE49-F238E27FC236}">
                <a16:creationId xmlns:a16="http://schemas.microsoft.com/office/drawing/2014/main" id="{32791904-2E98-4CC1-AF73-B1635EB38D7D}"/>
              </a:ext>
            </a:extLst>
          </p:cNvPr>
          <p:cNvSpPr txBox="1"/>
          <p:nvPr/>
        </p:nvSpPr>
        <p:spPr>
          <a:xfrm>
            <a:off x="6829399" y="5568007"/>
            <a:ext cx="982961" cy="369332"/>
          </a:xfrm>
          <a:prstGeom prst="rect">
            <a:avLst/>
          </a:prstGeom>
          <a:noFill/>
        </p:spPr>
        <p:txBody>
          <a:bodyPr wrap="none" rtlCol="0">
            <a:spAutoFit/>
          </a:bodyPr>
          <a:lstStyle/>
          <a:p>
            <a:r>
              <a:rPr lang="zh-CN" altLang="en-US" sz="1800" dirty="0"/>
              <a:t>元组</a:t>
            </a:r>
            <a:r>
              <a:rPr lang="en-US" altLang="zh-CN" sz="1800" dirty="0"/>
              <a:t>ids</a:t>
            </a:r>
            <a:endParaRPr lang="zh-CN" altLang="en-US" sz="1800" dirty="0"/>
          </a:p>
        </p:txBody>
      </p:sp>
      <p:sp>
        <p:nvSpPr>
          <p:cNvPr id="55" name="文本框 54">
            <a:extLst>
              <a:ext uri="{FF2B5EF4-FFF2-40B4-BE49-F238E27FC236}">
                <a16:creationId xmlns:a16="http://schemas.microsoft.com/office/drawing/2014/main" id="{6269C2BC-AC76-46A4-92E1-DEC965F83567}"/>
              </a:ext>
            </a:extLst>
          </p:cNvPr>
          <p:cNvSpPr txBox="1"/>
          <p:nvPr/>
        </p:nvSpPr>
        <p:spPr>
          <a:xfrm flipH="1">
            <a:off x="4652607" y="6465694"/>
            <a:ext cx="2437441" cy="369332"/>
          </a:xfrm>
          <a:prstGeom prst="rect">
            <a:avLst/>
          </a:prstGeom>
          <a:noFill/>
        </p:spPr>
        <p:txBody>
          <a:bodyPr wrap="square" rtlCol="0">
            <a:spAutoFit/>
          </a:bodyPr>
          <a:lstStyle/>
          <a:p>
            <a:r>
              <a:rPr kumimoji="1" lang="en-US" altLang="zh-CN" sz="1800" b="1" i="0" u="none" strike="noStrike" cap="none" normalizeH="0" baseline="0" dirty="0">
                <a:ln>
                  <a:noFill/>
                </a:ln>
                <a:solidFill>
                  <a:schemeClr val="tx1"/>
                </a:solidFill>
                <a:effectLst/>
                <a:latin typeface="Tahoma" pitchFamily="34" charset="0"/>
                <a:ea typeface="宋体" pitchFamily="2" charset="-122"/>
              </a:rPr>
              <a:t>Country=’US’</a:t>
            </a:r>
            <a:endParaRPr lang="zh-CN" altLang="en-US" sz="1800" dirty="0"/>
          </a:p>
        </p:txBody>
      </p:sp>
      <p:cxnSp>
        <p:nvCxnSpPr>
          <p:cNvPr id="59" name="直接箭头连接符 58">
            <a:extLst>
              <a:ext uri="{FF2B5EF4-FFF2-40B4-BE49-F238E27FC236}">
                <a16:creationId xmlns:a16="http://schemas.microsoft.com/office/drawing/2014/main" id="{E5BA35C9-52FC-4762-A337-00D25866BCB5}"/>
              </a:ext>
            </a:extLst>
          </p:cNvPr>
          <p:cNvCxnSpPr>
            <a:stCxn id="43" idx="4"/>
          </p:cNvCxnSpPr>
          <p:nvPr/>
        </p:nvCxnSpPr>
        <p:spPr bwMode="auto">
          <a:xfrm flipH="1">
            <a:off x="4394596" y="6223992"/>
            <a:ext cx="1" cy="61103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0" name="文本框 59">
            <a:extLst>
              <a:ext uri="{FF2B5EF4-FFF2-40B4-BE49-F238E27FC236}">
                <a16:creationId xmlns:a16="http://schemas.microsoft.com/office/drawing/2014/main" id="{26336EFA-581B-4B88-8B97-2A50A8FD85C7}"/>
              </a:ext>
            </a:extLst>
          </p:cNvPr>
          <p:cNvSpPr txBox="1"/>
          <p:nvPr/>
        </p:nvSpPr>
        <p:spPr>
          <a:xfrm>
            <a:off x="1969988" y="6453336"/>
            <a:ext cx="3168566" cy="369332"/>
          </a:xfrm>
          <a:prstGeom prst="rect">
            <a:avLst/>
          </a:prstGeom>
          <a:noFill/>
        </p:spPr>
        <p:txBody>
          <a:bodyPr wrap="square" rtlCol="0">
            <a:spAutoFit/>
          </a:bodyPr>
          <a:lstStyle/>
          <a:p>
            <a:r>
              <a:rPr lang="zh-CN" altLang="en-US" sz="1800" dirty="0"/>
              <a:t>提取（</a:t>
            </a:r>
            <a:r>
              <a:rPr lang="en-US" altLang="zh-CN" sz="1800" dirty="0"/>
              <a:t> fetch </a:t>
            </a:r>
            <a:r>
              <a:rPr lang="zh-CN" altLang="en-US" sz="1800" dirty="0"/>
              <a:t>）元组</a:t>
            </a:r>
          </a:p>
        </p:txBody>
      </p:sp>
    </p:spTree>
    <p:extLst>
      <p:ext uri="{BB962C8B-B14F-4D97-AF65-F5344CB8AC3E}">
        <p14:creationId xmlns:p14="http://schemas.microsoft.com/office/powerpoint/2010/main" val="1144467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41BED8-9164-4740-8E23-496C22FDC413}"/>
              </a:ext>
            </a:extLst>
          </p:cNvPr>
          <p:cNvSpPr>
            <a:spLocks noGrp="1"/>
          </p:cNvSpPr>
          <p:nvPr>
            <p:ph idx="1"/>
          </p:nvPr>
        </p:nvSpPr>
        <p:spPr>
          <a:xfrm>
            <a:off x="395536" y="1052736"/>
            <a:ext cx="8278688" cy="5043264"/>
          </a:xfrm>
        </p:spPr>
        <p:txBody>
          <a:bodyPr/>
          <a:lstStyle/>
          <a:p>
            <a:r>
              <a:rPr lang="zh-CN" altLang="en-US" dirty="0"/>
              <a:t>修改操作</a:t>
            </a:r>
            <a:endParaRPr lang="en-US" altLang="zh-CN" dirty="0"/>
          </a:p>
          <a:p>
            <a:pPr lvl="1"/>
            <a:r>
              <a:rPr lang="zh-CN" altLang="en-US" dirty="0"/>
              <a:t>对于数据库的修改操作，需要进行约束检查和索引更新</a:t>
            </a:r>
            <a:endParaRPr lang="en-US" altLang="zh-CN" dirty="0"/>
          </a:p>
          <a:p>
            <a:pPr lvl="1"/>
            <a:r>
              <a:rPr lang="en-US" altLang="zh-CN" dirty="0"/>
              <a:t>INSERT</a:t>
            </a:r>
          </a:p>
          <a:p>
            <a:pPr lvl="2">
              <a:buFont typeface="Wingdings" panose="05000000000000000000" pitchFamily="2" charset="2"/>
              <a:buChar char="n"/>
            </a:pPr>
            <a:r>
              <a:rPr lang="zh-CN" altLang="en-US" dirty="0"/>
              <a:t>做法</a:t>
            </a:r>
            <a:r>
              <a:rPr lang="en-US" altLang="zh-CN" dirty="0"/>
              <a:t>1</a:t>
            </a:r>
            <a:r>
              <a:rPr lang="zh-CN" altLang="en-US" dirty="0"/>
              <a:t>：先物化插入的元组，再执行插入操作</a:t>
            </a:r>
            <a:endParaRPr lang="en-US" altLang="zh-CN" dirty="0"/>
          </a:p>
          <a:p>
            <a:pPr lvl="2">
              <a:buFont typeface="Wingdings" panose="05000000000000000000" pitchFamily="2" charset="2"/>
              <a:buChar char="n"/>
            </a:pPr>
            <a:r>
              <a:rPr lang="zh-CN" altLang="en-US" dirty="0"/>
              <a:t>做法</a:t>
            </a:r>
            <a:r>
              <a:rPr lang="en-US" altLang="zh-CN" dirty="0"/>
              <a:t>2</a:t>
            </a:r>
            <a:r>
              <a:rPr lang="zh-CN" altLang="en-US" dirty="0"/>
              <a:t>：子算子返回要插入的元组，由</a:t>
            </a:r>
            <a:r>
              <a:rPr lang="en-US" altLang="zh-CN" dirty="0"/>
              <a:t>insert</a:t>
            </a:r>
            <a:r>
              <a:rPr lang="zh-CN" altLang="en-US" dirty="0"/>
              <a:t>执行插入</a:t>
            </a:r>
            <a:endParaRPr lang="en-US" altLang="zh-CN" dirty="0"/>
          </a:p>
          <a:p>
            <a:pPr lvl="1"/>
            <a:r>
              <a:rPr lang="en-US" altLang="zh-CN" dirty="0"/>
              <a:t>UPDATE/DELETE</a:t>
            </a:r>
          </a:p>
          <a:p>
            <a:pPr lvl="2">
              <a:buFont typeface="Wingdings" panose="05000000000000000000" pitchFamily="2" charset="2"/>
              <a:buChar char="n"/>
            </a:pPr>
            <a:r>
              <a:rPr lang="zh-CN" altLang="en-US" dirty="0"/>
              <a:t>子算子返回要操作的（更新</a:t>
            </a:r>
            <a:r>
              <a:rPr lang="en-US" altLang="zh-CN" dirty="0"/>
              <a:t>/</a:t>
            </a:r>
            <a:r>
              <a:rPr lang="zh-CN" altLang="en-US" dirty="0"/>
              <a:t>删除）的元组</a:t>
            </a:r>
            <a:r>
              <a:rPr lang="en-US" altLang="zh-CN" dirty="0"/>
              <a:t>ID</a:t>
            </a:r>
          </a:p>
          <a:p>
            <a:pPr lvl="2">
              <a:buFont typeface="Wingdings" panose="05000000000000000000" pitchFamily="2" charset="2"/>
              <a:buChar char="n"/>
            </a:pPr>
            <a:r>
              <a:rPr lang="zh-CN" altLang="en-US" dirty="0"/>
              <a:t>需要“</a:t>
            </a:r>
            <a:r>
              <a:rPr lang="zh-CN" altLang="en-US" dirty="0">
                <a:solidFill>
                  <a:srgbClr val="FF0000"/>
                </a:solidFill>
              </a:rPr>
              <a:t>记住</a:t>
            </a:r>
            <a:r>
              <a:rPr lang="zh-CN" altLang="en-US" dirty="0"/>
              <a:t>” 对于所有已操作的（更新</a:t>
            </a:r>
            <a:r>
              <a:rPr lang="en-US" altLang="zh-CN" dirty="0"/>
              <a:t>/</a:t>
            </a:r>
            <a:r>
              <a:rPr lang="zh-CN" altLang="en-US" dirty="0"/>
              <a:t>删除）元组</a:t>
            </a:r>
            <a:endParaRPr lang="en-US" altLang="zh-CN" dirty="0"/>
          </a:p>
          <a:p>
            <a:pPr lvl="2"/>
            <a:endParaRPr lang="en-US" altLang="zh-CN" dirty="0"/>
          </a:p>
          <a:p>
            <a:pPr lvl="2"/>
            <a:endParaRPr lang="en-US" altLang="zh-CN" dirty="0"/>
          </a:p>
          <a:p>
            <a:pPr lvl="1"/>
            <a:endParaRPr lang="zh-CN" altLang="en-US" dirty="0"/>
          </a:p>
        </p:txBody>
      </p:sp>
      <p:sp>
        <p:nvSpPr>
          <p:cNvPr id="4" name="Text Box 4">
            <a:extLst>
              <a:ext uri="{FF2B5EF4-FFF2-40B4-BE49-F238E27FC236}">
                <a16:creationId xmlns:a16="http://schemas.microsoft.com/office/drawing/2014/main" id="{BA2DC93D-84EE-4BAB-B827-129FFB3853DB}"/>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247137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1EF8F5-F8CE-4354-A032-2124014C5AA2}"/>
              </a:ext>
            </a:extLst>
          </p:cNvPr>
          <p:cNvSpPr>
            <a:spLocks noGrp="1"/>
          </p:cNvSpPr>
          <p:nvPr>
            <p:ph idx="1"/>
          </p:nvPr>
        </p:nvSpPr>
        <p:spPr>
          <a:xfrm>
            <a:off x="685800" y="1124744"/>
            <a:ext cx="7772400" cy="4971256"/>
          </a:xfrm>
        </p:spPr>
        <p:txBody>
          <a:bodyPr/>
          <a:lstStyle/>
          <a:p>
            <a:r>
              <a:rPr lang="zh-CN" altLang="en-US" dirty="0"/>
              <a:t>查询计划</a:t>
            </a:r>
            <a:endParaRPr lang="en-US" altLang="zh-CN" dirty="0"/>
          </a:p>
          <a:p>
            <a:pPr lvl="1"/>
            <a:r>
              <a:rPr lang="zh-CN" altLang="en-US" dirty="0"/>
              <a:t>操作算子以树的形式进行组织</a:t>
            </a:r>
            <a:endParaRPr lang="en-US" altLang="zh-CN" dirty="0"/>
          </a:p>
          <a:p>
            <a:pPr lvl="1"/>
            <a:r>
              <a:rPr lang="zh-CN" altLang="en-US" dirty="0"/>
              <a:t>数据流从叶子结点流向根节点</a:t>
            </a:r>
            <a:endParaRPr lang="en-US" altLang="zh-CN" dirty="0"/>
          </a:p>
          <a:p>
            <a:pPr lvl="1"/>
            <a:r>
              <a:rPr lang="zh-CN" altLang="en-US" dirty="0"/>
              <a:t>根节点的输出是查询的结构</a:t>
            </a:r>
          </a:p>
        </p:txBody>
      </p:sp>
      <p:sp>
        <p:nvSpPr>
          <p:cNvPr id="5" name="矩形 4">
            <a:extLst>
              <a:ext uri="{FF2B5EF4-FFF2-40B4-BE49-F238E27FC236}">
                <a16:creationId xmlns:a16="http://schemas.microsoft.com/office/drawing/2014/main" id="{526E8197-661A-4A89-9B48-F4C7A94D32E3}"/>
              </a:ext>
            </a:extLst>
          </p:cNvPr>
          <p:cNvSpPr/>
          <p:nvPr/>
        </p:nvSpPr>
        <p:spPr bwMode="auto">
          <a:xfrm>
            <a:off x="688016" y="378904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ext uri="{D42A27DB-BD31-4B8C-83A1-F6EECF244321}">
                <p14:modId xmlns:p14="http://schemas.microsoft.com/office/powerpoint/2010/main" val="84456654"/>
              </p:ext>
            </p:extLst>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28684" name="Object 12">
                        <a:extLst>
                          <a:ext uri="{FF2B5EF4-FFF2-40B4-BE49-F238E27FC236}">
                            <a16:creationId xmlns:a16="http://schemas.microsoft.com/office/drawing/2014/main" id="{60B72504-784A-4FC6-A8B2-B9CDD7B62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ext uri="{D42A27DB-BD31-4B8C-83A1-F6EECF244321}">
                <p14:modId xmlns:p14="http://schemas.microsoft.com/office/powerpoint/2010/main" val="3904576368"/>
              </p:ext>
            </p:extLst>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8682" name="Object 10">
                        <a:extLst>
                          <a:ext uri="{FF2B5EF4-FFF2-40B4-BE49-F238E27FC236}">
                            <a16:creationId xmlns:a16="http://schemas.microsoft.com/office/drawing/2014/main" id="{64316BFA-6E7B-42C8-9968-C3343A81E9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Text Box 4">
            <a:extLst>
              <a:ext uri="{FF2B5EF4-FFF2-40B4-BE49-F238E27FC236}">
                <a16:creationId xmlns:a16="http://schemas.microsoft.com/office/drawing/2014/main" id="{131F9500-09FD-499F-BE3E-95D8F5B417D3}"/>
              </a:ext>
            </a:extLst>
          </p:cNvPr>
          <p:cNvSpPr txBox="1">
            <a:spLocks noChangeArrowheads="1"/>
          </p:cNvSpPr>
          <p:nvPr/>
        </p:nvSpPr>
        <p:spPr bwMode="auto">
          <a:xfrm>
            <a:off x="0" y="-136566"/>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a:t>
            </a:r>
            <a:r>
              <a:rPr kumimoji="0" lang="zh-CN" altLang="en-US" sz="3600" b="0" dirty="0">
                <a:solidFill>
                  <a:schemeClr val="bg1"/>
                </a:solidFill>
                <a:latin typeface="楷体_GB2312" pitchFamily="49" charset="-122"/>
                <a:ea typeface="楷体_GB2312" pitchFamily="49" charset="-122"/>
              </a:rPr>
              <a:t>关系数据库系统的查询处理</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888370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Tree>
    <p:extLst>
      <p:ext uri="{BB962C8B-B14F-4D97-AF65-F5344CB8AC3E}">
        <p14:creationId xmlns:p14="http://schemas.microsoft.com/office/powerpoint/2010/main" val="3397443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2" name="文本框 1">
            <a:extLst>
              <a:ext uri="{FF2B5EF4-FFF2-40B4-BE49-F238E27FC236}">
                <a16:creationId xmlns:a16="http://schemas.microsoft.com/office/drawing/2014/main" id="{5A4D641F-E8E4-4F17-81C8-99EF862ABEBE}"/>
              </a:ext>
            </a:extLst>
          </p:cNvPr>
          <p:cNvSpPr txBox="1"/>
          <p:nvPr/>
        </p:nvSpPr>
        <p:spPr>
          <a:xfrm>
            <a:off x="5989240" y="5653112"/>
            <a:ext cx="2212776" cy="369332"/>
          </a:xfrm>
          <a:prstGeom prst="rect">
            <a:avLst/>
          </a:prstGeom>
          <a:noFill/>
        </p:spPr>
        <p:txBody>
          <a:bodyPr wrap="square" rtlCol="0">
            <a:spAutoFit/>
          </a:bodyPr>
          <a:lstStyle/>
          <a:p>
            <a:r>
              <a:rPr lang="en-US" altLang="zh-CN" sz="1800" dirty="0">
                <a:solidFill>
                  <a:srgbClr val="FF0000"/>
                </a:solidFill>
              </a:rPr>
              <a:t>(9999,Andy)</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6446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938672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2" name="文本框 1">
            <a:extLst>
              <a:ext uri="{FF2B5EF4-FFF2-40B4-BE49-F238E27FC236}">
                <a16:creationId xmlns:a16="http://schemas.microsoft.com/office/drawing/2014/main" id="{5A4D641F-E8E4-4F17-81C8-99EF862ABEBE}"/>
              </a:ext>
            </a:extLst>
          </p:cNvPr>
          <p:cNvSpPr txBox="1"/>
          <p:nvPr/>
        </p:nvSpPr>
        <p:spPr>
          <a:xfrm>
            <a:off x="5989240" y="5653112"/>
            <a:ext cx="2212776" cy="369332"/>
          </a:xfrm>
          <a:prstGeom prst="rect">
            <a:avLst/>
          </a:prstGeom>
          <a:noFill/>
        </p:spPr>
        <p:txBody>
          <a:bodyPr wrap="square" rtlCol="0">
            <a:spAutoFit/>
          </a:bodyPr>
          <a:lstStyle/>
          <a:p>
            <a:r>
              <a:rPr lang="en-US" altLang="zh-CN" sz="1800" dirty="0">
                <a:solidFill>
                  <a:srgbClr val="FF0000"/>
                </a:solidFill>
              </a:rPr>
              <a:t>(9999,Andy)</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6446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2181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1979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31" name="连接符: 曲线 30">
            <a:extLst>
              <a:ext uri="{FF2B5EF4-FFF2-40B4-BE49-F238E27FC236}">
                <a16:creationId xmlns:a16="http://schemas.microsoft.com/office/drawing/2014/main" id="{C8645F2B-4144-4383-BBFF-F97E78C26C93}"/>
              </a:ext>
            </a:extLst>
          </p:cNvPr>
          <p:cNvCxnSpPr>
            <a:stCxn id="29" idx="3"/>
            <a:endCxn id="11" idx="3"/>
          </p:cNvCxnSpPr>
          <p:nvPr/>
        </p:nvCxnSpPr>
        <p:spPr bwMode="auto">
          <a:xfrm flipV="1">
            <a:off x="3046060" y="2402376"/>
            <a:ext cx="12700" cy="2175173"/>
          </a:xfrm>
          <a:prstGeom prst="curvedConnector3">
            <a:avLst>
              <a:gd name="adj1" fmla="val 1800000"/>
            </a:avLst>
          </a:prstGeom>
          <a:solidFill>
            <a:schemeClr val="bg1"/>
          </a:solidFill>
          <a:ln w="952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8BDB7FF3-9936-453B-A1BC-EB4AB8E79E1C}"/>
              </a:ext>
            </a:extLst>
          </p:cNvPr>
          <p:cNvSpPr txBox="1"/>
          <p:nvPr/>
        </p:nvSpPr>
        <p:spPr>
          <a:xfrm flipH="1">
            <a:off x="3483621" y="2217710"/>
            <a:ext cx="2546568" cy="369332"/>
          </a:xfrm>
          <a:prstGeom prst="rect">
            <a:avLst/>
          </a:prstGeom>
          <a:noFill/>
        </p:spPr>
        <p:txBody>
          <a:bodyPr wrap="square" rtlCol="0">
            <a:spAutoFit/>
          </a:bodyPr>
          <a:lstStyle/>
          <a:p>
            <a:r>
              <a:rPr lang="en-US" altLang="zh-CN" sz="1800" dirty="0">
                <a:solidFill>
                  <a:srgbClr val="FF0000"/>
                </a:solidFill>
              </a:rPr>
              <a:t>(9999,Andy)</a:t>
            </a:r>
            <a:endParaRPr lang="zh-CN" altLang="en-US" sz="1800" dirty="0">
              <a:solidFill>
                <a:srgbClr val="FF0000"/>
              </a:solidFill>
            </a:endParaRPr>
          </a:p>
        </p:txBody>
      </p:sp>
    </p:spTree>
    <p:extLst>
      <p:ext uri="{BB962C8B-B14F-4D97-AF65-F5344CB8AC3E}">
        <p14:creationId xmlns:p14="http://schemas.microsoft.com/office/powerpoint/2010/main" val="1637684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2181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1979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3483621" y="2217710"/>
            <a:ext cx="2546568" cy="369332"/>
          </a:xfrm>
          <a:prstGeom prst="rect">
            <a:avLst/>
          </a:prstGeom>
          <a:noFill/>
        </p:spPr>
        <p:txBody>
          <a:bodyPr wrap="square" rtlCol="0">
            <a:spAutoFit/>
          </a:bodyPr>
          <a:lstStyle/>
          <a:p>
            <a:r>
              <a:rPr lang="en-US" altLang="zh-CN" sz="1800" dirty="0">
                <a:solidFill>
                  <a:srgbClr val="FF0000"/>
                </a:solidFill>
              </a:rPr>
              <a:t>(9999,Andy)</a:t>
            </a:r>
            <a:endParaRPr lang="zh-CN" altLang="en-US" sz="1800" dirty="0">
              <a:solidFill>
                <a:srgbClr val="FF0000"/>
              </a:solidFill>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685799"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34" name="连接符: 曲线 33">
            <a:extLst>
              <a:ext uri="{FF2B5EF4-FFF2-40B4-BE49-F238E27FC236}">
                <a16:creationId xmlns:a16="http://schemas.microsoft.com/office/drawing/2014/main" id="{C253A735-08E1-4D06-8B68-B669A959893D}"/>
              </a:ext>
            </a:extLst>
          </p:cNvPr>
          <p:cNvCxnSpPr>
            <a:stCxn id="30" idx="3"/>
            <a:endCxn id="28" idx="1"/>
          </p:cNvCxnSpPr>
          <p:nvPr/>
        </p:nvCxnSpPr>
        <p:spPr bwMode="auto">
          <a:xfrm>
            <a:off x="5562082" y="2665472"/>
            <a:ext cx="486082" cy="1154926"/>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6446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1398132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2181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1979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3483621" y="2217710"/>
            <a:ext cx="2546568" cy="369332"/>
          </a:xfrm>
          <a:prstGeom prst="rect">
            <a:avLst/>
          </a:prstGeom>
          <a:noFill/>
        </p:spPr>
        <p:txBody>
          <a:bodyPr wrap="square" rtlCol="0">
            <a:spAutoFit/>
          </a:bodyPr>
          <a:lstStyle/>
          <a:p>
            <a:r>
              <a:rPr lang="en-US" altLang="zh-CN" sz="1800" dirty="0">
                <a:solidFill>
                  <a:srgbClr val="FF0000"/>
                </a:solidFill>
              </a:rPr>
              <a:t>(9999,Andy)</a:t>
            </a:r>
            <a:endParaRPr lang="zh-CN" altLang="en-US" sz="1800" dirty="0">
              <a:solidFill>
                <a:srgbClr val="FF0000"/>
              </a:solidFill>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685799"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34" name="连接符: 曲线 33">
            <a:extLst>
              <a:ext uri="{FF2B5EF4-FFF2-40B4-BE49-F238E27FC236}">
                <a16:creationId xmlns:a16="http://schemas.microsoft.com/office/drawing/2014/main" id="{C253A735-08E1-4D06-8B68-B669A959893D}"/>
              </a:ext>
            </a:extLst>
          </p:cNvPr>
          <p:cNvCxnSpPr>
            <a:cxnSpLocks/>
            <a:stCxn id="2" idx="3"/>
            <a:endCxn id="28" idx="1"/>
          </p:cNvCxnSpPr>
          <p:nvPr/>
        </p:nvCxnSpPr>
        <p:spPr bwMode="auto">
          <a:xfrm>
            <a:off x="5562082" y="3241536"/>
            <a:ext cx="486082" cy="57886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6446440" y="5288149"/>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 name="矩形 1">
            <a:extLst>
              <a:ext uri="{FF2B5EF4-FFF2-40B4-BE49-F238E27FC236}">
                <a16:creationId xmlns:a16="http://schemas.microsoft.com/office/drawing/2014/main" id="{AC6318D9-9F8E-4F91-B25C-2259D9E61CFB}"/>
              </a:ext>
            </a:extLst>
          </p:cNvPr>
          <p:cNvSpPr/>
          <p:nvPr/>
        </p:nvSpPr>
        <p:spPr bwMode="auto">
          <a:xfrm>
            <a:off x="827584" y="3140968"/>
            <a:ext cx="4734498"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1410365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2181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1979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3483621" y="2217710"/>
            <a:ext cx="2546568" cy="369332"/>
          </a:xfrm>
          <a:prstGeom prst="rect">
            <a:avLst/>
          </a:prstGeom>
          <a:noFill/>
        </p:spPr>
        <p:txBody>
          <a:bodyPr wrap="square" rtlCol="0">
            <a:spAutoFit/>
          </a:bodyPr>
          <a:lstStyle/>
          <a:p>
            <a:r>
              <a:rPr lang="en-US" altLang="zh-CN" sz="1800" dirty="0">
                <a:solidFill>
                  <a:srgbClr val="FF0000"/>
                </a:solidFill>
              </a:rPr>
              <a:t>(9999,Andy)</a:t>
            </a:r>
            <a:endParaRPr lang="zh-CN" altLang="en-US" sz="1800" dirty="0">
              <a:solidFill>
                <a:srgbClr val="FF0000"/>
              </a:solidFill>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685799"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7044208" y="5288149"/>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 name="矩形 1">
            <a:extLst>
              <a:ext uri="{FF2B5EF4-FFF2-40B4-BE49-F238E27FC236}">
                <a16:creationId xmlns:a16="http://schemas.microsoft.com/office/drawing/2014/main" id="{868ADA8A-7AEB-4229-B758-5F189C626EF4}"/>
              </a:ext>
            </a:extLst>
          </p:cNvPr>
          <p:cNvSpPr/>
          <p:nvPr/>
        </p:nvSpPr>
        <p:spPr bwMode="auto">
          <a:xfrm>
            <a:off x="819684" y="3140968"/>
            <a:ext cx="4608512" cy="260704"/>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5" name="文本框 34">
            <a:extLst>
              <a:ext uri="{FF2B5EF4-FFF2-40B4-BE49-F238E27FC236}">
                <a16:creationId xmlns:a16="http://schemas.microsoft.com/office/drawing/2014/main" id="{835525F5-77F7-4E0F-80A1-00F3E6BE8A61}"/>
              </a:ext>
            </a:extLst>
          </p:cNvPr>
          <p:cNvSpPr txBox="1"/>
          <p:nvPr/>
        </p:nvSpPr>
        <p:spPr>
          <a:xfrm>
            <a:off x="6345931" y="5640969"/>
            <a:ext cx="2212776" cy="369332"/>
          </a:xfrm>
          <a:prstGeom prst="rect">
            <a:avLst/>
          </a:prstGeom>
          <a:noFill/>
        </p:spPr>
        <p:txBody>
          <a:bodyPr wrap="square" rtlCol="0">
            <a:spAutoFit/>
          </a:bodyPr>
          <a:lstStyle/>
          <a:p>
            <a:r>
              <a:rPr lang="en-US" altLang="zh-CN" sz="1800" dirty="0">
                <a:solidFill>
                  <a:srgbClr val="FF0000"/>
                </a:solidFill>
              </a:rPr>
              <a:t>(10099,Andy)</a:t>
            </a:r>
            <a:endParaRPr lang="zh-CN" altLang="en-US" sz="1800" dirty="0">
              <a:solidFill>
                <a:srgbClr val="FF0000"/>
              </a:solidFill>
            </a:endParaRPr>
          </a:p>
        </p:txBody>
      </p:sp>
    </p:spTree>
    <p:extLst>
      <p:ext uri="{BB962C8B-B14F-4D97-AF65-F5344CB8AC3E}">
        <p14:creationId xmlns:p14="http://schemas.microsoft.com/office/powerpoint/2010/main" val="1005354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7022504"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2181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1979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31" name="连接符: 曲线 30">
            <a:extLst>
              <a:ext uri="{FF2B5EF4-FFF2-40B4-BE49-F238E27FC236}">
                <a16:creationId xmlns:a16="http://schemas.microsoft.com/office/drawing/2014/main" id="{C8645F2B-4144-4383-BBFF-F97E78C26C93}"/>
              </a:ext>
            </a:extLst>
          </p:cNvPr>
          <p:cNvCxnSpPr>
            <a:stCxn id="29" idx="3"/>
            <a:endCxn id="11" idx="3"/>
          </p:cNvCxnSpPr>
          <p:nvPr/>
        </p:nvCxnSpPr>
        <p:spPr bwMode="auto">
          <a:xfrm flipV="1">
            <a:off x="3046060" y="2402376"/>
            <a:ext cx="12700" cy="2175173"/>
          </a:xfrm>
          <a:prstGeom prst="curvedConnector3">
            <a:avLst>
              <a:gd name="adj1" fmla="val 1800000"/>
            </a:avLst>
          </a:prstGeom>
          <a:solidFill>
            <a:schemeClr val="bg1"/>
          </a:solidFill>
          <a:ln w="952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8BDB7FF3-9936-453B-A1BC-EB4AB8E79E1C}"/>
              </a:ext>
            </a:extLst>
          </p:cNvPr>
          <p:cNvSpPr txBox="1"/>
          <p:nvPr/>
        </p:nvSpPr>
        <p:spPr>
          <a:xfrm flipH="1">
            <a:off x="3483621" y="2217710"/>
            <a:ext cx="2546568" cy="369332"/>
          </a:xfrm>
          <a:prstGeom prst="rect">
            <a:avLst/>
          </a:prstGeom>
          <a:noFill/>
        </p:spPr>
        <p:txBody>
          <a:bodyPr wrap="square" rtlCol="0">
            <a:spAutoFit/>
          </a:bodyPr>
          <a:lstStyle/>
          <a:p>
            <a:r>
              <a:rPr lang="en-US" altLang="zh-CN" sz="1800" dirty="0">
                <a:solidFill>
                  <a:srgbClr val="FF0000"/>
                </a:solidFill>
              </a:rPr>
              <a:t>(10099,Andy)</a:t>
            </a:r>
            <a:endParaRPr lang="zh-CN" altLang="en-US" sz="1800" dirty="0">
              <a:solidFill>
                <a:srgbClr val="FF0000"/>
              </a:solidFill>
            </a:endParaRPr>
          </a:p>
        </p:txBody>
      </p:sp>
    </p:spTree>
    <p:extLst>
      <p:ext uri="{BB962C8B-B14F-4D97-AF65-F5344CB8AC3E}">
        <p14:creationId xmlns:p14="http://schemas.microsoft.com/office/powerpoint/2010/main" val="2213263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685800" y="980728"/>
            <a:ext cx="7772400" cy="5115272"/>
          </a:xfrm>
        </p:spPr>
        <p:txBody>
          <a:bodyPr/>
          <a:lstStyle/>
          <a:p>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6228184"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Update People</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Set  salary=salary+100</a:t>
            </a:r>
          </a:p>
          <a:p>
            <a:pPr marL="0" marR="0" indent="0" defTabSz="914400" rtl="0" eaLnBrk="1" fontAlgn="base" latinLnBrk="0" hangingPunct="1">
              <a:lnSpc>
                <a:spcPct val="100000"/>
              </a:lnSpc>
              <a:spcBef>
                <a:spcPct val="0"/>
              </a:spcBef>
              <a:spcAft>
                <a:spcPct val="0"/>
              </a:spcAft>
              <a:buClrTx/>
              <a:buSzTx/>
              <a:buFontTx/>
              <a:buNone/>
              <a:tabLst/>
            </a:pPr>
            <a:r>
              <a:rPr lang="en-US" altLang="zh-CN" sz="1600" dirty="0"/>
              <a:t>Where salary&lt;10000</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6228184" y="1280663"/>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Create Index </a:t>
            </a:r>
            <a:r>
              <a:rPr kumimoji="1" lang="en-US" altLang="zh-CN" sz="1600" b="1" i="0" u="none" strike="noStrike" cap="none" normalizeH="0" baseline="0" dirty="0" err="1">
                <a:ln>
                  <a:noFill/>
                </a:ln>
                <a:solidFill>
                  <a:schemeClr val="tx1"/>
                </a:solidFill>
                <a:effectLst/>
                <a:latin typeface="Tahoma" pitchFamily="34" charset="0"/>
                <a:ea typeface="宋体" pitchFamily="2" charset="-122"/>
              </a:rPr>
              <a:t>idx_salary</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ahoma" pitchFamily="34" charset="0"/>
                <a:ea typeface="宋体" pitchFamily="2" charset="-122"/>
              </a:rPr>
              <a:t>ON People(salary);</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467544" y="2201343"/>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err="1">
                <a:solidFill>
                  <a:srgbClr val="F03E42"/>
                </a:solidFill>
                <a:latin typeface="Inconsolata-Bold"/>
              </a:rPr>
              <a:t>child.Next</a:t>
            </a:r>
            <a:r>
              <a:rPr lang="en-US" altLang="zh-CN" sz="1800" b="1" i="0" u="none" strike="noStrike" baseline="0" dirty="0">
                <a:solidFill>
                  <a:srgbClr val="F03E42"/>
                </a:solidFill>
                <a:latin typeface="Inconsolata-Bold"/>
              </a:rPr>
              <a:t>()</a:t>
            </a:r>
            <a:r>
              <a:rPr lang="en-US" altLang="zh-CN" sz="1800" b="0" i="0" u="none" strike="noStrike" baseline="0" dirty="0">
                <a:solidFill>
                  <a:srgbClr val="595959"/>
                </a:solidFill>
                <a:latin typeface="Inconsolata-Regular"/>
              </a:rPr>
              <a: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removeFromIndex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updateTuple</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+ 100)</a:t>
            </a:r>
          </a:p>
          <a:p>
            <a:pPr algn="l"/>
            <a:r>
              <a:rPr lang="en-US" altLang="zh-CN" sz="1800" b="1" i="0" u="none" strike="noStrike" baseline="0" dirty="0">
                <a:solidFill>
                  <a:srgbClr val="F03E42"/>
                </a:solidFill>
                <a:latin typeface="Inconsolata-Bold"/>
              </a:rPr>
              <a:t>   </a:t>
            </a:r>
            <a:r>
              <a:rPr lang="en-US" altLang="zh-CN" sz="1800" b="1" i="0" u="none" strike="noStrike" baseline="0" dirty="0" err="1">
                <a:solidFill>
                  <a:srgbClr val="F03E42"/>
                </a:solidFill>
                <a:latin typeface="Inconsolata-Bold"/>
              </a:rPr>
              <a:t>insertIntoIndex</a:t>
            </a:r>
            <a:r>
              <a:rPr lang="en-US" altLang="zh-CN" sz="1800" b="0" i="0" u="none" strike="noStrike" baseline="0" dirty="0">
                <a:solidFill>
                  <a:srgbClr val="595959"/>
                </a:solidFill>
                <a:latin typeface="Inconsolata-Regular"/>
              </a:rPr>
              <a:t>(</a:t>
            </a:r>
            <a:r>
              <a:rPr lang="en-US" altLang="zh-CN" sz="1800" b="0" i="0" u="none" strike="noStrike" baseline="0" dirty="0" err="1">
                <a:solidFill>
                  <a:srgbClr val="595959"/>
                </a:solidFill>
                <a:latin typeface="Inconsolata-Regular"/>
              </a:rPr>
              <a:t>idx_salary</a:t>
            </a:r>
            <a:r>
              <a:rPr lang="en-US" altLang="zh-CN" sz="1800" b="0" i="0" u="none" strike="noStrike" baseline="0" dirty="0">
                <a:solidFill>
                  <a:srgbClr val="595959"/>
                </a:solidFill>
                <a:latin typeface="Inconsolata-Regular"/>
              </a:rPr>
              <a:t>, </a:t>
            </a:r>
            <a:r>
              <a:rPr lang="en-US" altLang="zh-CN" sz="1800" b="0" i="0" u="none" strike="noStrike" baseline="0" dirty="0" err="1">
                <a:solidFill>
                  <a:srgbClr val="595959"/>
                </a:solidFill>
                <a:latin typeface="Inconsolata-Regular"/>
              </a:rPr>
              <a:t>t.salary</a:t>
            </a:r>
            <a:r>
              <a:rPr lang="en-US" altLang="zh-CN" sz="1800" b="0" i="0" u="none" strike="noStrike" baseline="0" dirty="0">
                <a:solidFill>
                  <a:srgbClr val="595959"/>
                </a:solidFill>
                <a:latin typeface="Inconsolata-Regular"/>
              </a:rPr>
              <a:t>, 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1475656" y="4052562"/>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altLang="zh-CN" sz="1800" b="1" i="0" u="none" strike="noStrike" baseline="0" dirty="0">
                <a:solidFill>
                  <a:srgbClr val="595959"/>
                </a:solidFill>
                <a:latin typeface="Inconsolata-Bold"/>
              </a:rPr>
              <a:t>for </a:t>
            </a:r>
            <a:r>
              <a:rPr lang="en-US" altLang="zh-CN" sz="1800" b="0" i="0" u="none" strike="noStrike" baseline="0" dirty="0">
                <a:solidFill>
                  <a:srgbClr val="595959"/>
                </a:solidFill>
                <a:latin typeface="Inconsolata-Regular"/>
              </a:rPr>
              <a:t>t </a:t>
            </a:r>
            <a:r>
              <a:rPr lang="en-US" altLang="zh-CN" sz="1800" b="1" i="0" u="none" strike="noStrike" baseline="0" dirty="0">
                <a:solidFill>
                  <a:srgbClr val="595959"/>
                </a:solidFill>
                <a:latin typeface="Inconsolata-Bold"/>
              </a:rPr>
              <a:t>in </a:t>
            </a:r>
            <a:r>
              <a:rPr lang="en-US" altLang="zh-CN" sz="1800" b="1" i="0" u="none" strike="noStrike" baseline="0" dirty="0">
                <a:solidFill>
                  <a:srgbClr val="F03E42"/>
                </a:solidFill>
                <a:latin typeface="Inconsolata-Bold"/>
              </a:rPr>
              <a:t>people</a:t>
            </a:r>
            <a:r>
              <a:rPr lang="en-US" altLang="zh-CN" sz="1800" b="1" i="0" u="none" strike="noStrike" baseline="0" dirty="0">
                <a:solidFill>
                  <a:srgbClr val="595959"/>
                </a:solidFill>
                <a:latin typeface="Inconsolata-Bold"/>
              </a:rPr>
              <a:t>:</a:t>
            </a:r>
          </a:p>
          <a:p>
            <a:pPr algn="l"/>
            <a:r>
              <a:rPr lang="en-US" altLang="zh-CN" sz="1800" b="1" i="0" u="none" strike="noStrike" baseline="0" dirty="0">
                <a:solidFill>
                  <a:srgbClr val="F03E42"/>
                </a:solidFill>
                <a:latin typeface="Inconsolata-Bold"/>
              </a:rPr>
              <a:t>     emit</a:t>
            </a:r>
            <a:r>
              <a:rPr lang="en-US" altLang="zh-CN" sz="1800" b="0" i="0" u="none" strike="noStrike" baseline="0" dirty="0">
                <a:solidFill>
                  <a:srgbClr val="595959"/>
                </a:solidFill>
                <a:latin typeface="Inconsolata-Regular"/>
              </a:rPr>
              <a:t>(t)</a:t>
            </a: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467544" y="2195779"/>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1475656" y="4052562"/>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467544" y="2380341"/>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6446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6048164"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7022504"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2181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1979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3483621" y="2217710"/>
            <a:ext cx="2546568" cy="369332"/>
          </a:xfrm>
          <a:prstGeom prst="rect">
            <a:avLst/>
          </a:prstGeom>
          <a:noFill/>
        </p:spPr>
        <p:txBody>
          <a:bodyPr wrap="square" rtlCol="0">
            <a:spAutoFit/>
          </a:bodyPr>
          <a:lstStyle/>
          <a:p>
            <a:r>
              <a:rPr lang="en-US" altLang="zh-CN" sz="1800" dirty="0">
                <a:solidFill>
                  <a:srgbClr val="FF0000"/>
                </a:solidFill>
              </a:rPr>
              <a:t>(10199,Andy)</a:t>
            </a:r>
            <a:endParaRPr lang="zh-CN" altLang="en-US" sz="1800" dirty="0">
              <a:solidFill>
                <a:srgbClr val="FF0000"/>
              </a:solidFill>
            </a:endParaRPr>
          </a:p>
        </p:txBody>
      </p:sp>
      <p:sp>
        <p:nvSpPr>
          <p:cNvPr id="2" name="矩形 1">
            <a:extLst>
              <a:ext uri="{FF2B5EF4-FFF2-40B4-BE49-F238E27FC236}">
                <a16:creationId xmlns:a16="http://schemas.microsoft.com/office/drawing/2014/main" id="{6CF25E19-0CC5-413E-8C0C-DCA780C8AFF8}"/>
              </a:ext>
            </a:extLst>
          </p:cNvPr>
          <p:cNvSpPr/>
          <p:nvPr/>
        </p:nvSpPr>
        <p:spPr bwMode="auto">
          <a:xfrm>
            <a:off x="3046060" y="1844824"/>
            <a:ext cx="3182124" cy="2561439"/>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8000" b="1" i="0" u="none" strike="noStrike" cap="none" normalizeH="0" baseline="0" dirty="0">
                <a:ln>
                  <a:noFill/>
                </a:ln>
                <a:solidFill>
                  <a:srgbClr val="FF0000"/>
                </a:solidFill>
                <a:effectLst/>
                <a:latin typeface="Tahoma" pitchFamily="34" charset="0"/>
                <a:ea typeface="宋体" pitchFamily="2" charset="-122"/>
              </a:rPr>
              <a:t>×</a:t>
            </a:r>
            <a:endParaRPr kumimoji="1" lang="zh-CN" altLang="en-US" sz="8000" b="1" i="0" u="none" strike="noStrike" cap="none" normalizeH="0" baseline="0" dirty="0">
              <a:ln>
                <a:noFill/>
              </a:ln>
              <a:solidFill>
                <a:srgbClr val="FF0000"/>
              </a:solidFill>
              <a:effectLst/>
              <a:latin typeface="Tahoma" pitchFamily="34" charset="0"/>
              <a:ea typeface="宋体" pitchFamily="2" charset="-122"/>
            </a:endParaRPr>
          </a:p>
        </p:txBody>
      </p:sp>
    </p:spTree>
    <p:extLst>
      <p:ext uri="{BB962C8B-B14F-4D97-AF65-F5344CB8AC3E}">
        <p14:creationId xmlns:p14="http://schemas.microsoft.com/office/powerpoint/2010/main" val="1806647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936D96-3653-4A0B-A95B-AD416FA4773C}"/>
              </a:ext>
            </a:extLst>
          </p:cNvPr>
          <p:cNvSpPr>
            <a:spLocks noGrp="1"/>
          </p:cNvSpPr>
          <p:nvPr>
            <p:ph idx="1"/>
          </p:nvPr>
        </p:nvSpPr>
        <p:spPr>
          <a:xfrm>
            <a:off x="685800" y="980728"/>
            <a:ext cx="7772400" cy="5115272"/>
          </a:xfrm>
        </p:spPr>
        <p:txBody>
          <a:bodyPr/>
          <a:lstStyle/>
          <a:p>
            <a:r>
              <a:rPr lang="en-US" altLang="zh-CN" dirty="0"/>
              <a:t>HALLOWEEN</a:t>
            </a:r>
            <a:r>
              <a:rPr lang="zh-CN" altLang="en-US" dirty="0"/>
              <a:t>问题</a:t>
            </a:r>
            <a:endParaRPr lang="en-US" altLang="zh-CN" dirty="0"/>
          </a:p>
          <a:p>
            <a:pPr lvl="1"/>
            <a:r>
              <a:rPr lang="zh-CN" altLang="en-US" dirty="0"/>
              <a:t>当执行更新操作时会引起元组物理位置发生变化，如果不进行适当处理，就会导致</a:t>
            </a:r>
            <a:r>
              <a:rPr lang="en-US" altLang="zh-CN" dirty="0"/>
              <a:t>scan</a:t>
            </a:r>
            <a:r>
              <a:rPr lang="zh-CN" altLang="en-US" dirty="0"/>
              <a:t>操作多次访问该数据</a:t>
            </a:r>
            <a:endParaRPr lang="en-US" altLang="zh-CN" dirty="0"/>
          </a:p>
          <a:p>
            <a:pPr lvl="1"/>
            <a:r>
              <a:rPr lang="zh-CN" altLang="en-US" dirty="0"/>
              <a:t>解决方案：对于</a:t>
            </a:r>
            <a:r>
              <a:rPr lang="en-US" altLang="zh-CN" dirty="0"/>
              <a:t>update</a:t>
            </a:r>
            <a:r>
              <a:rPr lang="zh-CN" altLang="en-US" dirty="0"/>
              <a:t>和</a:t>
            </a:r>
            <a:r>
              <a:rPr lang="en-US" altLang="zh-CN" dirty="0"/>
              <a:t>delete</a:t>
            </a:r>
            <a:r>
              <a:rPr lang="zh-CN" altLang="en-US" dirty="0"/>
              <a:t>操作，需要“</a:t>
            </a:r>
            <a:r>
              <a:rPr lang="zh-CN" altLang="en-US" dirty="0">
                <a:solidFill>
                  <a:srgbClr val="FF0000"/>
                </a:solidFill>
              </a:rPr>
              <a:t>记住</a:t>
            </a:r>
            <a:r>
              <a:rPr lang="zh-CN" altLang="en-US" dirty="0"/>
              <a:t>” 对于所有已操作的（更新</a:t>
            </a:r>
            <a:r>
              <a:rPr lang="en-US" altLang="zh-CN" dirty="0"/>
              <a:t>/</a:t>
            </a:r>
            <a:r>
              <a:rPr lang="zh-CN" altLang="en-US" dirty="0"/>
              <a:t>删除）元组</a:t>
            </a:r>
            <a:endParaRPr lang="en-US" altLang="zh-CN" dirty="0"/>
          </a:p>
          <a:p>
            <a:pPr lvl="1"/>
            <a:r>
              <a:rPr lang="zh-CN" altLang="en-US" dirty="0"/>
              <a:t>该现象由</a:t>
            </a:r>
            <a:r>
              <a:rPr lang="en-US" altLang="zh-CN" dirty="0"/>
              <a:t>IBM</a:t>
            </a:r>
            <a:r>
              <a:rPr lang="zh-CN" altLang="en-US" dirty="0"/>
              <a:t>研究员在</a:t>
            </a:r>
            <a:r>
              <a:rPr lang="en-US" altLang="zh-CN" dirty="0"/>
              <a:t>1976</a:t>
            </a:r>
            <a:r>
              <a:rPr lang="zh-CN" altLang="en-US" dirty="0"/>
              <a:t>年的万圣节发现的，当时的系统是</a:t>
            </a:r>
            <a:r>
              <a:rPr lang="en-US" altLang="zh-CN" dirty="0"/>
              <a:t>System R</a:t>
            </a:r>
            <a:r>
              <a:rPr lang="zh-CN" altLang="en-US" dirty="0"/>
              <a:t>。</a:t>
            </a:r>
          </a:p>
        </p:txBody>
      </p:sp>
      <p:sp>
        <p:nvSpPr>
          <p:cNvPr id="4" name="Text Box 4">
            <a:extLst>
              <a:ext uri="{FF2B5EF4-FFF2-40B4-BE49-F238E27FC236}">
                <a16:creationId xmlns:a16="http://schemas.microsoft.com/office/drawing/2014/main" id="{4B7B2B0E-7D66-4D23-A90D-B7B58BB5FD53}"/>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9.1.2 </a:t>
            </a:r>
            <a:r>
              <a:rPr kumimoji="0" lang="zh-CN" altLang="en-US" sz="3600" b="0" dirty="0">
                <a:solidFill>
                  <a:schemeClr val="bg1"/>
                </a:solidFill>
                <a:latin typeface="楷体_GB2312" pitchFamily="49" charset="-122"/>
                <a:ea typeface="楷体_GB2312" pitchFamily="49" charset="-122"/>
              </a:rPr>
              <a:t>数据访问</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1286566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A2158A-098C-4600-B1E0-59775E3C5148}"/>
              </a:ext>
            </a:extLst>
          </p:cNvPr>
          <p:cNvSpPr>
            <a:spLocks noGrp="1"/>
          </p:cNvSpPr>
          <p:nvPr>
            <p:ph idx="1"/>
          </p:nvPr>
        </p:nvSpPr>
        <p:spPr>
          <a:xfrm>
            <a:off x="179512" y="943372"/>
            <a:ext cx="5400600" cy="4971256"/>
          </a:xfrm>
        </p:spPr>
        <p:txBody>
          <a:bodyPr/>
          <a:lstStyle/>
          <a:p>
            <a:r>
              <a:rPr lang="zh-CN" altLang="en-US" dirty="0"/>
              <a:t>表达式计算</a:t>
            </a:r>
            <a:endParaRPr lang="en-US" altLang="zh-CN" dirty="0"/>
          </a:p>
          <a:p>
            <a:pPr lvl="1"/>
            <a:r>
              <a:rPr lang="en-US" altLang="zh-CN" dirty="0"/>
              <a:t>DBMS</a:t>
            </a:r>
            <a:r>
              <a:rPr lang="zh-CN" altLang="en-US" dirty="0"/>
              <a:t>用一颗表达树来表示</a:t>
            </a:r>
            <a:r>
              <a:rPr lang="en-US" altLang="zh-CN" dirty="0">
                <a:solidFill>
                  <a:srgbClr val="FF0000"/>
                </a:solidFill>
              </a:rPr>
              <a:t>where</a:t>
            </a:r>
            <a:r>
              <a:rPr lang="zh-CN" altLang="en-US" dirty="0"/>
              <a:t>子句</a:t>
            </a:r>
            <a:r>
              <a:rPr lang="en-US" altLang="zh-CN" dirty="0"/>
              <a:t>,</a:t>
            </a:r>
            <a:r>
              <a:rPr lang="zh-CN" altLang="en-US" dirty="0"/>
              <a:t>树的每个结点表示不同的表达式类型</a:t>
            </a:r>
            <a:endParaRPr lang="en-US" altLang="zh-CN" dirty="0"/>
          </a:p>
          <a:p>
            <a:pPr lvl="2">
              <a:buFont typeface="Wingdings" panose="05000000000000000000" pitchFamily="2" charset="2"/>
              <a:buChar char="n"/>
            </a:pPr>
            <a:r>
              <a:rPr lang="zh-CN" altLang="en-US" dirty="0"/>
              <a:t>逻辑运算符：与，或</a:t>
            </a:r>
            <a:endParaRPr lang="en-US" altLang="zh-CN" dirty="0"/>
          </a:p>
          <a:p>
            <a:pPr lvl="2">
              <a:buFont typeface="Wingdings" panose="05000000000000000000" pitchFamily="2" charset="2"/>
              <a:buChar char="n"/>
            </a:pPr>
            <a:r>
              <a:rPr lang="zh-CN" altLang="en-US" dirty="0"/>
              <a:t>比较运算符：</a:t>
            </a:r>
            <a:r>
              <a:rPr lang="en-US" altLang="zh-CN" dirty="0"/>
              <a:t>=</a:t>
            </a:r>
            <a:r>
              <a:rPr lang="zh-CN" altLang="en-US" dirty="0"/>
              <a:t>，</a:t>
            </a:r>
            <a:r>
              <a:rPr lang="en-US" altLang="zh-CN" dirty="0"/>
              <a:t>&gt;,&lt;,!=,…</a:t>
            </a:r>
          </a:p>
          <a:p>
            <a:pPr lvl="2">
              <a:buFont typeface="Wingdings" panose="05000000000000000000" pitchFamily="2" charset="2"/>
              <a:buChar char="n"/>
            </a:pPr>
            <a:r>
              <a:rPr lang="zh-CN" altLang="en-US" dirty="0"/>
              <a:t>算数运算符：</a:t>
            </a:r>
            <a:r>
              <a:rPr lang="en-US" altLang="zh-CN" dirty="0"/>
              <a:t>+,-,*,/,….</a:t>
            </a:r>
          </a:p>
          <a:p>
            <a:pPr lvl="2">
              <a:buFont typeface="Wingdings" panose="05000000000000000000" pitchFamily="2" charset="2"/>
              <a:buChar char="n"/>
            </a:pPr>
            <a:r>
              <a:rPr lang="zh-CN" altLang="en-US" dirty="0"/>
              <a:t>常量</a:t>
            </a:r>
            <a:endParaRPr lang="en-US" altLang="zh-CN" dirty="0"/>
          </a:p>
          <a:p>
            <a:pPr lvl="2">
              <a:buFont typeface="Wingdings" panose="05000000000000000000" pitchFamily="2" charset="2"/>
              <a:buChar char="n"/>
            </a:pPr>
            <a:r>
              <a:rPr lang="zh-CN" altLang="en-US" dirty="0"/>
              <a:t>元组属性</a:t>
            </a:r>
          </a:p>
        </p:txBody>
      </p:sp>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9.1.3 </a:t>
            </a:r>
            <a:r>
              <a:rPr kumimoji="0" lang="zh-CN" altLang="en-US" sz="3600" b="0" dirty="0">
                <a:solidFill>
                  <a:schemeClr val="bg1"/>
                </a:solidFill>
                <a:ea typeface="楷体_GB2312" pitchFamily="49" charset="-122"/>
              </a:rPr>
              <a:t>表达式计算</a:t>
            </a:r>
            <a:endParaRPr kumimoji="0" lang="zh-CN" altLang="en-US" sz="3600" b="0" dirty="0">
              <a:solidFill>
                <a:schemeClr val="bg1"/>
              </a:solidFill>
              <a:latin typeface="楷体_GB2312" pitchFamily="49" charset="-122"/>
              <a:ea typeface="楷体_GB2312" pitchFamily="49" charset="-122"/>
            </a:endParaRP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5940152" y="1164813"/>
            <a:ext cx="3031606" cy="1112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18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latin typeface="新宋体" panose="02010609030101010101" pitchFamily="49" charset="-122"/>
                <a:ea typeface="新宋体" panose="02010609030101010101" pitchFamily="49" charset="-122"/>
              </a:rPr>
              <a:t>Where </a:t>
            </a:r>
            <a:r>
              <a:rPr lang="en-US" altLang="zh-CN" sz="1800" dirty="0" err="1">
                <a:latin typeface="新宋体" panose="02010609030101010101" pitchFamily="49" charset="-122"/>
                <a:ea typeface="新宋体" panose="02010609030101010101" pitchFamily="49" charset="-122"/>
              </a:rPr>
              <a:t>S.value</a:t>
            </a:r>
            <a:r>
              <a:rPr lang="en-US" altLang="zh-CN" sz="1800" dirty="0">
                <a:latin typeface="新宋体" panose="02010609030101010101" pitchFamily="49" charset="-122"/>
                <a:ea typeface="新宋体" panose="02010609030101010101" pitchFamily="49" charset="-122"/>
              </a:rPr>
              <a:t>&gt;100</a:t>
            </a:r>
            <a:endParaRPr kumimoji="1" lang="zh-CN" altLang="en-US"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5690589"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And</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4630422" y="4073463"/>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7020272"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&gt;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831402CE-1C1F-450D-B44F-0C4DC012BDAF}"/>
              </a:ext>
            </a:extLst>
          </p:cNvPr>
          <p:cNvSpPr/>
          <p:nvPr/>
        </p:nvSpPr>
        <p:spPr bwMode="auto">
          <a:xfrm>
            <a:off x="3685806" y="4941168"/>
            <a:ext cx="115212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ahoma" pitchFamily="34" charset="0"/>
                <a:ea typeface="宋体" pitchFamily="2" charset="-122"/>
              </a:rPr>
              <a:t>Attribute(R.id)</a:t>
            </a:r>
            <a:endParaRPr kumimoji="1" lang="zh-CN" altLang="en-US" sz="1200" b="0" i="0" u="none" strike="noStrike" cap="none" normalizeH="0" baseline="0" dirty="0">
              <a:ln>
                <a:noFill/>
              </a:ln>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E0CF396E-AD45-4427-8736-131B915E5A62}"/>
              </a:ext>
            </a:extLst>
          </p:cNvPr>
          <p:cNvSpPr/>
          <p:nvPr/>
        </p:nvSpPr>
        <p:spPr bwMode="auto">
          <a:xfrm>
            <a:off x="5242490"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ahoma" pitchFamily="34" charset="0"/>
                <a:ea typeface="宋体" pitchFamily="2" charset="-122"/>
              </a:rPr>
              <a:t>Attribute(S.id)</a:t>
            </a:r>
            <a:endParaRPr kumimoji="1" lang="zh-CN" altLang="en-US" sz="1200" b="0" i="0" u="none" strike="noStrike" cap="none" normalizeH="0" baseline="0" dirty="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644420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ahoma" pitchFamily="34" charset="0"/>
                <a:ea typeface="宋体" pitchFamily="2" charset="-122"/>
              </a:rPr>
              <a:t>Attribute(</a:t>
            </a:r>
            <a:r>
              <a:rPr kumimoji="1" lang="en-US" altLang="zh-CN" sz="1200" b="0" i="0" u="none" strike="noStrike" cap="none" normalizeH="0" baseline="0" dirty="0" err="1">
                <a:ln>
                  <a:noFill/>
                </a:ln>
                <a:solidFill>
                  <a:schemeClr val="tx1"/>
                </a:solidFill>
                <a:effectLst/>
                <a:latin typeface="Tahoma" pitchFamily="34" charset="0"/>
                <a:ea typeface="宋体" pitchFamily="2" charset="-122"/>
              </a:rPr>
              <a:t>S.value</a:t>
            </a:r>
            <a:r>
              <a:rPr kumimoji="1" lang="en-US" altLang="zh-CN" sz="1200" b="0" i="0" u="none" strike="noStrike" cap="none" normalizeH="0" baseline="0" dirty="0">
                <a:ln>
                  <a:noFill/>
                </a:ln>
                <a:solidFill>
                  <a:schemeClr val="tx1"/>
                </a:solidFill>
                <a:effectLst/>
                <a:latin typeface="Tahoma" pitchFamily="34" charset="0"/>
                <a:ea typeface="宋体" pitchFamily="2" charset="-122"/>
              </a:rPr>
              <a:t>)</a:t>
            </a:r>
            <a:endParaRPr kumimoji="1" lang="zh-CN" altLang="en-US" sz="1200" b="0" i="0" u="none" strike="noStrike" cap="none" normalizeH="0" baseline="0" dirty="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8028384"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Tahoma" pitchFamily="34" charset="0"/>
                <a:ea typeface="宋体" pitchFamily="2" charset="-122"/>
              </a:rPr>
              <a:t>Constant(100)</a:t>
            </a:r>
            <a:endParaRPr kumimoji="1" lang="zh-CN" altLang="en-US" sz="1200" b="0" i="0" u="none" strike="noStrike" cap="none" normalizeH="0" baseline="0" dirty="0">
              <a:ln>
                <a:noFill/>
              </a:ln>
              <a:solidFill>
                <a:schemeClr val="tx1"/>
              </a:solidFill>
              <a:effectLst/>
              <a:latin typeface="Tahoma" pitchFamily="34" charset="0"/>
              <a:ea typeface="宋体" pitchFamily="2" charset="-122"/>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6711861" y="3156593"/>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stCxn id="2" idx="2"/>
            <a:endCxn id="6" idx="0"/>
          </p:cNvCxnSpPr>
          <p:nvPr/>
        </p:nvCxnSpPr>
        <p:spPr bwMode="auto">
          <a:xfrm rot="5400000">
            <a:off x="5518742" y="3289547"/>
            <a:ext cx="507665" cy="1060167"/>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8" name="连接符: 曲线 17">
            <a:extLst>
              <a:ext uri="{FF2B5EF4-FFF2-40B4-BE49-F238E27FC236}">
                <a16:creationId xmlns:a16="http://schemas.microsoft.com/office/drawing/2014/main" id="{D6FA2EED-95F7-4131-8FAB-D1D1FF04D14A}"/>
              </a:ext>
            </a:extLst>
          </p:cNvPr>
          <p:cNvCxnSpPr>
            <a:stCxn id="6" idx="2"/>
            <a:endCxn id="8" idx="0"/>
          </p:cNvCxnSpPr>
          <p:nvPr/>
        </p:nvCxnSpPr>
        <p:spPr bwMode="auto">
          <a:xfrm rot="5400000">
            <a:off x="4498348" y="4197025"/>
            <a:ext cx="507665" cy="98062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0" name="连接符: 曲线 19">
            <a:extLst>
              <a:ext uri="{FF2B5EF4-FFF2-40B4-BE49-F238E27FC236}">
                <a16:creationId xmlns:a16="http://schemas.microsoft.com/office/drawing/2014/main" id="{89A57BF1-D7AF-4351-92C8-2A1E700B3E79}"/>
              </a:ext>
            </a:extLst>
          </p:cNvPr>
          <p:cNvCxnSpPr>
            <a:stCxn id="6" idx="2"/>
            <a:endCxn id="10" idx="0"/>
          </p:cNvCxnSpPr>
          <p:nvPr/>
        </p:nvCxnSpPr>
        <p:spPr bwMode="auto">
          <a:xfrm rot="16200000" flipH="1">
            <a:off x="5253083" y="4422909"/>
            <a:ext cx="507665" cy="5288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stCxn id="7" idx="2"/>
            <a:endCxn id="11" idx="0"/>
          </p:cNvCxnSpPr>
          <p:nvPr/>
        </p:nvCxnSpPr>
        <p:spPr bwMode="auto">
          <a:xfrm rot="5400000">
            <a:off x="7092280" y="4401108"/>
            <a:ext cx="504056" cy="576064"/>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stCxn id="7" idx="2"/>
            <a:endCxn id="12" idx="0"/>
          </p:cNvCxnSpPr>
          <p:nvPr/>
        </p:nvCxnSpPr>
        <p:spPr bwMode="auto">
          <a:xfrm rot="16200000" flipH="1">
            <a:off x="7842759" y="4226692"/>
            <a:ext cx="504056" cy="924895"/>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6084168" y="1700808"/>
            <a:ext cx="2664296" cy="57606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398825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81AA00-0AC4-4E29-89F4-75FC2880EA6B}"/>
              </a:ext>
            </a:extLst>
          </p:cNvPr>
          <p:cNvSpPr>
            <a:spLocks noGrp="1"/>
          </p:cNvSpPr>
          <p:nvPr>
            <p:ph idx="1"/>
          </p:nvPr>
        </p:nvSpPr>
        <p:spPr>
          <a:xfrm>
            <a:off x="685800" y="836712"/>
            <a:ext cx="7772400" cy="5259288"/>
          </a:xfrm>
        </p:spPr>
        <p:txBody>
          <a:bodyPr/>
          <a:lstStyle/>
          <a:p>
            <a:r>
              <a:rPr lang="zh-CN" altLang="en-US" dirty="0"/>
              <a:t>查询处理模型</a:t>
            </a:r>
            <a:endParaRPr lang="en-US" altLang="zh-CN" dirty="0"/>
          </a:p>
          <a:p>
            <a:r>
              <a:rPr lang="zh-CN" altLang="en-US" dirty="0"/>
              <a:t>数据存取</a:t>
            </a:r>
            <a:endParaRPr lang="en-US" altLang="zh-CN" dirty="0"/>
          </a:p>
          <a:p>
            <a:r>
              <a:rPr lang="zh-CN" altLang="en-US" dirty="0"/>
              <a:t>表达式计算</a:t>
            </a:r>
            <a:endParaRPr lang="en-US" altLang="zh-CN" dirty="0"/>
          </a:p>
          <a:p>
            <a:endParaRPr lang="zh-CN" altLang="en-US" dirty="0"/>
          </a:p>
        </p:txBody>
      </p:sp>
      <p:sp>
        <p:nvSpPr>
          <p:cNvPr id="4" name="Text Box 4">
            <a:extLst>
              <a:ext uri="{FF2B5EF4-FFF2-40B4-BE49-F238E27FC236}">
                <a16:creationId xmlns:a16="http://schemas.microsoft.com/office/drawing/2014/main" id="{1A7E7406-F0C7-40A3-A9E2-5C0B7B88C294}"/>
              </a:ext>
            </a:extLst>
          </p:cNvPr>
          <p:cNvSpPr txBox="1">
            <a:spLocks noChangeArrowheads="1"/>
          </p:cNvSpPr>
          <p:nvPr/>
        </p:nvSpPr>
        <p:spPr bwMode="auto">
          <a:xfrm>
            <a:off x="0" y="-75585"/>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a:t>
            </a:r>
            <a:r>
              <a:rPr kumimoji="0" lang="zh-CN" altLang="en-US" sz="3600" b="0" dirty="0">
                <a:solidFill>
                  <a:schemeClr val="bg1"/>
                </a:solidFill>
                <a:latin typeface="楷体_GB2312" pitchFamily="49" charset="-122"/>
                <a:ea typeface="楷体_GB2312" pitchFamily="49" charset="-122"/>
              </a:rPr>
              <a:t>关系数据库系统的查询处理</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1551972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9.1.3 </a:t>
            </a:r>
            <a:r>
              <a:rPr kumimoji="0" lang="zh-CN" altLang="en-US" sz="3600" b="0" dirty="0">
                <a:solidFill>
                  <a:schemeClr val="bg1"/>
                </a:solidFill>
                <a:ea typeface="楷体_GB2312" pitchFamily="49" charset="-122"/>
              </a:rPr>
              <a:t>表达式计算</a:t>
            </a:r>
            <a:endParaRPr kumimoji="0" lang="zh-CN" altLang="en-US" sz="3600" b="0" dirty="0">
              <a:solidFill>
                <a:schemeClr val="bg1"/>
              </a:solidFill>
              <a:latin typeface="楷体_GB2312" pitchFamily="49" charset="-122"/>
              <a:ea typeface="楷体_GB2312" pitchFamily="49" charset="-122"/>
            </a:endParaRP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561390" y="1484783"/>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lang="en-US" altLang="zh-CN" sz="1800" dirty="0">
                <a:latin typeface="新宋体" panose="02010609030101010101" pitchFamily="49" charset="-122"/>
                <a:ea typeface="新宋体" panose="02010609030101010101" pitchFamily="49" charset="-122"/>
              </a:rPr>
              <a:t> From S</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latin typeface="新宋体" panose="02010609030101010101" pitchFamily="49" charset="-122"/>
                <a:ea typeface="新宋体" panose="02010609030101010101" pitchFamily="49" charset="-122"/>
              </a:rPr>
              <a:t>Where </a:t>
            </a:r>
            <a:r>
              <a:rPr lang="en-US" altLang="zh-CN" sz="1800" dirty="0" err="1">
                <a:latin typeface="新宋体" panose="02010609030101010101" pitchFamily="49" charset="-122"/>
                <a:ea typeface="新宋体" panose="02010609030101010101" pitchFamily="49" charset="-122"/>
              </a:rPr>
              <a:t>S.value</a:t>
            </a:r>
            <a:r>
              <a:rPr lang="en-US" altLang="zh-CN" sz="1800" dirty="0">
                <a:latin typeface="新宋体" panose="02010609030101010101" pitchFamily="49" charset="-122"/>
                <a:ea typeface="新宋体" panose="02010609030101010101" pitchFamily="49" charset="-122"/>
              </a:rPr>
              <a:t>=?+1</a:t>
            </a:r>
            <a:endParaRPr kumimoji="1" lang="zh-CN" altLang="en-US"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4056503"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2483768" y="4073463"/>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ahoma" pitchFamily="34" charset="0"/>
                <a:ea typeface="宋体" pitchFamily="2" charset="-122"/>
              </a:rPr>
              <a:t>Arribute</a:t>
            </a: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r>
              <a:rPr kumimoji="1" lang="en-US" altLang="zh-CN" sz="1800" b="0" i="0" u="none" strike="noStrike" cap="none" normalizeH="0" baseline="0" dirty="0" err="1">
                <a:ln>
                  <a:noFill/>
                </a:ln>
                <a:solidFill>
                  <a:schemeClr val="tx1"/>
                </a:solidFill>
                <a:effectLst/>
                <a:latin typeface="Tahoma" pitchFamily="34" charset="0"/>
                <a:ea typeface="宋体" pitchFamily="2" charset="-122"/>
              </a:rPr>
              <a:t>S.value</a:t>
            </a: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5386186"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b="0" dirty="0"/>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4668570" y="4941168"/>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Parameter(0)</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639429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Constant(1)</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5077775" y="3156593"/>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3756514" y="3161405"/>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5422806" y="4365720"/>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6250282" y="4185084"/>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1547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3685806" y="1400871"/>
            <a:ext cx="5400280"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4261870" y="990019"/>
            <a:ext cx="1944216" cy="461665"/>
          </a:xfrm>
          <a:prstGeom prst="rect">
            <a:avLst/>
          </a:prstGeom>
          <a:noFill/>
        </p:spPr>
        <p:txBody>
          <a:bodyPr wrap="square" rtlCol="0">
            <a:spAutoFit/>
          </a:bodyPr>
          <a:lstStyle/>
          <a:p>
            <a:r>
              <a:rPr lang="zh-CN" altLang="en-US" dirty="0"/>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3862056" y="1544120"/>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当前元组</a:t>
            </a:r>
            <a:endParaRPr kumimoji="1" lang="en-US" altLang="zh-CN" sz="1600" b="0" i="0" u="none" strike="noStrike" cap="none" normalizeH="0" baseline="0" dirty="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0" dirty="0"/>
              <a:t>（</a:t>
            </a:r>
            <a:r>
              <a:rPr lang="en-US" altLang="zh-CN" sz="1600" b="0" dirty="0"/>
              <a:t>123,1000</a:t>
            </a:r>
            <a:r>
              <a:rPr lang="zh-CN" altLang="en-US" sz="1600" b="0" dirty="0"/>
              <a:t>）</a:t>
            </a:r>
            <a:endParaRPr kumimoji="1" lang="zh-CN" altLang="en-US" sz="1600" b="0" i="0" u="none" strike="noStrike" cap="none" normalizeH="0" baseline="0" dirty="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5940152" y="1544121"/>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0" dirty="0"/>
              <a:t>查询参数</a:t>
            </a:r>
            <a:endParaRPr kumimoji="1" lang="en-US" altLang="zh-CN" sz="1600" b="0" i="0" u="none" strike="noStrike" cap="none" normalizeH="0" baseline="0" dirty="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0" dirty="0"/>
              <a:t>999</a:t>
            </a:r>
            <a:endParaRPr kumimoji="1" lang="zh-CN" altLang="en-US" sz="1600" b="0" i="0" u="none" strike="noStrike" cap="none" normalizeH="0" baseline="0" dirty="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7391880" y="1537245"/>
            <a:ext cx="15726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模式信息</a:t>
            </a:r>
            <a:endParaRPr kumimoji="1" lang="en-US" altLang="zh-CN" sz="1600" b="0" i="0" u="none" strike="noStrike" cap="none" normalizeH="0" baseline="0" dirty="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0" dirty="0"/>
              <a:t>S(</a:t>
            </a:r>
            <a:r>
              <a:rPr lang="en-US" altLang="zh-CN" sz="1600" b="0" dirty="0" err="1"/>
              <a:t>int:id,int:value</a:t>
            </a:r>
            <a:r>
              <a:rPr lang="en-US" altLang="zh-CN" sz="1600" b="0" dirty="0"/>
              <a:t>)</a:t>
            </a:r>
            <a:endParaRPr kumimoji="1" lang="zh-CN" altLang="en-US" sz="1600" b="0" i="0" u="none" strike="noStrike" cap="none" normalizeH="0" baseline="0" dirty="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712989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9.1.3 </a:t>
            </a:r>
            <a:r>
              <a:rPr kumimoji="0" lang="zh-CN" altLang="en-US" sz="3600" b="0" dirty="0">
                <a:solidFill>
                  <a:schemeClr val="bg1"/>
                </a:solidFill>
                <a:ea typeface="楷体_GB2312" pitchFamily="49" charset="-122"/>
              </a:rPr>
              <a:t>表达式计算</a:t>
            </a:r>
            <a:endParaRPr kumimoji="0" lang="zh-CN" altLang="en-US" sz="3600" b="0" dirty="0">
              <a:solidFill>
                <a:schemeClr val="bg1"/>
              </a:solidFill>
              <a:latin typeface="楷体_GB2312" pitchFamily="49" charset="-122"/>
              <a:ea typeface="楷体_GB2312" pitchFamily="49" charset="-122"/>
            </a:endParaRP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561390" y="1484783"/>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lang="en-US" altLang="zh-CN" sz="1800" dirty="0">
                <a:latin typeface="新宋体" panose="02010609030101010101" pitchFamily="49" charset="-122"/>
                <a:ea typeface="新宋体" panose="02010609030101010101" pitchFamily="49" charset="-122"/>
              </a:rPr>
              <a:t> From S</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1800" dirty="0">
                <a:latin typeface="新宋体" panose="02010609030101010101" pitchFamily="49" charset="-122"/>
                <a:ea typeface="新宋体" panose="02010609030101010101" pitchFamily="49" charset="-122"/>
              </a:rPr>
              <a:t>Where </a:t>
            </a:r>
            <a:r>
              <a:rPr lang="en-US" altLang="zh-CN" sz="1800" dirty="0" err="1">
                <a:latin typeface="新宋体" panose="02010609030101010101" pitchFamily="49" charset="-122"/>
                <a:ea typeface="新宋体" panose="02010609030101010101" pitchFamily="49" charset="-122"/>
              </a:rPr>
              <a:t>S.value</a:t>
            </a:r>
            <a:r>
              <a:rPr lang="en-US" altLang="zh-CN" sz="1800" dirty="0">
                <a:latin typeface="新宋体" panose="02010609030101010101" pitchFamily="49" charset="-122"/>
                <a:ea typeface="新宋体" panose="02010609030101010101" pitchFamily="49" charset="-122"/>
              </a:rPr>
              <a:t>=?+1</a:t>
            </a:r>
            <a:endParaRPr kumimoji="1" lang="zh-CN" altLang="en-US" sz="18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4056503"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2483768" y="4073463"/>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ahoma" pitchFamily="34" charset="0"/>
                <a:ea typeface="宋体" pitchFamily="2" charset="-122"/>
              </a:rPr>
              <a:t>Arribute</a:t>
            </a: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r>
              <a:rPr kumimoji="1" lang="en-US" altLang="zh-CN" sz="1800" b="0" i="0" u="none" strike="noStrike" cap="none" normalizeH="0" baseline="0" dirty="0" err="1">
                <a:ln>
                  <a:noFill/>
                </a:ln>
                <a:solidFill>
                  <a:schemeClr val="tx1"/>
                </a:solidFill>
                <a:effectLst/>
                <a:latin typeface="Tahoma" pitchFamily="34" charset="0"/>
                <a:ea typeface="宋体" pitchFamily="2" charset="-122"/>
              </a:rPr>
              <a:t>S.value</a:t>
            </a:r>
            <a:r>
              <a:rPr kumimoji="1" lang="en-US" altLang="zh-CN" sz="1800" b="0" i="0" u="none" strike="noStrike" cap="none" normalizeH="0" baseline="0" dirty="0">
                <a:ln>
                  <a:noFill/>
                </a:ln>
                <a:solidFill>
                  <a:schemeClr val="tx1"/>
                </a:solidFill>
                <a:effectLst/>
                <a:latin typeface="Tahoma" pitchFamily="34" charset="0"/>
                <a:ea typeface="宋体" pitchFamily="2" charset="-122"/>
              </a:rPr>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5386186"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b="0" dirty="0"/>
              <a:t>+</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4668570" y="4941168"/>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Parameter(0)</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639429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ahoma" pitchFamily="34" charset="0"/>
                <a:ea typeface="宋体" pitchFamily="2" charset="-122"/>
              </a:rPr>
              <a:t>Constant(1)</a:t>
            </a:r>
            <a:endParaRPr kumimoji="1" lang="zh-CN" altLang="en-US" sz="1800" b="0" i="0" u="none" strike="noStrike" cap="none" normalizeH="0" baseline="0" dirty="0">
              <a:ln>
                <a:noFill/>
              </a:ln>
              <a:solidFill>
                <a:schemeClr val="tx1"/>
              </a:solidFill>
              <a:effectLst/>
              <a:latin typeface="Tahoma" pitchFamily="34" charset="0"/>
              <a:ea typeface="宋体" pitchFamily="2" charset="-122"/>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5077775" y="3156593"/>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3756514" y="3161405"/>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5422806" y="4365720"/>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6250282" y="4185084"/>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1547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3685806" y="1400871"/>
            <a:ext cx="5400280"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4261870" y="990019"/>
            <a:ext cx="1944216" cy="461665"/>
          </a:xfrm>
          <a:prstGeom prst="rect">
            <a:avLst/>
          </a:prstGeom>
          <a:noFill/>
        </p:spPr>
        <p:txBody>
          <a:bodyPr wrap="square" rtlCol="0">
            <a:spAutoFit/>
          </a:bodyPr>
          <a:lstStyle/>
          <a:p>
            <a:r>
              <a:rPr lang="zh-CN" altLang="en-US" dirty="0"/>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3862056" y="1544120"/>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当前元组</a:t>
            </a:r>
            <a:endParaRPr kumimoji="1" lang="en-US" altLang="zh-CN" sz="1600" b="0" i="0" u="none" strike="noStrike" cap="none" normalizeH="0" baseline="0" dirty="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0" dirty="0"/>
              <a:t>（</a:t>
            </a:r>
            <a:r>
              <a:rPr lang="en-US" altLang="zh-CN" sz="1600" b="0" dirty="0"/>
              <a:t>123,1000</a:t>
            </a:r>
            <a:r>
              <a:rPr lang="zh-CN" altLang="en-US" sz="1600" b="0" dirty="0"/>
              <a:t>）</a:t>
            </a:r>
            <a:endParaRPr kumimoji="1" lang="zh-CN" altLang="en-US" sz="1600" b="0" i="0" u="none" strike="noStrike" cap="none" normalizeH="0" baseline="0" dirty="0">
              <a:ln>
                <a:noFill/>
              </a:ln>
              <a:solidFill>
                <a:schemeClr val="tx1"/>
              </a:solidFill>
              <a:effectLst/>
              <a:latin typeface="Tahoma" pitchFamily="34" charset="0"/>
              <a:ea typeface="宋体" pitchFamily="2" charset="-122"/>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5940152" y="1544121"/>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0" dirty="0"/>
              <a:t>查询参数</a:t>
            </a:r>
            <a:endParaRPr kumimoji="1" lang="en-US" altLang="zh-CN" sz="1600" b="0" i="0" u="none" strike="noStrike" cap="none" normalizeH="0" baseline="0" dirty="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0" dirty="0"/>
              <a:t>999</a:t>
            </a:r>
            <a:endParaRPr kumimoji="1" lang="zh-CN" altLang="en-US" sz="1600" b="0" i="0" u="none" strike="noStrike" cap="none" normalizeH="0" baseline="0" dirty="0">
              <a:ln>
                <a:noFill/>
              </a:ln>
              <a:solidFill>
                <a:schemeClr val="tx1"/>
              </a:solidFill>
              <a:effectLst/>
              <a:latin typeface="Tahoma" pitchFamily="34" charset="0"/>
              <a:ea typeface="宋体" pitchFamily="2" charset="-122"/>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7391880" y="1537245"/>
            <a:ext cx="15726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Tahoma" pitchFamily="34" charset="0"/>
                <a:ea typeface="宋体" pitchFamily="2" charset="-122"/>
              </a:rPr>
              <a:t>模式信息</a:t>
            </a:r>
            <a:endParaRPr kumimoji="1" lang="en-US" altLang="zh-CN" sz="1600" b="0" i="0" u="none" strike="noStrike" cap="none" normalizeH="0" baseline="0" dirty="0">
              <a:ln>
                <a:noFill/>
              </a:ln>
              <a:solidFill>
                <a:schemeClr val="tx1"/>
              </a:solidFill>
              <a:effectLst/>
              <a:latin typeface="Tahoma" pitchFamily="34"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0" dirty="0"/>
              <a:t>S(</a:t>
            </a:r>
            <a:r>
              <a:rPr lang="en-US" altLang="zh-CN" sz="1600" b="0" dirty="0" err="1"/>
              <a:t>int:id,int:value</a:t>
            </a:r>
            <a:r>
              <a:rPr lang="en-US" altLang="zh-CN" sz="1600" b="0" dirty="0"/>
              <a:t>)</a:t>
            </a:r>
            <a:endParaRPr kumimoji="1" lang="zh-CN" altLang="en-US" sz="1600" b="0" i="0" u="none" strike="noStrike" cap="none" normalizeH="0" baseline="0" dirty="0">
              <a:ln>
                <a:noFill/>
              </a:ln>
              <a:solidFill>
                <a:schemeClr val="tx1"/>
              </a:solidFill>
              <a:effectLst/>
              <a:latin typeface="Tahoma" pitchFamily="34" charset="0"/>
              <a:ea typeface="宋体" pitchFamily="2" charset="-122"/>
            </a:endParaRPr>
          </a:p>
        </p:txBody>
      </p:sp>
      <p:sp>
        <p:nvSpPr>
          <p:cNvPr id="3" name="箭头: 右 2">
            <a:extLst>
              <a:ext uri="{FF2B5EF4-FFF2-40B4-BE49-F238E27FC236}">
                <a16:creationId xmlns:a16="http://schemas.microsoft.com/office/drawing/2014/main" id="{14E87DE4-AD6B-465E-9703-6C3864871483}"/>
              </a:ext>
            </a:extLst>
          </p:cNvPr>
          <p:cNvSpPr/>
          <p:nvPr/>
        </p:nvSpPr>
        <p:spPr bwMode="auto">
          <a:xfrm rot="10800000">
            <a:off x="5652120" y="3205758"/>
            <a:ext cx="864096" cy="36003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8" name="文本框 7">
            <a:extLst>
              <a:ext uri="{FF2B5EF4-FFF2-40B4-BE49-F238E27FC236}">
                <a16:creationId xmlns:a16="http://schemas.microsoft.com/office/drawing/2014/main" id="{31D24A0D-53ED-4BD5-A52C-99DF4C2B82FE}"/>
              </a:ext>
            </a:extLst>
          </p:cNvPr>
          <p:cNvSpPr txBox="1"/>
          <p:nvPr/>
        </p:nvSpPr>
        <p:spPr>
          <a:xfrm>
            <a:off x="2825656" y="4434913"/>
            <a:ext cx="966931" cy="461665"/>
          </a:xfrm>
          <a:prstGeom prst="rect">
            <a:avLst/>
          </a:prstGeom>
          <a:noFill/>
        </p:spPr>
        <p:txBody>
          <a:bodyPr wrap="none" rtlCol="0">
            <a:spAutoFit/>
          </a:bodyPr>
          <a:lstStyle/>
          <a:p>
            <a:r>
              <a:rPr lang="en-US" altLang="zh-CN" dirty="0"/>
              <a:t>1000</a:t>
            </a:r>
            <a:endParaRPr lang="zh-CN" altLang="en-US" dirty="0"/>
          </a:p>
        </p:txBody>
      </p:sp>
      <p:sp>
        <p:nvSpPr>
          <p:cNvPr id="9" name="文本框 8">
            <a:extLst>
              <a:ext uri="{FF2B5EF4-FFF2-40B4-BE49-F238E27FC236}">
                <a16:creationId xmlns:a16="http://schemas.microsoft.com/office/drawing/2014/main" id="{1D036693-03E1-4320-88D5-878F6904DC4C}"/>
              </a:ext>
            </a:extLst>
          </p:cNvPr>
          <p:cNvSpPr txBox="1"/>
          <p:nvPr/>
        </p:nvSpPr>
        <p:spPr>
          <a:xfrm>
            <a:off x="4943089" y="5301208"/>
            <a:ext cx="886194" cy="461665"/>
          </a:xfrm>
          <a:prstGeom prst="rect">
            <a:avLst/>
          </a:prstGeom>
          <a:noFill/>
        </p:spPr>
        <p:txBody>
          <a:bodyPr wrap="square" rtlCol="0">
            <a:spAutoFit/>
          </a:bodyPr>
          <a:lstStyle/>
          <a:p>
            <a:r>
              <a:rPr lang="en-US" altLang="zh-CN" dirty="0"/>
              <a:t>999</a:t>
            </a:r>
            <a:endParaRPr lang="zh-CN" altLang="en-US" dirty="0"/>
          </a:p>
        </p:txBody>
      </p:sp>
      <p:sp>
        <p:nvSpPr>
          <p:cNvPr id="10" name="文本框 9">
            <a:extLst>
              <a:ext uri="{FF2B5EF4-FFF2-40B4-BE49-F238E27FC236}">
                <a16:creationId xmlns:a16="http://schemas.microsoft.com/office/drawing/2014/main" id="{603AE62D-1700-447E-BD5C-978C030E3F59}"/>
              </a:ext>
            </a:extLst>
          </p:cNvPr>
          <p:cNvSpPr txBox="1"/>
          <p:nvPr/>
        </p:nvSpPr>
        <p:spPr>
          <a:xfrm flipH="1">
            <a:off x="6849967" y="5301208"/>
            <a:ext cx="287812" cy="461665"/>
          </a:xfrm>
          <a:prstGeom prst="rect">
            <a:avLst/>
          </a:prstGeom>
          <a:noFill/>
        </p:spPr>
        <p:txBody>
          <a:bodyPr wrap="square" rtlCol="0">
            <a:spAutoFit/>
          </a:bodyPr>
          <a:lstStyle/>
          <a:p>
            <a:r>
              <a:rPr lang="en-US" altLang="zh-CN" dirty="0"/>
              <a:t>1</a:t>
            </a:r>
            <a:endParaRPr lang="zh-CN" altLang="en-US" dirty="0"/>
          </a:p>
        </p:txBody>
      </p:sp>
      <p:sp>
        <p:nvSpPr>
          <p:cNvPr id="18" name="文本框 17">
            <a:extLst>
              <a:ext uri="{FF2B5EF4-FFF2-40B4-BE49-F238E27FC236}">
                <a16:creationId xmlns:a16="http://schemas.microsoft.com/office/drawing/2014/main" id="{DDAF1BE4-EA95-4ADA-94A3-DA0A6717CAF8}"/>
              </a:ext>
            </a:extLst>
          </p:cNvPr>
          <p:cNvSpPr txBox="1"/>
          <p:nvPr/>
        </p:nvSpPr>
        <p:spPr>
          <a:xfrm>
            <a:off x="348975" y="4896578"/>
            <a:ext cx="3003146" cy="1200329"/>
          </a:xfrm>
          <a:prstGeom prst="rect">
            <a:avLst/>
          </a:prstGeom>
          <a:noFill/>
        </p:spPr>
        <p:txBody>
          <a:bodyPr wrap="square" rtlCol="0">
            <a:spAutoFit/>
          </a:bodyPr>
          <a:lstStyle/>
          <a:p>
            <a:pPr marL="285750" indent="-285750">
              <a:buFont typeface="Wingdings" panose="05000000000000000000" pitchFamily="2" charset="2"/>
              <a:buChar char="n"/>
            </a:pPr>
            <a:r>
              <a:rPr lang="en-US" altLang="zh-CN" sz="1800" dirty="0"/>
              <a:t>DBMS</a:t>
            </a:r>
            <a:r>
              <a:rPr lang="zh-CN" altLang="en-US" sz="1800" dirty="0"/>
              <a:t>通过使用编译原理的技术，对树进行后根遍历，依次计算每个结点，得到执行结果。</a:t>
            </a:r>
            <a:endParaRPr lang="en-US" altLang="zh-CN" sz="1800" dirty="0"/>
          </a:p>
        </p:txBody>
      </p:sp>
      <p:sp>
        <p:nvSpPr>
          <p:cNvPr id="27" name="文本框 26">
            <a:extLst>
              <a:ext uri="{FF2B5EF4-FFF2-40B4-BE49-F238E27FC236}">
                <a16:creationId xmlns:a16="http://schemas.microsoft.com/office/drawing/2014/main" id="{F0E7D604-F5B0-4638-A612-191068904520}"/>
              </a:ext>
            </a:extLst>
          </p:cNvPr>
          <p:cNvSpPr txBox="1"/>
          <p:nvPr/>
        </p:nvSpPr>
        <p:spPr>
          <a:xfrm>
            <a:off x="5580112" y="4365104"/>
            <a:ext cx="966931" cy="461665"/>
          </a:xfrm>
          <a:prstGeom prst="rect">
            <a:avLst/>
          </a:prstGeom>
          <a:noFill/>
        </p:spPr>
        <p:txBody>
          <a:bodyPr wrap="none" rtlCol="0">
            <a:spAutoFit/>
          </a:bodyPr>
          <a:lstStyle/>
          <a:p>
            <a:r>
              <a:rPr lang="en-US" altLang="zh-CN" dirty="0"/>
              <a:t>1000</a:t>
            </a:r>
            <a:endParaRPr lang="zh-CN" altLang="en-US" dirty="0"/>
          </a:p>
        </p:txBody>
      </p:sp>
      <p:sp>
        <p:nvSpPr>
          <p:cNvPr id="28" name="文本框 27">
            <a:extLst>
              <a:ext uri="{FF2B5EF4-FFF2-40B4-BE49-F238E27FC236}">
                <a16:creationId xmlns:a16="http://schemas.microsoft.com/office/drawing/2014/main" id="{905BC2C4-6C86-47B0-B605-4C3A07D2564B}"/>
              </a:ext>
            </a:extLst>
          </p:cNvPr>
          <p:cNvSpPr txBox="1"/>
          <p:nvPr/>
        </p:nvSpPr>
        <p:spPr>
          <a:xfrm>
            <a:off x="4253141" y="3645024"/>
            <a:ext cx="886781" cy="461665"/>
          </a:xfrm>
          <a:prstGeom prst="rect">
            <a:avLst/>
          </a:prstGeom>
          <a:noFill/>
        </p:spPr>
        <p:txBody>
          <a:bodyPr wrap="none" rtlCol="0">
            <a:spAutoFit/>
          </a:bodyPr>
          <a:lstStyle/>
          <a:p>
            <a:r>
              <a:rPr lang="en-US" altLang="zh-CN" dirty="0"/>
              <a:t>True</a:t>
            </a:r>
            <a:endParaRPr lang="zh-CN" altLang="en-US" dirty="0"/>
          </a:p>
        </p:txBody>
      </p:sp>
    </p:spTree>
    <p:extLst>
      <p:ext uri="{BB962C8B-B14F-4D97-AF65-F5344CB8AC3E}">
        <p14:creationId xmlns:p14="http://schemas.microsoft.com/office/powerpoint/2010/main" val="830063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85D6CB25-3817-41C9-B50D-9F88A087CD87}"/>
              </a:ext>
            </a:extLst>
          </p:cNvPr>
          <p:cNvSpPr txBox="1">
            <a:spLocks noChangeArrowheads="1"/>
          </p:cNvSpPr>
          <p:nvPr/>
        </p:nvSpPr>
        <p:spPr bwMode="auto">
          <a:xfrm>
            <a:off x="1403350" y="0"/>
            <a:ext cx="7129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zh-CN" altLang="en-US" sz="3600" b="0" dirty="0">
                <a:solidFill>
                  <a:schemeClr val="bg1"/>
                </a:solidFill>
              </a:rPr>
              <a:t>第九章 关系查询处理和查询优化</a:t>
            </a:r>
          </a:p>
        </p:txBody>
      </p:sp>
      <p:sp>
        <p:nvSpPr>
          <p:cNvPr id="2051" name="Text Box 3">
            <a:extLst>
              <a:ext uri="{FF2B5EF4-FFF2-40B4-BE49-F238E27FC236}">
                <a16:creationId xmlns:a16="http://schemas.microsoft.com/office/drawing/2014/main" id="{D2999BB3-066D-4EF1-98B6-33A321FC0E98}"/>
              </a:ext>
            </a:extLst>
          </p:cNvPr>
          <p:cNvSpPr txBox="1">
            <a:spLocks noChangeArrowheads="1"/>
          </p:cNvSpPr>
          <p:nvPr/>
        </p:nvSpPr>
        <p:spPr bwMode="auto">
          <a:xfrm>
            <a:off x="1689100" y="1689100"/>
            <a:ext cx="66167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latin typeface="Arial Narrow" panose="020B0606020202030204" pitchFamily="34" charset="0"/>
                <a:ea typeface="楷体_GB2312" pitchFamily="49" charset="-122"/>
              </a:rPr>
              <a:t>9.1</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关系数据库系统的查询处理</a:t>
            </a: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None/>
            </a:pPr>
            <a:endParaRPr kumimoji="0" lang="zh-CN" altLang="en-US"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en-US" altLang="zh-CN"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9.3</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逻辑优化</a:t>
            </a: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9.4</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物理优化</a:t>
            </a:r>
          </a:p>
        </p:txBody>
      </p:sp>
      <p:sp>
        <p:nvSpPr>
          <p:cNvPr id="3076" name="AutoShape 4">
            <a:extLst>
              <a:ext uri="{FF2B5EF4-FFF2-40B4-BE49-F238E27FC236}">
                <a16:creationId xmlns:a16="http://schemas.microsoft.com/office/drawing/2014/main" id="{85494A1B-0CE4-4ADB-8050-50D04EB088D4}"/>
              </a:ext>
            </a:extLst>
          </p:cNvPr>
          <p:cNvSpPr>
            <a:spLocks noChangeArrowheads="1"/>
          </p:cNvSpPr>
          <p:nvPr/>
        </p:nvSpPr>
        <p:spPr bwMode="auto">
          <a:xfrm>
            <a:off x="1066800" y="2996952"/>
            <a:ext cx="533400" cy="457200"/>
          </a:xfrm>
          <a:prstGeom prst="rightArrow">
            <a:avLst>
              <a:gd name="adj1" fmla="val 50000"/>
              <a:gd name="adj2" fmla="val 2916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 name="Text Box 5">
            <a:extLst>
              <a:ext uri="{FF2B5EF4-FFF2-40B4-BE49-F238E27FC236}">
                <a16:creationId xmlns:a16="http://schemas.microsoft.com/office/drawing/2014/main" id="{A033936F-A55E-48C5-9195-3A4D9E069BF0}"/>
              </a:ext>
            </a:extLst>
          </p:cNvPr>
          <p:cNvSpPr txBox="1">
            <a:spLocks noChangeArrowheads="1"/>
          </p:cNvSpPr>
          <p:nvPr/>
        </p:nvSpPr>
        <p:spPr bwMode="auto">
          <a:xfrm>
            <a:off x="1689100" y="2864658"/>
            <a:ext cx="6616700" cy="646331"/>
          </a:xfrm>
          <a:prstGeom prst="rect">
            <a:avLst/>
          </a:prstGeom>
          <a:gradFill rotWithShape="0">
            <a:gsLst>
              <a:gs pos="0">
                <a:srgbClr val="3333F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9.2</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关系数据库系统的查询优化</a:t>
            </a:r>
            <a:endParaRPr kumimoji="0" lang="zh-CN" altLang="en-US" sz="3600" b="0" dirty="0">
              <a:solidFill>
                <a:schemeClr val="bg1"/>
              </a:solidFill>
              <a:latin typeface="楷体_GB2312" pitchFamily="49" charset="-122"/>
              <a:ea typeface="楷体_GB2312" pitchFamily="49" charset="-122"/>
            </a:endParaRPr>
          </a:p>
        </p:txBody>
      </p:sp>
    </p:spTree>
    <p:extLst>
      <p:ext uri="{BB962C8B-B14F-4D97-AF65-F5344CB8AC3E}">
        <p14:creationId xmlns:p14="http://schemas.microsoft.com/office/powerpoint/2010/main" val="291517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Font typeface="Wingdings" panose="05000000000000000000" pitchFamily="2" charset="2"/>
              <a:buNone/>
            </a:pPr>
            <a:r>
              <a:rPr lang="en-US" altLang="zh-CN" dirty="0">
                <a:solidFill>
                  <a:schemeClr val="accent2"/>
                </a:solidFill>
              </a:rPr>
              <a:t>9.2.1 </a:t>
            </a:r>
            <a:r>
              <a:rPr lang="zh-CN" altLang="en-US" dirty="0">
                <a:solidFill>
                  <a:schemeClr val="accent2"/>
                </a:solidFill>
              </a:rPr>
              <a:t>查询优化概述</a:t>
            </a:r>
          </a:p>
          <a:p>
            <a:pPr algn="just" eaLnBrk="1" hangingPunct="1">
              <a:lnSpc>
                <a:spcPct val="120000"/>
              </a:lnSpc>
              <a:buFont typeface="Wingdings" panose="05000000000000000000" pitchFamily="2" charset="2"/>
              <a:buNone/>
            </a:pPr>
            <a:r>
              <a:rPr lang="en-US" altLang="zh-CN" dirty="0"/>
              <a:t>9.2.2 </a:t>
            </a:r>
            <a:r>
              <a:rPr lang="zh-CN" altLang="en-US" dirty="0"/>
              <a:t>查询优化的方法</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0"/>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 </a:t>
            </a:r>
            <a:r>
              <a:rPr kumimoji="0" lang="zh-CN" altLang="en-US" sz="3600" b="0" dirty="0">
                <a:solidFill>
                  <a:schemeClr val="bg1"/>
                </a:solidFill>
              </a:rPr>
              <a:t>关系数据库系统的查询优化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9E36C01-D16B-47D3-8F91-9C5A96DA40D1}"/>
              </a:ext>
            </a:extLst>
          </p:cNvPr>
          <p:cNvSpPr>
            <a:spLocks noGrp="1" noChangeArrowheads="1"/>
          </p:cNvSpPr>
          <p:nvPr>
            <p:ph type="body" idx="1"/>
          </p:nvPr>
        </p:nvSpPr>
        <p:spPr>
          <a:xfrm>
            <a:off x="685800" y="1125538"/>
            <a:ext cx="7772400" cy="4970462"/>
          </a:xfrm>
        </p:spPr>
        <p:txBody>
          <a:bodyPr/>
          <a:lstStyle/>
          <a:p>
            <a:pPr algn="just" eaLnBrk="1" hangingPunct="1">
              <a:buFont typeface="Wingdings" panose="05000000000000000000" pitchFamily="2" charset="2"/>
              <a:buNone/>
            </a:pPr>
            <a:r>
              <a:rPr lang="en-US" altLang="zh-CN" sz="3600" dirty="0"/>
              <a:t>1 </a:t>
            </a:r>
            <a:r>
              <a:rPr lang="zh-CN" altLang="en-US" sz="3600" dirty="0"/>
              <a:t>查询优化的必要性</a:t>
            </a:r>
          </a:p>
          <a:p>
            <a:pPr lvl="1" algn="just" eaLnBrk="1" hangingPunct="1"/>
            <a:r>
              <a:rPr lang="zh-CN" altLang="en-US" sz="3200" dirty="0"/>
              <a:t>查询优化极大地影响</a:t>
            </a:r>
            <a:r>
              <a:rPr lang="en-US" altLang="zh-CN" sz="3200" dirty="0"/>
              <a:t>RDBMS</a:t>
            </a:r>
            <a:r>
              <a:rPr lang="zh-CN" altLang="en-US" sz="3200" dirty="0"/>
              <a:t>的性能。</a:t>
            </a:r>
          </a:p>
          <a:p>
            <a:pPr algn="just" eaLnBrk="1" hangingPunct="1">
              <a:buFont typeface="Wingdings" panose="05000000000000000000" pitchFamily="2" charset="2"/>
              <a:buNone/>
            </a:pPr>
            <a:r>
              <a:rPr lang="zh-CN" altLang="en-US" sz="3600" dirty="0">
                <a:latin typeface="Courier New" panose="02070309020205020404" pitchFamily="49" charset="0"/>
              </a:rPr>
              <a:t> </a:t>
            </a:r>
            <a:endParaRPr lang="zh-CN" altLang="en-US" sz="3600" dirty="0"/>
          </a:p>
          <a:p>
            <a:pPr algn="just" eaLnBrk="1" hangingPunct="1"/>
            <a:endParaRPr lang="zh-CN" altLang="en-US" sz="3600" dirty="0"/>
          </a:p>
        </p:txBody>
      </p:sp>
      <p:sp>
        <p:nvSpPr>
          <p:cNvPr id="55299" name="Text Box 3">
            <a:extLst>
              <a:ext uri="{FF2B5EF4-FFF2-40B4-BE49-F238E27FC236}">
                <a16:creationId xmlns:a16="http://schemas.microsoft.com/office/drawing/2014/main" id="{1E92240D-2A9F-4DE9-AFA1-CCDF55D0F615}"/>
              </a:ext>
            </a:extLst>
          </p:cNvPr>
          <p:cNvSpPr txBox="1">
            <a:spLocks noChangeArrowheads="1"/>
          </p:cNvSpPr>
          <p:nvPr/>
        </p:nvSpPr>
        <p:spPr bwMode="auto">
          <a:xfrm>
            <a:off x="0" y="0"/>
            <a:ext cx="67322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68BF081C-D3AC-4A3A-8870-0A8C595DA217}"/>
              </a:ext>
            </a:extLst>
          </p:cNvPr>
          <p:cNvSpPr txBox="1">
            <a:spLocks noChangeArrowheads="1"/>
          </p:cNvSpPr>
          <p:nvPr/>
        </p:nvSpPr>
        <p:spPr bwMode="auto">
          <a:xfrm>
            <a:off x="0" y="0"/>
            <a:ext cx="68042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9.2.1 </a:t>
            </a:r>
            <a:r>
              <a:rPr kumimoji="0" lang="zh-CN" altLang="en-US" sz="3600" b="0" dirty="0">
                <a:solidFill>
                  <a:schemeClr val="bg1"/>
                </a:solidFill>
              </a:rPr>
              <a:t>查询优化概述</a:t>
            </a:r>
          </a:p>
        </p:txBody>
      </p:sp>
      <p:sp>
        <p:nvSpPr>
          <p:cNvPr id="56323" name="Rectangle 3">
            <a:extLst>
              <a:ext uri="{FF2B5EF4-FFF2-40B4-BE49-F238E27FC236}">
                <a16:creationId xmlns:a16="http://schemas.microsoft.com/office/drawing/2014/main" id="{8D0E3476-DA09-4756-A30A-57BFA5D928DA}"/>
              </a:ext>
            </a:extLst>
          </p:cNvPr>
          <p:cNvSpPr>
            <a:spLocks noGrp="1" noChangeArrowheads="1"/>
          </p:cNvSpPr>
          <p:nvPr>
            <p:ph type="body" idx="1"/>
          </p:nvPr>
        </p:nvSpPr>
        <p:spPr>
          <a:xfrm>
            <a:off x="685800" y="1700213"/>
            <a:ext cx="7772400" cy="4395787"/>
          </a:xfrm>
          <a:noFill/>
        </p:spPr>
        <p:txBody>
          <a:bodyPr/>
          <a:lstStyle/>
          <a:p>
            <a:pPr eaLnBrk="1" hangingPunct="1">
              <a:buFont typeface="Wingdings" panose="05000000000000000000" pitchFamily="2" charset="2"/>
              <a:buNone/>
            </a:pPr>
            <a:r>
              <a:rPr lang="zh-CN" altLang="en-US"/>
              <a:t>例：求选修了课程Ｃ</a:t>
            </a:r>
            <a:r>
              <a:rPr lang="en-US" altLang="zh-CN"/>
              <a:t>2</a:t>
            </a:r>
            <a:r>
              <a:rPr lang="zh-CN" altLang="en-US"/>
              <a:t>的学生姓名</a:t>
            </a:r>
          </a:p>
          <a:p>
            <a:pPr eaLnBrk="1" hangingPunct="1">
              <a:buFont typeface="Wingdings" panose="05000000000000000000" pitchFamily="2" charset="2"/>
              <a:buNone/>
            </a:pPr>
            <a:r>
              <a:rPr lang="zh-CN" altLang="en-US"/>
              <a:t> </a:t>
            </a:r>
          </a:p>
          <a:p>
            <a:pPr eaLnBrk="1" hangingPunct="1">
              <a:buFont typeface="Wingdings" panose="05000000000000000000" pitchFamily="2" charset="2"/>
              <a:buNone/>
            </a:pPr>
            <a:r>
              <a:rPr lang="zh-CN" altLang="en-US"/>
              <a:t>	</a:t>
            </a:r>
            <a:r>
              <a:rPr lang="en-US" altLang="zh-CN"/>
              <a:t>SELECT  Student.Sname</a:t>
            </a:r>
          </a:p>
          <a:p>
            <a:pPr eaLnBrk="1" hangingPunct="1">
              <a:buFont typeface="Wingdings" panose="05000000000000000000" pitchFamily="2" charset="2"/>
              <a:buNone/>
            </a:pPr>
            <a:r>
              <a:rPr lang="en-US" altLang="zh-CN"/>
              <a:t>	FROM      Student, SC</a:t>
            </a:r>
          </a:p>
          <a:p>
            <a:pPr eaLnBrk="1" hangingPunct="1">
              <a:buFont typeface="Wingdings" panose="05000000000000000000" pitchFamily="2" charset="2"/>
              <a:buNone/>
            </a:pPr>
            <a:r>
              <a:rPr lang="en-US" altLang="zh-CN"/>
              <a:t>	WHERE   Student.Sno=SC.Sno</a:t>
            </a:r>
          </a:p>
          <a:p>
            <a:pPr eaLnBrk="1" hangingPunct="1">
              <a:buFont typeface="Wingdings" panose="05000000000000000000" pitchFamily="2" charset="2"/>
              <a:buNone/>
            </a:pPr>
            <a:r>
              <a:rPr lang="en-US" altLang="zh-CN"/>
              <a:t>		AND     SC.Cno=‘C2'; </a:t>
            </a:r>
          </a:p>
        </p:txBody>
      </p:sp>
      <p:sp>
        <p:nvSpPr>
          <p:cNvPr id="56324" name="Rectangle 4">
            <a:extLst>
              <a:ext uri="{FF2B5EF4-FFF2-40B4-BE49-F238E27FC236}">
                <a16:creationId xmlns:a16="http://schemas.microsoft.com/office/drawing/2014/main" id="{3EE008D4-0870-4170-A19D-370534E87E69}"/>
              </a:ext>
            </a:extLst>
          </p:cNvPr>
          <p:cNvSpPr>
            <a:spLocks noChangeArrowheads="1"/>
          </p:cNvSpPr>
          <p:nvPr/>
        </p:nvSpPr>
        <p:spPr bwMode="auto">
          <a:xfrm>
            <a:off x="250825" y="836613"/>
            <a:ext cx="5556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查询优化的必要性（续）</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FC4DF42-E102-43B9-ADE5-25BA53ACC053}"/>
              </a:ext>
            </a:extLst>
          </p:cNvPr>
          <p:cNvSpPr>
            <a:spLocks noGrp="1" noChangeArrowheads="1"/>
          </p:cNvSpPr>
          <p:nvPr>
            <p:ph type="body" idx="1"/>
          </p:nvPr>
        </p:nvSpPr>
        <p:spPr>
          <a:xfrm>
            <a:off x="685800" y="1557338"/>
            <a:ext cx="7772400" cy="4538662"/>
          </a:xfrm>
          <a:noFill/>
        </p:spPr>
        <p:txBody>
          <a:bodyPr/>
          <a:lstStyle/>
          <a:p>
            <a:pPr algn="just" eaLnBrk="1" hangingPunct="1">
              <a:lnSpc>
                <a:spcPct val="150000"/>
              </a:lnSpc>
              <a:buFont typeface="Wingdings" panose="05000000000000000000" pitchFamily="2" charset="2"/>
              <a:buNone/>
            </a:pPr>
            <a:r>
              <a:rPr lang="zh-CN" altLang="en-US" sz="2000" dirty="0"/>
              <a:t>假设</a:t>
            </a:r>
            <a:r>
              <a:rPr lang="en-US" altLang="zh-CN" sz="2000" dirty="0"/>
              <a:t>1</a:t>
            </a:r>
            <a:r>
              <a:rPr lang="zh-CN" altLang="en-US" sz="2000" dirty="0"/>
              <a:t>：外存：</a:t>
            </a:r>
          </a:p>
          <a:p>
            <a:pPr lvl="1" algn="just" eaLnBrk="1" hangingPunct="1">
              <a:lnSpc>
                <a:spcPct val="150000"/>
              </a:lnSpc>
              <a:buFont typeface="Wingdings" panose="05000000000000000000" pitchFamily="2" charset="2"/>
              <a:buNone/>
            </a:pPr>
            <a:r>
              <a:rPr lang="zh-CN" altLang="en-US" sz="2000" dirty="0"/>
              <a:t>		</a:t>
            </a:r>
            <a:r>
              <a:rPr lang="en-US" altLang="zh-CN" sz="2000" dirty="0"/>
              <a:t>Student:1000</a:t>
            </a:r>
            <a:r>
              <a:rPr lang="zh-CN" altLang="en-US" sz="2000" dirty="0"/>
              <a:t>条</a:t>
            </a:r>
            <a:r>
              <a:rPr lang="en-US" altLang="zh-CN" sz="2000" dirty="0"/>
              <a:t>,SC:10000</a:t>
            </a:r>
            <a:r>
              <a:rPr lang="zh-CN" altLang="en-US" sz="2000" dirty="0"/>
              <a:t>条</a:t>
            </a:r>
            <a:r>
              <a:rPr lang="en-US" altLang="zh-CN" sz="2000" dirty="0"/>
              <a:t>, </a:t>
            </a:r>
            <a:r>
              <a:rPr lang="zh-CN" altLang="en-US" sz="2000" dirty="0"/>
              <a:t>选修</a:t>
            </a:r>
            <a:r>
              <a:rPr lang="en-US" altLang="zh-CN" sz="2000" dirty="0"/>
              <a:t>2</a:t>
            </a:r>
            <a:r>
              <a:rPr lang="zh-CN" altLang="en-US" sz="2000" dirty="0"/>
              <a:t>号课程</a:t>
            </a:r>
            <a:r>
              <a:rPr lang="en-US" altLang="zh-CN" sz="2000" dirty="0"/>
              <a:t>:50</a:t>
            </a:r>
            <a:r>
              <a:rPr lang="zh-CN" altLang="en-US" sz="2000" dirty="0"/>
              <a:t>条</a:t>
            </a:r>
          </a:p>
          <a:p>
            <a:pPr lvl="1" algn="just" eaLnBrk="1" hangingPunct="1">
              <a:lnSpc>
                <a:spcPct val="150000"/>
              </a:lnSpc>
              <a:buFont typeface="Wingdings" panose="05000000000000000000" pitchFamily="2" charset="2"/>
              <a:buNone/>
            </a:pPr>
            <a:r>
              <a:rPr lang="zh-CN" altLang="en-US" sz="2000" dirty="0"/>
              <a:t>     一个硬盘块放</a:t>
            </a:r>
            <a:r>
              <a:rPr lang="en-US" altLang="zh-CN" sz="2000" dirty="0"/>
              <a:t>10</a:t>
            </a:r>
            <a:r>
              <a:rPr lang="zh-CN" altLang="en-US" sz="2000" dirty="0"/>
              <a:t>个</a:t>
            </a:r>
            <a:r>
              <a:rPr lang="en-US" altLang="zh-CN" sz="2000" dirty="0"/>
              <a:t>student</a:t>
            </a:r>
            <a:r>
              <a:rPr lang="zh-CN" altLang="en-US" sz="2000" dirty="0"/>
              <a:t>或者</a:t>
            </a:r>
            <a:r>
              <a:rPr lang="en-US" altLang="zh-CN" sz="2000" dirty="0"/>
              <a:t>100</a:t>
            </a:r>
            <a:r>
              <a:rPr lang="zh-CN" altLang="en-US" sz="2000" dirty="0"/>
              <a:t>个</a:t>
            </a:r>
            <a:r>
              <a:rPr lang="en-US" altLang="zh-CN" sz="2000" dirty="0"/>
              <a:t>SC</a:t>
            </a:r>
          </a:p>
          <a:p>
            <a:pPr eaLnBrk="1" hangingPunct="1">
              <a:lnSpc>
                <a:spcPct val="150000"/>
              </a:lnSpc>
              <a:buFont typeface="Wingdings" panose="05000000000000000000" pitchFamily="2" charset="2"/>
              <a:buNone/>
            </a:pPr>
            <a:r>
              <a:rPr lang="zh-CN" altLang="en-US" sz="2000" dirty="0"/>
              <a:t>假设</a:t>
            </a:r>
            <a:r>
              <a:rPr lang="en-US" altLang="zh-CN" sz="2000" dirty="0"/>
              <a:t>2</a:t>
            </a:r>
            <a:r>
              <a:rPr lang="zh-CN" altLang="en-US" sz="2000" dirty="0"/>
              <a:t>：一次</a:t>
            </a:r>
            <a:r>
              <a:rPr lang="en-US" altLang="zh-CN" sz="2000" dirty="0"/>
              <a:t>I/O</a:t>
            </a:r>
            <a:r>
              <a:rPr lang="zh-CN" altLang="en-US" sz="2000" dirty="0"/>
              <a:t>交换元组</a:t>
            </a:r>
            <a:r>
              <a:rPr lang="en-US" altLang="zh-CN" sz="2000" dirty="0"/>
              <a:t>:10</a:t>
            </a:r>
            <a:r>
              <a:rPr lang="zh-CN" altLang="en-US" sz="2000" dirty="0"/>
              <a:t>个</a:t>
            </a:r>
            <a:r>
              <a:rPr lang="en-US" altLang="zh-CN" sz="2000" dirty="0"/>
              <a:t>Student,   </a:t>
            </a:r>
            <a:r>
              <a:rPr lang="zh-CN" altLang="en-US" sz="2000" dirty="0"/>
              <a:t>或</a:t>
            </a:r>
            <a:r>
              <a:rPr lang="en-US" altLang="zh-CN" sz="2000" dirty="0"/>
              <a:t>100</a:t>
            </a:r>
            <a:r>
              <a:rPr lang="zh-CN" altLang="en-US" sz="2000" dirty="0"/>
              <a:t>个</a:t>
            </a:r>
            <a:r>
              <a:rPr lang="en-US" altLang="zh-CN" sz="2000" dirty="0"/>
              <a:t>SC, 			</a:t>
            </a:r>
            <a:r>
              <a:rPr lang="zh-CN" altLang="en-US" sz="2000" dirty="0"/>
              <a:t>内存中一次可以存放</a:t>
            </a:r>
            <a:r>
              <a:rPr lang="en-US" altLang="zh-CN" sz="2000" dirty="0"/>
              <a:t>:  5</a:t>
            </a:r>
            <a:r>
              <a:rPr lang="zh-CN" altLang="en-US" sz="2000" dirty="0"/>
              <a:t>块</a:t>
            </a:r>
            <a:r>
              <a:rPr lang="en-US" altLang="zh-CN" sz="2000" dirty="0"/>
              <a:t>Student</a:t>
            </a:r>
            <a:r>
              <a:rPr lang="zh-CN" altLang="en-US" sz="2000" dirty="0"/>
              <a:t>元组（即</a:t>
            </a:r>
            <a:r>
              <a:rPr lang="en-US" altLang="zh-CN" sz="2000" dirty="0"/>
              <a:t>50</a:t>
            </a:r>
            <a:r>
              <a:rPr lang="zh-CN" altLang="en-US" sz="2000" dirty="0"/>
              <a:t>个</a:t>
            </a:r>
            <a:r>
              <a:rPr lang="en-US" altLang="zh-CN" sz="2000" dirty="0"/>
              <a:t>Student</a:t>
            </a:r>
            <a:r>
              <a:rPr lang="zh-CN" altLang="en-US" sz="2000" dirty="0"/>
              <a:t>）</a:t>
            </a:r>
            <a:r>
              <a:rPr lang="en-US" altLang="zh-CN" sz="2000" dirty="0"/>
              <a:t>,</a:t>
            </a:r>
          </a:p>
          <a:p>
            <a:pPr eaLnBrk="1" hangingPunct="1">
              <a:lnSpc>
                <a:spcPct val="150000"/>
              </a:lnSpc>
              <a:buFont typeface="Wingdings" panose="05000000000000000000" pitchFamily="2" charset="2"/>
              <a:buNone/>
            </a:pPr>
            <a:r>
              <a:rPr lang="en-US" altLang="zh-CN" sz="2000" dirty="0"/>
              <a:t>                                1</a:t>
            </a:r>
            <a:r>
              <a:rPr lang="zh-CN" altLang="en-US" sz="2000" dirty="0"/>
              <a:t>块</a:t>
            </a:r>
            <a:r>
              <a:rPr lang="en-US" altLang="zh-CN" sz="2000" dirty="0"/>
              <a:t>SC</a:t>
            </a:r>
            <a:r>
              <a:rPr lang="zh-CN" altLang="en-US" sz="2000" dirty="0"/>
              <a:t>元组（即</a:t>
            </a:r>
            <a:r>
              <a:rPr lang="en-US" altLang="zh-CN" sz="2000" dirty="0"/>
              <a:t>100</a:t>
            </a:r>
            <a:r>
              <a:rPr lang="zh-CN" altLang="en-US" sz="2000" dirty="0"/>
              <a:t>个</a:t>
            </a:r>
            <a:r>
              <a:rPr lang="en-US" altLang="zh-CN" sz="2000" dirty="0"/>
              <a:t>SC</a:t>
            </a:r>
            <a:r>
              <a:rPr lang="zh-CN" altLang="en-US" sz="2000" dirty="0"/>
              <a:t>）和若干块连接结果元组</a:t>
            </a:r>
            <a:endParaRPr lang="zh-CN" altLang="en-US" sz="2800" dirty="0"/>
          </a:p>
          <a:p>
            <a:pPr eaLnBrk="1" hangingPunct="1">
              <a:lnSpc>
                <a:spcPct val="150000"/>
              </a:lnSpc>
              <a:buFont typeface="Wingdings" panose="05000000000000000000" pitchFamily="2" charset="2"/>
              <a:buNone/>
            </a:pPr>
            <a:r>
              <a:rPr lang="zh-CN" altLang="en-US" sz="2000" dirty="0"/>
              <a:t>假设</a:t>
            </a:r>
            <a:r>
              <a:rPr lang="en-US" altLang="zh-CN" sz="2000" dirty="0"/>
              <a:t>3</a:t>
            </a:r>
            <a:r>
              <a:rPr lang="zh-CN" altLang="en-US" sz="2000" dirty="0"/>
              <a:t>：读写速度：</a:t>
            </a:r>
            <a:r>
              <a:rPr lang="en-US" altLang="zh-CN" sz="2000" dirty="0"/>
              <a:t>20</a:t>
            </a:r>
            <a:r>
              <a:rPr lang="zh-CN" altLang="en-US" sz="2000" dirty="0"/>
              <a:t>块</a:t>
            </a:r>
            <a:r>
              <a:rPr lang="en-US" altLang="zh-CN" sz="2000" dirty="0"/>
              <a:t>/</a:t>
            </a:r>
            <a:r>
              <a:rPr lang="zh-CN" altLang="en-US" sz="2000" dirty="0"/>
              <a:t>秒</a:t>
            </a:r>
          </a:p>
          <a:p>
            <a:pPr eaLnBrk="1" hangingPunct="1">
              <a:lnSpc>
                <a:spcPct val="150000"/>
              </a:lnSpc>
              <a:buFont typeface="Wingdings" panose="05000000000000000000" pitchFamily="2" charset="2"/>
              <a:buNone/>
            </a:pPr>
            <a:r>
              <a:rPr lang="zh-CN" altLang="en-US" sz="2000" dirty="0"/>
              <a:t>假设</a:t>
            </a:r>
            <a:r>
              <a:rPr lang="en-US" altLang="zh-CN" sz="2000" dirty="0"/>
              <a:t>4</a:t>
            </a:r>
            <a:r>
              <a:rPr lang="zh-CN" altLang="en-US" sz="2000" dirty="0"/>
              <a:t>：连接方法：</a:t>
            </a:r>
            <a:r>
              <a:rPr lang="zh-CN" altLang="en-US" sz="2000" dirty="0">
                <a:solidFill>
                  <a:schemeClr val="accent2"/>
                </a:solidFill>
              </a:rPr>
              <a:t>基于数据块</a:t>
            </a:r>
            <a:r>
              <a:rPr lang="zh-CN" altLang="en-US" sz="2000" dirty="0"/>
              <a:t>的嵌套循环法</a:t>
            </a:r>
            <a:endParaRPr lang="en-US" altLang="zh-CN" sz="2000" dirty="0"/>
          </a:p>
          <a:p>
            <a:pPr eaLnBrk="1" hangingPunct="1">
              <a:lnSpc>
                <a:spcPct val="150000"/>
              </a:lnSpc>
              <a:buFont typeface="Wingdings" panose="05000000000000000000" pitchFamily="2" charset="2"/>
              <a:buNone/>
            </a:pPr>
            <a:r>
              <a:rPr lang="zh-CN" altLang="en-US" sz="2000" dirty="0"/>
              <a:t>假设</a:t>
            </a:r>
            <a:r>
              <a:rPr lang="en-US" altLang="zh-CN" sz="2000" dirty="0"/>
              <a:t>5</a:t>
            </a:r>
            <a:r>
              <a:rPr lang="zh-CN" altLang="en-US" sz="2000" dirty="0"/>
              <a:t>：查询执行的方法采用物化模型</a:t>
            </a:r>
            <a:endParaRPr lang="en-US" altLang="zh-CN" sz="2000" dirty="0"/>
          </a:p>
          <a:p>
            <a:pPr eaLnBrk="1" hangingPunct="1">
              <a:lnSpc>
                <a:spcPct val="150000"/>
              </a:lnSpc>
              <a:buFont typeface="Wingdings" panose="05000000000000000000" pitchFamily="2" charset="2"/>
              <a:buNone/>
            </a:pPr>
            <a:endParaRPr lang="zh-CN" altLang="en-US" sz="2000" dirty="0"/>
          </a:p>
          <a:p>
            <a:pPr eaLnBrk="1" hangingPunct="1">
              <a:lnSpc>
                <a:spcPct val="80000"/>
              </a:lnSpc>
              <a:buFont typeface="Wingdings" panose="05000000000000000000" pitchFamily="2" charset="2"/>
              <a:buNone/>
            </a:pPr>
            <a:endParaRPr lang="zh-CN" altLang="en-US" sz="1800" dirty="0"/>
          </a:p>
        </p:txBody>
      </p:sp>
      <p:sp>
        <p:nvSpPr>
          <p:cNvPr id="57347" name="Text Box 3">
            <a:extLst>
              <a:ext uri="{FF2B5EF4-FFF2-40B4-BE49-F238E27FC236}">
                <a16:creationId xmlns:a16="http://schemas.microsoft.com/office/drawing/2014/main" id="{CC37ACE9-B849-4026-92F6-0ABECBDC01C8}"/>
              </a:ext>
            </a:extLst>
          </p:cNvPr>
          <p:cNvSpPr txBox="1">
            <a:spLocks noChangeArrowheads="1"/>
          </p:cNvSpPr>
          <p:nvPr/>
        </p:nvSpPr>
        <p:spPr bwMode="auto">
          <a:xfrm>
            <a:off x="0" y="0"/>
            <a:ext cx="68042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9.2.1 </a:t>
            </a:r>
            <a:r>
              <a:rPr kumimoji="0" lang="zh-CN" altLang="en-US" sz="3600" b="0" dirty="0">
                <a:solidFill>
                  <a:schemeClr val="bg1"/>
                </a:solidFill>
              </a:rPr>
              <a:t>查询优化概述</a:t>
            </a:r>
          </a:p>
        </p:txBody>
      </p:sp>
      <p:sp>
        <p:nvSpPr>
          <p:cNvPr id="57348" name="Rectangle 4">
            <a:extLst>
              <a:ext uri="{FF2B5EF4-FFF2-40B4-BE49-F238E27FC236}">
                <a16:creationId xmlns:a16="http://schemas.microsoft.com/office/drawing/2014/main" id="{AFC48345-492C-4C3C-83F9-08AE419E0F04}"/>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5E4BA9A-9538-4341-8373-7555FBEA8A78}"/>
              </a:ext>
            </a:extLst>
          </p:cNvPr>
          <p:cNvSpPr>
            <a:spLocks noGrp="1" noChangeArrowheads="1"/>
          </p:cNvSpPr>
          <p:nvPr>
            <p:ph type="body" idx="1"/>
          </p:nvPr>
        </p:nvSpPr>
        <p:spPr/>
        <p:txBody>
          <a:bodyPr/>
          <a:lstStyle/>
          <a:p>
            <a:pPr algn="just" eaLnBrk="1" hangingPunct="1">
              <a:lnSpc>
                <a:spcPct val="80000"/>
              </a:lnSpc>
              <a:buFont typeface="Wingdings" panose="05000000000000000000" pitchFamily="2" charset="2"/>
              <a:buNone/>
            </a:pPr>
            <a:r>
              <a:rPr lang="en-US" altLang="zh-CN" sz="2800"/>
              <a:t>1 Q1</a:t>
            </a:r>
            <a:r>
              <a:rPr lang="zh-CN" altLang="en-US" sz="2800"/>
              <a:t>＝ </a:t>
            </a:r>
            <a:r>
              <a:rPr lang="en-US" altLang="zh-CN" sz="2800"/>
              <a:t>П</a:t>
            </a:r>
            <a:r>
              <a:rPr lang="en-US" altLang="zh-CN" sz="2800" baseline="-25000"/>
              <a:t>Sname</a:t>
            </a:r>
            <a:r>
              <a:rPr lang="en-US" altLang="zh-CN" sz="2800"/>
              <a:t>(б</a:t>
            </a:r>
            <a:r>
              <a:rPr lang="en-US" altLang="zh-CN" sz="2800" baseline="-25000"/>
              <a:t>Student.Sno=</a:t>
            </a:r>
            <a:r>
              <a:rPr lang="en-US" altLang="zh-CN" sz="2400" baseline="-25000"/>
              <a:t>SC.Sno</a:t>
            </a:r>
            <a:r>
              <a:rPr lang="en-US" altLang="zh-CN" sz="3600" baseline="-25000"/>
              <a:t> </a:t>
            </a:r>
            <a:r>
              <a:rPr lang="en-US" altLang="zh-CN" sz="2800" baseline="-25000"/>
              <a:t>∧SC.Cno='2'</a:t>
            </a:r>
            <a:r>
              <a:rPr lang="en-US" altLang="zh-CN" sz="3600" baseline="-25000"/>
              <a:t> </a:t>
            </a:r>
            <a:r>
              <a:rPr lang="en-US" altLang="zh-CN" sz="2800"/>
              <a:t>(Student×SC))</a:t>
            </a:r>
            <a:r>
              <a:rPr lang="en-US" altLang="zh-CN" sz="2800">
                <a:latin typeface="Courier New" panose="02070309020205020404" pitchFamily="49" charset="0"/>
              </a:rPr>
              <a:t> </a:t>
            </a:r>
            <a:endParaRPr lang="en-US" altLang="zh-CN" sz="2800"/>
          </a:p>
          <a:p>
            <a:pPr algn="just" eaLnBrk="1" hangingPunct="1">
              <a:lnSpc>
                <a:spcPct val="80000"/>
              </a:lnSpc>
              <a:buFont typeface="Wingdings" panose="05000000000000000000" pitchFamily="2" charset="2"/>
              <a:buNone/>
            </a:pPr>
            <a:r>
              <a:rPr lang="en-US" altLang="zh-CN" sz="2800"/>
              <a:t>① Student×SC</a:t>
            </a:r>
          </a:p>
          <a:p>
            <a:pPr algn="just" eaLnBrk="1" hangingPunct="1">
              <a:lnSpc>
                <a:spcPct val="80000"/>
              </a:lnSpc>
              <a:buFont typeface="Wingdings" panose="05000000000000000000" pitchFamily="2" charset="2"/>
              <a:buNone/>
            </a:pPr>
            <a:r>
              <a:rPr lang="en-US" altLang="zh-CN" sz="2800"/>
              <a:t>   </a:t>
            </a:r>
            <a:r>
              <a:rPr lang="zh-CN" altLang="en-US" sz="2800"/>
              <a:t>读取总块数</a:t>
            </a:r>
            <a:r>
              <a:rPr lang="en-US" altLang="zh-CN" sz="2800"/>
              <a:t>= </a:t>
            </a:r>
            <a:r>
              <a:rPr lang="zh-CN" altLang="en-US" sz="2800"/>
              <a:t>读</a:t>
            </a:r>
            <a:r>
              <a:rPr lang="en-US" altLang="zh-CN" sz="2800"/>
              <a:t>Student</a:t>
            </a:r>
            <a:r>
              <a:rPr lang="zh-CN" altLang="en-US" sz="2800"/>
              <a:t>表块数 </a:t>
            </a:r>
            <a:r>
              <a:rPr lang="en-US" altLang="zh-CN" sz="2800"/>
              <a:t>+ </a:t>
            </a:r>
            <a:r>
              <a:rPr lang="zh-CN" altLang="en-US" sz="2800"/>
              <a:t>读</a:t>
            </a:r>
            <a:r>
              <a:rPr lang="en-US" altLang="zh-CN" sz="2800"/>
              <a:t>SC</a:t>
            </a:r>
            <a:r>
              <a:rPr lang="zh-CN" altLang="en-US" sz="2800"/>
              <a:t>表遍数</a:t>
            </a:r>
          </a:p>
          <a:p>
            <a:pPr algn="just" eaLnBrk="1" hangingPunct="1">
              <a:lnSpc>
                <a:spcPct val="80000"/>
              </a:lnSpc>
              <a:buFont typeface="Wingdings" panose="05000000000000000000" pitchFamily="2" charset="2"/>
              <a:buNone/>
            </a:pPr>
            <a:r>
              <a:rPr lang="zh-CN" altLang="en-US" sz="2800"/>
              <a:t>                          *每遍块数</a:t>
            </a:r>
          </a:p>
          <a:p>
            <a:pPr algn="just" eaLnBrk="1" hangingPunct="1">
              <a:lnSpc>
                <a:spcPct val="80000"/>
              </a:lnSpc>
              <a:buFont typeface="Wingdings" panose="05000000000000000000" pitchFamily="2" charset="2"/>
              <a:buNone/>
            </a:pPr>
            <a:r>
              <a:rPr lang="en-US" altLang="zh-CN" sz="2800"/>
              <a:t>(</a:t>
            </a:r>
            <a:r>
              <a:rPr lang="zh-CN" altLang="en-US" sz="2400"/>
              <a:t>读</a:t>
            </a:r>
            <a:r>
              <a:rPr lang="en-US" altLang="zh-CN" sz="2400"/>
              <a:t>SC</a:t>
            </a:r>
            <a:r>
              <a:rPr lang="zh-CN" altLang="en-US" sz="2400"/>
              <a:t>表遍数</a:t>
            </a:r>
            <a:r>
              <a:rPr lang="en-US" altLang="zh-CN" sz="2400"/>
              <a:t>=Student</a:t>
            </a:r>
            <a:r>
              <a:rPr lang="zh-CN" altLang="en-US" sz="2400"/>
              <a:t>表的总元组数</a:t>
            </a:r>
            <a:r>
              <a:rPr lang="en-US" altLang="zh-CN" sz="2400"/>
              <a:t>/</a:t>
            </a:r>
            <a:r>
              <a:rPr lang="zh-CN" altLang="en-US" sz="2400"/>
              <a:t>在内存中的元组数</a:t>
            </a:r>
            <a:r>
              <a:rPr lang="en-US" altLang="zh-CN" sz="2800"/>
              <a:t>)</a:t>
            </a:r>
          </a:p>
          <a:p>
            <a:pPr eaLnBrk="1" hangingPunct="1">
              <a:lnSpc>
                <a:spcPct val="80000"/>
              </a:lnSpc>
              <a:buFont typeface="Wingdings" panose="05000000000000000000" pitchFamily="2" charset="2"/>
              <a:buNone/>
            </a:pPr>
            <a:r>
              <a:rPr lang="en-US" altLang="zh-CN" sz="2800"/>
              <a:t>		</a:t>
            </a:r>
            <a:r>
              <a:rPr lang="en-US" altLang="zh-CN" sz="2800">
                <a:latin typeface="Courier New" panose="02070309020205020404" pitchFamily="49" charset="0"/>
              </a:rPr>
              <a:t> </a:t>
            </a:r>
            <a:r>
              <a:rPr lang="en-US" altLang="zh-CN" sz="2800"/>
              <a:t>=1000/10+(1000/(10×5)) ×(10000/100)</a:t>
            </a:r>
          </a:p>
          <a:p>
            <a:pPr algn="just" eaLnBrk="1" hangingPunct="1">
              <a:lnSpc>
                <a:spcPct val="80000"/>
              </a:lnSpc>
              <a:buFont typeface="Wingdings" panose="05000000000000000000" pitchFamily="2" charset="2"/>
              <a:buNone/>
            </a:pPr>
            <a:r>
              <a:rPr lang="en-US" altLang="zh-CN" sz="2800"/>
              <a:t>             =100+20×100=2100</a:t>
            </a:r>
          </a:p>
          <a:p>
            <a:pPr eaLnBrk="1" hangingPunct="1">
              <a:lnSpc>
                <a:spcPct val="80000"/>
              </a:lnSpc>
              <a:buFont typeface="Wingdings" panose="05000000000000000000" pitchFamily="2" charset="2"/>
              <a:buNone/>
            </a:pPr>
            <a:r>
              <a:rPr lang="en-US" altLang="zh-CN" sz="2800"/>
              <a:t>   </a:t>
            </a:r>
            <a:r>
              <a:rPr lang="zh-CN" altLang="en-US" sz="2800">
                <a:solidFill>
                  <a:schemeClr val="accent2"/>
                </a:solidFill>
              </a:rPr>
              <a:t>读数据时间</a:t>
            </a:r>
            <a:r>
              <a:rPr lang="en-US" altLang="zh-CN" sz="2800"/>
              <a:t>=2100/20=105</a:t>
            </a:r>
            <a:r>
              <a:rPr lang="zh-CN" altLang="en-US" sz="2800"/>
              <a:t>秒</a:t>
            </a:r>
          </a:p>
          <a:p>
            <a:pPr eaLnBrk="1" hangingPunct="1">
              <a:lnSpc>
                <a:spcPct val="80000"/>
              </a:lnSpc>
              <a:buFont typeface="Wingdings" panose="05000000000000000000" pitchFamily="2" charset="2"/>
              <a:buNone/>
            </a:pPr>
            <a:endParaRPr lang="zh-CN" altLang="en-US" sz="2800"/>
          </a:p>
        </p:txBody>
      </p:sp>
      <p:sp>
        <p:nvSpPr>
          <p:cNvPr id="58371" name="Rectangle 3">
            <a:extLst>
              <a:ext uri="{FF2B5EF4-FFF2-40B4-BE49-F238E27FC236}">
                <a16:creationId xmlns:a16="http://schemas.microsoft.com/office/drawing/2014/main" id="{2D96F621-A461-4697-A62C-55F724031E8B}"/>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
        <p:nvSpPr>
          <p:cNvPr id="58372" name="Text Box 4">
            <a:extLst>
              <a:ext uri="{FF2B5EF4-FFF2-40B4-BE49-F238E27FC236}">
                <a16:creationId xmlns:a16="http://schemas.microsoft.com/office/drawing/2014/main" id="{70FFB483-57DC-4837-A00B-A8DE55049E80}"/>
              </a:ext>
            </a:extLst>
          </p:cNvPr>
          <p:cNvSpPr txBox="1">
            <a:spLocks noChangeArrowheads="1"/>
          </p:cNvSpPr>
          <p:nvPr/>
        </p:nvSpPr>
        <p:spPr bwMode="auto">
          <a:xfrm>
            <a:off x="0" y="0"/>
            <a:ext cx="65882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9.2.1 </a:t>
            </a:r>
            <a:r>
              <a:rPr kumimoji="0" lang="zh-CN" altLang="en-US" sz="3600" b="0" dirty="0">
                <a:solidFill>
                  <a:schemeClr val="bg1"/>
                </a:solidFill>
              </a:rPr>
              <a:t>查询优化概述</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11B4110-B176-44D0-B983-5822D54504A1}"/>
              </a:ext>
            </a:extLst>
          </p:cNvPr>
          <p:cNvSpPr>
            <a:spLocks noGrp="1" noChangeArrowheads="1"/>
          </p:cNvSpPr>
          <p:nvPr>
            <p:ph type="body" idx="1"/>
          </p:nvPr>
        </p:nvSpPr>
        <p:spPr/>
        <p:txBody>
          <a:bodyPr/>
          <a:lstStyle/>
          <a:p>
            <a:pPr algn="just" eaLnBrk="1" hangingPunct="1">
              <a:lnSpc>
                <a:spcPct val="80000"/>
              </a:lnSpc>
              <a:buFont typeface="Wingdings" panose="05000000000000000000" pitchFamily="2" charset="2"/>
              <a:buNone/>
            </a:pPr>
            <a:r>
              <a:rPr lang="zh-CN" altLang="en-US" sz="2800"/>
              <a:t>	中间结果大小 </a:t>
            </a:r>
            <a:r>
              <a:rPr lang="en-US" altLang="zh-CN" sz="2800"/>
              <a:t>= 1000*10000 = 10</a:t>
            </a:r>
            <a:r>
              <a:rPr lang="en-US" altLang="zh-CN" sz="2800" baseline="50000"/>
              <a:t>7</a:t>
            </a:r>
            <a:r>
              <a:rPr lang="en-US" altLang="zh-CN" sz="2800"/>
              <a:t>       (1</a:t>
            </a:r>
            <a:r>
              <a:rPr lang="zh-CN" altLang="en-US" sz="2800"/>
              <a:t>千万条元组</a:t>
            </a:r>
            <a:r>
              <a:rPr lang="en-US" altLang="zh-CN" sz="2800"/>
              <a:t>)</a:t>
            </a:r>
          </a:p>
          <a:p>
            <a:pPr algn="just" eaLnBrk="1" hangingPunct="1">
              <a:lnSpc>
                <a:spcPct val="80000"/>
              </a:lnSpc>
              <a:buFont typeface="Wingdings" panose="05000000000000000000" pitchFamily="2" charset="2"/>
              <a:buNone/>
            </a:pPr>
            <a:r>
              <a:rPr lang="en-US" altLang="zh-CN" sz="2800"/>
              <a:t>	</a:t>
            </a:r>
            <a:r>
              <a:rPr lang="zh-CN" altLang="en-US" sz="2800">
                <a:solidFill>
                  <a:schemeClr val="accent2"/>
                </a:solidFill>
              </a:rPr>
              <a:t>写中间结果时间</a:t>
            </a:r>
            <a:r>
              <a:rPr lang="zh-CN" altLang="en-US" sz="2800"/>
              <a:t> </a:t>
            </a:r>
            <a:r>
              <a:rPr lang="en-US" altLang="zh-CN" sz="2800"/>
              <a:t>= 10000000/10/20 = 50000</a:t>
            </a:r>
            <a:r>
              <a:rPr lang="zh-CN" altLang="en-US" sz="2800"/>
              <a:t>秒</a:t>
            </a:r>
            <a:r>
              <a:rPr lang="zh-CN" altLang="en-US" sz="2800">
                <a:latin typeface="Courier New" panose="02070309020205020404" pitchFamily="49" charset="0"/>
              </a:rPr>
              <a:t> </a:t>
            </a:r>
            <a:endParaRPr lang="zh-CN" altLang="en-US" sz="2800"/>
          </a:p>
          <a:p>
            <a:pPr algn="just" eaLnBrk="1" hangingPunct="1">
              <a:lnSpc>
                <a:spcPct val="80000"/>
              </a:lnSpc>
              <a:buFont typeface="Wingdings" panose="05000000000000000000" pitchFamily="2" charset="2"/>
              <a:buNone/>
            </a:pPr>
            <a:r>
              <a:rPr lang="zh-CN" altLang="en-US" sz="2800"/>
              <a:t>②</a:t>
            </a:r>
            <a:r>
              <a:rPr lang="en-US" altLang="zh-CN" sz="2800"/>
              <a:t>б</a:t>
            </a:r>
          </a:p>
          <a:p>
            <a:pPr algn="just" eaLnBrk="1" hangingPunct="1">
              <a:lnSpc>
                <a:spcPct val="80000"/>
              </a:lnSpc>
              <a:buFont typeface="Wingdings" panose="05000000000000000000" pitchFamily="2" charset="2"/>
              <a:buNone/>
            </a:pPr>
            <a:r>
              <a:rPr lang="en-US" altLang="zh-CN" sz="2800"/>
              <a:t>	</a:t>
            </a:r>
            <a:r>
              <a:rPr lang="zh-CN" altLang="en-US" sz="2800">
                <a:solidFill>
                  <a:schemeClr val="accent2"/>
                </a:solidFill>
              </a:rPr>
              <a:t>读数据时间</a:t>
            </a:r>
            <a:r>
              <a:rPr lang="zh-CN" altLang="en-US" sz="2800"/>
              <a:t> </a:t>
            </a:r>
            <a:r>
              <a:rPr lang="en-US" altLang="zh-CN" sz="2800"/>
              <a:t>= 50000</a:t>
            </a:r>
            <a:r>
              <a:rPr lang="zh-CN" altLang="en-US" sz="2800"/>
              <a:t>秒</a:t>
            </a:r>
            <a:r>
              <a:rPr lang="zh-CN" altLang="en-US" sz="2800">
                <a:latin typeface="Courier New" panose="02070309020205020404" pitchFamily="49" charset="0"/>
              </a:rPr>
              <a:t> </a:t>
            </a:r>
            <a:endParaRPr lang="zh-CN" altLang="en-US" sz="2800"/>
          </a:p>
          <a:p>
            <a:pPr algn="just" eaLnBrk="1" hangingPunct="1">
              <a:lnSpc>
                <a:spcPct val="80000"/>
              </a:lnSpc>
              <a:buFont typeface="Wingdings" panose="05000000000000000000" pitchFamily="2" charset="2"/>
              <a:buNone/>
            </a:pPr>
            <a:r>
              <a:rPr lang="zh-CN" altLang="en-US" sz="2800"/>
              <a:t>③</a:t>
            </a:r>
            <a:r>
              <a:rPr lang="en-US" altLang="zh-CN" sz="2800"/>
              <a:t>П</a:t>
            </a:r>
          </a:p>
          <a:p>
            <a:pPr algn="just" eaLnBrk="1" hangingPunct="1">
              <a:lnSpc>
                <a:spcPct val="80000"/>
              </a:lnSpc>
              <a:buFont typeface="Wingdings" panose="05000000000000000000" pitchFamily="2" charset="2"/>
              <a:buNone/>
            </a:pPr>
            <a:r>
              <a:rPr lang="zh-CN" altLang="en-US" sz="2800">
                <a:solidFill>
                  <a:schemeClr val="accent2"/>
                </a:solidFill>
              </a:rPr>
              <a:t>总时间 </a:t>
            </a:r>
            <a:r>
              <a:rPr lang="en-US" altLang="zh-CN" sz="2800"/>
              <a:t>=105</a:t>
            </a:r>
            <a:r>
              <a:rPr lang="zh-CN" altLang="en-US" sz="2800"/>
              <a:t>＋</a:t>
            </a:r>
            <a:r>
              <a:rPr lang="en-US" altLang="zh-CN" sz="2800"/>
              <a:t>50000</a:t>
            </a:r>
            <a:r>
              <a:rPr lang="zh-CN" altLang="en-US" sz="2800"/>
              <a:t>＋</a:t>
            </a:r>
            <a:r>
              <a:rPr lang="en-US" altLang="zh-CN" sz="2800"/>
              <a:t>50000</a:t>
            </a:r>
            <a:r>
              <a:rPr lang="zh-CN" altLang="en-US" sz="2800"/>
              <a:t>秒 </a:t>
            </a:r>
            <a:r>
              <a:rPr lang="en-US" altLang="zh-CN" sz="2800"/>
              <a:t>= 100105</a:t>
            </a:r>
            <a:r>
              <a:rPr lang="zh-CN" altLang="en-US" sz="2800"/>
              <a:t>秒</a:t>
            </a:r>
          </a:p>
          <a:p>
            <a:pPr algn="just" eaLnBrk="1" hangingPunct="1">
              <a:lnSpc>
                <a:spcPct val="80000"/>
              </a:lnSpc>
              <a:buFont typeface="Wingdings" panose="05000000000000000000" pitchFamily="2" charset="2"/>
              <a:buNone/>
            </a:pPr>
            <a:r>
              <a:rPr lang="zh-CN" altLang="en-US" sz="2800"/>
              <a:t>             </a:t>
            </a:r>
            <a:r>
              <a:rPr lang="en-US" altLang="zh-CN" sz="2800"/>
              <a:t>= 27.8</a:t>
            </a:r>
            <a:r>
              <a:rPr lang="zh-CN" altLang="en-US" sz="2800"/>
              <a:t>小时</a:t>
            </a:r>
            <a:endParaRPr lang="zh-CN" altLang="en-US"/>
          </a:p>
          <a:p>
            <a:pPr algn="just" eaLnBrk="1" hangingPunct="1">
              <a:lnSpc>
                <a:spcPct val="80000"/>
              </a:lnSpc>
              <a:buFont typeface="Wingdings" panose="05000000000000000000" pitchFamily="2" charset="2"/>
              <a:buNone/>
            </a:pPr>
            <a:r>
              <a:rPr lang="zh-CN" altLang="en-US" sz="2800">
                <a:latin typeface="Courier New" panose="02070309020205020404" pitchFamily="49" charset="0"/>
              </a:rPr>
              <a:t> </a:t>
            </a:r>
            <a:endParaRPr lang="zh-CN" altLang="en-US" sz="2800"/>
          </a:p>
          <a:p>
            <a:pPr eaLnBrk="1" hangingPunct="1">
              <a:lnSpc>
                <a:spcPct val="80000"/>
              </a:lnSpc>
              <a:buFont typeface="Wingdings" panose="05000000000000000000" pitchFamily="2" charset="2"/>
              <a:buNone/>
            </a:pPr>
            <a:endParaRPr lang="zh-CN" altLang="en-US" sz="2800"/>
          </a:p>
        </p:txBody>
      </p:sp>
      <p:sp>
        <p:nvSpPr>
          <p:cNvPr id="59395" name="Text Box 3">
            <a:extLst>
              <a:ext uri="{FF2B5EF4-FFF2-40B4-BE49-F238E27FC236}">
                <a16:creationId xmlns:a16="http://schemas.microsoft.com/office/drawing/2014/main" id="{26F7E6EA-AD1D-4184-897F-ECE651650858}"/>
              </a:ext>
            </a:extLst>
          </p:cNvPr>
          <p:cNvSpPr txBox="1">
            <a:spLocks noChangeArrowheads="1"/>
          </p:cNvSpPr>
          <p:nvPr/>
        </p:nvSpPr>
        <p:spPr bwMode="auto">
          <a:xfrm>
            <a:off x="0" y="0"/>
            <a:ext cx="66602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9.2.1 </a:t>
            </a:r>
            <a:r>
              <a:rPr kumimoji="0" lang="zh-CN" altLang="en-US" sz="3600" b="0" dirty="0">
                <a:solidFill>
                  <a:schemeClr val="bg1"/>
                </a:solidFill>
              </a:rPr>
              <a:t>查询优化概述</a:t>
            </a:r>
          </a:p>
        </p:txBody>
      </p:sp>
      <p:sp>
        <p:nvSpPr>
          <p:cNvPr id="59396" name="Rectangle 4">
            <a:extLst>
              <a:ext uri="{FF2B5EF4-FFF2-40B4-BE49-F238E27FC236}">
                <a16:creationId xmlns:a16="http://schemas.microsoft.com/office/drawing/2014/main" id="{BF586828-DFCB-4FFE-8A1D-71500FAFE3A2}"/>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0B3B37D-8ECD-4EA9-8A0F-F0FD91DD2C93}"/>
              </a:ext>
            </a:extLst>
          </p:cNvPr>
          <p:cNvSpPr>
            <a:spLocks noGrp="1" noChangeArrowheads="1"/>
          </p:cNvSpPr>
          <p:nvPr>
            <p:ph type="body" idx="1"/>
          </p:nvPr>
        </p:nvSpPr>
        <p:spPr/>
        <p:txBody>
          <a:bodyPr/>
          <a:lstStyle/>
          <a:p>
            <a:pPr algn="just" eaLnBrk="1" hangingPunct="1">
              <a:lnSpc>
                <a:spcPct val="80000"/>
              </a:lnSpc>
              <a:buFont typeface="Wingdings" panose="05000000000000000000" pitchFamily="2" charset="2"/>
              <a:buNone/>
            </a:pPr>
            <a:r>
              <a:rPr lang="en-US" altLang="zh-CN" sz="2000"/>
              <a:t>2. </a:t>
            </a:r>
            <a:r>
              <a:rPr lang="zh-CN" altLang="en-US" sz="2000"/>
              <a:t>Ｑ</a:t>
            </a:r>
            <a:r>
              <a:rPr lang="en-US" altLang="zh-CN" sz="2000"/>
              <a:t>2</a:t>
            </a:r>
            <a:r>
              <a:rPr lang="zh-CN" altLang="en-US" sz="2000"/>
              <a:t>＝ </a:t>
            </a:r>
            <a:r>
              <a:rPr lang="en-US" altLang="zh-CN" sz="2000"/>
              <a:t>П</a:t>
            </a:r>
            <a:r>
              <a:rPr lang="zh-CN" altLang="en-US" sz="2400" baseline="-25000"/>
              <a:t>Ｓ</a:t>
            </a:r>
            <a:r>
              <a:rPr lang="en-US" altLang="zh-CN" sz="2400" baseline="-25000"/>
              <a:t>name</a:t>
            </a:r>
            <a:r>
              <a:rPr lang="en-US" altLang="zh-CN" sz="2000"/>
              <a:t>(б</a:t>
            </a:r>
            <a:r>
              <a:rPr lang="en-US" altLang="zh-CN" sz="2400" baseline="-25000"/>
              <a:t>SC.Cno=' 2'</a:t>
            </a:r>
            <a:r>
              <a:rPr lang="en-US" altLang="zh-CN" sz="2000"/>
              <a:t> (Student       SC))</a:t>
            </a:r>
          </a:p>
          <a:p>
            <a:pPr algn="just" eaLnBrk="1" hangingPunct="1">
              <a:lnSpc>
                <a:spcPct val="80000"/>
              </a:lnSpc>
              <a:buFont typeface="Wingdings" panose="05000000000000000000" pitchFamily="2" charset="2"/>
              <a:buNone/>
            </a:pPr>
            <a:r>
              <a:rPr lang="en-US" altLang="zh-CN" sz="2000">
                <a:latin typeface="Courier New" panose="02070309020205020404" pitchFamily="49" charset="0"/>
              </a:rPr>
              <a:t> </a:t>
            </a:r>
            <a:r>
              <a:rPr lang="en-US" altLang="zh-CN" sz="2000"/>
              <a:t>①</a:t>
            </a:r>
          </a:p>
          <a:p>
            <a:pPr algn="just" eaLnBrk="1" hangingPunct="1">
              <a:lnSpc>
                <a:spcPct val="80000"/>
              </a:lnSpc>
              <a:buFont typeface="Wingdings" panose="05000000000000000000" pitchFamily="2" charset="2"/>
              <a:buNone/>
            </a:pPr>
            <a:r>
              <a:rPr lang="en-US" altLang="zh-CN" sz="2000"/>
              <a:t>	</a:t>
            </a:r>
            <a:r>
              <a:rPr lang="zh-CN" altLang="en-US" sz="2000"/>
              <a:t>读取总块数</a:t>
            </a:r>
            <a:r>
              <a:rPr lang="en-US" altLang="zh-CN" sz="2000"/>
              <a:t>= 2100</a:t>
            </a:r>
            <a:r>
              <a:rPr lang="zh-CN" altLang="en-US" sz="2000"/>
              <a:t>块（</a:t>
            </a:r>
            <a:r>
              <a:rPr lang="en-US" altLang="zh-CN" sz="2000"/>
              <a:t>Q1</a:t>
            </a:r>
            <a:r>
              <a:rPr lang="zh-CN" altLang="en-US" sz="2000"/>
              <a:t>的结果）</a:t>
            </a:r>
          </a:p>
          <a:p>
            <a:pPr algn="just" eaLnBrk="1" hangingPunct="1">
              <a:lnSpc>
                <a:spcPct val="80000"/>
              </a:lnSpc>
              <a:buFont typeface="Wingdings" panose="05000000000000000000" pitchFamily="2" charset="2"/>
              <a:buNone/>
            </a:pPr>
            <a:r>
              <a:rPr lang="zh-CN" altLang="en-US" sz="2000">
                <a:solidFill>
                  <a:schemeClr val="accent2"/>
                </a:solidFill>
              </a:rPr>
              <a:t>	读数据时间</a:t>
            </a:r>
            <a:r>
              <a:rPr lang="en-US" altLang="zh-CN" sz="2000"/>
              <a:t>=2100/20=105</a:t>
            </a:r>
            <a:r>
              <a:rPr lang="zh-CN" altLang="en-US" sz="2000"/>
              <a:t>秒</a:t>
            </a:r>
          </a:p>
          <a:p>
            <a:pPr algn="just" eaLnBrk="1" hangingPunct="1">
              <a:lnSpc>
                <a:spcPct val="80000"/>
              </a:lnSpc>
              <a:buFont typeface="Wingdings" panose="05000000000000000000" pitchFamily="2" charset="2"/>
              <a:buNone/>
            </a:pPr>
            <a:r>
              <a:rPr lang="zh-CN" altLang="en-US" sz="2000"/>
              <a:t>     因为只有</a:t>
            </a:r>
            <a:r>
              <a:rPr lang="en-US" altLang="zh-CN" sz="2000"/>
              <a:t>SC</a:t>
            </a:r>
            <a:r>
              <a:rPr lang="zh-CN" altLang="en-US" sz="2000"/>
              <a:t>只有</a:t>
            </a:r>
            <a:r>
              <a:rPr lang="en-US" altLang="zh-CN" sz="2000"/>
              <a:t>10000</a:t>
            </a:r>
            <a:r>
              <a:rPr lang="zh-CN" altLang="en-US" sz="2000"/>
              <a:t>条元组，故等值连接的结果</a:t>
            </a:r>
            <a:r>
              <a:rPr lang="en-US" altLang="zh-CN" sz="2000"/>
              <a:t>,</a:t>
            </a:r>
            <a:r>
              <a:rPr lang="zh-CN" altLang="en-US" sz="2000"/>
              <a:t>即</a:t>
            </a:r>
            <a:r>
              <a:rPr lang="en-US" altLang="zh-CN" sz="2000"/>
              <a:t>:</a:t>
            </a:r>
          </a:p>
          <a:p>
            <a:pPr algn="just" eaLnBrk="1" hangingPunct="1">
              <a:lnSpc>
                <a:spcPct val="80000"/>
              </a:lnSpc>
              <a:buFont typeface="Wingdings" panose="05000000000000000000" pitchFamily="2" charset="2"/>
              <a:buNone/>
            </a:pPr>
            <a:r>
              <a:rPr lang="en-US" altLang="zh-CN" sz="2000"/>
              <a:t>	</a:t>
            </a:r>
            <a:r>
              <a:rPr lang="zh-CN" altLang="en-US" sz="2000"/>
              <a:t>中间结果大小</a:t>
            </a:r>
            <a:r>
              <a:rPr lang="en-US" altLang="zh-CN" sz="2000"/>
              <a:t>=10000  </a:t>
            </a:r>
            <a:r>
              <a:rPr lang="zh-CN" altLang="en-US" sz="2000"/>
              <a:t>（减少</a:t>
            </a:r>
            <a:r>
              <a:rPr lang="en-US" altLang="zh-CN" sz="2000"/>
              <a:t>1000</a:t>
            </a:r>
            <a:r>
              <a:rPr lang="zh-CN" altLang="en-US" sz="2000"/>
              <a:t>倍）</a:t>
            </a:r>
          </a:p>
          <a:p>
            <a:pPr algn="just" eaLnBrk="1" hangingPunct="1">
              <a:lnSpc>
                <a:spcPct val="80000"/>
              </a:lnSpc>
              <a:buFont typeface="Wingdings" panose="05000000000000000000" pitchFamily="2" charset="2"/>
              <a:buNone/>
            </a:pPr>
            <a:r>
              <a:rPr lang="zh-CN" altLang="en-US" sz="2000">
                <a:solidFill>
                  <a:schemeClr val="accent2"/>
                </a:solidFill>
              </a:rPr>
              <a:t>	写中间结果时间</a:t>
            </a:r>
            <a:r>
              <a:rPr lang="en-US" altLang="zh-CN" sz="2000"/>
              <a:t>=10000/10/20=50</a:t>
            </a:r>
            <a:r>
              <a:rPr lang="zh-CN" altLang="en-US" sz="2000"/>
              <a:t>秒</a:t>
            </a:r>
            <a:r>
              <a:rPr lang="zh-CN" altLang="en-US" sz="2000">
                <a:latin typeface="Courier New" panose="02070309020205020404" pitchFamily="49" charset="0"/>
              </a:rPr>
              <a:t> </a:t>
            </a:r>
            <a:endParaRPr lang="zh-CN" altLang="en-US" sz="2000"/>
          </a:p>
          <a:p>
            <a:pPr algn="just" eaLnBrk="1" hangingPunct="1">
              <a:lnSpc>
                <a:spcPct val="80000"/>
              </a:lnSpc>
              <a:buFont typeface="Wingdings" panose="05000000000000000000" pitchFamily="2" charset="2"/>
              <a:buNone/>
            </a:pPr>
            <a:r>
              <a:rPr lang="zh-CN" altLang="en-US" sz="2000"/>
              <a:t>②</a:t>
            </a:r>
            <a:r>
              <a:rPr lang="en-US" altLang="zh-CN" sz="2000"/>
              <a:t>б</a:t>
            </a:r>
          </a:p>
          <a:p>
            <a:pPr algn="just" eaLnBrk="1" hangingPunct="1">
              <a:lnSpc>
                <a:spcPct val="80000"/>
              </a:lnSpc>
              <a:buFont typeface="Wingdings" panose="05000000000000000000" pitchFamily="2" charset="2"/>
              <a:buNone/>
            </a:pPr>
            <a:r>
              <a:rPr lang="en-US" altLang="zh-CN" sz="2000"/>
              <a:t>	</a:t>
            </a:r>
            <a:r>
              <a:rPr lang="zh-CN" altLang="en-US" sz="2000">
                <a:solidFill>
                  <a:schemeClr val="accent2"/>
                </a:solidFill>
              </a:rPr>
              <a:t>读数据时间</a:t>
            </a:r>
            <a:r>
              <a:rPr lang="en-US" altLang="zh-CN" sz="2000"/>
              <a:t>=50</a:t>
            </a:r>
            <a:r>
              <a:rPr lang="zh-CN" altLang="en-US" sz="2000"/>
              <a:t>秒</a:t>
            </a:r>
            <a:r>
              <a:rPr lang="zh-CN" altLang="en-US" sz="2000">
                <a:latin typeface="Courier New" panose="02070309020205020404" pitchFamily="49" charset="0"/>
              </a:rPr>
              <a:t> </a:t>
            </a:r>
            <a:endParaRPr lang="zh-CN" altLang="en-US" sz="2000"/>
          </a:p>
          <a:p>
            <a:pPr algn="just" eaLnBrk="1" hangingPunct="1">
              <a:lnSpc>
                <a:spcPct val="80000"/>
              </a:lnSpc>
              <a:buFont typeface="Wingdings" panose="05000000000000000000" pitchFamily="2" charset="2"/>
              <a:buNone/>
            </a:pPr>
            <a:r>
              <a:rPr lang="zh-CN" altLang="en-US" sz="2000"/>
              <a:t>③</a:t>
            </a:r>
            <a:r>
              <a:rPr lang="en-US" altLang="zh-CN" sz="2000"/>
              <a:t>П</a:t>
            </a:r>
            <a:r>
              <a:rPr lang="en-US" altLang="zh-CN" sz="2000">
                <a:latin typeface="Courier New" panose="02070309020205020404" pitchFamily="49" charset="0"/>
              </a:rPr>
              <a:t> </a:t>
            </a:r>
            <a:endParaRPr lang="en-US" altLang="zh-CN" sz="2000"/>
          </a:p>
          <a:p>
            <a:pPr algn="just" eaLnBrk="1" hangingPunct="1">
              <a:lnSpc>
                <a:spcPct val="80000"/>
              </a:lnSpc>
              <a:buFont typeface="Wingdings" panose="05000000000000000000" pitchFamily="2" charset="2"/>
              <a:buNone/>
            </a:pPr>
            <a:endParaRPr lang="en-US" altLang="zh-CN" sz="2000"/>
          </a:p>
          <a:p>
            <a:pPr algn="just" eaLnBrk="1" hangingPunct="1">
              <a:lnSpc>
                <a:spcPct val="80000"/>
              </a:lnSpc>
              <a:buFont typeface="Wingdings" panose="05000000000000000000" pitchFamily="2" charset="2"/>
              <a:buNone/>
            </a:pPr>
            <a:r>
              <a:rPr lang="zh-CN" altLang="en-US" sz="2000">
                <a:solidFill>
                  <a:schemeClr val="accent2"/>
                </a:solidFill>
              </a:rPr>
              <a:t>总时间</a:t>
            </a:r>
            <a:r>
              <a:rPr lang="zh-CN" altLang="en-US" sz="2000"/>
              <a:t>＝</a:t>
            </a:r>
            <a:r>
              <a:rPr lang="en-US" altLang="zh-CN" sz="2000"/>
              <a:t>105</a:t>
            </a:r>
            <a:r>
              <a:rPr lang="zh-CN" altLang="en-US" sz="2000"/>
              <a:t>＋</a:t>
            </a:r>
            <a:r>
              <a:rPr lang="en-US" altLang="zh-CN" sz="2000"/>
              <a:t>50</a:t>
            </a:r>
            <a:r>
              <a:rPr lang="zh-CN" altLang="en-US" sz="2000"/>
              <a:t>＋</a:t>
            </a:r>
            <a:r>
              <a:rPr lang="en-US" altLang="zh-CN" sz="2000"/>
              <a:t>50</a:t>
            </a:r>
            <a:r>
              <a:rPr lang="zh-CN" altLang="en-US" sz="2000"/>
              <a:t>秒＝</a:t>
            </a:r>
            <a:r>
              <a:rPr lang="en-US" altLang="zh-CN" sz="2000"/>
              <a:t>205</a:t>
            </a:r>
            <a:r>
              <a:rPr lang="zh-CN" altLang="en-US" sz="2000"/>
              <a:t>秒</a:t>
            </a:r>
            <a:r>
              <a:rPr lang="en-US" altLang="zh-CN" sz="2000"/>
              <a:t>=3.4</a:t>
            </a:r>
            <a:r>
              <a:rPr lang="zh-CN" altLang="en-US" sz="2000"/>
              <a:t>分（减少了中间结果）</a:t>
            </a:r>
            <a:r>
              <a:rPr lang="zh-CN" altLang="en-US" sz="2000">
                <a:latin typeface="Courier New" panose="02070309020205020404" pitchFamily="49" charset="0"/>
              </a:rPr>
              <a:t> </a:t>
            </a:r>
            <a:endParaRPr lang="zh-CN" altLang="en-US" sz="2000"/>
          </a:p>
        </p:txBody>
      </p:sp>
      <p:sp>
        <p:nvSpPr>
          <p:cNvPr id="60419" name="Text Box 3">
            <a:extLst>
              <a:ext uri="{FF2B5EF4-FFF2-40B4-BE49-F238E27FC236}">
                <a16:creationId xmlns:a16="http://schemas.microsoft.com/office/drawing/2014/main" id="{3B01F791-4775-4695-B58E-91FB906D6304}"/>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 </a:t>
            </a:r>
          </a:p>
        </p:txBody>
      </p:sp>
      <p:sp>
        <p:nvSpPr>
          <p:cNvPr id="60420" name="Rectangle 4">
            <a:extLst>
              <a:ext uri="{FF2B5EF4-FFF2-40B4-BE49-F238E27FC236}">
                <a16:creationId xmlns:a16="http://schemas.microsoft.com/office/drawing/2014/main" id="{D8ABC126-1A55-4843-83A7-1D143B9533A0}"/>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
        <p:nvSpPr>
          <p:cNvPr id="60421" name="AutoShape 5">
            <a:extLst>
              <a:ext uri="{FF2B5EF4-FFF2-40B4-BE49-F238E27FC236}">
                <a16:creationId xmlns:a16="http://schemas.microsoft.com/office/drawing/2014/main" id="{FE8B4550-BA77-44F9-BA00-CB20093CF69B}"/>
              </a:ext>
            </a:extLst>
          </p:cNvPr>
          <p:cNvSpPr>
            <a:spLocks noChangeArrowheads="1"/>
          </p:cNvSpPr>
          <p:nvPr/>
        </p:nvSpPr>
        <p:spPr bwMode="auto">
          <a:xfrm rot="5400000">
            <a:off x="5014119" y="1978819"/>
            <a:ext cx="141288"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0422" name="AutoShape 6">
            <a:extLst>
              <a:ext uri="{FF2B5EF4-FFF2-40B4-BE49-F238E27FC236}">
                <a16:creationId xmlns:a16="http://schemas.microsoft.com/office/drawing/2014/main" id="{413BF032-0F13-4E23-923F-6008ECAD249D}"/>
              </a:ext>
            </a:extLst>
          </p:cNvPr>
          <p:cNvSpPr>
            <a:spLocks noChangeArrowheads="1"/>
          </p:cNvSpPr>
          <p:nvPr/>
        </p:nvSpPr>
        <p:spPr bwMode="auto">
          <a:xfrm rot="5400000">
            <a:off x="1552575" y="2336800"/>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endParaRPr kumimoji="0" lang="zh-CN" altLang="en-US" sz="24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3D82C-7B83-4300-8A02-19CE98067D8B}"/>
              </a:ext>
            </a:extLst>
          </p:cNvPr>
          <p:cNvSpPr>
            <a:spLocks noGrp="1"/>
          </p:cNvSpPr>
          <p:nvPr>
            <p:ph idx="1"/>
          </p:nvPr>
        </p:nvSpPr>
        <p:spPr>
          <a:xfrm>
            <a:off x="685800" y="908720"/>
            <a:ext cx="7772400" cy="4978896"/>
          </a:xfrm>
        </p:spPr>
        <p:txBody>
          <a:bodyPr/>
          <a:lstStyle/>
          <a:p>
            <a:r>
              <a:rPr lang="zh-CN" altLang="en-US" dirty="0"/>
              <a:t>处理模型</a:t>
            </a:r>
            <a:endParaRPr lang="en-US" altLang="zh-CN" dirty="0"/>
          </a:p>
          <a:p>
            <a:pPr lvl="1"/>
            <a:r>
              <a:rPr lang="zh-CN" altLang="en-US" dirty="0"/>
              <a:t>系统如何执行一个查询计划</a:t>
            </a:r>
            <a:endParaRPr lang="en-US" altLang="zh-CN" dirty="0"/>
          </a:p>
          <a:p>
            <a:pPr lvl="1"/>
            <a:r>
              <a:rPr lang="zh-CN" altLang="en-US" dirty="0"/>
              <a:t>迭代模型</a:t>
            </a:r>
            <a:endParaRPr lang="en-US" altLang="zh-CN" dirty="0"/>
          </a:p>
          <a:p>
            <a:pPr lvl="1"/>
            <a:r>
              <a:rPr lang="zh-CN" altLang="en-US" dirty="0"/>
              <a:t>物化模型</a:t>
            </a:r>
            <a:endParaRPr lang="en-US" altLang="zh-CN" dirty="0"/>
          </a:p>
          <a:p>
            <a:pPr lvl="1"/>
            <a:r>
              <a:rPr lang="zh-CN" altLang="en-US" dirty="0"/>
              <a:t>向量</a:t>
            </a:r>
            <a:r>
              <a:rPr lang="en-US" altLang="zh-CN" dirty="0"/>
              <a:t>/</a:t>
            </a:r>
            <a:r>
              <a:rPr lang="zh-CN" altLang="en-US" dirty="0"/>
              <a:t>批量模型</a:t>
            </a:r>
            <a:endParaRPr lang="en-US" altLang="zh-CN" dirty="0"/>
          </a:p>
          <a:p>
            <a:pPr lvl="1"/>
            <a:endParaRPr lang="en-US" altLang="zh-CN" dirty="0"/>
          </a:p>
          <a:p>
            <a:pPr lvl="1"/>
            <a:endParaRPr lang="zh-CN" altLang="en-US" dirty="0"/>
          </a:p>
        </p:txBody>
      </p:sp>
      <p:sp>
        <p:nvSpPr>
          <p:cNvPr id="4" name="Text Box 4">
            <a:extLst>
              <a:ext uri="{FF2B5EF4-FFF2-40B4-BE49-F238E27FC236}">
                <a16:creationId xmlns:a16="http://schemas.microsoft.com/office/drawing/2014/main" id="{BA110AA9-7687-4411-8C4D-15096EBA1849}"/>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4020083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C69D180-23EF-429B-9E6C-68ECCEEDCB75}"/>
              </a:ext>
            </a:extLst>
          </p:cNvPr>
          <p:cNvSpPr>
            <a:spLocks noGrp="1" noChangeArrowheads="1"/>
          </p:cNvSpPr>
          <p:nvPr>
            <p:ph type="body" idx="1"/>
          </p:nvPr>
        </p:nvSpPr>
        <p:spPr/>
        <p:txBody>
          <a:bodyPr/>
          <a:lstStyle/>
          <a:p>
            <a:pPr algn="just" eaLnBrk="1" hangingPunct="1">
              <a:lnSpc>
                <a:spcPct val="80000"/>
              </a:lnSpc>
              <a:buFont typeface="Wingdings" panose="05000000000000000000" pitchFamily="2" charset="2"/>
              <a:buNone/>
            </a:pPr>
            <a:r>
              <a:rPr lang="en-US" altLang="zh-CN" sz="2400"/>
              <a:t>3. </a:t>
            </a:r>
            <a:r>
              <a:rPr lang="zh-CN" altLang="en-US" sz="2400"/>
              <a:t>Ｑ</a:t>
            </a:r>
            <a:r>
              <a:rPr lang="en-US" altLang="zh-CN" sz="2400"/>
              <a:t>3</a:t>
            </a:r>
            <a:r>
              <a:rPr lang="zh-CN" altLang="en-US" sz="2400"/>
              <a:t>＝ </a:t>
            </a:r>
            <a:r>
              <a:rPr lang="en-US" altLang="zh-CN" sz="2400"/>
              <a:t>П</a:t>
            </a:r>
            <a:r>
              <a:rPr lang="en-US" altLang="zh-CN" sz="2800" baseline="-25000"/>
              <a:t>Sname</a:t>
            </a:r>
            <a:r>
              <a:rPr lang="en-US" altLang="zh-CN" sz="2400"/>
              <a:t>(Student       </a:t>
            </a:r>
            <a:r>
              <a:rPr lang="en-US" altLang="zh-CN" sz="2800"/>
              <a:t>б</a:t>
            </a:r>
            <a:r>
              <a:rPr lang="en-US" altLang="zh-CN" sz="2800" baseline="-25000"/>
              <a:t>SC.Cno=' 2'</a:t>
            </a:r>
            <a:r>
              <a:rPr lang="en-US" altLang="zh-CN" sz="2400"/>
              <a:t> (SC))</a:t>
            </a:r>
            <a:r>
              <a:rPr lang="en-US" altLang="zh-CN" sz="2400">
                <a:latin typeface="Courier New" panose="02070309020205020404" pitchFamily="49" charset="0"/>
              </a:rPr>
              <a:t> </a:t>
            </a:r>
            <a:endParaRPr lang="en-US" altLang="zh-CN" sz="2400"/>
          </a:p>
          <a:p>
            <a:pPr algn="just" eaLnBrk="1" hangingPunct="1">
              <a:lnSpc>
                <a:spcPct val="80000"/>
              </a:lnSpc>
              <a:buFont typeface="Wingdings" panose="05000000000000000000" pitchFamily="2" charset="2"/>
              <a:buNone/>
            </a:pPr>
            <a:r>
              <a:rPr lang="en-US" altLang="zh-CN" sz="2400"/>
              <a:t>①б</a:t>
            </a:r>
          </a:p>
          <a:p>
            <a:pPr algn="just" eaLnBrk="1" hangingPunct="1">
              <a:lnSpc>
                <a:spcPct val="80000"/>
              </a:lnSpc>
              <a:buFont typeface="Wingdings" panose="05000000000000000000" pitchFamily="2" charset="2"/>
              <a:buNone/>
            </a:pPr>
            <a:r>
              <a:rPr lang="en-US" altLang="zh-CN" sz="2400"/>
              <a:t>	</a:t>
            </a:r>
            <a:r>
              <a:rPr lang="zh-CN" altLang="en-US" sz="2400"/>
              <a:t>读</a:t>
            </a:r>
            <a:r>
              <a:rPr lang="en-US" altLang="zh-CN" sz="2400"/>
              <a:t>SC</a:t>
            </a:r>
            <a:r>
              <a:rPr lang="zh-CN" altLang="en-US" sz="2400"/>
              <a:t>表总块数</a:t>
            </a:r>
            <a:r>
              <a:rPr lang="en-US" altLang="zh-CN" sz="2400"/>
              <a:t>= 10000/100=100</a:t>
            </a:r>
            <a:r>
              <a:rPr lang="zh-CN" altLang="en-US" sz="2400"/>
              <a:t>块</a:t>
            </a:r>
          </a:p>
          <a:p>
            <a:pPr algn="just" eaLnBrk="1" hangingPunct="1">
              <a:lnSpc>
                <a:spcPct val="80000"/>
              </a:lnSpc>
              <a:buFont typeface="Wingdings" panose="05000000000000000000" pitchFamily="2" charset="2"/>
              <a:buNone/>
            </a:pPr>
            <a:r>
              <a:rPr lang="zh-CN" altLang="en-US" sz="2400"/>
              <a:t>	</a:t>
            </a:r>
            <a:r>
              <a:rPr lang="zh-CN" altLang="en-US" sz="2400">
                <a:solidFill>
                  <a:schemeClr val="accent2"/>
                </a:solidFill>
              </a:rPr>
              <a:t>读数据时间</a:t>
            </a:r>
            <a:r>
              <a:rPr lang="en-US" altLang="zh-CN" sz="2400"/>
              <a:t>=100/20=5</a:t>
            </a:r>
            <a:r>
              <a:rPr lang="zh-CN" altLang="en-US" sz="2400"/>
              <a:t>秒</a:t>
            </a:r>
            <a:r>
              <a:rPr lang="zh-CN" altLang="en-US" sz="2400">
                <a:latin typeface="Courier New" panose="02070309020205020404" pitchFamily="49" charset="0"/>
              </a:rPr>
              <a:t> </a:t>
            </a:r>
            <a:endParaRPr lang="zh-CN" altLang="en-US" sz="2400"/>
          </a:p>
          <a:p>
            <a:pPr algn="just" eaLnBrk="1" hangingPunct="1">
              <a:lnSpc>
                <a:spcPct val="80000"/>
              </a:lnSpc>
              <a:buFont typeface="Wingdings" panose="05000000000000000000" pitchFamily="2" charset="2"/>
              <a:buNone/>
            </a:pPr>
            <a:r>
              <a:rPr lang="zh-CN" altLang="en-US" sz="2400"/>
              <a:t>	中间结果大小</a:t>
            </a:r>
            <a:r>
              <a:rPr lang="en-US" altLang="zh-CN" sz="2400"/>
              <a:t>=50</a:t>
            </a:r>
            <a:r>
              <a:rPr lang="zh-CN" altLang="en-US" sz="2400"/>
              <a:t>条  不必写入外存</a:t>
            </a:r>
            <a:r>
              <a:rPr lang="zh-CN" altLang="en-US" sz="2400">
                <a:latin typeface="Courier New" panose="02070309020205020404" pitchFamily="49" charset="0"/>
              </a:rPr>
              <a:t> </a:t>
            </a:r>
            <a:endParaRPr lang="zh-CN" altLang="en-US" sz="2400"/>
          </a:p>
          <a:p>
            <a:pPr algn="just" eaLnBrk="1" hangingPunct="1">
              <a:lnSpc>
                <a:spcPct val="80000"/>
              </a:lnSpc>
              <a:buFont typeface="Wingdings" panose="05000000000000000000" pitchFamily="2" charset="2"/>
              <a:buNone/>
            </a:pPr>
            <a:r>
              <a:rPr lang="zh-CN" altLang="en-US" sz="2400"/>
              <a:t>②</a:t>
            </a:r>
          </a:p>
          <a:p>
            <a:pPr algn="just" eaLnBrk="1" hangingPunct="1">
              <a:lnSpc>
                <a:spcPct val="80000"/>
              </a:lnSpc>
              <a:buFont typeface="Wingdings" panose="05000000000000000000" pitchFamily="2" charset="2"/>
              <a:buNone/>
            </a:pPr>
            <a:r>
              <a:rPr lang="zh-CN" altLang="en-US" sz="2400"/>
              <a:t>	读</a:t>
            </a:r>
            <a:r>
              <a:rPr lang="en-US" altLang="zh-CN" sz="2400"/>
              <a:t>Student</a:t>
            </a:r>
            <a:r>
              <a:rPr lang="zh-CN" altLang="en-US" sz="2400"/>
              <a:t>表总块数</a:t>
            </a:r>
            <a:r>
              <a:rPr lang="en-US" altLang="zh-CN" sz="2400"/>
              <a:t>= 1000/10=100</a:t>
            </a:r>
            <a:r>
              <a:rPr lang="zh-CN" altLang="en-US" sz="2400"/>
              <a:t>块</a:t>
            </a:r>
          </a:p>
          <a:p>
            <a:pPr algn="just" eaLnBrk="1" hangingPunct="1">
              <a:lnSpc>
                <a:spcPct val="80000"/>
              </a:lnSpc>
              <a:buFont typeface="Wingdings" panose="05000000000000000000" pitchFamily="2" charset="2"/>
              <a:buNone/>
            </a:pPr>
            <a:r>
              <a:rPr lang="zh-CN" altLang="en-US" sz="2400"/>
              <a:t>	</a:t>
            </a:r>
            <a:r>
              <a:rPr lang="zh-CN" altLang="en-US" sz="2400">
                <a:solidFill>
                  <a:schemeClr val="accent2"/>
                </a:solidFill>
              </a:rPr>
              <a:t>读数据时间</a:t>
            </a:r>
            <a:r>
              <a:rPr lang="en-US" altLang="zh-CN" sz="2400"/>
              <a:t>=100/20=5</a:t>
            </a:r>
            <a:r>
              <a:rPr lang="zh-CN" altLang="en-US" sz="2400"/>
              <a:t>秒</a:t>
            </a:r>
            <a:r>
              <a:rPr lang="zh-CN" altLang="en-US" sz="2400">
                <a:latin typeface="Courier New" panose="02070309020205020404" pitchFamily="49" charset="0"/>
              </a:rPr>
              <a:t> </a:t>
            </a:r>
            <a:endParaRPr lang="zh-CN" altLang="en-US" sz="2400"/>
          </a:p>
          <a:p>
            <a:pPr algn="just" eaLnBrk="1" hangingPunct="1">
              <a:lnSpc>
                <a:spcPct val="80000"/>
              </a:lnSpc>
              <a:buFont typeface="Wingdings" panose="05000000000000000000" pitchFamily="2" charset="2"/>
              <a:buNone/>
            </a:pPr>
            <a:r>
              <a:rPr lang="zh-CN" altLang="en-US" sz="2400"/>
              <a:t>③ </a:t>
            </a:r>
            <a:r>
              <a:rPr lang="en-US" altLang="zh-CN" sz="2400"/>
              <a:t>П</a:t>
            </a:r>
            <a:r>
              <a:rPr lang="en-US" altLang="zh-CN" sz="2400">
                <a:latin typeface="Courier New" panose="02070309020205020404" pitchFamily="49" charset="0"/>
              </a:rPr>
              <a:t> </a:t>
            </a:r>
            <a:endParaRPr lang="en-US" altLang="zh-CN" sz="2400"/>
          </a:p>
          <a:p>
            <a:pPr algn="just" eaLnBrk="1" hangingPunct="1">
              <a:lnSpc>
                <a:spcPct val="80000"/>
              </a:lnSpc>
              <a:buFont typeface="Wingdings" panose="05000000000000000000" pitchFamily="2" charset="2"/>
              <a:buNone/>
            </a:pPr>
            <a:endParaRPr lang="en-US" altLang="zh-CN" sz="2400"/>
          </a:p>
          <a:p>
            <a:pPr algn="just" eaLnBrk="1" hangingPunct="1">
              <a:lnSpc>
                <a:spcPct val="80000"/>
              </a:lnSpc>
              <a:buFont typeface="Wingdings" panose="05000000000000000000" pitchFamily="2" charset="2"/>
              <a:buNone/>
            </a:pPr>
            <a:r>
              <a:rPr lang="zh-CN" altLang="en-US" sz="2400">
                <a:solidFill>
                  <a:schemeClr val="accent2"/>
                </a:solidFill>
              </a:rPr>
              <a:t>总时间</a:t>
            </a:r>
            <a:r>
              <a:rPr lang="zh-CN" altLang="en-US" sz="2400"/>
              <a:t>＝</a:t>
            </a:r>
            <a:r>
              <a:rPr lang="en-US" altLang="zh-CN" sz="2400"/>
              <a:t>5</a:t>
            </a:r>
            <a:r>
              <a:rPr lang="zh-CN" altLang="en-US" sz="2400"/>
              <a:t>＋</a:t>
            </a:r>
            <a:r>
              <a:rPr lang="en-US" altLang="zh-CN" sz="2400"/>
              <a:t>5</a:t>
            </a:r>
            <a:r>
              <a:rPr lang="zh-CN" altLang="en-US" sz="2400"/>
              <a:t>秒＝</a:t>
            </a:r>
            <a:r>
              <a:rPr lang="en-US" altLang="zh-CN" sz="2400"/>
              <a:t>10</a:t>
            </a:r>
            <a:r>
              <a:rPr lang="zh-CN" altLang="en-US" sz="2400"/>
              <a:t>秒 （减少中间结果</a:t>
            </a:r>
            <a:r>
              <a:rPr lang="en-US" altLang="zh-CN" sz="2400"/>
              <a:t>,</a:t>
            </a:r>
            <a:r>
              <a:rPr lang="zh-CN" altLang="en-US" sz="2400"/>
              <a:t>且全部在内存）</a:t>
            </a:r>
          </a:p>
          <a:p>
            <a:pPr algn="just" eaLnBrk="1" hangingPunct="1">
              <a:lnSpc>
                <a:spcPct val="80000"/>
              </a:lnSpc>
              <a:buFont typeface="Wingdings" panose="05000000000000000000" pitchFamily="2" charset="2"/>
              <a:buNone/>
            </a:pPr>
            <a:endParaRPr lang="zh-CN" altLang="en-US" sz="2400"/>
          </a:p>
          <a:p>
            <a:pPr eaLnBrk="1" hangingPunct="1">
              <a:lnSpc>
                <a:spcPct val="80000"/>
              </a:lnSpc>
              <a:buFont typeface="Wingdings" panose="05000000000000000000" pitchFamily="2" charset="2"/>
              <a:buNone/>
            </a:pPr>
            <a:endParaRPr lang="zh-CN" altLang="en-US" sz="2400"/>
          </a:p>
        </p:txBody>
      </p:sp>
      <p:sp>
        <p:nvSpPr>
          <p:cNvPr id="61443" name="Rectangle 3">
            <a:extLst>
              <a:ext uri="{FF2B5EF4-FFF2-40B4-BE49-F238E27FC236}">
                <a16:creationId xmlns:a16="http://schemas.microsoft.com/office/drawing/2014/main" id="{39B34342-AD9E-45CC-BB7A-A1EE94FB6C33}"/>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
        <p:nvSpPr>
          <p:cNvPr id="61444" name="Text Box 4">
            <a:extLst>
              <a:ext uri="{FF2B5EF4-FFF2-40B4-BE49-F238E27FC236}">
                <a16:creationId xmlns:a16="http://schemas.microsoft.com/office/drawing/2014/main" id="{E01646C5-C008-498F-93B3-5171922655C8}"/>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a:t>
            </a:r>
          </a:p>
        </p:txBody>
      </p:sp>
      <p:sp>
        <p:nvSpPr>
          <p:cNvPr id="61445" name="AutoShape 5">
            <a:extLst>
              <a:ext uri="{FF2B5EF4-FFF2-40B4-BE49-F238E27FC236}">
                <a16:creationId xmlns:a16="http://schemas.microsoft.com/office/drawing/2014/main" id="{528ABE0C-4E6A-496C-A96D-F3B91FD3A472}"/>
              </a:ext>
            </a:extLst>
          </p:cNvPr>
          <p:cNvSpPr>
            <a:spLocks noChangeArrowheads="1"/>
          </p:cNvSpPr>
          <p:nvPr/>
        </p:nvSpPr>
        <p:spPr bwMode="auto">
          <a:xfrm rot="5400000">
            <a:off x="4122738" y="1984375"/>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1446" name="AutoShape 6">
            <a:extLst>
              <a:ext uri="{FF2B5EF4-FFF2-40B4-BE49-F238E27FC236}">
                <a16:creationId xmlns:a16="http://schemas.microsoft.com/office/drawing/2014/main" id="{40A01C15-12A0-4628-93B4-4FA4F9DC2B76}"/>
              </a:ext>
            </a:extLst>
          </p:cNvPr>
          <p:cNvSpPr>
            <a:spLocks noChangeArrowheads="1"/>
          </p:cNvSpPr>
          <p:nvPr/>
        </p:nvSpPr>
        <p:spPr bwMode="auto">
          <a:xfrm rot="5400000">
            <a:off x="1335088" y="3844925"/>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BB1B945-FEA7-411C-BBB5-38FD7D6093A8}"/>
              </a:ext>
            </a:extLst>
          </p:cNvPr>
          <p:cNvSpPr>
            <a:spLocks noGrp="1" noChangeArrowheads="1"/>
          </p:cNvSpPr>
          <p:nvPr>
            <p:ph type="body" idx="1"/>
          </p:nvPr>
        </p:nvSpPr>
        <p:spPr/>
        <p:txBody>
          <a:bodyPr/>
          <a:lstStyle/>
          <a:p>
            <a:pPr algn="just" eaLnBrk="1" hangingPunct="1">
              <a:buFont typeface="Wingdings" panose="05000000000000000000" pitchFamily="2" charset="2"/>
              <a:buNone/>
            </a:pPr>
            <a:r>
              <a:rPr lang="en-US" altLang="zh-CN" sz="2800" dirty="0"/>
              <a:t>4. </a:t>
            </a:r>
            <a:r>
              <a:rPr lang="zh-CN" altLang="en-US" sz="2800" dirty="0"/>
              <a:t>Ｑ</a:t>
            </a:r>
            <a:r>
              <a:rPr lang="en-US" altLang="zh-CN" sz="2800" dirty="0"/>
              <a:t>2</a:t>
            </a:r>
            <a:r>
              <a:rPr lang="zh-CN" altLang="en-US" sz="2800" dirty="0"/>
              <a:t>＝ </a:t>
            </a:r>
            <a:r>
              <a:rPr lang="en-US" altLang="zh-CN" sz="2800" dirty="0"/>
              <a:t>П</a:t>
            </a:r>
            <a:r>
              <a:rPr lang="zh-CN" altLang="en-US" sz="2800" baseline="-25000" dirty="0"/>
              <a:t>Ｓ</a:t>
            </a:r>
            <a:r>
              <a:rPr lang="en-US" altLang="zh-CN" sz="2800" baseline="-25000" dirty="0"/>
              <a:t>name</a:t>
            </a:r>
            <a:r>
              <a:rPr lang="en-US" altLang="zh-CN" sz="2800" dirty="0"/>
              <a:t>(S</a:t>
            </a:r>
            <a:r>
              <a:rPr lang="en-US" altLang="zh-CN" sz="2400" dirty="0"/>
              <a:t>tudent</a:t>
            </a:r>
            <a:r>
              <a:rPr lang="en-US" altLang="zh-CN" sz="2800" dirty="0"/>
              <a:t>     </a:t>
            </a:r>
            <a:r>
              <a:rPr lang="en-US" altLang="zh-CN" sz="2800" dirty="0" err="1"/>
              <a:t>б</a:t>
            </a:r>
            <a:r>
              <a:rPr lang="en-US" altLang="zh-CN" sz="2800" baseline="-25000" dirty="0" err="1"/>
              <a:t>SC.Cno</a:t>
            </a:r>
            <a:r>
              <a:rPr lang="en-US" altLang="zh-CN" sz="2800" baseline="-25000" dirty="0"/>
              <a:t>='2'</a:t>
            </a:r>
            <a:r>
              <a:rPr lang="en-US" altLang="zh-CN" sz="2800" dirty="0"/>
              <a:t> (SC))</a:t>
            </a:r>
          </a:p>
          <a:p>
            <a:pPr algn="just" eaLnBrk="1" hangingPunct="1">
              <a:buFont typeface="Wingdings" panose="05000000000000000000" pitchFamily="2" charset="2"/>
              <a:buNone/>
            </a:pPr>
            <a:r>
              <a:rPr lang="zh-CN" altLang="en-US" sz="2800" dirty="0"/>
              <a:t>假设</a:t>
            </a:r>
            <a:r>
              <a:rPr lang="en-US" altLang="zh-CN" sz="2800" dirty="0"/>
              <a:t>SC</a:t>
            </a:r>
            <a:r>
              <a:rPr lang="zh-CN" altLang="en-US" sz="2800" dirty="0"/>
              <a:t>表在</a:t>
            </a:r>
            <a:r>
              <a:rPr lang="en-US" altLang="zh-CN" sz="2800" dirty="0" err="1"/>
              <a:t>Cno</a:t>
            </a:r>
            <a:r>
              <a:rPr lang="zh-CN" altLang="en-US" sz="2800" dirty="0"/>
              <a:t>上有索引，</a:t>
            </a:r>
            <a:r>
              <a:rPr lang="en-US" altLang="zh-CN" sz="2800" dirty="0"/>
              <a:t>Student</a:t>
            </a:r>
            <a:r>
              <a:rPr lang="zh-CN" altLang="en-US" sz="2800" dirty="0"/>
              <a:t>表在</a:t>
            </a:r>
            <a:r>
              <a:rPr lang="en-US" altLang="zh-CN" sz="2800" dirty="0" err="1"/>
              <a:t>Sno</a:t>
            </a:r>
            <a:r>
              <a:rPr lang="zh-CN" altLang="en-US" sz="2800" dirty="0"/>
              <a:t>上有索引</a:t>
            </a:r>
          </a:p>
          <a:p>
            <a:pPr algn="just" eaLnBrk="1" hangingPunct="1">
              <a:buFont typeface="Wingdings" panose="05000000000000000000" pitchFamily="2" charset="2"/>
              <a:buNone/>
            </a:pPr>
            <a:r>
              <a:rPr lang="zh-CN" altLang="en-US" sz="2800" dirty="0">
                <a:latin typeface="Courier New" panose="02070309020205020404" pitchFamily="49" charset="0"/>
              </a:rPr>
              <a:t> </a:t>
            </a:r>
            <a:r>
              <a:rPr lang="zh-CN" altLang="en-US" sz="2800" dirty="0"/>
              <a:t>①</a:t>
            </a:r>
            <a:r>
              <a:rPr lang="en-US" altLang="zh-CN" sz="2800" dirty="0"/>
              <a:t>б</a:t>
            </a:r>
          </a:p>
          <a:p>
            <a:pPr algn="just" eaLnBrk="1" hangingPunct="1">
              <a:buFont typeface="Wingdings" panose="05000000000000000000" pitchFamily="2" charset="2"/>
              <a:buNone/>
            </a:pPr>
            <a:r>
              <a:rPr lang="en-US" altLang="zh-CN" sz="2800" dirty="0"/>
              <a:t> 	</a:t>
            </a:r>
            <a:r>
              <a:rPr lang="zh-CN" altLang="en-US" sz="2800" dirty="0"/>
              <a:t>读</a:t>
            </a:r>
            <a:r>
              <a:rPr lang="en-US" altLang="zh-CN" sz="2800" dirty="0"/>
              <a:t>SC</a:t>
            </a:r>
            <a:r>
              <a:rPr lang="zh-CN" altLang="en-US" sz="2800" dirty="0"/>
              <a:t>表索引</a:t>
            </a:r>
            <a:r>
              <a:rPr lang="en-US" altLang="zh-CN" sz="2800" dirty="0"/>
              <a:t>=</a:t>
            </a:r>
            <a:r>
              <a:rPr lang="zh-CN" altLang="en-US" sz="2800" dirty="0"/>
              <a:t>（发现</a:t>
            </a:r>
            <a:r>
              <a:rPr lang="en-US" altLang="zh-CN" sz="2800" dirty="0"/>
              <a:t>2</a:t>
            </a:r>
            <a:r>
              <a:rPr lang="zh-CN" altLang="en-US" sz="2800" dirty="0"/>
              <a:t>号课程只有</a:t>
            </a:r>
            <a:r>
              <a:rPr lang="en-US" altLang="zh-CN" sz="2800" dirty="0"/>
              <a:t>50</a:t>
            </a:r>
            <a:r>
              <a:rPr lang="zh-CN" altLang="en-US" sz="2800" dirty="0"/>
              <a:t>条元组）</a:t>
            </a:r>
          </a:p>
          <a:p>
            <a:pPr algn="just" eaLnBrk="1" hangingPunct="1">
              <a:buFont typeface="Wingdings" panose="05000000000000000000" pitchFamily="2" charset="2"/>
              <a:buNone/>
            </a:pPr>
            <a:r>
              <a:rPr lang="zh-CN" altLang="en-US" sz="2800" dirty="0"/>
              <a:t>	读</a:t>
            </a:r>
            <a:r>
              <a:rPr lang="en-US" altLang="zh-CN" sz="2800" dirty="0"/>
              <a:t>SC</a:t>
            </a:r>
            <a:r>
              <a:rPr lang="zh-CN" altLang="en-US" sz="2800" dirty="0"/>
              <a:t>表总块数</a:t>
            </a:r>
            <a:r>
              <a:rPr lang="en-US" altLang="zh-CN" sz="2800" dirty="0"/>
              <a:t>= 50/100&lt;1</a:t>
            </a:r>
            <a:r>
              <a:rPr lang="zh-CN" altLang="en-US" sz="2800" dirty="0"/>
              <a:t>块</a:t>
            </a:r>
          </a:p>
          <a:p>
            <a:pPr algn="just" eaLnBrk="1" hangingPunct="1">
              <a:buFont typeface="Wingdings" panose="05000000000000000000" pitchFamily="2" charset="2"/>
              <a:buNone/>
            </a:pPr>
            <a:r>
              <a:rPr lang="zh-CN" altLang="en-US" sz="2800" dirty="0"/>
              <a:t>	读数据时间</a:t>
            </a:r>
            <a:r>
              <a:rPr lang="en-US" altLang="zh-CN" sz="2800" dirty="0"/>
              <a:t>:1/20=0.05</a:t>
            </a:r>
            <a:r>
              <a:rPr lang="en-US" altLang="zh-CN" sz="2800" dirty="0">
                <a:latin typeface="Courier New" panose="02070309020205020404" pitchFamily="49" charset="0"/>
              </a:rPr>
              <a:t> </a:t>
            </a:r>
            <a:endParaRPr lang="en-US" altLang="zh-CN" sz="2800" dirty="0"/>
          </a:p>
          <a:p>
            <a:pPr algn="just" eaLnBrk="1" hangingPunct="1">
              <a:buFont typeface="Wingdings" panose="05000000000000000000" pitchFamily="2" charset="2"/>
              <a:buNone/>
            </a:pPr>
            <a:r>
              <a:rPr lang="en-US" altLang="zh-CN" sz="2800" dirty="0"/>
              <a:t>	</a:t>
            </a:r>
            <a:r>
              <a:rPr lang="zh-CN" altLang="en-US" sz="2800" dirty="0"/>
              <a:t>中间结果大小</a:t>
            </a:r>
            <a:r>
              <a:rPr lang="en-US" altLang="zh-CN" sz="2800" dirty="0"/>
              <a:t>=50</a:t>
            </a:r>
            <a:r>
              <a:rPr lang="zh-CN" altLang="en-US" sz="2800" dirty="0"/>
              <a:t>条  不必写入外存</a:t>
            </a:r>
          </a:p>
          <a:p>
            <a:pPr eaLnBrk="1" hangingPunct="1">
              <a:buFont typeface="Wingdings" panose="05000000000000000000" pitchFamily="2" charset="2"/>
              <a:buNone/>
            </a:pPr>
            <a:endParaRPr lang="zh-CN" altLang="en-US" sz="2800" dirty="0"/>
          </a:p>
        </p:txBody>
      </p:sp>
      <p:sp>
        <p:nvSpPr>
          <p:cNvPr id="62467" name="Rectangle 3">
            <a:extLst>
              <a:ext uri="{FF2B5EF4-FFF2-40B4-BE49-F238E27FC236}">
                <a16:creationId xmlns:a16="http://schemas.microsoft.com/office/drawing/2014/main" id="{44AADFB5-30B5-4FCF-9014-8903DC755A78}"/>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
        <p:nvSpPr>
          <p:cNvPr id="62468" name="Text Box 4">
            <a:extLst>
              <a:ext uri="{FF2B5EF4-FFF2-40B4-BE49-F238E27FC236}">
                <a16:creationId xmlns:a16="http://schemas.microsoft.com/office/drawing/2014/main" id="{D14D9173-9F64-44BE-B5C7-D5CBD87B9EB2}"/>
              </a:ext>
            </a:extLst>
          </p:cNvPr>
          <p:cNvSpPr txBox="1">
            <a:spLocks noChangeArrowheads="1"/>
          </p:cNvSpPr>
          <p:nvPr/>
        </p:nvSpPr>
        <p:spPr bwMode="auto">
          <a:xfrm>
            <a:off x="0" y="-27384"/>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a:t>
            </a:r>
          </a:p>
        </p:txBody>
      </p:sp>
      <p:sp>
        <p:nvSpPr>
          <p:cNvPr id="62469" name="AutoShape 5">
            <a:extLst>
              <a:ext uri="{FF2B5EF4-FFF2-40B4-BE49-F238E27FC236}">
                <a16:creationId xmlns:a16="http://schemas.microsoft.com/office/drawing/2014/main" id="{F1F81CAB-C94D-4D20-839F-ECE4BB56BBBC}"/>
              </a:ext>
            </a:extLst>
          </p:cNvPr>
          <p:cNvSpPr>
            <a:spLocks noChangeArrowheads="1"/>
          </p:cNvSpPr>
          <p:nvPr/>
        </p:nvSpPr>
        <p:spPr bwMode="auto">
          <a:xfrm rot="5400000">
            <a:off x="4483100" y="20447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3BB5AAC-56B0-48D0-9549-DFCA56D345A0}"/>
              </a:ext>
            </a:extLst>
          </p:cNvPr>
          <p:cNvSpPr>
            <a:spLocks noGrp="1" noChangeArrowheads="1"/>
          </p:cNvSpPr>
          <p:nvPr>
            <p:ph type="body" idx="1"/>
          </p:nvPr>
        </p:nvSpPr>
        <p:spPr>
          <a:xfrm>
            <a:off x="755650" y="2133600"/>
            <a:ext cx="7772400" cy="3171825"/>
          </a:xfrm>
        </p:spPr>
        <p:txBody>
          <a:bodyPr/>
          <a:lstStyle/>
          <a:p>
            <a:pPr algn="just" eaLnBrk="1" hangingPunct="1">
              <a:lnSpc>
                <a:spcPct val="80000"/>
              </a:lnSpc>
              <a:buFont typeface="Wingdings" panose="05000000000000000000" pitchFamily="2" charset="2"/>
              <a:buNone/>
            </a:pPr>
            <a:r>
              <a:rPr lang="zh-CN" altLang="en-US" sz="2800" dirty="0"/>
              <a:t>②</a:t>
            </a:r>
          </a:p>
          <a:p>
            <a:pPr algn="just" eaLnBrk="1" hangingPunct="1">
              <a:lnSpc>
                <a:spcPct val="80000"/>
              </a:lnSpc>
              <a:buFont typeface="Wingdings" panose="05000000000000000000" pitchFamily="2" charset="2"/>
              <a:buNone/>
            </a:pPr>
            <a:r>
              <a:rPr lang="zh-CN" altLang="en-US" sz="2800" dirty="0"/>
              <a:t> 	读</a:t>
            </a:r>
            <a:r>
              <a:rPr lang="en-US" altLang="zh-CN" sz="2800" dirty="0"/>
              <a:t>Student</a:t>
            </a:r>
            <a:r>
              <a:rPr lang="zh-CN" altLang="en-US" sz="2800" dirty="0"/>
              <a:t>表索引</a:t>
            </a:r>
            <a:r>
              <a:rPr lang="en-US" altLang="zh-CN" sz="2800" dirty="0"/>
              <a:t>=(</a:t>
            </a:r>
            <a:r>
              <a:rPr lang="zh-CN" altLang="en-US" sz="2800" dirty="0"/>
              <a:t>根据索引发现只有</a:t>
            </a:r>
            <a:r>
              <a:rPr lang="en-US" altLang="zh-CN" sz="2800" dirty="0"/>
              <a:t>50</a:t>
            </a:r>
            <a:r>
              <a:rPr lang="zh-CN" altLang="en-US" sz="2800" dirty="0"/>
              <a:t>个学生</a:t>
            </a:r>
            <a:r>
              <a:rPr lang="en-US" altLang="zh-CN" sz="2800" dirty="0"/>
              <a:t>)</a:t>
            </a:r>
          </a:p>
          <a:p>
            <a:pPr algn="just" eaLnBrk="1" hangingPunct="1">
              <a:lnSpc>
                <a:spcPct val="80000"/>
              </a:lnSpc>
              <a:buFont typeface="Wingdings" panose="05000000000000000000" pitchFamily="2" charset="2"/>
              <a:buNone/>
            </a:pPr>
            <a:r>
              <a:rPr lang="en-US" altLang="zh-CN" sz="2800" dirty="0"/>
              <a:t>	</a:t>
            </a:r>
            <a:r>
              <a:rPr lang="zh-CN" altLang="en-US" sz="2800" dirty="0"/>
              <a:t>读</a:t>
            </a:r>
            <a:r>
              <a:rPr lang="en-US" altLang="zh-CN" sz="2800" dirty="0"/>
              <a:t>Student</a:t>
            </a:r>
            <a:r>
              <a:rPr lang="zh-CN" altLang="en-US" sz="2800" dirty="0"/>
              <a:t>表总块数</a:t>
            </a:r>
            <a:r>
              <a:rPr lang="en-US" altLang="zh-CN" sz="2800" dirty="0"/>
              <a:t>= 50/10=5</a:t>
            </a:r>
            <a:r>
              <a:rPr lang="zh-CN" altLang="en-US" sz="2800" dirty="0"/>
              <a:t>块</a:t>
            </a:r>
          </a:p>
          <a:p>
            <a:pPr algn="just" eaLnBrk="1" hangingPunct="1">
              <a:lnSpc>
                <a:spcPct val="80000"/>
              </a:lnSpc>
              <a:buFont typeface="Wingdings" panose="05000000000000000000" pitchFamily="2" charset="2"/>
              <a:buNone/>
            </a:pPr>
            <a:r>
              <a:rPr lang="zh-CN" altLang="en-US" sz="2800" dirty="0"/>
              <a:t>	读数据时间 ：</a:t>
            </a:r>
            <a:r>
              <a:rPr lang="en-US" altLang="zh-CN" sz="2800" dirty="0"/>
              <a:t>5/20=0.25</a:t>
            </a:r>
            <a:r>
              <a:rPr lang="zh-CN" altLang="en-US" sz="2800" dirty="0"/>
              <a:t>秒</a:t>
            </a:r>
          </a:p>
          <a:p>
            <a:pPr algn="just" eaLnBrk="1" hangingPunct="1">
              <a:lnSpc>
                <a:spcPct val="80000"/>
              </a:lnSpc>
              <a:buFont typeface="Wingdings" panose="05000000000000000000" pitchFamily="2" charset="2"/>
              <a:buNone/>
            </a:pPr>
            <a:r>
              <a:rPr lang="zh-CN" altLang="en-US" sz="2800" dirty="0"/>
              <a:t>③ </a:t>
            </a:r>
            <a:r>
              <a:rPr lang="en-US" altLang="zh-CN" sz="2800" dirty="0"/>
              <a:t>П</a:t>
            </a:r>
          </a:p>
          <a:p>
            <a:pPr algn="just" eaLnBrk="1" hangingPunct="1">
              <a:lnSpc>
                <a:spcPct val="80000"/>
              </a:lnSpc>
              <a:buFont typeface="Wingdings" panose="05000000000000000000" pitchFamily="2" charset="2"/>
              <a:buNone/>
            </a:pPr>
            <a:endParaRPr lang="en-US" altLang="zh-CN" sz="2800" dirty="0"/>
          </a:p>
          <a:p>
            <a:pPr algn="just" eaLnBrk="1" hangingPunct="1">
              <a:lnSpc>
                <a:spcPct val="80000"/>
              </a:lnSpc>
              <a:buFont typeface="Wingdings" panose="05000000000000000000" pitchFamily="2" charset="2"/>
              <a:buNone/>
            </a:pPr>
            <a:r>
              <a:rPr lang="zh-CN" altLang="en-US" sz="2800" dirty="0"/>
              <a:t>总时间</a:t>
            </a:r>
            <a:r>
              <a:rPr lang="en-US" altLang="zh-CN" sz="2800"/>
              <a:t>&lt;1</a:t>
            </a:r>
            <a:r>
              <a:rPr lang="zh-CN" altLang="en-US" sz="2800"/>
              <a:t>秒</a:t>
            </a:r>
            <a:r>
              <a:rPr lang="zh-CN" altLang="en-US" sz="2800" dirty="0"/>
              <a:t>（不必遍历所有的元组记录）</a:t>
            </a:r>
          </a:p>
        </p:txBody>
      </p:sp>
      <p:sp>
        <p:nvSpPr>
          <p:cNvPr id="63491" name="Rectangle 3">
            <a:extLst>
              <a:ext uri="{FF2B5EF4-FFF2-40B4-BE49-F238E27FC236}">
                <a16:creationId xmlns:a16="http://schemas.microsoft.com/office/drawing/2014/main" id="{B2E37566-F4AE-43D0-97F2-15D3EC87D7A1}"/>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1 </a:t>
            </a:r>
            <a:r>
              <a:rPr kumimoji="0" lang="zh-CN" altLang="en-US" sz="3600" b="0"/>
              <a:t>查询优化的必要性</a:t>
            </a:r>
            <a:r>
              <a:rPr kumimoji="0" lang="en-US" altLang="zh-CN" sz="3600" b="0"/>
              <a:t>(</a:t>
            </a:r>
            <a:r>
              <a:rPr kumimoji="0" lang="zh-CN" altLang="en-US" sz="3600" b="0"/>
              <a:t>续</a:t>
            </a:r>
            <a:r>
              <a:rPr kumimoji="0" lang="en-US" altLang="zh-CN" sz="3600" b="0"/>
              <a:t>)</a:t>
            </a:r>
          </a:p>
        </p:txBody>
      </p:sp>
      <p:sp>
        <p:nvSpPr>
          <p:cNvPr id="63492" name="AutoShape 4">
            <a:extLst>
              <a:ext uri="{FF2B5EF4-FFF2-40B4-BE49-F238E27FC236}">
                <a16:creationId xmlns:a16="http://schemas.microsoft.com/office/drawing/2014/main" id="{084E29FF-0AC3-4EE5-9435-5E6CA79BA1C9}"/>
              </a:ext>
            </a:extLst>
          </p:cNvPr>
          <p:cNvSpPr>
            <a:spLocks noChangeArrowheads="1"/>
          </p:cNvSpPr>
          <p:nvPr/>
        </p:nvSpPr>
        <p:spPr bwMode="auto">
          <a:xfrm rot="5400000">
            <a:off x="1552575" y="2187575"/>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3493" name="Text Box 5">
            <a:extLst>
              <a:ext uri="{FF2B5EF4-FFF2-40B4-BE49-F238E27FC236}">
                <a16:creationId xmlns:a16="http://schemas.microsoft.com/office/drawing/2014/main" id="{BDE635B4-0AA1-4042-B47C-33FF1A77698D}"/>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2D229C6-B2BC-4FAA-8B3C-3E4B609029C3}"/>
              </a:ext>
            </a:extLst>
          </p:cNvPr>
          <p:cNvSpPr>
            <a:spLocks noGrp="1" noChangeArrowheads="1"/>
          </p:cNvSpPr>
          <p:nvPr>
            <p:ph type="body" idx="1"/>
          </p:nvPr>
        </p:nvSpPr>
        <p:spPr/>
        <p:txBody>
          <a:bodyPr/>
          <a:lstStyle/>
          <a:p>
            <a:pPr eaLnBrk="1" hangingPunct="1"/>
            <a:r>
              <a:rPr lang="zh-CN" altLang="en-US"/>
              <a:t>用户不必考虑如何最好地表达查询以获得较好的效率。</a:t>
            </a:r>
          </a:p>
          <a:p>
            <a:pPr eaLnBrk="1" hangingPunct="1"/>
            <a:r>
              <a:rPr lang="zh-CN" altLang="en-US" sz="3600"/>
              <a:t>关系数据语言的</a:t>
            </a:r>
            <a:r>
              <a:rPr lang="zh-CN" altLang="en-US" sz="3600">
                <a:solidFill>
                  <a:schemeClr val="accent2"/>
                </a:solidFill>
              </a:rPr>
              <a:t>级别很高</a:t>
            </a:r>
            <a:r>
              <a:rPr lang="zh-CN" altLang="en-US" sz="3600"/>
              <a:t>，使</a:t>
            </a:r>
            <a:r>
              <a:rPr lang="en-US" altLang="zh-CN" sz="3600"/>
              <a:t>DBMS</a:t>
            </a:r>
            <a:r>
              <a:rPr lang="zh-CN" altLang="en-US" sz="3600"/>
              <a:t>可以从关系表达式中分析查询</a:t>
            </a:r>
            <a:r>
              <a:rPr lang="zh-CN" altLang="en-US" sz="3600">
                <a:solidFill>
                  <a:schemeClr val="accent2"/>
                </a:solidFill>
              </a:rPr>
              <a:t>语义</a:t>
            </a:r>
            <a:r>
              <a:rPr lang="zh-CN" altLang="en-US" sz="3600"/>
              <a:t>。</a:t>
            </a:r>
          </a:p>
          <a:p>
            <a:pPr algn="just" eaLnBrk="1" hangingPunct="1">
              <a:lnSpc>
                <a:spcPct val="150000"/>
              </a:lnSpc>
            </a:pPr>
            <a:r>
              <a:rPr lang="zh-CN" altLang="en-US"/>
              <a:t>系统可以比用户程序的</a:t>
            </a:r>
            <a:r>
              <a:rPr lang="zh-CN" altLang="en-US">
                <a:solidFill>
                  <a:schemeClr val="accent2"/>
                </a:solidFill>
              </a:rPr>
              <a:t>优化</a:t>
            </a:r>
            <a:r>
              <a:rPr lang="zh-CN" altLang="en-US"/>
              <a:t>做得更好。</a:t>
            </a:r>
          </a:p>
          <a:p>
            <a:pPr eaLnBrk="1" hangingPunct="1"/>
            <a:endParaRPr lang="zh-CN" altLang="en-US" sz="3600"/>
          </a:p>
          <a:p>
            <a:pPr eaLnBrk="1" hangingPunct="1"/>
            <a:endParaRPr lang="zh-CN" altLang="en-US"/>
          </a:p>
        </p:txBody>
      </p:sp>
      <p:sp>
        <p:nvSpPr>
          <p:cNvPr id="67587" name="Rectangle 3">
            <a:extLst>
              <a:ext uri="{FF2B5EF4-FFF2-40B4-BE49-F238E27FC236}">
                <a16:creationId xmlns:a16="http://schemas.microsoft.com/office/drawing/2014/main" id="{964CFBD2-CAD4-428B-B4E3-CA4E3C488C20}"/>
              </a:ext>
            </a:extLst>
          </p:cNvPr>
          <p:cNvSpPr>
            <a:spLocks noChangeArrowheads="1"/>
          </p:cNvSpPr>
          <p:nvPr/>
        </p:nvSpPr>
        <p:spPr bwMode="auto">
          <a:xfrm>
            <a:off x="250825" y="836613"/>
            <a:ext cx="4184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2 </a:t>
            </a:r>
            <a:r>
              <a:rPr kumimoji="0" lang="zh-CN" altLang="en-US" sz="3600" b="0"/>
              <a:t>查询优化的可能性</a:t>
            </a:r>
          </a:p>
        </p:txBody>
      </p:sp>
      <p:sp>
        <p:nvSpPr>
          <p:cNvPr id="67588" name="Text Box 4">
            <a:extLst>
              <a:ext uri="{FF2B5EF4-FFF2-40B4-BE49-F238E27FC236}">
                <a16:creationId xmlns:a16="http://schemas.microsoft.com/office/drawing/2014/main" id="{1454C3E6-D4A6-4FBB-BA75-D38240576992}"/>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B2B51DA-1CB5-4342-9AA2-7F6857768CED}"/>
              </a:ext>
            </a:extLst>
          </p:cNvPr>
          <p:cNvSpPr>
            <a:spLocks noGrp="1" noChangeArrowheads="1"/>
          </p:cNvSpPr>
          <p:nvPr>
            <p:ph type="body" idx="1"/>
          </p:nvPr>
        </p:nvSpPr>
        <p:spPr>
          <a:xfrm>
            <a:off x="685800" y="1524000"/>
            <a:ext cx="7772400" cy="4572000"/>
          </a:xfrm>
        </p:spPr>
        <p:txBody>
          <a:bodyPr/>
          <a:lstStyle/>
          <a:p>
            <a:pPr algn="just" eaLnBrk="1" hangingPunct="1">
              <a:buFont typeface="Wingdings" panose="05000000000000000000" pitchFamily="2" charset="2"/>
              <a:buNone/>
            </a:pPr>
            <a:r>
              <a:rPr lang="en-US" altLang="zh-CN" sz="2800"/>
              <a:t>Student×SC</a:t>
            </a:r>
            <a:r>
              <a:rPr lang="zh-CN" altLang="en-US" sz="2800"/>
              <a:t>（做</a:t>
            </a:r>
            <a:r>
              <a:rPr lang="en-US" altLang="zh-CN" sz="2800"/>
              <a:t>SC×Student</a:t>
            </a:r>
            <a:r>
              <a:rPr lang="zh-CN" altLang="en-US" sz="2800"/>
              <a:t>）  </a:t>
            </a:r>
          </a:p>
          <a:p>
            <a:pPr algn="just" eaLnBrk="1" hangingPunct="1">
              <a:buFont typeface="Wingdings" panose="05000000000000000000" pitchFamily="2" charset="2"/>
              <a:buNone/>
            </a:pPr>
            <a:r>
              <a:rPr lang="zh-CN" altLang="en-US" sz="2800"/>
              <a:t>   读取总块数</a:t>
            </a:r>
            <a:r>
              <a:rPr lang="en-US" altLang="zh-CN" sz="2800"/>
              <a:t>= </a:t>
            </a:r>
            <a:r>
              <a:rPr lang="zh-CN" altLang="en-US" sz="2800"/>
              <a:t>读</a:t>
            </a:r>
            <a:r>
              <a:rPr lang="en-US" altLang="zh-CN" sz="2800"/>
              <a:t>SC</a:t>
            </a:r>
            <a:r>
              <a:rPr lang="zh-CN" altLang="en-US" sz="2800"/>
              <a:t>表块数 </a:t>
            </a:r>
            <a:r>
              <a:rPr lang="en-US" altLang="zh-CN" sz="2800"/>
              <a:t>+ </a:t>
            </a:r>
            <a:r>
              <a:rPr lang="zh-CN" altLang="en-US" sz="2800"/>
              <a:t>读</a:t>
            </a:r>
            <a:r>
              <a:rPr lang="en-US" altLang="zh-CN" sz="2800"/>
              <a:t>Student</a:t>
            </a:r>
            <a:r>
              <a:rPr lang="zh-CN" altLang="en-US" sz="2800"/>
              <a:t>表遍数</a:t>
            </a:r>
          </a:p>
          <a:p>
            <a:pPr algn="just" eaLnBrk="1" hangingPunct="1">
              <a:buFont typeface="Wingdings" panose="05000000000000000000" pitchFamily="2" charset="2"/>
              <a:buNone/>
            </a:pPr>
            <a:r>
              <a:rPr lang="zh-CN" altLang="en-US" sz="2800"/>
              <a:t>                          *每遍块数</a:t>
            </a:r>
          </a:p>
          <a:p>
            <a:pPr algn="just" eaLnBrk="1" hangingPunct="1">
              <a:buFont typeface="Wingdings" panose="05000000000000000000" pitchFamily="2" charset="2"/>
              <a:buNone/>
            </a:pPr>
            <a:r>
              <a:rPr lang="en-US" altLang="zh-CN" sz="2800"/>
              <a:t>(</a:t>
            </a:r>
            <a:r>
              <a:rPr lang="zh-CN" altLang="en-US" sz="2400"/>
              <a:t>读</a:t>
            </a:r>
            <a:r>
              <a:rPr lang="en-US" altLang="zh-CN" sz="2400"/>
              <a:t>Student</a:t>
            </a:r>
            <a:r>
              <a:rPr lang="zh-CN" altLang="en-US" sz="2400"/>
              <a:t>表遍数</a:t>
            </a:r>
            <a:r>
              <a:rPr lang="en-US" altLang="zh-CN" sz="2400"/>
              <a:t>=SC</a:t>
            </a:r>
            <a:r>
              <a:rPr lang="zh-CN" altLang="en-US" sz="2400"/>
              <a:t>表的总元组数</a:t>
            </a:r>
            <a:r>
              <a:rPr lang="en-US" altLang="zh-CN" sz="2400"/>
              <a:t>/</a:t>
            </a:r>
            <a:r>
              <a:rPr lang="zh-CN" altLang="en-US" sz="2400"/>
              <a:t>在内存中的元组数</a:t>
            </a:r>
            <a:r>
              <a:rPr lang="en-US" altLang="zh-CN" sz="2800"/>
              <a:t>)</a:t>
            </a:r>
          </a:p>
          <a:p>
            <a:pPr eaLnBrk="1" hangingPunct="1">
              <a:buFont typeface="Wingdings" panose="05000000000000000000" pitchFamily="2" charset="2"/>
              <a:buNone/>
            </a:pPr>
            <a:r>
              <a:rPr lang="en-US" altLang="zh-CN" sz="2800"/>
              <a:t>		=10000/100+(10000/(100×1)) ×(1000/10)</a:t>
            </a:r>
          </a:p>
          <a:p>
            <a:pPr algn="just" eaLnBrk="1" hangingPunct="1">
              <a:buFont typeface="Wingdings" panose="05000000000000000000" pitchFamily="2" charset="2"/>
              <a:buNone/>
            </a:pPr>
            <a:r>
              <a:rPr lang="en-US" altLang="zh-CN" sz="2800"/>
              <a:t>          =100+100×100=10100</a:t>
            </a:r>
          </a:p>
          <a:p>
            <a:pPr eaLnBrk="1" hangingPunct="1">
              <a:buFont typeface="Wingdings" panose="05000000000000000000" pitchFamily="2" charset="2"/>
              <a:buNone/>
            </a:pPr>
            <a:r>
              <a:rPr lang="en-US" altLang="zh-CN" sz="2800"/>
              <a:t>   </a:t>
            </a:r>
            <a:r>
              <a:rPr lang="zh-CN" altLang="en-US" sz="2800">
                <a:solidFill>
                  <a:schemeClr val="accent2"/>
                </a:solidFill>
              </a:rPr>
              <a:t>读数据时间</a:t>
            </a:r>
            <a:r>
              <a:rPr lang="en-US" altLang="zh-CN" sz="2800"/>
              <a:t>=10100/20=505</a:t>
            </a:r>
            <a:r>
              <a:rPr lang="zh-CN" altLang="en-US" sz="2800"/>
              <a:t>秒</a:t>
            </a:r>
          </a:p>
          <a:p>
            <a:pPr eaLnBrk="1" hangingPunct="1"/>
            <a:endParaRPr lang="zh-CN" altLang="en-US" sz="2800"/>
          </a:p>
        </p:txBody>
      </p:sp>
      <p:sp>
        <p:nvSpPr>
          <p:cNvPr id="68611" name="Rectangle 3">
            <a:extLst>
              <a:ext uri="{FF2B5EF4-FFF2-40B4-BE49-F238E27FC236}">
                <a16:creationId xmlns:a16="http://schemas.microsoft.com/office/drawing/2014/main" id="{A7FCE26C-2451-4FFB-8CC4-605A35EF7F5F}"/>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2 </a:t>
            </a:r>
            <a:r>
              <a:rPr kumimoji="0" lang="zh-CN" altLang="en-US" sz="3600" b="0"/>
              <a:t>查询优化的可能性</a:t>
            </a:r>
            <a:r>
              <a:rPr kumimoji="0" lang="en-US" altLang="zh-CN" sz="3600" b="0"/>
              <a:t>(</a:t>
            </a:r>
            <a:r>
              <a:rPr kumimoji="0" lang="zh-CN" altLang="en-US" sz="3600" b="0"/>
              <a:t>续</a:t>
            </a:r>
            <a:r>
              <a:rPr kumimoji="0" lang="en-US" altLang="zh-CN" sz="3600" b="0"/>
              <a:t>)</a:t>
            </a:r>
          </a:p>
        </p:txBody>
      </p:sp>
      <p:sp>
        <p:nvSpPr>
          <p:cNvPr id="68612" name="Text Box 4">
            <a:extLst>
              <a:ext uri="{FF2B5EF4-FFF2-40B4-BE49-F238E27FC236}">
                <a16:creationId xmlns:a16="http://schemas.microsoft.com/office/drawing/2014/main" id="{F14AE0F7-E1BE-453A-92AC-6DC11786774C}"/>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1082EAB6-0316-45CB-B421-2B0B48DE6CAD}"/>
              </a:ext>
            </a:extLst>
          </p:cNvPr>
          <p:cNvSpPr txBox="1">
            <a:spLocks noChangeArrowheads="1"/>
          </p:cNvSpPr>
          <p:nvPr/>
        </p:nvSpPr>
        <p:spPr bwMode="auto">
          <a:xfrm>
            <a:off x="0" y="-20662"/>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9.2.1 </a:t>
            </a:r>
            <a:r>
              <a:rPr kumimoji="0" lang="zh-CN" altLang="en-US" sz="3600" b="0" dirty="0">
                <a:solidFill>
                  <a:schemeClr val="bg1"/>
                </a:solidFill>
              </a:rPr>
              <a:t>查询优化概述 </a:t>
            </a:r>
          </a:p>
        </p:txBody>
      </p:sp>
      <p:sp>
        <p:nvSpPr>
          <p:cNvPr id="69635" name="Rectangle 3">
            <a:extLst>
              <a:ext uri="{FF2B5EF4-FFF2-40B4-BE49-F238E27FC236}">
                <a16:creationId xmlns:a16="http://schemas.microsoft.com/office/drawing/2014/main" id="{800E2524-C535-4E96-8E9B-B945135EBD2F}"/>
              </a:ext>
            </a:extLst>
          </p:cNvPr>
          <p:cNvSpPr>
            <a:spLocks noChangeArrowheads="1"/>
          </p:cNvSpPr>
          <p:nvPr/>
        </p:nvSpPr>
        <p:spPr bwMode="auto">
          <a:xfrm>
            <a:off x="250825" y="836613"/>
            <a:ext cx="494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buFont typeface="Wingdings" panose="05000000000000000000" pitchFamily="2" charset="2"/>
              <a:buNone/>
            </a:pPr>
            <a:r>
              <a:rPr kumimoji="0" lang="en-US" altLang="zh-CN" sz="3600" b="0"/>
              <a:t>2 </a:t>
            </a:r>
            <a:r>
              <a:rPr kumimoji="0" lang="zh-CN" altLang="en-US" sz="3600" b="0"/>
              <a:t>查询优化的可能性</a:t>
            </a:r>
            <a:r>
              <a:rPr kumimoji="0" lang="en-US" altLang="zh-CN" sz="3600" b="0"/>
              <a:t>(</a:t>
            </a:r>
            <a:r>
              <a:rPr kumimoji="0" lang="zh-CN" altLang="en-US" sz="3600" b="0"/>
              <a:t>续</a:t>
            </a:r>
            <a:r>
              <a:rPr kumimoji="0" lang="en-US" altLang="zh-CN" sz="3600" b="0"/>
              <a:t>)</a:t>
            </a:r>
          </a:p>
        </p:txBody>
      </p:sp>
      <p:sp>
        <p:nvSpPr>
          <p:cNvPr id="69636" name="Rectangle 4">
            <a:extLst>
              <a:ext uri="{FF2B5EF4-FFF2-40B4-BE49-F238E27FC236}">
                <a16:creationId xmlns:a16="http://schemas.microsoft.com/office/drawing/2014/main" id="{1EE2455B-05A6-4C9A-972A-32F380609F78}"/>
              </a:ext>
            </a:extLst>
          </p:cNvPr>
          <p:cNvSpPr>
            <a:spLocks noChangeArrowheads="1"/>
          </p:cNvSpPr>
          <p:nvPr/>
        </p:nvSpPr>
        <p:spPr bwMode="auto">
          <a:xfrm>
            <a:off x="533400" y="1524000"/>
            <a:ext cx="7772400" cy="563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AutoNum type="arabicParenBoth"/>
            </a:pPr>
            <a:r>
              <a:rPr kumimoji="0" lang="zh-CN" altLang="en-US" sz="2800" b="0">
                <a:latin typeface="Tahoma" panose="020B0604030504040204" pitchFamily="34" charset="0"/>
              </a:rPr>
              <a:t>优化器可以从数据字典中获取许多信息</a:t>
            </a:r>
            <a:r>
              <a:rPr kumimoji="0" lang="en-US" altLang="zh-CN" sz="2800" b="0">
                <a:latin typeface="Tahoma" panose="020B0604030504040204" pitchFamily="34" charset="0"/>
              </a:rPr>
              <a:t>(</a:t>
            </a:r>
            <a:r>
              <a:rPr kumimoji="0" lang="zh-CN" altLang="en-US" sz="2800" b="0">
                <a:latin typeface="Tahoma" panose="020B0604030504040204" pitchFamily="34" charset="0"/>
              </a:rPr>
              <a:t>包括统计信息和索引信息</a:t>
            </a:r>
            <a:r>
              <a:rPr kumimoji="0" lang="en-US" altLang="zh-CN" sz="2800" b="0">
                <a:latin typeface="Tahoma" panose="020B0604030504040204" pitchFamily="34" charset="0"/>
              </a:rPr>
              <a:t>)</a:t>
            </a:r>
            <a:r>
              <a:rPr kumimoji="0" lang="zh-CN" altLang="en-US" sz="2800" b="0">
                <a:latin typeface="Tahoma" panose="020B0604030504040204" pitchFamily="34" charset="0"/>
              </a:rPr>
              <a:t>，而用户程序则难以获得这些信息。</a:t>
            </a:r>
          </a:p>
          <a:p>
            <a:pPr eaLnBrk="1" hangingPunct="1">
              <a:spcBef>
                <a:spcPct val="0"/>
              </a:spcBef>
              <a:buClrTx/>
              <a:buFont typeface="Arial" panose="020B0604020202020204" pitchFamily="34" charset="0"/>
              <a:buNone/>
            </a:pPr>
            <a:endParaRPr kumimoji="0" lang="zh-CN" altLang="en-US" sz="2800" b="0">
              <a:latin typeface="Tahoma" panose="020B0604030504040204" pitchFamily="34" charset="0"/>
            </a:endParaRPr>
          </a:p>
          <a:p>
            <a:pPr eaLnBrk="1" hangingPunct="1">
              <a:spcBef>
                <a:spcPct val="0"/>
              </a:spcBef>
              <a:buClrTx/>
              <a:buFont typeface="Arial" panose="020B0604020202020204" pitchFamily="34" charset="0"/>
              <a:buAutoNum type="arabicParenBoth" startAt="2"/>
            </a:pPr>
            <a:r>
              <a:rPr kumimoji="0" lang="zh-CN" altLang="en-US" sz="2400" b="0">
                <a:latin typeface="Tahoma" panose="020B0604030504040204" pitchFamily="34" charset="0"/>
              </a:rPr>
              <a:t>如果数据库的物理统计信息改变了，系统可以自动对查询</a:t>
            </a:r>
            <a:r>
              <a:rPr kumimoji="0" lang="zh-CN" altLang="en-US" sz="2400" b="0">
                <a:solidFill>
                  <a:schemeClr val="accent2"/>
                </a:solidFill>
                <a:latin typeface="Tahoma" panose="020B0604030504040204" pitchFamily="34" charset="0"/>
              </a:rPr>
              <a:t>重新优化</a:t>
            </a:r>
            <a:r>
              <a:rPr kumimoji="0" lang="zh-CN" altLang="en-US" sz="2400" b="0">
                <a:latin typeface="Tahoma" panose="020B0604030504040204" pitchFamily="34" charset="0"/>
              </a:rPr>
              <a:t>以选择相适应的执行计划。    在非关系系统中必须重写程序，而重写程序在实际应用中往往是不太可能的。</a:t>
            </a:r>
          </a:p>
          <a:p>
            <a:pPr eaLnBrk="1" hangingPunct="1">
              <a:spcBef>
                <a:spcPct val="0"/>
              </a:spcBef>
              <a:buClrTx/>
              <a:buFont typeface="Arial" panose="020B0604020202020204" pitchFamily="34" charset="0"/>
              <a:buNone/>
            </a:pPr>
            <a:endParaRPr kumimoji="0" lang="zh-CN" altLang="en-US" sz="2400" b="0">
              <a:latin typeface="Tahoma" panose="020B0604030504040204" pitchFamily="34" charset="0"/>
            </a:endParaRPr>
          </a:p>
          <a:p>
            <a:pPr eaLnBrk="1" hangingPunct="1">
              <a:spcBef>
                <a:spcPct val="0"/>
              </a:spcBef>
              <a:buClrTx/>
              <a:buFont typeface="Arial" panose="020B0604020202020204" pitchFamily="34" charset="0"/>
              <a:buAutoNum type="arabicParenBoth" startAt="3"/>
            </a:pPr>
            <a:r>
              <a:rPr kumimoji="0" lang="zh-CN" altLang="en-US" sz="2400" b="0">
                <a:latin typeface="Tahoma" panose="020B0604030504040204" pitchFamily="34" charset="0"/>
              </a:rPr>
              <a:t>优化器可以考虑数百种不同的执行计划，而程序员一般只能考虑有限的几种可能性</a:t>
            </a:r>
            <a:r>
              <a:rPr kumimoji="0" lang="zh-CN" altLang="en-US" sz="2800" b="0">
                <a:latin typeface="Tahoma" panose="020B0604030504040204" pitchFamily="34" charset="0"/>
              </a:rPr>
              <a:t>。</a:t>
            </a:r>
          </a:p>
          <a:p>
            <a:pPr eaLnBrk="1" hangingPunct="1">
              <a:spcBef>
                <a:spcPct val="0"/>
              </a:spcBef>
              <a:buClrTx/>
              <a:buFont typeface="Arial" panose="020B0604020202020204" pitchFamily="34" charset="0"/>
              <a:buNone/>
            </a:pPr>
            <a:endParaRPr kumimoji="0" lang="zh-CN" altLang="en-US" sz="2800" b="0">
              <a:latin typeface="Tahoma" panose="020B0604030504040204" pitchFamily="34" charset="0"/>
            </a:endParaRPr>
          </a:p>
          <a:p>
            <a:pPr eaLnBrk="1" hangingPunct="1">
              <a:spcBef>
                <a:spcPct val="0"/>
              </a:spcBef>
              <a:buClrTx/>
              <a:buFont typeface="Arial" panose="020B0604020202020204" pitchFamily="34" charset="0"/>
              <a:buAutoNum type="arabicParenBoth" startAt="4"/>
            </a:pPr>
            <a:r>
              <a:rPr kumimoji="0" lang="zh-CN" altLang="en-US" sz="2400" b="0">
                <a:latin typeface="Tahoma" panose="020B0604030504040204" pitchFamily="34" charset="0"/>
              </a:rPr>
              <a:t>优化器中包括了很多复杂的优化技术</a:t>
            </a:r>
            <a:endParaRPr kumimoji="0" lang="zh-CN" altLang="en-US" sz="2800" b="0">
              <a:latin typeface="Tahoma" panose="020B0604030504040204" pitchFamily="34" charset="0"/>
            </a:endParaRPr>
          </a:p>
          <a:p>
            <a:pPr eaLnBrk="1" hangingPunct="1">
              <a:spcBef>
                <a:spcPct val="0"/>
              </a:spcBef>
              <a:buClrTx/>
              <a:buFont typeface="Arial" panose="020B0604020202020204" pitchFamily="34" charset="0"/>
              <a:buNone/>
            </a:pPr>
            <a:endParaRPr kumimoji="0" lang="zh-CN" altLang="en-US" sz="2800" b="0">
              <a:latin typeface="Tahoma" panose="020B060403050404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Font typeface="Wingdings" panose="05000000000000000000" pitchFamily="2" charset="2"/>
              <a:buNone/>
            </a:pPr>
            <a:r>
              <a:rPr lang="en-US" altLang="zh-CN" dirty="0"/>
              <a:t>9.2.1 </a:t>
            </a:r>
            <a:r>
              <a:rPr lang="zh-CN" altLang="en-US" dirty="0"/>
              <a:t>查询优化概述</a:t>
            </a:r>
          </a:p>
          <a:p>
            <a:pPr algn="just" eaLnBrk="1" hangingPunct="1">
              <a:lnSpc>
                <a:spcPct val="120000"/>
              </a:lnSpc>
              <a:buFont typeface="Wingdings" panose="05000000000000000000" pitchFamily="2" charset="2"/>
              <a:buNone/>
            </a:pPr>
            <a:r>
              <a:rPr lang="en-US" altLang="zh-CN" dirty="0">
                <a:solidFill>
                  <a:schemeClr val="accent2"/>
                </a:solidFill>
              </a:rPr>
              <a:t>9.2.2 </a:t>
            </a:r>
            <a:r>
              <a:rPr lang="zh-CN" altLang="en-US" dirty="0">
                <a:solidFill>
                  <a:schemeClr val="accent2"/>
                </a:solidFill>
              </a:rPr>
              <a:t>查询优化的方法</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0"/>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 </a:t>
            </a:r>
            <a:r>
              <a:rPr kumimoji="0" lang="zh-CN" altLang="en-US" sz="3600" b="0" dirty="0">
                <a:solidFill>
                  <a:schemeClr val="bg1"/>
                </a:solidFill>
              </a:rPr>
              <a:t>关系数据库系统的查询优化 </a:t>
            </a:r>
          </a:p>
        </p:txBody>
      </p:sp>
    </p:spTree>
    <p:extLst>
      <p:ext uri="{BB962C8B-B14F-4D97-AF65-F5344CB8AC3E}">
        <p14:creationId xmlns:p14="http://schemas.microsoft.com/office/powerpoint/2010/main" val="266683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95AF380-175B-4700-93AE-52A57150184A}"/>
              </a:ext>
            </a:extLst>
          </p:cNvPr>
          <p:cNvSpPr>
            <a:spLocks noGrp="1"/>
          </p:cNvSpPr>
          <p:nvPr>
            <p:ph idx="1"/>
          </p:nvPr>
        </p:nvSpPr>
        <p:spPr>
          <a:xfrm>
            <a:off x="685800" y="980728"/>
            <a:ext cx="7772400" cy="5115272"/>
          </a:xfrm>
        </p:spPr>
        <p:txBody>
          <a:bodyPr/>
          <a:lstStyle/>
          <a:p>
            <a:r>
              <a:rPr lang="zh-CN" altLang="en-US" dirty="0"/>
              <a:t>逻辑计划和物理计划</a:t>
            </a:r>
            <a:endParaRPr lang="en-US" altLang="zh-CN" dirty="0"/>
          </a:p>
          <a:p>
            <a:pPr lvl="1"/>
            <a:r>
              <a:rPr lang="zh-CN" altLang="en-US" dirty="0"/>
              <a:t>物理计划是逻辑计划的具体实现</a:t>
            </a:r>
            <a:endParaRPr lang="en-US" altLang="zh-CN" dirty="0"/>
          </a:p>
          <a:p>
            <a:pPr lvl="1"/>
            <a:r>
              <a:rPr lang="zh-CN" altLang="en-US" dirty="0"/>
              <a:t>一个逻辑计划存在一个最优的物理计划的执行</a:t>
            </a:r>
            <a:endParaRPr lang="en-US" altLang="zh-CN" dirty="0"/>
          </a:p>
          <a:p>
            <a:pPr lvl="1"/>
            <a:r>
              <a:rPr lang="zh-CN" altLang="en-US" dirty="0"/>
              <a:t>物理计划依赖于数据存储的方法：排序，索引等</a:t>
            </a:r>
          </a:p>
        </p:txBody>
      </p:sp>
      <p:sp>
        <p:nvSpPr>
          <p:cNvPr id="5" name="Text Box 2">
            <a:extLst>
              <a:ext uri="{FF2B5EF4-FFF2-40B4-BE49-F238E27FC236}">
                <a16:creationId xmlns:a16="http://schemas.microsoft.com/office/drawing/2014/main" id="{F4B210F7-615B-404B-91B7-D8D228E53892}"/>
              </a:ext>
            </a:extLst>
          </p:cNvPr>
          <p:cNvSpPr txBox="1">
            <a:spLocks noChangeArrowheads="1"/>
          </p:cNvSpPr>
          <p:nvPr/>
        </p:nvSpPr>
        <p:spPr bwMode="auto">
          <a:xfrm>
            <a:off x="0" y="51346"/>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9.2.2 </a:t>
            </a:r>
            <a:r>
              <a:rPr kumimoji="0" lang="zh-CN" altLang="en-US" sz="3600" b="0" dirty="0">
                <a:solidFill>
                  <a:schemeClr val="bg1"/>
                </a:solidFill>
              </a:rPr>
              <a:t>查询优化的方法 </a:t>
            </a:r>
          </a:p>
        </p:txBody>
      </p:sp>
    </p:spTree>
    <p:extLst>
      <p:ext uri="{BB962C8B-B14F-4D97-AF65-F5344CB8AC3E}">
        <p14:creationId xmlns:p14="http://schemas.microsoft.com/office/powerpoint/2010/main" val="24079197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CD7F45-D01C-43E1-8602-5BD0CECCA078}"/>
              </a:ext>
            </a:extLst>
          </p:cNvPr>
          <p:cNvSpPr>
            <a:spLocks noGrp="1"/>
          </p:cNvSpPr>
          <p:nvPr>
            <p:ph idx="1"/>
          </p:nvPr>
        </p:nvSpPr>
        <p:spPr>
          <a:xfrm>
            <a:off x="685800" y="1124744"/>
            <a:ext cx="7772400" cy="4971256"/>
          </a:xfrm>
        </p:spPr>
        <p:txBody>
          <a:bodyPr/>
          <a:lstStyle/>
          <a:p>
            <a:r>
              <a:rPr lang="zh-CN" altLang="en-US" dirty="0"/>
              <a:t>查询优化的方法</a:t>
            </a:r>
            <a:endParaRPr lang="en-US" altLang="zh-CN" dirty="0"/>
          </a:p>
          <a:p>
            <a:pPr lvl="1"/>
            <a:r>
              <a:rPr lang="zh-CN" altLang="en-US" dirty="0"/>
              <a:t>启发式（规则式）</a:t>
            </a:r>
            <a:endParaRPr lang="en-US" altLang="zh-CN" dirty="0"/>
          </a:p>
          <a:p>
            <a:pPr lvl="2">
              <a:buFont typeface="Wingdings" panose="05000000000000000000" pitchFamily="2" charset="2"/>
              <a:buChar char="n"/>
            </a:pPr>
            <a:r>
              <a:rPr lang="zh-CN" altLang="en-US" dirty="0"/>
              <a:t>主要利用关系代数等价变换进行表达式重写，又称代数优化</a:t>
            </a:r>
            <a:endParaRPr lang="en-US" altLang="zh-CN" dirty="0"/>
          </a:p>
          <a:p>
            <a:pPr lvl="2">
              <a:buFont typeface="Wingdings" panose="05000000000000000000" pitchFamily="2" charset="2"/>
              <a:buChar char="n"/>
            </a:pPr>
            <a:r>
              <a:rPr lang="zh-CN" altLang="en-US" dirty="0"/>
              <a:t>基于规则进行优化</a:t>
            </a:r>
            <a:endParaRPr lang="en-US" altLang="zh-CN" dirty="0"/>
          </a:p>
          <a:p>
            <a:pPr lvl="2">
              <a:buFont typeface="Wingdings" panose="05000000000000000000" pitchFamily="2" charset="2"/>
              <a:buChar char="n"/>
            </a:pPr>
            <a:r>
              <a:rPr lang="zh-CN" altLang="en-US" dirty="0"/>
              <a:t>该方法通常会访问数据字典，但是不会检查数据</a:t>
            </a:r>
            <a:endParaRPr lang="en-US" altLang="zh-CN" dirty="0"/>
          </a:p>
          <a:p>
            <a:pPr lvl="1"/>
            <a:r>
              <a:rPr lang="zh-CN" altLang="en-US" dirty="0"/>
              <a:t>代价模型</a:t>
            </a:r>
            <a:endParaRPr lang="en-US" altLang="zh-CN" dirty="0"/>
          </a:p>
          <a:p>
            <a:pPr lvl="2">
              <a:buFont typeface="Wingdings" panose="05000000000000000000" pitchFamily="2" charset="2"/>
              <a:buChar char="n"/>
            </a:pPr>
            <a:r>
              <a:rPr lang="zh-CN" altLang="en-US" dirty="0"/>
              <a:t>使用数学模型对查询代价进行评估</a:t>
            </a:r>
            <a:endParaRPr lang="en-US" altLang="zh-CN" dirty="0"/>
          </a:p>
          <a:p>
            <a:pPr lvl="2">
              <a:buFont typeface="Wingdings" panose="05000000000000000000" pitchFamily="2" charset="2"/>
              <a:buChar char="n"/>
            </a:pPr>
            <a:r>
              <a:rPr lang="zh-CN" altLang="en-US" dirty="0"/>
              <a:t>提出多个等价查询计划，根据模型评估执行代价，选择代价最低的查询计划</a:t>
            </a:r>
            <a:endParaRPr lang="en-US" altLang="zh-CN" dirty="0"/>
          </a:p>
          <a:p>
            <a:pPr lvl="1"/>
            <a:endParaRPr lang="zh-CN" altLang="en-US" dirty="0"/>
          </a:p>
        </p:txBody>
      </p:sp>
      <p:sp>
        <p:nvSpPr>
          <p:cNvPr id="4" name="Text Box 2">
            <a:extLst>
              <a:ext uri="{FF2B5EF4-FFF2-40B4-BE49-F238E27FC236}">
                <a16:creationId xmlns:a16="http://schemas.microsoft.com/office/drawing/2014/main" id="{38B8BCBC-2DE2-4A2B-8C00-8550080BFC3C}"/>
              </a:ext>
            </a:extLst>
          </p:cNvPr>
          <p:cNvSpPr txBox="1">
            <a:spLocks noChangeArrowheads="1"/>
          </p:cNvSpPr>
          <p:nvPr/>
        </p:nvSpPr>
        <p:spPr bwMode="auto">
          <a:xfrm>
            <a:off x="0" y="51346"/>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9.2.2 </a:t>
            </a:r>
            <a:r>
              <a:rPr kumimoji="0" lang="zh-CN" altLang="en-US" sz="3600" b="0" dirty="0">
                <a:solidFill>
                  <a:schemeClr val="bg1"/>
                </a:solidFill>
              </a:rPr>
              <a:t>查询优化的方法 </a:t>
            </a:r>
          </a:p>
        </p:txBody>
      </p:sp>
    </p:spTree>
    <p:extLst>
      <p:ext uri="{BB962C8B-B14F-4D97-AF65-F5344CB8AC3E}">
        <p14:creationId xmlns:p14="http://schemas.microsoft.com/office/powerpoint/2010/main" val="4083171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85D6CB25-3817-41C9-B50D-9F88A087CD87}"/>
              </a:ext>
            </a:extLst>
          </p:cNvPr>
          <p:cNvSpPr txBox="1">
            <a:spLocks noChangeArrowheads="1"/>
          </p:cNvSpPr>
          <p:nvPr/>
        </p:nvSpPr>
        <p:spPr bwMode="auto">
          <a:xfrm>
            <a:off x="1403350" y="0"/>
            <a:ext cx="7129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zh-CN" altLang="en-US" sz="3600" b="0" dirty="0">
                <a:solidFill>
                  <a:schemeClr val="bg1"/>
                </a:solidFill>
              </a:rPr>
              <a:t>第九章 关系查询处理和查询优化</a:t>
            </a:r>
          </a:p>
        </p:txBody>
      </p:sp>
      <p:sp>
        <p:nvSpPr>
          <p:cNvPr id="2051" name="Text Box 3">
            <a:extLst>
              <a:ext uri="{FF2B5EF4-FFF2-40B4-BE49-F238E27FC236}">
                <a16:creationId xmlns:a16="http://schemas.microsoft.com/office/drawing/2014/main" id="{D2999BB3-066D-4EF1-98B6-33A321FC0E98}"/>
              </a:ext>
            </a:extLst>
          </p:cNvPr>
          <p:cNvSpPr txBox="1">
            <a:spLocks noChangeArrowheads="1"/>
          </p:cNvSpPr>
          <p:nvPr/>
        </p:nvSpPr>
        <p:spPr bwMode="auto">
          <a:xfrm>
            <a:off x="1689100" y="1689100"/>
            <a:ext cx="66167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latin typeface="Arial Narrow" panose="020B0606020202030204" pitchFamily="34" charset="0"/>
                <a:ea typeface="楷体_GB2312" pitchFamily="49" charset="-122"/>
              </a:rPr>
              <a:t>9.1</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关系数据库系统的查询处理</a:t>
            </a: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9.2</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关系数据库系统的查询优化</a:t>
            </a: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zh-CN" altLang="en-US"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9.4</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物理优化</a:t>
            </a:r>
          </a:p>
        </p:txBody>
      </p:sp>
      <p:sp>
        <p:nvSpPr>
          <p:cNvPr id="3076" name="AutoShape 4">
            <a:extLst>
              <a:ext uri="{FF2B5EF4-FFF2-40B4-BE49-F238E27FC236}">
                <a16:creationId xmlns:a16="http://schemas.microsoft.com/office/drawing/2014/main" id="{85494A1B-0CE4-4ADB-8050-50D04EB088D4}"/>
              </a:ext>
            </a:extLst>
          </p:cNvPr>
          <p:cNvSpPr>
            <a:spLocks noChangeArrowheads="1"/>
          </p:cNvSpPr>
          <p:nvPr/>
        </p:nvSpPr>
        <p:spPr bwMode="auto">
          <a:xfrm>
            <a:off x="1066800" y="3907904"/>
            <a:ext cx="533400" cy="457200"/>
          </a:xfrm>
          <a:prstGeom prst="rightArrow">
            <a:avLst>
              <a:gd name="adj1" fmla="val 50000"/>
              <a:gd name="adj2" fmla="val 2916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 name="Text Box 5">
            <a:extLst>
              <a:ext uri="{FF2B5EF4-FFF2-40B4-BE49-F238E27FC236}">
                <a16:creationId xmlns:a16="http://schemas.microsoft.com/office/drawing/2014/main" id="{A033936F-A55E-48C5-9195-3A4D9E069BF0}"/>
              </a:ext>
            </a:extLst>
          </p:cNvPr>
          <p:cNvSpPr txBox="1">
            <a:spLocks noChangeArrowheads="1"/>
          </p:cNvSpPr>
          <p:nvPr/>
        </p:nvSpPr>
        <p:spPr bwMode="auto">
          <a:xfrm>
            <a:off x="1690922" y="3861048"/>
            <a:ext cx="6616700" cy="646331"/>
          </a:xfrm>
          <a:prstGeom prst="rect">
            <a:avLst/>
          </a:prstGeom>
          <a:gradFill rotWithShape="0">
            <a:gsLst>
              <a:gs pos="0">
                <a:srgbClr val="3333F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9.3</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逻辑优化</a:t>
            </a:r>
            <a:endParaRPr kumimoji="0" lang="zh-CN" altLang="en-US" sz="3600" b="0" dirty="0">
              <a:solidFill>
                <a:schemeClr val="bg1"/>
              </a:solidFill>
              <a:latin typeface="楷体_GB2312" pitchFamily="49" charset="-122"/>
              <a:ea typeface="楷体_GB2312" pitchFamily="49" charset="-122"/>
            </a:endParaRPr>
          </a:p>
        </p:txBody>
      </p:sp>
    </p:spTree>
    <p:extLst>
      <p:ext uri="{BB962C8B-B14F-4D97-AF65-F5344CB8AC3E}">
        <p14:creationId xmlns:p14="http://schemas.microsoft.com/office/powerpoint/2010/main" val="911999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1BE2DB-5491-4A88-89F7-FECBA51D3D44}"/>
              </a:ext>
            </a:extLst>
          </p:cNvPr>
          <p:cNvSpPr>
            <a:spLocks noGrp="1"/>
          </p:cNvSpPr>
          <p:nvPr>
            <p:ph idx="1"/>
          </p:nvPr>
        </p:nvSpPr>
        <p:spPr>
          <a:xfrm>
            <a:off x="685800" y="835360"/>
            <a:ext cx="7772400" cy="5187280"/>
          </a:xfrm>
        </p:spPr>
        <p:txBody>
          <a:bodyPr/>
          <a:lstStyle/>
          <a:p>
            <a:r>
              <a:rPr lang="zh-CN" altLang="en-US" dirty="0"/>
              <a:t>迭代模型</a:t>
            </a:r>
            <a:endParaRPr lang="en-US" altLang="zh-CN" dirty="0"/>
          </a:p>
          <a:p>
            <a:pPr lvl="1"/>
            <a:r>
              <a:rPr lang="zh-CN" altLang="en-US" dirty="0"/>
              <a:t>每个查询计划的算子执行一个</a:t>
            </a:r>
            <a:r>
              <a:rPr lang="en-US" altLang="zh-CN" dirty="0"/>
              <a:t>Next</a:t>
            </a:r>
            <a:r>
              <a:rPr lang="zh-CN" altLang="en-US" dirty="0"/>
              <a:t>函数</a:t>
            </a:r>
            <a:endParaRPr lang="en-US" altLang="zh-CN" dirty="0"/>
          </a:p>
          <a:p>
            <a:pPr lvl="1"/>
            <a:r>
              <a:rPr lang="zh-CN" altLang="en-US" dirty="0"/>
              <a:t>算子通过循环调用它的子节点的</a:t>
            </a:r>
            <a:r>
              <a:rPr lang="en-US" altLang="zh-CN" dirty="0"/>
              <a:t>Next</a:t>
            </a:r>
            <a:r>
              <a:rPr lang="zh-CN" altLang="en-US" dirty="0"/>
              <a:t>函数用于获取元组用于处理，当处理完成后再通过</a:t>
            </a:r>
            <a:r>
              <a:rPr lang="en-US" altLang="zh-CN" dirty="0"/>
              <a:t>Next</a:t>
            </a:r>
            <a:r>
              <a:rPr lang="zh-CN" altLang="en-US" dirty="0"/>
              <a:t>函数获取下一个元组进行处理，直到得到一个</a:t>
            </a:r>
            <a:r>
              <a:rPr lang="en-US" altLang="zh-CN" dirty="0"/>
              <a:t>NULL Marker</a:t>
            </a:r>
          </a:p>
          <a:p>
            <a:pPr lvl="1"/>
            <a:r>
              <a:rPr lang="zh-CN" altLang="en-US" dirty="0"/>
              <a:t>获取磁盘数据代价太大，需要它在内存中做足够多的操作</a:t>
            </a:r>
            <a:endParaRPr lang="en-US" altLang="zh-CN" dirty="0"/>
          </a:p>
          <a:p>
            <a:pPr lvl="1"/>
            <a:r>
              <a:rPr lang="zh-CN" altLang="en-US" dirty="0"/>
              <a:t>也称作火山模型</a:t>
            </a:r>
            <a:r>
              <a:rPr lang="en-US" altLang="zh-CN" dirty="0"/>
              <a:t>/</a:t>
            </a:r>
            <a:r>
              <a:rPr lang="zh-CN" altLang="en-US" dirty="0"/>
              <a:t>流水线模型</a:t>
            </a:r>
            <a:endParaRPr lang="en-US" altLang="zh-CN" dirty="0"/>
          </a:p>
          <a:p>
            <a:pPr lvl="1"/>
            <a:endParaRPr lang="en-US" altLang="zh-CN" dirty="0"/>
          </a:p>
          <a:p>
            <a:pPr lvl="1"/>
            <a:endParaRPr lang="zh-CN" altLang="en-US" dirty="0"/>
          </a:p>
        </p:txBody>
      </p:sp>
      <p:sp>
        <p:nvSpPr>
          <p:cNvPr id="4" name="Text Box 4">
            <a:extLst>
              <a:ext uri="{FF2B5EF4-FFF2-40B4-BE49-F238E27FC236}">
                <a16:creationId xmlns:a16="http://schemas.microsoft.com/office/drawing/2014/main" id="{D61C0D27-524B-4A48-96AB-8A03BDBA2529}"/>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8264531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None/>
            </a:pPr>
            <a:r>
              <a:rPr lang="en-US" altLang="zh-CN" dirty="0">
                <a:solidFill>
                  <a:schemeClr val="accent2"/>
                </a:solidFill>
              </a:rPr>
              <a:t>9.3.1 </a:t>
            </a:r>
            <a:r>
              <a:rPr lang="zh-CN" altLang="en-US" dirty="0">
                <a:solidFill>
                  <a:schemeClr val="accent2"/>
                </a:solidFill>
              </a:rPr>
              <a:t>代数优化的一般准则</a:t>
            </a:r>
          </a:p>
          <a:p>
            <a:pPr algn="just" eaLnBrk="1" hangingPunct="1">
              <a:lnSpc>
                <a:spcPct val="120000"/>
              </a:lnSpc>
              <a:buFont typeface="Wingdings" panose="05000000000000000000" pitchFamily="2" charset="2"/>
              <a:buNone/>
            </a:pPr>
            <a:r>
              <a:rPr lang="en-US" altLang="zh-CN" dirty="0"/>
              <a:t>9.3.2 </a:t>
            </a:r>
            <a:r>
              <a:rPr lang="zh-CN" altLang="en-US" dirty="0"/>
              <a:t>关系代数等价变换规则</a:t>
            </a:r>
          </a:p>
          <a:p>
            <a:pPr algn="just" eaLnBrk="1" hangingPunct="1">
              <a:lnSpc>
                <a:spcPct val="120000"/>
              </a:lnSpc>
              <a:buFont typeface="Wingdings" panose="05000000000000000000" pitchFamily="2" charset="2"/>
              <a:buNone/>
            </a:pPr>
            <a:r>
              <a:rPr lang="en-US" altLang="zh-CN" dirty="0"/>
              <a:t>9.3.3 </a:t>
            </a:r>
            <a:r>
              <a:rPr lang="zh-CN" altLang="en-US" dirty="0"/>
              <a:t>关系代数表达式的优化算法</a:t>
            </a:r>
          </a:p>
          <a:p>
            <a:pPr eaLnBrk="1" hangingPunct="1">
              <a:lnSpc>
                <a:spcPct val="120000"/>
              </a:lnSpc>
              <a:buFont typeface="Wingdings" panose="05000000000000000000" pitchFamily="2" charset="2"/>
              <a:buNone/>
            </a:pPr>
            <a:r>
              <a:rPr lang="en-US" altLang="zh-CN" dirty="0"/>
              <a:t>9.3.4 </a:t>
            </a:r>
            <a:r>
              <a:rPr lang="zh-CN" altLang="en-US" dirty="0"/>
              <a:t>代数优化举例</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0"/>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 </a:t>
            </a:r>
            <a:r>
              <a:rPr kumimoji="0" lang="zh-CN" altLang="en-US" sz="3600" b="0" dirty="0">
                <a:solidFill>
                  <a:schemeClr val="bg1"/>
                </a:solidFill>
              </a:rPr>
              <a:t>逻辑优化 </a:t>
            </a:r>
          </a:p>
        </p:txBody>
      </p:sp>
    </p:spTree>
    <p:extLst>
      <p:ext uri="{BB962C8B-B14F-4D97-AF65-F5344CB8AC3E}">
        <p14:creationId xmlns:p14="http://schemas.microsoft.com/office/powerpoint/2010/main" val="30831214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9DD92B4-F4F3-4D05-A3C4-3F9903984583}"/>
              </a:ext>
            </a:extLst>
          </p:cNvPr>
          <p:cNvSpPr>
            <a:spLocks noGrp="1" noChangeArrowheads="1"/>
          </p:cNvSpPr>
          <p:nvPr>
            <p:ph type="body" idx="1"/>
          </p:nvPr>
        </p:nvSpPr>
        <p:spPr>
          <a:xfrm>
            <a:off x="685800" y="1219200"/>
            <a:ext cx="7772400" cy="4114800"/>
          </a:xfrm>
        </p:spPr>
        <p:txBody>
          <a:bodyPr/>
          <a:lstStyle/>
          <a:p>
            <a:pPr algn="just" eaLnBrk="1" hangingPunct="1">
              <a:lnSpc>
                <a:spcPct val="90000"/>
              </a:lnSpc>
            </a:pPr>
            <a:r>
              <a:rPr lang="zh-CN" altLang="en-US" sz="2800"/>
              <a:t>选择运算应尽可能先做       </a:t>
            </a:r>
            <a:r>
              <a:rPr lang="zh-CN" altLang="en-US" sz="2800">
                <a:latin typeface="Courier New" panose="02070309020205020404" pitchFamily="49" charset="0"/>
              </a:rPr>
              <a:t> </a:t>
            </a:r>
            <a:endParaRPr lang="zh-CN" altLang="en-US" sz="2800"/>
          </a:p>
          <a:p>
            <a:pPr lvl="1" algn="just" eaLnBrk="1" hangingPunct="1">
              <a:lnSpc>
                <a:spcPct val="90000"/>
              </a:lnSpc>
            </a:pPr>
            <a:r>
              <a:rPr lang="zh-CN" altLang="en-US"/>
              <a:t>目的：减小中间关系</a:t>
            </a:r>
          </a:p>
          <a:p>
            <a:pPr algn="just" eaLnBrk="1" hangingPunct="1">
              <a:lnSpc>
                <a:spcPct val="90000"/>
              </a:lnSpc>
            </a:pPr>
            <a:r>
              <a:rPr lang="zh-CN" altLang="en-US" sz="2800"/>
              <a:t>在执行连接操作前对关系适当进行预处理</a:t>
            </a:r>
          </a:p>
          <a:p>
            <a:pPr lvl="1" algn="just" eaLnBrk="1" hangingPunct="1">
              <a:lnSpc>
                <a:spcPct val="90000"/>
              </a:lnSpc>
            </a:pPr>
            <a:r>
              <a:rPr lang="zh-CN" altLang="en-US"/>
              <a:t>按连接属性排序</a:t>
            </a:r>
          </a:p>
          <a:p>
            <a:pPr lvl="1" algn="just" eaLnBrk="1" hangingPunct="1">
              <a:lnSpc>
                <a:spcPct val="90000"/>
              </a:lnSpc>
            </a:pPr>
            <a:r>
              <a:rPr lang="zh-CN" altLang="en-US"/>
              <a:t>在连接属性上建立索引</a:t>
            </a:r>
            <a:r>
              <a:rPr lang="zh-CN" altLang="en-US">
                <a:latin typeface="Courier New" panose="02070309020205020404" pitchFamily="49" charset="0"/>
              </a:rPr>
              <a:t> </a:t>
            </a:r>
            <a:endParaRPr lang="zh-CN" altLang="en-US"/>
          </a:p>
          <a:p>
            <a:pPr algn="just" eaLnBrk="1" hangingPunct="1">
              <a:lnSpc>
                <a:spcPct val="90000"/>
              </a:lnSpc>
            </a:pPr>
            <a:r>
              <a:rPr lang="zh-CN" altLang="en-US" sz="2800"/>
              <a:t>投影运算和选择运算同时做</a:t>
            </a:r>
          </a:p>
          <a:p>
            <a:pPr lvl="1" algn="just" eaLnBrk="1" hangingPunct="1">
              <a:lnSpc>
                <a:spcPct val="90000"/>
              </a:lnSpc>
            </a:pPr>
            <a:r>
              <a:rPr lang="zh-CN" altLang="en-US"/>
              <a:t>目的：避免重复扫描关系</a:t>
            </a:r>
          </a:p>
          <a:p>
            <a:pPr algn="just" eaLnBrk="1" hangingPunct="1">
              <a:lnSpc>
                <a:spcPct val="90000"/>
              </a:lnSpc>
            </a:pPr>
            <a:r>
              <a:rPr lang="zh-CN" altLang="en-US" sz="2800"/>
              <a:t>将投影运算与其前面或后面的双目运算结合</a:t>
            </a:r>
          </a:p>
          <a:p>
            <a:pPr lvl="1" algn="just" eaLnBrk="1" hangingPunct="1">
              <a:lnSpc>
                <a:spcPct val="90000"/>
              </a:lnSpc>
            </a:pPr>
            <a:r>
              <a:rPr lang="zh-CN" altLang="en-US"/>
              <a:t>目的：减少扫描关系的遍数</a:t>
            </a:r>
          </a:p>
          <a:p>
            <a:pPr eaLnBrk="1" hangingPunct="1">
              <a:lnSpc>
                <a:spcPct val="90000"/>
              </a:lnSpc>
              <a:buFont typeface="Wingdings" panose="05000000000000000000" pitchFamily="2" charset="2"/>
              <a:buNone/>
            </a:pPr>
            <a:endParaRPr lang="zh-CN" altLang="en-US" sz="2800"/>
          </a:p>
        </p:txBody>
      </p:sp>
      <p:sp>
        <p:nvSpPr>
          <p:cNvPr id="74755" name="Text Box 3">
            <a:extLst>
              <a:ext uri="{FF2B5EF4-FFF2-40B4-BE49-F238E27FC236}">
                <a16:creationId xmlns:a16="http://schemas.microsoft.com/office/drawing/2014/main" id="{83FFA079-C937-49AE-BCB3-7211A708FB83}"/>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9.3.1 </a:t>
            </a:r>
            <a:r>
              <a:rPr kumimoji="0" lang="zh-CN" altLang="en-US" sz="3600" b="0" dirty="0">
                <a:solidFill>
                  <a:schemeClr val="bg1"/>
                </a:solidFill>
              </a:rPr>
              <a:t>代数优化的一般准则</a:t>
            </a:r>
            <a:endParaRPr kumimoji="0" lang="en-US" altLang="zh-CN" sz="3600" b="0" dirty="0">
              <a:solidFill>
                <a:schemeClr val="bg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2447A44-3BDD-44C3-A0AD-06BEC0D47251}"/>
              </a:ext>
            </a:extLst>
          </p:cNvPr>
          <p:cNvSpPr>
            <a:spLocks noGrp="1" noChangeArrowheads="1"/>
          </p:cNvSpPr>
          <p:nvPr>
            <p:ph type="body" idx="1"/>
          </p:nvPr>
        </p:nvSpPr>
        <p:spPr/>
        <p:txBody>
          <a:bodyPr/>
          <a:lstStyle/>
          <a:p>
            <a:pPr algn="just" eaLnBrk="1" hangingPunct="1"/>
            <a:r>
              <a:rPr lang="zh-CN" altLang="en-US" sz="2800"/>
              <a:t>某些选择运算＋在其前面执行的笛卡尔积 </a:t>
            </a:r>
          </a:p>
          <a:p>
            <a:pPr algn="just" eaLnBrk="1" hangingPunct="1">
              <a:buFont typeface="Wingdings" panose="05000000000000000000" pitchFamily="2" charset="2"/>
              <a:buNone/>
            </a:pPr>
            <a:r>
              <a:rPr lang="zh-CN" altLang="en-US" sz="2800"/>
              <a:t>            </a:t>
            </a:r>
            <a:r>
              <a:rPr lang="en-US" altLang="zh-CN" sz="2800"/>
              <a:t>===&gt;   </a:t>
            </a:r>
            <a:r>
              <a:rPr lang="zh-CN" altLang="en-US" sz="2800"/>
              <a:t>连接运算 </a:t>
            </a:r>
          </a:p>
          <a:p>
            <a:pPr algn="just" eaLnBrk="1" hangingPunct="1">
              <a:buFont typeface="Wingdings" panose="05000000000000000000" pitchFamily="2" charset="2"/>
              <a:buNone/>
            </a:pPr>
            <a:r>
              <a:rPr lang="zh-CN" altLang="en-US"/>
              <a:t>    例：</a:t>
            </a:r>
            <a:r>
              <a:rPr lang="en-US" altLang="zh-CN" sz="3600"/>
              <a:t>б</a:t>
            </a:r>
            <a:r>
              <a:rPr lang="en-US" altLang="zh-CN" sz="2400"/>
              <a:t>Student.Sno=SC.Sno</a:t>
            </a:r>
            <a:r>
              <a:rPr lang="en-US" altLang="zh-CN"/>
              <a:t>  (S</a:t>
            </a:r>
            <a:r>
              <a:rPr lang="en-US" altLang="zh-CN" sz="2400"/>
              <a:t>tudent</a:t>
            </a:r>
            <a:r>
              <a:rPr lang="en-US" altLang="zh-CN"/>
              <a:t>×SC)</a:t>
            </a:r>
          </a:p>
          <a:p>
            <a:pPr algn="just" eaLnBrk="1" hangingPunct="1">
              <a:buFont typeface="Wingdings" panose="05000000000000000000" pitchFamily="2" charset="2"/>
              <a:buNone/>
            </a:pPr>
            <a:r>
              <a:rPr lang="en-US" altLang="zh-CN">
                <a:latin typeface="Courier New" panose="02070309020205020404" pitchFamily="49" charset="0"/>
              </a:rPr>
              <a:t> </a:t>
            </a:r>
            <a:endParaRPr lang="en-US" altLang="zh-CN"/>
          </a:p>
          <a:p>
            <a:pPr algn="just" eaLnBrk="1" hangingPunct="1">
              <a:buFont typeface="Wingdings" panose="05000000000000000000" pitchFamily="2" charset="2"/>
              <a:buNone/>
            </a:pPr>
            <a:r>
              <a:rPr lang="en-US" altLang="zh-CN">
                <a:latin typeface="Courier New" panose="02070309020205020404" pitchFamily="49" charset="0"/>
              </a:rPr>
              <a:t> </a:t>
            </a:r>
            <a:r>
              <a:rPr lang="en-US" altLang="zh-CN"/>
              <a:t>			      S</a:t>
            </a:r>
            <a:r>
              <a:rPr lang="en-US" altLang="zh-CN" sz="2400"/>
              <a:t>tudent</a:t>
            </a:r>
            <a:r>
              <a:rPr lang="en-US" altLang="zh-CN"/>
              <a:t>     SC</a:t>
            </a:r>
          </a:p>
          <a:p>
            <a:pPr lvl="4" algn="just" eaLnBrk="1" hangingPunct="1"/>
            <a:endParaRPr lang="en-US" altLang="zh-CN" sz="1800"/>
          </a:p>
          <a:p>
            <a:pPr algn="just" eaLnBrk="1" hangingPunct="1"/>
            <a:r>
              <a:rPr lang="zh-CN" altLang="en-US" sz="2800"/>
              <a:t>提取公共子表达式</a:t>
            </a:r>
          </a:p>
          <a:p>
            <a:pPr eaLnBrk="1" hangingPunct="1"/>
            <a:endParaRPr lang="zh-CN" altLang="en-US" sz="2800"/>
          </a:p>
        </p:txBody>
      </p:sp>
      <p:sp>
        <p:nvSpPr>
          <p:cNvPr id="75779" name="Text Box 3">
            <a:extLst>
              <a:ext uri="{FF2B5EF4-FFF2-40B4-BE49-F238E27FC236}">
                <a16:creationId xmlns:a16="http://schemas.microsoft.com/office/drawing/2014/main" id="{A448C8F8-1E96-4529-8A80-DF680D53D63D}"/>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9.3.1 </a:t>
            </a:r>
            <a:r>
              <a:rPr kumimoji="0" lang="zh-CN" altLang="en-US" sz="3600" b="0" dirty="0">
                <a:solidFill>
                  <a:schemeClr val="bg1"/>
                </a:solidFill>
              </a:rPr>
              <a:t>代数优化的一般准则</a:t>
            </a:r>
            <a:r>
              <a:rPr kumimoji="0" lang="en-US" altLang="zh-CN" sz="3600" b="0" dirty="0">
                <a:solidFill>
                  <a:schemeClr val="bg1"/>
                </a:solidFill>
              </a:rPr>
              <a:t>(</a:t>
            </a:r>
            <a:r>
              <a:rPr kumimoji="0" lang="zh-CN" altLang="en-US" sz="3600" b="0" dirty="0">
                <a:solidFill>
                  <a:schemeClr val="bg1"/>
                </a:solidFill>
              </a:rPr>
              <a:t>续</a:t>
            </a:r>
            <a:r>
              <a:rPr kumimoji="0" lang="en-US" altLang="zh-CN" sz="3600" b="0" dirty="0">
                <a:solidFill>
                  <a:schemeClr val="bg1"/>
                </a:solidFill>
              </a:rPr>
              <a:t>) </a:t>
            </a:r>
          </a:p>
        </p:txBody>
      </p:sp>
      <p:sp>
        <p:nvSpPr>
          <p:cNvPr id="75780" name="AutoShape 4">
            <a:extLst>
              <a:ext uri="{FF2B5EF4-FFF2-40B4-BE49-F238E27FC236}">
                <a16:creationId xmlns:a16="http://schemas.microsoft.com/office/drawing/2014/main" id="{E7B60293-262F-4B48-9656-9C007CA4F974}"/>
              </a:ext>
            </a:extLst>
          </p:cNvPr>
          <p:cNvSpPr>
            <a:spLocks noChangeArrowheads="1"/>
          </p:cNvSpPr>
          <p:nvPr/>
        </p:nvSpPr>
        <p:spPr bwMode="auto">
          <a:xfrm>
            <a:off x="4419600" y="3657600"/>
            <a:ext cx="381000" cy="533400"/>
          </a:xfrm>
          <a:prstGeom prst="downArrow">
            <a:avLst>
              <a:gd name="adj1" fmla="val 50000"/>
              <a:gd name="adj2" fmla="val 35000"/>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5781" name="AutoShape 5">
            <a:extLst>
              <a:ext uri="{FF2B5EF4-FFF2-40B4-BE49-F238E27FC236}">
                <a16:creationId xmlns:a16="http://schemas.microsoft.com/office/drawing/2014/main" id="{24D05EA5-B857-405D-A4BF-494C72F9D7F5}"/>
              </a:ext>
            </a:extLst>
          </p:cNvPr>
          <p:cNvSpPr>
            <a:spLocks noChangeArrowheads="1"/>
          </p:cNvSpPr>
          <p:nvPr/>
        </p:nvSpPr>
        <p:spPr bwMode="auto">
          <a:xfrm rot="5400000">
            <a:off x="4343400" y="43434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None/>
            </a:pPr>
            <a:r>
              <a:rPr lang="en-US" altLang="zh-CN" dirty="0"/>
              <a:t>9.3.1 </a:t>
            </a:r>
            <a:r>
              <a:rPr lang="zh-CN" altLang="en-US" dirty="0"/>
              <a:t>代数优化的一般准则</a:t>
            </a:r>
          </a:p>
          <a:p>
            <a:pPr algn="just" eaLnBrk="1" hangingPunct="1">
              <a:lnSpc>
                <a:spcPct val="120000"/>
              </a:lnSpc>
              <a:buFont typeface="Wingdings" panose="05000000000000000000" pitchFamily="2" charset="2"/>
              <a:buNone/>
            </a:pPr>
            <a:r>
              <a:rPr lang="en-US" altLang="zh-CN" dirty="0">
                <a:solidFill>
                  <a:schemeClr val="accent2"/>
                </a:solidFill>
              </a:rPr>
              <a:t>9.3.2 </a:t>
            </a:r>
            <a:r>
              <a:rPr lang="zh-CN" altLang="en-US" dirty="0">
                <a:solidFill>
                  <a:schemeClr val="accent2"/>
                </a:solidFill>
              </a:rPr>
              <a:t>关系代数等价变换规则</a:t>
            </a:r>
          </a:p>
          <a:p>
            <a:pPr algn="just" eaLnBrk="1" hangingPunct="1">
              <a:lnSpc>
                <a:spcPct val="120000"/>
              </a:lnSpc>
              <a:buFont typeface="Wingdings" panose="05000000000000000000" pitchFamily="2" charset="2"/>
              <a:buNone/>
            </a:pPr>
            <a:r>
              <a:rPr lang="en-US" altLang="zh-CN" dirty="0"/>
              <a:t>9.3.3 </a:t>
            </a:r>
            <a:r>
              <a:rPr lang="zh-CN" altLang="en-US" dirty="0"/>
              <a:t>关系代数表达式的优化算法</a:t>
            </a:r>
          </a:p>
          <a:p>
            <a:pPr eaLnBrk="1" hangingPunct="1">
              <a:lnSpc>
                <a:spcPct val="120000"/>
              </a:lnSpc>
              <a:buFont typeface="Wingdings" panose="05000000000000000000" pitchFamily="2" charset="2"/>
              <a:buNone/>
            </a:pPr>
            <a:r>
              <a:rPr lang="en-US" altLang="zh-CN" dirty="0"/>
              <a:t>9.3.4 </a:t>
            </a:r>
            <a:r>
              <a:rPr lang="zh-CN" altLang="en-US" dirty="0"/>
              <a:t>代数优化举例</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0"/>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 </a:t>
            </a:r>
            <a:r>
              <a:rPr kumimoji="0" lang="zh-CN" altLang="en-US" sz="3600" b="0" dirty="0">
                <a:solidFill>
                  <a:schemeClr val="bg1"/>
                </a:solidFill>
              </a:rPr>
              <a:t>逻辑优化 </a:t>
            </a:r>
          </a:p>
        </p:txBody>
      </p:sp>
    </p:spTree>
    <p:extLst>
      <p:ext uri="{BB962C8B-B14F-4D97-AF65-F5344CB8AC3E}">
        <p14:creationId xmlns:p14="http://schemas.microsoft.com/office/powerpoint/2010/main" val="27301681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C11DA42-8030-43CB-963B-1771E3931642}"/>
              </a:ext>
            </a:extLst>
          </p:cNvPr>
          <p:cNvSpPr>
            <a:spLocks noGrp="1" noChangeArrowheads="1"/>
          </p:cNvSpPr>
          <p:nvPr>
            <p:ph type="body" idx="1"/>
          </p:nvPr>
        </p:nvSpPr>
        <p:spPr>
          <a:xfrm>
            <a:off x="685800" y="1295400"/>
            <a:ext cx="7772400" cy="4114800"/>
          </a:xfrm>
        </p:spPr>
        <p:txBody>
          <a:bodyPr/>
          <a:lstStyle/>
          <a:p>
            <a:pPr algn="just" eaLnBrk="1" hangingPunct="1">
              <a:lnSpc>
                <a:spcPct val="150000"/>
              </a:lnSpc>
            </a:pPr>
            <a:r>
              <a:rPr lang="zh-CN" altLang="en-US"/>
              <a:t>关系代数表达式等价</a:t>
            </a:r>
          </a:p>
          <a:p>
            <a:pPr lvl="1" algn="just" eaLnBrk="1" hangingPunct="1">
              <a:lnSpc>
                <a:spcPct val="150000"/>
              </a:lnSpc>
            </a:pPr>
            <a:r>
              <a:rPr lang="zh-CN" altLang="en-US"/>
              <a:t>指用相同的关系代替两个表达式中相应的关系所得到的结果是相同的</a:t>
            </a:r>
          </a:p>
          <a:p>
            <a:pPr lvl="1" algn="just" eaLnBrk="1" hangingPunct="1">
              <a:lnSpc>
                <a:spcPct val="150000"/>
              </a:lnSpc>
            </a:pPr>
            <a:r>
              <a:rPr lang="zh-CN" altLang="en-US"/>
              <a:t>上面的优化策略大部分都涉及到代数表达式的变换</a:t>
            </a:r>
          </a:p>
          <a:p>
            <a:pPr eaLnBrk="1" hangingPunct="1"/>
            <a:endParaRPr lang="zh-CN" altLang="en-US"/>
          </a:p>
        </p:txBody>
      </p:sp>
      <p:sp>
        <p:nvSpPr>
          <p:cNvPr id="77827" name="Text Box 3">
            <a:extLst>
              <a:ext uri="{FF2B5EF4-FFF2-40B4-BE49-F238E27FC236}">
                <a16:creationId xmlns:a16="http://schemas.microsoft.com/office/drawing/2014/main" id="{90B40EF0-8CFA-45A2-A6ED-C73568325A59}"/>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F43135E-0823-4D61-A472-9215E408126C}"/>
              </a:ext>
            </a:extLst>
          </p:cNvPr>
          <p:cNvSpPr>
            <a:spLocks noGrp="1" noChangeArrowheads="1"/>
          </p:cNvSpPr>
          <p:nvPr>
            <p:ph type="body" idx="1"/>
          </p:nvPr>
        </p:nvSpPr>
        <p:spPr>
          <a:xfrm>
            <a:off x="838200" y="1905000"/>
            <a:ext cx="7848600" cy="4114800"/>
          </a:xfrm>
          <a:noFill/>
        </p:spPr>
        <p:txBody>
          <a:bodyPr/>
          <a:lstStyle/>
          <a:p>
            <a:pPr algn="just" eaLnBrk="1" hangingPunct="1">
              <a:buFont typeface="Wingdings" panose="05000000000000000000" pitchFamily="2" charset="2"/>
              <a:buNone/>
            </a:pPr>
            <a:endParaRPr lang="zh-CN" altLang="en-US" sz="2800"/>
          </a:p>
          <a:p>
            <a:pPr eaLnBrk="1" hangingPunct="1">
              <a:buClrTx/>
              <a:buFont typeface="Wingdings" panose="05000000000000000000" pitchFamily="2" charset="2"/>
              <a:buNone/>
            </a:pPr>
            <a:r>
              <a:rPr lang="zh-CN" altLang="en-US" sz="2800"/>
              <a:t>设</a:t>
            </a:r>
            <a:r>
              <a:rPr lang="en-US" altLang="zh-CN" sz="2800"/>
              <a:t>E1</a:t>
            </a:r>
            <a:r>
              <a:rPr lang="zh-CN" altLang="en-US" sz="2800"/>
              <a:t>、</a:t>
            </a:r>
            <a:r>
              <a:rPr lang="en-US" altLang="zh-CN" sz="2800"/>
              <a:t>E2</a:t>
            </a:r>
            <a:r>
              <a:rPr lang="zh-CN" altLang="en-US" sz="2800"/>
              <a:t>等是关系代数表达式，</a:t>
            </a:r>
            <a:r>
              <a:rPr lang="en-US" altLang="zh-CN" sz="2800"/>
              <a:t>F</a:t>
            </a:r>
            <a:r>
              <a:rPr lang="zh-CN" altLang="en-US" sz="2800"/>
              <a:t>是条件表达式</a:t>
            </a:r>
          </a:p>
          <a:p>
            <a:pPr lvl="1" eaLnBrk="1" hangingPunct="1">
              <a:buClrTx/>
              <a:buFont typeface="Wingdings" panose="05000000000000000000" pitchFamily="2" charset="2"/>
              <a:buNone/>
            </a:pPr>
            <a:r>
              <a:rPr lang="zh-CN" altLang="en-US" sz="2400"/>
              <a:t> </a:t>
            </a:r>
          </a:p>
          <a:p>
            <a:pPr eaLnBrk="1" hangingPunct="1">
              <a:buClrTx/>
              <a:buFont typeface="Wingdings" panose="05000000000000000000" pitchFamily="2" charset="2"/>
              <a:buNone/>
            </a:pPr>
            <a:r>
              <a:rPr lang="zh-CN" altLang="en-US" sz="2800"/>
              <a:t>	</a:t>
            </a:r>
            <a:r>
              <a:rPr lang="en-US" altLang="zh-CN" sz="2800"/>
              <a:t>l. </a:t>
            </a:r>
            <a:r>
              <a:rPr lang="zh-CN" altLang="en-US"/>
              <a:t>连接、笛卡尔积交换律</a:t>
            </a:r>
            <a:endParaRPr lang="zh-CN" altLang="en-US" sz="2800"/>
          </a:p>
          <a:p>
            <a:pPr algn="just" eaLnBrk="1" hangingPunct="1">
              <a:buClrTx/>
              <a:buFont typeface="Wingdings" panose="05000000000000000000" pitchFamily="2" charset="2"/>
              <a:buNone/>
            </a:pPr>
            <a:r>
              <a:rPr lang="zh-CN" altLang="en-US" sz="2800"/>
              <a:t>		</a:t>
            </a:r>
            <a:r>
              <a:rPr lang="en-US" altLang="zh-CN" sz="2800"/>
              <a:t>E1× E2≡ E2×E1</a:t>
            </a:r>
          </a:p>
          <a:p>
            <a:pPr algn="just" eaLnBrk="1" hangingPunct="1">
              <a:buClrTx/>
              <a:buFont typeface="Wingdings" panose="05000000000000000000" pitchFamily="2" charset="2"/>
              <a:buNone/>
            </a:pPr>
            <a:r>
              <a:rPr lang="en-US" altLang="zh-CN" sz="2800"/>
              <a:t>		E1      E2≡E2     E1         </a:t>
            </a:r>
          </a:p>
          <a:p>
            <a:pPr algn="just" eaLnBrk="1" hangingPunct="1">
              <a:buClrTx/>
              <a:buFont typeface="Wingdings" panose="05000000000000000000" pitchFamily="2" charset="2"/>
              <a:buNone/>
            </a:pPr>
            <a:r>
              <a:rPr lang="en-US" altLang="zh-CN" sz="2800"/>
              <a:t>		E1  </a:t>
            </a:r>
            <a:r>
              <a:rPr lang="en-US" altLang="zh-CN" sz="2400" baseline="-24000"/>
              <a:t>F</a:t>
            </a:r>
            <a:r>
              <a:rPr lang="en-US" altLang="zh-CN" sz="2800"/>
              <a:t>   E2≡E2  </a:t>
            </a:r>
            <a:r>
              <a:rPr lang="en-US" altLang="zh-CN" sz="2400" baseline="-24000"/>
              <a:t>F</a:t>
            </a:r>
            <a:r>
              <a:rPr lang="en-US" altLang="zh-CN" sz="2800"/>
              <a:t>   E1</a:t>
            </a:r>
          </a:p>
          <a:p>
            <a:pPr algn="just" eaLnBrk="1" hangingPunct="1">
              <a:buClrTx/>
              <a:buFont typeface="Wingdings" panose="05000000000000000000" pitchFamily="2" charset="2"/>
              <a:buNone/>
            </a:pPr>
            <a:r>
              <a:rPr lang="en-US" altLang="zh-CN" sz="2400"/>
              <a:t>      </a:t>
            </a:r>
            <a:endParaRPr lang="en-US" altLang="zh-CN" sz="2000"/>
          </a:p>
        </p:txBody>
      </p:sp>
      <p:sp>
        <p:nvSpPr>
          <p:cNvPr id="78851" name="AutoShape 3">
            <a:extLst>
              <a:ext uri="{FF2B5EF4-FFF2-40B4-BE49-F238E27FC236}">
                <a16:creationId xmlns:a16="http://schemas.microsoft.com/office/drawing/2014/main" id="{8AFC1E94-5DBF-451B-B96D-F13AFA65B8EA}"/>
              </a:ext>
            </a:extLst>
          </p:cNvPr>
          <p:cNvSpPr>
            <a:spLocks noChangeArrowheads="1"/>
          </p:cNvSpPr>
          <p:nvPr/>
        </p:nvSpPr>
        <p:spPr bwMode="auto">
          <a:xfrm rot="5400000">
            <a:off x="2362200" y="50292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2" name="AutoShape 4">
            <a:extLst>
              <a:ext uri="{FF2B5EF4-FFF2-40B4-BE49-F238E27FC236}">
                <a16:creationId xmlns:a16="http://schemas.microsoft.com/office/drawing/2014/main" id="{111D7CDA-35D5-4E32-9F7B-BA3EF21029C1}"/>
              </a:ext>
            </a:extLst>
          </p:cNvPr>
          <p:cNvSpPr>
            <a:spLocks noChangeArrowheads="1"/>
          </p:cNvSpPr>
          <p:nvPr/>
        </p:nvSpPr>
        <p:spPr bwMode="auto">
          <a:xfrm rot="5400000">
            <a:off x="4114800" y="50292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3" name="AutoShape 5">
            <a:extLst>
              <a:ext uri="{FF2B5EF4-FFF2-40B4-BE49-F238E27FC236}">
                <a16:creationId xmlns:a16="http://schemas.microsoft.com/office/drawing/2014/main" id="{6454B835-8724-42E5-862D-7AE21EB04F06}"/>
              </a:ext>
            </a:extLst>
          </p:cNvPr>
          <p:cNvSpPr>
            <a:spLocks noChangeArrowheads="1"/>
          </p:cNvSpPr>
          <p:nvPr/>
        </p:nvSpPr>
        <p:spPr bwMode="auto">
          <a:xfrm rot="5400000">
            <a:off x="2362200" y="44958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4" name="AutoShape 6">
            <a:extLst>
              <a:ext uri="{FF2B5EF4-FFF2-40B4-BE49-F238E27FC236}">
                <a16:creationId xmlns:a16="http://schemas.microsoft.com/office/drawing/2014/main" id="{231063ED-CB2E-40AF-A1CE-3A475447765F}"/>
              </a:ext>
            </a:extLst>
          </p:cNvPr>
          <p:cNvSpPr>
            <a:spLocks noChangeArrowheads="1"/>
          </p:cNvSpPr>
          <p:nvPr/>
        </p:nvSpPr>
        <p:spPr bwMode="auto">
          <a:xfrm rot="5400000">
            <a:off x="4038600" y="45720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5" name="Rectangle 7">
            <a:extLst>
              <a:ext uri="{FF2B5EF4-FFF2-40B4-BE49-F238E27FC236}">
                <a16:creationId xmlns:a16="http://schemas.microsoft.com/office/drawing/2014/main" id="{F918B6B8-115E-46E2-8855-95244ABFB709}"/>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8856" name="Text Box 8">
            <a:extLst>
              <a:ext uri="{FF2B5EF4-FFF2-40B4-BE49-F238E27FC236}">
                <a16:creationId xmlns:a16="http://schemas.microsoft.com/office/drawing/2014/main" id="{B6792DF0-49C4-4A52-B8D7-95E328A644E2}"/>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pic>
        <p:nvPicPr>
          <p:cNvPr id="3" name="图片 2">
            <a:extLst>
              <a:ext uri="{FF2B5EF4-FFF2-40B4-BE49-F238E27FC236}">
                <a16:creationId xmlns:a16="http://schemas.microsoft.com/office/drawing/2014/main" id="{6EBDB575-A00A-4666-9311-8ADDC3F97ABA}"/>
              </a:ext>
            </a:extLst>
          </p:cNvPr>
          <p:cNvPicPr>
            <a:picLocks noChangeAspect="1"/>
          </p:cNvPicPr>
          <p:nvPr/>
        </p:nvPicPr>
        <p:blipFill>
          <a:blip r:embed="rId2"/>
          <a:stretch>
            <a:fillRect/>
          </a:stretch>
        </p:blipFill>
        <p:spPr>
          <a:xfrm>
            <a:off x="5715000" y="4391114"/>
            <a:ext cx="2714286" cy="1428571"/>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97930B6-82AA-4329-A25F-8E2D294CF852}"/>
              </a:ext>
            </a:extLst>
          </p:cNvPr>
          <p:cNvSpPr>
            <a:spLocks noGrp="1" noChangeArrowheads="1"/>
          </p:cNvSpPr>
          <p:nvPr>
            <p:ph type="body" idx="1"/>
          </p:nvPr>
        </p:nvSpPr>
        <p:spPr>
          <a:xfrm>
            <a:off x="685800" y="1905000"/>
            <a:ext cx="7772400" cy="4114800"/>
          </a:xfrm>
          <a:noFill/>
        </p:spPr>
        <p:txBody>
          <a:bodyPr/>
          <a:lstStyle/>
          <a:p>
            <a:pPr algn="just" eaLnBrk="1" hangingPunct="1">
              <a:lnSpc>
                <a:spcPct val="90000"/>
              </a:lnSpc>
              <a:buFont typeface="Wingdings" panose="05000000000000000000" pitchFamily="2" charset="2"/>
              <a:buNone/>
            </a:pPr>
            <a:r>
              <a:rPr lang="zh-CN" altLang="en-US" dirty="0">
                <a:latin typeface="Courier New" panose="02070309020205020404" pitchFamily="49" charset="0"/>
              </a:rPr>
              <a:t> </a:t>
            </a:r>
            <a:endParaRPr lang="zh-CN" altLang="en-US" dirty="0"/>
          </a:p>
          <a:p>
            <a:pPr algn="just" eaLnBrk="1" hangingPunct="1">
              <a:lnSpc>
                <a:spcPct val="90000"/>
              </a:lnSpc>
              <a:buFont typeface="Wingdings" panose="05000000000000000000" pitchFamily="2" charset="2"/>
              <a:buNone/>
            </a:pPr>
            <a:r>
              <a:rPr lang="en-US" altLang="zh-CN" dirty="0"/>
              <a:t>2. </a:t>
            </a:r>
            <a:r>
              <a:rPr lang="zh-CN" altLang="en-US" dirty="0"/>
              <a:t>连接、笛卡尔积的结合律</a:t>
            </a:r>
          </a:p>
          <a:p>
            <a:pPr algn="just" eaLnBrk="1" hangingPunct="1">
              <a:lnSpc>
                <a:spcPct val="130000"/>
              </a:lnSpc>
              <a:buClrTx/>
              <a:buFont typeface="Wingdings" panose="05000000000000000000" pitchFamily="2" charset="2"/>
              <a:buNone/>
            </a:pPr>
            <a:r>
              <a:rPr lang="zh-CN" altLang="en-US" dirty="0"/>
              <a:t>    </a:t>
            </a:r>
            <a:r>
              <a:rPr lang="en-US" altLang="zh-CN" dirty="0"/>
              <a:t>(E1×E2) × E3 ≡ E1 × (E2×E3)</a:t>
            </a:r>
          </a:p>
          <a:p>
            <a:pPr algn="just" eaLnBrk="1" hangingPunct="1">
              <a:lnSpc>
                <a:spcPct val="130000"/>
              </a:lnSpc>
              <a:buClrTx/>
              <a:buFont typeface="Wingdings" panose="05000000000000000000" pitchFamily="2" charset="2"/>
              <a:buNone/>
            </a:pPr>
            <a:r>
              <a:rPr lang="en-US" altLang="zh-CN" dirty="0"/>
              <a:t>    (E1    E2)    E3 ≡ E1    (E2    E3)</a:t>
            </a:r>
          </a:p>
          <a:p>
            <a:pPr eaLnBrk="1" hangingPunct="1">
              <a:lnSpc>
                <a:spcPct val="130000"/>
              </a:lnSpc>
              <a:buClrTx/>
              <a:buFont typeface="Wingdings" panose="05000000000000000000" pitchFamily="2" charset="2"/>
              <a:buNone/>
            </a:pPr>
            <a:r>
              <a:rPr lang="en-US" altLang="zh-CN" dirty="0"/>
              <a:t>    (E1    E2)    E3 ≡ E1     (E2    E3) </a:t>
            </a:r>
          </a:p>
          <a:p>
            <a:pPr eaLnBrk="1" hangingPunct="1">
              <a:lnSpc>
                <a:spcPct val="90000"/>
              </a:lnSpc>
              <a:buClrTx/>
              <a:buFont typeface="Wingdings" panose="05000000000000000000" pitchFamily="2" charset="2"/>
              <a:buNone/>
            </a:pPr>
            <a:r>
              <a:rPr lang="en-US" altLang="zh-CN" sz="2400" dirty="0"/>
              <a:t>		  </a:t>
            </a:r>
            <a:r>
              <a:rPr lang="en-US" altLang="zh-CN" sz="2400" baseline="50000" dirty="0"/>
              <a:t>F</a:t>
            </a:r>
            <a:r>
              <a:rPr lang="en-US" altLang="zh-CN" sz="2400" dirty="0"/>
              <a:t>            </a:t>
            </a:r>
            <a:r>
              <a:rPr lang="en-US" altLang="zh-CN" sz="2400" baseline="50000" dirty="0" err="1"/>
              <a:t>F</a:t>
            </a:r>
            <a:r>
              <a:rPr lang="en-US" altLang="zh-CN" sz="2400" dirty="0"/>
              <a:t>                      </a:t>
            </a:r>
            <a:r>
              <a:rPr lang="en-US" altLang="zh-CN" sz="2400" baseline="50000" dirty="0" err="1"/>
              <a:t>F</a:t>
            </a:r>
            <a:r>
              <a:rPr lang="en-US" altLang="zh-CN" sz="2400" dirty="0"/>
              <a:t>            </a:t>
            </a:r>
            <a:r>
              <a:rPr lang="en-US" altLang="zh-CN" sz="2400" baseline="50000" dirty="0" err="1"/>
              <a:t>F</a:t>
            </a:r>
            <a:endParaRPr lang="en-US" altLang="zh-CN" sz="2400" baseline="50000" dirty="0"/>
          </a:p>
        </p:txBody>
      </p:sp>
      <p:sp>
        <p:nvSpPr>
          <p:cNvPr id="79875" name="AutoShape 3">
            <a:extLst>
              <a:ext uri="{FF2B5EF4-FFF2-40B4-BE49-F238E27FC236}">
                <a16:creationId xmlns:a16="http://schemas.microsoft.com/office/drawing/2014/main" id="{01D635F5-A8E6-4037-AFDC-2C1810EBBC29}"/>
              </a:ext>
            </a:extLst>
          </p:cNvPr>
          <p:cNvSpPr>
            <a:spLocks noChangeArrowheads="1"/>
          </p:cNvSpPr>
          <p:nvPr/>
        </p:nvSpPr>
        <p:spPr bwMode="auto">
          <a:xfrm rot="5400000">
            <a:off x="1905000" y="4648200"/>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76" name="AutoShape 4">
            <a:extLst>
              <a:ext uri="{FF2B5EF4-FFF2-40B4-BE49-F238E27FC236}">
                <a16:creationId xmlns:a16="http://schemas.microsoft.com/office/drawing/2014/main" id="{5B3FDB4C-1EFB-44F2-B12F-1ECC730DD5A7}"/>
              </a:ext>
            </a:extLst>
          </p:cNvPr>
          <p:cNvSpPr>
            <a:spLocks noChangeArrowheads="1"/>
          </p:cNvSpPr>
          <p:nvPr/>
        </p:nvSpPr>
        <p:spPr bwMode="auto">
          <a:xfrm rot="5400000">
            <a:off x="5753100" y="4000500"/>
            <a:ext cx="2286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77" name="AutoShape 5">
            <a:extLst>
              <a:ext uri="{FF2B5EF4-FFF2-40B4-BE49-F238E27FC236}">
                <a16:creationId xmlns:a16="http://schemas.microsoft.com/office/drawing/2014/main" id="{E6F96D4B-ABF1-48E0-9A49-938D132DFB5A}"/>
              </a:ext>
            </a:extLst>
          </p:cNvPr>
          <p:cNvSpPr>
            <a:spLocks noChangeArrowheads="1"/>
          </p:cNvSpPr>
          <p:nvPr/>
        </p:nvSpPr>
        <p:spPr bwMode="auto">
          <a:xfrm rot="5400000">
            <a:off x="1905000" y="3962400"/>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78" name="AutoShape 6">
            <a:extLst>
              <a:ext uri="{FF2B5EF4-FFF2-40B4-BE49-F238E27FC236}">
                <a16:creationId xmlns:a16="http://schemas.microsoft.com/office/drawing/2014/main" id="{9E937A76-53A3-478F-B431-988135F362B7}"/>
              </a:ext>
            </a:extLst>
          </p:cNvPr>
          <p:cNvSpPr>
            <a:spLocks noChangeArrowheads="1"/>
          </p:cNvSpPr>
          <p:nvPr/>
        </p:nvSpPr>
        <p:spPr bwMode="auto">
          <a:xfrm rot="5400000">
            <a:off x="5905500" y="4686300"/>
            <a:ext cx="2286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79" name="Rectangle 7">
            <a:extLst>
              <a:ext uri="{FF2B5EF4-FFF2-40B4-BE49-F238E27FC236}">
                <a16:creationId xmlns:a16="http://schemas.microsoft.com/office/drawing/2014/main" id="{6D43ED6B-665C-489D-B738-5C5B7EF0CEC9}"/>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80" name="AutoShape 8">
            <a:extLst>
              <a:ext uri="{FF2B5EF4-FFF2-40B4-BE49-F238E27FC236}">
                <a16:creationId xmlns:a16="http://schemas.microsoft.com/office/drawing/2014/main" id="{4BF5D77E-B979-4F1E-A300-3818124D6DA3}"/>
              </a:ext>
            </a:extLst>
          </p:cNvPr>
          <p:cNvSpPr>
            <a:spLocks noChangeArrowheads="1"/>
          </p:cNvSpPr>
          <p:nvPr/>
        </p:nvSpPr>
        <p:spPr bwMode="auto">
          <a:xfrm rot="5400000">
            <a:off x="2895600" y="4724400"/>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81" name="AutoShape 9">
            <a:extLst>
              <a:ext uri="{FF2B5EF4-FFF2-40B4-BE49-F238E27FC236}">
                <a16:creationId xmlns:a16="http://schemas.microsoft.com/office/drawing/2014/main" id="{0874D866-5C84-4E7D-B1DA-1B2469554E38}"/>
              </a:ext>
            </a:extLst>
          </p:cNvPr>
          <p:cNvSpPr>
            <a:spLocks noChangeArrowheads="1"/>
          </p:cNvSpPr>
          <p:nvPr/>
        </p:nvSpPr>
        <p:spPr bwMode="auto">
          <a:xfrm rot="5400000">
            <a:off x="4762500" y="4000500"/>
            <a:ext cx="2286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82" name="AutoShape 10">
            <a:extLst>
              <a:ext uri="{FF2B5EF4-FFF2-40B4-BE49-F238E27FC236}">
                <a16:creationId xmlns:a16="http://schemas.microsoft.com/office/drawing/2014/main" id="{7705CDB6-E222-4473-9978-D0CD0FFA6283}"/>
              </a:ext>
            </a:extLst>
          </p:cNvPr>
          <p:cNvSpPr>
            <a:spLocks noChangeArrowheads="1"/>
          </p:cNvSpPr>
          <p:nvPr/>
        </p:nvSpPr>
        <p:spPr bwMode="auto">
          <a:xfrm rot="5400000">
            <a:off x="2933700" y="3924300"/>
            <a:ext cx="1524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83" name="AutoShape 11">
            <a:extLst>
              <a:ext uri="{FF2B5EF4-FFF2-40B4-BE49-F238E27FC236}">
                <a16:creationId xmlns:a16="http://schemas.microsoft.com/office/drawing/2014/main" id="{3CB2B23F-32F9-444F-A45B-4C730D68E972}"/>
              </a:ext>
            </a:extLst>
          </p:cNvPr>
          <p:cNvSpPr>
            <a:spLocks noChangeArrowheads="1"/>
          </p:cNvSpPr>
          <p:nvPr/>
        </p:nvSpPr>
        <p:spPr bwMode="auto">
          <a:xfrm rot="5400000">
            <a:off x="4838700" y="4610100"/>
            <a:ext cx="228600" cy="4572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79884" name="Text Box 12">
            <a:extLst>
              <a:ext uri="{FF2B5EF4-FFF2-40B4-BE49-F238E27FC236}">
                <a16:creationId xmlns:a16="http://schemas.microsoft.com/office/drawing/2014/main" id="{84D84C3D-2293-45C8-A57C-FDC6AFAFAC3D}"/>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pic>
        <p:nvPicPr>
          <p:cNvPr id="3" name="图片 2">
            <a:extLst>
              <a:ext uri="{FF2B5EF4-FFF2-40B4-BE49-F238E27FC236}">
                <a16:creationId xmlns:a16="http://schemas.microsoft.com/office/drawing/2014/main" id="{E1E86B92-8A39-4861-A36B-3FCFF7A75C8A}"/>
              </a:ext>
            </a:extLst>
          </p:cNvPr>
          <p:cNvPicPr>
            <a:picLocks noChangeAspect="1"/>
          </p:cNvPicPr>
          <p:nvPr/>
        </p:nvPicPr>
        <p:blipFill>
          <a:blip r:embed="rId2"/>
          <a:stretch>
            <a:fillRect/>
          </a:stretch>
        </p:blipFill>
        <p:spPr>
          <a:xfrm>
            <a:off x="5534476" y="594996"/>
            <a:ext cx="3609524" cy="24000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D5E6236-D47F-4C23-AF33-7015F2231711}"/>
              </a:ext>
            </a:extLst>
          </p:cNvPr>
          <p:cNvSpPr>
            <a:spLocks noGrp="1" noChangeArrowheads="1"/>
          </p:cNvSpPr>
          <p:nvPr>
            <p:ph type="body" idx="1"/>
          </p:nvPr>
        </p:nvSpPr>
        <p:spPr>
          <a:xfrm>
            <a:off x="762000" y="1905000"/>
            <a:ext cx="8229600" cy="4114800"/>
          </a:xfrm>
          <a:noFill/>
        </p:spPr>
        <p:txBody>
          <a:bodyPr/>
          <a:lstStyle/>
          <a:p>
            <a:pPr algn="just" eaLnBrk="1" hangingPunct="1">
              <a:buFont typeface="Wingdings" panose="05000000000000000000" pitchFamily="2" charset="2"/>
              <a:buNone/>
            </a:pPr>
            <a:r>
              <a:rPr lang="en-US" altLang="zh-CN" sz="3600"/>
              <a:t>3</a:t>
            </a:r>
            <a:r>
              <a:rPr lang="en-US" altLang="zh-CN"/>
              <a:t>. </a:t>
            </a:r>
            <a:r>
              <a:rPr lang="zh-CN" altLang="en-US"/>
              <a:t>投影的串接定律</a:t>
            </a:r>
          </a:p>
          <a:p>
            <a:pPr algn="just" eaLnBrk="1" hangingPunct="1">
              <a:buFont typeface="Wingdings" panose="05000000000000000000" pitchFamily="2" charset="2"/>
              <a:buNone/>
            </a:pPr>
            <a:r>
              <a:rPr lang="zh-CN" altLang="en-US" sz="2800"/>
              <a:t> </a:t>
            </a:r>
            <a:r>
              <a:rPr lang="en-US" altLang="zh-CN"/>
              <a:t>π</a:t>
            </a:r>
            <a:r>
              <a:rPr lang="en-US" altLang="zh-CN" sz="2400"/>
              <a:t> </a:t>
            </a:r>
            <a:r>
              <a:rPr lang="en-US" altLang="zh-CN" sz="2800" baseline="-25000"/>
              <a:t>A1,A2,</a:t>
            </a:r>
            <a:r>
              <a:rPr lang="en-US" altLang="zh-CN" sz="2800" baseline="-25000">
                <a:sym typeface="Symbol" panose="05050102010706020507" pitchFamily="18" charset="2"/>
              </a:rPr>
              <a:t> </a:t>
            </a:r>
            <a:r>
              <a:rPr lang="en-US" altLang="zh-CN" sz="2800" baseline="-25000">
                <a:sym typeface="MT Extra" panose="05050102010205020202" pitchFamily="18" charset="2"/>
              </a:rPr>
              <a:t></a:t>
            </a:r>
            <a:r>
              <a:rPr lang="en-US" altLang="zh-CN" sz="2800" baseline="-25000"/>
              <a:t>,An</a:t>
            </a:r>
            <a:r>
              <a:rPr lang="en-US" altLang="zh-CN" sz="2800"/>
              <a:t>(</a:t>
            </a:r>
            <a:r>
              <a:rPr lang="en-US" altLang="zh-CN"/>
              <a:t>π</a:t>
            </a:r>
            <a:r>
              <a:rPr lang="en-US" altLang="zh-CN" sz="2800"/>
              <a:t> </a:t>
            </a:r>
            <a:r>
              <a:rPr lang="en-US" altLang="zh-CN" sz="2800" baseline="-25000"/>
              <a:t>B1,B2, </a:t>
            </a:r>
            <a:r>
              <a:rPr lang="en-US" altLang="zh-CN" sz="2800" baseline="-25000">
                <a:sym typeface="MT Extra" panose="05050102010205020202" pitchFamily="18" charset="2"/>
              </a:rPr>
              <a:t></a:t>
            </a:r>
            <a:r>
              <a:rPr lang="en-US" altLang="zh-CN" sz="2800" baseline="-25000"/>
              <a:t>,Bm</a:t>
            </a:r>
            <a:r>
              <a:rPr lang="en-US" altLang="zh-CN" sz="2800"/>
              <a:t>(E))≡ </a:t>
            </a:r>
            <a:r>
              <a:rPr lang="en-US" altLang="zh-CN"/>
              <a:t>π</a:t>
            </a:r>
            <a:r>
              <a:rPr lang="en-US" altLang="zh-CN" sz="2400"/>
              <a:t> </a:t>
            </a:r>
            <a:r>
              <a:rPr lang="en-US" altLang="zh-CN" sz="2800" baseline="-25000"/>
              <a:t>A1,A2, </a:t>
            </a:r>
            <a:r>
              <a:rPr lang="en-US" altLang="zh-CN" sz="2800" baseline="-25000">
                <a:sym typeface="MT Extra" panose="05050102010205020202" pitchFamily="18" charset="2"/>
              </a:rPr>
              <a:t></a:t>
            </a:r>
            <a:r>
              <a:rPr lang="en-US" altLang="zh-CN" sz="2800" baseline="-25000"/>
              <a:t>,An</a:t>
            </a:r>
            <a:r>
              <a:rPr lang="en-US" altLang="zh-CN" sz="2800"/>
              <a:t> (E)</a:t>
            </a:r>
          </a:p>
          <a:p>
            <a:pPr algn="just" eaLnBrk="1" hangingPunct="1">
              <a:buFont typeface="Wingdings" panose="05000000000000000000" pitchFamily="2" charset="2"/>
              <a:buNone/>
            </a:pPr>
            <a:endParaRPr lang="en-US" altLang="zh-CN" sz="2800"/>
          </a:p>
          <a:p>
            <a:pPr algn="just" eaLnBrk="1" hangingPunct="1">
              <a:buFont typeface="Wingdings" panose="05000000000000000000" pitchFamily="2" charset="2"/>
              <a:buNone/>
            </a:pPr>
            <a:r>
              <a:rPr lang="zh-CN" altLang="en-US" sz="2800"/>
              <a:t>假设：</a:t>
            </a:r>
          </a:p>
          <a:p>
            <a:pPr algn="just" eaLnBrk="1" hangingPunct="1">
              <a:lnSpc>
                <a:spcPct val="110000"/>
              </a:lnSpc>
              <a:buFont typeface="Wingdings" panose="05000000000000000000" pitchFamily="2" charset="2"/>
              <a:buNone/>
            </a:pPr>
            <a:r>
              <a:rPr lang="en-US" altLang="zh-CN" sz="2800"/>
              <a:t>1)	E</a:t>
            </a:r>
            <a:r>
              <a:rPr lang="zh-CN" altLang="en-US" sz="2800"/>
              <a:t>是关系代数表达式</a:t>
            </a:r>
          </a:p>
          <a:p>
            <a:pPr algn="just" eaLnBrk="1" hangingPunct="1">
              <a:lnSpc>
                <a:spcPct val="110000"/>
              </a:lnSpc>
              <a:buFont typeface="Wingdings" panose="05000000000000000000" pitchFamily="2" charset="2"/>
              <a:buNone/>
            </a:pPr>
            <a:r>
              <a:rPr lang="en-US" altLang="zh-CN" sz="2800"/>
              <a:t>2)	A</a:t>
            </a:r>
            <a:r>
              <a:rPr lang="en-US" altLang="zh-CN" sz="2800" baseline="-25000"/>
              <a:t>i</a:t>
            </a:r>
            <a:r>
              <a:rPr lang="en-US" altLang="zh-CN" sz="2800"/>
              <a:t>(i=1</a:t>
            </a:r>
            <a:r>
              <a:rPr lang="zh-CN" altLang="en-US" sz="2800"/>
              <a:t>，</a:t>
            </a:r>
            <a:r>
              <a:rPr lang="en-US" altLang="zh-CN" sz="2800"/>
              <a:t>2</a:t>
            </a:r>
            <a:r>
              <a:rPr lang="zh-CN" altLang="en-US" sz="2800"/>
              <a:t>，</a:t>
            </a:r>
            <a:r>
              <a:rPr lang="en-US" altLang="zh-CN" sz="2800">
                <a:latin typeface="Courier New" panose="02070309020205020404" pitchFamily="49" charset="0"/>
              </a:rPr>
              <a:t>…</a:t>
            </a:r>
            <a:r>
              <a:rPr lang="zh-CN" altLang="en-US" sz="2800"/>
              <a:t>，</a:t>
            </a:r>
            <a:r>
              <a:rPr lang="en-US" altLang="zh-CN" sz="2800"/>
              <a:t>n), B</a:t>
            </a:r>
            <a:r>
              <a:rPr lang="en-US" altLang="zh-CN" sz="2800" baseline="-25000"/>
              <a:t>j</a:t>
            </a:r>
            <a:r>
              <a:rPr lang="en-US" altLang="zh-CN" sz="2800"/>
              <a:t>(j=l</a:t>
            </a:r>
            <a:r>
              <a:rPr lang="zh-CN" altLang="en-US" sz="2800"/>
              <a:t>，</a:t>
            </a:r>
            <a:r>
              <a:rPr lang="en-US" altLang="zh-CN" sz="2800"/>
              <a:t>2</a:t>
            </a:r>
            <a:r>
              <a:rPr lang="zh-CN" altLang="en-US" sz="2800"/>
              <a:t>，</a:t>
            </a:r>
            <a:r>
              <a:rPr lang="en-US" altLang="zh-CN" sz="2800"/>
              <a:t>…</a:t>
            </a:r>
            <a:r>
              <a:rPr lang="zh-CN" altLang="en-US" sz="2800"/>
              <a:t>，</a:t>
            </a:r>
            <a:r>
              <a:rPr lang="en-US" altLang="zh-CN" sz="2800"/>
              <a:t>m)</a:t>
            </a:r>
            <a:r>
              <a:rPr lang="zh-CN" altLang="en-US" sz="2800"/>
              <a:t>是属性名</a:t>
            </a:r>
          </a:p>
          <a:p>
            <a:pPr algn="just" eaLnBrk="1" hangingPunct="1">
              <a:lnSpc>
                <a:spcPct val="110000"/>
              </a:lnSpc>
              <a:buFont typeface="Wingdings" panose="05000000000000000000" pitchFamily="2" charset="2"/>
              <a:buNone/>
            </a:pPr>
            <a:r>
              <a:rPr lang="en-US" altLang="zh-CN" sz="2800"/>
              <a:t>3){A</a:t>
            </a:r>
            <a:r>
              <a:rPr lang="en-US" altLang="zh-CN" sz="2800" baseline="-25000"/>
              <a:t>1</a:t>
            </a:r>
            <a:r>
              <a:rPr lang="en-US" altLang="zh-CN" sz="2800"/>
              <a:t>, A</a:t>
            </a:r>
            <a:r>
              <a:rPr lang="en-US" altLang="zh-CN" sz="2800" baseline="-25000"/>
              <a:t>2</a:t>
            </a:r>
            <a:r>
              <a:rPr lang="en-US" altLang="zh-CN" sz="2800"/>
              <a:t>, …, A</a:t>
            </a:r>
            <a:r>
              <a:rPr lang="en-US" altLang="zh-CN" sz="2800" baseline="-25000"/>
              <a:t>n</a:t>
            </a:r>
            <a:r>
              <a:rPr lang="en-US" altLang="zh-CN" sz="2800"/>
              <a:t>}</a:t>
            </a:r>
            <a:r>
              <a:rPr lang="zh-CN" altLang="en-US" sz="2800"/>
              <a:t>构成</a:t>
            </a:r>
            <a:r>
              <a:rPr lang="en-US" altLang="zh-CN" sz="2800"/>
              <a:t>{B</a:t>
            </a:r>
            <a:r>
              <a:rPr lang="en-US" altLang="zh-CN" sz="2800" baseline="-25000"/>
              <a:t>l</a:t>
            </a:r>
            <a:r>
              <a:rPr lang="zh-CN" altLang="en-US" sz="2800"/>
              <a:t>，</a:t>
            </a:r>
            <a:r>
              <a:rPr lang="en-US" altLang="zh-CN" sz="2800"/>
              <a:t>B</a:t>
            </a:r>
            <a:r>
              <a:rPr lang="en-US" altLang="zh-CN" sz="2800" baseline="-25000"/>
              <a:t>2</a:t>
            </a:r>
            <a:r>
              <a:rPr lang="zh-CN" altLang="en-US" sz="2800"/>
              <a:t>，</a:t>
            </a:r>
            <a:r>
              <a:rPr lang="en-US" altLang="zh-CN" sz="2800"/>
              <a:t>…</a:t>
            </a:r>
            <a:r>
              <a:rPr lang="zh-CN" altLang="en-US" sz="2800"/>
              <a:t>，</a:t>
            </a:r>
            <a:r>
              <a:rPr lang="en-US" altLang="zh-CN" sz="2800"/>
              <a:t>B</a:t>
            </a:r>
            <a:r>
              <a:rPr lang="en-US" altLang="zh-CN" sz="2800" baseline="-25000"/>
              <a:t>m</a:t>
            </a:r>
            <a:r>
              <a:rPr lang="en-US" altLang="zh-CN" sz="2800"/>
              <a:t>}</a:t>
            </a:r>
            <a:r>
              <a:rPr lang="zh-CN" altLang="en-US" sz="2800"/>
              <a:t>的子集 </a:t>
            </a:r>
          </a:p>
        </p:txBody>
      </p:sp>
      <p:sp>
        <p:nvSpPr>
          <p:cNvPr id="80899" name="Rectangle 3">
            <a:extLst>
              <a:ext uri="{FF2B5EF4-FFF2-40B4-BE49-F238E27FC236}">
                <a16:creationId xmlns:a16="http://schemas.microsoft.com/office/drawing/2014/main" id="{187B60AF-6574-403B-BA5C-376091D2F0AD}"/>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0900" name="Text Box 4">
            <a:extLst>
              <a:ext uri="{FF2B5EF4-FFF2-40B4-BE49-F238E27FC236}">
                <a16:creationId xmlns:a16="http://schemas.microsoft.com/office/drawing/2014/main" id="{A1AC75EC-B3EE-4F89-A4F2-E4B48151FE2C}"/>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pic>
        <p:nvPicPr>
          <p:cNvPr id="3" name="图片 2">
            <a:extLst>
              <a:ext uri="{FF2B5EF4-FFF2-40B4-BE49-F238E27FC236}">
                <a16:creationId xmlns:a16="http://schemas.microsoft.com/office/drawing/2014/main" id="{3129BFD1-7C4F-4EE1-8E5A-C56E0066ACD6}"/>
              </a:ext>
            </a:extLst>
          </p:cNvPr>
          <p:cNvPicPr>
            <a:picLocks noChangeAspect="1"/>
          </p:cNvPicPr>
          <p:nvPr/>
        </p:nvPicPr>
        <p:blipFill>
          <a:blip r:embed="rId2"/>
          <a:stretch>
            <a:fillRect/>
          </a:stretch>
        </p:blipFill>
        <p:spPr>
          <a:xfrm>
            <a:off x="5111262" y="919089"/>
            <a:ext cx="2961905" cy="1685714"/>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8799EDB-21A8-41E1-B0F9-A98A76F927A4}"/>
              </a:ext>
            </a:extLst>
          </p:cNvPr>
          <p:cNvSpPr>
            <a:spLocks noGrp="1" noChangeArrowheads="1"/>
          </p:cNvSpPr>
          <p:nvPr>
            <p:ph type="body" idx="1"/>
          </p:nvPr>
        </p:nvSpPr>
        <p:spPr>
          <a:xfrm>
            <a:off x="685800" y="1314763"/>
            <a:ext cx="7772400" cy="4114800"/>
          </a:xfrm>
          <a:noFill/>
        </p:spPr>
        <p:txBody>
          <a:bodyPr/>
          <a:lstStyle/>
          <a:p>
            <a:pPr algn="just" eaLnBrk="1" hangingPunct="1">
              <a:lnSpc>
                <a:spcPct val="90000"/>
              </a:lnSpc>
              <a:buFont typeface="Wingdings" panose="05000000000000000000" pitchFamily="2" charset="2"/>
              <a:buNone/>
            </a:pPr>
            <a:r>
              <a:rPr lang="en-US" altLang="zh-CN" dirty="0"/>
              <a:t>4. </a:t>
            </a:r>
            <a:r>
              <a:rPr lang="zh-CN" altLang="en-US" dirty="0"/>
              <a:t>选择的串接定律</a:t>
            </a:r>
          </a:p>
          <a:p>
            <a:pPr algn="just" eaLnBrk="1" hangingPunct="1">
              <a:lnSpc>
                <a:spcPct val="90000"/>
              </a:lnSpc>
              <a:buFont typeface="Wingdings" panose="05000000000000000000" pitchFamily="2" charset="2"/>
              <a:buNone/>
            </a:pPr>
            <a:r>
              <a:rPr lang="zh-CN" altLang="en-US" dirty="0"/>
              <a:t> </a:t>
            </a:r>
            <a:r>
              <a:rPr lang="en-US" altLang="zh-CN" sz="2800" dirty="0"/>
              <a:t>б</a:t>
            </a:r>
            <a:r>
              <a:rPr lang="en-US" altLang="zh-CN" sz="2800" baseline="-25000" dirty="0"/>
              <a:t>F1</a:t>
            </a:r>
            <a:r>
              <a:rPr lang="en-US" altLang="zh-CN" dirty="0"/>
              <a:t> </a:t>
            </a:r>
            <a:r>
              <a:rPr lang="zh-CN" altLang="en-US" dirty="0"/>
              <a:t>（ </a:t>
            </a:r>
            <a:r>
              <a:rPr lang="en-US" altLang="zh-CN" sz="2800" dirty="0"/>
              <a:t>б</a:t>
            </a:r>
            <a:r>
              <a:rPr lang="en-US" altLang="zh-CN" sz="2800" b="1" dirty="0"/>
              <a:t> </a:t>
            </a:r>
            <a:r>
              <a:rPr lang="en-US" altLang="zh-CN" sz="2800" baseline="-25000" dirty="0"/>
              <a:t>F2</a:t>
            </a:r>
            <a:r>
              <a:rPr lang="zh-CN" altLang="en-US" dirty="0"/>
              <a:t>（</a:t>
            </a:r>
            <a:r>
              <a:rPr lang="en-US" altLang="zh-CN" dirty="0"/>
              <a:t>E</a:t>
            </a:r>
            <a:r>
              <a:rPr lang="zh-CN" altLang="en-US" dirty="0"/>
              <a:t>））≡ </a:t>
            </a:r>
            <a:r>
              <a:rPr lang="en-US" altLang="zh-CN" sz="2800" dirty="0"/>
              <a:t>б</a:t>
            </a:r>
            <a:r>
              <a:rPr lang="en-US" altLang="zh-CN" sz="2800" baseline="-25000" dirty="0"/>
              <a:t>F1∧ F2</a:t>
            </a:r>
            <a:r>
              <a:rPr lang="en-US" altLang="zh-CN" dirty="0"/>
              <a:t>(E)</a:t>
            </a:r>
          </a:p>
          <a:p>
            <a:pPr lvl="1" algn="just" eaLnBrk="1" hangingPunct="1">
              <a:lnSpc>
                <a:spcPct val="160000"/>
              </a:lnSpc>
            </a:pPr>
            <a:r>
              <a:rPr lang="zh-CN" altLang="en-US" dirty="0"/>
              <a:t>选择的串接律说明   选择条件可以合并</a:t>
            </a:r>
          </a:p>
          <a:p>
            <a:pPr lvl="1" algn="just" eaLnBrk="1" hangingPunct="1">
              <a:lnSpc>
                <a:spcPct val="160000"/>
              </a:lnSpc>
            </a:pPr>
            <a:r>
              <a:rPr lang="zh-CN" altLang="en-US" dirty="0"/>
              <a:t>这样一次就可检查全部条件。 </a:t>
            </a:r>
          </a:p>
        </p:txBody>
      </p:sp>
      <p:sp>
        <p:nvSpPr>
          <p:cNvPr id="81923" name="Rectangle 3">
            <a:extLst>
              <a:ext uri="{FF2B5EF4-FFF2-40B4-BE49-F238E27FC236}">
                <a16:creationId xmlns:a16="http://schemas.microsoft.com/office/drawing/2014/main" id="{230182C3-1345-4DD6-931F-DFBE830A8469}"/>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1924" name="Text Box 4">
            <a:extLst>
              <a:ext uri="{FF2B5EF4-FFF2-40B4-BE49-F238E27FC236}">
                <a16:creationId xmlns:a16="http://schemas.microsoft.com/office/drawing/2014/main" id="{45A08630-5575-4993-9951-E9BE3F28DE19}"/>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pic>
        <p:nvPicPr>
          <p:cNvPr id="3" name="图片 2">
            <a:extLst>
              <a:ext uri="{FF2B5EF4-FFF2-40B4-BE49-F238E27FC236}">
                <a16:creationId xmlns:a16="http://schemas.microsoft.com/office/drawing/2014/main" id="{B85F9305-EF7A-46A5-9D99-FDC61833A236}"/>
              </a:ext>
            </a:extLst>
          </p:cNvPr>
          <p:cNvPicPr>
            <a:picLocks noChangeAspect="1"/>
          </p:cNvPicPr>
          <p:nvPr/>
        </p:nvPicPr>
        <p:blipFill>
          <a:blip r:embed="rId2"/>
          <a:stretch>
            <a:fillRect/>
          </a:stretch>
        </p:blipFill>
        <p:spPr>
          <a:xfrm>
            <a:off x="5213815" y="3811864"/>
            <a:ext cx="3542857" cy="2542857"/>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60F451C-50A2-4FB7-9500-C36BEED628F9}"/>
              </a:ext>
            </a:extLst>
          </p:cNvPr>
          <p:cNvSpPr>
            <a:spLocks noGrp="1" noChangeArrowheads="1"/>
          </p:cNvSpPr>
          <p:nvPr>
            <p:ph type="body" idx="1"/>
          </p:nvPr>
        </p:nvSpPr>
        <p:spPr>
          <a:xfrm>
            <a:off x="990600" y="1828800"/>
            <a:ext cx="8153400" cy="4114800"/>
          </a:xfrm>
          <a:noFill/>
        </p:spPr>
        <p:txBody>
          <a:bodyPr/>
          <a:lstStyle/>
          <a:p>
            <a:pPr algn="just" eaLnBrk="1" hangingPunct="1">
              <a:lnSpc>
                <a:spcPct val="90000"/>
              </a:lnSpc>
              <a:buFont typeface="Wingdings" panose="05000000000000000000" pitchFamily="2" charset="2"/>
              <a:buNone/>
            </a:pPr>
            <a:r>
              <a:rPr lang="en-US" altLang="zh-CN"/>
              <a:t>5. </a:t>
            </a:r>
            <a:r>
              <a:rPr lang="zh-CN" altLang="en-US"/>
              <a:t>选择与投影的交换律</a:t>
            </a:r>
            <a:endParaRPr lang="zh-CN" altLang="en-US" sz="2800"/>
          </a:p>
          <a:p>
            <a:pPr algn="just" eaLnBrk="1" hangingPunct="1">
              <a:lnSpc>
                <a:spcPct val="170000"/>
              </a:lnSpc>
              <a:buFont typeface="Wingdings" panose="05000000000000000000" pitchFamily="2" charset="2"/>
              <a:buNone/>
            </a:pPr>
            <a:r>
              <a:rPr lang="en-US" altLang="zh-CN" sz="2800"/>
              <a:t>(1)</a:t>
            </a:r>
            <a:r>
              <a:rPr lang="zh-CN" altLang="en-US" sz="2800"/>
              <a:t>假设</a:t>
            </a:r>
            <a:r>
              <a:rPr lang="en-US" altLang="zh-CN" sz="2800"/>
              <a:t>: </a:t>
            </a:r>
            <a:r>
              <a:rPr lang="zh-CN" altLang="en-US" sz="2800"/>
              <a:t>选择条件</a:t>
            </a:r>
            <a:r>
              <a:rPr lang="en-US" altLang="zh-CN" sz="2800">
                <a:solidFill>
                  <a:schemeClr val="accent2"/>
                </a:solidFill>
              </a:rPr>
              <a:t>F</a:t>
            </a:r>
            <a:r>
              <a:rPr lang="zh-CN" altLang="en-US" sz="2800">
                <a:solidFill>
                  <a:schemeClr val="accent2"/>
                </a:solidFill>
              </a:rPr>
              <a:t>只涉及属性</a:t>
            </a:r>
            <a:r>
              <a:rPr lang="en-US" altLang="zh-CN" sz="2800">
                <a:solidFill>
                  <a:schemeClr val="accent2"/>
                </a:solidFill>
              </a:rPr>
              <a:t>A1</a:t>
            </a:r>
            <a:r>
              <a:rPr lang="zh-CN" altLang="en-US" sz="2800">
                <a:solidFill>
                  <a:schemeClr val="accent2"/>
                </a:solidFill>
              </a:rPr>
              <a:t>，</a:t>
            </a:r>
            <a:r>
              <a:rPr lang="en-US" altLang="zh-CN" sz="2800">
                <a:solidFill>
                  <a:schemeClr val="accent2"/>
                </a:solidFill>
                <a:latin typeface="Courier New" panose="02070309020205020404" pitchFamily="49" charset="0"/>
              </a:rPr>
              <a:t>…</a:t>
            </a:r>
            <a:r>
              <a:rPr lang="zh-CN" altLang="en-US" sz="2800">
                <a:solidFill>
                  <a:schemeClr val="accent2"/>
                </a:solidFill>
              </a:rPr>
              <a:t>，</a:t>
            </a:r>
            <a:r>
              <a:rPr lang="en-US" altLang="zh-CN" sz="2800">
                <a:solidFill>
                  <a:schemeClr val="accent2"/>
                </a:solidFill>
              </a:rPr>
              <a:t>An</a:t>
            </a:r>
          </a:p>
          <a:p>
            <a:pPr algn="just" eaLnBrk="1" hangingPunct="1">
              <a:lnSpc>
                <a:spcPct val="110000"/>
              </a:lnSpc>
              <a:buFont typeface="Wingdings" panose="05000000000000000000" pitchFamily="2" charset="2"/>
              <a:buNone/>
            </a:pPr>
            <a:r>
              <a:rPr lang="en-US" altLang="zh-CN" sz="2800"/>
              <a:t>    б</a:t>
            </a:r>
            <a:r>
              <a:rPr lang="en-US" altLang="zh-CN" sz="2800" baseline="-25000"/>
              <a:t>F</a:t>
            </a:r>
            <a:r>
              <a:rPr lang="en-US" altLang="zh-CN" sz="2800"/>
              <a:t> (</a:t>
            </a:r>
            <a:r>
              <a:rPr lang="en-US" altLang="zh-CN"/>
              <a:t>π</a:t>
            </a:r>
            <a:r>
              <a:rPr lang="en-US" altLang="zh-CN" sz="2800" baseline="-25000"/>
              <a:t>A1,A2, </a:t>
            </a:r>
            <a:r>
              <a:rPr lang="en-US" altLang="zh-CN" sz="2800" baseline="-25000">
                <a:sym typeface="MT Extra" panose="05050102010205020202" pitchFamily="18" charset="2"/>
              </a:rPr>
              <a:t></a:t>
            </a:r>
            <a:r>
              <a:rPr lang="en-US" altLang="zh-CN" sz="2800" baseline="-25000"/>
              <a:t>,An</a:t>
            </a:r>
            <a:r>
              <a:rPr lang="en-US" altLang="zh-CN" sz="2000" i="1"/>
              <a:t>(</a:t>
            </a:r>
            <a:r>
              <a:rPr lang="en-US" altLang="zh-CN" sz="2800"/>
              <a:t>E))≡ </a:t>
            </a:r>
            <a:r>
              <a:rPr lang="en-US" altLang="zh-CN"/>
              <a:t>π</a:t>
            </a:r>
            <a:r>
              <a:rPr lang="en-US" altLang="zh-CN" sz="2800" baseline="-25000"/>
              <a:t>A1,A2, </a:t>
            </a:r>
            <a:r>
              <a:rPr lang="en-US" altLang="zh-CN" sz="2800" baseline="-25000">
                <a:sym typeface="MT Extra" panose="05050102010205020202" pitchFamily="18" charset="2"/>
              </a:rPr>
              <a:t></a:t>
            </a:r>
            <a:r>
              <a:rPr lang="en-US" altLang="zh-CN" sz="2800" baseline="-25000"/>
              <a:t>,An</a:t>
            </a:r>
            <a:r>
              <a:rPr lang="en-US" altLang="zh-CN" sz="2800"/>
              <a:t>(б</a:t>
            </a:r>
            <a:r>
              <a:rPr lang="en-US" altLang="zh-CN" sz="2800" baseline="-25000"/>
              <a:t>F</a:t>
            </a:r>
            <a:r>
              <a:rPr lang="en-US" altLang="zh-CN" sz="2800"/>
              <a:t>(E))</a:t>
            </a:r>
          </a:p>
          <a:p>
            <a:pPr algn="just" eaLnBrk="1" hangingPunct="1">
              <a:lnSpc>
                <a:spcPct val="110000"/>
              </a:lnSpc>
              <a:buFont typeface="Wingdings" panose="05000000000000000000" pitchFamily="2" charset="2"/>
              <a:buNone/>
            </a:pPr>
            <a:r>
              <a:rPr lang="en-US" altLang="zh-CN" sz="2800">
                <a:latin typeface="Courier New" panose="02070309020205020404" pitchFamily="49" charset="0"/>
              </a:rPr>
              <a:t> </a:t>
            </a:r>
            <a:endParaRPr lang="en-US" altLang="zh-CN" sz="2800"/>
          </a:p>
          <a:p>
            <a:pPr algn="just" eaLnBrk="1" hangingPunct="1">
              <a:lnSpc>
                <a:spcPct val="110000"/>
              </a:lnSpc>
              <a:buFont typeface="Wingdings" panose="05000000000000000000" pitchFamily="2" charset="2"/>
              <a:buNone/>
            </a:pPr>
            <a:r>
              <a:rPr lang="en-US" altLang="zh-CN" sz="2800"/>
              <a:t>(2)</a:t>
            </a:r>
            <a:r>
              <a:rPr lang="zh-CN" altLang="en-US" sz="2800"/>
              <a:t>假设</a:t>
            </a:r>
            <a:r>
              <a:rPr lang="en-US" altLang="zh-CN" sz="2800"/>
              <a:t>: </a:t>
            </a:r>
            <a:r>
              <a:rPr lang="en-US" altLang="zh-CN" sz="2800">
                <a:solidFill>
                  <a:schemeClr val="accent2"/>
                </a:solidFill>
              </a:rPr>
              <a:t>F</a:t>
            </a:r>
            <a:r>
              <a:rPr lang="zh-CN" altLang="en-US" sz="2800">
                <a:solidFill>
                  <a:schemeClr val="accent2"/>
                </a:solidFill>
              </a:rPr>
              <a:t>中有不属于</a:t>
            </a:r>
            <a:r>
              <a:rPr lang="en-US" altLang="zh-CN" sz="2800">
                <a:solidFill>
                  <a:schemeClr val="accent2"/>
                </a:solidFill>
              </a:rPr>
              <a:t>A1, </a:t>
            </a:r>
            <a:r>
              <a:rPr lang="en-US" altLang="zh-CN" sz="2800">
                <a:solidFill>
                  <a:schemeClr val="accent2"/>
                </a:solidFill>
                <a:latin typeface="Courier New" panose="02070309020205020404" pitchFamily="49" charset="0"/>
              </a:rPr>
              <a:t>…</a:t>
            </a:r>
            <a:r>
              <a:rPr lang="en-US" altLang="zh-CN" sz="2800">
                <a:solidFill>
                  <a:schemeClr val="accent2"/>
                </a:solidFill>
              </a:rPr>
              <a:t>,An</a:t>
            </a:r>
            <a:r>
              <a:rPr lang="zh-CN" altLang="en-US" sz="2800">
                <a:solidFill>
                  <a:schemeClr val="accent2"/>
                </a:solidFill>
              </a:rPr>
              <a:t>的属性</a:t>
            </a:r>
            <a:r>
              <a:rPr lang="en-US" altLang="zh-CN" sz="2800"/>
              <a:t>B1,</a:t>
            </a:r>
            <a:r>
              <a:rPr lang="en-US" altLang="zh-CN" sz="2800">
                <a:latin typeface="Courier New" panose="02070309020205020404" pitchFamily="49" charset="0"/>
              </a:rPr>
              <a:t>…</a:t>
            </a:r>
            <a:r>
              <a:rPr lang="en-US" altLang="zh-CN" sz="2800"/>
              <a:t>,Bm</a:t>
            </a:r>
          </a:p>
          <a:p>
            <a:pPr algn="just" eaLnBrk="1" hangingPunct="1">
              <a:lnSpc>
                <a:spcPct val="110000"/>
              </a:lnSpc>
              <a:buFont typeface="Wingdings" panose="05000000000000000000" pitchFamily="2" charset="2"/>
              <a:buNone/>
            </a:pPr>
            <a:r>
              <a:rPr lang="en-US" altLang="zh-CN"/>
              <a:t>    π</a:t>
            </a:r>
            <a:r>
              <a:rPr lang="en-US" altLang="zh-CN" sz="2800"/>
              <a:t> </a:t>
            </a:r>
            <a:r>
              <a:rPr lang="en-US" altLang="zh-CN" sz="2800" baseline="-25000"/>
              <a:t>A1,A2, </a:t>
            </a:r>
            <a:r>
              <a:rPr lang="en-US" altLang="zh-CN" sz="2800" baseline="-25000">
                <a:sym typeface="MT Extra" panose="05050102010205020202" pitchFamily="18" charset="2"/>
              </a:rPr>
              <a:t></a:t>
            </a:r>
            <a:r>
              <a:rPr lang="en-US" altLang="zh-CN" sz="2800" baseline="-25000"/>
              <a:t>,An</a:t>
            </a:r>
            <a:r>
              <a:rPr lang="en-US" altLang="zh-CN" sz="2000" i="1"/>
              <a:t> </a:t>
            </a:r>
            <a:r>
              <a:rPr lang="en-US" altLang="zh-CN" sz="2800"/>
              <a:t>(</a:t>
            </a:r>
            <a:r>
              <a:rPr lang="en-US" altLang="zh-CN" sz="2000" i="1"/>
              <a:t> </a:t>
            </a:r>
            <a:r>
              <a:rPr lang="en-US" altLang="zh-CN" sz="2800"/>
              <a:t>б</a:t>
            </a:r>
            <a:r>
              <a:rPr lang="en-US" altLang="zh-CN" sz="2800" baseline="-25000"/>
              <a:t>F</a:t>
            </a:r>
            <a:r>
              <a:rPr lang="en-US" altLang="zh-CN" sz="2800"/>
              <a:t> </a:t>
            </a:r>
            <a:r>
              <a:rPr lang="en-US" altLang="zh-CN" sz="2000" i="1"/>
              <a:t>(</a:t>
            </a:r>
            <a:r>
              <a:rPr lang="en-US" altLang="zh-CN" sz="2800"/>
              <a:t>E))≡ </a:t>
            </a:r>
          </a:p>
          <a:p>
            <a:pPr algn="just" eaLnBrk="1" hangingPunct="1">
              <a:lnSpc>
                <a:spcPct val="110000"/>
              </a:lnSpc>
              <a:buFont typeface="Wingdings" panose="05000000000000000000" pitchFamily="2" charset="2"/>
              <a:buNone/>
            </a:pPr>
            <a:r>
              <a:rPr lang="en-US" altLang="zh-CN" sz="2800"/>
              <a:t>	       </a:t>
            </a:r>
            <a:r>
              <a:rPr lang="en-US" altLang="zh-CN"/>
              <a:t>π</a:t>
            </a:r>
            <a:r>
              <a:rPr lang="en-US" altLang="zh-CN" sz="2800" baseline="-25000"/>
              <a:t>A1,A2, </a:t>
            </a:r>
            <a:r>
              <a:rPr lang="en-US" altLang="zh-CN" sz="2800" baseline="-25000">
                <a:sym typeface="MT Extra" panose="05050102010205020202" pitchFamily="18" charset="2"/>
              </a:rPr>
              <a:t></a:t>
            </a:r>
            <a:r>
              <a:rPr lang="en-US" altLang="zh-CN" sz="2800" baseline="-25000"/>
              <a:t>,An</a:t>
            </a:r>
            <a:r>
              <a:rPr lang="en-US" altLang="zh-CN" sz="2800"/>
              <a:t>(б</a:t>
            </a:r>
            <a:r>
              <a:rPr lang="en-US" altLang="zh-CN" sz="2800" baseline="-25000"/>
              <a:t>F</a:t>
            </a:r>
            <a:r>
              <a:rPr lang="en-US" altLang="zh-CN" sz="2400" i="1"/>
              <a:t> </a:t>
            </a:r>
            <a:r>
              <a:rPr lang="en-US" altLang="zh-CN" sz="2800"/>
              <a:t>(</a:t>
            </a:r>
            <a:r>
              <a:rPr lang="en-US" altLang="zh-CN"/>
              <a:t>π</a:t>
            </a:r>
            <a:r>
              <a:rPr lang="en-US" altLang="zh-CN" sz="2800" baseline="-25000"/>
              <a:t>A1,A2, </a:t>
            </a:r>
            <a:r>
              <a:rPr lang="en-US" altLang="zh-CN" sz="2800" baseline="-25000">
                <a:sym typeface="MT Extra" panose="05050102010205020202" pitchFamily="18" charset="2"/>
              </a:rPr>
              <a:t></a:t>
            </a:r>
            <a:r>
              <a:rPr lang="en-US" altLang="zh-CN" sz="2800" baseline="-25000"/>
              <a:t>,An,B1,B2, </a:t>
            </a:r>
            <a:r>
              <a:rPr lang="en-US" altLang="zh-CN" sz="2800" baseline="-25000">
                <a:sym typeface="MT Extra" panose="05050102010205020202" pitchFamily="18" charset="2"/>
              </a:rPr>
              <a:t></a:t>
            </a:r>
            <a:r>
              <a:rPr lang="en-US" altLang="zh-CN" sz="2800" baseline="-25000"/>
              <a:t>,Bm</a:t>
            </a:r>
            <a:r>
              <a:rPr lang="en-US" altLang="zh-CN" sz="2800"/>
              <a:t>(E)))</a:t>
            </a:r>
          </a:p>
        </p:txBody>
      </p:sp>
      <p:sp>
        <p:nvSpPr>
          <p:cNvPr id="82947" name="Rectangle 3">
            <a:extLst>
              <a:ext uri="{FF2B5EF4-FFF2-40B4-BE49-F238E27FC236}">
                <a16:creationId xmlns:a16="http://schemas.microsoft.com/office/drawing/2014/main" id="{C243C770-CB08-4E88-BDE8-EB0FD4A530C5}"/>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endParaRPr kumimoji="0" lang="zh-CN" altLang="en-US" sz="2400" b="0"/>
          </a:p>
        </p:txBody>
      </p:sp>
      <p:sp>
        <p:nvSpPr>
          <p:cNvPr id="82948" name="Text Box 4">
            <a:extLst>
              <a:ext uri="{FF2B5EF4-FFF2-40B4-BE49-F238E27FC236}">
                <a16:creationId xmlns:a16="http://schemas.microsoft.com/office/drawing/2014/main" id="{FE9563D6-5CF8-4EC6-AC39-1FBE1B02BF64}"/>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412776"/>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492897"/>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latin typeface="新宋体" panose="02010609030101010101" pitchFamily="49" charset="-122"/>
                <a:ea typeface="新宋体" panose="02010609030101010101" pitchFamily="49" charset="-122"/>
              </a:rPr>
              <a:t>(t1)</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4" name="文本框 3">
            <a:extLst>
              <a:ext uri="{FF2B5EF4-FFF2-40B4-BE49-F238E27FC236}">
                <a16:creationId xmlns:a16="http://schemas.microsoft.com/office/drawing/2014/main" id="{F67CFCDA-1ABF-4439-BC3A-32B454DBCC96}"/>
              </a:ext>
            </a:extLst>
          </p:cNvPr>
          <p:cNvSpPr txBox="1"/>
          <p:nvPr/>
        </p:nvSpPr>
        <p:spPr>
          <a:xfrm>
            <a:off x="-36512" y="1547497"/>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27" name="文本框 26">
            <a:extLst>
              <a:ext uri="{FF2B5EF4-FFF2-40B4-BE49-F238E27FC236}">
                <a16:creationId xmlns:a16="http://schemas.microsoft.com/office/drawing/2014/main" id="{7A5D3B60-D580-45F6-9799-B68B8604EBF7}"/>
              </a:ext>
            </a:extLst>
          </p:cNvPr>
          <p:cNvSpPr txBox="1"/>
          <p:nvPr/>
        </p:nvSpPr>
        <p:spPr>
          <a:xfrm>
            <a:off x="-72008" y="2987660"/>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28" name="矩形 27">
            <a:extLst>
              <a:ext uri="{FF2B5EF4-FFF2-40B4-BE49-F238E27FC236}">
                <a16:creationId xmlns:a16="http://schemas.microsoft.com/office/drawing/2014/main" id="{7040BED6-8F45-4AE8-BDF1-E2AEDDE6D9C0}"/>
              </a:ext>
            </a:extLst>
          </p:cNvPr>
          <p:cNvSpPr/>
          <p:nvPr/>
        </p:nvSpPr>
        <p:spPr bwMode="auto">
          <a:xfrm>
            <a:off x="1547110" y="4401784"/>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3756836" y="5445224"/>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3686138" y="3519115"/>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1092540" y="5445224"/>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2" name="文本框 31">
            <a:extLst>
              <a:ext uri="{FF2B5EF4-FFF2-40B4-BE49-F238E27FC236}">
                <a16:creationId xmlns:a16="http://schemas.microsoft.com/office/drawing/2014/main" id="{48F00A90-7CAB-444A-BE68-458D9239FC16}"/>
              </a:ext>
            </a:extLst>
          </p:cNvPr>
          <p:cNvSpPr txBox="1"/>
          <p:nvPr/>
        </p:nvSpPr>
        <p:spPr>
          <a:xfrm>
            <a:off x="432048" y="4581128"/>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33" name="文本框 32">
            <a:extLst>
              <a:ext uri="{FF2B5EF4-FFF2-40B4-BE49-F238E27FC236}">
                <a16:creationId xmlns:a16="http://schemas.microsoft.com/office/drawing/2014/main" id="{BB8585A8-1252-4EE3-BF9E-8BF4CD135B44}"/>
              </a:ext>
            </a:extLst>
          </p:cNvPr>
          <p:cNvSpPr txBox="1"/>
          <p:nvPr/>
        </p:nvSpPr>
        <p:spPr>
          <a:xfrm>
            <a:off x="80392" y="5651956"/>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34" name="文本框 33">
            <a:extLst>
              <a:ext uri="{FF2B5EF4-FFF2-40B4-BE49-F238E27FC236}">
                <a16:creationId xmlns:a16="http://schemas.microsoft.com/office/drawing/2014/main" id="{83C8B1C4-FE32-4AB6-9705-2713AC885B07}"/>
              </a:ext>
            </a:extLst>
          </p:cNvPr>
          <p:cNvSpPr txBox="1"/>
          <p:nvPr/>
        </p:nvSpPr>
        <p:spPr>
          <a:xfrm>
            <a:off x="2736304" y="5589240"/>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cxnSp>
        <p:nvCxnSpPr>
          <p:cNvPr id="11" name="直接箭头连接符 10">
            <a:extLst>
              <a:ext uri="{FF2B5EF4-FFF2-40B4-BE49-F238E27FC236}">
                <a16:creationId xmlns:a16="http://schemas.microsoft.com/office/drawing/2014/main" id="{432E3154-BC4A-4052-874E-A197E75ED4C0}"/>
              </a:ext>
            </a:extLst>
          </p:cNvPr>
          <p:cNvCxnSpPr/>
          <p:nvPr/>
        </p:nvCxnSpPr>
        <p:spPr bwMode="auto">
          <a:xfrm flipH="1" flipV="1">
            <a:off x="4572000" y="1916829"/>
            <a:ext cx="1872208" cy="1768069"/>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5" name="直接箭头连接符 34">
            <a:extLst>
              <a:ext uri="{FF2B5EF4-FFF2-40B4-BE49-F238E27FC236}">
                <a16:creationId xmlns:a16="http://schemas.microsoft.com/office/drawing/2014/main" id="{536E70B4-67FB-4734-9998-22EEA6FAB9FC}"/>
              </a:ext>
            </a:extLst>
          </p:cNvPr>
          <p:cNvCxnSpPr>
            <a:cxnSpLocks/>
            <a:endCxn id="26" idx="3"/>
          </p:cNvCxnSpPr>
          <p:nvPr/>
        </p:nvCxnSpPr>
        <p:spPr bwMode="auto">
          <a:xfrm flipH="1" flipV="1">
            <a:off x="4572000" y="3140969"/>
            <a:ext cx="1872208" cy="1192006"/>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6" name="直接箭头连接符 35">
            <a:extLst>
              <a:ext uri="{FF2B5EF4-FFF2-40B4-BE49-F238E27FC236}">
                <a16:creationId xmlns:a16="http://schemas.microsoft.com/office/drawing/2014/main" id="{9543C920-12A8-4E15-960C-EE56357CA17D}"/>
              </a:ext>
            </a:extLst>
          </p:cNvPr>
          <p:cNvCxnSpPr>
            <a:cxnSpLocks/>
            <a:endCxn id="28" idx="3"/>
          </p:cNvCxnSpPr>
          <p:nvPr/>
        </p:nvCxnSpPr>
        <p:spPr bwMode="auto">
          <a:xfrm flipH="1" flipV="1">
            <a:off x="5147510" y="4761824"/>
            <a:ext cx="1703966" cy="293338"/>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7" name="直接箭头连接符 36">
            <a:extLst>
              <a:ext uri="{FF2B5EF4-FFF2-40B4-BE49-F238E27FC236}">
                <a16:creationId xmlns:a16="http://schemas.microsoft.com/office/drawing/2014/main" id="{549433D6-3308-41CA-9EA7-57847C5963A5}"/>
              </a:ext>
            </a:extLst>
          </p:cNvPr>
          <p:cNvCxnSpPr>
            <a:cxnSpLocks/>
            <a:endCxn id="29" idx="3"/>
          </p:cNvCxnSpPr>
          <p:nvPr/>
        </p:nvCxnSpPr>
        <p:spPr bwMode="auto">
          <a:xfrm flipH="1">
            <a:off x="5292080" y="5805264"/>
            <a:ext cx="1944216" cy="0"/>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9" name="连接符: 肘形 38">
            <a:extLst>
              <a:ext uri="{FF2B5EF4-FFF2-40B4-BE49-F238E27FC236}">
                <a16:creationId xmlns:a16="http://schemas.microsoft.com/office/drawing/2014/main" id="{DA0B18B0-C1E0-449B-978C-3AC5E4BDA18F}"/>
              </a:ext>
            </a:extLst>
          </p:cNvPr>
          <p:cNvCxnSpPr>
            <a:endCxn id="31" idx="2"/>
          </p:cNvCxnSpPr>
          <p:nvPr/>
        </p:nvCxnSpPr>
        <p:spPr bwMode="auto">
          <a:xfrm rot="10800000" flipV="1">
            <a:off x="1860162" y="5301207"/>
            <a:ext cx="4224006" cy="864095"/>
          </a:xfrm>
          <a:prstGeom prst="bentConnector4">
            <a:avLst>
              <a:gd name="adj1" fmla="val -120"/>
              <a:gd name="adj2" fmla="val 161202"/>
            </a:avLst>
          </a:prstGeom>
          <a:solidFill>
            <a:schemeClr val="bg1"/>
          </a:solidFill>
          <a:ln w="34925" cap="flat" cmpd="sng" algn="ctr">
            <a:solidFill>
              <a:schemeClr val="tx1"/>
            </a:solidFill>
            <a:prstDash val="dash"/>
            <a:round/>
            <a:headEnd type="none" w="med" len="med"/>
            <a:tailEnd type="triangle"/>
          </a:ln>
          <a:effectLst/>
        </p:spPr>
      </p:cxnSp>
      <p:sp>
        <p:nvSpPr>
          <p:cNvPr id="42" name="内容占位符 2">
            <a:extLst>
              <a:ext uri="{FF2B5EF4-FFF2-40B4-BE49-F238E27FC236}">
                <a16:creationId xmlns:a16="http://schemas.microsoft.com/office/drawing/2014/main" id="{31580CBC-999D-4267-BF13-30CEA3C80AED}"/>
              </a:ext>
            </a:extLst>
          </p:cNvPr>
          <p:cNvSpPr>
            <a:spLocks noGrp="1"/>
          </p:cNvSpPr>
          <p:nvPr>
            <p:ph idx="1"/>
          </p:nvPr>
        </p:nvSpPr>
        <p:spPr>
          <a:xfrm>
            <a:off x="685800" y="835360"/>
            <a:ext cx="4102224" cy="496111"/>
          </a:xfrm>
        </p:spPr>
        <p:txBody>
          <a:bodyPr/>
          <a:lstStyle/>
          <a:p>
            <a:r>
              <a:rPr lang="zh-CN" altLang="en-US" dirty="0"/>
              <a:t>迭代模型</a:t>
            </a:r>
            <a:endParaRPr lang="en-US" altLang="zh-CN" dirty="0"/>
          </a:p>
        </p:txBody>
      </p:sp>
      <p:sp>
        <p:nvSpPr>
          <p:cNvPr id="43" name="Text Box 4">
            <a:extLst>
              <a:ext uri="{FF2B5EF4-FFF2-40B4-BE49-F238E27FC236}">
                <a16:creationId xmlns:a16="http://schemas.microsoft.com/office/drawing/2014/main" id="{6A4402CD-6423-402F-BF37-020FE2A00275}"/>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7460104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466E3-8E95-47BE-9AFB-8A940EC9D43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2A5A90D-4CE2-4295-A158-8237601F20E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A9B5E67F-8D19-476C-9D36-4C12BB3C31BD}"/>
              </a:ext>
            </a:extLst>
          </p:cNvPr>
          <p:cNvPicPr>
            <a:picLocks noChangeAspect="1"/>
          </p:cNvPicPr>
          <p:nvPr/>
        </p:nvPicPr>
        <p:blipFill>
          <a:blip r:embed="rId2"/>
          <a:stretch>
            <a:fillRect/>
          </a:stretch>
        </p:blipFill>
        <p:spPr>
          <a:xfrm>
            <a:off x="2229143" y="771857"/>
            <a:ext cx="4685714" cy="5314286"/>
          </a:xfrm>
          <a:prstGeom prst="rect">
            <a:avLst/>
          </a:prstGeom>
        </p:spPr>
      </p:pic>
    </p:spTree>
    <p:extLst>
      <p:ext uri="{BB962C8B-B14F-4D97-AF65-F5344CB8AC3E}">
        <p14:creationId xmlns:p14="http://schemas.microsoft.com/office/powerpoint/2010/main" val="41686298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58E5354-AED9-42BA-91D8-AE342DC44AE9}"/>
              </a:ext>
            </a:extLst>
          </p:cNvPr>
          <p:cNvSpPr>
            <a:spLocks noGrp="1" noChangeArrowheads="1"/>
          </p:cNvSpPr>
          <p:nvPr>
            <p:ph type="body" idx="1"/>
          </p:nvPr>
        </p:nvSpPr>
        <p:spPr>
          <a:xfrm>
            <a:off x="1182688" y="2017713"/>
            <a:ext cx="7772400" cy="4114800"/>
          </a:xfrm>
          <a:noFill/>
        </p:spPr>
        <p:txBody>
          <a:bodyPr/>
          <a:lstStyle/>
          <a:p>
            <a:pPr algn="just" eaLnBrk="1" hangingPunct="1">
              <a:lnSpc>
                <a:spcPct val="90000"/>
              </a:lnSpc>
              <a:buFont typeface="Wingdings" panose="05000000000000000000" pitchFamily="2" charset="2"/>
              <a:buNone/>
            </a:pPr>
            <a:r>
              <a:rPr lang="en-US" altLang="zh-CN"/>
              <a:t>6. </a:t>
            </a:r>
            <a:r>
              <a:rPr lang="zh-CN" altLang="en-US"/>
              <a:t>选择与笛卡尔积的交换律</a:t>
            </a:r>
            <a:endParaRPr lang="zh-CN" altLang="en-US" sz="2800"/>
          </a:p>
          <a:p>
            <a:pPr lvl="3" algn="just" eaLnBrk="1" hangingPunct="1">
              <a:lnSpc>
                <a:spcPct val="90000"/>
              </a:lnSpc>
              <a:buFont typeface="Wingdings" panose="05000000000000000000" pitchFamily="2" charset="2"/>
              <a:buNone/>
            </a:pPr>
            <a:endParaRPr lang="zh-CN" altLang="en-US" sz="1800"/>
          </a:p>
          <a:p>
            <a:pPr algn="just" eaLnBrk="1" hangingPunct="1">
              <a:lnSpc>
                <a:spcPct val="120000"/>
              </a:lnSpc>
              <a:buFont typeface="Wingdings" panose="05000000000000000000" pitchFamily="2" charset="2"/>
              <a:buNone/>
            </a:pPr>
            <a:r>
              <a:rPr lang="en-US" altLang="zh-CN" sz="2800"/>
              <a:t>(1) </a:t>
            </a:r>
            <a:r>
              <a:rPr lang="zh-CN" altLang="en-US" sz="2400"/>
              <a:t>假设：</a:t>
            </a:r>
            <a:r>
              <a:rPr lang="en-US" altLang="zh-CN" sz="2400">
                <a:solidFill>
                  <a:schemeClr val="accent2"/>
                </a:solidFill>
              </a:rPr>
              <a:t>F</a:t>
            </a:r>
            <a:r>
              <a:rPr lang="zh-CN" altLang="en-US" sz="2400">
                <a:solidFill>
                  <a:schemeClr val="accent2"/>
                </a:solidFill>
              </a:rPr>
              <a:t>中涉及的属性都是</a:t>
            </a:r>
            <a:r>
              <a:rPr lang="en-US" altLang="zh-CN" sz="2400">
                <a:solidFill>
                  <a:schemeClr val="accent2"/>
                </a:solidFill>
              </a:rPr>
              <a:t>E1</a:t>
            </a:r>
            <a:r>
              <a:rPr lang="zh-CN" altLang="en-US" sz="2400"/>
              <a:t>中的属性</a:t>
            </a:r>
            <a:endParaRPr lang="zh-CN" altLang="en-US" sz="2800"/>
          </a:p>
          <a:p>
            <a:pPr algn="just" eaLnBrk="1" hangingPunct="1">
              <a:lnSpc>
                <a:spcPct val="120000"/>
              </a:lnSpc>
              <a:buFont typeface="Wingdings" panose="05000000000000000000" pitchFamily="2" charset="2"/>
              <a:buNone/>
            </a:pPr>
            <a:r>
              <a:rPr lang="zh-CN" altLang="en-US" sz="2400"/>
              <a:t> 	      </a:t>
            </a:r>
            <a:r>
              <a:rPr lang="en-US" altLang="zh-CN" sz="2400"/>
              <a:t>б</a:t>
            </a:r>
            <a:r>
              <a:rPr lang="en-US" altLang="zh-CN" sz="2400" baseline="-25000"/>
              <a:t>F</a:t>
            </a:r>
            <a:r>
              <a:rPr lang="en-US" altLang="zh-CN" sz="2400"/>
              <a:t> (E1×E2)≡б</a:t>
            </a:r>
            <a:r>
              <a:rPr lang="en-US" altLang="zh-CN" sz="2400" baseline="-25000"/>
              <a:t>F</a:t>
            </a:r>
            <a:r>
              <a:rPr lang="en-US" altLang="zh-CN" sz="2400"/>
              <a:t> (E1)×E2</a:t>
            </a:r>
            <a:r>
              <a:rPr lang="en-US" altLang="zh-CN" sz="2400">
                <a:latin typeface="Courier New" panose="02070309020205020404" pitchFamily="49" charset="0"/>
              </a:rPr>
              <a:t> </a:t>
            </a:r>
            <a:endParaRPr lang="en-US" altLang="zh-CN" sz="2400"/>
          </a:p>
          <a:p>
            <a:pPr algn="just" eaLnBrk="1" hangingPunct="1">
              <a:lnSpc>
                <a:spcPct val="120000"/>
              </a:lnSpc>
              <a:buFont typeface="Wingdings" panose="05000000000000000000" pitchFamily="2" charset="2"/>
              <a:buNone/>
            </a:pPr>
            <a:r>
              <a:rPr lang="en-US" altLang="zh-CN" sz="2400"/>
              <a:t>(2) </a:t>
            </a:r>
            <a:r>
              <a:rPr lang="zh-CN" altLang="en-US" sz="2400"/>
              <a:t>假设：</a:t>
            </a:r>
            <a:r>
              <a:rPr lang="en-US" altLang="zh-CN" sz="2400"/>
              <a:t>F=F1∧F2</a:t>
            </a:r>
            <a:r>
              <a:rPr lang="zh-CN" altLang="en-US" sz="2400"/>
              <a:t>，并且</a:t>
            </a:r>
            <a:r>
              <a:rPr lang="en-US" altLang="zh-CN" sz="2400">
                <a:solidFill>
                  <a:schemeClr val="accent2"/>
                </a:solidFill>
              </a:rPr>
              <a:t>F1</a:t>
            </a:r>
            <a:r>
              <a:rPr lang="zh-CN" altLang="en-US" sz="2400">
                <a:solidFill>
                  <a:schemeClr val="accent2"/>
                </a:solidFill>
              </a:rPr>
              <a:t>只涉及</a:t>
            </a:r>
            <a:r>
              <a:rPr lang="en-US" altLang="zh-CN" sz="2400">
                <a:solidFill>
                  <a:schemeClr val="accent2"/>
                </a:solidFill>
              </a:rPr>
              <a:t>E1</a:t>
            </a:r>
            <a:r>
              <a:rPr lang="zh-CN" altLang="en-US" sz="2400"/>
              <a:t>中的属性，</a:t>
            </a:r>
          </a:p>
          <a:p>
            <a:pPr algn="just" eaLnBrk="1" hangingPunct="1">
              <a:lnSpc>
                <a:spcPct val="120000"/>
              </a:lnSpc>
              <a:buFont typeface="Wingdings" panose="05000000000000000000" pitchFamily="2" charset="2"/>
              <a:buNone/>
            </a:pPr>
            <a:r>
              <a:rPr lang="zh-CN" altLang="en-US" sz="2400"/>
              <a:t>                 </a:t>
            </a:r>
            <a:r>
              <a:rPr lang="en-US" altLang="zh-CN" sz="2400">
                <a:solidFill>
                  <a:schemeClr val="accent2"/>
                </a:solidFill>
              </a:rPr>
              <a:t>F2</a:t>
            </a:r>
            <a:r>
              <a:rPr lang="zh-CN" altLang="en-US" sz="2400">
                <a:solidFill>
                  <a:schemeClr val="accent2"/>
                </a:solidFill>
              </a:rPr>
              <a:t>只涉及</a:t>
            </a:r>
            <a:r>
              <a:rPr lang="en-US" altLang="zh-CN" sz="2400">
                <a:solidFill>
                  <a:schemeClr val="accent2"/>
                </a:solidFill>
              </a:rPr>
              <a:t>E2</a:t>
            </a:r>
            <a:r>
              <a:rPr lang="zh-CN" altLang="en-US" sz="2400"/>
              <a:t>中的属性</a:t>
            </a:r>
          </a:p>
          <a:p>
            <a:pPr algn="just" eaLnBrk="1" hangingPunct="1">
              <a:lnSpc>
                <a:spcPct val="120000"/>
              </a:lnSpc>
              <a:buFont typeface="Wingdings" panose="05000000000000000000" pitchFamily="2" charset="2"/>
              <a:buNone/>
            </a:pPr>
            <a:r>
              <a:rPr lang="zh-CN" altLang="en-US" sz="2400"/>
              <a:t>	  则由上面的等价变换规则</a:t>
            </a:r>
            <a:r>
              <a:rPr lang="en-US" altLang="zh-CN" sz="2400"/>
              <a:t>1</a:t>
            </a:r>
            <a:r>
              <a:rPr lang="zh-CN" altLang="en-US" sz="2400"/>
              <a:t>，</a:t>
            </a:r>
            <a:r>
              <a:rPr lang="en-US" altLang="zh-CN" sz="2400"/>
              <a:t>4</a:t>
            </a:r>
            <a:r>
              <a:rPr lang="zh-CN" altLang="en-US" sz="2400"/>
              <a:t>，</a:t>
            </a:r>
            <a:r>
              <a:rPr lang="en-US" altLang="zh-CN" sz="2400"/>
              <a:t>6</a:t>
            </a:r>
            <a:r>
              <a:rPr lang="zh-CN" altLang="en-US" sz="2400"/>
              <a:t>可推出：</a:t>
            </a:r>
          </a:p>
          <a:p>
            <a:pPr algn="just" eaLnBrk="1" hangingPunct="1">
              <a:lnSpc>
                <a:spcPct val="120000"/>
              </a:lnSpc>
              <a:buFont typeface="Wingdings" panose="05000000000000000000" pitchFamily="2" charset="2"/>
              <a:buNone/>
            </a:pPr>
            <a:r>
              <a:rPr lang="zh-CN" altLang="en-US" sz="2400"/>
              <a:t>       	</a:t>
            </a:r>
            <a:r>
              <a:rPr lang="en-US" altLang="zh-CN" sz="2400"/>
              <a:t>б</a:t>
            </a:r>
            <a:r>
              <a:rPr lang="en-US" altLang="zh-CN" sz="2400" baseline="-25000"/>
              <a:t>F</a:t>
            </a:r>
            <a:r>
              <a:rPr lang="en-US" altLang="zh-CN" sz="2400"/>
              <a:t>(E1×E2) ≡б</a:t>
            </a:r>
            <a:r>
              <a:rPr lang="en-US" altLang="zh-CN" sz="2400" baseline="-25000"/>
              <a:t> F1</a:t>
            </a:r>
            <a:r>
              <a:rPr lang="en-US" altLang="zh-CN" sz="2400"/>
              <a:t>(E1)×б</a:t>
            </a:r>
            <a:r>
              <a:rPr lang="en-US" altLang="zh-CN" sz="2400" baseline="-25000"/>
              <a:t>F2</a:t>
            </a:r>
            <a:r>
              <a:rPr lang="en-US" altLang="zh-CN" sz="2400"/>
              <a:t> (E2)</a:t>
            </a:r>
            <a:r>
              <a:rPr lang="en-US" altLang="zh-CN" sz="2400">
                <a:latin typeface="Courier New" panose="02070309020205020404" pitchFamily="49" charset="0"/>
              </a:rPr>
              <a:t> </a:t>
            </a:r>
            <a:endParaRPr lang="en-US" altLang="zh-CN" sz="2400"/>
          </a:p>
        </p:txBody>
      </p:sp>
      <p:sp>
        <p:nvSpPr>
          <p:cNvPr id="83971" name="Rectangle 3">
            <a:extLst>
              <a:ext uri="{FF2B5EF4-FFF2-40B4-BE49-F238E27FC236}">
                <a16:creationId xmlns:a16="http://schemas.microsoft.com/office/drawing/2014/main" id="{80ABF361-C6B3-400A-A121-742061C9C57C}"/>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3972" name="Text Box 4">
            <a:extLst>
              <a:ext uri="{FF2B5EF4-FFF2-40B4-BE49-F238E27FC236}">
                <a16:creationId xmlns:a16="http://schemas.microsoft.com/office/drawing/2014/main" id="{E22E04AF-3CD3-499F-B28A-17C6EDD7C691}"/>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25DC315-C991-4024-BB46-AD30FE476F0F}"/>
              </a:ext>
            </a:extLst>
          </p:cNvPr>
          <p:cNvSpPr>
            <a:spLocks noGrp="1" noChangeArrowheads="1"/>
          </p:cNvSpPr>
          <p:nvPr>
            <p:ph type="body" idx="1"/>
          </p:nvPr>
        </p:nvSpPr>
        <p:spPr>
          <a:xfrm>
            <a:off x="1182688" y="2017713"/>
            <a:ext cx="7772400" cy="4114800"/>
          </a:xfrm>
          <a:noFill/>
        </p:spPr>
        <p:txBody>
          <a:bodyPr/>
          <a:lstStyle/>
          <a:p>
            <a:pPr algn="just" eaLnBrk="1" hangingPunct="1">
              <a:lnSpc>
                <a:spcPct val="120000"/>
              </a:lnSpc>
              <a:buFont typeface="Wingdings" panose="05000000000000000000" pitchFamily="2" charset="2"/>
              <a:buNone/>
            </a:pPr>
            <a:r>
              <a:rPr lang="en-US" altLang="zh-CN" sz="2800"/>
              <a:t>(3) </a:t>
            </a:r>
            <a:r>
              <a:rPr lang="zh-CN" altLang="en-US" sz="2800"/>
              <a:t>假设： </a:t>
            </a:r>
            <a:r>
              <a:rPr lang="en-US" altLang="zh-CN" sz="2800"/>
              <a:t>F=F1∧F2</a:t>
            </a:r>
            <a:r>
              <a:rPr lang="zh-CN" altLang="en-US" sz="2800"/>
              <a:t>，</a:t>
            </a:r>
          </a:p>
          <a:p>
            <a:pPr algn="just" eaLnBrk="1" hangingPunct="1">
              <a:lnSpc>
                <a:spcPct val="120000"/>
              </a:lnSpc>
              <a:buFont typeface="Wingdings" panose="05000000000000000000" pitchFamily="2" charset="2"/>
              <a:buNone/>
            </a:pPr>
            <a:r>
              <a:rPr lang="zh-CN" altLang="en-US" sz="2800"/>
              <a:t>                   </a:t>
            </a:r>
            <a:r>
              <a:rPr lang="en-US" altLang="zh-CN" sz="2800">
                <a:solidFill>
                  <a:schemeClr val="accent2"/>
                </a:solidFill>
              </a:rPr>
              <a:t>F1</a:t>
            </a:r>
            <a:r>
              <a:rPr lang="zh-CN" altLang="en-US" sz="2800">
                <a:solidFill>
                  <a:schemeClr val="accent2"/>
                </a:solidFill>
              </a:rPr>
              <a:t>只涉及</a:t>
            </a:r>
            <a:r>
              <a:rPr lang="en-US" altLang="zh-CN" sz="2800">
                <a:solidFill>
                  <a:schemeClr val="accent2"/>
                </a:solidFill>
              </a:rPr>
              <a:t>E1</a:t>
            </a:r>
            <a:r>
              <a:rPr lang="zh-CN" altLang="en-US" sz="2800"/>
              <a:t>中的属性，</a:t>
            </a:r>
          </a:p>
          <a:p>
            <a:pPr algn="just" eaLnBrk="1" hangingPunct="1">
              <a:lnSpc>
                <a:spcPct val="120000"/>
              </a:lnSpc>
              <a:buFont typeface="Wingdings" panose="05000000000000000000" pitchFamily="2" charset="2"/>
              <a:buNone/>
            </a:pPr>
            <a:r>
              <a:rPr lang="zh-CN" altLang="en-US" sz="2800"/>
              <a:t>                   </a:t>
            </a:r>
            <a:r>
              <a:rPr lang="en-US" altLang="zh-CN" sz="2800"/>
              <a:t>F2</a:t>
            </a:r>
            <a:r>
              <a:rPr lang="zh-CN" altLang="en-US" sz="2800"/>
              <a:t>涉及</a:t>
            </a:r>
            <a:r>
              <a:rPr lang="en-US" altLang="zh-CN" sz="2800"/>
              <a:t>E1</a:t>
            </a:r>
            <a:r>
              <a:rPr lang="zh-CN" altLang="en-US" sz="2800"/>
              <a:t>和</a:t>
            </a:r>
            <a:r>
              <a:rPr lang="en-US" altLang="zh-CN" sz="2800"/>
              <a:t>E2</a:t>
            </a:r>
            <a:r>
              <a:rPr lang="zh-CN" altLang="en-US" sz="2800"/>
              <a:t>两者的属性</a:t>
            </a:r>
          </a:p>
          <a:p>
            <a:pPr algn="just" eaLnBrk="1" hangingPunct="1">
              <a:lnSpc>
                <a:spcPct val="120000"/>
              </a:lnSpc>
              <a:buClrTx/>
              <a:buFont typeface="Wingdings" panose="05000000000000000000" pitchFamily="2" charset="2"/>
              <a:buNone/>
            </a:pPr>
            <a:r>
              <a:rPr lang="zh-CN" altLang="en-US" sz="2800"/>
              <a:t>	  </a:t>
            </a:r>
            <a:r>
              <a:rPr lang="en-US" altLang="zh-CN" sz="2800"/>
              <a:t>б</a:t>
            </a:r>
            <a:r>
              <a:rPr lang="en-US" altLang="zh-CN" sz="2800" baseline="-25000"/>
              <a:t>F</a:t>
            </a:r>
            <a:r>
              <a:rPr lang="en-US" altLang="zh-CN" sz="2800"/>
              <a:t>(E1×E2)≡б </a:t>
            </a:r>
            <a:r>
              <a:rPr lang="en-US" altLang="zh-CN" sz="2800" baseline="-25000"/>
              <a:t>F2</a:t>
            </a:r>
            <a:r>
              <a:rPr lang="en-US" altLang="zh-CN" sz="2800"/>
              <a:t>(б</a:t>
            </a:r>
            <a:r>
              <a:rPr lang="en-US" altLang="zh-CN" sz="2800" baseline="-25000">
                <a:solidFill>
                  <a:schemeClr val="accent2"/>
                </a:solidFill>
              </a:rPr>
              <a:t>F1</a:t>
            </a:r>
            <a:r>
              <a:rPr lang="en-US" altLang="zh-CN" sz="2800"/>
              <a:t>(E1)×E2)</a:t>
            </a:r>
          </a:p>
          <a:p>
            <a:pPr lvl="4" algn="just" eaLnBrk="1" hangingPunct="1">
              <a:lnSpc>
                <a:spcPct val="120000"/>
              </a:lnSpc>
              <a:buFont typeface="Wingdings" panose="05000000000000000000" pitchFamily="2" charset="2"/>
              <a:buNone/>
            </a:pPr>
            <a:r>
              <a:rPr lang="en-US" altLang="zh-CN" sz="1800"/>
              <a:t>      </a:t>
            </a:r>
          </a:p>
          <a:p>
            <a:pPr algn="just" eaLnBrk="1" hangingPunct="1">
              <a:lnSpc>
                <a:spcPct val="120000"/>
              </a:lnSpc>
              <a:buClrTx/>
              <a:buFont typeface="Wingdings" panose="05000000000000000000" pitchFamily="2" charset="2"/>
              <a:buNone/>
            </a:pPr>
            <a:r>
              <a:rPr lang="en-US" altLang="zh-CN" sz="2800"/>
              <a:t>      </a:t>
            </a:r>
            <a:r>
              <a:rPr lang="zh-CN" altLang="en-US" sz="2800"/>
              <a:t>它使部分选择在笛卡尔积前先做</a:t>
            </a:r>
            <a:r>
              <a:rPr lang="zh-CN" altLang="en-US"/>
              <a:t> </a:t>
            </a:r>
          </a:p>
          <a:p>
            <a:pPr algn="just" eaLnBrk="1" hangingPunct="1">
              <a:lnSpc>
                <a:spcPct val="120000"/>
              </a:lnSpc>
              <a:buClrTx/>
              <a:buFont typeface="Wingdings" panose="05000000000000000000" pitchFamily="2" charset="2"/>
              <a:buNone/>
            </a:pPr>
            <a:endParaRPr lang="zh-CN" altLang="en-US"/>
          </a:p>
        </p:txBody>
      </p:sp>
      <p:sp>
        <p:nvSpPr>
          <p:cNvPr id="84995" name="Rectangle 3">
            <a:extLst>
              <a:ext uri="{FF2B5EF4-FFF2-40B4-BE49-F238E27FC236}">
                <a16:creationId xmlns:a16="http://schemas.microsoft.com/office/drawing/2014/main" id="{A8A14143-5C52-4A73-8055-5CEFDA33896E}"/>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4996" name="Text Box 4">
            <a:extLst>
              <a:ext uri="{FF2B5EF4-FFF2-40B4-BE49-F238E27FC236}">
                <a16:creationId xmlns:a16="http://schemas.microsoft.com/office/drawing/2014/main" id="{88DC53F6-C597-46D3-AC90-0D15E729E156}"/>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BB54B72-1045-4F37-BBF9-167766398756}"/>
              </a:ext>
            </a:extLst>
          </p:cNvPr>
          <p:cNvSpPr>
            <a:spLocks noGrp="1" noChangeArrowheads="1"/>
          </p:cNvSpPr>
          <p:nvPr>
            <p:ph type="body" idx="1"/>
          </p:nvPr>
        </p:nvSpPr>
        <p:spPr>
          <a:xfrm>
            <a:off x="1182688" y="2017713"/>
            <a:ext cx="7772400" cy="4114800"/>
          </a:xfrm>
          <a:noFill/>
        </p:spPr>
        <p:txBody>
          <a:bodyPr/>
          <a:lstStyle/>
          <a:p>
            <a:pPr algn="just" eaLnBrk="1" hangingPunct="1">
              <a:buFont typeface="Wingdings" panose="05000000000000000000" pitchFamily="2" charset="2"/>
              <a:buNone/>
            </a:pPr>
            <a:r>
              <a:rPr lang="en-US" altLang="zh-CN"/>
              <a:t>7. </a:t>
            </a:r>
            <a:r>
              <a:rPr lang="zh-CN" altLang="en-US"/>
              <a:t>选择与并的交换</a:t>
            </a:r>
          </a:p>
          <a:p>
            <a:pPr algn="just" eaLnBrk="1" hangingPunct="1">
              <a:buFont typeface="Wingdings" panose="05000000000000000000" pitchFamily="2" charset="2"/>
              <a:buNone/>
            </a:pPr>
            <a:r>
              <a:rPr lang="zh-CN" altLang="en-US" sz="2800"/>
              <a:t>	假设：</a:t>
            </a:r>
            <a:r>
              <a:rPr lang="en-US" altLang="zh-CN" sz="2800"/>
              <a:t>E=E1∪E2</a:t>
            </a:r>
            <a:r>
              <a:rPr lang="zh-CN" altLang="en-US" sz="2800"/>
              <a:t>，</a:t>
            </a:r>
            <a:r>
              <a:rPr lang="en-US" altLang="zh-CN" sz="2800"/>
              <a:t>E1</a:t>
            </a:r>
            <a:r>
              <a:rPr lang="zh-CN" altLang="en-US" sz="2800"/>
              <a:t>，</a:t>
            </a:r>
            <a:r>
              <a:rPr lang="en-US" altLang="zh-CN" sz="2800"/>
              <a:t>E2</a:t>
            </a:r>
            <a:r>
              <a:rPr lang="zh-CN" altLang="en-US" sz="2800"/>
              <a:t>有相同的属性名</a:t>
            </a:r>
          </a:p>
          <a:p>
            <a:pPr algn="just" eaLnBrk="1" hangingPunct="1">
              <a:buFont typeface="Wingdings" panose="05000000000000000000" pitchFamily="2" charset="2"/>
              <a:buNone/>
            </a:pPr>
            <a:r>
              <a:rPr lang="zh-CN" altLang="en-US" sz="2800"/>
              <a:t>	</a:t>
            </a:r>
            <a:r>
              <a:rPr lang="en-US" altLang="zh-CN" sz="2800"/>
              <a:t>б</a:t>
            </a:r>
            <a:r>
              <a:rPr lang="en-US" altLang="zh-CN" sz="2800" baseline="-25000"/>
              <a:t>F</a:t>
            </a:r>
            <a:r>
              <a:rPr lang="en-US" altLang="zh-CN" sz="2800"/>
              <a:t>(E1∪E2)≡ б</a:t>
            </a:r>
            <a:r>
              <a:rPr lang="en-US" altLang="zh-CN" sz="2800" baseline="-25000"/>
              <a:t>F</a:t>
            </a:r>
            <a:r>
              <a:rPr lang="en-US" altLang="zh-CN" sz="2800"/>
              <a:t>(E1)∪ б</a:t>
            </a:r>
            <a:r>
              <a:rPr lang="en-US" altLang="zh-CN" sz="2800" baseline="-25000"/>
              <a:t>F</a:t>
            </a:r>
            <a:r>
              <a:rPr lang="en-US" altLang="zh-CN" sz="2800"/>
              <a:t>(E2)</a:t>
            </a:r>
          </a:p>
          <a:p>
            <a:pPr algn="just" eaLnBrk="1" hangingPunct="1">
              <a:buFont typeface="Wingdings" panose="05000000000000000000" pitchFamily="2" charset="2"/>
              <a:buNone/>
            </a:pPr>
            <a:r>
              <a:rPr lang="en-US" altLang="zh-CN" sz="2800">
                <a:latin typeface="Courier New" panose="02070309020205020404" pitchFamily="49" charset="0"/>
              </a:rPr>
              <a:t> </a:t>
            </a:r>
            <a:endParaRPr lang="en-US" altLang="zh-CN" sz="2800"/>
          </a:p>
          <a:p>
            <a:pPr algn="just" eaLnBrk="1" hangingPunct="1">
              <a:buFont typeface="Wingdings" panose="05000000000000000000" pitchFamily="2" charset="2"/>
              <a:buNone/>
            </a:pPr>
            <a:r>
              <a:rPr lang="en-US" altLang="zh-CN"/>
              <a:t>8. </a:t>
            </a:r>
            <a:r>
              <a:rPr lang="zh-CN" altLang="en-US"/>
              <a:t>选择与差运算的交换</a:t>
            </a:r>
          </a:p>
          <a:p>
            <a:pPr algn="just" eaLnBrk="1" hangingPunct="1">
              <a:buFont typeface="Wingdings" panose="05000000000000000000" pitchFamily="2" charset="2"/>
              <a:buNone/>
            </a:pPr>
            <a:r>
              <a:rPr lang="zh-CN" altLang="en-US" sz="2800"/>
              <a:t>	假设：</a:t>
            </a:r>
            <a:r>
              <a:rPr lang="en-US" altLang="zh-CN" sz="2800"/>
              <a:t>E1</a:t>
            </a:r>
            <a:r>
              <a:rPr lang="zh-CN" altLang="en-US" sz="2800"/>
              <a:t>与</a:t>
            </a:r>
            <a:r>
              <a:rPr lang="en-US" altLang="zh-CN" sz="2800"/>
              <a:t>E2</a:t>
            </a:r>
            <a:r>
              <a:rPr lang="zh-CN" altLang="en-US" sz="2800"/>
              <a:t>有相同的属性名</a:t>
            </a:r>
          </a:p>
          <a:p>
            <a:pPr algn="just" eaLnBrk="1" hangingPunct="1">
              <a:buFont typeface="Wingdings" panose="05000000000000000000" pitchFamily="2" charset="2"/>
              <a:buNone/>
            </a:pPr>
            <a:r>
              <a:rPr lang="zh-CN" altLang="en-US" sz="2800"/>
              <a:t>	</a:t>
            </a:r>
            <a:r>
              <a:rPr lang="en-US" altLang="zh-CN" sz="2800"/>
              <a:t>б</a:t>
            </a:r>
            <a:r>
              <a:rPr lang="en-US" altLang="zh-CN" sz="2800" baseline="-25000"/>
              <a:t>F</a:t>
            </a:r>
            <a:r>
              <a:rPr lang="en-US" altLang="zh-CN" sz="2800"/>
              <a:t>(E1-E2)≡ б</a:t>
            </a:r>
            <a:r>
              <a:rPr lang="en-US" altLang="zh-CN" sz="2800" baseline="-25000"/>
              <a:t>F</a:t>
            </a:r>
            <a:r>
              <a:rPr lang="en-US" altLang="zh-CN" sz="2800"/>
              <a:t>(E1) - б</a:t>
            </a:r>
            <a:r>
              <a:rPr lang="en-US" altLang="zh-CN" sz="2800" baseline="-25000"/>
              <a:t>F</a:t>
            </a:r>
            <a:r>
              <a:rPr lang="en-US" altLang="zh-CN" sz="2800"/>
              <a:t>(E2) </a:t>
            </a:r>
          </a:p>
        </p:txBody>
      </p:sp>
      <p:sp>
        <p:nvSpPr>
          <p:cNvPr id="86019" name="Rectangle 3">
            <a:extLst>
              <a:ext uri="{FF2B5EF4-FFF2-40B4-BE49-F238E27FC236}">
                <a16:creationId xmlns:a16="http://schemas.microsoft.com/office/drawing/2014/main" id="{30393C3D-5143-4208-933E-A5392B790C9D}"/>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6020" name="Text Box 4">
            <a:extLst>
              <a:ext uri="{FF2B5EF4-FFF2-40B4-BE49-F238E27FC236}">
                <a16:creationId xmlns:a16="http://schemas.microsoft.com/office/drawing/2014/main" id="{8E15768C-DCEE-4D21-8F19-FF1A21B75D25}"/>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1A66DFF-730E-4616-8435-89087BD6AF4D}"/>
              </a:ext>
            </a:extLst>
          </p:cNvPr>
          <p:cNvSpPr>
            <a:spLocks noGrp="1" noChangeArrowheads="1"/>
          </p:cNvSpPr>
          <p:nvPr>
            <p:ph type="body" idx="1"/>
          </p:nvPr>
        </p:nvSpPr>
        <p:spPr>
          <a:xfrm>
            <a:off x="1182688" y="2017713"/>
            <a:ext cx="7772400" cy="4114800"/>
          </a:xfrm>
          <a:noFill/>
        </p:spPr>
        <p:txBody>
          <a:bodyPr/>
          <a:lstStyle/>
          <a:p>
            <a:pPr algn="just" eaLnBrk="1" hangingPunct="1">
              <a:lnSpc>
                <a:spcPct val="170000"/>
              </a:lnSpc>
              <a:buFont typeface="Wingdings" panose="05000000000000000000" pitchFamily="2" charset="2"/>
              <a:buNone/>
            </a:pPr>
            <a:r>
              <a:rPr lang="en-US" altLang="zh-CN" sz="3600"/>
              <a:t>9. </a:t>
            </a:r>
            <a:r>
              <a:rPr lang="zh-CN" altLang="en-US" sz="3600"/>
              <a:t>选择对自然连接的分配律</a:t>
            </a:r>
            <a:endParaRPr lang="en-US" altLang="zh-CN" sz="3600"/>
          </a:p>
          <a:p>
            <a:pPr algn="just" eaLnBrk="1" hangingPunct="1">
              <a:lnSpc>
                <a:spcPct val="140000"/>
              </a:lnSpc>
              <a:buFont typeface="Wingdings" panose="05000000000000000000" pitchFamily="2" charset="2"/>
              <a:buNone/>
            </a:pPr>
            <a:r>
              <a:rPr lang="zh-CN" altLang="en-US"/>
              <a:t>	</a:t>
            </a:r>
            <a:r>
              <a:rPr lang="zh-CN" altLang="en-US" sz="2800"/>
              <a:t>假设：</a:t>
            </a:r>
            <a:r>
              <a:rPr lang="en-US" altLang="zh-CN" sz="2800"/>
              <a:t>E1</a:t>
            </a:r>
            <a:r>
              <a:rPr lang="zh-CN" altLang="en-US" sz="2800"/>
              <a:t>和</a:t>
            </a:r>
            <a:r>
              <a:rPr lang="en-US" altLang="zh-CN" sz="2800"/>
              <a:t>E2</a:t>
            </a:r>
            <a:r>
              <a:rPr lang="zh-CN" altLang="en-US" sz="2800"/>
              <a:t>是两个关系表达式，</a:t>
            </a:r>
          </a:p>
          <a:p>
            <a:pPr algn="just" eaLnBrk="1" hangingPunct="1">
              <a:lnSpc>
                <a:spcPct val="150000"/>
              </a:lnSpc>
              <a:buFont typeface="Wingdings" panose="05000000000000000000" pitchFamily="2" charset="2"/>
              <a:buNone/>
            </a:pPr>
            <a:r>
              <a:rPr lang="en-US" altLang="zh-CN"/>
              <a:t>б </a:t>
            </a:r>
            <a:r>
              <a:rPr lang="zh-CN" altLang="en-US"/>
              <a:t>（</a:t>
            </a:r>
            <a:r>
              <a:rPr lang="en-US" altLang="zh-CN"/>
              <a:t>E1   E2)≡б</a:t>
            </a:r>
            <a:r>
              <a:rPr lang="zh-CN" altLang="en-US"/>
              <a:t>（</a:t>
            </a:r>
            <a:r>
              <a:rPr lang="en-US" altLang="zh-CN"/>
              <a:t>E1)   б (E2)</a:t>
            </a:r>
          </a:p>
        </p:txBody>
      </p:sp>
      <p:sp>
        <p:nvSpPr>
          <p:cNvPr id="87043" name="Rectangle 3">
            <a:extLst>
              <a:ext uri="{FF2B5EF4-FFF2-40B4-BE49-F238E27FC236}">
                <a16:creationId xmlns:a16="http://schemas.microsoft.com/office/drawing/2014/main" id="{2B26A077-5744-4888-B19F-439C56F2AF83}"/>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7044" name="Text Box 4">
            <a:extLst>
              <a:ext uri="{FF2B5EF4-FFF2-40B4-BE49-F238E27FC236}">
                <a16:creationId xmlns:a16="http://schemas.microsoft.com/office/drawing/2014/main" id="{455B4397-28C3-405F-A32C-29E7A4057221}"/>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
        <p:nvSpPr>
          <p:cNvPr id="87045" name="AutoShape 5">
            <a:extLst>
              <a:ext uri="{FF2B5EF4-FFF2-40B4-BE49-F238E27FC236}">
                <a16:creationId xmlns:a16="http://schemas.microsoft.com/office/drawing/2014/main" id="{CF9DFA78-C01C-42AE-BB79-DD8560BB2F1C}"/>
              </a:ext>
            </a:extLst>
          </p:cNvPr>
          <p:cNvSpPr>
            <a:spLocks noChangeArrowheads="1"/>
          </p:cNvSpPr>
          <p:nvPr/>
        </p:nvSpPr>
        <p:spPr bwMode="auto">
          <a:xfrm rot="5400000">
            <a:off x="2487960" y="4144963"/>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7046" name="AutoShape 6">
            <a:extLst>
              <a:ext uri="{FF2B5EF4-FFF2-40B4-BE49-F238E27FC236}">
                <a16:creationId xmlns:a16="http://schemas.microsoft.com/office/drawing/2014/main" id="{5A7E5EBF-33D6-4BA7-A3D9-0BD90D46AA18}"/>
              </a:ext>
            </a:extLst>
          </p:cNvPr>
          <p:cNvSpPr>
            <a:spLocks noChangeArrowheads="1"/>
          </p:cNvSpPr>
          <p:nvPr/>
        </p:nvSpPr>
        <p:spPr bwMode="auto">
          <a:xfrm rot="5400000">
            <a:off x="4864224" y="4144963"/>
            <a:ext cx="152400" cy="3048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7FE4E39-D53C-4E4D-BF9F-D91095C5DA69}"/>
              </a:ext>
            </a:extLst>
          </p:cNvPr>
          <p:cNvSpPr>
            <a:spLocks noGrp="1" noChangeArrowheads="1"/>
          </p:cNvSpPr>
          <p:nvPr>
            <p:ph type="body" idx="1"/>
          </p:nvPr>
        </p:nvSpPr>
        <p:spPr>
          <a:xfrm>
            <a:off x="1182688" y="2017713"/>
            <a:ext cx="7772400" cy="4114800"/>
          </a:xfrm>
          <a:noFill/>
        </p:spPr>
        <p:txBody>
          <a:bodyPr/>
          <a:lstStyle/>
          <a:p>
            <a:pPr algn="just" eaLnBrk="1" hangingPunct="1">
              <a:lnSpc>
                <a:spcPct val="150000"/>
              </a:lnSpc>
              <a:buFont typeface="Wingdings" panose="05000000000000000000" pitchFamily="2" charset="2"/>
              <a:buNone/>
            </a:pPr>
            <a:r>
              <a:rPr lang="en-US" altLang="zh-CN"/>
              <a:t>10. </a:t>
            </a:r>
            <a:r>
              <a:rPr lang="zh-CN" altLang="en-US"/>
              <a:t>投影与笛卡尔积的交换</a:t>
            </a:r>
          </a:p>
          <a:p>
            <a:pPr algn="just" eaLnBrk="1" hangingPunct="1">
              <a:lnSpc>
                <a:spcPct val="150000"/>
              </a:lnSpc>
              <a:buFont typeface="Wingdings" panose="05000000000000000000" pitchFamily="2" charset="2"/>
              <a:buNone/>
            </a:pPr>
            <a:r>
              <a:rPr lang="zh-CN" altLang="en-US" sz="2800"/>
              <a:t>	</a:t>
            </a:r>
            <a:r>
              <a:rPr lang="zh-CN" altLang="en-US" sz="2400"/>
              <a:t>假设：</a:t>
            </a:r>
            <a:r>
              <a:rPr lang="en-US" altLang="zh-CN" sz="2400"/>
              <a:t>E1</a:t>
            </a:r>
            <a:r>
              <a:rPr lang="zh-CN" altLang="en-US" sz="2400"/>
              <a:t>和</a:t>
            </a:r>
            <a:r>
              <a:rPr lang="en-US" altLang="zh-CN" sz="2400"/>
              <a:t>E2</a:t>
            </a:r>
            <a:r>
              <a:rPr lang="zh-CN" altLang="en-US" sz="2400"/>
              <a:t>是两个关系表达式，</a:t>
            </a:r>
          </a:p>
          <a:p>
            <a:pPr algn="just" eaLnBrk="1" hangingPunct="1">
              <a:lnSpc>
                <a:spcPct val="150000"/>
              </a:lnSpc>
              <a:buFont typeface="Wingdings" panose="05000000000000000000" pitchFamily="2" charset="2"/>
              <a:buNone/>
            </a:pPr>
            <a:r>
              <a:rPr lang="zh-CN" altLang="en-US" sz="2400"/>
              <a:t>               </a:t>
            </a:r>
            <a:r>
              <a:rPr lang="en-US" altLang="zh-CN" sz="2400">
                <a:solidFill>
                  <a:schemeClr val="accent2"/>
                </a:solidFill>
              </a:rPr>
              <a:t>A1</a:t>
            </a:r>
            <a:r>
              <a:rPr lang="zh-CN" altLang="en-US" sz="2400">
                <a:solidFill>
                  <a:schemeClr val="accent2"/>
                </a:solidFill>
              </a:rPr>
              <a:t>，</a:t>
            </a:r>
            <a:r>
              <a:rPr lang="en-US" altLang="zh-CN" sz="2400">
                <a:solidFill>
                  <a:schemeClr val="accent2"/>
                </a:solidFill>
                <a:latin typeface="Courier New" panose="02070309020205020404" pitchFamily="49" charset="0"/>
              </a:rPr>
              <a:t>…</a:t>
            </a:r>
            <a:r>
              <a:rPr lang="zh-CN" altLang="en-US" sz="2400">
                <a:solidFill>
                  <a:schemeClr val="accent2"/>
                </a:solidFill>
              </a:rPr>
              <a:t>，</a:t>
            </a:r>
            <a:r>
              <a:rPr lang="en-US" altLang="zh-CN" sz="2400">
                <a:solidFill>
                  <a:schemeClr val="accent2"/>
                </a:solidFill>
              </a:rPr>
              <a:t>An</a:t>
            </a:r>
            <a:r>
              <a:rPr lang="zh-CN" altLang="en-US" sz="2400">
                <a:solidFill>
                  <a:schemeClr val="accent2"/>
                </a:solidFill>
              </a:rPr>
              <a:t>是</a:t>
            </a:r>
            <a:r>
              <a:rPr lang="en-US" altLang="zh-CN" sz="2400">
                <a:solidFill>
                  <a:schemeClr val="accent2"/>
                </a:solidFill>
              </a:rPr>
              <a:t>E1</a:t>
            </a:r>
            <a:r>
              <a:rPr lang="zh-CN" altLang="en-US" sz="2400"/>
              <a:t>的属性，</a:t>
            </a:r>
          </a:p>
          <a:p>
            <a:pPr algn="just" eaLnBrk="1" hangingPunct="1">
              <a:lnSpc>
                <a:spcPct val="150000"/>
              </a:lnSpc>
              <a:buFont typeface="Wingdings" panose="05000000000000000000" pitchFamily="2" charset="2"/>
              <a:buNone/>
            </a:pPr>
            <a:r>
              <a:rPr lang="zh-CN" altLang="en-US" sz="2400"/>
              <a:t>               </a:t>
            </a:r>
            <a:r>
              <a:rPr lang="en-US" altLang="zh-CN" sz="2400">
                <a:solidFill>
                  <a:schemeClr val="accent2"/>
                </a:solidFill>
              </a:rPr>
              <a:t>B1</a:t>
            </a:r>
            <a:r>
              <a:rPr lang="zh-CN" altLang="en-US" sz="2400">
                <a:solidFill>
                  <a:schemeClr val="accent2"/>
                </a:solidFill>
              </a:rPr>
              <a:t>，</a:t>
            </a:r>
            <a:r>
              <a:rPr lang="en-US" altLang="zh-CN" sz="2400">
                <a:solidFill>
                  <a:schemeClr val="accent2"/>
                </a:solidFill>
                <a:latin typeface="Courier New" panose="02070309020205020404" pitchFamily="49" charset="0"/>
              </a:rPr>
              <a:t>…</a:t>
            </a:r>
            <a:r>
              <a:rPr lang="zh-CN" altLang="en-US" sz="2400">
                <a:solidFill>
                  <a:schemeClr val="accent2"/>
                </a:solidFill>
              </a:rPr>
              <a:t>，</a:t>
            </a:r>
            <a:r>
              <a:rPr lang="en-US" altLang="zh-CN" sz="2400">
                <a:solidFill>
                  <a:schemeClr val="accent2"/>
                </a:solidFill>
              </a:rPr>
              <a:t>Bm</a:t>
            </a:r>
            <a:r>
              <a:rPr lang="zh-CN" altLang="en-US" sz="2400">
                <a:solidFill>
                  <a:schemeClr val="accent2"/>
                </a:solidFill>
              </a:rPr>
              <a:t>是</a:t>
            </a:r>
            <a:r>
              <a:rPr lang="en-US" altLang="zh-CN" sz="2400">
                <a:solidFill>
                  <a:schemeClr val="accent2"/>
                </a:solidFill>
              </a:rPr>
              <a:t>E2</a:t>
            </a:r>
            <a:r>
              <a:rPr lang="zh-CN" altLang="en-US" sz="2400"/>
              <a:t>的属性</a:t>
            </a:r>
            <a:endParaRPr lang="zh-CN" altLang="en-US" sz="2800"/>
          </a:p>
          <a:p>
            <a:pPr lvl="2" algn="just" eaLnBrk="1" hangingPunct="1">
              <a:lnSpc>
                <a:spcPct val="90000"/>
              </a:lnSpc>
              <a:buFont typeface="Wingdings" panose="05000000000000000000" pitchFamily="2" charset="2"/>
              <a:buNone/>
            </a:pPr>
            <a:endParaRPr lang="zh-CN" altLang="en-US" sz="2000"/>
          </a:p>
          <a:p>
            <a:pPr algn="just" eaLnBrk="1" hangingPunct="1">
              <a:lnSpc>
                <a:spcPct val="90000"/>
              </a:lnSpc>
              <a:buFont typeface="Wingdings" panose="05000000000000000000" pitchFamily="2" charset="2"/>
              <a:buNone/>
            </a:pPr>
            <a:r>
              <a:rPr lang="zh-CN" altLang="en-US" sz="2800"/>
              <a:t>    </a:t>
            </a:r>
            <a:r>
              <a:rPr lang="en-US" altLang="zh-CN" sz="2800"/>
              <a:t>π </a:t>
            </a:r>
            <a:r>
              <a:rPr lang="en-US" altLang="zh-CN" sz="2800" baseline="-25000"/>
              <a:t>A1,A2, </a:t>
            </a:r>
            <a:r>
              <a:rPr lang="en-US" altLang="zh-CN" sz="2800">
                <a:latin typeface="Courier New" panose="02070309020205020404" pitchFamily="49" charset="0"/>
              </a:rPr>
              <a:t>…</a:t>
            </a:r>
            <a:r>
              <a:rPr lang="en-US" altLang="zh-CN" sz="2800" baseline="-25000"/>
              <a:t>,An,B1,B2, </a:t>
            </a:r>
            <a:r>
              <a:rPr lang="en-US" altLang="zh-CN" sz="2800">
                <a:latin typeface="Courier New" panose="02070309020205020404" pitchFamily="49" charset="0"/>
              </a:rPr>
              <a:t>…</a:t>
            </a:r>
            <a:r>
              <a:rPr lang="en-US" altLang="zh-CN" sz="2800" baseline="-25000"/>
              <a:t>,Bm</a:t>
            </a:r>
            <a:r>
              <a:rPr lang="en-US" altLang="zh-CN" sz="2800"/>
              <a:t> </a:t>
            </a:r>
            <a:r>
              <a:rPr lang="zh-CN" altLang="en-US" sz="2800"/>
              <a:t>（</a:t>
            </a:r>
            <a:r>
              <a:rPr lang="en-US" altLang="zh-CN" sz="2800"/>
              <a:t>E1×E2)≡</a:t>
            </a:r>
          </a:p>
          <a:p>
            <a:pPr algn="just" eaLnBrk="1" hangingPunct="1">
              <a:lnSpc>
                <a:spcPct val="90000"/>
              </a:lnSpc>
              <a:buFont typeface="Wingdings" panose="05000000000000000000" pitchFamily="2" charset="2"/>
              <a:buNone/>
            </a:pPr>
            <a:r>
              <a:rPr lang="en-US" altLang="zh-CN" sz="2800"/>
              <a:t>	π </a:t>
            </a:r>
            <a:r>
              <a:rPr lang="en-US" altLang="zh-CN" sz="2800" baseline="-25000"/>
              <a:t>A1,A2, </a:t>
            </a:r>
            <a:r>
              <a:rPr lang="en-US" altLang="zh-CN" sz="2800">
                <a:latin typeface="Courier New" panose="02070309020205020404" pitchFamily="49" charset="0"/>
              </a:rPr>
              <a:t>…</a:t>
            </a:r>
            <a:r>
              <a:rPr lang="en-US" altLang="zh-CN" sz="2800" baseline="-25000"/>
              <a:t>,An</a:t>
            </a:r>
            <a:r>
              <a:rPr lang="zh-CN" altLang="en-US" sz="2800"/>
              <a:t>（</a:t>
            </a:r>
            <a:r>
              <a:rPr lang="en-US" altLang="zh-CN" sz="2800"/>
              <a:t>E1)× π </a:t>
            </a:r>
            <a:r>
              <a:rPr lang="en-US" altLang="zh-CN" sz="2800" baseline="-25000"/>
              <a:t>B1,B2, </a:t>
            </a:r>
            <a:r>
              <a:rPr lang="en-US" altLang="zh-CN" sz="2800">
                <a:latin typeface="Courier New" panose="02070309020205020404" pitchFamily="49" charset="0"/>
              </a:rPr>
              <a:t>…</a:t>
            </a:r>
            <a:r>
              <a:rPr lang="en-US" altLang="zh-CN" sz="2800" baseline="-25000"/>
              <a:t>,Bm</a:t>
            </a:r>
            <a:r>
              <a:rPr lang="en-US" altLang="zh-CN" sz="2800"/>
              <a:t>(E2)</a:t>
            </a:r>
          </a:p>
          <a:p>
            <a:pPr lvl="2" algn="just" eaLnBrk="1" hangingPunct="1">
              <a:lnSpc>
                <a:spcPct val="90000"/>
              </a:lnSpc>
              <a:buFont typeface="Wingdings" panose="05000000000000000000" pitchFamily="2" charset="2"/>
              <a:buNone/>
            </a:pPr>
            <a:endParaRPr lang="zh-CN" altLang="en-US" sz="2000"/>
          </a:p>
        </p:txBody>
      </p:sp>
      <p:sp>
        <p:nvSpPr>
          <p:cNvPr id="88067" name="Rectangle 3">
            <a:extLst>
              <a:ext uri="{FF2B5EF4-FFF2-40B4-BE49-F238E27FC236}">
                <a16:creationId xmlns:a16="http://schemas.microsoft.com/office/drawing/2014/main" id="{E6AE06AC-4115-466C-B875-2DC19F847505}"/>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8068" name="Text Box 4">
            <a:extLst>
              <a:ext uri="{FF2B5EF4-FFF2-40B4-BE49-F238E27FC236}">
                <a16:creationId xmlns:a16="http://schemas.microsoft.com/office/drawing/2014/main" id="{1E742B73-9D67-4449-AC26-74B03C9CC1C7}"/>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CBFE3B3-712D-4CBD-9B2E-0A88448298CC}"/>
              </a:ext>
            </a:extLst>
          </p:cNvPr>
          <p:cNvSpPr>
            <a:spLocks noGrp="1" noChangeArrowheads="1"/>
          </p:cNvSpPr>
          <p:nvPr>
            <p:ph type="body" idx="1"/>
          </p:nvPr>
        </p:nvSpPr>
        <p:spPr>
          <a:xfrm>
            <a:off x="1182688" y="2017713"/>
            <a:ext cx="7772400" cy="4114800"/>
          </a:xfrm>
          <a:noFill/>
        </p:spPr>
        <p:txBody>
          <a:bodyPr/>
          <a:lstStyle/>
          <a:p>
            <a:pPr algn="just" eaLnBrk="1" hangingPunct="1">
              <a:lnSpc>
                <a:spcPct val="170000"/>
              </a:lnSpc>
              <a:buFont typeface="Wingdings" panose="05000000000000000000" pitchFamily="2" charset="2"/>
              <a:buNone/>
            </a:pPr>
            <a:r>
              <a:rPr lang="en-US" altLang="zh-CN"/>
              <a:t>l1. </a:t>
            </a:r>
            <a:r>
              <a:rPr lang="zh-CN" altLang="en-US"/>
              <a:t>投影与并的交换</a:t>
            </a:r>
          </a:p>
          <a:p>
            <a:pPr algn="just" eaLnBrk="1" hangingPunct="1">
              <a:lnSpc>
                <a:spcPct val="140000"/>
              </a:lnSpc>
              <a:buFont typeface="Wingdings" panose="05000000000000000000" pitchFamily="2" charset="2"/>
              <a:buNone/>
            </a:pPr>
            <a:r>
              <a:rPr lang="zh-CN" altLang="en-US" sz="2800"/>
              <a:t>	</a:t>
            </a:r>
            <a:r>
              <a:rPr lang="zh-CN" altLang="en-US" sz="2400"/>
              <a:t>假设：</a:t>
            </a:r>
            <a:r>
              <a:rPr lang="en-US" altLang="zh-CN" sz="2400"/>
              <a:t>E1</a:t>
            </a:r>
            <a:r>
              <a:rPr lang="zh-CN" altLang="en-US" sz="2400"/>
              <a:t>和</a:t>
            </a:r>
            <a:r>
              <a:rPr lang="en-US" altLang="zh-CN" sz="2400"/>
              <a:t>E2 </a:t>
            </a:r>
            <a:r>
              <a:rPr lang="zh-CN" altLang="en-US" sz="2400"/>
              <a:t>有相同的属性名</a:t>
            </a:r>
            <a:endParaRPr lang="zh-CN" altLang="en-US" sz="2800"/>
          </a:p>
          <a:p>
            <a:pPr algn="just" eaLnBrk="1" hangingPunct="1">
              <a:lnSpc>
                <a:spcPct val="140000"/>
              </a:lnSpc>
              <a:buFont typeface="Wingdings" panose="05000000000000000000" pitchFamily="2" charset="2"/>
              <a:buNone/>
            </a:pPr>
            <a:r>
              <a:rPr lang="zh-CN" altLang="en-US" sz="2800"/>
              <a:t> 	     </a:t>
            </a:r>
            <a:r>
              <a:rPr lang="en-US" altLang="zh-CN" sz="2800"/>
              <a:t>π </a:t>
            </a:r>
            <a:r>
              <a:rPr lang="en-US" altLang="zh-CN" sz="2800" baseline="-25000"/>
              <a:t>A1,A2, </a:t>
            </a:r>
            <a:r>
              <a:rPr lang="en-US" altLang="zh-CN" sz="2800">
                <a:latin typeface="Courier New" panose="02070309020205020404" pitchFamily="49" charset="0"/>
              </a:rPr>
              <a:t>…</a:t>
            </a:r>
            <a:r>
              <a:rPr lang="en-US" altLang="zh-CN" sz="2800" baseline="-25000"/>
              <a:t>,An</a:t>
            </a:r>
            <a:r>
              <a:rPr lang="en-US" altLang="zh-CN" sz="2800"/>
              <a:t>(E1∪E2)≡</a:t>
            </a:r>
          </a:p>
          <a:p>
            <a:pPr algn="just" eaLnBrk="1" hangingPunct="1">
              <a:lnSpc>
                <a:spcPct val="140000"/>
              </a:lnSpc>
              <a:buFont typeface="Wingdings" panose="05000000000000000000" pitchFamily="2" charset="2"/>
              <a:buNone/>
            </a:pPr>
            <a:r>
              <a:rPr lang="en-US" altLang="zh-CN" sz="2800"/>
              <a:t>	    π </a:t>
            </a:r>
            <a:r>
              <a:rPr lang="en-US" altLang="zh-CN" sz="2800" baseline="-25000"/>
              <a:t>A1,A2, </a:t>
            </a:r>
            <a:r>
              <a:rPr lang="en-US" altLang="zh-CN" sz="2800">
                <a:latin typeface="Courier New" panose="02070309020205020404" pitchFamily="49" charset="0"/>
              </a:rPr>
              <a:t>…</a:t>
            </a:r>
            <a:r>
              <a:rPr lang="en-US" altLang="zh-CN" sz="2800" baseline="-25000"/>
              <a:t>,An</a:t>
            </a:r>
            <a:r>
              <a:rPr lang="en-US" altLang="zh-CN" sz="2800"/>
              <a:t>(E1)∪ π </a:t>
            </a:r>
            <a:r>
              <a:rPr lang="en-US" altLang="zh-CN" sz="2800" baseline="-25000"/>
              <a:t>A1,A2, </a:t>
            </a:r>
            <a:r>
              <a:rPr lang="en-US" altLang="zh-CN" sz="2800">
                <a:latin typeface="Courier New" panose="02070309020205020404" pitchFamily="49" charset="0"/>
              </a:rPr>
              <a:t>…</a:t>
            </a:r>
            <a:r>
              <a:rPr lang="en-US" altLang="zh-CN" sz="2800" baseline="-25000"/>
              <a:t>,An</a:t>
            </a:r>
            <a:r>
              <a:rPr lang="en-US" altLang="zh-CN" sz="2800"/>
              <a:t>(E2) </a:t>
            </a:r>
          </a:p>
        </p:txBody>
      </p:sp>
      <p:sp>
        <p:nvSpPr>
          <p:cNvPr id="89091" name="Rectangle 3">
            <a:extLst>
              <a:ext uri="{FF2B5EF4-FFF2-40B4-BE49-F238E27FC236}">
                <a16:creationId xmlns:a16="http://schemas.microsoft.com/office/drawing/2014/main" id="{F2E8B243-7EA4-4E62-BA72-86A35B5CB59F}"/>
              </a:ext>
            </a:extLst>
          </p:cNvPr>
          <p:cNvSpPr>
            <a:spLocks noChangeArrowheads="1"/>
          </p:cNvSpPr>
          <p:nvPr/>
        </p:nvSpPr>
        <p:spPr bwMode="auto">
          <a:xfrm>
            <a:off x="5181600" y="541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89092" name="Text Box 4">
            <a:extLst>
              <a:ext uri="{FF2B5EF4-FFF2-40B4-BE49-F238E27FC236}">
                <a16:creationId xmlns:a16="http://schemas.microsoft.com/office/drawing/2014/main" id="{AD4A7943-F60C-40B4-AE27-D3BE4C986A54}"/>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9.3.2 </a:t>
            </a:r>
            <a:r>
              <a:rPr kumimoji="0" lang="zh-CN" altLang="en-US" b="0" dirty="0">
                <a:solidFill>
                  <a:schemeClr val="bg1"/>
                </a:solidFill>
              </a:rPr>
              <a:t>关系代数等价变换规则</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None/>
            </a:pPr>
            <a:r>
              <a:rPr lang="en-US" altLang="zh-CN" dirty="0"/>
              <a:t>9.3.1 </a:t>
            </a:r>
            <a:r>
              <a:rPr lang="zh-CN" altLang="en-US" dirty="0"/>
              <a:t>代数优化的一般准则</a:t>
            </a:r>
          </a:p>
          <a:p>
            <a:pPr algn="just" eaLnBrk="1" hangingPunct="1">
              <a:lnSpc>
                <a:spcPct val="120000"/>
              </a:lnSpc>
              <a:buFont typeface="Wingdings" panose="05000000000000000000" pitchFamily="2" charset="2"/>
              <a:buNone/>
            </a:pPr>
            <a:r>
              <a:rPr lang="en-US" altLang="zh-CN" dirty="0"/>
              <a:t>9.3.2 </a:t>
            </a:r>
            <a:r>
              <a:rPr lang="zh-CN" altLang="en-US" dirty="0"/>
              <a:t>关系代数等价变换规则</a:t>
            </a:r>
          </a:p>
          <a:p>
            <a:pPr algn="just" eaLnBrk="1" hangingPunct="1">
              <a:lnSpc>
                <a:spcPct val="120000"/>
              </a:lnSpc>
              <a:buFont typeface="Wingdings" panose="05000000000000000000" pitchFamily="2" charset="2"/>
              <a:buNone/>
            </a:pPr>
            <a:r>
              <a:rPr lang="en-US" altLang="zh-CN" dirty="0">
                <a:solidFill>
                  <a:schemeClr val="accent2"/>
                </a:solidFill>
              </a:rPr>
              <a:t>9.3.3 </a:t>
            </a:r>
            <a:r>
              <a:rPr lang="zh-CN" altLang="en-US" dirty="0">
                <a:solidFill>
                  <a:schemeClr val="accent2"/>
                </a:solidFill>
              </a:rPr>
              <a:t>关系代数表达式的优化算法</a:t>
            </a:r>
          </a:p>
          <a:p>
            <a:pPr eaLnBrk="1" hangingPunct="1">
              <a:lnSpc>
                <a:spcPct val="120000"/>
              </a:lnSpc>
              <a:buFont typeface="Wingdings" panose="05000000000000000000" pitchFamily="2" charset="2"/>
              <a:buNone/>
            </a:pPr>
            <a:r>
              <a:rPr lang="en-US" altLang="zh-CN" dirty="0"/>
              <a:t>9.3.4 </a:t>
            </a:r>
            <a:r>
              <a:rPr lang="zh-CN" altLang="en-US" dirty="0"/>
              <a:t>代数优化举例</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0"/>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 </a:t>
            </a:r>
            <a:r>
              <a:rPr kumimoji="0" lang="zh-CN" altLang="en-US" sz="3600" b="0" dirty="0">
                <a:solidFill>
                  <a:schemeClr val="bg1"/>
                </a:solidFill>
              </a:rPr>
              <a:t>逻辑优化 </a:t>
            </a:r>
          </a:p>
        </p:txBody>
      </p:sp>
    </p:spTree>
    <p:extLst>
      <p:ext uri="{BB962C8B-B14F-4D97-AF65-F5344CB8AC3E}">
        <p14:creationId xmlns:p14="http://schemas.microsoft.com/office/powerpoint/2010/main" val="5000519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5B08BC52-8845-4B40-BC0E-69F5D7CF5AFF}"/>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9.3.3 </a:t>
            </a:r>
            <a:r>
              <a:rPr kumimoji="0" lang="zh-CN" altLang="en-US" b="0" dirty="0">
                <a:solidFill>
                  <a:schemeClr val="bg1"/>
                </a:solidFill>
              </a:rPr>
              <a:t>关系代数表达式的优化算法</a:t>
            </a:r>
          </a:p>
        </p:txBody>
      </p:sp>
      <p:sp>
        <p:nvSpPr>
          <p:cNvPr id="91139" name="Rectangle 3">
            <a:extLst>
              <a:ext uri="{FF2B5EF4-FFF2-40B4-BE49-F238E27FC236}">
                <a16:creationId xmlns:a16="http://schemas.microsoft.com/office/drawing/2014/main" id="{206CB775-323C-42CF-A96B-B35B1F405C0D}"/>
              </a:ext>
            </a:extLst>
          </p:cNvPr>
          <p:cNvSpPr>
            <a:spLocks noGrp="1" noChangeArrowheads="1"/>
          </p:cNvSpPr>
          <p:nvPr>
            <p:ph type="body" idx="1"/>
          </p:nvPr>
        </p:nvSpPr>
        <p:spPr>
          <a:xfrm>
            <a:off x="1182688" y="2017713"/>
            <a:ext cx="7772400" cy="4114800"/>
          </a:xfrm>
          <a:noFill/>
        </p:spPr>
        <p:txBody>
          <a:bodyPr/>
          <a:lstStyle/>
          <a:p>
            <a:pPr algn="just" eaLnBrk="1" hangingPunct="1">
              <a:buFont typeface="Wingdings" panose="05000000000000000000" pitchFamily="2" charset="2"/>
              <a:buNone/>
            </a:pPr>
            <a:r>
              <a:rPr lang="zh-CN" altLang="en-US"/>
              <a:t>算法：关系表达式的优化</a:t>
            </a:r>
          </a:p>
          <a:p>
            <a:pPr algn="just" eaLnBrk="1" hangingPunct="1">
              <a:buFont typeface="Wingdings" panose="05000000000000000000" pitchFamily="2" charset="2"/>
              <a:buNone/>
            </a:pPr>
            <a:r>
              <a:rPr lang="zh-CN" altLang="en-US"/>
              <a:t>输入：一个关系表达式的语法树。</a:t>
            </a:r>
          </a:p>
          <a:p>
            <a:pPr algn="just" eaLnBrk="1" hangingPunct="1">
              <a:buFont typeface="Wingdings" panose="05000000000000000000" pitchFamily="2" charset="2"/>
              <a:buNone/>
            </a:pPr>
            <a:r>
              <a:rPr lang="zh-CN" altLang="en-US"/>
              <a:t>输出：计算该表达式的程序。</a:t>
            </a:r>
          </a:p>
          <a:p>
            <a:pPr algn="just" eaLnBrk="1" hangingPunct="1">
              <a:buFont typeface="Wingdings" panose="05000000000000000000" pitchFamily="2" charset="2"/>
              <a:buNone/>
            </a:pPr>
            <a:r>
              <a:rPr lang="zh-CN" altLang="en-US"/>
              <a:t>方法：</a:t>
            </a:r>
          </a:p>
          <a:p>
            <a:pPr algn="just" eaLnBrk="1" hangingPunct="1">
              <a:buFont typeface="Wingdings" panose="05000000000000000000" pitchFamily="2" charset="2"/>
              <a:buNone/>
            </a:pPr>
            <a:r>
              <a:rPr lang="zh-CN" altLang="en-US" sz="2800">
                <a:solidFill>
                  <a:schemeClr val="accent2"/>
                </a:solidFill>
              </a:rPr>
              <a:t>（</a:t>
            </a:r>
            <a:r>
              <a:rPr lang="en-US" altLang="zh-CN" sz="2800">
                <a:solidFill>
                  <a:schemeClr val="accent2"/>
                </a:solidFill>
              </a:rPr>
              <a:t>1</a:t>
            </a:r>
            <a:r>
              <a:rPr lang="zh-CN" altLang="en-US" sz="2800">
                <a:solidFill>
                  <a:schemeClr val="accent2"/>
                </a:solidFill>
              </a:rPr>
              <a:t>）分解选择运算</a:t>
            </a:r>
          </a:p>
          <a:p>
            <a:pPr algn="just" eaLnBrk="1" hangingPunct="1">
              <a:buFont typeface="Wingdings" panose="05000000000000000000" pitchFamily="2" charset="2"/>
              <a:buNone/>
            </a:pPr>
            <a:r>
              <a:rPr lang="zh-CN" altLang="en-US" sz="2800"/>
              <a:t>    利用规则</a:t>
            </a:r>
            <a:r>
              <a:rPr lang="en-US" altLang="zh-CN" sz="2800"/>
              <a:t>4</a:t>
            </a:r>
            <a:r>
              <a:rPr lang="zh-CN" altLang="en-US" sz="2800"/>
              <a:t>把形如</a:t>
            </a:r>
            <a:r>
              <a:rPr lang="en-US" altLang="zh-CN" sz="2800"/>
              <a:t>б</a:t>
            </a:r>
            <a:r>
              <a:rPr lang="en-US" altLang="zh-CN" sz="2800" baseline="-25000"/>
              <a:t>F1 ∧F2 ∧ </a:t>
            </a:r>
            <a:r>
              <a:rPr lang="en-US" altLang="zh-CN" sz="2800"/>
              <a:t>…</a:t>
            </a:r>
            <a:r>
              <a:rPr lang="en-US" altLang="zh-CN" sz="2800" baseline="-25000"/>
              <a:t> ∧ Fn</a:t>
            </a:r>
            <a:r>
              <a:rPr lang="en-US" altLang="zh-CN" sz="2800"/>
              <a:t> (E)</a:t>
            </a:r>
            <a:r>
              <a:rPr lang="zh-CN" altLang="en-US" sz="2800"/>
              <a:t>变换为</a:t>
            </a:r>
          </a:p>
          <a:p>
            <a:pPr algn="just" eaLnBrk="1" hangingPunct="1">
              <a:buFont typeface="Wingdings" panose="05000000000000000000" pitchFamily="2" charset="2"/>
              <a:buNone/>
            </a:pPr>
            <a:r>
              <a:rPr lang="zh-CN" altLang="en-US" sz="2800"/>
              <a:t>       </a:t>
            </a:r>
            <a:r>
              <a:rPr lang="en-US" altLang="zh-CN" sz="2800"/>
              <a:t>б</a:t>
            </a:r>
            <a:r>
              <a:rPr lang="en-US" altLang="zh-CN" sz="2800" baseline="-25000"/>
              <a:t>F1</a:t>
            </a:r>
            <a:r>
              <a:rPr lang="en-US" altLang="zh-CN" sz="2800"/>
              <a:t> (б</a:t>
            </a:r>
            <a:r>
              <a:rPr lang="en-US" altLang="zh-CN" sz="2800" baseline="-25000"/>
              <a:t>F2</a:t>
            </a:r>
            <a:r>
              <a:rPr lang="en-US" altLang="zh-CN" sz="2800"/>
              <a:t>(…  (б</a:t>
            </a:r>
            <a:r>
              <a:rPr lang="en-US" altLang="zh-CN" sz="2800" baseline="-25000"/>
              <a:t>Fn</a:t>
            </a:r>
            <a:r>
              <a:rPr lang="en-US" altLang="zh-CN" sz="2800"/>
              <a:t>(E))…  ))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549CAA1-84FE-470E-99D7-DB384C53C1CC}"/>
              </a:ext>
            </a:extLst>
          </p:cNvPr>
          <p:cNvSpPr>
            <a:spLocks noGrp="1" noChangeArrowheads="1"/>
          </p:cNvSpPr>
          <p:nvPr>
            <p:ph type="body" idx="1"/>
          </p:nvPr>
        </p:nvSpPr>
        <p:spPr>
          <a:xfrm>
            <a:off x="1182688" y="2017713"/>
            <a:ext cx="7772400" cy="4114800"/>
          </a:xfrm>
          <a:noFill/>
        </p:spPr>
        <p:txBody>
          <a:bodyPr/>
          <a:lstStyle/>
          <a:p>
            <a:pPr algn="just" eaLnBrk="1" hangingPunct="1">
              <a:buFont typeface="Wingdings" panose="05000000000000000000" pitchFamily="2" charset="2"/>
              <a:buNone/>
            </a:pPr>
            <a:r>
              <a:rPr lang="zh-CN" altLang="en-US" sz="2800">
                <a:solidFill>
                  <a:schemeClr val="accent2"/>
                </a:solidFill>
              </a:rPr>
              <a:t>（</a:t>
            </a:r>
            <a:r>
              <a:rPr lang="en-US" altLang="zh-CN" sz="2800">
                <a:solidFill>
                  <a:schemeClr val="accent2"/>
                </a:solidFill>
              </a:rPr>
              <a:t>2</a:t>
            </a:r>
            <a:r>
              <a:rPr lang="zh-CN" altLang="en-US" sz="2800">
                <a:solidFill>
                  <a:schemeClr val="accent2"/>
                </a:solidFill>
              </a:rPr>
              <a:t>）通过交换选择运算，将其尽可能移到叶端</a:t>
            </a:r>
          </a:p>
          <a:p>
            <a:pPr algn="just" eaLnBrk="1" hangingPunct="1">
              <a:buFont typeface="Wingdings" panose="05000000000000000000" pitchFamily="2" charset="2"/>
              <a:buNone/>
            </a:pPr>
            <a:r>
              <a:rPr lang="zh-CN" altLang="en-US" sz="2800"/>
              <a:t>     对每一个选择，利用规则</a:t>
            </a:r>
            <a:r>
              <a:rPr lang="en-US" altLang="zh-CN" sz="2800"/>
              <a:t>4</a:t>
            </a:r>
            <a:r>
              <a:rPr lang="zh-CN" altLang="en-US" sz="2800"/>
              <a:t>～</a:t>
            </a:r>
            <a:r>
              <a:rPr lang="en-US" altLang="zh-CN" sz="2800"/>
              <a:t>9</a:t>
            </a:r>
            <a:r>
              <a:rPr lang="zh-CN" altLang="en-US" sz="2800"/>
              <a:t>尽可能把它移到树的叶端。</a:t>
            </a:r>
          </a:p>
          <a:p>
            <a:pPr algn="just" eaLnBrk="1" hangingPunct="1">
              <a:buFont typeface="Wingdings" panose="05000000000000000000" pitchFamily="2" charset="2"/>
              <a:buNone/>
            </a:pPr>
            <a:r>
              <a:rPr lang="zh-CN" altLang="en-US" sz="2800">
                <a:latin typeface="Courier New" panose="02070309020205020404" pitchFamily="49" charset="0"/>
              </a:rPr>
              <a:t> </a:t>
            </a:r>
            <a:endParaRPr lang="zh-CN" altLang="en-US" sz="2800"/>
          </a:p>
          <a:p>
            <a:pPr algn="just" eaLnBrk="1" hangingPunct="1">
              <a:buFont typeface="Wingdings" panose="05000000000000000000" pitchFamily="2" charset="2"/>
              <a:buNone/>
            </a:pPr>
            <a:r>
              <a:rPr lang="zh-CN" altLang="en-US" sz="2800">
                <a:solidFill>
                  <a:schemeClr val="accent2"/>
                </a:solidFill>
              </a:rPr>
              <a:t>（</a:t>
            </a:r>
            <a:r>
              <a:rPr lang="en-US" altLang="zh-CN" sz="2800">
                <a:solidFill>
                  <a:schemeClr val="accent2"/>
                </a:solidFill>
              </a:rPr>
              <a:t>3</a:t>
            </a:r>
            <a:r>
              <a:rPr lang="zh-CN" altLang="en-US" sz="2800">
                <a:solidFill>
                  <a:schemeClr val="accent2"/>
                </a:solidFill>
              </a:rPr>
              <a:t>）通过交换投影运算，将其尽可能移到叶端</a:t>
            </a:r>
          </a:p>
          <a:p>
            <a:pPr algn="just" eaLnBrk="1" hangingPunct="1">
              <a:buFont typeface="Wingdings" panose="05000000000000000000" pitchFamily="2" charset="2"/>
              <a:buNone/>
            </a:pPr>
            <a:r>
              <a:rPr lang="zh-CN" altLang="en-US"/>
              <a:t>	</a:t>
            </a:r>
            <a:r>
              <a:rPr lang="zh-CN" altLang="en-US" sz="2800"/>
              <a:t>对每一个投影利用规则</a:t>
            </a:r>
            <a:r>
              <a:rPr lang="en-US" altLang="zh-CN" sz="2800"/>
              <a:t>3</a:t>
            </a:r>
            <a:r>
              <a:rPr lang="zh-CN" altLang="en-US" sz="2800"/>
              <a:t>，</a:t>
            </a:r>
            <a:r>
              <a:rPr lang="en-US" altLang="zh-CN" sz="2800"/>
              <a:t>10</a:t>
            </a:r>
            <a:r>
              <a:rPr lang="zh-CN" altLang="en-US" sz="2800"/>
              <a:t>，</a:t>
            </a:r>
            <a:r>
              <a:rPr lang="en-US" altLang="zh-CN" sz="2800"/>
              <a:t>l1</a:t>
            </a:r>
            <a:r>
              <a:rPr lang="zh-CN" altLang="en-US" sz="2800"/>
              <a:t>，</a:t>
            </a:r>
            <a:r>
              <a:rPr lang="en-US" altLang="zh-CN" sz="2800"/>
              <a:t>5</a:t>
            </a:r>
            <a:r>
              <a:rPr lang="zh-CN" altLang="en-US" sz="2800"/>
              <a:t>中的一般形式尽可能把它移向树的叶端。</a:t>
            </a:r>
            <a:r>
              <a:rPr lang="zh-CN" altLang="en-US" sz="2400"/>
              <a:t> </a:t>
            </a:r>
          </a:p>
        </p:txBody>
      </p:sp>
      <p:sp>
        <p:nvSpPr>
          <p:cNvPr id="92163" name="Text Box 3">
            <a:extLst>
              <a:ext uri="{FF2B5EF4-FFF2-40B4-BE49-F238E27FC236}">
                <a16:creationId xmlns:a16="http://schemas.microsoft.com/office/drawing/2014/main" id="{CE5DD326-A314-4C4F-89EF-D7EF8B93238F}"/>
              </a:ext>
            </a:extLst>
          </p:cNvPr>
          <p:cNvSpPr txBox="1">
            <a:spLocks noChangeArrowheads="1"/>
          </p:cNvSpPr>
          <p:nvPr/>
        </p:nvSpPr>
        <p:spPr bwMode="auto">
          <a:xfrm>
            <a:off x="0" y="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9.3.3 </a:t>
            </a:r>
            <a:r>
              <a:rPr kumimoji="0" lang="zh-CN" altLang="en-US" b="0" dirty="0">
                <a:solidFill>
                  <a:schemeClr val="bg1"/>
                </a:solidFill>
              </a:rPr>
              <a:t>关系代数表达式的优化算法</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122368"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412776"/>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492897"/>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latin typeface="新宋体" panose="02010609030101010101" pitchFamily="49" charset="-122"/>
                <a:ea typeface="新宋体" panose="02010609030101010101" pitchFamily="49" charset="-122"/>
              </a:rPr>
              <a:t>(t1)</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1800800" y="4115104"/>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3756836" y="5445224"/>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3686138" y="3519115"/>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888420" y="5532772"/>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cxnSp>
        <p:nvCxnSpPr>
          <p:cNvPr id="3" name="连接符: 曲线 2">
            <a:extLst>
              <a:ext uri="{FF2B5EF4-FFF2-40B4-BE49-F238E27FC236}">
                <a16:creationId xmlns:a16="http://schemas.microsoft.com/office/drawing/2014/main" id="{74E481AB-6436-49AA-845D-5F7D4AE42851}"/>
              </a:ext>
            </a:extLst>
          </p:cNvPr>
          <p:cNvCxnSpPr>
            <a:cxnSpLocks/>
          </p:cNvCxnSpPr>
          <p:nvPr/>
        </p:nvCxnSpPr>
        <p:spPr bwMode="auto">
          <a:xfrm rot="16200000" flipH="1">
            <a:off x="2555778" y="1988842"/>
            <a:ext cx="720079" cy="288029"/>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40" name="连接符: 曲线 39">
            <a:extLst>
              <a:ext uri="{FF2B5EF4-FFF2-40B4-BE49-F238E27FC236}">
                <a16:creationId xmlns:a16="http://schemas.microsoft.com/office/drawing/2014/main" id="{C653BB3E-9015-4793-88CB-1790E40E6693}"/>
              </a:ext>
            </a:extLst>
          </p:cNvPr>
          <p:cNvCxnSpPr>
            <a:cxnSpLocks/>
          </p:cNvCxnSpPr>
          <p:nvPr/>
        </p:nvCxnSpPr>
        <p:spPr bwMode="auto">
          <a:xfrm rot="5400000">
            <a:off x="448076" y="3298278"/>
            <a:ext cx="2786234" cy="1607527"/>
          </a:xfrm>
          <a:prstGeom prst="curvedConnector3">
            <a:avLst>
              <a:gd name="adj1" fmla="val 2976"/>
            </a:avLst>
          </a:prstGeom>
          <a:solidFill>
            <a:schemeClr val="bg1"/>
          </a:solidFill>
          <a:ln w="41275" cap="flat" cmpd="sng" algn="ctr">
            <a:solidFill>
              <a:schemeClr val="tx1"/>
            </a:solidFill>
            <a:prstDash val="solid"/>
            <a:round/>
            <a:headEnd type="none" w="med" len="med"/>
            <a:tailEnd type="triangle"/>
          </a:ln>
          <a:effectLst/>
        </p:spPr>
      </p:cxnSp>
      <p:cxnSp>
        <p:nvCxnSpPr>
          <p:cNvPr id="53" name="连接符: 曲线 52">
            <a:extLst>
              <a:ext uri="{FF2B5EF4-FFF2-40B4-BE49-F238E27FC236}">
                <a16:creationId xmlns:a16="http://schemas.microsoft.com/office/drawing/2014/main" id="{3054947F-C09D-478F-B446-C6F55AD5A455}"/>
              </a:ext>
            </a:extLst>
          </p:cNvPr>
          <p:cNvCxnSpPr>
            <a:cxnSpLocks/>
          </p:cNvCxnSpPr>
          <p:nvPr/>
        </p:nvCxnSpPr>
        <p:spPr bwMode="auto">
          <a:xfrm flipV="1">
            <a:off x="2380273" y="2951136"/>
            <a:ext cx="1567608" cy="2971952"/>
          </a:xfrm>
          <a:prstGeom prst="curvedConnector2">
            <a:avLst/>
          </a:prstGeom>
          <a:solidFill>
            <a:schemeClr val="bg1"/>
          </a:solidFill>
          <a:ln w="41275" cap="flat" cmpd="sng" algn="ctr">
            <a:solidFill>
              <a:schemeClr val="tx1"/>
            </a:solidFill>
            <a:prstDash val="solid"/>
            <a:round/>
            <a:headEnd type="none" w="med" len="med"/>
            <a:tailEnd type="triangle"/>
          </a:ln>
          <a:effectLst/>
        </p:spPr>
      </p:cxnSp>
      <p:sp>
        <p:nvSpPr>
          <p:cNvPr id="62" name="对话气泡: 圆角矩形 61">
            <a:extLst>
              <a:ext uri="{FF2B5EF4-FFF2-40B4-BE49-F238E27FC236}">
                <a16:creationId xmlns:a16="http://schemas.microsoft.com/office/drawing/2014/main" id="{FFB8DF2D-BE04-42C8-AFDA-5E1940E74F1E}"/>
              </a:ext>
            </a:extLst>
          </p:cNvPr>
          <p:cNvSpPr/>
          <p:nvPr/>
        </p:nvSpPr>
        <p:spPr bwMode="auto">
          <a:xfrm>
            <a:off x="1571489" y="4905840"/>
            <a:ext cx="1395122" cy="395368"/>
          </a:xfrm>
          <a:prstGeom prst="wedgeRoundRectCallout">
            <a:avLst>
              <a:gd name="adj1" fmla="val 48358"/>
              <a:gd name="adj2" fmla="val 14154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单一元组</a:t>
            </a:r>
            <a:endParaRPr kumimoji="1" lang="zh-CN" altLang="en-US" sz="2400" b="1" i="0" u="none" strike="noStrike" cap="none" normalizeH="0" baseline="0" dirty="0">
              <a:ln>
                <a:noFill/>
              </a:ln>
              <a:solidFill>
                <a:schemeClr val="tx1"/>
              </a:solidFill>
              <a:effectLst/>
              <a:latin typeface="Tahoma" pitchFamily="34" charset="0"/>
              <a:ea typeface="宋体" pitchFamily="2" charset="-122"/>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329280"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1</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251520"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2</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251520"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3</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77" name="内容占位符 2">
            <a:extLst>
              <a:ext uri="{FF2B5EF4-FFF2-40B4-BE49-F238E27FC236}">
                <a16:creationId xmlns:a16="http://schemas.microsoft.com/office/drawing/2014/main" id="{4F18D674-9E52-403B-ADC6-01109E6BCD14}"/>
              </a:ext>
            </a:extLst>
          </p:cNvPr>
          <p:cNvSpPr>
            <a:spLocks noGrp="1"/>
          </p:cNvSpPr>
          <p:nvPr>
            <p:ph idx="1"/>
          </p:nvPr>
        </p:nvSpPr>
        <p:spPr>
          <a:xfrm>
            <a:off x="685800" y="835360"/>
            <a:ext cx="4102224" cy="496111"/>
          </a:xfrm>
        </p:spPr>
        <p:txBody>
          <a:bodyPr/>
          <a:lstStyle/>
          <a:p>
            <a:r>
              <a:rPr lang="zh-CN" altLang="en-US" dirty="0"/>
              <a:t>迭代模型</a:t>
            </a:r>
            <a:endParaRPr lang="en-US" altLang="zh-CN" dirty="0"/>
          </a:p>
        </p:txBody>
      </p:sp>
      <p:sp>
        <p:nvSpPr>
          <p:cNvPr id="78" name="Text Box 4">
            <a:extLst>
              <a:ext uri="{FF2B5EF4-FFF2-40B4-BE49-F238E27FC236}">
                <a16:creationId xmlns:a16="http://schemas.microsoft.com/office/drawing/2014/main" id="{16F25AB5-2255-4D4B-BB18-ED46A0809AA6}"/>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13020375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6C13363-9E8A-4FFB-95D1-98E874C5DCFF}"/>
              </a:ext>
            </a:extLst>
          </p:cNvPr>
          <p:cNvSpPr>
            <a:spLocks noGrp="1" noChangeArrowheads="1"/>
          </p:cNvSpPr>
          <p:nvPr>
            <p:ph type="body" idx="1"/>
          </p:nvPr>
        </p:nvSpPr>
        <p:spPr>
          <a:xfrm>
            <a:off x="1182688" y="2017713"/>
            <a:ext cx="7772400" cy="4114800"/>
          </a:xfrm>
          <a:noFill/>
        </p:spPr>
        <p:txBody>
          <a:bodyPr/>
          <a:lstStyle/>
          <a:p>
            <a:pPr algn="just" eaLnBrk="1" hangingPunct="1">
              <a:lnSpc>
                <a:spcPct val="110000"/>
              </a:lnSpc>
              <a:buFont typeface="Wingdings" panose="05000000000000000000" pitchFamily="2" charset="2"/>
              <a:buNone/>
            </a:pPr>
            <a:r>
              <a:rPr lang="zh-CN" altLang="en-US" sz="2800">
                <a:solidFill>
                  <a:schemeClr val="accent2"/>
                </a:solidFill>
              </a:rPr>
              <a:t>（</a:t>
            </a:r>
            <a:r>
              <a:rPr lang="en-US" altLang="zh-CN" sz="2800">
                <a:solidFill>
                  <a:schemeClr val="accent2"/>
                </a:solidFill>
              </a:rPr>
              <a:t>4</a:t>
            </a:r>
            <a:r>
              <a:rPr lang="zh-CN" altLang="en-US" sz="2800">
                <a:solidFill>
                  <a:schemeClr val="accent2"/>
                </a:solidFill>
              </a:rPr>
              <a:t>）合并串接的选择和投影，以便能同时执行或在一次扫描中完成</a:t>
            </a:r>
          </a:p>
          <a:p>
            <a:pPr lvl="1" algn="just" eaLnBrk="1" hangingPunct="1">
              <a:lnSpc>
                <a:spcPct val="110000"/>
              </a:lnSpc>
            </a:pPr>
            <a:r>
              <a:rPr lang="zh-CN" altLang="en-US"/>
              <a:t>利用规则</a:t>
            </a:r>
            <a:r>
              <a:rPr lang="en-US" altLang="zh-CN"/>
              <a:t>3</a:t>
            </a:r>
            <a:r>
              <a:rPr lang="zh-CN" altLang="en-US"/>
              <a:t>～</a:t>
            </a:r>
            <a:r>
              <a:rPr lang="en-US" altLang="zh-CN"/>
              <a:t>5</a:t>
            </a:r>
            <a:r>
              <a:rPr lang="zh-CN" altLang="en-US"/>
              <a:t>把选择和投影的串接合并成单个选择、单个投影或一个选择后跟一个投影。</a:t>
            </a:r>
          </a:p>
          <a:p>
            <a:pPr lvl="1" algn="just" eaLnBrk="1" hangingPunct="1">
              <a:lnSpc>
                <a:spcPct val="110000"/>
              </a:lnSpc>
            </a:pPr>
            <a:r>
              <a:rPr lang="zh-CN" altLang="en-US"/>
              <a:t>使多个选择或投影能同时执行，或在一次扫描中全部完成</a:t>
            </a:r>
          </a:p>
          <a:p>
            <a:pPr lvl="1" algn="just" eaLnBrk="1" hangingPunct="1">
              <a:lnSpc>
                <a:spcPct val="110000"/>
              </a:lnSpc>
            </a:pPr>
            <a:r>
              <a:rPr lang="zh-CN" altLang="en-US"/>
              <a:t>尽管这种变换似乎违背“投影尽可能早做”的原则，但这样做效率更高。</a:t>
            </a:r>
            <a:r>
              <a:rPr lang="zh-CN" altLang="en-US">
                <a:solidFill>
                  <a:schemeClr val="accent2"/>
                </a:solidFill>
              </a:rPr>
              <a:t> </a:t>
            </a:r>
          </a:p>
        </p:txBody>
      </p:sp>
      <p:sp>
        <p:nvSpPr>
          <p:cNvPr id="93187" name="Text Box 3">
            <a:extLst>
              <a:ext uri="{FF2B5EF4-FFF2-40B4-BE49-F238E27FC236}">
                <a16:creationId xmlns:a16="http://schemas.microsoft.com/office/drawing/2014/main" id="{50E8E68E-D891-481C-BAA6-803E1CCAB445}"/>
              </a:ext>
            </a:extLst>
          </p:cNvPr>
          <p:cNvSpPr txBox="1">
            <a:spLocks noChangeArrowheads="1"/>
          </p:cNvSpPr>
          <p:nvPr/>
        </p:nvSpPr>
        <p:spPr bwMode="auto">
          <a:xfrm>
            <a:off x="0" y="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9.3.3 </a:t>
            </a:r>
            <a:r>
              <a:rPr kumimoji="0" lang="zh-CN" altLang="en-US" b="0" dirty="0">
                <a:solidFill>
                  <a:schemeClr val="bg1"/>
                </a:solidFill>
              </a:rPr>
              <a:t>关系代数表达式的优化算法</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A8256F-ED25-42E7-BDB8-FFE08203235D}"/>
              </a:ext>
            </a:extLst>
          </p:cNvPr>
          <p:cNvSpPr>
            <a:spLocks noGrp="1" noChangeArrowheads="1"/>
          </p:cNvSpPr>
          <p:nvPr>
            <p:ph type="body" idx="1"/>
          </p:nvPr>
        </p:nvSpPr>
        <p:spPr>
          <a:xfrm>
            <a:off x="914400" y="1905000"/>
            <a:ext cx="7772400" cy="4114800"/>
          </a:xfrm>
          <a:noFill/>
        </p:spPr>
        <p:txBody>
          <a:bodyPr/>
          <a:lstStyle/>
          <a:p>
            <a:pPr algn="just" eaLnBrk="1" hangingPunct="1">
              <a:lnSpc>
                <a:spcPct val="110000"/>
              </a:lnSpc>
              <a:buFont typeface="Wingdings" panose="05000000000000000000" pitchFamily="2" charset="2"/>
              <a:buNone/>
            </a:pPr>
            <a:r>
              <a:rPr lang="zh-CN" altLang="en-US" sz="2800">
                <a:solidFill>
                  <a:schemeClr val="accent2"/>
                </a:solidFill>
              </a:rPr>
              <a:t>（</a:t>
            </a:r>
            <a:r>
              <a:rPr lang="en-US" altLang="zh-CN" sz="2800">
                <a:solidFill>
                  <a:schemeClr val="accent2"/>
                </a:solidFill>
              </a:rPr>
              <a:t>5</a:t>
            </a:r>
            <a:r>
              <a:rPr lang="zh-CN" altLang="en-US" sz="2800">
                <a:solidFill>
                  <a:schemeClr val="accent2"/>
                </a:solidFill>
              </a:rPr>
              <a:t>）对内结点分组</a:t>
            </a:r>
          </a:p>
          <a:p>
            <a:pPr lvl="1" algn="just" eaLnBrk="1" hangingPunct="1">
              <a:lnSpc>
                <a:spcPct val="110000"/>
              </a:lnSpc>
            </a:pPr>
            <a:r>
              <a:rPr lang="zh-CN" altLang="en-US"/>
              <a:t>把上述得到的语法树的内节点分组。</a:t>
            </a:r>
          </a:p>
          <a:p>
            <a:pPr lvl="1" algn="just" eaLnBrk="1" hangingPunct="1">
              <a:lnSpc>
                <a:spcPct val="110000"/>
              </a:lnSpc>
            </a:pPr>
            <a:r>
              <a:rPr lang="zh-CN" altLang="en-US"/>
              <a:t>每一双目运算</a:t>
            </a:r>
            <a:r>
              <a:rPr lang="en-US" altLang="zh-CN"/>
              <a:t>(×</a:t>
            </a:r>
            <a:r>
              <a:rPr lang="zh-CN" altLang="en-US"/>
              <a:t>，  ，∪，</a:t>
            </a:r>
            <a:r>
              <a:rPr lang="en-US" altLang="zh-CN"/>
              <a:t>-)</a:t>
            </a:r>
            <a:r>
              <a:rPr lang="zh-CN" altLang="en-US"/>
              <a:t>和它所有的直接祖先为一组</a:t>
            </a:r>
            <a:r>
              <a:rPr lang="en-US" altLang="zh-CN"/>
              <a:t>(</a:t>
            </a:r>
            <a:r>
              <a:rPr lang="zh-CN" altLang="en-US"/>
              <a:t>这些直接祖先是</a:t>
            </a:r>
            <a:r>
              <a:rPr lang="en-US" altLang="zh-CN"/>
              <a:t>б</a:t>
            </a:r>
            <a:r>
              <a:rPr lang="zh-CN" altLang="en-US"/>
              <a:t>，</a:t>
            </a:r>
            <a:r>
              <a:rPr lang="en-US" altLang="zh-CN"/>
              <a:t>π</a:t>
            </a:r>
            <a:r>
              <a:rPr lang="zh-CN" altLang="en-US"/>
              <a:t>运算</a:t>
            </a:r>
            <a:r>
              <a:rPr lang="en-US" altLang="zh-CN"/>
              <a:t>)</a:t>
            </a:r>
            <a:r>
              <a:rPr lang="zh-CN" altLang="en-US"/>
              <a:t>。</a:t>
            </a:r>
          </a:p>
          <a:p>
            <a:pPr lvl="1" algn="just" eaLnBrk="1" hangingPunct="1">
              <a:lnSpc>
                <a:spcPct val="110000"/>
              </a:lnSpc>
            </a:pPr>
            <a:r>
              <a:rPr lang="zh-CN" altLang="en-US"/>
              <a:t>如果其后代直到叶子全是单目运算，则也将它们并入该组，但当双目运算是笛卡尔积</a:t>
            </a:r>
            <a:r>
              <a:rPr lang="en-US" altLang="zh-CN"/>
              <a:t>(×)</a:t>
            </a:r>
            <a:r>
              <a:rPr lang="zh-CN" altLang="en-US"/>
              <a:t>，而且其后的选择不能与它结合为等值连接时除外。把这些单目运算单独分为一组</a:t>
            </a:r>
            <a:r>
              <a:rPr lang="zh-CN" altLang="en-US" sz="2400"/>
              <a:t>。</a:t>
            </a:r>
            <a:r>
              <a:rPr lang="zh-CN" altLang="en-US" sz="2400">
                <a:solidFill>
                  <a:schemeClr val="accent2"/>
                </a:solidFill>
              </a:rPr>
              <a:t> </a:t>
            </a:r>
          </a:p>
        </p:txBody>
      </p:sp>
      <p:sp>
        <p:nvSpPr>
          <p:cNvPr id="94211" name="AutoShape 3">
            <a:extLst>
              <a:ext uri="{FF2B5EF4-FFF2-40B4-BE49-F238E27FC236}">
                <a16:creationId xmlns:a16="http://schemas.microsoft.com/office/drawing/2014/main" id="{115EC391-242C-4F7A-B971-0CC5BA21FC13}"/>
              </a:ext>
            </a:extLst>
          </p:cNvPr>
          <p:cNvSpPr>
            <a:spLocks noChangeArrowheads="1"/>
          </p:cNvSpPr>
          <p:nvPr/>
        </p:nvSpPr>
        <p:spPr bwMode="auto">
          <a:xfrm rot="5400000">
            <a:off x="4724400" y="3048000"/>
            <a:ext cx="228600" cy="381000"/>
          </a:xfrm>
          <a:prstGeom prst="flowChartCollat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94212" name="Text Box 4">
            <a:extLst>
              <a:ext uri="{FF2B5EF4-FFF2-40B4-BE49-F238E27FC236}">
                <a16:creationId xmlns:a16="http://schemas.microsoft.com/office/drawing/2014/main" id="{03103C14-8E5B-4DA3-A9C9-4A62B0DC86FE}"/>
              </a:ext>
            </a:extLst>
          </p:cNvPr>
          <p:cNvSpPr txBox="1">
            <a:spLocks noChangeArrowheads="1"/>
          </p:cNvSpPr>
          <p:nvPr/>
        </p:nvSpPr>
        <p:spPr bwMode="auto">
          <a:xfrm>
            <a:off x="0" y="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9.3.3 </a:t>
            </a:r>
            <a:r>
              <a:rPr kumimoji="0" lang="zh-CN" altLang="en-US" b="0" dirty="0">
                <a:solidFill>
                  <a:schemeClr val="bg1"/>
                </a:solidFill>
              </a:rPr>
              <a:t>关系代数表达式的优化算法</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F0AAFBA-DAFF-40A9-A81B-85B7528911BB}"/>
              </a:ext>
            </a:extLst>
          </p:cNvPr>
          <p:cNvSpPr>
            <a:spLocks noGrp="1" noChangeArrowheads="1"/>
          </p:cNvSpPr>
          <p:nvPr>
            <p:ph type="body" idx="1"/>
          </p:nvPr>
        </p:nvSpPr>
        <p:spPr>
          <a:xfrm>
            <a:off x="1182688" y="2017713"/>
            <a:ext cx="7772400" cy="4114800"/>
          </a:xfrm>
          <a:noFill/>
        </p:spPr>
        <p:txBody>
          <a:bodyPr/>
          <a:lstStyle/>
          <a:p>
            <a:pPr algn="just" eaLnBrk="1" hangingPunct="1">
              <a:lnSpc>
                <a:spcPct val="120000"/>
              </a:lnSpc>
              <a:buFont typeface="Wingdings" panose="05000000000000000000" pitchFamily="2" charset="2"/>
              <a:buNone/>
            </a:pPr>
            <a:r>
              <a:rPr lang="zh-CN" altLang="en-US">
                <a:solidFill>
                  <a:schemeClr val="accent2"/>
                </a:solidFill>
              </a:rPr>
              <a:t>（</a:t>
            </a:r>
            <a:r>
              <a:rPr lang="en-US" altLang="zh-CN">
                <a:solidFill>
                  <a:schemeClr val="accent2"/>
                </a:solidFill>
              </a:rPr>
              <a:t>6</a:t>
            </a:r>
            <a:r>
              <a:rPr lang="zh-CN" altLang="en-US">
                <a:solidFill>
                  <a:schemeClr val="accent2"/>
                </a:solidFill>
              </a:rPr>
              <a:t>）生成程序</a:t>
            </a:r>
          </a:p>
          <a:p>
            <a:pPr lvl="1" algn="just" eaLnBrk="1" hangingPunct="1">
              <a:lnSpc>
                <a:spcPct val="120000"/>
              </a:lnSpc>
            </a:pPr>
            <a:r>
              <a:rPr lang="zh-CN" altLang="en-US"/>
              <a:t>生成一个程序，每组结点的计算是程序中的一步。</a:t>
            </a:r>
          </a:p>
          <a:p>
            <a:pPr lvl="1" algn="just" eaLnBrk="1" hangingPunct="1">
              <a:lnSpc>
                <a:spcPct val="120000"/>
              </a:lnSpc>
            </a:pPr>
            <a:r>
              <a:rPr lang="zh-CN" altLang="en-US"/>
              <a:t>各步的顺序是任意的，只要保证任何一组的计算不会在它的后代组之前计算</a:t>
            </a:r>
            <a:r>
              <a:rPr lang="zh-CN" altLang="en-US" sz="2400"/>
              <a:t>。</a:t>
            </a:r>
            <a:r>
              <a:rPr lang="zh-CN" altLang="en-US">
                <a:solidFill>
                  <a:schemeClr val="accent2"/>
                </a:solidFill>
              </a:rPr>
              <a:t> </a:t>
            </a:r>
          </a:p>
        </p:txBody>
      </p:sp>
      <p:sp>
        <p:nvSpPr>
          <p:cNvPr id="95235" name="Text Box 3">
            <a:extLst>
              <a:ext uri="{FF2B5EF4-FFF2-40B4-BE49-F238E27FC236}">
                <a16:creationId xmlns:a16="http://schemas.microsoft.com/office/drawing/2014/main" id="{83E361C5-15B2-4F32-B1B1-57D12A5AFA2F}"/>
              </a:ext>
            </a:extLst>
          </p:cNvPr>
          <p:cNvSpPr txBox="1">
            <a:spLocks noChangeArrowheads="1"/>
          </p:cNvSpPr>
          <p:nvPr/>
        </p:nvSpPr>
        <p:spPr bwMode="auto">
          <a:xfrm>
            <a:off x="0" y="0"/>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9.3.3 </a:t>
            </a:r>
            <a:r>
              <a:rPr kumimoji="0" lang="zh-CN" altLang="en-US" b="0" dirty="0">
                <a:solidFill>
                  <a:schemeClr val="bg1"/>
                </a:solidFill>
              </a:rPr>
              <a:t>关系代数表达式的优化算法</a:t>
            </a:r>
            <a:r>
              <a:rPr kumimoji="0" lang="en-US" altLang="zh-CN" b="0" dirty="0">
                <a:solidFill>
                  <a:schemeClr val="bg1"/>
                </a:solidFill>
              </a:rPr>
              <a:t>(</a:t>
            </a:r>
            <a:r>
              <a:rPr kumimoji="0" lang="zh-CN" altLang="en-US" b="0" dirty="0">
                <a:solidFill>
                  <a:schemeClr val="bg1"/>
                </a:solidFill>
              </a:rPr>
              <a:t>续</a:t>
            </a:r>
            <a:r>
              <a:rPr kumimoji="0" lang="en-US" altLang="zh-CN" b="0" dirty="0">
                <a:solidFill>
                  <a:schemeClr val="bg1"/>
                </a:solidFill>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None/>
            </a:pPr>
            <a:r>
              <a:rPr lang="en-US" altLang="zh-CN" dirty="0"/>
              <a:t>9.3.1 </a:t>
            </a:r>
            <a:r>
              <a:rPr lang="zh-CN" altLang="en-US" dirty="0"/>
              <a:t>代数优化的一般准则</a:t>
            </a:r>
          </a:p>
          <a:p>
            <a:pPr algn="just" eaLnBrk="1" hangingPunct="1">
              <a:lnSpc>
                <a:spcPct val="120000"/>
              </a:lnSpc>
              <a:buFont typeface="Wingdings" panose="05000000000000000000" pitchFamily="2" charset="2"/>
              <a:buNone/>
            </a:pPr>
            <a:r>
              <a:rPr lang="en-US" altLang="zh-CN" dirty="0"/>
              <a:t>9.3.2 </a:t>
            </a:r>
            <a:r>
              <a:rPr lang="zh-CN" altLang="en-US" dirty="0"/>
              <a:t>关系代数等价变换规则</a:t>
            </a:r>
          </a:p>
          <a:p>
            <a:pPr algn="just" eaLnBrk="1" hangingPunct="1">
              <a:lnSpc>
                <a:spcPct val="120000"/>
              </a:lnSpc>
              <a:buFont typeface="Wingdings" panose="05000000000000000000" pitchFamily="2" charset="2"/>
              <a:buNone/>
            </a:pPr>
            <a:r>
              <a:rPr lang="en-US" altLang="zh-CN" dirty="0"/>
              <a:t>9.3.3 </a:t>
            </a:r>
            <a:r>
              <a:rPr lang="zh-CN" altLang="en-US" dirty="0"/>
              <a:t>关系代数表达式的优化算法</a:t>
            </a:r>
          </a:p>
          <a:p>
            <a:pPr eaLnBrk="1" hangingPunct="1">
              <a:lnSpc>
                <a:spcPct val="120000"/>
              </a:lnSpc>
              <a:buFont typeface="Wingdings" panose="05000000000000000000" pitchFamily="2" charset="2"/>
              <a:buNone/>
            </a:pPr>
            <a:r>
              <a:rPr lang="en-US" altLang="zh-CN" dirty="0">
                <a:solidFill>
                  <a:schemeClr val="accent2"/>
                </a:solidFill>
              </a:rPr>
              <a:t>9.3.4 </a:t>
            </a:r>
            <a:r>
              <a:rPr lang="zh-CN" altLang="en-US" dirty="0">
                <a:solidFill>
                  <a:schemeClr val="accent2"/>
                </a:solidFill>
              </a:rPr>
              <a:t>代数优化举例</a:t>
            </a: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0"/>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 </a:t>
            </a:r>
            <a:r>
              <a:rPr kumimoji="0" lang="zh-CN" altLang="en-US" sz="3600" b="0" dirty="0">
                <a:solidFill>
                  <a:schemeClr val="bg1"/>
                </a:solidFill>
              </a:rPr>
              <a:t>逻辑优化 </a:t>
            </a:r>
          </a:p>
        </p:txBody>
      </p:sp>
    </p:spTree>
    <p:extLst>
      <p:ext uri="{BB962C8B-B14F-4D97-AF65-F5344CB8AC3E}">
        <p14:creationId xmlns:p14="http://schemas.microsoft.com/office/powerpoint/2010/main" val="29111442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97B6952C-1E58-4443-9B1A-959496D25CD8}"/>
              </a:ext>
            </a:extLst>
          </p:cNvPr>
          <p:cNvSpPr>
            <a:spLocks noGrp="1" noChangeArrowheads="1"/>
          </p:cNvSpPr>
          <p:nvPr>
            <p:ph type="body" idx="1"/>
          </p:nvPr>
        </p:nvSpPr>
        <p:spPr>
          <a:xfrm>
            <a:off x="971600" y="908720"/>
            <a:ext cx="7772400" cy="4114800"/>
          </a:xfrm>
          <a:noFill/>
        </p:spPr>
        <p:txBody>
          <a:bodyPr/>
          <a:lstStyle/>
          <a:p>
            <a:pPr algn="just" eaLnBrk="1" hangingPunct="1">
              <a:buFont typeface="Wingdings" panose="05000000000000000000" pitchFamily="2" charset="2"/>
              <a:buNone/>
            </a:pPr>
            <a:endParaRPr lang="zh-CN" altLang="en-US" dirty="0">
              <a:solidFill>
                <a:schemeClr val="accent2"/>
              </a:solidFill>
            </a:endParaRPr>
          </a:p>
          <a:p>
            <a:pPr algn="just" eaLnBrk="1" hangingPunct="1">
              <a:buFont typeface="Wingdings" panose="05000000000000000000" pitchFamily="2" charset="2"/>
              <a:buNone/>
            </a:pPr>
            <a:endParaRPr lang="zh-CN" altLang="en-US" dirty="0"/>
          </a:p>
          <a:p>
            <a:pPr algn="just" eaLnBrk="1" hangingPunct="1">
              <a:buFont typeface="Wingdings" panose="05000000000000000000" pitchFamily="2" charset="2"/>
              <a:buNone/>
            </a:pPr>
            <a:r>
              <a:rPr lang="zh-CN" altLang="en-US" dirty="0"/>
              <a:t>例：求选修了课程Ｃ</a:t>
            </a:r>
            <a:r>
              <a:rPr lang="en-US" altLang="zh-CN" dirty="0"/>
              <a:t>2</a:t>
            </a:r>
            <a:r>
              <a:rPr lang="zh-CN" altLang="en-US" dirty="0"/>
              <a:t>的学生姓名</a:t>
            </a:r>
          </a:p>
          <a:p>
            <a:pPr algn="just" eaLnBrk="1" hangingPunct="1">
              <a:buFont typeface="Wingdings" panose="05000000000000000000" pitchFamily="2" charset="2"/>
              <a:buNone/>
            </a:pPr>
            <a:r>
              <a:rPr lang="zh-CN" altLang="en-US" dirty="0"/>
              <a:t>	</a:t>
            </a:r>
            <a:r>
              <a:rPr lang="en-US" altLang="zh-CN" dirty="0"/>
              <a:t>SELECT  </a:t>
            </a:r>
            <a:r>
              <a:rPr lang="en-US" altLang="zh-CN" dirty="0" err="1"/>
              <a:t>Student.Sname</a:t>
            </a:r>
            <a:endParaRPr lang="en-US" altLang="zh-CN" dirty="0"/>
          </a:p>
          <a:p>
            <a:pPr algn="just" eaLnBrk="1" hangingPunct="1">
              <a:buFont typeface="Wingdings" panose="05000000000000000000" pitchFamily="2" charset="2"/>
              <a:buNone/>
            </a:pPr>
            <a:r>
              <a:rPr lang="en-US" altLang="zh-CN" dirty="0"/>
              <a:t>	FROM    Student, SC</a:t>
            </a:r>
          </a:p>
          <a:p>
            <a:pPr algn="just" eaLnBrk="1" hangingPunct="1">
              <a:buFont typeface="Wingdings" panose="05000000000000000000" pitchFamily="2" charset="2"/>
              <a:buNone/>
            </a:pPr>
            <a:r>
              <a:rPr lang="en-US" altLang="zh-CN" dirty="0"/>
              <a:t>	WHERE  </a:t>
            </a:r>
            <a:r>
              <a:rPr lang="en-US" altLang="zh-CN" dirty="0" err="1"/>
              <a:t>Student.Sno</a:t>
            </a:r>
            <a:r>
              <a:rPr lang="en-US" altLang="zh-CN" dirty="0"/>
              <a:t>=</a:t>
            </a:r>
            <a:r>
              <a:rPr lang="en-US" altLang="zh-CN" dirty="0" err="1"/>
              <a:t>SC.Sno</a:t>
            </a:r>
            <a:endParaRPr lang="en-US" altLang="zh-CN" dirty="0"/>
          </a:p>
          <a:p>
            <a:pPr algn="just" eaLnBrk="1" hangingPunct="1">
              <a:buFont typeface="Wingdings" panose="05000000000000000000" pitchFamily="2" charset="2"/>
              <a:buNone/>
            </a:pPr>
            <a:r>
              <a:rPr lang="en-US" altLang="zh-CN" dirty="0"/>
              <a:t>	AND     </a:t>
            </a:r>
            <a:r>
              <a:rPr lang="en-US" altLang="zh-CN" dirty="0" err="1"/>
              <a:t>SC.Cno</a:t>
            </a:r>
            <a:r>
              <a:rPr lang="en-US" altLang="zh-CN" dirty="0"/>
              <a:t>='2'; </a:t>
            </a:r>
          </a:p>
        </p:txBody>
      </p:sp>
      <p:sp>
        <p:nvSpPr>
          <p:cNvPr id="144387" name="Text Box 3">
            <a:extLst>
              <a:ext uri="{FF2B5EF4-FFF2-40B4-BE49-F238E27FC236}">
                <a16:creationId xmlns:a16="http://schemas.microsoft.com/office/drawing/2014/main" id="{CF4220F2-55D3-4C83-9CE9-F97F861536E0}"/>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9.3.4 </a:t>
            </a:r>
            <a:r>
              <a:rPr kumimoji="0" lang="zh-CN" altLang="en-US" sz="3600" b="0" dirty="0">
                <a:solidFill>
                  <a:schemeClr val="bg1"/>
                </a:solidFill>
              </a:rPr>
              <a:t>代数优化举例</a:t>
            </a:r>
            <a:r>
              <a:rPr kumimoji="0" lang="en-US" altLang="zh-CN" sz="3600" b="0" dirty="0">
                <a:solidFill>
                  <a:schemeClr val="bg1"/>
                </a:solidFill>
              </a:rPr>
              <a:t> </a:t>
            </a:r>
          </a:p>
        </p:txBody>
      </p:sp>
    </p:spTree>
    <p:extLst>
      <p:ext uri="{BB962C8B-B14F-4D97-AF65-F5344CB8AC3E}">
        <p14:creationId xmlns:p14="http://schemas.microsoft.com/office/powerpoint/2010/main" val="34599033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099E86A9-57DB-43F5-9481-8BA2E816CD90}"/>
              </a:ext>
            </a:extLst>
          </p:cNvPr>
          <p:cNvSpPr>
            <a:spLocks noGrp="1" noChangeArrowheads="1"/>
          </p:cNvSpPr>
          <p:nvPr>
            <p:ph type="body" idx="1"/>
          </p:nvPr>
        </p:nvSpPr>
        <p:spPr>
          <a:xfrm>
            <a:off x="1182688" y="2017713"/>
            <a:ext cx="7772400" cy="4114800"/>
          </a:xfrm>
          <a:noFill/>
        </p:spPr>
        <p:txBody>
          <a:bodyPr/>
          <a:lstStyle/>
          <a:p>
            <a:pPr marL="0" indent="0" algn="just" eaLnBrk="1" hangingPunct="1">
              <a:buNone/>
            </a:pPr>
            <a:r>
              <a:rPr lang="zh-CN" altLang="en-US" dirty="0"/>
              <a:t> </a:t>
            </a:r>
          </a:p>
        </p:txBody>
      </p:sp>
      <p:sp>
        <p:nvSpPr>
          <p:cNvPr id="145411" name="Rectangle 3">
            <a:extLst>
              <a:ext uri="{FF2B5EF4-FFF2-40B4-BE49-F238E27FC236}">
                <a16:creationId xmlns:a16="http://schemas.microsoft.com/office/drawing/2014/main" id="{D723F74F-F6A8-4FDA-8AF0-8A07BE18F569}"/>
              </a:ext>
            </a:extLst>
          </p:cNvPr>
          <p:cNvSpPr>
            <a:spLocks noChangeArrowheads="1"/>
          </p:cNvSpPr>
          <p:nvPr/>
        </p:nvSpPr>
        <p:spPr bwMode="auto">
          <a:xfrm>
            <a:off x="3505200" y="22860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400"/>
              <a:t>结果</a:t>
            </a:r>
            <a:endParaRPr kumimoji="0" lang="zh-CN" altLang="en-US" sz="2400" b="0"/>
          </a:p>
        </p:txBody>
      </p:sp>
      <p:sp>
        <p:nvSpPr>
          <p:cNvPr id="145412" name="Line 4">
            <a:extLst>
              <a:ext uri="{FF2B5EF4-FFF2-40B4-BE49-F238E27FC236}">
                <a16:creationId xmlns:a16="http://schemas.microsoft.com/office/drawing/2014/main" id="{CA71E68B-1068-4A22-9810-B757D21F9A28}"/>
              </a:ext>
            </a:extLst>
          </p:cNvPr>
          <p:cNvSpPr>
            <a:spLocks noChangeShapeType="1"/>
          </p:cNvSpPr>
          <p:nvPr/>
        </p:nvSpPr>
        <p:spPr bwMode="auto">
          <a:xfrm>
            <a:off x="4191000" y="27432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13" name="Rectangle 5">
            <a:extLst>
              <a:ext uri="{FF2B5EF4-FFF2-40B4-BE49-F238E27FC236}">
                <a16:creationId xmlns:a16="http://schemas.microsoft.com/office/drawing/2014/main" id="{BC0A2DCE-DEEA-4331-9DFD-376DAFDC073E}"/>
              </a:ext>
            </a:extLst>
          </p:cNvPr>
          <p:cNvSpPr>
            <a:spLocks noChangeArrowheads="1"/>
          </p:cNvSpPr>
          <p:nvPr/>
        </p:nvSpPr>
        <p:spPr bwMode="auto">
          <a:xfrm>
            <a:off x="3276600" y="3276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project(Sname)</a:t>
            </a:r>
            <a:r>
              <a:rPr kumimoji="0" lang="en-US" altLang="zh-CN" sz="2400" b="0"/>
              <a:t> </a:t>
            </a:r>
          </a:p>
        </p:txBody>
      </p:sp>
      <p:sp>
        <p:nvSpPr>
          <p:cNvPr id="145414" name="Line 6">
            <a:extLst>
              <a:ext uri="{FF2B5EF4-FFF2-40B4-BE49-F238E27FC236}">
                <a16:creationId xmlns:a16="http://schemas.microsoft.com/office/drawing/2014/main" id="{9B48D513-61B0-4A5A-9F16-462BDE4E3C8A}"/>
              </a:ext>
            </a:extLst>
          </p:cNvPr>
          <p:cNvSpPr>
            <a:spLocks noChangeShapeType="1"/>
          </p:cNvSpPr>
          <p:nvPr/>
        </p:nvSpPr>
        <p:spPr bwMode="auto">
          <a:xfrm>
            <a:off x="4267200" y="381000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15" name="Rectangle 7">
            <a:extLst>
              <a:ext uri="{FF2B5EF4-FFF2-40B4-BE49-F238E27FC236}">
                <a16:creationId xmlns:a16="http://schemas.microsoft.com/office/drawing/2014/main" id="{1966AF64-2BAE-44DB-B07E-E3B1F06AD162}"/>
              </a:ext>
            </a:extLst>
          </p:cNvPr>
          <p:cNvSpPr>
            <a:spLocks noChangeArrowheads="1"/>
          </p:cNvSpPr>
          <p:nvPr/>
        </p:nvSpPr>
        <p:spPr bwMode="auto">
          <a:xfrm>
            <a:off x="3200400" y="411480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select(</a:t>
            </a:r>
            <a:r>
              <a:rPr kumimoji="0" lang="en-US" altLang="zh-CN" sz="2400" dirty="0" err="1"/>
              <a:t>SC.Cno</a:t>
            </a:r>
            <a:r>
              <a:rPr kumimoji="0" lang="en-US" altLang="zh-CN" sz="2400" dirty="0"/>
              <a:t>=</a:t>
            </a:r>
            <a:r>
              <a:rPr kumimoji="0" lang="en-US" altLang="zh-CN" sz="2400" dirty="0">
                <a:sym typeface="Symbol" panose="05050102010706020507" pitchFamily="18" charset="2"/>
              </a:rPr>
              <a:t></a:t>
            </a:r>
            <a:r>
              <a:rPr kumimoji="0" lang="en-US" altLang="zh-CN" sz="2400" dirty="0"/>
              <a:t>2</a:t>
            </a:r>
            <a:r>
              <a:rPr kumimoji="0" lang="en-US" altLang="zh-CN" sz="2400" dirty="0">
                <a:sym typeface="Symbol" panose="05050102010706020507" pitchFamily="18" charset="2"/>
              </a:rPr>
              <a:t> and </a:t>
            </a:r>
            <a:r>
              <a:rPr kumimoji="0" lang="en-US" altLang="zh-CN" sz="2400" dirty="0" err="1"/>
              <a:t>Student.Sno</a:t>
            </a:r>
            <a:r>
              <a:rPr kumimoji="0" lang="en-US" altLang="zh-CN" sz="2400" dirty="0"/>
              <a:t>=</a:t>
            </a:r>
            <a:r>
              <a:rPr kumimoji="0" lang="en-US" altLang="zh-CN" sz="2400" dirty="0" err="1"/>
              <a:t>SC.Sno</a:t>
            </a:r>
            <a:r>
              <a:rPr kumimoji="0" lang="en-US" altLang="zh-CN" sz="2400" dirty="0"/>
              <a:t>) </a:t>
            </a:r>
          </a:p>
        </p:txBody>
      </p:sp>
      <p:sp>
        <p:nvSpPr>
          <p:cNvPr id="145417" name="Rectangle 9">
            <a:extLst>
              <a:ext uri="{FF2B5EF4-FFF2-40B4-BE49-F238E27FC236}">
                <a16:creationId xmlns:a16="http://schemas.microsoft.com/office/drawing/2014/main" id="{606BE823-5356-4AFE-A9F1-DA62CD0701D1}"/>
              </a:ext>
            </a:extLst>
          </p:cNvPr>
          <p:cNvSpPr>
            <a:spLocks noChangeArrowheads="1"/>
          </p:cNvSpPr>
          <p:nvPr/>
        </p:nvSpPr>
        <p:spPr bwMode="auto">
          <a:xfrm>
            <a:off x="1905000" y="57912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Student</a:t>
            </a:r>
            <a:endParaRPr kumimoji="0" lang="en-US" altLang="zh-CN" sz="2400" b="0"/>
          </a:p>
        </p:txBody>
      </p:sp>
      <p:sp>
        <p:nvSpPr>
          <p:cNvPr id="145418" name="Rectangle 10">
            <a:extLst>
              <a:ext uri="{FF2B5EF4-FFF2-40B4-BE49-F238E27FC236}">
                <a16:creationId xmlns:a16="http://schemas.microsoft.com/office/drawing/2014/main" id="{490917DE-D852-4BB4-A23C-FB1FA59DB7AD}"/>
              </a:ext>
            </a:extLst>
          </p:cNvPr>
          <p:cNvSpPr>
            <a:spLocks noChangeArrowheads="1"/>
          </p:cNvSpPr>
          <p:nvPr/>
        </p:nvSpPr>
        <p:spPr bwMode="auto">
          <a:xfrm>
            <a:off x="6019800" y="57912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SC</a:t>
            </a:r>
            <a:endParaRPr kumimoji="0" lang="en-US" altLang="zh-CN" sz="2400" b="0"/>
          </a:p>
        </p:txBody>
      </p:sp>
      <p:sp>
        <p:nvSpPr>
          <p:cNvPr id="145419" name="Line 11">
            <a:extLst>
              <a:ext uri="{FF2B5EF4-FFF2-40B4-BE49-F238E27FC236}">
                <a16:creationId xmlns:a16="http://schemas.microsoft.com/office/drawing/2014/main" id="{24D6A756-0374-4BFF-AA5B-2EB579262E2D}"/>
              </a:ext>
            </a:extLst>
          </p:cNvPr>
          <p:cNvSpPr>
            <a:spLocks noChangeShapeType="1"/>
          </p:cNvSpPr>
          <p:nvPr/>
        </p:nvSpPr>
        <p:spPr bwMode="auto">
          <a:xfrm>
            <a:off x="4267200" y="4648200"/>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20" name="Line 12">
            <a:extLst>
              <a:ext uri="{FF2B5EF4-FFF2-40B4-BE49-F238E27FC236}">
                <a16:creationId xmlns:a16="http://schemas.microsoft.com/office/drawing/2014/main" id="{7C52D698-53C2-4115-9388-A294A8E4306D}"/>
              </a:ext>
            </a:extLst>
          </p:cNvPr>
          <p:cNvSpPr>
            <a:spLocks noChangeShapeType="1"/>
          </p:cNvSpPr>
          <p:nvPr/>
        </p:nvSpPr>
        <p:spPr bwMode="auto">
          <a:xfrm flipH="1">
            <a:off x="2514600" y="5410200"/>
            <a:ext cx="1600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21" name="Line 13">
            <a:extLst>
              <a:ext uri="{FF2B5EF4-FFF2-40B4-BE49-F238E27FC236}">
                <a16:creationId xmlns:a16="http://schemas.microsoft.com/office/drawing/2014/main" id="{83CE3B15-C90C-454F-AC03-3BF35C835F30}"/>
              </a:ext>
            </a:extLst>
          </p:cNvPr>
          <p:cNvSpPr>
            <a:spLocks noChangeShapeType="1"/>
          </p:cNvSpPr>
          <p:nvPr/>
        </p:nvSpPr>
        <p:spPr bwMode="auto">
          <a:xfrm>
            <a:off x="4953000" y="5486400"/>
            <a:ext cx="13716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422" name="Text Box 14">
            <a:extLst>
              <a:ext uri="{FF2B5EF4-FFF2-40B4-BE49-F238E27FC236}">
                <a16:creationId xmlns:a16="http://schemas.microsoft.com/office/drawing/2014/main" id="{5E03424A-ED3E-4503-AD1A-7272E8DC8673}"/>
              </a:ext>
            </a:extLst>
          </p:cNvPr>
          <p:cNvSpPr txBox="1">
            <a:spLocks noChangeArrowheads="1"/>
          </p:cNvSpPr>
          <p:nvPr/>
        </p:nvSpPr>
        <p:spPr bwMode="auto">
          <a:xfrm>
            <a:off x="0" y="0"/>
            <a:ext cx="6335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p:txBody>
      </p:sp>
      <p:sp>
        <p:nvSpPr>
          <p:cNvPr id="16" name="文本框 15">
            <a:extLst>
              <a:ext uri="{FF2B5EF4-FFF2-40B4-BE49-F238E27FC236}">
                <a16:creationId xmlns:a16="http://schemas.microsoft.com/office/drawing/2014/main" id="{AD104552-492C-4626-A25A-7FB0462D665B}"/>
              </a:ext>
            </a:extLst>
          </p:cNvPr>
          <p:cNvSpPr txBox="1"/>
          <p:nvPr/>
        </p:nvSpPr>
        <p:spPr>
          <a:xfrm>
            <a:off x="1657066" y="1403003"/>
            <a:ext cx="466753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1</a:t>
            </a:r>
            <a:r>
              <a:rPr lang="zh-CN" altLang="en-US" dirty="0">
                <a:solidFill>
                  <a:schemeClr val="accent2"/>
                </a:solidFill>
              </a:rPr>
              <a:t>）把查询转换成某种内部表示</a:t>
            </a:r>
            <a:endParaRPr lang="zh-CN" altLang="en-US" dirty="0"/>
          </a:p>
        </p:txBody>
      </p:sp>
      <p:sp>
        <p:nvSpPr>
          <p:cNvPr id="18" name="文本框 17">
            <a:extLst>
              <a:ext uri="{FF2B5EF4-FFF2-40B4-BE49-F238E27FC236}">
                <a16:creationId xmlns:a16="http://schemas.microsoft.com/office/drawing/2014/main" id="{0972BBE2-66F5-4DFB-B1F0-FF92CC9BC384}"/>
              </a:ext>
            </a:extLst>
          </p:cNvPr>
          <p:cNvSpPr txBox="1"/>
          <p:nvPr/>
        </p:nvSpPr>
        <p:spPr>
          <a:xfrm>
            <a:off x="3390901" y="4923566"/>
            <a:ext cx="1904998" cy="461665"/>
          </a:xfrm>
          <a:prstGeom prst="rect">
            <a:avLst/>
          </a:prstGeom>
          <a:noFill/>
        </p:spPr>
        <p:txBody>
          <a:bodyPr wrap="square">
            <a:spAutoFit/>
          </a:bodyPr>
          <a:lstStyle/>
          <a:p>
            <a:r>
              <a:rPr kumimoji="0" lang="en-US" altLang="zh-CN" sz="2400" dirty="0"/>
              <a:t>Cross join</a:t>
            </a:r>
            <a:endParaRPr lang="zh-CN" altLang="en-US" dirty="0"/>
          </a:p>
        </p:txBody>
      </p:sp>
    </p:spTree>
    <p:extLst>
      <p:ext uri="{BB962C8B-B14F-4D97-AF65-F5344CB8AC3E}">
        <p14:creationId xmlns:p14="http://schemas.microsoft.com/office/powerpoint/2010/main" val="29934571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435" name="Group 3">
            <a:extLst>
              <a:ext uri="{FF2B5EF4-FFF2-40B4-BE49-F238E27FC236}">
                <a16:creationId xmlns:a16="http://schemas.microsoft.com/office/drawing/2014/main" id="{C2E33EB6-BC15-47C1-9422-86F71A653A63}"/>
              </a:ext>
            </a:extLst>
          </p:cNvPr>
          <p:cNvGrpSpPr>
            <a:grpSpLocks/>
          </p:cNvGrpSpPr>
          <p:nvPr/>
        </p:nvGrpSpPr>
        <p:grpSpPr bwMode="auto">
          <a:xfrm>
            <a:off x="2057400" y="1828800"/>
            <a:ext cx="4953000" cy="4267200"/>
            <a:chOff x="0" y="0"/>
            <a:chExt cx="3120" cy="2688"/>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1008" y="0"/>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a:t>π</a:t>
              </a:r>
              <a:r>
                <a:rPr kumimoji="0" lang="en-US" altLang="zh-CN" baseline="-30000"/>
                <a:t>Sname</a:t>
              </a:r>
              <a:r>
                <a:rPr kumimoji="0" lang="en-US" altLang="zh-CN" sz="2400"/>
                <a:t> </a:t>
              </a:r>
              <a:endParaRPr kumimoji="0" lang="en-US" altLang="zh-CN" sz="2400" b="0"/>
            </a:p>
          </p:txBody>
        </p:sp>
        <p:sp>
          <p:nvSpPr>
            <p:cNvPr id="146438" name="Line 5">
              <a:extLst>
                <a:ext uri="{FF2B5EF4-FFF2-40B4-BE49-F238E27FC236}">
                  <a16:creationId xmlns:a16="http://schemas.microsoft.com/office/drawing/2014/main" id="{21471C67-5710-45AE-9456-C3D5E73FF9DB}"/>
                </a:ext>
              </a:extLst>
            </p:cNvPr>
            <p:cNvSpPr>
              <a:spLocks noChangeShapeType="1"/>
            </p:cNvSpPr>
            <p:nvPr/>
          </p:nvSpPr>
          <p:spPr bwMode="auto">
            <a:xfrm>
              <a:off x="1440" y="38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864" y="72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 and </a:t>
              </a:r>
              <a:r>
                <a:rPr kumimoji="0" lang="en-US" altLang="zh-CN" sz="2400" baseline="-30000" dirty="0" err="1"/>
                <a:t>Student.Sno</a:t>
              </a:r>
              <a:r>
                <a:rPr kumimoji="0" lang="en-US" altLang="zh-CN" sz="2400" baseline="-30000" dirty="0"/>
                <a:t>=</a:t>
              </a:r>
              <a:r>
                <a:rPr kumimoji="0" lang="en-US" altLang="zh-CN" sz="2400" baseline="-30000" dirty="0" err="1"/>
                <a:t>SC.Sno</a:t>
              </a:r>
              <a:r>
                <a:rPr kumimoji="0" lang="en-US" altLang="zh-CN" sz="2400" dirty="0"/>
                <a:t> </a:t>
              </a:r>
            </a:p>
          </p:txBody>
        </p:sp>
        <p:sp>
          <p:nvSpPr>
            <p:cNvPr id="146440" name="Line 7">
              <a:extLst>
                <a:ext uri="{FF2B5EF4-FFF2-40B4-BE49-F238E27FC236}">
                  <a16:creationId xmlns:a16="http://schemas.microsoft.com/office/drawing/2014/main" id="{53DE3D59-E584-4DA6-9447-43CE479DF641}"/>
                </a:ext>
              </a:extLst>
            </p:cNvPr>
            <p:cNvSpPr>
              <a:spLocks noChangeShapeType="1"/>
            </p:cNvSpPr>
            <p:nvPr/>
          </p:nvSpPr>
          <p:spPr bwMode="auto">
            <a:xfrm>
              <a:off x="1440" y="1056"/>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1200" y="1776"/>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0" y="230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Student</a:t>
              </a:r>
              <a:endParaRPr kumimoji="0" lang="en-US" altLang="zh-CN" sz="2400" b="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2400" y="2304"/>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1440" y="1632"/>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432" y="2016"/>
              <a:ext cx="86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1680" y="2016"/>
              <a:ext cx="86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57066" y="1052736"/>
            <a:ext cx="543521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2</a:t>
            </a:r>
            <a:r>
              <a:rPr lang="zh-CN" altLang="en-US" dirty="0">
                <a:solidFill>
                  <a:schemeClr val="accent2"/>
                </a:solidFill>
              </a:rPr>
              <a:t>）转换为关系代数表达式</a:t>
            </a:r>
            <a:endParaRPr lang="zh-CN" altLang="en-US" dirty="0"/>
          </a:p>
        </p:txBody>
      </p:sp>
    </p:spTree>
    <p:extLst>
      <p:ext uri="{BB962C8B-B14F-4D97-AF65-F5344CB8AC3E}">
        <p14:creationId xmlns:p14="http://schemas.microsoft.com/office/powerpoint/2010/main" val="25091543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435" name="Group 3">
            <a:extLst>
              <a:ext uri="{FF2B5EF4-FFF2-40B4-BE49-F238E27FC236}">
                <a16:creationId xmlns:a16="http://schemas.microsoft.com/office/drawing/2014/main" id="{C2E33EB6-BC15-47C1-9422-86F71A653A63}"/>
              </a:ext>
            </a:extLst>
          </p:cNvPr>
          <p:cNvGrpSpPr>
            <a:grpSpLocks/>
          </p:cNvGrpSpPr>
          <p:nvPr/>
        </p:nvGrpSpPr>
        <p:grpSpPr bwMode="auto">
          <a:xfrm>
            <a:off x="2057400" y="1828800"/>
            <a:ext cx="4953000" cy="4267200"/>
            <a:chOff x="0" y="0"/>
            <a:chExt cx="3120" cy="2688"/>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1008" y="0"/>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a:t>π</a:t>
              </a:r>
              <a:r>
                <a:rPr kumimoji="0" lang="en-US" altLang="zh-CN" baseline="-30000"/>
                <a:t>Sname</a:t>
              </a:r>
              <a:r>
                <a:rPr kumimoji="0" lang="en-US" altLang="zh-CN" sz="2400"/>
                <a:t> </a:t>
              </a:r>
              <a:endParaRPr kumimoji="0" lang="en-US" altLang="zh-CN" sz="2400" b="0"/>
            </a:p>
          </p:txBody>
        </p:sp>
        <p:sp>
          <p:nvSpPr>
            <p:cNvPr id="146438" name="Line 5">
              <a:extLst>
                <a:ext uri="{FF2B5EF4-FFF2-40B4-BE49-F238E27FC236}">
                  <a16:creationId xmlns:a16="http://schemas.microsoft.com/office/drawing/2014/main" id="{21471C67-5710-45AE-9456-C3D5E73FF9DB}"/>
                </a:ext>
              </a:extLst>
            </p:cNvPr>
            <p:cNvSpPr>
              <a:spLocks noChangeShapeType="1"/>
            </p:cNvSpPr>
            <p:nvPr/>
          </p:nvSpPr>
          <p:spPr bwMode="auto">
            <a:xfrm>
              <a:off x="1440" y="38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864" y="72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a:sym typeface="Symbol" panose="05050102010706020507" pitchFamily="18" charset="2"/>
                </a:rPr>
                <a:t></a:t>
              </a:r>
              <a:r>
                <a:rPr kumimoji="0" lang="en-US" altLang="zh-CN" sz="2800" baseline="-30000"/>
                <a:t>SC.Cno=’2’</a:t>
              </a:r>
              <a:r>
                <a:rPr kumimoji="0" lang="en-US" altLang="zh-CN" sz="2400"/>
                <a:t> </a:t>
              </a:r>
            </a:p>
          </p:txBody>
        </p:sp>
        <p:sp>
          <p:nvSpPr>
            <p:cNvPr id="146440" name="Line 7">
              <a:extLst>
                <a:ext uri="{FF2B5EF4-FFF2-40B4-BE49-F238E27FC236}">
                  <a16:creationId xmlns:a16="http://schemas.microsoft.com/office/drawing/2014/main" id="{53DE3D59-E584-4DA6-9447-43CE479DF641}"/>
                </a:ext>
              </a:extLst>
            </p:cNvPr>
            <p:cNvSpPr>
              <a:spLocks noChangeShapeType="1"/>
            </p:cNvSpPr>
            <p:nvPr/>
          </p:nvSpPr>
          <p:spPr bwMode="auto">
            <a:xfrm>
              <a:off x="1440" y="105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768" y="1200"/>
              <a:ext cx="16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Student.Sno</a:t>
              </a:r>
              <a:r>
                <a:rPr kumimoji="0" lang="en-US" altLang="zh-CN" sz="2800" baseline="-30000" dirty="0"/>
                <a:t>=</a:t>
              </a:r>
              <a:r>
                <a:rPr kumimoji="0" lang="en-US" altLang="zh-CN" sz="2800" baseline="-30000" dirty="0" err="1"/>
                <a:t>SC.Sno</a:t>
              </a:r>
              <a:r>
                <a:rPr kumimoji="0"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1200" y="1776"/>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0" y="230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Student</a:t>
              </a:r>
              <a:endParaRPr kumimoji="0" lang="en-US" altLang="zh-CN" sz="2400" b="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2400" y="2304"/>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1440" y="1632"/>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432" y="2016"/>
              <a:ext cx="86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1680" y="2016"/>
              <a:ext cx="86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57066" y="1052736"/>
            <a:ext cx="543521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3</a:t>
            </a:r>
            <a:r>
              <a:rPr lang="zh-CN" altLang="en-US" dirty="0">
                <a:solidFill>
                  <a:schemeClr val="accent2"/>
                </a:solidFill>
              </a:rPr>
              <a:t>）分解选择（规则</a:t>
            </a:r>
            <a:r>
              <a:rPr lang="en-US" altLang="zh-CN" dirty="0">
                <a:solidFill>
                  <a:schemeClr val="accent2"/>
                </a:solidFill>
              </a:rPr>
              <a:t>4</a:t>
            </a:r>
            <a:r>
              <a:rPr lang="zh-CN" altLang="en-US" dirty="0">
                <a:solidFill>
                  <a:schemeClr val="accent2"/>
                </a:solidFill>
              </a:rPr>
              <a:t>）</a:t>
            </a:r>
            <a:endParaRPr lang="zh-CN" altLang="en-US" dirty="0"/>
          </a:p>
        </p:txBody>
      </p:sp>
    </p:spTree>
    <p:extLst>
      <p:ext uri="{BB962C8B-B14F-4D97-AF65-F5344CB8AC3E}">
        <p14:creationId xmlns:p14="http://schemas.microsoft.com/office/powerpoint/2010/main" val="29212471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3657600" y="182880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5181600" y="4800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3276600" y="306132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Student.Sno</a:t>
            </a:r>
            <a:r>
              <a:rPr kumimoji="0" lang="en-US" altLang="zh-CN" sz="2800" baseline="-30000" dirty="0"/>
              <a:t>=</a:t>
            </a:r>
            <a:r>
              <a:rPr kumimoji="0" lang="en-US" altLang="zh-CN" sz="2800" baseline="-30000" dirty="0" err="1"/>
              <a:t>SC.Sno</a:t>
            </a:r>
            <a:r>
              <a:rPr kumimoji="0"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3962400" y="397572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2444689" y="517461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5683188" y="580452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4343400" y="3747120"/>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3048000" y="4513513"/>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4495800" y="4509120"/>
            <a:ext cx="13716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57066" y="1052736"/>
            <a:ext cx="543521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4</a:t>
            </a:r>
            <a:r>
              <a:rPr lang="zh-CN" altLang="en-US" dirty="0">
                <a:solidFill>
                  <a:schemeClr val="accent2"/>
                </a:solidFill>
              </a:rPr>
              <a:t>）选择下移</a:t>
            </a:r>
            <a:endParaRPr lang="zh-CN" altLang="en-US" dirty="0"/>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4343400" y="2764160"/>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2">
            <a:extLst>
              <a:ext uri="{FF2B5EF4-FFF2-40B4-BE49-F238E27FC236}">
                <a16:creationId xmlns:a16="http://schemas.microsoft.com/office/drawing/2014/main" id="{B0CD2F9A-6643-41F0-A593-6886882E6E7A}"/>
              </a:ext>
            </a:extLst>
          </p:cNvPr>
          <p:cNvSpPr>
            <a:spLocks noChangeShapeType="1"/>
          </p:cNvSpPr>
          <p:nvPr/>
        </p:nvSpPr>
        <p:spPr bwMode="auto">
          <a:xfrm flipH="1">
            <a:off x="6242112" y="5410200"/>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35497587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3657600" y="141277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5181600" y="4555976"/>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3276600" y="2645296"/>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Student.Sno</a:t>
            </a:r>
            <a:r>
              <a:rPr kumimoji="0" lang="en-US" altLang="zh-CN" sz="2800" baseline="-30000" dirty="0"/>
              <a:t>=</a:t>
            </a:r>
            <a:r>
              <a:rPr kumimoji="0" lang="en-US" altLang="zh-CN" sz="2800" baseline="-30000" dirty="0" err="1"/>
              <a:t>SC.Sno</a:t>
            </a:r>
            <a:r>
              <a:rPr kumimoji="0"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3962400" y="35596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2289448" y="55598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5670612" y="5909028"/>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4343400" y="333109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3048000" y="4097489"/>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4495800" y="4093096"/>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57066" y="1052736"/>
            <a:ext cx="543521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5</a:t>
            </a:r>
            <a:r>
              <a:rPr lang="zh-CN" altLang="en-US" dirty="0">
                <a:solidFill>
                  <a:schemeClr val="accent2"/>
                </a:solidFill>
              </a:rPr>
              <a:t>）投影下移</a:t>
            </a:r>
            <a:endParaRPr lang="zh-CN" altLang="en-US" dirty="0"/>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4343400" y="2348136"/>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2">
            <a:extLst>
              <a:ext uri="{FF2B5EF4-FFF2-40B4-BE49-F238E27FC236}">
                <a16:creationId xmlns:a16="http://schemas.microsoft.com/office/drawing/2014/main" id="{B0CD2F9A-6643-41F0-A593-6886882E6E7A}"/>
              </a:ext>
            </a:extLst>
          </p:cNvPr>
          <p:cNvSpPr>
            <a:spLocks noChangeShapeType="1"/>
          </p:cNvSpPr>
          <p:nvPr/>
        </p:nvSpPr>
        <p:spPr bwMode="auto">
          <a:xfrm flipH="1">
            <a:off x="6228184" y="5121796"/>
            <a:ext cx="0" cy="366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Rectangle 4">
            <a:extLst>
              <a:ext uri="{FF2B5EF4-FFF2-40B4-BE49-F238E27FC236}">
                <a16:creationId xmlns:a16="http://schemas.microsoft.com/office/drawing/2014/main" id="{0DFF77CD-2080-4E56-A443-A4A32F4087BC}"/>
              </a:ext>
            </a:extLst>
          </p:cNvPr>
          <p:cNvSpPr>
            <a:spLocks noChangeArrowheads="1"/>
          </p:cNvSpPr>
          <p:nvPr/>
        </p:nvSpPr>
        <p:spPr bwMode="auto">
          <a:xfrm>
            <a:off x="2339752" y="441540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Sname,sno</a:t>
            </a:r>
            <a:r>
              <a:rPr kumimoji="0" lang="en-US" altLang="zh-CN" sz="2400" dirty="0"/>
              <a:t> </a:t>
            </a:r>
            <a:endParaRPr kumimoji="0" lang="en-US" altLang="zh-CN" sz="2400" b="0" dirty="0"/>
          </a:p>
        </p:txBody>
      </p:sp>
      <p:sp>
        <p:nvSpPr>
          <p:cNvPr id="19" name="Rectangle 4">
            <a:extLst>
              <a:ext uri="{FF2B5EF4-FFF2-40B4-BE49-F238E27FC236}">
                <a16:creationId xmlns:a16="http://schemas.microsoft.com/office/drawing/2014/main" id="{3D461DCA-DF12-4BD7-822F-E3F12F06F322}"/>
              </a:ext>
            </a:extLst>
          </p:cNvPr>
          <p:cNvSpPr>
            <a:spLocks noChangeArrowheads="1"/>
          </p:cNvSpPr>
          <p:nvPr/>
        </p:nvSpPr>
        <p:spPr bwMode="auto">
          <a:xfrm>
            <a:off x="5537801" y="5328016"/>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Cno,sno</a:t>
            </a:r>
            <a:r>
              <a:rPr kumimoji="0" lang="en-US" altLang="zh-CN" sz="2400" dirty="0"/>
              <a:t> </a:t>
            </a:r>
            <a:endParaRPr kumimoji="0" lang="en-US" altLang="zh-CN" sz="2400" b="0" dirty="0"/>
          </a:p>
        </p:txBody>
      </p:sp>
      <p:sp>
        <p:nvSpPr>
          <p:cNvPr id="20" name="Line 12">
            <a:extLst>
              <a:ext uri="{FF2B5EF4-FFF2-40B4-BE49-F238E27FC236}">
                <a16:creationId xmlns:a16="http://schemas.microsoft.com/office/drawing/2014/main" id="{5DEE6245-FF41-482A-8CE5-855FA03AA95E}"/>
              </a:ext>
            </a:extLst>
          </p:cNvPr>
          <p:cNvSpPr>
            <a:spLocks noChangeShapeType="1"/>
          </p:cNvSpPr>
          <p:nvPr/>
        </p:nvSpPr>
        <p:spPr bwMode="auto">
          <a:xfrm flipH="1">
            <a:off x="6228184" y="5818459"/>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Rectangle 4">
            <a:extLst>
              <a:ext uri="{FF2B5EF4-FFF2-40B4-BE49-F238E27FC236}">
                <a16:creationId xmlns:a16="http://schemas.microsoft.com/office/drawing/2014/main" id="{70670189-1965-4934-ABF2-58BD68EE925C}"/>
              </a:ext>
            </a:extLst>
          </p:cNvPr>
          <p:cNvSpPr>
            <a:spLocks noChangeArrowheads="1"/>
          </p:cNvSpPr>
          <p:nvPr/>
        </p:nvSpPr>
        <p:spPr bwMode="auto">
          <a:xfrm>
            <a:off x="5580112" y="4221088"/>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22" name="Line 12">
            <a:extLst>
              <a:ext uri="{FF2B5EF4-FFF2-40B4-BE49-F238E27FC236}">
                <a16:creationId xmlns:a16="http://schemas.microsoft.com/office/drawing/2014/main" id="{26229999-4BD1-49E8-A301-8BCC4E612B20}"/>
              </a:ext>
            </a:extLst>
          </p:cNvPr>
          <p:cNvSpPr>
            <a:spLocks noChangeShapeType="1"/>
          </p:cNvSpPr>
          <p:nvPr/>
        </p:nvSpPr>
        <p:spPr bwMode="auto">
          <a:xfrm flipH="1">
            <a:off x="6228184" y="4509120"/>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12">
            <a:extLst>
              <a:ext uri="{FF2B5EF4-FFF2-40B4-BE49-F238E27FC236}">
                <a16:creationId xmlns:a16="http://schemas.microsoft.com/office/drawing/2014/main" id="{E5C62A47-24E6-4A23-8E84-23922B127E9F}"/>
              </a:ext>
            </a:extLst>
          </p:cNvPr>
          <p:cNvSpPr>
            <a:spLocks noChangeShapeType="1"/>
          </p:cNvSpPr>
          <p:nvPr/>
        </p:nvSpPr>
        <p:spPr bwMode="auto">
          <a:xfrm flipH="1">
            <a:off x="2770507" y="5085184"/>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322804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5076056" y="1143979"/>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Select </a:t>
            </a:r>
            <a:r>
              <a:rPr kumimoji="1" lang="en-US" altLang="zh-CN" sz="2400" b="1" i="0" u="none" strike="noStrike" cap="none" normalizeH="0" baseline="0" dirty="0" err="1">
                <a:ln>
                  <a:noFill/>
                </a:ln>
                <a:solidFill>
                  <a:schemeClr val="tx1"/>
                </a:solidFill>
                <a:effectLst/>
                <a:latin typeface="新宋体" panose="02010609030101010101" pitchFamily="49" charset="-122"/>
                <a:ea typeface="新宋体" panose="02010609030101010101" pitchFamily="49" charset="-122"/>
              </a:rPr>
              <a:t>R.id,S.cdate</a:t>
            </a:r>
            <a:endPar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From R join S</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ON R.id=S.id</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latin typeface="新宋体" panose="02010609030101010101" pitchFamily="49" charset="-122"/>
                <a:ea typeface="新宋体" panose="02010609030101010101" pitchFamily="49" charset="-122"/>
              </a:rPr>
              <a:t>Where </a:t>
            </a:r>
            <a:r>
              <a:rPr lang="en-US" altLang="zh-CN" dirty="0" err="1">
                <a:latin typeface="新宋体" panose="02010609030101010101" pitchFamily="49" charset="-122"/>
                <a:ea typeface="新宋体" panose="02010609030101010101" pitchFamily="49" charset="-122"/>
              </a:rPr>
              <a:t>S.value</a:t>
            </a:r>
            <a:r>
              <a:rPr lang="en-US" altLang="zh-CN" dirty="0">
                <a:latin typeface="新宋体" panose="02010609030101010101" pitchFamily="49" charset="-122"/>
                <a:ea typeface="新宋体" panose="02010609030101010101" pitchFamily="49" charset="-122"/>
              </a:rPr>
              <a:t>&gt;100</a:t>
            </a:r>
            <a:endParaRPr kumimoji="1" lang="zh-CN" altLang="en-US" sz="24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7058372"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805356"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7236296"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7164288"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648872"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6465912" y="4941168"/>
            <a:ext cx="338336" cy="461665"/>
          </a:xfrm>
          <a:prstGeom prst="rect">
            <a:avLst/>
          </a:prstGeom>
          <a:noFill/>
        </p:spPr>
        <p:txBody>
          <a:bodyPr wrap="square" rtlCol="0">
            <a:spAutoFit/>
          </a:bodyPr>
          <a:lstStyle/>
          <a:p>
            <a:r>
              <a:rPr lang="en-US" altLang="zh-CN" dirty="0"/>
              <a:t>R</a:t>
            </a:r>
            <a:endParaRPr lang="zh-CN" altLang="en-US" dirty="0"/>
          </a:p>
        </p:txBody>
      </p:sp>
      <p:sp>
        <p:nvSpPr>
          <p:cNvPr id="15" name="文本框 14">
            <a:extLst>
              <a:ext uri="{FF2B5EF4-FFF2-40B4-BE49-F238E27FC236}">
                <a16:creationId xmlns:a16="http://schemas.microsoft.com/office/drawing/2014/main" id="{9A0CB7AF-5795-4B70-A243-9B76B78272A4}"/>
              </a:ext>
            </a:extLst>
          </p:cNvPr>
          <p:cNvSpPr txBox="1"/>
          <p:nvPr/>
        </p:nvSpPr>
        <p:spPr>
          <a:xfrm>
            <a:off x="7762056" y="5589240"/>
            <a:ext cx="338336" cy="461665"/>
          </a:xfrm>
          <a:prstGeom prst="rect">
            <a:avLst/>
          </a:prstGeom>
          <a:noFill/>
        </p:spPr>
        <p:txBody>
          <a:bodyPr wrap="square" rtlCol="0">
            <a:spAutoFit/>
          </a:bodyPr>
          <a:lstStyle/>
          <a:p>
            <a:r>
              <a:rPr lang="en-US" altLang="zh-CN" dirty="0"/>
              <a:t>S</a:t>
            </a:r>
            <a:endParaRPr lang="zh-CN" altLang="en-US" dirty="0"/>
          </a:p>
        </p:txBody>
      </p:sp>
      <p:sp>
        <p:nvSpPr>
          <p:cNvPr id="16" name="文本框 15">
            <a:extLst>
              <a:ext uri="{FF2B5EF4-FFF2-40B4-BE49-F238E27FC236}">
                <a16:creationId xmlns:a16="http://schemas.microsoft.com/office/drawing/2014/main" id="{581E9A33-4846-4A55-AAEB-514548072BE7}"/>
              </a:ext>
            </a:extLst>
          </p:cNvPr>
          <p:cNvSpPr txBox="1"/>
          <p:nvPr/>
        </p:nvSpPr>
        <p:spPr>
          <a:xfrm>
            <a:off x="7698432" y="5096217"/>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extLst>
              <p:ext uri="{D42A27DB-BD31-4B8C-83A1-F6EECF244321}">
                <p14:modId xmlns:p14="http://schemas.microsoft.com/office/powerpoint/2010/main" val="3184281649"/>
              </p:ext>
            </p:extLst>
          </p:nvPr>
        </p:nvGraphicFramePr>
        <p:xfrm>
          <a:off x="7041976"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976"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extLst>
              <p:ext uri="{D42A27DB-BD31-4B8C-83A1-F6EECF244321}">
                <p14:modId xmlns:p14="http://schemas.microsoft.com/office/powerpoint/2010/main" val="2956472689"/>
              </p:ext>
            </p:extLst>
          </p:nvPr>
        </p:nvGraphicFramePr>
        <p:xfrm>
          <a:off x="7473652"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652"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7452320" y="4160113"/>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7338392" y="3512041"/>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6084168"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971600" y="1412776"/>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971600" y="2492897"/>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t1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left.next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latin typeface="新宋体" panose="02010609030101010101" pitchFamily="49" charset="-122"/>
                <a:ea typeface="新宋体" panose="02010609030101010101" pitchFamily="49" charset="-122"/>
              </a:rPr>
              <a:t>(t1)</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t2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right.next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1800800" y="4115104"/>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 </a:t>
            </a:r>
            <a:r>
              <a:rPr kumimoji="1" lang="en-US" altLang="zh-CN" sz="2000" b="1" i="0" u="none" strike="noStrike" cap="none" normalizeH="0" baseline="0" dirty="0" err="1">
                <a:ln>
                  <a:noFill/>
                </a:ln>
                <a:solidFill>
                  <a:srgbClr val="FF0000"/>
                </a:solidFill>
                <a:effectLst/>
                <a:latin typeface="新宋体" panose="02010609030101010101" pitchFamily="49" charset="-122"/>
                <a:ea typeface="新宋体" panose="02010609030101010101" pitchFamily="49" charset="-122"/>
              </a:rPr>
              <a:t>child.next</a:t>
            </a:r>
            <a:r>
              <a:rPr kumimoji="1" lang="en-US" altLang="zh-CN" sz="2000" b="1" i="0" u="none" strike="noStrike" cap="none" normalizeH="0" baseline="0" dirty="0">
                <a:ln>
                  <a:noFill/>
                </a:ln>
                <a:solidFill>
                  <a:srgbClr val="FF0000"/>
                </a:solidFill>
                <a:effectLst/>
                <a:latin typeface="新宋体" panose="02010609030101010101" pitchFamily="49" charset="-122"/>
                <a:ea typeface="新宋体" panose="02010609030101010101" pitchFamily="49" charset="-122"/>
              </a:rPr>
              <a:t>()</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3756836" y="5445224"/>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S</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3686138" y="3519115"/>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矩形 30">
            <a:extLst>
              <a:ext uri="{FF2B5EF4-FFF2-40B4-BE49-F238E27FC236}">
                <a16:creationId xmlns:a16="http://schemas.microsoft.com/office/drawing/2014/main" id="{01B354BD-62CD-4841-82CD-A7EA4EEFF074}"/>
              </a:ext>
            </a:extLst>
          </p:cNvPr>
          <p:cNvSpPr/>
          <p:nvPr/>
        </p:nvSpPr>
        <p:spPr bwMode="auto">
          <a:xfrm>
            <a:off x="888420" y="5532772"/>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新宋体" panose="02010609030101010101" pitchFamily="49" charset="-122"/>
                <a:ea typeface="新宋体" panose="02010609030101010101" pitchFamily="49" charset="-122"/>
              </a:rPr>
              <a:t>f</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or t in</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R</a:t>
            </a:r>
            <a:r>
              <a:rPr kumimoji="1" lang="en-US" altLang="zh-CN" sz="2000" b="1" i="0" u="none" strike="noStrike" cap="none" normalizeH="0" baseline="0" dirty="0">
                <a:ln>
                  <a:noFill/>
                </a:ln>
                <a:solidFill>
                  <a:schemeClr val="tx1"/>
                </a:solidFill>
                <a:effectLst/>
                <a:latin typeface="新宋体" panose="02010609030101010101" pitchFamily="49" charset="-122"/>
                <a:ea typeface="新宋体" panose="02010609030101010101" pitchFamily="49" charset="-122"/>
              </a:rPr>
              <a:t>:</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latin typeface="新宋体" panose="02010609030101010101" pitchFamily="49" charset="-122"/>
                <a:ea typeface="新宋体" panose="02010609030101010101" pitchFamily="49" charset="-122"/>
              </a:rPr>
              <a:t>(t)</a:t>
            </a:r>
            <a:r>
              <a:rPr kumimoji="1" lang="en-US" altLang="zh-CN" sz="2000" b="1" i="0" u="none" strike="noStrike" cap="none" normalizeH="0" baseline="0" dirty="0">
                <a:ln>
                  <a:noFill/>
                </a:ln>
                <a:effectLst/>
                <a:latin typeface="新宋体" panose="02010609030101010101" pitchFamily="49" charset="-122"/>
                <a:ea typeface="新宋体" panose="02010609030101010101" pitchFamily="49" charset="-122"/>
              </a:rPr>
              <a:t> </a:t>
            </a:r>
            <a:endParaRPr kumimoji="1" lang="zh-CN" altLang="en-US" sz="2000" b="1" i="0" u="none" strike="noStrike" cap="none" normalizeH="0" baseline="0" dirty="0">
              <a:ln>
                <a:noFill/>
              </a:ln>
              <a:effectLst/>
              <a:latin typeface="新宋体" panose="02010609030101010101" pitchFamily="49" charset="-122"/>
              <a:ea typeface="新宋体" panose="02010609030101010101" pitchFamily="49" charset="-122"/>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329280"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1</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251520"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2</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251520"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bg1"/>
                </a:solidFill>
                <a:effectLst/>
                <a:latin typeface="Tahoma" pitchFamily="34" charset="0"/>
                <a:ea typeface="宋体" pitchFamily="2" charset="-122"/>
              </a:rPr>
              <a:t>3</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77" name="内容占位符 2">
            <a:extLst>
              <a:ext uri="{FF2B5EF4-FFF2-40B4-BE49-F238E27FC236}">
                <a16:creationId xmlns:a16="http://schemas.microsoft.com/office/drawing/2014/main" id="{4F18D674-9E52-403B-ADC6-01109E6BCD14}"/>
              </a:ext>
            </a:extLst>
          </p:cNvPr>
          <p:cNvSpPr>
            <a:spLocks noGrp="1"/>
          </p:cNvSpPr>
          <p:nvPr>
            <p:ph idx="1"/>
          </p:nvPr>
        </p:nvSpPr>
        <p:spPr>
          <a:xfrm>
            <a:off x="685800" y="835360"/>
            <a:ext cx="4102224" cy="496111"/>
          </a:xfrm>
        </p:spPr>
        <p:txBody>
          <a:bodyPr/>
          <a:lstStyle/>
          <a:p>
            <a:r>
              <a:rPr lang="zh-CN" altLang="en-US" dirty="0"/>
              <a:t>迭代模型</a:t>
            </a:r>
            <a:endParaRPr lang="en-US" altLang="zh-CN" dirty="0"/>
          </a:p>
        </p:txBody>
      </p:sp>
      <p:sp>
        <p:nvSpPr>
          <p:cNvPr id="32" name="椭圆 31">
            <a:extLst>
              <a:ext uri="{FF2B5EF4-FFF2-40B4-BE49-F238E27FC236}">
                <a16:creationId xmlns:a16="http://schemas.microsoft.com/office/drawing/2014/main" id="{F5D928E3-4D68-45CF-BBDF-4AA860DE1AD3}"/>
              </a:ext>
            </a:extLst>
          </p:cNvPr>
          <p:cNvSpPr/>
          <p:nvPr/>
        </p:nvSpPr>
        <p:spPr bwMode="auto">
          <a:xfrm>
            <a:off x="5508104" y="429309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4</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sp>
        <p:nvSpPr>
          <p:cNvPr id="33" name="椭圆 32">
            <a:extLst>
              <a:ext uri="{FF2B5EF4-FFF2-40B4-BE49-F238E27FC236}">
                <a16:creationId xmlns:a16="http://schemas.microsoft.com/office/drawing/2014/main" id="{0444CF09-5B27-4138-B513-728B454912F9}"/>
              </a:ext>
            </a:extLst>
          </p:cNvPr>
          <p:cNvSpPr/>
          <p:nvPr/>
        </p:nvSpPr>
        <p:spPr bwMode="auto">
          <a:xfrm>
            <a:off x="5436096"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bg1"/>
                </a:solidFill>
              </a:rPr>
              <a:t>5</a:t>
            </a:r>
            <a:endParaRPr kumimoji="1" lang="zh-CN" altLang="en-US" sz="2400" b="1" i="0" u="none" strike="noStrike" cap="none" normalizeH="0" baseline="0" dirty="0">
              <a:ln>
                <a:noFill/>
              </a:ln>
              <a:solidFill>
                <a:schemeClr val="bg1"/>
              </a:solidFill>
              <a:effectLst/>
              <a:latin typeface="Tahoma" pitchFamily="34" charset="0"/>
              <a:ea typeface="宋体" pitchFamily="2" charset="-122"/>
            </a:endParaRPr>
          </a:p>
        </p:txBody>
      </p:sp>
      <p:cxnSp>
        <p:nvCxnSpPr>
          <p:cNvPr id="4" name="连接符: 曲线 3">
            <a:extLst>
              <a:ext uri="{FF2B5EF4-FFF2-40B4-BE49-F238E27FC236}">
                <a16:creationId xmlns:a16="http://schemas.microsoft.com/office/drawing/2014/main" id="{CD2BA4FB-42AC-4191-982D-A2EB26DC4F2E}"/>
              </a:ext>
            </a:extLst>
          </p:cNvPr>
          <p:cNvCxnSpPr/>
          <p:nvPr/>
        </p:nvCxnSpPr>
        <p:spPr bwMode="auto">
          <a:xfrm rot="5400000">
            <a:off x="2375756" y="2024846"/>
            <a:ext cx="720081" cy="216024"/>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17" name="连接符: 曲线 16">
            <a:extLst>
              <a:ext uri="{FF2B5EF4-FFF2-40B4-BE49-F238E27FC236}">
                <a16:creationId xmlns:a16="http://schemas.microsoft.com/office/drawing/2014/main" id="{57D4CF0C-606B-4D57-A134-0AEA25EC8D08}"/>
              </a:ext>
            </a:extLst>
          </p:cNvPr>
          <p:cNvCxnSpPr/>
          <p:nvPr/>
        </p:nvCxnSpPr>
        <p:spPr bwMode="auto">
          <a:xfrm rot="5400000">
            <a:off x="2519773" y="3753036"/>
            <a:ext cx="648072" cy="12700"/>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27" name="连接符: 曲线 26">
            <a:extLst>
              <a:ext uri="{FF2B5EF4-FFF2-40B4-BE49-F238E27FC236}">
                <a16:creationId xmlns:a16="http://schemas.microsoft.com/office/drawing/2014/main" id="{A92A3314-6361-405D-BF38-D0F731AC70E6}"/>
              </a:ext>
            </a:extLst>
          </p:cNvPr>
          <p:cNvCxnSpPr/>
          <p:nvPr/>
        </p:nvCxnSpPr>
        <p:spPr bwMode="auto">
          <a:xfrm rot="16200000" flipH="1">
            <a:off x="3408334" y="4785614"/>
            <a:ext cx="1008112" cy="311108"/>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CA6275FD-C665-437D-88FA-909C70CF61E4}"/>
              </a:ext>
            </a:extLst>
          </p:cNvPr>
          <p:cNvCxnSpPr/>
          <p:nvPr/>
        </p:nvCxnSpPr>
        <p:spPr bwMode="auto">
          <a:xfrm rot="16200000" flipV="1">
            <a:off x="4158968" y="4816168"/>
            <a:ext cx="1474136" cy="792088"/>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BBE40211-73E2-41BB-8D76-A0264D6A8C60}"/>
              </a:ext>
            </a:extLst>
          </p:cNvPr>
          <p:cNvCxnSpPr>
            <a:cxnSpLocks/>
          </p:cNvCxnSpPr>
          <p:nvPr/>
        </p:nvCxnSpPr>
        <p:spPr bwMode="auto">
          <a:xfrm rot="16200000" flipV="1">
            <a:off x="3707905" y="3573017"/>
            <a:ext cx="1224136" cy="936102"/>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9" name="连接符: 曲线 38">
            <a:extLst>
              <a:ext uri="{FF2B5EF4-FFF2-40B4-BE49-F238E27FC236}">
                <a16:creationId xmlns:a16="http://schemas.microsoft.com/office/drawing/2014/main" id="{1BE62B2C-FCD4-45C9-9B51-510CA8E34267}"/>
              </a:ext>
            </a:extLst>
          </p:cNvPr>
          <p:cNvCxnSpPr/>
          <p:nvPr/>
        </p:nvCxnSpPr>
        <p:spPr bwMode="auto">
          <a:xfrm rot="16200000" flipV="1">
            <a:off x="3150789" y="2378862"/>
            <a:ext cx="1739226" cy="527132"/>
          </a:xfrm>
          <a:prstGeom prst="curvedConnector3">
            <a:avLst/>
          </a:prstGeom>
          <a:solidFill>
            <a:schemeClr val="bg1"/>
          </a:solidFill>
          <a:ln w="41275" cap="flat" cmpd="sng" algn="ctr">
            <a:solidFill>
              <a:schemeClr val="tx1"/>
            </a:solidFill>
            <a:prstDash val="solid"/>
            <a:round/>
            <a:headEnd type="none" w="med" len="med"/>
            <a:tailEnd type="triangle"/>
          </a:ln>
          <a:effectLst/>
        </p:spPr>
      </p:cxnSp>
      <p:sp>
        <p:nvSpPr>
          <p:cNvPr id="48" name="Text Box 4">
            <a:extLst>
              <a:ext uri="{FF2B5EF4-FFF2-40B4-BE49-F238E27FC236}">
                <a16:creationId xmlns:a16="http://schemas.microsoft.com/office/drawing/2014/main" id="{8237AFFB-0EBD-47C2-82E1-288E815A48C7}"/>
              </a:ext>
            </a:extLst>
          </p:cNvPr>
          <p:cNvSpPr txBox="1">
            <a:spLocks noChangeArrowheads="1"/>
          </p:cNvSpPr>
          <p:nvPr/>
        </p:nvSpPr>
        <p:spPr bwMode="auto">
          <a:xfrm>
            <a:off x="0" y="-3577"/>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9.1.1 </a:t>
            </a:r>
            <a:r>
              <a:rPr kumimoji="0" lang="zh-CN" altLang="en-US" sz="3600" b="0" dirty="0">
                <a:solidFill>
                  <a:schemeClr val="bg1"/>
                </a:solidFill>
                <a:latin typeface="楷体_GB2312" pitchFamily="49" charset="-122"/>
                <a:ea typeface="楷体_GB2312" pitchFamily="49" charset="-122"/>
              </a:rPr>
              <a:t>查询处理模型</a:t>
            </a:r>
          </a:p>
          <a:p>
            <a:pPr eaLnBrk="1" hangingPunct="1">
              <a:spcBef>
                <a:spcPct val="0"/>
              </a:spcBef>
              <a:buClrTx/>
              <a:buFont typeface="Arial" panose="020B0604020202020204" pitchFamily="34" charset="0"/>
              <a:buNone/>
            </a:pPr>
            <a:r>
              <a:rPr kumimoji="0" lang="zh-CN" altLang="en-US" sz="3600" b="0" dirty="0">
                <a:solidFill>
                  <a:schemeClr val="bg1"/>
                </a:solidFill>
              </a:rPr>
              <a:t> </a:t>
            </a:r>
          </a:p>
        </p:txBody>
      </p:sp>
    </p:spTree>
    <p:extLst>
      <p:ext uri="{BB962C8B-B14F-4D97-AF65-F5344CB8AC3E}">
        <p14:creationId xmlns:p14="http://schemas.microsoft.com/office/powerpoint/2010/main" val="4724605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3657600" y="141277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5181600" y="4555976"/>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3276600" y="2645296"/>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Student.Sno</a:t>
            </a:r>
            <a:r>
              <a:rPr kumimoji="0" lang="en-US" altLang="zh-CN" sz="2800" baseline="-30000" dirty="0"/>
              <a:t>=</a:t>
            </a:r>
            <a:r>
              <a:rPr kumimoji="0" lang="en-US" altLang="zh-CN" sz="2800" baseline="-30000" dirty="0" err="1"/>
              <a:t>SC.Sno</a:t>
            </a:r>
            <a:r>
              <a:rPr kumimoji="0"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3962400" y="35596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2289448" y="55598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5670612" y="5391777"/>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4343400" y="333109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3048000" y="4097489"/>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4495800" y="4093096"/>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57066" y="1052736"/>
            <a:ext cx="543521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6</a:t>
            </a:r>
            <a:r>
              <a:rPr lang="zh-CN" altLang="en-US" dirty="0">
                <a:solidFill>
                  <a:schemeClr val="accent2"/>
                </a:solidFill>
              </a:rPr>
              <a:t>）串接合并</a:t>
            </a:r>
            <a:endParaRPr lang="zh-CN" altLang="en-US" dirty="0"/>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4343400" y="2348136"/>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Rectangle 4">
            <a:extLst>
              <a:ext uri="{FF2B5EF4-FFF2-40B4-BE49-F238E27FC236}">
                <a16:creationId xmlns:a16="http://schemas.microsoft.com/office/drawing/2014/main" id="{0DFF77CD-2080-4E56-A443-A4A32F4087BC}"/>
              </a:ext>
            </a:extLst>
          </p:cNvPr>
          <p:cNvSpPr>
            <a:spLocks noChangeArrowheads="1"/>
          </p:cNvSpPr>
          <p:nvPr/>
        </p:nvSpPr>
        <p:spPr bwMode="auto">
          <a:xfrm>
            <a:off x="2339752" y="441540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Sname,sno</a:t>
            </a:r>
            <a:r>
              <a:rPr kumimoji="0" lang="en-US" altLang="zh-CN" sz="2400" dirty="0"/>
              <a:t> </a:t>
            </a:r>
            <a:endParaRPr kumimoji="0" lang="en-US" altLang="zh-CN" sz="2400" b="0" dirty="0"/>
          </a:p>
        </p:txBody>
      </p:sp>
      <p:sp>
        <p:nvSpPr>
          <p:cNvPr id="20" name="Line 12">
            <a:extLst>
              <a:ext uri="{FF2B5EF4-FFF2-40B4-BE49-F238E27FC236}">
                <a16:creationId xmlns:a16="http://schemas.microsoft.com/office/drawing/2014/main" id="{5DEE6245-FF41-482A-8CE5-855FA03AA95E}"/>
              </a:ext>
            </a:extLst>
          </p:cNvPr>
          <p:cNvSpPr>
            <a:spLocks noChangeShapeType="1"/>
          </p:cNvSpPr>
          <p:nvPr/>
        </p:nvSpPr>
        <p:spPr bwMode="auto">
          <a:xfrm flipH="1">
            <a:off x="6228184" y="5301208"/>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Rectangle 4">
            <a:extLst>
              <a:ext uri="{FF2B5EF4-FFF2-40B4-BE49-F238E27FC236}">
                <a16:creationId xmlns:a16="http://schemas.microsoft.com/office/drawing/2014/main" id="{70670189-1965-4934-ABF2-58BD68EE925C}"/>
              </a:ext>
            </a:extLst>
          </p:cNvPr>
          <p:cNvSpPr>
            <a:spLocks noChangeArrowheads="1"/>
          </p:cNvSpPr>
          <p:nvPr/>
        </p:nvSpPr>
        <p:spPr bwMode="auto">
          <a:xfrm>
            <a:off x="5580112" y="4221088"/>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22" name="Line 12">
            <a:extLst>
              <a:ext uri="{FF2B5EF4-FFF2-40B4-BE49-F238E27FC236}">
                <a16:creationId xmlns:a16="http://schemas.microsoft.com/office/drawing/2014/main" id="{26229999-4BD1-49E8-A301-8BCC4E612B20}"/>
              </a:ext>
            </a:extLst>
          </p:cNvPr>
          <p:cNvSpPr>
            <a:spLocks noChangeShapeType="1"/>
          </p:cNvSpPr>
          <p:nvPr/>
        </p:nvSpPr>
        <p:spPr bwMode="auto">
          <a:xfrm flipH="1">
            <a:off x="6228184" y="4509120"/>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12">
            <a:extLst>
              <a:ext uri="{FF2B5EF4-FFF2-40B4-BE49-F238E27FC236}">
                <a16:creationId xmlns:a16="http://schemas.microsoft.com/office/drawing/2014/main" id="{E5C62A47-24E6-4A23-8E84-23922B127E9F}"/>
              </a:ext>
            </a:extLst>
          </p:cNvPr>
          <p:cNvSpPr>
            <a:spLocks noChangeShapeType="1"/>
          </p:cNvSpPr>
          <p:nvPr/>
        </p:nvSpPr>
        <p:spPr bwMode="auto">
          <a:xfrm flipH="1">
            <a:off x="2770507" y="5085184"/>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3925202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3657600" y="1707524"/>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5181600" y="4850724"/>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146441" name="Rectangle 8">
            <a:extLst>
              <a:ext uri="{FF2B5EF4-FFF2-40B4-BE49-F238E27FC236}">
                <a16:creationId xmlns:a16="http://schemas.microsoft.com/office/drawing/2014/main" id="{B8D4F3AA-EC14-42F3-9E27-8FE29AD3F562}"/>
              </a:ext>
            </a:extLst>
          </p:cNvPr>
          <p:cNvSpPr>
            <a:spLocks noChangeArrowheads="1"/>
          </p:cNvSpPr>
          <p:nvPr/>
        </p:nvSpPr>
        <p:spPr bwMode="auto">
          <a:xfrm>
            <a:off x="3276600" y="2940044"/>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Student.Sno</a:t>
            </a:r>
            <a:r>
              <a:rPr kumimoji="0" lang="en-US" altLang="zh-CN" sz="2800" baseline="-30000" dirty="0"/>
              <a:t>=</a:t>
            </a:r>
            <a:r>
              <a:rPr kumimoji="0" lang="en-US" altLang="zh-CN" sz="2800" baseline="-30000" dirty="0" err="1"/>
              <a:t>SC.Sno</a:t>
            </a:r>
            <a:r>
              <a:rPr kumimoji="0" lang="en-US" altLang="zh-CN" sz="2400" dirty="0"/>
              <a:t> </a:t>
            </a:r>
          </a:p>
        </p:txBody>
      </p:sp>
      <p:sp>
        <p:nvSpPr>
          <p:cNvPr id="146442" name="Rectangle 9">
            <a:extLst>
              <a:ext uri="{FF2B5EF4-FFF2-40B4-BE49-F238E27FC236}">
                <a16:creationId xmlns:a16="http://schemas.microsoft.com/office/drawing/2014/main" id="{DB238BC6-83B5-4A40-87EA-4CE8BEB1945B}"/>
              </a:ext>
            </a:extLst>
          </p:cNvPr>
          <p:cNvSpPr>
            <a:spLocks noChangeArrowheads="1"/>
          </p:cNvSpPr>
          <p:nvPr/>
        </p:nvSpPr>
        <p:spPr bwMode="auto">
          <a:xfrm>
            <a:off x="3962400" y="38544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2289448" y="58546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5670612" y="6203776"/>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146445" name="Line 12">
            <a:extLst>
              <a:ext uri="{FF2B5EF4-FFF2-40B4-BE49-F238E27FC236}">
                <a16:creationId xmlns:a16="http://schemas.microsoft.com/office/drawing/2014/main" id="{379AE833-85B7-4853-B4BC-B3C35FFB3DD5}"/>
              </a:ext>
            </a:extLst>
          </p:cNvPr>
          <p:cNvSpPr>
            <a:spLocks noChangeShapeType="1"/>
          </p:cNvSpPr>
          <p:nvPr/>
        </p:nvSpPr>
        <p:spPr bwMode="auto">
          <a:xfrm>
            <a:off x="4343400" y="3625844"/>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3048000" y="4392237"/>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4495800" y="4387844"/>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91680" y="943037"/>
            <a:ext cx="6155294" cy="1200329"/>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6</a:t>
            </a:r>
            <a:r>
              <a:rPr lang="zh-CN" altLang="en-US" dirty="0">
                <a:solidFill>
                  <a:schemeClr val="accent2"/>
                </a:solidFill>
              </a:rPr>
              <a:t>）</a:t>
            </a:r>
            <a:r>
              <a:rPr lang="zh-CN" altLang="zh-CN" sz="2400" kern="1200" dirty="0">
                <a:solidFill>
                  <a:schemeClr val="accent2"/>
                </a:solidFill>
                <a:effectLst/>
                <a:ea typeface="等线" panose="02010600030101010101" pitchFamily="2" charset="-122"/>
                <a:cs typeface="Times New Roman" panose="02020603050405020304" pitchFamily="18" charset="0"/>
              </a:rPr>
              <a:t>分组，恰好笛卡尔积能和其前面的选择运算组成</a:t>
            </a:r>
            <a:r>
              <a:rPr lang="zh-CN" altLang="en-US" sz="2400" kern="1200" dirty="0">
                <a:solidFill>
                  <a:schemeClr val="accent2"/>
                </a:solidFill>
                <a:effectLst/>
                <a:ea typeface="等线" panose="02010600030101010101" pitchFamily="2" charset="-122"/>
                <a:cs typeface="Times New Roman" panose="02020603050405020304" pitchFamily="18" charset="0"/>
              </a:rPr>
              <a:t>自然</a:t>
            </a:r>
            <a:r>
              <a:rPr lang="zh-CN" altLang="zh-CN" sz="2400" kern="1200" dirty="0">
                <a:solidFill>
                  <a:schemeClr val="accent2"/>
                </a:solidFill>
                <a:effectLst/>
                <a:ea typeface="等线" panose="02010600030101010101" pitchFamily="2" charset="-122"/>
                <a:cs typeface="Times New Roman" panose="02020603050405020304" pitchFamily="18" charset="0"/>
              </a:rPr>
              <a:t>连接</a:t>
            </a:r>
            <a:endParaRPr lang="zh-CN" altLang="en-US" dirty="0">
              <a:solidFill>
                <a:schemeClr val="accent2"/>
              </a:solidFill>
            </a:endParaRPr>
          </a:p>
          <a:p>
            <a:endParaRPr lang="zh-CN" altLang="en-US" dirty="0">
              <a:solidFill>
                <a:schemeClr val="accent2"/>
              </a:solidFill>
            </a:endParaRPr>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4343400" y="2642884"/>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2">
            <a:extLst>
              <a:ext uri="{FF2B5EF4-FFF2-40B4-BE49-F238E27FC236}">
                <a16:creationId xmlns:a16="http://schemas.microsoft.com/office/drawing/2014/main" id="{B0CD2F9A-6643-41F0-A593-6886882E6E7A}"/>
              </a:ext>
            </a:extLst>
          </p:cNvPr>
          <p:cNvSpPr>
            <a:spLocks noChangeShapeType="1"/>
          </p:cNvSpPr>
          <p:nvPr/>
        </p:nvSpPr>
        <p:spPr bwMode="auto">
          <a:xfrm flipH="1">
            <a:off x="6228184" y="5416543"/>
            <a:ext cx="0" cy="7827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Rectangle 4">
            <a:extLst>
              <a:ext uri="{FF2B5EF4-FFF2-40B4-BE49-F238E27FC236}">
                <a16:creationId xmlns:a16="http://schemas.microsoft.com/office/drawing/2014/main" id="{0DFF77CD-2080-4E56-A443-A4A32F4087BC}"/>
              </a:ext>
            </a:extLst>
          </p:cNvPr>
          <p:cNvSpPr>
            <a:spLocks noChangeArrowheads="1"/>
          </p:cNvSpPr>
          <p:nvPr/>
        </p:nvSpPr>
        <p:spPr bwMode="auto">
          <a:xfrm>
            <a:off x="2339752" y="471015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Sname,sno</a:t>
            </a:r>
            <a:r>
              <a:rPr kumimoji="0" lang="en-US" altLang="zh-CN" sz="2400" dirty="0"/>
              <a:t> </a:t>
            </a:r>
            <a:endParaRPr kumimoji="0" lang="en-US" altLang="zh-CN" sz="2400" b="0" dirty="0"/>
          </a:p>
        </p:txBody>
      </p:sp>
      <p:sp>
        <p:nvSpPr>
          <p:cNvPr id="21" name="Rectangle 4">
            <a:extLst>
              <a:ext uri="{FF2B5EF4-FFF2-40B4-BE49-F238E27FC236}">
                <a16:creationId xmlns:a16="http://schemas.microsoft.com/office/drawing/2014/main" id="{70670189-1965-4934-ABF2-58BD68EE925C}"/>
              </a:ext>
            </a:extLst>
          </p:cNvPr>
          <p:cNvSpPr>
            <a:spLocks noChangeArrowheads="1"/>
          </p:cNvSpPr>
          <p:nvPr/>
        </p:nvSpPr>
        <p:spPr bwMode="auto">
          <a:xfrm>
            <a:off x="5580112" y="4515836"/>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22" name="Line 12">
            <a:extLst>
              <a:ext uri="{FF2B5EF4-FFF2-40B4-BE49-F238E27FC236}">
                <a16:creationId xmlns:a16="http://schemas.microsoft.com/office/drawing/2014/main" id="{26229999-4BD1-49E8-A301-8BCC4E612B20}"/>
              </a:ext>
            </a:extLst>
          </p:cNvPr>
          <p:cNvSpPr>
            <a:spLocks noChangeShapeType="1"/>
          </p:cNvSpPr>
          <p:nvPr/>
        </p:nvSpPr>
        <p:spPr bwMode="auto">
          <a:xfrm flipH="1">
            <a:off x="6228184" y="4803868"/>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12">
            <a:extLst>
              <a:ext uri="{FF2B5EF4-FFF2-40B4-BE49-F238E27FC236}">
                <a16:creationId xmlns:a16="http://schemas.microsoft.com/office/drawing/2014/main" id="{E5C62A47-24E6-4A23-8E84-23922B127E9F}"/>
              </a:ext>
            </a:extLst>
          </p:cNvPr>
          <p:cNvSpPr>
            <a:spLocks noChangeShapeType="1"/>
          </p:cNvSpPr>
          <p:nvPr/>
        </p:nvSpPr>
        <p:spPr bwMode="auto">
          <a:xfrm flipH="1">
            <a:off x="2770507" y="5379932"/>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 name="椭圆 1">
            <a:extLst>
              <a:ext uri="{FF2B5EF4-FFF2-40B4-BE49-F238E27FC236}">
                <a16:creationId xmlns:a16="http://schemas.microsoft.com/office/drawing/2014/main" id="{C1CE366A-69D6-4EF7-BDCF-F8E4DE9A36C9}"/>
              </a:ext>
            </a:extLst>
          </p:cNvPr>
          <p:cNvSpPr/>
          <p:nvPr/>
        </p:nvSpPr>
        <p:spPr bwMode="auto">
          <a:xfrm>
            <a:off x="1475656" y="2723726"/>
            <a:ext cx="7056784" cy="3480049"/>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20285003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4">
            <a:extLst>
              <a:ext uri="{FF2B5EF4-FFF2-40B4-BE49-F238E27FC236}">
                <a16:creationId xmlns:a16="http://schemas.microsoft.com/office/drawing/2014/main" id="{8538A4DC-47FF-4E94-AD06-18917D0FCC90}"/>
              </a:ext>
            </a:extLst>
          </p:cNvPr>
          <p:cNvSpPr>
            <a:spLocks noChangeArrowheads="1"/>
          </p:cNvSpPr>
          <p:nvPr/>
        </p:nvSpPr>
        <p:spPr bwMode="auto">
          <a:xfrm>
            <a:off x="3616087" y="189455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146439" name="Rectangle 6">
            <a:extLst>
              <a:ext uri="{FF2B5EF4-FFF2-40B4-BE49-F238E27FC236}">
                <a16:creationId xmlns:a16="http://schemas.microsoft.com/office/drawing/2014/main" id="{A93C6DD0-B7E7-4FE9-890D-B96650CD4D2F}"/>
              </a:ext>
            </a:extLst>
          </p:cNvPr>
          <p:cNvSpPr>
            <a:spLocks noChangeArrowheads="1"/>
          </p:cNvSpPr>
          <p:nvPr/>
        </p:nvSpPr>
        <p:spPr bwMode="auto">
          <a:xfrm>
            <a:off x="5181600" y="4850724"/>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146443" name="Rectangle 10">
            <a:extLst>
              <a:ext uri="{FF2B5EF4-FFF2-40B4-BE49-F238E27FC236}">
                <a16:creationId xmlns:a16="http://schemas.microsoft.com/office/drawing/2014/main" id="{BF16C003-B9CA-4E0F-968D-BC88B6A15745}"/>
              </a:ext>
            </a:extLst>
          </p:cNvPr>
          <p:cNvSpPr>
            <a:spLocks noChangeArrowheads="1"/>
          </p:cNvSpPr>
          <p:nvPr/>
        </p:nvSpPr>
        <p:spPr bwMode="auto">
          <a:xfrm>
            <a:off x="2289448" y="58546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146444" name="Rectangle 11">
            <a:extLst>
              <a:ext uri="{FF2B5EF4-FFF2-40B4-BE49-F238E27FC236}">
                <a16:creationId xmlns:a16="http://schemas.microsoft.com/office/drawing/2014/main" id="{D2BC209A-F51C-4F48-A855-6BD07CA52C47}"/>
              </a:ext>
            </a:extLst>
          </p:cNvPr>
          <p:cNvSpPr>
            <a:spLocks noChangeArrowheads="1"/>
          </p:cNvSpPr>
          <p:nvPr/>
        </p:nvSpPr>
        <p:spPr bwMode="auto">
          <a:xfrm>
            <a:off x="5670612" y="558924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146446" name="Line 13">
            <a:extLst>
              <a:ext uri="{FF2B5EF4-FFF2-40B4-BE49-F238E27FC236}">
                <a16:creationId xmlns:a16="http://schemas.microsoft.com/office/drawing/2014/main" id="{D1FAE1B2-E17A-4F25-9BA9-55887EC1B0FE}"/>
              </a:ext>
            </a:extLst>
          </p:cNvPr>
          <p:cNvSpPr>
            <a:spLocks noChangeShapeType="1"/>
          </p:cNvSpPr>
          <p:nvPr/>
        </p:nvSpPr>
        <p:spPr bwMode="auto">
          <a:xfrm flipH="1">
            <a:off x="3048000" y="4392237"/>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47" name="Line 14">
            <a:extLst>
              <a:ext uri="{FF2B5EF4-FFF2-40B4-BE49-F238E27FC236}">
                <a16:creationId xmlns:a16="http://schemas.microsoft.com/office/drawing/2014/main" id="{A105FCB9-DB16-4345-A11D-3DF84E02D4D7}"/>
              </a:ext>
            </a:extLst>
          </p:cNvPr>
          <p:cNvSpPr>
            <a:spLocks noChangeShapeType="1"/>
          </p:cNvSpPr>
          <p:nvPr/>
        </p:nvSpPr>
        <p:spPr bwMode="auto">
          <a:xfrm>
            <a:off x="4495800" y="4387844"/>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436" name="Text Box 15">
            <a:extLst>
              <a:ext uri="{FF2B5EF4-FFF2-40B4-BE49-F238E27FC236}">
                <a16:creationId xmlns:a16="http://schemas.microsoft.com/office/drawing/2014/main" id="{5CB95FCD-B1D7-41D3-9903-F6DAFF7BFAD2}"/>
              </a:ext>
            </a:extLst>
          </p:cNvPr>
          <p:cNvSpPr txBox="1">
            <a:spLocks noChangeArrowheads="1"/>
          </p:cNvSpPr>
          <p:nvPr/>
        </p:nvSpPr>
        <p:spPr bwMode="auto">
          <a:xfrm>
            <a:off x="0" y="0"/>
            <a:ext cx="63357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solidFill>
                  <a:schemeClr val="bg1"/>
                </a:solidFill>
              </a:rPr>
              <a:t>9.3.4 </a:t>
            </a:r>
            <a:r>
              <a:rPr kumimoji="0" lang="zh-CN" altLang="en-US" sz="3600" b="0" dirty="0">
                <a:solidFill>
                  <a:schemeClr val="bg1"/>
                </a:solidFill>
              </a:rPr>
              <a:t>代数优化举例（续）</a:t>
            </a:r>
            <a:endParaRPr kumimoji="0" lang="en-US" altLang="zh-CN" sz="3600" b="0" dirty="0">
              <a:solidFill>
                <a:schemeClr val="bg1"/>
              </a:solidFill>
            </a:endParaRPr>
          </a:p>
          <a:p>
            <a:pPr eaLnBrk="1" hangingPunct="1">
              <a:spcBef>
                <a:spcPct val="0"/>
              </a:spcBef>
              <a:buClrTx/>
              <a:buFont typeface="Arial" panose="020B0604020202020204" pitchFamily="34" charset="0"/>
              <a:buNone/>
            </a:pPr>
            <a:r>
              <a:rPr kumimoji="0" lang="en-US" altLang="zh-CN" sz="3600" b="0" dirty="0">
                <a:solidFill>
                  <a:schemeClr val="bg1"/>
                </a:solidFill>
              </a:rPr>
              <a:t> </a:t>
            </a:r>
          </a:p>
        </p:txBody>
      </p:sp>
      <p:sp>
        <p:nvSpPr>
          <p:cNvPr id="16" name="文本框 15">
            <a:extLst>
              <a:ext uri="{FF2B5EF4-FFF2-40B4-BE49-F238E27FC236}">
                <a16:creationId xmlns:a16="http://schemas.microsoft.com/office/drawing/2014/main" id="{0A1A30BB-BC93-4711-810E-066C490DF821}"/>
              </a:ext>
            </a:extLst>
          </p:cNvPr>
          <p:cNvSpPr txBox="1"/>
          <p:nvPr/>
        </p:nvSpPr>
        <p:spPr>
          <a:xfrm>
            <a:off x="1691680" y="943037"/>
            <a:ext cx="6155294" cy="461665"/>
          </a:xfrm>
          <a:prstGeom prst="rect">
            <a:avLst/>
          </a:prstGeom>
          <a:noFill/>
        </p:spPr>
        <p:txBody>
          <a:bodyPr wrap="square">
            <a:spAutoFit/>
          </a:bodyPr>
          <a:lstStyle/>
          <a:p>
            <a:r>
              <a:rPr lang="zh-CN" altLang="en-US" dirty="0">
                <a:solidFill>
                  <a:schemeClr val="accent2"/>
                </a:solidFill>
              </a:rPr>
              <a:t>（</a:t>
            </a:r>
            <a:r>
              <a:rPr lang="en-US" altLang="zh-CN" dirty="0">
                <a:solidFill>
                  <a:schemeClr val="accent2"/>
                </a:solidFill>
              </a:rPr>
              <a:t>7</a:t>
            </a:r>
            <a:r>
              <a:rPr lang="zh-CN" altLang="en-US" dirty="0">
                <a:solidFill>
                  <a:schemeClr val="accent2"/>
                </a:solidFill>
              </a:rPr>
              <a:t>）代数优化后</a:t>
            </a:r>
            <a:r>
              <a:rPr lang="zh-CN" altLang="en-US" sz="2400" kern="1200" dirty="0">
                <a:solidFill>
                  <a:schemeClr val="accent2"/>
                </a:solidFill>
                <a:effectLst/>
                <a:ea typeface="等线" panose="02010600030101010101" pitchFamily="2" charset="-122"/>
                <a:cs typeface="Times New Roman" panose="02020603050405020304" pitchFamily="18" charset="0"/>
              </a:rPr>
              <a:t>结果</a:t>
            </a:r>
            <a:endParaRPr lang="zh-CN" altLang="en-US" dirty="0">
              <a:solidFill>
                <a:schemeClr val="accent2"/>
              </a:solidFill>
            </a:endParaRPr>
          </a:p>
        </p:txBody>
      </p:sp>
      <p:sp>
        <p:nvSpPr>
          <p:cNvPr id="17" name="Line 12">
            <a:extLst>
              <a:ext uri="{FF2B5EF4-FFF2-40B4-BE49-F238E27FC236}">
                <a16:creationId xmlns:a16="http://schemas.microsoft.com/office/drawing/2014/main" id="{B89E3335-EBEF-4DAC-B687-CAB089D7311D}"/>
              </a:ext>
            </a:extLst>
          </p:cNvPr>
          <p:cNvSpPr>
            <a:spLocks noChangeShapeType="1"/>
          </p:cNvSpPr>
          <p:nvPr/>
        </p:nvSpPr>
        <p:spPr bwMode="auto">
          <a:xfrm flipH="1">
            <a:off x="4229100" y="2696146"/>
            <a:ext cx="0" cy="10989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12">
            <a:extLst>
              <a:ext uri="{FF2B5EF4-FFF2-40B4-BE49-F238E27FC236}">
                <a16:creationId xmlns:a16="http://schemas.microsoft.com/office/drawing/2014/main" id="{B0CD2F9A-6643-41F0-A593-6886882E6E7A}"/>
              </a:ext>
            </a:extLst>
          </p:cNvPr>
          <p:cNvSpPr>
            <a:spLocks noChangeShapeType="1"/>
          </p:cNvSpPr>
          <p:nvPr/>
        </p:nvSpPr>
        <p:spPr bwMode="auto">
          <a:xfrm flipH="1">
            <a:off x="6228184" y="5416544"/>
            <a:ext cx="0" cy="366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Rectangle 4">
            <a:extLst>
              <a:ext uri="{FF2B5EF4-FFF2-40B4-BE49-F238E27FC236}">
                <a16:creationId xmlns:a16="http://schemas.microsoft.com/office/drawing/2014/main" id="{0DFF77CD-2080-4E56-A443-A4A32F4087BC}"/>
              </a:ext>
            </a:extLst>
          </p:cNvPr>
          <p:cNvSpPr>
            <a:spLocks noChangeArrowheads="1"/>
          </p:cNvSpPr>
          <p:nvPr/>
        </p:nvSpPr>
        <p:spPr bwMode="auto">
          <a:xfrm>
            <a:off x="2339752" y="471015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Sname,sno</a:t>
            </a:r>
            <a:r>
              <a:rPr kumimoji="0" lang="en-US" altLang="zh-CN" sz="2400" dirty="0"/>
              <a:t> </a:t>
            </a:r>
            <a:endParaRPr kumimoji="0" lang="en-US" altLang="zh-CN" sz="2400" b="0" dirty="0"/>
          </a:p>
        </p:txBody>
      </p:sp>
      <p:sp>
        <p:nvSpPr>
          <p:cNvPr id="21" name="Rectangle 4">
            <a:extLst>
              <a:ext uri="{FF2B5EF4-FFF2-40B4-BE49-F238E27FC236}">
                <a16:creationId xmlns:a16="http://schemas.microsoft.com/office/drawing/2014/main" id="{70670189-1965-4934-ABF2-58BD68EE925C}"/>
              </a:ext>
            </a:extLst>
          </p:cNvPr>
          <p:cNvSpPr>
            <a:spLocks noChangeArrowheads="1"/>
          </p:cNvSpPr>
          <p:nvPr/>
        </p:nvSpPr>
        <p:spPr bwMode="auto">
          <a:xfrm>
            <a:off x="5580112" y="4515836"/>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22" name="Line 12">
            <a:extLst>
              <a:ext uri="{FF2B5EF4-FFF2-40B4-BE49-F238E27FC236}">
                <a16:creationId xmlns:a16="http://schemas.microsoft.com/office/drawing/2014/main" id="{26229999-4BD1-49E8-A301-8BCC4E612B20}"/>
              </a:ext>
            </a:extLst>
          </p:cNvPr>
          <p:cNvSpPr>
            <a:spLocks noChangeShapeType="1"/>
          </p:cNvSpPr>
          <p:nvPr/>
        </p:nvSpPr>
        <p:spPr bwMode="auto">
          <a:xfrm flipH="1">
            <a:off x="6228184" y="4803868"/>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12">
            <a:extLst>
              <a:ext uri="{FF2B5EF4-FFF2-40B4-BE49-F238E27FC236}">
                <a16:creationId xmlns:a16="http://schemas.microsoft.com/office/drawing/2014/main" id="{E5C62A47-24E6-4A23-8E84-23922B127E9F}"/>
              </a:ext>
            </a:extLst>
          </p:cNvPr>
          <p:cNvSpPr>
            <a:spLocks noChangeShapeType="1"/>
          </p:cNvSpPr>
          <p:nvPr/>
        </p:nvSpPr>
        <p:spPr bwMode="auto">
          <a:xfrm flipH="1">
            <a:off x="2770507" y="5379932"/>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AutoShape 4">
            <a:extLst>
              <a:ext uri="{FF2B5EF4-FFF2-40B4-BE49-F238E27FC236}">
                <a16:creationId xmlns:a16="http://schemas.microsoft.com/office/drawing/2014/main" id="{F38483DC-A6A4-4298-BFF4-105F24555F7D}"/>
              </a:ext>
            </a:extLst>
          </p:cNvPr>
          <p:cNvSpPr>
            <a:spLocks noChangeArrowheads="1"/>
          </p:cNvSpPr>
          <p:nvPr/>
        </p:nvSpPr>
        <p:spPr bwMode="auto">
          <a:xfrm rot="5400000">
            <a:off x="4139551" y="3941268"/>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5242138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85D6CB25-3817-41C9-B50D-9F88A087CD87}"/>
              </a:ext>
            </a:extLst>
          </p:cNvPr>
          <p:cNvSpPr txBox="1">
            <a:spLocks noChangeArrowheads="1"/>
          </p:cNvSpPr>
          <p:nvPr/>
        </p:nvSpPr>
        <p:spPr bwMode="auto">
          <a:xfrm>
            <a:off x="1403350" y="0"/>
            <a:ext cx="7129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zh-CN" altLang="en-US" sz="3600" b="0" dirty="0">
                <a:solidFill>
                  <a:schemeClr val="bg1"/>
                </a:solidFill>
              </a:rPr>
              <a:t>第九章 关系查询处理和查询优化</a:t>
            </a:r>
          </a:p>
        </p:txBody>
      </p:sp>
      <p:sp>
        <p:nvSpPr>
          <p:cNvPr id="2051" name="Text Box 3">
            <a:extLst>
              <a:ext uri="{FF2B5EF4-FFF2-40B4-BE49-F238E27FC236}">
                <a16:creationId xmlns:a16="http://schemas.microsoft.com/office/drawing/2014/main" id="{D2999BB3-066D-4EF1-98B6-33A321FC0E98}"/>
              </a:ext>
            </a:extLst>
          </p:cNvPr>
          <p:cNvSpPr txBox="1">
            <a:spLocks noChangeArrowheads="1"/>
          </p:cNvSpPr>
          <p:nvPr/>
        </p:nvSpPr>
        <p:spPr bwMode="auto">
          <a:xfrm>
            <a:off x="1689100" y="1689100"/>
            <a:ext cx="66167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None/>
            </a:pPr>
            <a:r>
              <a:rPr kumimoji="0" lang="en-US" altLang="zh-CN" sz="3600" b="0" dirty="0">
                <a:latin typeface="Arial Narrow" panose="020B0606020202030204" pitchFamily="34" charset="0"/>
                <a:ea typeface="楷体_GB2312" pitchFamily="49" charset="-122"/>
              </a:rPr>
              <a:t>9.1</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关系数据库系统的查询处理</a:t>
            </a: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zh-CN" altLang="en-US" sz="3600" b="0" dirty="0">
              <a:latin typeface="Arial Narrow" panose="020B0606020202030204" pitchFamily="34" charset="0"/>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9.2</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关系数据库系统的查询优化</a:t>
            </a: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endParaRPr kumimoji="0" lang="en-US" altLang="zh-CN" sz="3600" b="0" dirty="0">
              <a:latin typeface="楷体_GB2312" pitchFamily="49" charset="-122"/>
              <a:ea typeface="楷体_GB2312" pitchFamily="49" charset="-122"/>
            </a:endParaRPr>
          </a:p>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9.3</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逻辑优化</a:t>
            </a:r>
          </a:p>
        </p:txBody>
      </p:sp>
      <p:sp>
        <p:nvSpPr>
          <p:cNvPr id="3076" name="AutoShape 4">
            <a:extLst>
              <a:ext uri="{FF2B5EF4-FFF2-40B4-BE49-F238E27FC236}">
                <a16:creationId xmlns:a16="http://schemas.microsoft.com/office/drawing/2014/main" id="{85494A1B-0CE4-4ADB-8050-50D04EB088D4}"/>
              </a:ext>
            </a:extLst>
          </p:cNvPr>
          <p:cNvSpPr>
            <a:spLocks noChangeArrowheads="1"/>
          </p:cNvSpPr>
          <p:nvPr/>
        </p:nvSpPr>
        <p:spPr bwMode="auto">
          <a:xfrm>
            <a:off x="1066800" y="4941168"/>
            <a:ext cx="533400" cy="457200"/>
          </a:xfrm>
          <a:prstGeom prst="rightArrow">
            <a:avLst>
              <a:gd name="adj1" fmla="val 50000"/>
              <a:gd name="adj2" fmla="val 29167"/>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Tx/>
              <a:buNone/>
            </a:pPr>
            <a:endParaRPr lang="zh-CN" altLang="en-US" sz="2400">
              <a:latin typeface="Tahoma" panose="020B0604030504040204" pitchFamily="34" charset="0"/>
            </a:endParaRPr>
          </a:p>
        </p:txBody>
      </p:sp>
      <p:sp>
        <p:nvSpPr>
          <p:cNvPr id="6" name="Text Box 5">
            <a:extLst>
              <a:ext uri="{FF2B5EF4-FFF2-40B4-BE49-F238E27FC236}">
                <a16:creationId xmlns:a16="http://schemas.microsoft.com/office/drawing/2014/main" id="{A033936F-A55E-48C5-9195-3A4D9E069BF0}"/>
              </a:ext>
            </a:extLst>
          </p:cNvPr>
          <p:cNvSpPr txBox="1">
            <a:spLocks noChangeArrowheads="1"/>
          </p:cNvSpPr>
          <p:nvPr/>
        </p:nvSpPr>
        <p:spPr bwMode="auto">
          <a:xfrm>
            <a:off x="1689100" y="4845734"/>
            <a:ext cx="6616700" cy="646331"/>
          </a:xfrm>
          <a:prstGeom prst="rect">
            <a:avLst/>
          </a:prstGeom>
          <a:gradFill rotWithShape="0">
            <a:gsLst>
              <a:gs pos="0">
                <a:srgbClr val="3333FF"/>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latin typeface="Arial Narrow" panose="020B0606020202030204" pitchFamily="34" charset="0"/>
                <a:ea typeface="楷体_GB2312" pitchFamily="49" charset="-122"/>
              </a:rPr>
              <a:t>9.4</a:t>
            </a:r>
            <a:r>
              <a:rPr kumimoji="0" lang="en-US" altLang="zh-CN" sz="3600" b="0" dirty="0">
                <a:latin typeface="楷体_GB2312" pitchFamily="49" charset="-122"/>
                <a:ea typeface="楷体_GB2312" pitchFamily="49" charset="-122"/>
              </a:rPr>
              <a:t> </a:t>
            </a:r>
            <a:r>
              <a:rPr kumimoji="0" lang="zh-CN" altLang="en-US" sz="3600" b="0" dirty="0">
                <a:latin typeface="楷体_GB2312" pitchFamily="49" charset="-122"/>
                <a:ea typeface="楷体_GB2312" pitchFamily="49" charset="-122"/>
              </a:rPr>
              <a:t>物理优化</a:t>
            </a:r>
            <a:endParaRPr kumimoji="0" lang="zh-CN" altLang="en-US" sz="3600" b="0" dirty="0">
              <a:solidFill>
                <a:schemeClr val="bg1"/>
              </a:solidFill>
              <a:latin typeface="楷体_GB2312" pitchFamily="49" charset="-122"/>
              <a:ea typeface="楷体_GB2312" pitchFamily="49" charset="-122"/>
            </a:endParaRPr>
          </a:p>
        </p:txBody>
      </p:sp>
    </p:spTree>
    <p:extLst>
      <p:ext uri="{BB962C8B-B14F-4D97-AF65-F5344CB8AC3E}">
        <p14:creationId xmlns:p14="http://schemas.microsoft.com/office/powerpoint/2010/main" val="19580850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D23F1ED-0FF5-4827-8FB8-9E7C9459EE92}"/>
              </a:ext>
            </a:extLst>
          </p:cNvPr>
          <p:cNvSpPr>
            <a:spLocks noGrp="1" noChangeArrowheads="1"/>
          </p:cNvSpPr>
          <p:nvPr>
            <p:ph type="body" idx="1"/>
          </p:nvPr>
        </p:nvSpPr>
        <p:spPr>
          <a:xfrm>
            <a:off x="685800" y="1196975"/>
            <a:ext cx="7772400" cy="4899025"/>
          </a:xfrm>
        </p:spPr>
        <p:txBody>
          <a:bodyPr/>
          <a:lstStyle/>
          <a:p>
            <a:pPr algn="just" eaLnBrk="1" hangingPunct="1">
              <a:lnSpc>
                <a:spcPct val="120000"/>
              </a:lnSpc>
              <a:buNone/>
            </a:pPr>
            <a:r>
              <a:rPr lang="en-US" altLang="zh-CN" dirty="0">
                <a:solidFill>
                  <a:schemeClr val="accent2"/>
                </a:solidFill>
              </a:rPr>
              <a:t>9.4.1 </a:t>
            </a:r>
            <a:r>
              <a:rPr lang="zh-CN" altLang="en-US" dirty="0">
                <a:solidFill>
                  <a:schemeClr val="accent2"/>
                </a:solidFill>
              </a:rPr>
              <a:t>代价估计</a:t>
            </a:r>
          </a:p>
          <a:p>
            <a:pPr algn="just" eaLnBrk="1" hangingPunct="1">
              <a:lnSpc>
                <a:spcPct val="120000"/>
              </a:lnSpc>
              <a:buFont typeface="Wingdings" panose="05000000000000000000" pitchFamily="2" charset="2"/>
              <a:buNone/>
            </a:pPr>
            <a:r>
              <a:rPr lang="en-US" altLang="zh-CN" dirty="0"/>
              <a:t>9.4.2 </a:t>
            </a:r>
            <a:r>
              <a:rPr lang="zh-CN" altLang="en-US" dirty="0"/>
              <a:t>计划枚举</a:t>
            </a:r>
            <a:r>
              <a:rPr lang="en-US" altLang="zh-CN" dirty="0">
                <a:solidFill>
                  <a:schemeClr val="accent2"/>
                </a:solidFill>
              </a:rPr>
              <a:t> </a:t>
            </a:r>
            <a:endParaRPr lang="zh-CN" altLang="en-US" dirty="0">
              <a:solidFill>
                <a:schemeClr val="accent2"/>
              </a:solidFill>
            </a:endParaRPr>
          </a:p>
        </p:txBody>
      </p:sp>
      <p:sp>
        <p:nvSpPr>
          <p:cNvPr id="54275" name="Text Box 3">
            <a:extLst>
              <a:ext uri="{FF2B5EF4-FFF2-40B4-BE49-F238E27FC236}">
                <a16:creationId xmlns:a16="http://schemas.microsoft.com/office/drawing/2014/main" id="{96943A08-CF44-4886-92A7-CB1131691659}"/>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 </a:t>
            </a:r>
            <a:r>
              <a:rPr kumimoji="0" lang="zh-CN" altLang="en-US" sz="3600" b="0" dirty="0">
                <a:solidFill>
                  <a:schemeClr val="bg1"/>
                </a:solidFill>
              </a:rPr>
              <a:t>物理优化 </a:t>
            </a:r>
          </a:p>
        </p:txBody>
      </p:sp>
    </p:spTree>
    <p:extLst>
      <p:ext uri="{BB962C8B-B14F-4D97-AF65-F5344CB8AC3E}">
        <p14:creationId xmlns:p14="http://schemas.microsoft.com/office/powerpoint/2010/main" val="26250083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3F723F-CC7F-4D15-85CD-B00D4B5323D0}"/>
              </a:ext>
            </a:extLst>
          </p:cNvPr>
          <p:cNvSpPr>
            <a:spLocks noGrp="1"/>
          </p:cNvSpPr>
          <p:nvPr>
            <p:ph idx="1"/>
          </p:nvPr>
        </p:nvSpPr>
        <p:spPr>
          <a:xfrm>
            <a:off x="685800" y="1052736"/>
            <a:ext cx="7772400" cy="5544616"/>
          </a:xfrm>
        </p:spPr>
        <p:txBody>
          <a:bodyPr/>
          <a:lstStyle/>
          <a:p>
            <a:r>
              <a:rPr lang="zh-CN" altLang="en-US" dirty="0"/>
              <a:t>代价估计</a:t>
            </a:r>
            <a:endParaRPr lang="en-US" altLang="zh-CN" dirty="0"/>
          </a:p>
          <a:p>
            <a:pPr lvl="1"/>
            <a:r>
              <a:rPr lang="zh-CN" altLang="en-US" dirty="0"/>
              <a:t>基于代价模型对于一个特定查询计划的执行代价进行估计。</a:t>
            </a:r>
            <a:endParaRPr lang="en-US" altLang="zh-CN" dirty="0"/>
          </a:p>
          <a:p>
            <a:r>
              <a:rPr lang="zh-CN" altLang="en-US" dirty="0"/>
              <a:t>代价模型</a:t>
            </a:r>
            <a:endParaRPr lang="en-US" altLang="zh-CN" dirty="0"/>
          </a:p>
          <a:p>
            <a:pPr lvl="1"/>
            <a:r>
              <a:rPr lang="zh-CN" altLang="en-US" dirty="0"/>
              <a:t>物理代价</a:t>
            </a:r>
            <a:endParaRPr lang="en-US" altLang="zh-CN" dirty="0"/>
          </a:p>
          <a:p>
            <a:pPr lvl="2">
              <a:buFont typeface="Wingdings" panose="05000000000000000000" pitchFamily="2" charset="2"/>
              <a:buChar char="n"/>
            </a:pPr>
            <a:r>
              <a:rPr lang="en-US" altLang="zh-CN" dirty="0" err="1"/>
              <a:t>cpu</a:t>
            </a:r>
            <a:r>
              <a:rPr lang="zh-CN" altLang="en-US" dirty="0"/>
              <a:t>，</a:t>
            </a:r>
            <a:r>
              <a:rPr lang="en-US" altLang="zh-CN" dirty="0"/>
              <a:t>IO,</a:t>
            </a:r>
            <a:r>
              <a:rPr lang="zh-CN" altLang="en-US" dirty="0"/>
              <a:t>内存，</a:t>
            </a:r>
            <a:r>
              <a:rPr lang="en-US" altLang="zh-CN" dirty="0"/>
              <a:t>…..</a:t>
            </a:r>
          </a:p>
          <a:p>
            <a:pPr lvl="2">
              <a:buFont typeface="Wingdings" panose="05000000000000000000" pitchFamily="2" charset="2"/>
              <a:buChar char="n"/>
            </a:pPr>
            <a:r>
              <a:rPr lang="zh-CN" altLang="en-US" dirty="0"/>
              <a:t>依赖于硬件</a:t>
            </a:r>
            <a:endParaRPr lang="en-US" altLang="zh-CN" dirty="0"/>
          </a:p>
          <a:p>
            <a:pPr lvl="1"/>
            <a:r>
              <a:rPr lang="zh-CN" altLang="en-US" dirty="0"/>
              <a:t>逻辑代价</a:t>
            </a:r>
            <a:endParaRPr lang="en-US" altLang="zh-CN" dirty="0"/>
          </a:p>
          <a:p>
            <a:pPr lvl="2">
              <a:buFont typeface="Wingdings" panose="05000000000000000000" pitchFamily="2" charset="2"/>
              <a:buChar char="n"/>
            </a:pPr>
            <a:r>
              <a:rPr lang="zh-CN" altLang="en-US" dirty="0"/>
              <a:t>结果集大小估计，依赖于算子算法，统计信息等</a:t>
            </a:r>
            <a:endParaRPr lang="en-US" altLang="zh-CN" dirty="0"/>
          </a:p>
          <a:p>
            <a:pPr lvl="1"/>
            <a:r>
              <a:rPr lang="zh-CN" altLang="en-US" dirty="0"/>
              <a:t>算法代价</a:t>
            </a:r>
            <a:endParaRPr lang="en-US" altLang="zh-CN" dirty="0"/>
          </a:p>
          <a:p>
            <a:pPr lvl="2">
              <a:buFont typeface="Wingdings" panose="05000000000000000000" pitchFamily="2" charset="2"/>
              <a:buChar char="n"/>
            </a:pPr>
            <a:r>
              <a:rPr lang="zh-CN" altLang="en-US" dirty="0"/>
              <a:t>算子算法的时空复杂度</a:t>
            </a:r>
            <a:endParaRPr lang="en-US" altLang="zh-CN" dirty="0"/>
          </a:p>
          <a:p>
            <a:pPr lvl="2"/>
            <a:endParaRPr lang="en-US" altLang="zh-CN" dirty="0"/>
          </a:p>
          <a:p>
            <a:pPr marL="457200" lvl="1" indent="0">
              <a:buNone/>
            </a:pPr>
            <a:endParaRPr lang="zh-CN" altLang="en-US" dirty="0"/>
          </a:p>
        </p:txBody>
      </p:sp>
      <p:sp>
        <p:nvSpPr>
          <p:cNvPr id="4" name="Text Box 3">
            <a:extLst>
              <a:ext uri="{FF2B5EF4-FFF2-40B4-BE49-F238E27FC236}">
                <a16:creationId xmlns:a16="http://schemas.microsoft.com/office/drawing/2014/main" id="{115869F6-1654-407F-95EC-8220F3FADECD}"/>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9320584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5AD8FC-0C52-4ECB-A3C5-2D8C97201353}"/>
              </a:ext>
            </a:extLst>
          </p:cNvPr>
          <p:cNvSpPr>
            <a:spLocks noGrp="1"/>
          </p:cNvSpPr>
          <p:nvPr>
            <p:ph idx="1"/>
          </p:nvPr>
        </p:nvSpPr>
        <p:spPr>
          <a:xfrm>
            <a:off x="685800" y="1124744"/>
            <a:ext cx="7772400" cy="4971256"/>
          </a:xfrm>
        </p:spPr>
        <p:txBody>
          <a:bodyPr/>
          <a:lstStyle/>
          <a:p>
            <a:r>
              <a:rPr lang="zh-CN" altLang="en-US" dirty="0"/>
              <a:t>基于磁盘</a:t>
            </a:r>
            <a:r>
              <a:rPr lang="en-US" altLang="zh-CN" dirty="0"/>
              <a:t>DBMS</a:t>
            </a:r>
            <a:r>
              <a:rPr lang="zh-CN" altLang="en-US" dirty="0"/>
              <a:t>代价模型</a:t>
            </a:r>
            <a:endParaRPr lang="en-US" altLang="zh-CN" dirty="0"/>
          </a:p>
          <a:p>
            <a:pPr lvl="1"/>
            <a:r>
              <a:rPr lang="zh-CN" altLang="en-US" dirty="0"/>
              <a:t>磁盘</a:t>
            </a:r>
            <a:r>
              <a:rPr lang="en-US" altLang="zh-CN" dirty="0"/>
              <a:t>IO</a:t>
            </a:r>
            <a:r>
              <a:rPr lang="zh-CN" altLang="en-US" dirty="0"/>
              <a:t>占代价模型的主要部分</a:t>
            </a:r>
            <a:endParaRPr lang="en-US" altLang="zh-CN" dirty="0"/>
          </a:p>
          <a:p>
            <a:pPr lvl="1"/>
            <a:r>
              <a:rPr lang="en-US" altLang="zh-CN" dirty="0" err="1"/>
              <a:t>Cpu</a:t>
            </a:r>
            <a:r>
              <a:rPr lang="zh-CN" altLang="en-US" dirty="0"/>
              <a:t>代价可以忽略</a:t>
            </a:r>
            <a:endParaRPr lang="en-US" altLang="zh-CN" dirty="0"/>
          </a:p>
          <a:p>
            <a:pPr lvl="1"/>
            <a:r>
              <a:rPr lang="zh-CN" altLang="en-US" dirty="0"/>
              <a:t>要考虑数据的读取方式：顺序</a:t>
            </a:r>
            <a:r>
              <a:rPr lang="en-US" altLang="zh-CN" dirty="0"/>
              <a:t>IO</a:t>
            </a:r>
            <a:r>
              <a:rPr lang="zh-CN" altLang="en-US" dirty="0"/>
              <a:t>或随机</a:t>
            </a:r>
            <a:r>
              <a:rPr lang="en-US" altLang="zh-CN" dirty="0"/>
              <a:t>IO</a:t>
            </a:r>
          </a:p>
          <a:p>
            <a:pPr lvl="1"/>
            <a:r>
              <a:rPr lang="zh-CN" altLang="en-US" dirty="0"/>
              <a:t>依赖于缓冲区管理方式</a:t>
            </a:r>
            <a:endParaRPr lang="en-US" altLang="zh-CN" dirty="0"/>
          </a:p>
          <a:p>
            <a:r>
              <a:rPr lang="zh-CN" altLang="en-US" dirty="0"/>
              <a:t>分布式</a:t>
            </a:r>
            <a:r>
              <a:rPr lang="en-US" altLang="zh-CN" dirty="0"/>
              <a:t>DBMS</a:t>
            </a:r>
            <a:r>
              <a:rPr lang="zh-CN" altLang="en-US" dirty="0"/>
              <a:t>代价模型</a:t>
            </a:r>
            <a:endParaRPr lang="en-US" altLang="zh-CN" dirty="0"/>
          </a:p>
          <a:p>
            <a:pPr lvl="1"/>
            <a:r>
              <a:rPr lang="zh-CN" altLang="en-US" dirty="0"/>
              <a:t>要考虑通信代价</a:t>
            </a:r>
            <a:endParaRPr lang="en-US" altLang="zh-CN" dirty="0"/>
          </a:p>
          <a:p>
            <a:pPr marL="457200" lvl="1" indent="0">
              <a:buNone/>
            </a:pPr>
            <a:endParaRPr lang="en-US" altLang="zh-CN" dirty="0"/>
          </a:p>
          <a:p>
            <a:pPr lvl="1"/>
            <a:endParaRPr lang="zh-CN" altLang="en-US" dirty="0"/>
          </a:p>
        </p:txBody>
      </p:sp>
      <p:sp>
        <p:nvSpPr>
          <p:cNvPr id="4" name="Text Box 3">
            <a:extLst>
              <a:ext uri="{FF2B5EF4-FFF2-40B4-BE49-F238E27FC236}">
                <a16:creationId xmlns:a16="http://schemas.microsoft.com/office/drawing/2014/main" id="{38587AED-D82C-4BD7-B5C1-4DC3D45CCCFA}"/>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39475723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1C51B6-2801-49F9-99C2-17F6E587D9AD}"/>
              </a:ext>
            </a:extLst>
          </p:cNvPr>
          <p:cNvSpPr>
            <a:spLocks noGrp="1"/>
          </p:cNvSpPr>
          <p:nvPr>
            <p:ph idx="1"/>
          </p:nvPr>
        </p:nvSpPr>
        <p:spPr>
          <a:xfrm>
            <a:off x="685800" y="1124744"/>
            <a:ext cx="7772400" cy="4971256"/>
          </a:xfrm>
        </p:spPr>
        <p:txBody>
          <a:bodyPr/>
          <a:lstStyle/>
          <a:p>
            <a:r>
              <a:rPr lang="zh-CN" altLang="en-US" dirty="0"/>
              <a:t>统计信息</a:t>
            </a:r>
            <a:endParaRPr lang="en-US" altLang="zh-CN" dirty="0"/>
          </a:p>
          <a:p>
            <a:pPr lvl="1"/>
            <a:r>
              <a:rPr lang="zh-CN" altLang="en-US" dirty="0"/>
              <a:t>代价估计依赖统计信息</a:t>
            </a:r>
            <a:endParaRPr lang="en-US" altLang="zh-CN" dirty="0"/>
          </a:p>
          <a:p>
            <a:pPr lvl="1"/>
            <a:r>
              <a:rPr lang="zh-CN" altLang="en-US" dirty="0"/>
              <a:t>统计信息包括表，属性和索引的信息</a:t>
            </a:r>
            <a:endParaRPr lang="en-US" altLang="zh-CN" dirty="0"/>
          </a:p>
          <a:p>
            <a:pPr lvl="1"/>
            <a:r>
              <a:rPr lang="zh-CN" altLang="en-US" dirty="0"/>
              <a:t>通常存放于数据字典中</a:t>
            </a:r>
            <a:endParaRPr lang="en-US" altLang="zh-CN" dirty="0"/>
          </a:p>
          <a:p>
            <a:pPr lvl="1"/>
            <a:r>
              <a:rPr lang="zh-CN" altLang="en-US" dirty="0"/>
              <a:t>不同的系统更新时机不同</a:t>
            </a:r>
            <a:endParaRPr lang="en-US" altLang="zh-CN" dirty="0"/>
          </a:p>
          <a:p>
            <a:pPr lvl="1"/>
            <a:r>
              <a:rPr lang="zh-CN" altLang="en-US" dirty="0"/>
              <a:t>不同系统统计信息的更新命令：</a:t>
            </a:r>
            <a:endParaRPr lang="en-US" altLang="zh-CN" dirty="0"/>
          </a:p>
          <a:p>
            <a:pPr lvl="2">
              <a:buFont typeface="Wingdings" panose="05000000000000000000" pitchFamily="2" charset="2"/>
              <a:buChar char="n"/>
            </a:pPr>
            <a:r>
              <a:rPr lang="en-US" altLang="zh-CN" dirty="0" err="1"/>
              <a:t>PostGres:ANALYSE</a:t>
            </a:r>
            <a:endParaRPr lang="en-US" altLang="zh-CN" dirty="0"/>
          </a:p>
          <a:p>
            <a:pPr lvl="2">
              <a:buFont typeface="Wingdings" panose="05000000000000000000" pitchFamily="2" charset="2"/>
              <a:buChar char="n"/>
            </a:pPr>
            <a:r>
              <a:rPr lang="en-US" altLang="zh-CN" dirty="0"/>
              <a:t>Oracle/MySQL: ANALYSE TABLE</a:t>
            </a:r>
          </a:p>
          <a:p>
            <a:pPr lvl="2">
              <a:buFont typeface="Wingdings" panose="05000000000000000000" pitchFamily="2" charset="2"/>
              <a:buChar char="n"/>
            </a:pPr>
            <a:r>
              <a:rPr lang="en-US" altLang="zh-CN" dirty="0"/>
              <a:t>SQL Server: UPDATE STATISTICS</a:t>
            </a:r>
          </a:p>
          <a:p>
            <a:pPr lvl="2">
              <a:buFont typeface="Wingdings" panose="05000000000000000000" pitchFamily="2" charset="2"/>
              <a:buChar char="n"/>
            </a:pPr>
            <a:r>
              <a:rPr lang="en-US" altLang="zh-CN" dirty="0"/>
              <a:t>DB2:RUNSTATS</a:t>
            </a:r>
          </a:p>
          <a:p>
            <a:pPr lvl="1"/>
            <a:endParaRPr lang="en-US" altLang="zh-CN" dirty="0"/>
          </a:p>
          <a:p>
            <a:pPr lvl="1"/>
            <a:endParaRPr lang="zh-CN" altLang="en-US" dirty="0"/>
          </a:p>
        </p:txBody>
      </p:sp>
      <p:sp>
        <p:nvSpPr>
          <p:cNvPr id="4" name="Text Box 3">
            <a:extLst>
              <a:ext uri="{FF2B5EF4-FFF2-40B4-BE49-F238E27FC236}">
                <a16:creationId xmlns:a16="http://schemas.microsoft.com/office/drawing/2014/main" id="{462FB64C-F174-4B8F-8298-06C4187B4EC2}"/>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22586380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723605-A531-43B3-AF42-48BC9C048017}"/>
              </a:ext>
            </a:extLst>
          </p:cNvPr>
          <p:cNvSpPr>
            <a:spLocks noGrp="1"/>
          </p:cNvSpPr>
          <p:nvPr>
            <p:ph idx="1"/>
          </p:nvPr>
        </p:nvSpPr>
        <p:spPr>
          <a:xfrm>
            <a:off x="685800" y="980728"/>
            <a:ext cx="7772400" cy="5115272"/>
          </a:xfrm>
        </p:spPr>
        <p:txBody>
          <a:bodyPr/>
          <a:lstStyle/>
          <a:p>
            <a:r>
              <a:rPr lang="zh-CN" altLang="en-US" dirty="0"/>
              <a:t>重要统计信息</a:t>
            </a:r>
            <a:endParaRPr lang="en-US" altLang="zh-CN" dirty="0"/>
          </a:p>
          <a:p>
            <a:pPr lvl="1"/>
            <a:r>
              <a:rPr lang="en-US" altLang="zh-CN" dirty="0"/>
              <a:t>N</a:t>
            </a:r>
            <a:r>
              <a:rPr lang="en-US" altLang="zh-CN" baseline="-25000" dirty="0"/>
              <a:t>R</a:t>
            </a:r>
            <a:r>
              <a:rPr lang="en-US" altLang="zh-CN" dirty="0"/>
              <a:t>:</a:t>
            </a:r>
            <a:r>
              <a:rPr lang="zh-CN" altLang="en-US" dirty="0"/>
              <a:t>关系</a:t>
            </a:r>
            <a:r>
              <a:rPr lang="en-US" altLang="zh-CN" dirty="0"/>
              <a:t>R</a:t>
            </a:r>
            <a:r>
              <a:rPr lang="zh-CN" altLang="en-US" dirty="0"/>
              <a:t>的元组的数量</a:t>
            </a:r>
            <a:endParaRPr lang="en-US" altLang="zh-CN" dirty="0"/>
          </a:p>
          <a:p>
            <a:pPr lvl="1"/>
            <a:r>
              <a:rPr lang="en-US" altLang="zh-CN" dirty="0"/>
              <a:t>V(A,R):</a:t>
            </a:r>
            <a:r>
              <a:rPr lang="zh-CN" altLang="en-US" dirty="0"/>
              <a:t>关系</a:t>
            </a:r>
            <a:r>
              <a:rPr lang="en-US" altLang="zh-CN" dirty="0"/>
              <a:t>R</a:t>
            </a:r>
            <a:r>
              <a:rPr lang="zh-CN" altLang="en-US" dirty="0"/>
              <a:t>中属性</a:t>
            </a:r>
            <a:r>
              <a:rPr lang="en-US" altLang="zh-CN" dirty="0"/>
              <a:t>A</a:t>
            </a:r>
            <a:r>
              <a:rPr lang="zh-CN" altLang="en-US" dirty="0"/>
              <a:t>的</a:t>
            </a:r>
            <a:r>
              <a:rPr lang="en-US" altLang="zh-CN" dirty="0"/>
              <a:t>distinct</a:t>
            </a:r>
            <a:r>
              <a:rPr lang="zh-CN" altLang="en-US" dirty="0"/>
              <a:t>的元组数量</a:t>
            </a:r>
            <a:endParaRPr lang="en-US" altLang="zh-CN" dirty="0"/>
          </a:p>
          <a:p>
            <a:pPr marL="914400" lvl="2" indent="0">
              <a:buNone/>
            </a:pPr>
            <a:r>
              <a:rPr lang="zh-CN" altLang="en-US" dirty="0"/>
              <a:t>如学生关系</a:t>
            </a:r>
            <a:r>
              <a:rPr lang="en-US" altLang="zh-CN" dirty="0"/>
              <a:t>S</a:t>
            </a:r>
            <a:r>
              <a:rPr lang="zh-CN" altLang="en-US" dirty="0"/>
              <a:t>中，</a:t>
            </a:r>
            <a:r>
              <a:rPr lang="en-US" altLang="zh-CN" dirty="0"/>
              <a:t>V(‘</a:t>
            </a:r>
            <a:r>
              <a:rPr lang="en-US" altLang="zh-CN" dirty="0" err="1"/>
              <a:t>Gender’,S</a:t>
            </a:r>
            <a:r>
              <a:rPr lang="en-US" altLang="zh-CN" dirty="0"/>
              <a:t>)=2</a:t>
            </a:r>
          </a:p>
          <a:p>
            <a:pPr lvl="1"/>
            <a:r>
              <a:rPr lang="en-US" altLang="zh-CN" dirty="0"/>
              <a:t>SC(A,R):</a:t>
            </a:r>
            <a:r>
              <a:rPr lang="zh-CN" altLang="en-US" dirty="0"/>
              <a:t>选择基数。关系</a:t>
            </a:r>
            <a:r>
              <a:rPr lang="en-US" altLang="zh-CN" dirty="0"/>
              <a:t>R</a:t>
            </a:r>
            <a:r>
              <a:rPr lang="zh-CN" altLang="en-US" dirty="0"/>
              <a:t>中对于属性</a:t>
            </a:r>
            <a:r>
              <a:rPr lang="en-US" altLang="zh-CN" dirty="0"/>
              <a:t>A</a:t>
            </a:r>
            <a:r>
              <a:rPr lang="zh-CN" altLang="en-US" dirty="0"/>
              <a:t>的每个值的元组平均数量。</a:t>
            </a:r>
            <a:endParaRPr lang="en-US" altLang="zh-CN" dirty="0"/>
          </a:p>
          <a:p>
            <a:pPr marL="457200" lvl="1" indent="0">
              <a:buNone/>
            </a:pPr>
            <a:r>
              <a:rPr lang="en-US" altLang="zh-CN" dirty="0"/>
              <a:t>	  SC(A,R)= N</a:t>
            </a:r>
            <a:r>
              <a:rPr lang="en-US" altLang="zh-CN" baseline="-25000" dirty="0"/>
              <a:t>R </a:t>
            </a:r>
            <a:r>
              <a:rPr lang="en-US" altLang="zh-CN" dirty="0"/>
              <a:t>/V(A,R)</a:t>
            </a:r>
          </a:p>
          <a:p>
            <a:pPr marL="914400" lvl="2" indent="0">
              <a:buNone/>
            </a:pPr>
            <a:r>
              <a:rPr lang="zh-CN" altLang="en-US" dirty="0"/>
              <a:t>选择基数的表明属性作为选择属性能选择多少元组，查询优化优先选择</a:t>
            </a:r>
            <a:r>
              <a:rPr lang="en-US" altLang="zh-CN" dirty="0"/>
              <a:t>SC(A,R)</a:t>
            </a:r>
            <a:r>
              <a:rPr lang="zh-CN" altLang="en-US" dirty="0"/>
              <a:t>较小的属性。但是这个参数成立的前提假设是数据均匀分布。</a:t>
            </a:r>
          </a:p>
          <a:p>
            <a:pPr marL="914400" lvl="2" indent="0">
              <a:buNone/>
            </a:pPr>
            <a:endParaRPr lang="zh-CN" altLang="en-US" dirty="0"/>
          </a:p>
        </p:txBody>
      </p:sp>
      <p:sp>
        <p:nvSpPr>
          <p:cNvPr id="4" name="Text Box 3">
            <a:extLst>
              <a:ext uri="{FF2B5EF4-FFF2-40B4-BE49-F238E27FC236}">
                <a16:creationId xmlns:a16="http://schemas.microsoft.com/office/drawing/2014/main" id="{1A9D94DA-C262-4970-86AD-2C5B07E8B01D}"/>
              </a:ext>
            </a:extLst>
          </p:cNvPr>
          <p:cNvSpPr txBox="1">
            <a:spLocks noChangeArrowheads="1"/>
          </p:cNvSpPr>
          <p:nvPr/>
        </p:nvSpPr>
        <p:spPr bwMode="auto">
          <a:xfrm>
            <a:off x="0" y="-25643"/>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6591097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7FFB4D-59FF-4459-B9A6-2F991D5F6A5F}"/>
              </a:ext>
            </a:extLst>
          </p:cNvPr>
          <p:cNvSpPr>
            <a:spLocks noGrp="1"/>
          </p:cNvSpPr>
          <p:nvPr>
            <p:ph idx="1"/>
          </p:nvPr>
        </p:nvSpPr>
        <p:spPr>
          <a:xfrm>
            <a:off x="685800" y="836712"/>
            <a:ext cx="7772400" cy="5259288"/>
          </a:xfrm>
        </p:spPr>
        <p:txBody>
          <a:bodyPr/>
          <a:lstStyle/>
          <a:p>
            <a:r>
              <a:rPr lang="zh-CN" altLang="en-US" dirty="0"/>
              <a:t>复合谓词选择率估计</a:t>
            </a:r>
            <a:endParaRPr lang="en-US" altLang="zh-CN" dirty="0"/>
          </a:p>
          <a:p>
            <a:pPr lvl="1"/>
            <a:r>
              <a:rPr lang="zh-CN" altLang="en-US" dirty="0"/>
              <a:t>选择率（</a:t>
            </a:r>
            <a:r>
              <a:rPr lang="en-US" altLang="zh-CN" dirty="0"/>
              <a:t>selectivity</a:t>
            </a:r>
            <a:r>
              <a:rPr lang="zh-CN" altLang="en-US" dirty="0"/>
              <a:t>）：谓词</a:t>
            </a:r>
            <a:r>
              <a:rPr lang="en-US" altLang="zh-CN" dirty="0"/>
              <a:t>P</a:t>
            </a:r>
            <a:r>
              <a:rPr lang="zh-CN" altLang="en-US" dirty="0"/>
              <a:t>的选择率指的是复合谓词</a:t>
            </a:r>
            <a:r>
              <a:rPr lang="en-US" altLang="zh-CN" dirty="0"/>
              <a:t>P</a:t>
            </a:r>
            <a:r>
              <a:rPr lang="zh-CN" altLang="en-US" dirty="0"/>
              <a:t>的元组占有率。</a:t>
            </a:r>
            <a:endParaRPr lang="en-US" altLang="zh-CN" dirty="0"/>
          </a:p>
          <a:p>
            <a:pPr lvl="1"/>
            <a:r>
              <a:rPr lang="zh-CN" altLang="en-US" dirty="0"/>
              <a:t>选择率依赖于谓词</a:t>
            </a:r>
            <a:r>
              <a:rPr lang="en-US" altLang="zh-CN" dirty="0"/>
              <a:t>P</a:t>
            </a:r>
            <a:r>
              <a:rPr lang="zh-CN" altLang="en-US" dirty="0"/>
              <a:t>的类型</a:t>
            </a:r>
            <a:endParaRPr lang="en-US" altLang="zh-CN" dirty="0"/>
          </a:p>
          <a:p>
            <a:pPr lvl="2">
              <a:buFont typeface="Wingdings" panose="05000000000000000000" pitchFamily="2" charset="2"/>
              <a:buChar char="n"/>
            </a:pPr>
            <a:r>
              <a:rPr lang="zh-CN" altLang="en-US" dirty="0"/>
              <a:t>相等</a:t>
            </a:r>
            <a:endParaRPr lang="en-US" altLang="zh-CN" dirty="0"/>
          </a:p>
          <a:p>
            <a:pPr lvl="2">
              <a:buFont typeface="Wingdings" panose="05000000000000000000" pitchFamily="2" charset="2"/>
              <a:buChar char="n"/>
            </a:pPr>
            <a:r>
              <a:rPr lang="zh-CN" altLang="en-US" dirty="0"/>
              <a:t>范围</a:t>
            </a:r>
            <a:endParaRPr lang="en-US" altLang="zh-CN" dirty="0"/>
          </a:p>
          <a:p>
            <a:pPr lvl="2">
              <a:buFont typeface="Wingdings" panose="05000000000000000000" pitchFamily="2" charset="2"/>
              <a:buChar char="n"/>
            </a:pPr>
            <a:r>
              <a:rPr lang="zh-CN" altLang="en-US" dirty="0"/>
              <a:t>非</a:t>
            </a:r>
            <a:endParaRPr lang="en-US" altLang="zh-CN" dirty="0"/>
          </a:p>
          <a:p>
            <a:pPr lvl="2">
              <a:buFont typeface="Wingdings" panose="05000000000000000000" pitchFamily="2" charset="2"/>
              <a:buChar char="n"/>
            </a:pPr>
            <a:r>
              <a:rPr lang="zh-CN" altLang="en-US" dirty="0"/>
              <a:t>与</a:t>
            </a:r>
            <a:endParaRPr lang="en-US" altLang="zh-CN" dirty="0"/>
          </a:p>
          <a:p>
            <a:pPr lvl="2">
              <a:buFont typeface="Wingdings" panose="05000000000000000000" pitchFamily="2" charset="2"/>
              <a:buChar char="n"/>
            </a:pPr>
            <a:r>
              <a:rPr lang="zh-CN" altLang="en-US" dirty="0"/>
              <a:t>或</a:t>
            </a:r>
            <a:br>
              <a:rPr lang="en-US" altLang="zh-CN" dirty="0"/>
            </a:br>
            <a:endParaRPr lang="zh-CN" altLang="en-US" dirty="0"/>
          </a:p>
        </p:txBody>
      </p:sp>
      <p:sp>
        <p:nvSpPr>
          <p:cNvPr id="4" name="Text Box 3">
            <a:extLst>
              <a:ext uri="{FF2B5EF4-FFF2-40B4-BE49-F238E27FC236}">
                <a16:creationId xmlns:a16="http://schemas.microsoft.com/office/drawing/2014/main" id="{28C6FF0B-F909-442B-AF20-4354F7F83A9C}"/>
              </a:ext>
            </a:extLst>
          </p:cNvPr>
          <p:cNvSpPr txBox="1">
            <a:spLocks noChangeArrowheads="1"/>
          </p:cNvSpPr>
          <p:nvPr/>
        </p:nvSpPr>
        <p:spPr bwMode="auto">
          <a:xfrm>
            <a:off x="0" y="46365"/>
            <a:ext cx="70202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eaLnBrk="1" hangingPunct="1">
              <a:spcBef>
                <a:spcPct val="0"/>
              </a:spcBef>
              <a:buClrTx/>
              <a:buFont typeface="Arial" panose="020B0604020202020204" pitchFamily="34" charset="0"/>
              <a:buNone/>
            </a:pPr>
            <a:r>
              <a:rPr kumimoji="0" lang="en-US" altLang="zh-CN" sz="3600" b="0" dirty="0">
                <a:solidFill>
                  <a:schemeClr val="bg1"/>
                </a:solidFill>
              </a:rPr>
              <a:t>9.4.1 </a:t>
            </a:r>
            <a:r>
              <a:rPr kumimoji="0" lang="zh-CN" altLang="en-US" sz="3600" b="0" dirty="0">
                <a:solidFill>
                  <a:schemeClr val="bg1"/>
                </a:solidFill>
              </a:rPr>
              <a:t>代价估计 </a:t>
            </a:r>
          </a:p>
        </p:txBody>
      </p:sp>
    </p:spTree>
    <p:extLst>
      <p:ext uri="{BB962C8B-B14F-4D97-AF65-F5344CB8AC3E}">
        <p14:creationId xmlns:p14="http://schemas.microsoft.com/office/powerpoint/2010/main" val="1486191790"/>
      </p:ext>
    </p:extLst>
  </p:cSld>
  <p:clrMapOvr>
    <a:masterClrMapping/>
  </p:clrMapOvr>
</p:sld>
</file>

<file path=ppt/theme/theme1.xml><?xml version="1.0" encoding="utf-8"?>
<a:theme xmlns:a="http://schemas.openxmlformats.org/drawingml/2006/main" name="模板V7">
  <a:themeElements>
    <a:clrScheme name="模板V7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模板V7">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模板V7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板V7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板V7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板V7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板V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板V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板V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Data\Microsoft\Templates\模板V7.pot</Template>
  <TotalTime>21829</TotalTime>
  <Pages>0</Pages>
  <Words>8700</Words>
  <Characters>0</Characters>
  <Application>Microsoft Office PowerPoint</Application>
  <DocSecurity>0</DocSecurity>
  <PresentationFormat>全屏显示(4:3)</PresentationFormat>
  <Lines>0</Lines>
  <Paragraphs>1604</Paragraphs>
  <Slides>126</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126</vt:i4>
      </vt:variant>
    </vt:vector>
  </HeadingPairs>
  <TitlesOfParts>
    <vt:vector size="140" baseType="lpstr">
      <vt:lpstr>-apple-system</vt:lpstr>
      <vt:lpstr>Inconsolata-Bold</vt:lpstr>
      <vt:lpstr>Inconsolata-Regular</vt:lpstr>
      <vt:lpstr>等线</vt:lpstr>
      <vt:lpstr>楷体_GB2312</vt:lpstr>
      <vt:lpstr>新宋体</vt:lpstr>
      <vt:lpstr>Arial</vt:lpstr>
      <vt:lpstr>Arial Narrow</vt:lpstr>
      <vt:lpstr>Courier New</vt:lpstr>
      <vt:lpstr>Tahoma</vt:lpstr>
      <vt:lpstr>Times New Roman</vt:lpstr>
      <vt:lpstr>Wingdings</vt:lpstr>
      <vt:lpstr>模板V7</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华中科技大学计算机学院</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赵小松</dc:creator>
  <cp:keywords/>
  <dc:description/>
  <cp:lastModifiedBy>赵 小松</cp:lastModifiedBy>
  <cp:revision>556</cp:revision>
  <dcterms:created xsi:type="dcterms:W3CDTF">2003-09-07T06:33:10Z</dcterms:created>
  <dcterms:modified xsi:type="dcterms:W3CDTF">2023-11-18T19:23:02Z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2052-9.1.0.4867</vt:lpwstr>
  </property>
</Properties>
</file>