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8"/>
  </p:notesMasterIdLst>
  <p:sldIdLst>
    <p:sldId id="611" r:id="rId2"/>
    <p:sldId id="636" r:id="rId3"/>
    <p:sldId id="631" r:id="rId4"/>
    <p:sldId id="626" r:id="rId5"/>
    <p:sldId id="256" r:id="rId6"/>
    <p:sldId id="614" r:id="rId7"/>
    <p:sldId id="630" r:id="rId8"/>
    <p:sldId id="615" r:id="rId9"/>
    <p:sldId id="616" r:id="rId10"/>
    <p:sldId id="275" r:id="rId11"/>
    <p:sldId id="280" r:id="rId12"/>
    <p:sldId id="281" r:id="rId13"/>
    <p:sldId id="632" r:id="rId14"/>
    <p:sldId id="283" r:id="rId15"/>
    <p:sldId id="293" r:id="rId16"/>
    <p:sldId id="301" r:id="rId17"/>
  </p:sldIdLst>
  <p:sldSz cx="12190413" cy="6859588"/>
  <p:notesSz cx="6858000" cy="9144000"/>
  <p:defaultTextStyle>
    <a:defPPr>
      <a:defRPr lang="zh-CN"/>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CCECFF"/>
    <a:srgbClr val="0033CC"/>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74023" autoAdjust="0"/>
  </p:normalViewPr>
  <p:slideViewPr>
    <p:cSldViewPr>
      <p:cViewPr varScale="1">
        <p:scale>
          <a:sx n="71" d="100"/>
          <a:sy n="71" d="100"/>
        </p:scale>
        <p:origin x="1164" y="44"/>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D5B73-1CFF-4F2A-B1D0-41E5FC78EF18}" type="datetimeFigureOut">
              <a:rPr lang="zh-CN" altLang="en-US" smtClean="0"/>
              <a:t>2024/2/20</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83639-5382-4069-92C4-98A91733FB03}" type="slidenum">
              <a:rPr lang="zh-CN" altLang="en-US" smtClean="0"/>
              <a:t>‹#›</a:t>
            </a:fld>
            <a:endParaRPr lang="zh-CN" altLang="en-US"/>
          </a:p>
        </p:txBody>
      </p:sp>
    </p:spTree>
    <p:extLst>
      <p:ext uri="{BB962C8B-B14F-4D97-AF65-F5344CB8AC3E}">
        <p14:creationId xmlns:p14="http://schemas.microsoft.com/office/powerpoint/2010/main" val="387711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同学们好，本章我们学习关系数据库引擎基础，我是华中科技大学计算机学院的赵小松。</a:t>
            </a:r>
          </a:p>
        </p:txBody>
      </p:sp>
      <p:sp>
        <p:nvSpPr>
          <p:cNvPr id="4" name="灯片编号占位符 3"/>
          <p:cNvSpPr>
            <a:spLocks noGrp="1"/>
          </p:cNvSpPr>
          <p:nvPr>
            <p:ph type="sldNum" sz="quarter" idx="10"/>
          </p:nvPr>
        </p:nvSpPr>
        <p:spPr/>
        <p:txBody>
          <a:bodyPr/>
          <a:lstStyle/>
          <a:p>
            <a:fld id="{9D183639-5382-4069-92C4-98A91733FB03}" type="slidenum">
              <a:rPr lang="zh-CN" altLang="en-US" smtClean="0"/>
              <a:t>1</a:t>
            </a:fld>
            <a:endParaRPr lang="zh-CN" altLang="en-US"/>
          </a:p>
        </p:txBody>
      </p:sp>
    </p:spTree>
    <p:extLst>
      <p:ext uri="{BB962C8B-B14F-4D97-AF65-F5344CB8AC3E}">
        <p14:creationId xmlns:p14="http://schemas.microsoft.com/office/powerpoint/2010/main" val="297305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页是数据库数据存放的重要载体。它的结构设计直接影响数据库的功能</a:t>
            </a:r>
            <a:r>
              <a:rPr lang="zh-CN" altLang="en-US" sz="1200" b="1" dirty="0">
                <a:solidFill>
                  <a:srgbClr val="FF0000"/>
                </a:solidFill>
              </a:rPr>
              <a:t>和</a:t>
            </a:r>
            <a:r>
              <a:rPr lang="zh-CN" altLang="en-US" sz="1200" dirty="0">
                <a:solidFill>
                  <a:srgbClr val="FF0000"/>
                </a:solidFill>
              </a:rPr>
              <a:t>性能。页的设计通常考虑三个基本问题，页可以存放什么内容，页的大小应该设计为多大以及页的标识该如何进行设计。</a:t>
            </a:r>
            <a:endParaRPr lang="en-US" altLang="zh-CN" sz="1200" dirty="0">
              <a:solidFill>
                <a:srgbClr val="FF0000"/>
              </a:solidFill>
            </a:endParaRPr>
          </a:p>
          <a:p>
            <a:r>
              <a:rPr lang="zh-CN" altLang="en-US" sz="1200" dirty="0">
                <a:solidFill>
                  <a:srgbClr val="FF0000"/>
                </a:solidFill>
              </a:rPr>
              <a:t>第一、数据库的对象有元组、元数据、索引和日志记录等，这些对象都要存放在数据文件中，他们都要存放在页中。但是这些数据都有不同的操作特征，如元组数据有增删改查等操作，而日志数据只有追加和查询，没有其它操作。因此为了性能最大化，这些数据通常不能混合存放在一个页内。</a:t>
            </a:r>
            <a:endParaRPr lang="en-US" altLang="zh-CN" sz="1200" dirty="0">
              <a:solidFill>
                <a:srgbClr val="FF0000"/>
              </a:solidFill>
            </a:endParaRPr>
          </a:p>
          <a:p>
            <a:r>
              <a:rPr lang="zh-CN" altLang="en-US" sz="1200" dirty="0">
                <a:solidFill>
                  <a:srgbClr val="FF0000"/>
                </a:solidFill>
              </a:rPr>
              <a:t>第二，页大小应该设计为多大呢。通常设计为磁盘页的整数倍。这个问题涉及到对数据运行管理的效率和原子性保障等方面，本章我们就不具体展开了。</a:t>
            </a:r>
            <a:endParaRPr lang="en-US" altLang="zh-CN" strike="sngStrike" dirty="0">
              <a:solidFill>
                <a:srgbClr val="FF0000"/>
              </a:solidFill>
            </a:endParaRPr>
          </a:p>
          <a:p>
            <a:r>
              <a:rPr lang="zh-CN" altLang="en-US" dirty="0"/>
              <a:t>第三，页的标识。页的标识就是页的名字，也称作</a:t>
            </a:r>
            <a:r>
              <a:rPr lang="en-US" altLang="zh-CN" dirty="0" err="1"/>
              <a:t>PageID</a:t>
            </a:r>
            <a:r>
              <a:rPr lang="zh-CN" altLang="en-US" dirty="0"/>
              <a:t>。页的标识会被别的结构所引用。如索引中需要指明数据在哪个页中就需要引用这个页的</a:t>
            </a:r>
            <a:r>
              <a:rPr lang="en-US" altLang="zh-CN" dirty="0" err="1"/>
              <a:t>PageID</a:t>
            </a:r>
            <a:r>
              <a:rPr lang="zh-CN" altLang="en-US" dirty="0"/>
              <a:t>。所以</a:t>
            </a:r>
            <a:r>
              <a:rPr lang="en-US" altLang="zh-CN" dirty="0" err="1"/>
              <a:t>PageID</a:t>
            </a:r>
            <a:r>
              <a:rPr lang="zh-CN" altLang="en-US" dirty="0"/>
              <a:t>首先应具备唯一性，其次</a:t>
            </a:r>
            <a:r>
              <a:rPr lang="en-US" altLang="zh-CN" dirty="0"/>
              <a:t>DBMS</a:t>
            </a:r>
            <a:r>
              <a:rPr lang="zh-CN" altLang="en-US" dirty="0"/>
              <a:t>看到</a:t>
            </a:r>
            <a:r>
              <a:rPr lang="en-US" altLang="zh-CN" dirty="0" err="1"/>
              <a:t>PageID</a:t>
            </a:r>
            <a:r>
              <a:rPr lang="zh-CN" altLang="en-US" dirty="0"/>
              <a:t>，要能通过</a:t>
            </a:r>
            <a:r>
              <a:rPr lang="en-US" altLang="zh-CN" dirty="0" err="1"/>
              <a:t>PageID</a:t>
            </a:r>
            <a:r>
              <a:rPr lang="zh-CN" altLang="en-US" dirty="0"/>
              <a:t>获得这个页，所以一般情况下为了简化设计，我们直接使用文件</a:t>
            </a:r>
            <a:r>
              <a:rPr lang="en-US" altLang="zh-CN" dirty="0"/>
              <a:t>+</a:t>
            </a:r>
            <a:r>
              <a:rPr lang="zh-CN" altLang="en-US" dirty="0"/>
              <a:t>页在文件内的偏移地址作为页的</a:t>
            </a:r>
            <a:r>
              <a:rPr lang="en-US" altLang="zh-CN" dirty="0" err="1"/>
              <a:t>PageID</a:t>
            </a:r>
            <a:r>
              <a:rPr lang="zh-CN" altLang="en-US" dirty="0"/>
              <a:t>。</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trike="noStrike" dirty="0"/>
              <a:t>一个数据页一般分两个部分：页头和数据区域。为了存储管理的需要，通常在页头会存放有关页内容的元数据，如页的大小，校验和等，也会存放和事务相关的内容，如脏数据标记，版本信息等。在页头的后面存放的是数据区，数据区因存放的数据类型不同而有不同的组织结构。</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11</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重点介绍面向元组型的页设计。面向元组型的页设计有很多种设计方法，最直接的方法就是采用数组的方式存放。具体来说，在页头存放一个页内的元组数，每增加一个元组就在已有的元组后面增加。这种存放方式不利于关系的增删操作。例如删除元组时，（鼠标点一下）如右图，这里就会产生碎片，虽然可以通过移动其它元组来填充碎片，但是这样就改变了其他元组的地址，元组地址的改变会引起其他引用该元组的数据的变动，如索引。当然我们也可以建立一些机制来管理这些碎片，但是需要额外的数据结构。再如对于变长元组的存放，（鼠标点一下），当删除变长元组时，一定要移动其他元组，否则就找不到其他元组了，但是这样一来，又会引发刚才提到的问题。</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12</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所以，在设计元组型页时。我们有这几个方面的需求，（</a:t>
            </a:r>
            <a:r>
              <a:rPr lang="en-US" altLang="zh-CN" dirty="0"/>
              <a:t>1</a:t>
            </a:r>
            <a:r>
              <a:rPr lang="zh-CN" altLang="en-US" dirty="0"/>
              <a:t>）回收碎片不能影响元组对外的地址；（</a:t>
            </a:r>
            <a:r>
              <a:rPr lang="en-US" altLang="zh-CN" dirty="0"/>
              <a:t>2</a:t>
            </a:r>
            <a:r>
              <a:rPr lang="zh-CN" altLang="en-US" dirty="0"/>
              <a:t>）能有效管理页内空闲空间。槽页的设计正是为了解决这两个问题而提出的。如图所示，我们在页头之后建立一个槽数组。假设此时插入一个元组，我们就从块尾分配一个区域存放该元组，在槽数组中的第一个位置记录该元组在页内的偏移地址，当插入第二个数组时，重复刚才的动作。这样在槽数组和元组中的区域就是空闲区域。在这种结构中，即使元组不等长，并不影响外部对元组的引用，从而轻松应对定长和变长元组。（鼠标点一下），当删除一个元组时，如删除元组</a:t>
            </a:r>
            <a:r>
              <a:rPr lang="en-US" altLang="zh-CN" dirty="0"/>
              <a:t>3</a:t>
            </a:r>
            <a:r>
              <a:rPr lang="zh-CN" altLang="en-US" dirty="0"/>
              <a:t>，我们在元组</a:t>
            </a:r>
            <a:r>
              <a:rPr lang="en-US" altLang="zh-CN" dirty="0"/>
              <a:t>3</a:t>
            </a:r>
            <a:r>
              <a:rPr lang="zh-CN" altLang="en-US" dirty="0"/>
              <a:t>所对应的槽标记为空闲。此时在元组</a:t>
            </a:r>
            <a:r>
              <a:rPr lang="en-US" altLang="zh-CN" dirty="0"/>
              <a:t>4</a:t>
            </a:r>
            <a:r>
              <a:rPr lang="zh-CN" altLang="en-US" dirty="0"/>
              <a:t>和元组</a:t>
            </a:r>
            <a:r>
              <a:rPr lang="en-US" altLang="zh-CN" dirty="0"/>
              <a:t>2</a:t>
            </a:r>
            <a:r>
              <a:rPr lang="zh-CN" altLang="en-US" dirty="0"/>
              <a:t>之间出现碎片，（鼠标点一下）通过移动元组</a:t>
            </a:r>
            <a:r>
              <a:rPr lang="en-US" altLang="zh-CN" dirty="0"/>
              <a:t>4</a:t>
            </a:r>
            <a:r>
              <a:rPr lang="zh-CN" altLang="en-US" dirty="0"/>
              <a:t>的位置，保证了空闲区域的连续性，同时改变槽</a:t>
            </a:r>
            <a:r>
              <a:rPr lang="en-US" altLang="zh-CN" dirty="0"/>
              <a:t>4</a:t>
            </a:r>
            <a:r>
              <a:rPr lang="zh-CN" altLang="en-US" dirty="0"/>
              <a:t>对元组</a:t>
            </a:r>
            <a:r>
              <a:rPr lang="en-US" altLang="zh-CN" dirty="0"/>
              <a:t>4</a:t>
            </a:r>
            <a:r>
              <a:rPr lang="zh-CN" altLang="en-US" dirty="0"/>
              <a:t>的指针保证了元组</a:t>
            </a:r>
            <a:r>
              <a:rPr lang="en-US" altLang="zh-CN" dirty="0"/>
              <a:t>4</a:t>
            </a:r>
            <a:r>
              <a:rPr lang="zh-CN" altLang="en-US" dirty="0"/>
              <a:t>对外的地址不变。满足了我们刚开始提出来的需求。为了方便插入元组，我们通常在页头</a:t>
            </a:r>
            <a:r>
              <a:rPr lang="zh-CN" altLang="en-US" sz="1200" dirty="0"/>
              <a:t>记录已占用的槽位以及上一次使用槽位的开始位置。在槽页这种设计方式下，元组的物理位置，也被视为</a:t>
            </a:r>
            <a:r>
              <a:rPr lang="en-US" altLang="zh-CN" sz="1200" dirty="0" err="1"/>
              <a:t>TupleID</a:t>
            </a:r>
            <a:r>
              <a:rPr lang="zh-CN" altLang="en-US" sz="1200" dirty="0"/>
              <a:t>，</a:t>
            </a:r>
            <a:r>
              <a:rPr lang="en-US" altLang="zh-CN" sz="1200" dirty="0" err="1"/>
              <a:t>tupleID</a:t>
            </a:r>
            <a:r>
              <a:rPr lang="zh-CN" altLang="en-US" sz="1200" dirty="0"/>
              <a:t>由文件位置</a:t>
            </a:r>
            <a:r>
              <a:rPr lang="en-US" altLang="zh-CN" sz="1200" dirty="0"/>
              <a:t>+</a:t>
            </a:r>
            <a:r>
              <a:rPr lang="zh-CN" altLang="en-US" sz="1200" dirty="0"/>
              <a:t>元组所在页的</a:t>
            </a:r>
            <a:r>
              <a:rPr lang="en-US" altLang="zh-CN" sz="1200" dirty="0" err="1"/>
              <a:t>pageID</a:t>
            </a:r>
            <a:r>
              <a:rPr lang="en-US" altLang="zh-CN" sz="1200" dirty="0"/>
              <a:t>+</a:t>
            </a:r>
            <a:r>
              <a:rPr lang="zh-CN" altLang="en-US" sz="1200" dirty="0"/>
              <a:t>在页内的</a:t>
            </a:r>
            <a:r>
              <a:rPr lang="en-US" altLang="zh-CN" sz="1200" dirty="0" err="1"/>
              <a:t>slotID</a:t>
            </a:r>
            <a:r>
              <a:rPr lang="zh-CN" altLang="en-US" sz="1200" dirty="0"/>
              <a:t>构成。</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13</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元组本质上是一个字节序列，如右图中的元组有</a:t>
            </a:r>
            <a:r>
              <a:rPr lang="en-US" altLang="zh-CN" sz="1200" b="0" i="0" u="none" strike="noStrike" kern="1200" baseline="0" dirty="0">
                <a:solidFill>
                  <a:srgbClr val="FF0000"/>
                </a:solidFill>
                <a:latin typeface="+mn-lt"/>
                <a:ea typeface="+mn-ea"/>
                <a:cs typeface="+mn-cs"/>
              </a:rPr>
              <a:t>14</a:t>
            </a:r>
            <a:r>
              <a:rPr lang="zh-CN" altLang="en-US" sz="1200" b="0" i="0" u="none" strike="noStrike" kern="1200" baseline="0" dirty="0">
                <a:solidFill>
                  <a:schemeClr val="tx1"/>
                </a:solidFill>
                <a:latin typeface="+mn-lt"/>
                <a:ea typeface="+mn-ea"/>
                <a:cs typeface="+mn-cs"/>
              </a:rPr>
              <a:t>个字节构成，但是应用怎么知道每个字段开始的位置呢？这就需要模式信息来进行字节切分，在这个例子中，通过模式信息我们知道第一个字节开始</a:t>
            </a:r>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个字节存放的是</a:t>
            </a:r>
            <a:r>
              <a:rPr lang="en-US" altLang="zh-CN" sz="1200" b="0" i="0" u="none" strike="noStrike" kern="1200" baseline="0" dirty="0">
                <a:solidFill>
                  <a:schemeClr val="tx1"/>
                </a:solidFill>
                <a:latin typeface="+mn-lt"/>
                <a:ea typeface="+mn-ea"/>
                <a:cs typeface="+mn-cs"/>
              </a:rPr>
              <a:t>SID</a:t>
            </a:r>
            <a:r>
              <a:rPr lang="zh-CN" altLang="en-US" sz="1200" b="0" i="0" u="none" strike="noStrike" kern="1200" baseline="0" dirty="0">
                <a:solidFill>
                  <a:schemeClr val="tx1"/>
                </a:solidFill>
                <a:latin typeface="+mn-lt"/>
                <a:ea typeface="+mn-ea"/>
                <a:cs typeface="+mn-cs"/>
              </a:rPr>
              <a:t>，也就是学号，第</a:t>
            </a:r>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个字节开始</a:t>
            </a:r>
            <a:r>
              <a:rPr lang="en-US" altLang="zh-CN" sz="1200" b="0" i="0" u="none" strike="noStrike" kern="1200" baseline="0" dirty="0">
                <a:solidFill>
                  <a:schemeClr val="tx1"/>
                </a:solidFill>
                <a:latin typeface="+mn-lt"/>
                <a:ea typeface="+mn-ea"/>
                <a:cs typeface="+mn-cs"/>
              </a:rPr>
              <a:t>6</a:t>
            </a:r>
            <a:r>
              <a:rPr lang="zh-CN" altLang="en-US" sz="1200" b="0" i="0" u="none" strike="noStrike" kern="1200" baseline="0" dirty="0">
                <a:solidFill>
                  <a:schemeClr val="tx1"/>
                </a:solidFill>
                <a:latin typeface="+mn-lt"/>
                <a:ea typeface="+mn-ea"/>
                <a:cs typeface="+mn-cs"/>
              </a:rPr>
              <a:t>个字节存放的是姓名信息。模式信息通常无需存放在页中，有专门的字典页存放模式信息，这样可以有效减少重复信息。每个元组有个元组头，</a:t>
            </a:r>
            <a:r>
              <a:rPr lang="en-US" altLang="zh-CN" sz="1200" b="0" i="0" u="none" strike="noStrike" kern="1200" baseline="0" dirty="0">
                <a:solidFill>
                  <a:schemeClr val="tx1"/>
                </a:solidFill>
                <a:latin typeface="+mn-lt"/>
                <a:ea typeface="+mn-ea"/>
                <a:cs typeface="+mn-cs"/>
              </a:rPr>
              <a:t>Header</a:t>
            </a:r>
            <a:r>
              <a:rPr lang="zh-CN" altLang="en-US" sz="1200" b="0" i="0" u="none" strike="noStrike" kern="1200" baseline="0" dirty="0">
                <a:solidFill>
                  <a:schemeClr val="tx1"/>
                </a:solidFill>
                <a:latin typeface="+mn-lt"/>
                <a:ea typeface="+mn-ea"/>
                <a:cs typeface="+mn-cs"/>
              </a:rPr>
              <a:t>，通常存放着与元组相关的元数据，如创建该元组的事务号，以及空值位图。（鼠标点一下），如图，在这个学生信息中，</a:t>
            </a:r>
            <a:r>
              <a:rPr lang="en-US" altLang="zh-CN" sz="1200" b="0" i="0" u="none" strike="noStrike" kern="1200" baseline="0" dirty="0">
                <a:solidFill>
                  <a:schemeClr val="tx1"/>
                </a:solidFill>
                <a:latin typeface="+mn-lt"/>
                <a:ea typeface="+mn-ea"/>
                <a:cs typeface="+mn-cs"/>
              </a:rPr>
              <a:t>S age</a:t>
            </a:r>
            <a:r>
              <a:rPr lang="zh-CN" altLang="en-US" sz="1200" b="0" i="0" u="none" strike="noStrike" kern="1200" baseline="0" dirty="0">
                <a:solidFill>
                  <a:schemeClr val="tx1"/>
                </a:solidFill>
                <a:latin typeface="+mn-lt"/>
                <a:ea typeface="+mn-ea"/>
                <a:cs typeface="+mn-cs"/>
              </a:rPr>
              <a:t>取值为空，如果还是用刚才的字节解释就会产生错误。如果我们在元组头放一个空值位图，那么我们就知道第三个字段此时取值为空，因此第</a:t>
            </a:r>
            <a:r>
              <a:rPr lang="en-US" altLang="zh-CN" sz="1200" b="0" i="0" u="none" strike="noStrike" kern="1200" baseline="0">
                <a:solidFill>
                  <a:schemeClr val="tx1"/>
                </a:solidFill>
                <a:latin typeface="+mn-lt"/>
                <a:ea typeface="+mn-ea"/>
                <a:cs typeface="+mn-cs"/>
              </a:rPr>
              <a:t>11</a:t>
            </a:r>
            <a:r>
              <a:rPr lang="zh-CN" altLang="en-US" sz="1200" b="0" i="0" u="none" strike="noStrike" kern="1200" baseline="0">
                <a:solidFill>
                  <a:schemeClr val="tx1"/>
                </a:solidFill>
                <a:latin typeface="+mn-lt"/>
                <a:ea typeface="+mn-ea"/>
                <a:cs typeface="+mn-cs"/>
              </a:rPr>
              <a:t>个</a:t>
            </a:r>
            <a:r>
              <a:rPr lang="zh-CN" altLang="en-US" sz="1200" b="0" i="0" u="none" strike="noStrike" kern="1200" baseline="0" dirty="0">
                <a:solidFill>
                  <a:schemeClr val="tx1"/>
                </a:solidFill>
                <a:latin typeface="+mn-lt"/>
                <a:ea typeface="+mn-ea"/>
                <a:cs typeface="+mn-cs"/>
              </a:rPr>
              <a:t>字节处实际开始存放的是性别字段。元组更加复杂的设计思想还包括如何存放变长字段及其解析，本节就不展开描述了。</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39D9F6A-8624-4181-8D13-5EBC09FE3A26}" type="slidenum">
              <a:rPr lang="zh-CN" altLang="en-US" smtClean="0"/>
              <a:t>14</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随着数据库的蓬勃发展，数据库应用越来越多样化。按照数据库的应用特征来划分，主要分为以下两类：第一类</a:t>
            </a:r>
            <a:r>
              <a:rPr lang="en-US" altLang="zh-CN" dirty="0"/>
              <a:t>OLTP</a:t>
            </a:r>
            <a:r>
              <a:rPr lang="zh-CN" altLang="en-US" dirty="0"/>
              <a:t>，联机事务处理，这类应用就是传统具有较强事务特性的应用，例如新增学生，修改学生信息等。这类应用的特点就是每次操作少量的元组，我们前面介绍的以元组为单位的存储模型非常适合这类应用。第二类</a:t>
            </a:r>
            <a:r>
              <a:rPr lang="en-US" altLang="zh-CN" dirty="0"/>
              <a:t>OLAP</a:t>
            </a:r>
            <a:r>
              <a:rPr lang="zh-CN" altLang="en-US" dirty="0"/>
              <a:t>，</a:t>
            </a:r>
            <a:r>
              <a:rPr lang="zh-CN" altLang="en-US" b="1" dirty="0"/>
              <a:t>联机分析处理。如</a:t>
            </a:r>
            <a:r>
              <a:rPr lang="zh-CN" altLang="en-US" sz="1200" dirty="0"/>
              <a:t>复杂查询、统计、数据挖掘等，这类应用的特点就是每次查询会涉及到非常多的元组，例如查询在校男生和女生的数量，如果按照行存储页的形式进行查询，就会涉及到无效字段的读取。但是当我们采用如右图所示的列存储时，就不会读取与查询无关的字段，减少了数据页的</a:t>
            </a:r>
            <a:r>
              <a:rPr lang="en-US" altLang="zh-CN" sz="1200" dirty="0"/>
              <a:t>IO</a:t>
            </a:r>
            <a:r>
              <a:rPr lang="zh-CN" altLang="en-US" sz="1200" dirty="0"/>
              <a:t>次数，提高了查询效率。</a:t>
            </a:r>
            <a:endParaRPr lang="en-US" altLang="zh-CN"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15</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以上，我们介绍了关系数据库引擎相关的数据库存储结构，进而逐步从数据文件细化到页面、元组的结构设计和设计思想。也了解了</a:t>
            </a:r>
            <a:r>
              <a:rPr lang="zh-CN" altLang="en-US" sz="2400" dirty="0"/>
              <a:t>结合目标负载类型选择合适的存储模型。我们已经在头哥平台上部署了与存储管理相关的实验内容，欢迎同学们加入学习。</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16</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a:t>
            </a:fld>
            <a:endParaRPr lang="zh-CN" altLang="en-US"/>
          </a:p>
        </p:txBody>
      </p:sp>
    </p:spTree>
    <p:extLst>
      <p:ext uri="{BB962C8B-B14F-4D97-AF65-F5344CB8AC3E}">
        <p14:creationId xmlns:p14="http://schemas.microsoft.com/office/powerpoint/2010/main" val="31563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前面慕课的内容，我们在这里简述一下查询和关系数据库引擎之间的关系。查询通过查询编译器完成语法分析和查询优化。查询编译器输出的结果是查询计划，这个计划将被送到执行引擎。执行引擎向资源管理器发出一系列的数据请求，这些数据请求包括索引请求或元组请求等。无论是数据还是索引都是以页的形式存放在磁盘中的，因此数据请求转换为页命令，为了加快磁盘的读取，在磁盘管理器之上我们通常会加一个缓冲池，缓冲池管理器负责对缓冲池的读写。其中缓冲池管理器收到页命令之后，缓冲池管理器根据策略适时的向存储器管理器发出读写页的命令。返回的数据通常存放在缓冲池中，供执行引擎直接读取。</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3</a:t>
            </a:fld>
            <a:endParaRPr lang="zh-CN" altLang="en-US"/>
          </a:p>
        </p:txBody>
      </p:sp>
    </p:spTree>
    <p:extLst>
      <p:ext uri="{BB962C8B-B14F-4D97-AF65-F5344CB8AC3E}">
        <p14:creationId xmlns:p14="http://schemas.microsoft.com/office/powerpoint/2010/main" val="330358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目前，在国内</a:t>
            </a:r>
            <a:r>
              <a:rPr lang="en-US" altLang="zh-CN" dirty="0"/>
              <a:t>IT</a:t>
            </a:r>
            <a:r>
              <a:rPr lang="zh-CN" altLang="en-US" dirty="0"/>
              <a:t>领域，数据库核心技术关系到国家数据安全，国产数据库自主研发正是国家自主可控战略布局的重要内容之一。</a:t>
            </a:r>
            <a:endParaRPr lang="en-US" altLang="zh-CN" dirty="0"/>
          </a:p>
          <a:p>
            <a:r>
              <a:rPr lang="zh-CN" altLang="en-US" dirty="0"/>
              <a:t>经历了技术成长期，当前国产数据库发展势头正盛，逐步实现了</a:t>
            </a:r>
            <a:r>
              <a:rPr lang="zh-CN" altLang="en-US" sz="1200" dirty="0"/>
              <a:t>计算存储分离、共享存储引擎等先进技术，而国内整个行业在优秀企业突破了</a:t>
            </a:r>
            <a:r>
              <a:rPr lang="en-US" altLang="zh-CN" sz="1200" dirty="0"/>
              <a:t>OLTP</a:t>
            </a:r>
            <a:r>
              <a:rPr lang="zh-CN" altLang="en-US" sz="1200" dirty="0"/>
              <a:t>评测和</a:t>
            </a:r>
            <a:r>
              <a:rPr lang="en-US" altLang="zh-CN" sz="1200" dirty="0"/>
              <a:t>OLAP</a:t>
            </a:r>
            <a:r>
              <a:rPr lang="zh-CN" altLang="en-US" sz="1200" dirty="0"/>
              <a:t>评测全球第一的良好形势下依然保持着积极进取的态势，下面，让我们一起来学习相关核心技术的基础知识。</a:t>
            </a:r>
            <a:endParaRPr lang="en-US" altLang="zh-CN"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4</a:t>
            </a:fld>
            <a:endParaRPr lang="zh-CN" altLang="en-US"/>
          </a:p>
        </p:txBody>
      </p:sp>
    </p:spTree>
    <p:extLst>
      <p:ext uri="{BB962C8B-B14F-4D97-AF65-F5344CB8AC3E}">
        <p14:creationId xmlns:p14="http://schemas.microsoft.com/office/powerpoint/2010/main" val="402840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这一节，我们学习数据库存储结构的相关知识。</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5</a:t>
            </a:fld>
            <a:endParaRPr lang="zh-CN" altLang="en-US"/>
          </a:p>
        </p:txBody>
      </p:sp>
    </p:spTree>
    <p:extLst>
      <p:ext uri="{BB962C8B-B14F-4D97-AF65-F5344CB8AC3E}">
        <p14:creationId xmlns:p14="http://schemas.microsoft.com/office/powerpoint/2010/main" val="253033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本节讨论数据在数据库中是如何存放的，介绍数据库的存储结构，介绍堆文件中页的组织方式，数据页是如何以槽页的形式进行组织，以及重点介绍元组是如何存放的。同时介绍在不同应用环境中的存储模型</a:t>
            </a:r>
            <a:r>
              <a:rPr lang="en-US" altLang="zh-CN" dirty="0"/>
              <a:t>---</a:t>
            </a:r>
            <a:r>
              <a:rPr lang="zh-CN" altLang="en-US" dirty="0"/>
              <a:t>行存储和列存储。</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6</a:t>
            </a:fld>
            <a:endParaRPr lang="zh-CN" altLang="en-US"/>
          </a:p>
        </p:txBody>
      </p:sp>
    </p:spTree>
    <p:extLst>
      <p:ext uri="{BB962C8B-B14F-4D97-AF65-F5344CB8AC3E}">
        <p14:creationId xmlns:p14="http://schemas.microsoft.com/office/powerpoint/2010/main" val="45931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大家都知道，计算机存储体系一般分为主存储器和磁盘存储，其中主存储器一般是字节寻址，具有高效随机访问的特点，但是它的缺点是存储在它上面的数据掉电后就丢失了，而磁盘存储一般是“块寻址”，具有顺序访问的特点，存储在它上面的数据掉电后不丢失。所以一般</a:t>
            </a:r>
            <a:r>
              <a:rPr lang="en-US" altLang="zh-CN" dirty="0"/>
              <a:t>DBMS</a:t>
            </a:r>
            <a:r>
              <a:rPr lang="zh-CN" altLang="en-US" dirty="0"/>
              <a:t>通常将数据存储在磁盘上，当应用发出查询时将磁盘上的数据加载到主存储器中进行处理，这样两种存储器的优点都得以发挥。这一节我们重点研究数据库的数据是如何存储在磁盘上面的。</a:t>
            </a: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30090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要将元组或者其它数据库元素存储到磁盘中，必须通过操作系统进行存储。而操作系统通常通过“文件”的形式管理磁盘，因此，</a:t>
            </a:r>
            <a:r>
              <a:rPr lang="en-US" altLang="zh-CN" dirty="0"/>
              <a:t>DBMS</a:t>
            </a:r>
            <a:r>
              <a:rPr lang="zh-CN" altLang="en-US" dirty="0"/>
              <a:t>只能将数据库数据存储到文件中。但是以什么形式存储呢，如果以记录的形式进行存储，那么对元组的查找速度和效率显然受限于操作系统对文件的物理组织。所以</a:t>
            </a:r>
            <a:r>
              <a:rPr lang="en-US" altLang="zh-CN" dirty="0"/>
              <a:t>DBMS</a:t>
            </a:r>
            <a:r>
              <a:rPr lang="zh-CN" altLang="en-US" dirty="0"/>
              <a:t>必须按照“磁盘块”，也就是“页”，对文件进行组织，这样才能更加有效的进行数据的读写操作，更加有效的管理存储空间。</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8</a:t>
            </a:fld>
            <a:endParaRPr lang="zh-CN" altLang="en-US"/>
          </a:p>
        </p:txBody>
      </p:sp>
    </p:spTree>
    <p:extLst>
      <p:ext uri="{BB962C8B-B14F-4D97-AF65-F5344CB8AC3E}">
        <p14:creationId xmlns:p14="http://schemas.microsoft.com/office/powerpoint/2010/main" val="4139619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数据库文件组织方式是指在数据库中存储数据的方式，常见的文件组织方式包括：堆文件组织、顺序文件组织、哈希文件组织等。其中堆文件是一种常见的方式。每个文件由固定大小的页面构成，新写入的数据可以通过遍历数据页找到一个空闲页写入，但是这样的效率很低。因此堆文件通常会设立一个目录页，如图所示，在这个目录页中记录每个页的空闲空间信息以及这个页的物理位置。这样新增数据通过页目录就可以很容易找到一个有空闲空间的页写入，通常以追加的形式追加到堆文件末尾，当页写满的时候创建一个新页继续写入。因为页目录中页的空闲信息对写数据很重要，因此</a:t>
            </a:r>
            <a:r>
              <a:rPr lang="en-US" altLang="zh-CN" dirty="0"/>
              <a:t>DBMS</a:t>
            </a:r>
            <a:r>
              <a:rPr lang="zh-CN" altLang="en-US" dirty="0"/>
              <a:t>必须保持目录页与所有页的当前信息同步。</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9</a:t>
            </a:fld>
            <a:endParaRPr lang="zh-CN" altLang="en-US"/>
          </a:p>
        </p:txBody>
      </p:sp>
    </p:spTree>
    <p:extLst>
      <p:ext uri="{BB962C8B-B14F-4D97-AF65-F5344CB8AC3E}">
        <p14:creationId xmlns:p14="http://schemas.microsoft.com/office/powerpoint/2010/main" val="294592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3" name="圆角矩形 12"/>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副标题 8"/>
          <p:cNvSpPr>
            <a:spLocks noGrp="1"/>
          </p:cNvSpPr>
          <p:nvPr>
            <p:ph type="subTitle" idx="1"/>
          </p:nvPr>
        </p:nvSpPr>
        <p:spPr>
          <a:xfrm>
            <a:off x="1726975" y="3201141"/>
            <a:ext cx="8533289" cy="1600571"/>
          </a:xfrm>
        </p:spPr>
        <p:txBody>
          <a:bodyPr>
            <a:normAutofit/>
          </a:bodyPr>
          <a:lstStyle>
            <a:lvl1pPr marL="0" indent="0" algn="ctr">
              <a:buNone/>
              <a:defRPr sz="2800">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zh-CN" altLang="en-US" dirty="0"/>
              <a:t>单击此处编辑母版副标题样式</a:t>
            </a:r>
            <a:endParaRPr kumimoji="0" lang="en-US" dirty="0"/>
          </a:p>
        </p:txBody>
      </p:sp>
      <p:sp>
        <p:nvSpPr>
          <p:cNvPr id="7" name="矩形 6"/>
          <p:cNvSpPr/>
          <p:nvPr/>
        </p:nvSpPr>
        <p:spPr>
          <a:xfrm>
            <a:off x="83898" y="1449639"/>
            <a:ext cx="12027150" cy="152770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0" name="矩形 9"/>
          <p:cNvSpPr/>
          <p:nvPr/>
        </p:nvSpPr>
        <p:spPr>
          <a:xfrm>
            <a:off x="83898" y="1397043"/>
            <a:ext cx="12027150" cy="12060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1" name="矩形 10"/>
          <p:cNvSpPr/>
          <p:nvPr/>
        </p:nvSpPr>
        <p:spPr>
          <a:xfrm>
            <a:off x="83898" y="2977338"/>
            <a:ext cx="12027150" cy="1105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标题 7"/>
          <p:cNvSpPr>
            <a:spLocks noGrp="1"/>
          </p:cNvSpPr>
          <p:nvPr>
            <p:ph type="ctrTitle"/>
          </p:nvPr>
        </p:nvSpPr>
        <p:spPr>
          <a:xfrm>
            <a:off x="609521" y="1506279"/>
            <a:ext cx="10971372" cy="1470365"/>
          </a:xfrm>
        </p:spPr>
        <p:txBody>
          <a:bodyPr anchor="ctr">
            <a:normAutofit/>
          </a:bodyPr>
          <a:lstStyle>
            <a:lvl1pPr algn="ctr">
              <a:defRPr lang="en-US" sz="4000" dirty="0">
                <a:solidFill>
                  <a:srgbClr val="FFFFFF"/>
                </a:solidFill>
              </a:defRPr>
            </a:lvl1pPr>
          </a:lstStyle>
          <a:p>
            <a:r>
              <a:rPr kumimoji="0" lang="zh-CN" altLang="en-US" dirty="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910630" y="1448135"/>
            <a:ext cx="10361851" cy="4789971"/>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0" name="圆角矩形 9"/>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62959" y="952721"/>
            <a:ext cx="10361851" cy="1362390"/>
          </a:xfrm>
        </p:spPr>
        <p:txBody>
          <a:bodyPr anchor="b" anchorCtr="0">
            <a:normAutofit/>
          </a:bodyPr>
          <a:lstStyle>
            <a:lvl1pPr algn="l">
              <a:buNone/>
              <a:defRPr sz="3600" b="0" cap="none">
                <a:solidFill>
                  <a:schemeClr val="tx1"/>
                </a:solidFill>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62959" y="2548528"/>
            <a:ext cx="10361851" cy="1338572"/>
          </a:xfrm>
        </p:spPr>
        <p:txBody>
          <a:bodyPr anchor="t" anchorCtr="0">
            <a:normAutofit/>
          </a:bodyPr>
          <a:lstStyle>
            <a:lvl1pPr marL="0" indent="0">
              <a:buNone/>
              <a:defRPr sz="24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flipV="1">
            <a:off x="92538" y="2377380"/>
            <a:ext cx="12016456"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矩形 7"/>
          <p:cNvSpPr/>
          <p:nvPr/>
        </p:nvSpPr>
        <p:spPr>
          <a:xfrm>
            <a:off x="92183" y="2342017"/>
            <a:ext cx="12016810"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矩形 8"/>
          <p:cNvSpPr/>
          <p:nvPr/>
        </p:nvSpPr>
        <p:spPr>
          <a:xfrm>
            <a:off x="91064" y="2469451"/>
            <a:ext cx="12017930" cy="4573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单击此处编辑母版标题样式</a:t>
            </a:r>
            <a:endParaRPr kumimoji="0" lang="en-US" dirty="0"/>
          </a:p>
        </p:txBody>
      </p:sp>
      <p:sp>
        <p:nvSpPr>
          <p:cNvPr id="9" name="内容占位符 8"/>
          <p:cNvSpPr>
            <a:spLocks noGrp="1"/>
          </p:cNvSpPr>
          <p:nvPr>
            <p:ph sz="quarter" idx="1"/>
          </p:nvPr>
        </p:nvSpPr>
        <p:spPr>
          <a:xfrm>
            <a:off x="910630" y="1448135"/>
            <a:ext cx="4998069" cy="4861979"/>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1" name="内容占位符 10"/>
          <p:cNvSpPr>
            <a:spLocks noGrp="1"/>
          </p:cNvSpPr>
          <p:nvPr>
            <p:ph sz="quarter" idx="2"/>
          </p:nvPr>
        </p:nvSpPr>
        <p:spPr>
          <a:xfrm>
            <a:off x="6269333" y="1448135"/>
            <a:ext cx="4998069" cy="4861979"/>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0630" y="549474"/>
            <a:ext cx="10361851" cy="866904"/>
          </a:xfrm>
        </p:spPr>
        <p:txBody>
          <a:bodyPr anchor="b" anchorCtr="0"/>
          <a:lstStyle>
            <a:lvl1pPr>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10630" y="1448135"/>
            <a:ext cx="4977752" cy="762176"/>
          </a:xfrm>
          <a:noFill/>
          <a:ln w="12700" cap="sq" cmpd="sng" algn="ctr">
            <a:noFill/>
            <a:prstDash val="solid"/>
          </a:ln>
        </p:spPr>
        <p:txBody>
          <a:bodyPr lIns="108850" anchor="b" anchorCtr="0">
            <a:noAutofit/>
          </a:bodyPr>
          <a:lstStyle>
            <a:lvl1pPr marL="0" indent="0">
              <a:buNone/>
              <a:defRPr sz="2400" b="1">
                <a:solidFill>
                  <a:schemeClr val="tx1"/>
                </a:solidFill>
                <a:latin typeface="微软雅黑" panose="020B0503020204020204" pitchFamily="34" charset="-122"/>
                <a:ea typeface="微软雅黑" panose="020B0503020204020204" pitchFamily="34" charset="-122"/>
                <a:cs typeface="+mj-cs"/>
              </a:defRPr>
            </a:lvl1pPr>
            <a:lvl2pPr>
              <a:buNone/>
              <a:defRPr sz="2400" b="1"/>
            </a:lvl2pPr>
            <a:lvl3pPr>
              <a:buNone/>
              <a:defRPr sz="2100" b="1"/>
            </a:lvl3pPr>
            <a:lvl4pPr>
              <a:buNone/>
              <a:defRPr sz="1900" b="1"/>
            </a:lvl4pPr>
            <a:lvl5pPr>
              <a:buNone/>
              <a:defRPr sz="1900" b="1"/>
            </a:lvl5pPr>
          </a:lstStyle>
          <a:p>
            <a:pPr lvl="0" eaLnBrk="1" latinLnBrk="0" hangingPunct="1"/>
            <a:r>
              <a:rPr kumimoji="0" lang="zh-CN" altLang="en-US" dirty="0"/>
              <a:t>单击此处编辑母版文本样式</a:t>
            </a:r>
          </a:p>
        </p:txBody>
      </p:sp>
      <p:sp>
        <p:nvSpPr>
          <p:cNvPr id="4" name="文本占位符 3"/>
          <p:cNvSpPr>
            <a:spLocks noGrp="1"/>
          </p:cNvSpPr>
          <p:nvPr>
            <p:ph type="body" sz="half" idx="3"/>
          </p:nvPr>
        </p:nvSpPr>
        <p:spPr>
          <a:xfrm>
            <a:off x="6294729" y="1448135"/>
            <a:ext cx="4977752" cy="762176"/>
          </a:xfrm>
          <a:noFill/>
          <a:ln w="12700" cap="sq" cmpd="sng" algn="ctr">
            <a:noFill/>
            <a:prstDash val="solid"/>
          </a:ln>
        </p:spPr>
        <p:txBody>
          <a:bodyPr lIns="108850" tIns="54425" rIns="108850" bIns="54425" anchor="b" anchorCtr="0">
            <a:noAutofit/>
          </a:bodyPr>
          <a:lstStyle>
            <a:lvl1pPr>
              <a:defRPr lang="zh-CN" altLang="en-US" b="1" smtClean="0">
                <a:cs typeface="+mj-cs"/>
              </a:defRPr>
            </a:lvl1pPr>
          </a:lstStyle>
          <a:p>
            <a:pPr marL="0" lvl="0" indent="0">
              <a:buNone/>
            </a:pPr>
            <a:r>
              <a:rPr kumimoji="0" lang="zh-CN" altLang="en-US"/>
              <a:t>单击此处编辑母版文本样式</a:t>
            </a:r>
          </a:p>
        </p:txBody>
      </p:sp>
      <p:sp>
        <p:nvSpPr>
          <p:cNvPr id="11" name="内容占位符 10"/>
          <p:cNvSpPr>
            <a:spLocks noGrp="1"/>
          </p:cNvSpPr>
          <p:nvPr>
            <p:ph sz="half" idx="2"/>
          </p:nvPr>
        </p:nvSpPr>
        <p:spPr>
          <a:xfrm>
            <a:off x="910630" y="2248420"/>
            <a:ext cx="4977752" cy="4133702"/>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3" name="内容占位符 12"/>
          <p:cNvSpPr>
            <a:spLocks noGrp="1"/>
          </p:cNvSpPr>
          <p:nvPr>
            <p:ph sz="half" idx="4"/>
          </p:nvPr>
        </p:nvSpPr>
        <p:spPr>
          <a:xfrm>
            <a:off x="6294729" y="2248420"/>
            <a:ext cx="4977752" cy="4133702"/>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useBgFill="1">
        <p:nvSpPr>
          <p:cNvPr id="9" name="圆角矩形 8"/>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10630" y="621482"/>
            <a:ext cx="10361851" cy="794896"/>
          </a:xfrm>
        </p:spPr>
        <p:txBody>
          <a:bodyPr lIns="108850" tIns="54425" rIns="108850" bIns="108850" anchor="b" anchorCtr="0">
            <a:normAutofit/>
          </a:bodyPr>
          <a:lstStyle>
            <a:lvl1pPr>
              <a:defRPr lang="en-US"/>
            </a:lvl1pPr>
          </a:lstStyle>
          <a:p>
            <a:pPr lvl="0"/>
            <a:r>
              <a:rPr kumimoji="0" lang="zh-CN" altLang="en-US"/>
              <a:t>单击此处编辑母版标题样式</a:t>
            </a:r>
            <a:endParaRPr kumimoji="0" lang="en-US"/>
          </a:p>
        </p:txBody>
      </p:sp>
      <p:sp>
        <p:nvSpPr>
          <p:cNvPr id="3" name="文本占位符 2"/>
          <p:cNvSpPr>
            <a:spLocks noGrp="1"/>
          </p:cNvSpPr>
          <p:nvPr>
            <p:ph type="body" idx="2"/>
          </p:nvPr>
        </p:nvSpPr>
        <p:spPr>
          <a:xfrm>
            <a:off x="910630" y="1600571"/>
            <a:ext cx="2539669" cy="4709543"/>
          </a:xfrm>
        </p:spPr>
        <p:txBody>
          <a:bodyPr>
            <a:normAutofit/>
          </a:bodyPr>
          <a:lstStyle>
            <a:lvl1pPr marL="0" indent="0">
              <a:buNone/>
              <a:defRPr sz="2000"/>
            </a:lvl1pPr>
            <a:lvl2pPr>
              <a:buNone/>
              <a:defRPr sz="1400"/>
            </a:lvl2pPr>
            <a:lvl3pPr>
              <a:buNone/>
              <a:defRPr sz="1200"/>
            </a:lvl3pPr>
            <a:lvl4pPr>
              <a:buNone/>
              <a:defRPr sz="1100"/>
            </a:lvl4pPr>
            <a:lvl5pPr>
              <a:buNone/>
              <a:defRPr sz="1100"/>
            </a:lvl5pPr>
          </a:lstStyle>
          <a:p>
            <a:pPr lvl="0" eaLnBrk="1" latinLnBrk="0" hangingPunct="1"/>
            <a:r>
              <a:rPr kumimoji="0" lang="zh-CN" altLang="en-US" dirty="0"/>
              <a:t>单击此处编辑母版文本样式</a:t>
            </a:r>
          </a:p>
        </p:txBody>
      </p:sp>
      <p:sp>
        <p:nvSpPr>
          <p:cNvPr id="11" name="内容占位符 10"/>
          <p:cNvSpPr>
            <a:spLocks noGrp="1"/>
          </p:cNvSpPr>
          <p:nvPr>
            <p:ph sz="quarter" idx="1"/>
          </p:nvPr>
        </p:nvSpPr>
        <p:spPr>
          <a:xfrm>
            <a:off x="3653473" y="1600571"/>
            <a:ext cx="7619008" cy="4709543"/>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042" y="5150762"/>
            <a:ext cx="9752330" cy="522409"/>
          </a:xfrm>
        </p:spPr>
        <p:txBody>
          <a:bodyPr anchor="ctr">
            <a:noAutofit/>
          </a:bodyPr>
          <a:lstStyle>
            <a:lvl1pPr algn="ctr">
              <a:buNone/>
              <a:defRPr sz="2400" b="0">
                <a:solidFill>
                  <a:schemeClr val="tx1"/>
                </a:solidFill>
              </a:defRPr>
            </a:lvl1pPr>
          </a:lstStyle>
          <a:p>
            <a:r>
              <a:rPr kumimoji="0" lang="zh-CN" altLang="en-US" dirty="0"/>
              <a:t>单击此处编辑母版标题样式</a:t>
            </a:r>
            <a:endParaRPr kumimoji="0" lang="en-US" dirty="0"/>
          </a:p>
        </p:txBody>
      </p:sp>
      <p:sp>
        <p:nvSpPr>
          <p:cNvPr id="4" name="文本占位符 3"/>
          <p:cNvSpPr>
            <a:spLocks noGrp="1"/>
          </p:cNvSpPr>
          <p:nvPr>
            <p:ph type="body" sz="half" idx="2"/>
          </p:nvPr>
        </p:nvSpPr>
        <p:spPr>
          <a:xfrm>
            <a:off x="1219042" y="5696163"/>
            <a:ext cx="9752330" cy="685959"/>
          </a:xfrm>
        </p:spPr>
        <p:txBody>
          <a:bodyPr>
            <a:normAutofit/>
          </a:bodyPr>
          <a:lstStyle>
            <a:lvl1pPr marL="0" indent="0">
              <a:buFontTx/>
              <a:buNone/>
              <a:defRPr sz="1800"/>
            </a:lvl1pPr>
            <a:lvl2pPr>
              <a:defRPr sz="1400"/>
            </a:lvl2pPr>
            <a:lvl3pPr>
              <a:defRPr sz="1200"/>
            </a:lvl3pPr>
            <a:lvl4pPr>
              <a:defRPr sz="1100"/>
            </a:lvl4pPr>
            <a:lvl5pPr>
              <a:defRPr sz="1100"/>
            </a:lvl5pPr>
          </a:lstStyle>
          <a:p>
            <a:pPr lvl="0" eaLnBrk="1" latinLnBrk="0" hangingPunct="1"/>
            <a:r>
              <a:rPr kumimoji="0" lang="zh-CN" altLang="en-US" dirty="0"/>
              <a:t>单击此处编辑母版文本样式</a:t>
            </a:r>
          </a:p>
        </p:txBody>
      </p:sp>
      <p:sp>
        <p:nvSpPr>
          <p:cNvPr id="11" name="矩形 10"/>
          <p:cNvSpPr/>
          <p:nvPr/>
        </p:nvSpPr>
        <p:spPr>
          <a:xfrm flipV="1">
            <a:off x="91064" y="4933717"/>
            <a:ext cx="12007557"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2" name="矩形 11"/>
          <p:cNvSpPr/>
          <p:nvPr/>
        </p:nvSpPr>
        <p:spPr>
          <a:xfrm>
            <a:off x="91333" y="4900628"/>
            <a:ext cx="12007289"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3" name="矩形 12"/>
          <p:cNvSpPr/>
          <p:nvPr/>
        </p:nvSpPr>
        <p:spPr>
          <a:xfrm>
            <a:off x="91336" y="5023407"/>
            <a:ext cx="12007286" cy="4881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3" name="图片占位符 2"/>
          <p:cNvSpPr>
            <a:spLocks noGrp="1"/>
          </p:cNvSpPr>
          <p:nvPr>
            <p:ph type="pic" idx="1"/>
          </p:nvPr>
        </p:nvSpPr>
        <p:spPr>
          <a:xfrm>
            <a:off x="97687" y="45418"/>
            <a:ext cx="12000935" cy="4824536"/>
          </a:xfrm>
          <a:prstGeom prst="round2SameRect">
            <a:avLst>
              <a:gd name="adj1" fmla="val 7101"/>
              <a:gd name="adj2" fmla="val 0"/>
            </a:avLst>
          </a:prstGeom>
          <a:solidFill>
            <a:schemeClr val="bg2"/>
          </a:solidFill>
          <a:ln w="6350">
            <a:solidFill>
              <a:schemeClr val="tx1"/>
            </a:solidFill>
          </a:ln>
        </p:spPr>
        <p:txBody>
          <a:bodyPr/>
          <a:lstStyle>
            <a:lvl1pPr marL="0" indent="0">
              <a:buNone/>
              <a:defRPr sz="38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8" name="圆角矩形 7"/>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2" name="标题占位符 21"/>
          <p:cNvSpPr>
            <a:spLocks noGrp="1"/>
          </p:cNvSpPr>
          <p:nvPr>
            <p:ph type="title"/>
          </p:nvPr>
        </p:nvSpPr>
        <p:spPr>
          <a:xfrm>
            <a:off x="910630" y="563621"/>
            <a:ext cx="10361851" cy="849949"/>
          </a:xfrm>
          <a:prstGeom prst="rect">
            <a:avLst/>
          </a:prstGeom>
        </p:spPr>
        <p:txBody>
          <a:bodyPr lIns="108850" tIns="54425" rIns="108850" bIns="108850"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910630" y="1485579"/>
            <a:ext cx="10361851" cy="4824536"/>
          </a:xfrm>
          <a:prstGeom prst="rect">
            <a:avLst/>
          </a:prstGeom>
        </p:spPr>
        <p:txBody>
          <a:bodyPr lIns="108850" tIns="54425" rIns="108850" bIns="54425">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rtl="0" eaLnBrk="1" latinLnBrk="0" hangingPunct="1">
        <a:spcBef>
          <a:spcPct val="0"/>
        </a:spcBef>
        <a:buNone/>
        <a:defRPr kumimoji="0" sz="28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562" y="4437906"/>
            <a:ext cx="8533289" cy="1296144"/>
          </a:xfrm>
        </p:spPr>
        <p:txBody>
          <a:bodyPr/>
          <a:lstStyle/>
          <a:p>
            <a:r>
              <a:rPr lang="zh-CN" altLang="en-US" b="1" dirty="0"/>
              <a:t>主讲：赵小松、杨茂林</a:t>
            </a:r>
            <a:endParaRPr lang="en-US" altLang="zh-CN" b="1" dirty="0"/>
          </a:p>
          <a:p>
            <a:pPr>
              <a:spcBef>
                <a:spcPts val="1200"/>
              </a:spcBef>
            </a:pPr>
            <a:r>
              <a:rPr lang="zh-CN" altLang="en-US" dirty="0"/>
              <a:t>华中科技大学计算机学院</a:t>
            </a:r>
          </a:p>
        </p:txBody>
      </p:sp>
      <p:sp>
        <p:nvSpPr>
          <p:cNvPr id="2" name="标题 1"/>
          <p:cNvSpPr>
            <a:spLocks noGrp="1"/>
          </p:cNvSpPr>
          <p:nvPr>
            <p:ph type="ctrTitle"/>
          </p:nvPr>
        </p:nvSpPr>
        <p:spPr/>
        <p:txBody>
          <a:bodyPr>
            <a:normAutofit/>
          </a:bodyPr>
          <a:lstStyle/>
          <a:p>
            <a:r>
              <a:rPr lang="zh-CN" altLang="en-US" sz="4400" b="1" spc="300" dirty="0"/>
              <a:t>关系数据库引擎基础</a:t>
            </a:r>
          </a:p>
        </p:txBody>
      </p:sp>
    </p:spTree>
    <p:extLst>
      <p:ext uri="{BB962C8B-B14F-4D97-AF65-F5344CB8AC3E}">
        <p14:creationId xmlns:p14="http://schemas.microsoft.com/office/powerpoint/2010/main" val="214145908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405458"/>
            <a:ext cx="10971371" cy="891822"/>
          </a:xfrm>
        </p:spPr>
        <p:txBody>
          <a:bodyPr/>
          <a:lstStyle/>
          <a:p>
            <a:r>
              <a:rPr lang="en-US" altLang="zh-CN" sz="3200" b="1" dirty="0">
                <a:solidFill>
                  <a:srgbClr val="C00000"/>
                </a:solidFill>
              </a:rPr>
              <a:t>3</a:t>
            </a:r>
            <a:r>
              <a:rPr lang="en-US" altLang="zh-CN" b="1" dirty="0">
                <a:solidFill>
                  <a:schemeClr val="accent1"/>
                </a:solidFill>
              </a:rPr>
              <a:t>  </a:t>
            </a:r>
            <a:r>
              <a:rPr lang="zh-CN" altLang="en-US" sz="3200" b="1" dirty="0">
                <a:solidFill>
                  <a:srgbClr val="C00000"/>
                </a:solidFill>
              </a:rPr>
              <a:t>页设计（</a:t>
            </a:r>
            <a:r>
              <a:rPr lang="en-US" altLang="zh-CN" sz="3200" b="1" dirty="0">
                <a:solidFill>
                  <a:srgbClr val="C00000"/>
                </a:solidFill>
              </a:rPr>
              <a:t>Page Layout</a:t>
            </a:r>
            <a:r>
              <a:rPr lang="zh-CN" altLang="en-US" sz="3200" b="1" dirty="0">
                <a:solidFill>
                  <a:srgbClr val="C00000"/>
                </a:solidFill>
              </a:rPr>
              <a:t>）</a:t>
            </a:r>
          </a:p>
        </p:txBody>
      </p:sp>
      <p:sp>
        <p:nvSpPr>
          <p:cNvPr id="3" name="内容占位符 2"/>
          <p:cNvSpPr>
            <a:spLocks noGrp="1"/>
          </p:cNvSpPr>
          <p:nvPr>
            <p:ph idx="1"/>
          </p:nvPr>
        </p:nvSpPr>
        <p:spPr>
          <a:xfrm>
            <a:off x="371594" y="1400910"/>
            <a:ext cx="5832647" cy="5320566"/>
          </a:xfrm>
        </p:spPr>
        <p:txBody>
          <a:bodyPr>
            <a:normAutofit fontScale="47500" lnSpcReduction="20000"/>
          </a:bodyPr>
          <a:lstStyle/>
          <a:p>
            <a:pPr>
              <a:lnSpc>
                <a:spcPct val="150000"/>
              </a:lnSpc>
            </a:pPr>
            <a:r>
              <a:rPr lang="zh-CN" altLang="en-US" sz="5100" dirty="0"/>
              <a:t>数据库的页可以容纳：元组、元数据、索引、日志记录等。数据一般不混合存放。</a:t>
            </a:r>
            <a:endParaRPr lang="en-US" altLang="zh-CN" sz="5100" dirty="0"/>
          </a:p>
          <a:p>
            <a:pPr>
              <a:lnSpc>
                <a:spcPct val="150000"/>
              </a:lnSpc>
            </a:pPr>
            <a:r>
              <a:rPr lang="zh-CN" altLang="en-US" sz="5100" dirty="0"/>
              <a:t>数据库的页具备固定</a:t>
            </a:r>
            <a:r>
              <a:rPr lang="zh-CN" altLang="en-US" sz="5100" dirty="0">
                <a:solidFill>
                  <a:srgbClr val="FF0000"/>
                </a:solidFill>
              </a:rPr>
              <a:t>大小</a:t>
            </a:r>
            <a:r>
              <a:rPr lang="zh-CN" altLang="en-US" sz="5100" dirty="0"/>
              <a:t>（如</a:t>
            </a:r>
            <a:r>
              <a:rPr lang="en-US" altLang="zh-CN" sz="5100" dirty="0"/>
              <a:t>4K</a:t>
            </a:r>
            <a:r>
              <a:rPr lang="zh-CN" altLang="en-US" sz="5100" dirty="0"/>
              <a:t>）</a:t>
            </a:r>
            <a:r>
              <a:rPr lang="en-US" altLang="zh-CN" sz="5100" dirty="0"/>
              <a:t>,</a:t>
            </a:r>
            <a:r>
              <a:rPr lang="zh-CN" altLang="en-US" sz="5100" dirty="0"/>
              <a:t>一个数据库页是硬件页面的整数倍。</a:t>
            </a:r>
            <a:endParaRPr lang="en-US" altLang="zh-CN" sz="5100" dirty="0"/>
          </a:p>
          <a:p>
            <a:pPr>
              <a:lnSpc>
                <a:spcPct val="150000"/>
              </a:lnSpc>
            </a:pPr>
            <a:r>
              <a:rPr lang="zh-CN" altLang="en-US" sz="5100" dirty="0"/>
              <a:t>每个页具备一个唯一页面</a:t>
            </a:r>
            <a:r>
              <a:rPr lang="en-US" altLang="zh-CN" sz="5100" dirty="0"/>
              <a:t>ID</a:t>
            </a:r>
            <a:r>
              <a:rPr lang="zh-CN" altLang="en-US" sz="5100" dirty="0"/>
              <a:t>（</a:t>
            </a:r>
            <a:r>
              <a:rPr lang="zh-CN" altLang="en-US" sz="5100" dirty="0">
                <a:solidFill>
                  <a:srgbClr val="FF0000"/>
                </a:solidFill>
              </a:rPr>
              <a:t>寻址</a:t>
            </a:r>
            <a:r>
              <a:rPr lang="zh-CN" altLang="en-US" sz="5100" dirty="0"/>
              <a:t>）：</a:t>
            </a:r>
            <a:r>
              <a:rPr lang="en-US" altLang="zh-CN" sz="5100" dirty="0" err="1"/>
              <a:t>PageID</a:t>
            </a:r>
            <a:endParaRPr lang="en-US" altLang="zh-CN" sz="5100" dirty="0"/>
          </a:p>
          <a:p>
            <a:pPr marL="380976" lvl="1" indent="0">
              <a:lnSpc>
                <a:spcPct val="150000"/>
              </a:lnSpc>
              <a:buNone/>
            </a:pPr>
            <a:r>
              <a:rPr lang="zh-CN" altLang="en-US" sz="5100" dirty="0"/>
              <a:t>    当数据库只有单文件时，页面</a:t>
            </a:r>
            <a:r>
              <a:rPr lang="en-US" altLang="zh-CN" sz="5100" dirty="0"/>
              <a:t>ID</a:t>
            </a:r>
            <a:r>
              <a:rPr lang="zh-CN" altLang="en-US" sz="5100" dirty="0"/>
              <a:t>可以就是文件中的物理偏移地址。</a:t>
            </a:r>
            <a:endParaRPr lang="en-US" altLang="zh-CN" strike="sngStrike"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10</a:t>
            </a:fld>
            <a:endParaRPr lang="zh-CN" altLang="en-US"/>
          </a:p>
        </p:txBody>
      </p:sp>
      <p:sp>
        <p:nvSpPr>
          <p:cNvPr id="7" name="矩形 6">
            <a:extLst>
              <a:ext uri="{FF2B5EF4-FFF2-40B4-BE49-F238E27FC236}">
                <a16:creationId xmlns:a16="http://schemas.microsoft.com/office/drawing/2014/main" id="{B2FAA097-A35C-4709-BA7E-E0D45B155EEB}"/>
              </a:ext>
            </a:extLst>
          </p:cNvPr>
          <p:cNvSpPr/>
          <p:nvPr/>
        </p:nvSpPr>
        <p:spPr>
          <a:xfrm>
            <a:off x="6699855" y="406329"/>
            <a:ext cx="4752527" cy="590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sp>
        <p:nvSpPr>
          <p:cNvPr id="8" name="矩形 7">
            <a:extLst>
              <a:ext uri="{FF2B5EF4-FFF2-40B4-BE49-F238E27FC236}">
                <a16:creationId xmlns:a16="http://schemas.microsoft.com/office/drawing/2014/main" id="{DA86CF2D-7552-4A19-B288-B5B2A98B7407}"/>
              </a:ext>
            </a:extLst>
          </p:cNvPr>
          <p:cNvSpPr/>
          <p:nvPr/>
        </p:nvSpPr>
        <p:spPr>
          <a:xfrm>
            <a:off x="6815286" y="1408667"/>
            <a:ext cx="454310" cy="424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9" name="矩形: 折角 8">
            <a:extLst>
              <a:ext uri="{FF2B5EF4-FFF2-40B4-BE49-F238E27FC236}">
                <a16:creationId xmlns:a16="http://schemas.microsoft.com/office/drawing/2014/main" id="{8FFEF94D-53C9-47D2-ABAF-E4EDED7FDD85}"/>
              </a:ext>
            </a:extLst>
          </p:cNvPr>
          <p:cNvSpPr/>
          <p:nvPr/>
        </p:nvSpPr>
        <p:spPr>
          <a:xfrm>
            <a:off x="8111430" y="765498"/>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DA46026-4DB8-4D44-B08B-C8E9F0526A2B}"/>
              </a:ext>
            </a:extLst>
          </p:cNvPr>
          <p:cNvSpPr/>
          <p:nvPr/>
        </p:nvSpPr>
        <p:spPr>
          <a:xfrm>
            <a:off x="8399462"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1" name="矩形 10">
            <a:extLst>
              <a:ext uri="{FF2B5EF4-FFF2-40B4-BE49-F238E27FC236}">
                <a16:creationId xmlns:a16="http://schemas.microsoft.com/office/drawing/2014/main" id="{B6273AA9-FA51-4086-A603-1F8F5846BEDF}"/>
              </a:ext>
            </a:extLst>
          </p:cNvPr>
          <p:cNvSpPr/>
          <p:nvPr/>
        </p:nvSpPr>
        <p:spPr>
          <a:xfrm>
            <a:off x="8953264"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2" name="矩形 11">
            <a:extLst>
              <a:ext uri="{FF2B5EF4-FFF2-40B4-BE49-F238E27FC236}">
                <a16:creationId xmlns:a16="http://schemas.microsoft.com/office/drawing/2014/main" id="{0D116113-758A-4CAC-9DF9-6EDFF846D5D7}"/>
              </a:ext>
            </a:extLst>
          </p:cNvPr>
          <p:cNvSpPr/>
          <p:nvPr/>
        </p:nvSpPr>
        <p:spPr>
          <a:xfrm>
            <a:off x="9551590"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3" name="矩形 12">
            <a:extLst>
              <a:ext uri="{FF2B5EF4-FFF2-40B4-BE49-F238E27FC236}">
                <a16:creationId xmlns:a16="http://schemas.microsoft.com/office/drawing/2014/main" id="{D0230A35-45DD-4D48-9D83-C8D8DEB1F6C8}"/>
              </a:ext>
            </a:extLst>
          </p:cNvPr>
          <p:cNvSpPr/>
          <p:nvPr/>
        </p:nvSpPr>
        <p:spPr>
          <a:xfrm>
            <a:off x="10177400"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4" name="矩形 13">
            <a:extLst>
              <a:ext uri="{FF2B5EF4-FFF2-40B4-BE49-F238E27FC236}">
                <a16:creationId xmlns:a16="http://schemas.microsoft.com/office/drawing/2014/main" id="{9DA2D99C-DEDF-4508-9DF0-7C324493D675}"/>
              </a:ext>
            </a:extLst>
          </p:cNvPr>
          <p:cNvSpPr/>
          <p:nvPr/>
        </p:nvSpPr>
        <p:spPr>
          <a:xfrm>
            <a:off x="7606274" y="765498"/>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数据文件</a:t>
            </a:r>
          </a:p>
        </p:txBody>
      </p:sp>
      <p:sp>
        <p:nvSpPr>
          <p:cNvPr id="15" name="矩形: 折角 14">
            <a:extLst>
              <a:ext uri="{FF2B5EF4-FFF2-40B4-BE49-F238E27FC236}">
                <a16:creationId xmlns:a16="http://schemas.microsoft.com/office/drawing/2014/main" id="{CC2D3647-3926-4931-83D5-2D139EB84CBD}"/>
              </a:ext>
            </a:extLst>
          </p:cNvPr>
          <p:cNvSpPr/>
          <p:nvPr/>
        </p:nvSpPr>
        <p:spPr>
          <a:xfrm>
            <a:off x="8112530" y="2205658"/>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15C43C3E-6CF8-4200-8866-8A2B35F4951E}"/>
              </a:ext>
            </a:extLst>
          </p:cNvPr>
          <p:cNvSpPr/>
          <p:nvPr/>
        </p:nvSpPr>
        <p:spPr>
          <a:xfrm>
            <a:off x="7607374" y="2210561"/>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17" name="矩形: 折角 16">
            <a:extLst>
              <a:ext uri="{FF2B5EF4-FFF2-40B4-BE49-F238E27FC236}">
                <a16:creationId xmlns:a16="http://schemas.microsoft.com/office/drawing/2014/main" id="{FA5F902F-29AA-4A93-8EA4-629BD6C1A2D3}"/>
              </a:ext>
            </a:extLst>
          </p:cNvPr>
          <p:cNvSpPr/>
          <p:nvPr/>
        </p:nvSpPr>
        <p:spPr>
          <a:xfrm>
            <a:off x="8111430" y="4869954"/>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C10EC8B-7199-4FD5-916C-9D7C519B4C8A}"/>
              </a:ext>
            </a:extLst>
          </p:cNvPr>
          <p:cNvSpPr/>
          <p:nvPr/>
        </p:nvSpPr>
        <p:spPr>
          <a:xfrm>
            <a:off x="7606274" y="4869955"/>
            <a:ext cx="33475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日志文件</a:t>
            </a:r>
          </a:p>
        </p:txBody>
      </p:sp>
      <p:sp>
        <p:nvSpPr>
          <p:cNvPr id="20" name="矩形 19">
            <a:extLst>
              <a:ext uri="{FF2B5EF4-FFF2-40B4-BE49-F238E27FC236}">
                <a16:creationId xmlns:a16="http://schemas.microsoft.com/office/drawing/2014/main" id="{9A693198-13D2-435E-8834-BE4E696C4913}"/>
              </a:ext>
            </a:extLst>
          </p:cNvPr>
          <p:cNvSpPr/>
          <p:nvPr/>
        </p:nvSpPr>
        <p:spPr>
          <a:xfrm>
            <a:off x="8327454"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1" name="矩形 20">
            <a:extLst>
              <a:ext uri="{FF2B5EF4-FFF2-40B4-BE49-F238E27FC236}">
                <a16:creationId xmlns:a16="http://schemas.microsoft.com/office/drawing/2014/main" id="{0C39F24E-88BA-4632-8C6B-3BEF601C0994}"/>
              </a:ext>
            </a:extLst>
          </p:cNvPr>
          <p:cNvSpPr/>
          <p:nvPr/>
        </p:nvSpPr>
        <p:spPr>
          <a:xfrm>
            <a:off x="8881256"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2" name="矩形 21">
            <a:extLst>
              <a:ext uri="{FF2B5EF4-FFF2-40B4-BE49-F238E27FC236}">
                <a16:creationId xmlns:a16="http://schemas.microsoft.com/office/drawing/2014/main" id="{ED4DC7F3-008E-456C-A3C6-58E10D0891F9}"/>
              </a:ext>
            </a:extLst>
          </p:cNvPr>
          <p:cNvSpPr/>
          <p:nvPr/>
        </p:nvSpPr>
        <p:spPr>
          <a:xfrm>
            <a:off x="9479582"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3" name="矩形 22">
            <a:extLst>
              <a:ext uri="{FF2B5EF4-FFF2-40B4-BE49-F238E27FC236}">
                <a16:creationId xmlns:a16="http://schemas.microsoft.com/office/drawing/2014/main" id="{6F110ADC-5896-4733-8426-B1663A2A545E}"/>
              </a:ext>
            </a:extLst>
          </p:cNvPr>
          <p:cNvSpPr/>
          <p:nvPr/>
        </p:nvSpPr>
        <p:spPr>
          <a:xfrm>
            <a:off x="10105392"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4" name="矩形 23">
            <a:extLst>
              <a:ext uri="{FF2B5EF4-FFF2-40B4-BE49-F238E27FC236}">
                <a16:creationId xmlns:a16="http://schemas.microsoft.com/office/drawing/2014/main" id="{E3AB8CC7-6468-44AA-8307-7A330D340CAC}"/>
              </a:ext>
            </a:extLst>
          </p:cNvPr>
          <p:cNvSpPr/>
          <p:nvPr/>
        </p:nvSpPr>
        <p:spPr>
          <a:xfrm>
            <a:off x="8327454"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5" name="矩形 24">
            <a:extLst>
              <a:ext uri="{FF2B5EF4-FFF2-40B4-BE49-F238E27FC236}">
                <a16:creationId xmlns:a16="http://schemas.microsoft.com/office/drawing/2014/main" id="{013C282C-CC4D-4EC7-A583-B0767EE3B054}"/>
              </a:ext>
            </a:extLst>
          </p:cNvPr>
          <p:cNvSpPr/>
          <p:nvPr/>
        </p:nvSpPr>
        <p:spPr>
          <a:xfrm>
            <a:off x="8881256"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6" name="矩形 25">
            <a:extLst>
              <a:ext uri="{FF2B5EF4-FFF2-40B4-BE49-F238E27FC236}">
                <a16:creationId xmlns:a16="http://schemas.microsoft.com/office/drawing/2014/main" id="{24FD93EC-CF3C-4C63-AA2D-90F0DF824DA9}"/>
              </a:ext>
            </a:extLst>
          </p:cNvPr>
          <p:cNvSpPr/>
          <p:nvPr/>
        </p:nvSpPr>
        <p:spPr>
          <a:xfrm>
            <a:off x="947958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7" name="矩形 26">
            <a:extLst>
              <a:ext uri="{FF2B5EF4-FFF2-40B4-BE49-F238E27FC236}">
                <a16:creationId xmlns:a16="http://schemas.microsoft.com/office/drawing/2014/main" id="{D0710B4B-0A75-43F2-A9CE-CCB4D8C99C59}"/>
              </a:ext>
            </a:extLst>
          </p:cNvPr>
          <p:cNvSpPr/>
          <p:nvPr/>
        </p:nvSpPr>
        <p:spPr>
          <a:xfrm>
            <a:off x="1010539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70" name="矩形: 折角 69">
            <a:extLst>
              <a:ext uri="{FF2B5EF4-FFF2-40B4-BE49-F238E27FC236}">
                <a16:creationId xmlns:a16="http://schemas.microsoft.com/office/drawing/2014/main" id="{9128C8BC-39AC-4C66-819C-3BA17CA32E9B}"/>
              </a:ext>
            </a:extLst>
          </p:cNvPr>
          <p:cNvSpPr/>
          <p:nvPr/>
        </p:nvSpPr>
        <p:spPr>
          <a:xfrm>
            <a:off x="8111430" y="3573810"/>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D79A1DEF-24CD-48CC-ADA8-40FD93B8BE76}"/>
              </a:ext>
            </a:extLst>
          </p:cNvPr>
          <p:cNvSpPr/>
          <p:nvPr/>
        </p:nvSpPr>
        <p:spPr>
          <a:xfrm>
            <a:off x="7606274" y="3573811"/>
            <a:ext cx="33475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72" name="矩形 71">
            <a:extLst>
              <a:ext uri="{FF2B5EF4-FFF2-40B4-BE49-F238E27FC236}">
                <a16:creationId xmlns:a16="http://schemas.microsoft.com/office/drawing/2014/main" id="{C3E6073E-A373-4449-9900-E60B330F927C}"/>
              </a:ext>
            </a:extLst>
          </p:cNvPr>
          <p:cNvSpPr/>
          <p:nvPr/>
        </p:nvSpPr>
        <p:spPr>
          <a:xfrm>
            <a:off x="8327454"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3" name="矩形 72">
            <a:extLst>
              <a:ext uri="{FF2B5EF4-FFF2-40B4-BE49-F238E27FC236}">
                <a16:creationId xmlns:a16="http://schemas.microsoft.com/office/drawing/2014/main" id="{D0E05C7B-862F-48E8-854D-7311161EC0D6}"/>
              </a:ext>
            </a:extLst>
          </p:cNvPr>
          <p:cNvSpPr/>
          <p:nvPr/>
        </p:nvSpPr>
        <p:spPr>
          <a:xfrm>
            <a:off x="8881256"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4" name="矩形 73">
            <a:extLst>
              <a:ext uri="{FF2B5EF4-FFF2-40B4-BE49-F238E27FC236}">
                <a16:creationId xmlns:a16="http://schemas.microsoft.com/office/drawing/2014/main" id="{D9EC43DF-E33C-45DA-B58F-3B9BD1B95597}"/>
              </a:ext>
            </a:extLst>
          </p:cNvPr>
          <p:cNvSpPr/>
          <p:nvPr/>
        </p:nvSpPr>
        <p:spPr>
          <a:xfrm>
            <a:off x="9479582"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5" name="矩形 74">
            <a:extLst>
              <a:ext uri="{FF2B5EF4-FFF2-40B4-BE49-F238E27FC236}">
                <a16:creationId xmlns:a16="http://schemas.microsoft.com/office/drawing/2014/main" id="{2C0EF63E-7C3F-4F1F-85DB-94B7C3FDF2EF}"/>
              </a:ext>
            </a:extLst>
          </p:cNvPr>
          <p:cNvSpPr/>
          <p:nvPr/>
        </p:nvSpPr>
        <p:spPr>
          <a:xfrm>
            <a:off x="10105392"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Tree>
    <p:extLst>
      <p:ext uri="{BB962C8B-B14F-4D97-AF65-F5344CB8AC3E}">
        <p14:creationId xmlns:p14="http://schemas.microsoft.com/office/powerpoint/2010/main" val="193895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C00000"/>
                </a:solidFill>
              </a:rPr>
              <a:t>页头（</a:t>
            </a:r>
            <a:r>
              <a:rPr lang="en-US" altLang="zh-CN" sz="3200" b="1" dirty="0">
                <a:solidFill>
                  <a:srgbClr val="C00000"/>
                </a:solidFill>
              </a:rPr>
              <a:t>Page Header</a:t>
            </a:r>
            <a:r>
              <a:rPr lang="zh-CN" altLang="en-US" sz="3200" b="1" dirty="0">
                <a:solidFill>
                  <a:srgbClr val="C00000"/>
                </a:solidFill>
              </a:rPr>
              <a:t>）</a:t>
            </a:r>
          </a:p>
        </p:txBody>
      </p:sp>
      <p:sp>
        <p:nvSpPr>
          <p:cNvPr id="3" name="内容占位符 2"/>
          <p:cNvSpPr>
            <a:spLocks noGrp="1"/>
          </p:cNvSpPr>
          <p:nvPr>
            <p:ph idx="1"/>
          </p:nvPr>
        </p:nvSpPr>
        <p:spPr>
          <a:xfrm>
            <a:off x="838091" y="1826628"/>
            <a:ext cx="5564010" cy="4350771"/>
          </a:xfrm>
        </p:spPr>
        <p:txBody>
          <a:bodyPr>
            <a:normAutofit/>
          </a:bodyPr>
          <a:lstStyle/>
          <a:p>
            <a:pPr marL="0" indent="0">
              <a:lnSpc>
                <a:spcPct val="130000"/>
              </a:lnSpc>
              <a:buNone/>
            </a:pPr>
            <a:r>
              <a:rPr lang="zh-CN" altLang="en-US" dirty="0"/>
              <a:t>    每个页面都分为两部分：页头和数据区域。</a:t>
            </a:r>
            <a:endParaRPr lang="en-US" altLang="zh-CN" dirty="0"/>
          </a:p>
          <a:p>
            <a:pPr>
              <a:lnSpc>
                <a:spcPct val="130000"/>
              </a:lnSpc>
            </a:pPr>
            <a:r>
              <a:rPr lang="zh-CN" altLang="en-US" dirty="0"/>
              <a:t>页头（</a:t>
            </a:r>
            <a:r>
              <a:rPr lang="en-US" altLang="zh-CN" dirty="0"/>
              <a:t>page header</a:t>
            </a:r>
            <a:r>
              <a:rPr lang="zh-CN" altLang="en-US" dirty="0"/>
              <a:t>），包含有关页内容的元数据信息：如（页大小，校验和），与事务相关的标记如脏数据等。</a:t>
            </a:r>
            <a:endParaRPr lang="en-US" altLang="zh-CN" dirty="0"/>
          </a:p>
          <a:p>
            <a:pPr>
              <a:lnSpc>
                <a:spcPct val="130000"/>
              </a:lnSpc>
            </a:pPr>
            <a:r>
              <a:rPr lang="zh-CN" altLang="en-US" dirty="0"/>
              <a:t>数据区域：面向元组型、面向日志型</a:t>
            </a:r>
            <a:r>
              <a:rPr lang="en-US" altLang="zh-CN" dirty="0"/>
              <a:t>…..</a:t>
            </a:r>
          </a:p>
          <a:p>
            <a:pPr marL="0" indent="0">
              <a:buNone/>
            </a:pPr>
            <a:endParaRPr lang="en-US" altLang="zh-CN" dirty="0"/>
          </a:p>
        </p:txBody>
      </p:sp>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11</a:t>
            </a:fld>
            <a:endParaRPr lang="zh-CN" altLang="en-US"/>
          </a:p>
        </p:txBody>
      </p:sp>
      <p:sp>
        <p:nvSpPr>
          <p:cNvPr id="6" name="矩形 5">
            <a:extLst>
              <a:ext uri="{FF2B5EF4-FFF2-40B4-BE49-F238E27FC236}">
                <a16:creationId xmlns:a16="http://schemas.microsoft.com/office/drawing/2014/main" id="{10FFCD7F-CEE7-4CF2-AC84-AF5AB2D6AD1D}"/>
              </a:ext>
            </a:extLst>
          </p:cNvPr>
          <p:cNvSpPr/>
          <p:nvPr/>
        </p:nvSpPr>
        <p:spPr>
          <a:xfrm>
            <a:off x="6743278" y="1053530"/>
            <a:ext cx="46090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FD2443F-7F03-4406-BBA5-70A6A0016697}"/>
              </a:ext>
            </a:extLst>
          </p:cNvPr>
          <p:cNvSpPr/>
          <p:nvPr/>
        </p:nvSpPr>
        <p:spPr>
          <a:xfrm>
            <a:off x="7759278" y="2133650"/>
            <a:ext cx="2368376" cy="849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6A55086-D12A-4AC4-BBA1-A8AA594A6D1C}"/>
              </a:ext>
            </a:extLst>
          </p:cNvPr>
          <p:cNvSpPr/>
          <p:nvPr/>
        </p:nvSpPr>
        <p:spPr>
          <a:xfrm>
            <a:off x="7759278" y="2983599"/>
            <a:ext cx="2368376" cy="2318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8B5E0A3-3299-49F4-B0E5-3320C65E1EE3}"/>
              </a:ext>
            </a:extLst>
          </p:cNvPr>
          <p:cNvSpPr txBox="1"/>
          <p:nvPr/>
        </p:nvSpPr>
        <p:spPr>
          <a:xfrm>
            <a:off x="8039422" y="1341562"/>
            <a:ext cx="1584176" cy="523220"/>
          </a:xfrm>
          <a:prstGeom prst="rect">
            <a:avLst/>
          </a:prstGeom>
          <a:noFill/>
        </p:spPr>
        <p:txBody>
          <a:bodyPr wrap="square" rtlCol="0">
            <a:spAutoFit/>
          </a:bodyPr>
          <a:lstStyle/>
          <a:p>
            <a:pPr algn="ctr"/>
            <a:r>
              <a:rPr lang="zh-CN" altLang="en-US" sz="2800" b="1" dirty="0">
                <a:solidFill>
                  <a:schemeClr val="bg1"/>
                </a:solidFill>
              </a:rPr>
              <a:t>页</a:t>
            </a:r>
          </a:p>
        </p:txBody>
      </p:sp>
      <p:sp>
        <p:nvSpPr>
          <p:cNvPr id="10" name="文本框 9">
            <a:extLst>
              <a:ext uri="{FF2B5EF4-FFF2-40B4-BE49-F238E27FC236}">
                <a16:creationId xmlns:a16="http://schemas.microsoft.com/office/drawing/2014/main" id="{7F2A5DA4-D881-4FF2-A1C8-8BB97D37F2EA}"/>
              </a:ext>
            </a:extLst>
          </p:cNvPr>
          <p:cNvSpPr txBox="1"/>
          <p:nvPr/>
        </p:nvSpPr>
        <p:spPr>
          <a:xfrm flipH="1">
            <a:off x="8399461" y="2277666"/>
            <a:ext cx="936105" cy="523220"/>
          </a:xfrm>
          <a:prstGeom prst="rect">
            <a:avLst/>
          </a:prstGeom>
          <a:noFill/>
        </p:spPr>
        <p:txBody>
          <a:bodyPr wrap="square" rtlCol="0">
            <a:spAutoFit/>
          </a:bodyPr>
          <a:lstStyle/>
          <a:p>
            <a:r>
              <a:rPr lang="zh-CN" altLang="en-US" sz="2800" b="1" dirty="0">
                <a:solidFill>
                  <a:schemeClr val="bg1"/>
                </a:solidFill>
              </a:rPr>
              <a:t>页头</a:t>
            </a:r>
          </a:p>
        </p:txBody>
      </p:sp>
      <p:sp>
        <p:nvSpPr>
          <p:cNvPr id="11" name="文本框 10">
            <a:extLst>
              <a:ext uri="{FF2B5EF4-FFF2-40B4-BE49-F238E27FC236}">
                <a16:creationId xmlns:a16="http://schemas.microsoft.com/office/drawing/2014/main" id="{4F86DA11-94A2-4B21-A3E1-9BAD5531349A}"/>
              </a:ext>
            </a:extLst>
          </p:cNvPr>
          <p:cNvSpPr txBox="1"/>
          <p:nvPr/>
        </p:nvSpPr>
        <p:spPr>
          <a:xfrm>
            <a:off x="8327454" y="3501802"/>
            <a:ext cx="1584176" cy="523220"/>
          </a:xfrm>
          <a:prstGeom prst="rect">
            <a:avLst/>
          </a:prstGeom>
          <a:noFill/>
        </p:spPr>
        <p:txBody>
          <a:bodyPr wrap="square" rtlCol="0">
            <a:spAutoFit/>
          </a:bodyPr>
          <a:lstStyle/>
          <a:p>
            <a:r>
              <a:rPr lang="zh-CN" altLang="en-US" sz="2800" b="1" dirty="0">
                <a:solidFill>
                  <a:schemeClr val="bg1"/>
                </a:solidFill>
              </a:rPr>
              <a:t>数据区</a:t>
            </a:r>
          </a:p>
        </p:txBody>
      </p:sp>
    </p:spTree>
    <p:extLst>
      <p:ext uri="{BB962C8B-B14F-4D97-AF65-F5344CB8AC3E}">
        <p14:creationId xmlns:p14="http://schemas.microsoft.com/office/powerpoint/2010/main" val="128160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C00000"/>
                </a:solidFill>
              </a:rPr>
              <a:t>基于数组的面向元组型的页设计</a:t>
            </a:r>
          </a:p>
        </p:txBody>
      </p:sp>
      <p:sp>
        <p:nvSpPr>
          <p:cNvPr id="3" name="内容占位符 2"/>
          <p:cNvSpPr>
            <a:spLocks noGrp="1"/>
          </p:cNvSpPr>
          <p:nvPr>
            <p:ph idx="1"/>
          </p:nvPr>
        </p:nvSpPr>
        <p:spPr>
          <a:xfrm>
            <a:off x="608012" y="1608996"/>
            <a:ext cx="5703217" cy="5063397"/>
          </a:xfrm>
        </p:spPr>
        <p:txBody>
          <a:bodyPr>
            <a:normAutofit/>
          </a:bodyPr>
          <a:lstStyle/>
          <a:p>
            <a:pPr marL="0" indent="0">
              <a:lnSpc>
                <a:spcPct val="130000"/>
              </a:lnSpc>
              <a:buNone/>
            </a:pPr>
            <a:r>
              <a:rPr lang="zh-CN" altLang="en-US" b="1" dirty="0"/>
              <a:t> 按照数组思想</a:t>
            </a:r>
            <a:r>
              <a:rPr lang="zh-CN" altLang="en-US" dirty="0"/>
              <a:t>：</a:t>
            </a:r>
            <a:endParaRPr lang="en-US" altLang="zh-CN" dirty="0"/>
          </a:p>
          <a:p>
            <a:pPr lvl="1">
              <a:lnSpc>
                <a:spcPct val="130000"/>
              </a:lnSpc>
            </a:pPr>
            <a:r>
              <a:rPr lang="en-US" altLang="zh-CN" sz="2400" dirty="0"/>
              <a:t>header</a:t>
            </a:r>
            <a:r>
              <a:rPr lang="zh-CN" altLang="en-US" sz="2400" dirty="0"/>
              <a:t>记录页内的元组数，类似数组的方式进行存储；</a:t>
            </a:r>
            <a:endParaRPr lang="en-US" altLang="zh-CN" sz="2400" dirty="0"/>
          </a:p>
          <a:p>
            <a:pPr lvl="1">
              <a:lnSpc>
                <a:spcPct val="130000"/>
              </a:lnSpc>
            </a:pPr>
            <a:r>
              <a:rPr lang="zh-CN" altLang="en-US" sz="2400" dirty="0"/>
              <a:t>每次添加的元组放在已有元组的后面。</a:t>
            </a:r>
            <a:endParaRPr lang="en-US" altLang="zh-CN" sz="2400" dirty="0"/>
          </a:p>
          <a:p>
            <a:pPr marL="0" indent="0">
              <a:lnSpc>
                <a:spcPct val="130000"/>
              </a:lnSpc>
              <a:buNone/>
            </a:pPr>
            <a:r>
              <a:rPr lang="zh-CN" altLang="en-US" b="1" dirty="0"/>
              <a:t>  存在的问题：</a:t>
            </a:r>
            <a:endParaRPr lang="en-US" altLang="zh-CN" b="1" dirty="0"/>
          </a:p>
          <a:p>
            <a:pPr lvl="1">
              <a:lnSpc>
                <a:spcPct val="130000"/>
              </a:lnSpc>
            </a:pPr>
            <a:r>
              <a:rPr lang="zh-CN" altLang="en-US" sz="2400" dirty="0"/>
              <a:t>删除元组时会产生碎片</a:t>
            </a:r>
            <a:endParaRPr lang="en-US" altLang="zh-CN" sz="2400" dirty="0"/>
          </a:p>
          <a:p>
            <a:pPr marL="380976" lvl="1" indent="0">
              <a:lnSpc>
                <a:spcPct val="130000"/>
              </a:lnSpc>
              <a:buNone/>
            </a:pPr>
            <a:endParaRPr lang="en-US" altLang="zh-CN" sz="2400" dirty="0"/>
          </a:p>
          <a:p>
            <a:pPr marL="0" indent="0">
              <a:buNone/>
            </a:pPr>
            <a:r>
              <a:rPr lang="zh-CN" altLang="en-US" dirty="0"/>
              <a:t>   </a:t>
            </a:r>
            <a:endParaRPr lang="en-US" altLang="zh-CN" dirty="0"/>
          </a:p>
        </p:txBody>
      </p:sp>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12</a:t>
            </a:fld>
            <a:endParaRPr lang="zh-CN" altLang="en-US"/>
          </a:p>
        </p:txBody>
      </p:sp>
      <p:grpSp>
        <p:nvGrpSpPr>
          <p:cNvPr id="4" name="组合 3">
            <a:extLst>
              <a:ext uri="{FF2B5EF4-FFF2-40B4-BE49-F238E27FC236}">
                <a16:creationId xmlns:a16="http://schemas.microsoft.com/office/drawing/2014/main" id="{3850776A-6F06-055B-361C-5D29AC995D96}"/>
              </a:ext>
            </a:extLst>
          </p:cNvPr>
          <p:cNvGrpSpPr/>
          <p:nvPr/>
        </p:nvGrpSpPr>
        <p:grpSpPr>
          <a:xfrm>
            <a:off x="7744089" y="1449574"/>
            <a:ext cx="3528392" cy="3960440"/>
            <a:chOff x="2897570" y="1181594"/>
            <a:chExt cx="4236593" cy="3815046"/>
          </a:xfrm>
        </p:grpSpPr>
        <p:sp>
          <p:nvSpPr>
            <p:cNvPr id="6" name="矩形 5">
              <a:extLst>
                <a:ext uri="{FF2B5EF4-FFF2-40B4-BE49-F238E27FC236}">
                  <a16:creationId xmlns:a16="http://schemas.microsoft.com/office/drawing/2014/main" id="{DB15C234-7E3E-B2F7-572E-E6494BECA097}"/>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5F9BEBE-90C1-696E-E65A-3B6DC5282322}"/>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2110E1F-254D-94FA-1A9A-393A5665E146}"/>
                </a:ext>
              </a:extLst>
            </p:cNvPr>
            <p:cNvSpPr/>
            <p:nvPr/>
          </p:nvSpPr>
          <p:spPr>
            <a:xfrm>
              <a:off x="3604154" y="2559135"/>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0A2FE3E-EF6A-0D0E-9D3F-17024F6003FC}"/>
                </a:ext>
              </a:extLst>
            </p:cNvPr>
            <p:cNvSpPr/>
            <p:nvPr/>
          </p:nvSpPr>
          <p:spPr>
            <a:xfrm>
              <a:off x="3604155" y="3182589"/>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ACA47E8-7058-E1AF-0AD0-6F253E56C122}"/>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9361B3A-5ABF-78DF-F547-5AD34B2D927C}"/>
                </a:ext>
              </a:extLst>
            </p:cNvPr>
            <p:cNvSpPr txBox="1"/>
            <p:nvPr/>
          </p:nvSpPr>
          <p:spPr>
            <a:xfrm>
              <a:off x="3556803" y="1419212"/>
              <a:ext cx="2961576" cy="340951"/>
            </a:xfrm>
            <a:prstGeom prst="rect">
              <a:avLst/>
            </a:prstGeom>
            <a:noFill/>
          </p:spPr>
          <p:txBody>
            <a:bodyPr wrap="square" rtlCol="0">
              <a:spAutoFit/>
            </a:bodyPr>
            <a:lstStyle/>
            <a:p>
              <a:r>
                <a:rPr lang="zh-CN" altLang="en-US" sz="1400" dirty="0"/>
                <a:t>以数组方式组织的数据页</a:t>
              </a:r>
            </a:p>
          </p:txBody>
        </p:sp>
        <p:sp>
          <p:nvSpPr>
            <p:cNvPr id="15" name="文本框 14">
              <a:extLst>
                <a:ext uri="{FF2B5EF4-FFF2-40B4-BE49-F238E27FC236}">
                  <a16:creationId xmlns:a16="http://schemas.microsoft.com/office/drawing/2014/main" id="{4C06E757-4CD5-51A2-7EE4-F4480FADE53C}"/>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16" name="文本框 15">
              <a:extLst>
                <a:ext uri="{FF2B5EF4-FFF2-40B4-BE49-F238E27FC236}">
                  <a16:creationId xmlns:a16="http://schemas.microsoft.com/office/drawing/2014/main" id="{7D1EC680-4CC9-2220-0379-AA8D92B5C9F5}"/>
                </a:ext>
              </a:extLst>
            </p:cNvPr>
            <p:cNvSpPr txBox="1"/>
            <p:nvPr/>
          </p:nvSpPr>
          <p:spPr>
            <a:xfrm>
              <a:off x="4566054" y="2711535"/>
              <a:ext cx="1870363" cy="374073"/>
            </a:xfrm>
            <a:prstGeom prst="rect">
              <a:avLst/>
            </a:prstGeom>
            <a:noFill/>
          </p:spPr>
          <p:txBody>
            <a:bodyPr wrap="square" rtlCol="0">
              <a:spAutoFit/>
            </a:bodyPr>
            <a:lstStyle/>
            <a:p>
              <a:r>
                <a:rPr lang="zh-CN" altLang="en-US" dirty="0"/>
                <a:t>元组</a:t>
              </a:r>
              <a:r>
                <a:rPr lang="en-US" altLang="zh-CN" dirty="0"/>
                <a:t>1</a:t>
              </a:r>
              <a:endParaRPr lang="zh-CN" altLang="en-US" dirty="0"/>
            </a:p>
          </p:txBody>
        </p:sp>
        <p:sp>
          <p:nvSpPr>
            <p:cNvPr id="17" name="文本框 16">
              <a:extLst>
                <a:ext uri="{FF2B5EF4-FFF2-40B4-BE49-F238E27FC236}">
                  <a16:creationId xmlns:a16="http://schemas.microsoft.com/office/drawing/2014/main" id="{F1B51078-D5D1-0CFB-569F-09B63CDE35E6}"/>
                </a:ext>
              </a:extLst>
            </p:cNvPr>
            <p:cNvSpPr txBox="1"/>
            <p:nvPr/>
          </p:nvSpPr>
          <p:spPr>
            <a:xfrm>
              <a:off x="4346357" y="2099959"/>
              <a:ext cx="1870363" cy="374073"/>
            </a:xfrm>
            <a:prstGeom prst="rect">
              <a:avLst/>
            </a:prstGeom>
            <a:noFill/>
          </p:spPr>
          <p:txBody>
            <a:bodyPr wrap="square" rtlCol="0">
              <a:spAutoFit/>
            </a:bodyPr>
            <a:lstStyle/>
            <a:p>
              <a:r>
                <a:rPr lang="zh-CN" altLang="en-US" dirty="0"/>
                <a:t>元组数</a:t>
              </a:r>
              <a:r>
                <a:rPr lang="en-US" altLang="zh-CN" dirty="0"/>
                <a:t>=3</a:t>
              </a:r>
              <a:endParaRPr lang="zh-CN" altLang="en-US" dirty="0"/>
            </a:p>
          </p:txBody>
        </p:sp>
        <p:sp>
          <p:nvSpPr>
            <p:cNvPr id="18" name="文本框 17">
              <a:extLst>
                <a:ext uri="{FF2B5EF4-FFF2-40B4-BE49-F238E27FC236}">
                  <a16:creationId xmlns:a16="http://schemas.microsoft.com/office/drawing/2014/main" id="{EEA10E3A-1BB2-79D3-3495-B5ADA87A2931}"/>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grpSp>
        <p:nvGrpSpPr>
          <p:cNvPr id="19" name="组合 18">
            <a:extLst>
              <a:ext uri="{FF2B5EF4-FFF2-40B4-BE49-F238E27FC236}">
                <a16:creationId xmlns:a16="http://schemas.microsoft.com/office/drawing/2014/main" id="{43AA1D58-F868-D4E2-5C3A-E78EA83440CC}"/>
              </a:ext>
            </a:extLst>
          </p:cNvPr>
          <p:cNvGrpSpPr/>
          <p:nvPr/>
        </p:nvGrpSpPr>
        <p:grpSpPr>
          <a:xfrm>
            <a:off x="7641839" y="765498"/>
            <a:ext cx="3709951" cy="4734889"/>
            <a:chOff x="3301423" y="840129"/>
            <a:chExt cx="3063843" cy="3984024"/>
          </a:xfrm>
        </p:grpSpPr>
        <p:grpSp>
          <p:nvGrpSpPr>
            <p:cNvPr id="20" name="组合 19">
              <a:extLst>
                <a:ext uri="{FF2B5EF4-FFF2-40B4-BE49-F238E27FC236}">
                  <a16:creationId xmlns:a16="http://schemas.microsoft.com/office/drawing/2014/main" id="{FA872390-72B6-2C42-9BAD-1FB7C59B5E8C}"/>
                </a:ext>
              </a:extLst>
            </p:cNvPr>
            <p:cNvGrpSpPr/>
            <p:nvPr/>
          </p:nvGrpSpPr>
          <p:grpSpPr>
            <a:xfrm>
              <a:off x="3301423" y="1380309"/>
              <a:ext cx="3063843" cy="3443844"/>
              <a:chOff x="2897570" y="1181594"/>
              <a:chExt cx="4236593" cy="3815046"/>
            </a:xfrm>
          </p:grpSpPr>
          <p:sp>
            <p:nvSpPr>
              <p:cNvPr id="22" name="矩形 21">
                <a:extLst>
                  <a:ext uri="{FF2B5EF4-FFF2-40B4-BE49-F238E27FC236}">
                    <a16:creationId xmlns:a16="http://schemas.microsoft.com/office/drawing/2014/main" id="{BFABD8D1-52C5-10E8-FBBC-3ECD3EB94BCE}"/>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D6B319B1-CF69-DA1D-E1AD-6D0A2971FAE3}"/>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272B6E6-72F0-BF53-BB84-93EBC31B835F}"/>
                  </a:ext>
                </a:extLst>
              </p:cNvPr>
              <p:cNvSpPr/>
              <p:nvPr/>
            </p:nvSpPr>
            <p:spPr>
              <a:xfrm>
                <a:off x="3604154" y="2559135"/>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B3C081A-9E30-FCAF-D0B8-C15C4496F6CD}"/>
                  </a:ext>
                </a:extLst>
              </p:cNvPr>
              <p:cNvSpPr/>
              <p:nvPr/>
            </p:nvSpPr>
            <p:spPr>
              <a:xfrm>
                <a:off x="3604155" y="3182589"/>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02A9A14-AE9D-20A7-5CD5-652A5E8DEA65}"/>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26A9D772-DB91-E400-BD77-AED3B621406C}"/>
                  </a:ext>
                </a:extLst>
              </p:cNvPr>
              <p:cNvSpPr txBox="1"/>
              <p:nvPr/>
            </p:nvSpPr>
            <p:spPr>
              <a:xfrm>
                <a:off x="3556803" y="1419212"/>
                <a:ext cx="2961576" cy="340951"/>
              </a:xfrm>
              <a:prstGeom prst="rect">
                <a:avLst/>
              </a:prstGeom>
              <a:noFill/>
            </p:spPr>
            <p:txBody>
              <a:bodyPr wrap="square" rtlCol="0">
                <a:spAutoFit/>
              </a:bodyPr>
              <a:lstStyle/>
              <a:p>
                <a:r>
                  <a:rPr lang="zh-CN" altLang="en-US" sz="1400" dirty="0"/>
                  <a:t>以数组方式组织的数据页</a:t>
                </a:r>
              </a:p>
            </p:txBody>
          </p:sp>
          <p:sp>
            <p:nvSpPr>
              <p:cNvPr id="28" name="文本框 27">
                <a:extLst>
                  <a:ext uri="{FF2B5EF4-FFF2-40B4-BE49-F238E27FC236}">
                    <a16:creationId xmlns:a16="http://schemas.microsoft.com/office/drawing/2014/main" id="{C2A68F29-C247-22C2-6FD5-B3DC83514447}"/>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29" name="文本框 28">
                <a:extLst>
                  <a:ext uri="{FF2B5EF4-FFF2-40B4-BE49-F238E27FC236}">
                    <a16:creationId xmlns:a16="http://schemas.microsoft.com/office/drawing/2014/main" id="{33DFF418-7970-6402-03B5-D058B184D124}"/>
                  </a:ext>
                </a:extLst>
              </p:cNvPr>
              <p:cNvSpPr txBox="1"/>
              <p:nvPr/>
            </p:nvSpPr>
            <p:spPr>
              <a:xfrm>
                <a:off x="4346357" y="2099959"/>
                <a:ext cx="1870364" cy="409141"/>
              </a:xfrm>
              <a:prstGeom prst="rect">
                <a:avLst/>
              </a:prstGeom>
              <a:noFill/>
            </p:spPr>
            <p:txBody>
              <a:bodyPr wrap="square" rtlCol="0">
                <a:spAutoFit/>
              </a:bodyPr>
              <a:lstStyle/>
              <a:p>
                <a:r>
                  <a:rPr lang="zh-CN" altLang="en-US" dirty="0"/>
                  <a:t>元组数</a:t>
                </a:r>
                <a:r>
                  <a:rPr lang="en-US" altLang="zh-CN" dirty="0"/>
                  <a:t>=2</a:t>
                </a:r>
                <a:endParaRPr lang="zh-CN" altLang="en-US" dirty="0"/>
              </a:p>
            </p:txBody>
          </p:sp>
          <p:sp>
            <p:nvSpPr>
              <p:cNvPr id="30" name="文本框 29">
                <a:extLst>
                  <a:ext uri="{FF2B5EF4-FFF2-40B4-BE49-F238E27FC236}">
                    <a16:creationId xmlns:a16="http://schemas.microsoft.com/office/drawing/2014/main" id="{A3673209-FDBB-2ACB-E1F2-FDA22A0F815C}"/>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sp>
          <p:nvSpPr>
            <p:cNvPr id="21" name="文本框 20">
              <a:extLst>
                <a:ext uri="{FF2B5EF4-FFF2-40B4-BE49-F238E27FC236}">
                  <a16:creationId xmlns:a16="http://schemas.microsoft.com/office/drawing/2014/main" id="{9F6F6209-4B34-F93C-B6DB-B3463EE74E4E}"/>
                </a:ext>
              </a:extLst>
            </p:cNvPr>
            <p:cNvSpPr txBox="1"/>
            <p:nvPr/>
          </p:nvSpPr>
          <p:spPr>
            <a:xfrm>
              <a:off x="3390492" y="840129"/>
              <a:ext cx="2885704" cy="369332"/>
            </a:xfrm>
            <a:prstGeom prst="rect">
              <a:avLst/>
            </a:prstGeom>
            <a:noFill/>
          </p:spPr>
          <p:txBody>
            <a:bodyPr wrap="square" rtlCol="0">
              <a:spAutoFit/>
            </a:bodyPr>
            <a:lstStyle/>
            <a:p>
              <a:pPr algn="ctr"/>
              <a:r>
                <a:rPr lang="zh-CN" altLang="en-US" dirty="0"/>
                <a:t>删除元组</a:t>
              </a:r>
              <a:r>
                <a:rPr lang="en-US" altLang="zh-CN" dirty="0"/>
                <a:t>1</a:t>
              </a:r>
              <a:r>
                <a:rPr lang="zh-CN" altLang="en-US" dirty="0"/>
                <a:t>的情况</a:t>
              </a:r>
            </a:p>
          </p:txBody>
        </p:sp>
      </p:grpSp>
      <p:grpSp>
        <p:nvGrpSpPr>
          <p:cNvPr id="7" name="组合 6">
            <a:extLst>
              <a:ext uri="{FF2B5EF4-FFF2-40B4-BE49-F238E27FC236}">
                <a16:creationId xmlns:a16="http://schemas.microsoft.com/office/drawing/2014/main" id="{76FF0008-CF51-4702-A2E9-29B50BF0DAD7}"/>
              </a:ext>
            </a:extLst>
          </p:cNvPr>
          <p:cNvGrpSpPr/>
          <p:nvPr/>
        </p:nvGrpSpPr>
        <p:grpSpPr>
          <a:xfrm>
            <a:off x="7496118" y="246039"/>
            <a:ext cx="3855672" cy="5313379"/>
            <a:chOff x="7496118" y="246039"/>
            <a:chExt cx="3855672" cy="5313379"/>
          </a:xfrm>
        </p:grpSpPr>
        <p:grpSp>
          <p:nvGrpSpPr>
            <p:cNvPr id="32" name="组合 31">
              <a:extLst>
                <a:ext uri="{FF2B5EF4-FFF2-40B4-BE49-F238E27FC236}">
                  <a16:creationId xmlns:a16="http://schemas.microsoft.com/office/drawing/2014/main" id="{A7C60D2F-8C7E-26D7-26E0-6BFC4AEC7724}"/>
                </a:ext>
              </a:extLst>
            </p:cNvPr>
            <p:cNvGrpSpPr/>
            <p:nvPr/>
          </p:nvGrpSpPr>
          <p:grpSpPr>
            <a:xfrm>
              <a:off x="7496118" y="715712"/>
              <a:ext cx="3855672" cy="4843706"/>
              <a:chOff x="2897570" y="1181594"/>
              <a:chExt cx="4236593" cy="3815046"/>
            </a:xfrm>
          </p:grpSpPr>
          <p:sp>
            <p:nvSpPr>
              <p:cNvPr id="34" name="矩形 33">
                <a:extLst>
                  <a:ext uri="{FF2B5EF4-FFF2-40B4-BE49-F238E27FC236}">
                    <a16:creationId xmlns:a16="http://schemas.microsoft.com/office/drawing/2014/main" id="{A3E1E6D5-6DB8-914F-DB75-B5B960778AEB}"/>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FC46C26C-35A2-70A7-5706-C5F591DA2723}"/>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3DBD6CF-BD48-6ABE-2388-586B199B373F}"/>
                  </a:ext>
                </a:extLst>
              </p:cNvPr>
              <p:cNvSpPr/>
              <p:nvPr/>
            </p:nvSpPr>
            <p:spPr>
              <a:xfrm>
                <a:off x="3604153" y="2559135"/>
                <a:ext cx="2832265" cy="1246907"/>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41D9FFA-2B77-4CB0-6C7C-E8BC45842153}"/>
                  </a:ext>
                </a:extLst>
              </p:cNvPr>
              <p:cNvSpPr/>
              <p:nvPr/>
            </p:nvSpPr>
            <p:spPr>
              <a:xfrm>
                <a:off x="4566050" y="3182589"/>
                <a:ext cx="1870369"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2F66D348-CCA4-20A1-A300-25D887D014F9}"/>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1434E23-0C03-3EB2-E3FA-9F0C2A70EFDE}"/>
                  </a:ext>
                </a:extLst>
              </p:cNvPr>
              <p:cNvSpPr txBox="1"/>
              <p:nvPr/>
            </p:nvSpPr>
            <p:spPr>
              <a:xfrm>
                <a:off x="3556803" y="1419212"/>
                <a:ext cx="2961576" cy="340951"/>
              </a:xfrm>
              <a:prstGeom prst="rect">
                <a:avLst/>
              </a:prstGeom>
              <a:noFill/>
            </p:spPr>
            <p:txBody>
              <a:bodyPr wrap="square" rtlCol="0">
                <a:spAutoFit/>
              </a:bodyPr>
              <a:lstStyle/>
              <a:p>
                <a:r>
                  <a:rPr lang="zh-CN" altLang="en-US" sz="1400" dirty="0"/>
                  <a:t>以数组方式组织的数据页</a:t>
                </a:r>
              </a:p>
            </p:txBody>
          </p:sp>
          <p:sp>
            <p:nvSpPr>
              <p:cNvPr id="40" name="文本框 39">
                <a:extLst>
                  <a:ext uri="{FF2B5EF4-FFF2-40B4-BE49-F238E27FC236}">
                    <a16:creationId xmlns:a16="http://schemas.microsoft.com/office/drawing/2014/main" id="{9610F4C7-A2DB-C7A4-9F44-E33C1355B80A}"/>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41" name="文本框 40">
                <a:extLst>
                  <a:ext uri="{FF2B5EF4-FFF2-40B4-BE49-F238E27FC236}">
                    <a16:creationId xmlns:a16="http://schemas.microsoft.com/office/drawing/2014/main" id="{5FB5EC47-14C4-206A-B040-8DC393092FB5}"/>
                  </a:ext>
                </a:extLst>
              </p:cNvPr>
              <p:cNvSpPr txBox="1"/>
              <p:nvPr/>
            </p:nvSpPr>
            <p:spPr>
              <a:xfrm>
                <a:off x="4566054" y="2711535"/>
                <a:ext cx="1870363" cy="374073"/>
              </a:xfrm>
              <a:prstGeom prst="rect">
                <a:avLst/>
              </a:prstGeom>
              <a:noFill/>
            </p:spPr>
            <p:txBody>
              <a:bodyPr wrap="square" rtlCol="0">
                <a:spAutoFit/>
              </a:bodyPr>
              <a:lstStyle/>
              <a:p>
                <a:r>
                  <a:rPr lang="zh-CN" altLang="en-US" dirty="0"/>
                  <a:t>元组</a:t>
                </a:r>
                <a:r>
                  <a:rPr lang="en-US" altLang="zh-CN" dirty="0"/>
                  <a:t>1</a:t>
                </a:r>
                <a:endParaRPr lang="zh-CN" altLang="en-US" dirty="0"/>
              </a:p>
            </p:txBody>
          </p:sp>
          <p:sp>
            <p:nvSpPr>
              <p:cNvPr id="42" name="文本框 41">
                <a:extLst>
                  <a:ext uri="{FF2B5EF4-FFF2-40B4-BE49-F238E27FC236}">
                    <a16:creationId xmlns:a16="http://schemas.microsoft.com/office/drawing/2014/main" id="{1B72AEDC-0E44-DAB0-E798-5B40C2F366F6}"/>
                  </a:ext>
                </a:extLst>
              </p:cNvPr>
              <p:cNvSpPr txBox="1"/>
              <p:nvPr/>
            </p:nvSpPr>
            <p:spPr>
              <a:xfrm>
                <a:off x="4346357" y="2099959"/>
                <a:ext cx="1870363" cy="374073"/>
              </a:xfrm>
              <a:prstGeom prst="rect">
                <a:avLst/>
              </a:prstGeom>
              <a:noFill/>
            </p:spPr>
            <p:txBody>
              <a:bodyPr wrap="square" rtlCol="0">
                <a:spAutoFit/>
              </a:bodyPr>
              <a:lstStyle/>
              <a:p>
                <a:r>
                  <a:rPr lang="zh-CN" altLang="en-US" dirty="0"/>
                  <a:t>元组数</a:t>
                </a:r>
                <a:r>
                  <a:rPr lang="en-US" altLang="zh-CN" dirty="0"/>
                  <a:t>=3</a:t>
                </a:r>
                <a:endParaRPr lang="zh-CN" altLang="en-US" dirty="0"/>
              </a:p>
            </p:txBody>
          </p:sp>
          <p:sp>
            <p:nvSpPr>
              <p:cNvPr id="43" name="文本框 42">
                <a:extLst>
                  <a:ext uri="{FF2B5EF4-FFF2-40B4-BE49-F238E27FC236}">
                    <a16:creationId xmlns:a16="http://schemas.microsoft.com/office/drawing/2014/main" id="{1C5721A2-B9C8-65AD-A4ED-E68F2B3328AC}"/>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sp>
          <p:nvSpPr>
            <p:cNvPr id="33" name="文本框 32">
              <a:extLst>
                <a:ext uri="{FF2B5EF4-FFF2-40B4-BE49-F238E27FC236}">
                  <a16:creationId xmlns:a16="http://schemas.microsoft.com/office/drawing/2014/main" id="{E1EA5A28-76EC-F529-1C5B-E30021265C3B}"/>
                </a:ext>
              </a:extLst>
            </p:cNvPr>
            <p:cNvSpPr txBox="1"/>
            <p:nvPr/>
          </p:nvSpPr>
          <p:spPr>
            <a:xfrm>
              <a:off x="7679382" y="246039"/>
              <a:ext cx="3631494" cy="519459"/>
            </a:xfrm>
            <a:prstGeom prst="rect">
              <a:avLst/>
            </a:prstGeom>
            <a:noFill/>
          </p:spPr>
          <p:txBody>
            <a:bodyPr wrap="square" rtlCol="0">
              <a:spAutoFit/>
            </a:bodyPr>
            <a:lstStyle/>
            <a:p>
              <a:r>
                <a:rPr lang="zh-CN" altLang="en-US" dirty="0"/>
                <a:t>元组</a:t>
              </a:r>
              <a:r>
                <a:rPr lang="en-US" altLang="zh-CN" dirty="0"/>
                <a:t>1</a:t>
              </a:r>
              <a:r>
                <a:rPr lang="zh-CN" altLang="en-US" dirty="0"/>
                <a:t>的长度是变长的情况</a:t>
              </a:r>
            </a:p>
          </p:txBody>
        </p:sp>
      </p:grpSp>
    </p:spTree>
    <p:extLst>
      <p:ext uri="{BB962C8B-B14F-4D97-AF65-F5344CB8AC3E}">
        <p14:creationId xmlns:p14="http://schemas.microsoft.com/office/powerpoint/2010/main" val="37632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705999"/>
            <a:ext cx="10971371" cy="905468"/>
          </a:xfrm>
        </p:spPr>
        <p:txBody>
          <a:bodyPr/>
          <a:lstStyle/>
          <a:p>
            <a:r>
              <a:rPr lang="zh-CN" altLang="en-US" sz="3200" b="1" dirty="0">
                <a:solidFill>
                  <a:srgbClr val="C00000"/>
                </a:solidFill>
              </a:rPr>
              <a:t>基于槽页的面向元组型的页设计</a:t>
            </a:r>
          </a:p>
        </p:txBody>
      </p:sp>
      <p:sp>
        <p:nvSpPr>
          <p:cNvPr id="3" name="内容占位符 2"/>
          <p:cNvSpPr>
            <a:spLocks noGrp="1"/>
          </p:cNvSpPr>
          <p:nvPr>
            <p:ph idx="1"/>
          </p:nvPr>
        </p:nvSpPr>
        <p:spPr>
          <a:xfrm>
            <a:off x="591515" y="1479784"/>
            <a:ext cx="5970385" cy="4788560"/>
          </a:xfrm>
        </p:spPr>
        <p:txBody>
          <a:bodyPr>
            <a:normAutofit fontScale="77500" lnSpcReduction="20000"/>
          </a:bodyPr>
          <a:lstStyle/>
          <a:p>
            <a:pPr marL="0" indent="0">
              <a:lnSpc>
                <a:spcPct val="130000"/>
              </a:lnSpc>
              <a:buNone/>
            </a:pPr>
            <a:r>
              <a:rPr lang="zh-CN" altLang="en-US" sz="3100" b="1" dirty="0"/>
              <a:t>按照槽数组的思想</a:t>
            </a:r>
            <a:r>
              <a:rPr lang="zh-CN" altLang="en-US" sz="3100" dirty="0"/>
              <a:t>：</a:t>
            </a:r>
            <a:endParaRPr lang="en-US" altLang="zh-CN" sz="3100" dirty="0"/>
          </a:p>
          <a:p>
            <a:pPr lvl="1">
              <a:lnSpc>
                <a:spcPct val="130000"/>
              </a:lnSpc>
            </a:pPr>
            <a:r>
              <a:rPr lang="zh-CN" altLang="en-US" sz="2900" dirty="0"/>
              <a:t>槽数组将“槽位”映射到特定元组开始位置的偏移量</a:t>
            </a:r>
            <a:endParaRPr lang="en-US" altLang="zh-CN" sz="2900" dirty="0"/>
          </a:p>
          <a:p>
            <a:pPr lvl="1">
              <a:lnSpc>
                <a:spcPct val="130000"/>
              </a:lnSpc>
            </a:pPr>
            <a:r>
              <a:rPr lang="zh-CN" altLang="en-US" sz="2900" dirty="0"/>
              <a:t>元组在</a:t>
            </a:r>
            <a:r>
              <a:rPr lang="zh-CN" altLang="en-US" sz="2900" dirty="0">
                <a:solidFill>
                  <a:srgbClr val="FF0000"/>
                </a:solidFill>
              </a:rPr>
              <a:t>页内倒序存放。</a:t>
            </a:r>
            <a:endParaRPr lang="en-US" altLang="zh-CN" sz="2900" dirty="0">
              <a:solidFill>
                <a:srgbClr val="FF0000"/>
              </a:solidFill>
            </a:endParaRPr>
          </a:p>
          <a:p>
            <a:pPr lvl="1">
              <a:lnSpc>
                <a:spcPct val="130000"/>
              </a:lnSpc>
            </a:pPr>
            <a:r>
              <a:rPr lang="zh-CN" altLang="en-US" sz="2900" dirty="0"/>
              <a:t>页头记录已占用的槽位以及上一次使用槽位的开始位置。</a:t>
            </a:r>
            <a:endParaRPr lang="en-US" altLang="zh-CN" sz="2900" dirty="0"/>
          </a:p>
          <a:p>
            <a:pPr lvl="1">
              <a:lnSpc>
                <a:spcPct val="130000"/>
              </a:lnSpc>
            </a:pPr>
            <a:r>
              <a:rPr lang="zh-CN" altLang="en-US" sz="2900" dirty="0"/>
              <a:t>元组在内部的唯一标识符（</a:t>
            </a:r>
            <a:r>
              <a:rPr lang="en-US" altLang="zh-CN" sz="2800" dirty="0" err="1"/>
              <a:t>TupleID</a:t>
            </a:r>
            <a:r>
              <a:rPr lang="zh-CN" altLang="en-US" sz="2900" dirty="0"/>
              <a:t>）：可以使用</a:t>
            </a:r>
            <a:r>
              <a:rPr lang="en-US" altLang="zh-CN" sz="2900" dirty="0"/>
              <a:t>page id</a:t>
            </a:r>
            <a:r>
              <a:rPr lang="zh-CN" altLang="en-US" sz="2900" dirty="0"/>
              <a:t>和</a:t>
            </a:r>
            <a:r>
              <a:rPr lang="en-US" altLang="zh-CN" sz="2900" dirty="0"/>
              <a:t>slot id</a:t>
            </a:r>
            <a:r>
              <a:rPr lang="zh-CN" altLang="en-US" sz="2900" dirty="0"/>
              <a:t>（或偏移量），也可包含文件位置信息。</a:t>
            </a:r>
            <a:endParaRPr lang="en-US" altLang="zh-CN" sz="2900" dirty="0"/>
          </a:p>
          <a:p>
            <a:pPr marL="0" indent="0">
              <a:lnSpc>
                <a:spcPct val="140000"/>
              </a:lnSpc>
              <a:buNone/>
            </a:pPr>
            <a:r>
              <a:rPr lang="zh-CN" altLang="en-US" sz="3100" b="1" dirty="0"/>
              <a:t>  特点：</a:t>
            </a:r>
            <a:endParaRPr lang="en-US" altLang="zh-CN" sz="3100" b="1" dirty="0"/>
          </a:p>
          <a:p>
            <a:pPr lvl="1">
              <a:lnSpc>
                <a:spcPct val="140000"/>
              </a:lnSpc>
            </a:pPr>
            <a:r>
              <a:rPr lang="zh-CN" altLang="en-US" sz="2800" dirty="0"/>
              <a:t>定长、变长元组轻松应对 。 </a:t>
            </a:r>
            <a:endParaRPr lang="en-US" altLang="zh-CN" sz="2800" dirty="0"/>
          </a:p>
        </p:txBody>
      </p:sp>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13</a:t>
            </a:fld>
            <a:endParaRPr lang="zh-CN" altLang="en-US"/>
          </a:p>
        </p:txBody>
      </p:sp>
      <p:grpSp>
        <p:nvGrpSpPr>
          <p:cNvPr id="5" name="组合 4">
            <a:extLst>
              <a:ext uri="{FF2B5EF4-FFF2-40B4-BE49-F238E27FC236}">
                <a16:creationId xmlns:a16="http://schemas.microsoft.com/office/drawing/2014/main" id="{1E418AAF-3E02-169A-13EF-BCD639FD14F6}"/>
              </a:ext>
            </a:extLst>
          </p:cNvPr>
          <p:cNvGrpSpPr/>
          <p:nvPr/>
        </p:nvGrpSpPr>
        <p:grpSpPr>
          <a:xfrm>
            <a:off x="6887294" y="1039727"/>
            <a:ext cx="4886564" cy="4780133"/>
            <a:chOff x="3652718" y="424804"/>
            <a:chExt cx="4886564" cy="4780133"/>
          </a:xfrm>
        </p:grpSpPr>
        <p:grpSp>
          <p:nvGrpSpPr>
            <p:cNvPr id="6" name="组合 5">
              <a:extLst>
                <a:ext uri="{FF2B5EF4-FFF2-40B4-BE49-F238E27FC236}">
                  <a16:creationId xmlns:a16="http://schemas.microsoft.com/office/drawing/2014/main" id="{D5BE6008-9DE3-9033-4514-BFB9DCF14742}"/>
                </a:ext>
              </a:extLst>
            </p:cNvPr>
            <p:cNvGrpSpPr/>
            <p:nvPr/>
          </p:nvGrpSpPr>
          <p:grpSpPr>
            <a:xfrm>
              <a:off x="3652718" y="424804"/>
              <a:ext cx="4886564" cy="4780133"/>
              <a:chOff x="2956956" y="552397"/>
              <a:chExt cx="6059996" cy="5257880"/>
            </a:xfrm>
          </p:grpSpPr>
          <p:sp>
            <p:nvSpPr>
              <p:cNvPr id="66" name="矩形 65">
                <a:extLst>
                  <a:ext uri="{FF2B5EF4-FFF2-40B4-BE49-F238E27FC236}">
                    <a16:creationId xmlns:a16="http://schemas.microsoft.com/office/drawing/2014/main" id="{54A4E5CA-746F-6333-553B-BE26A3521CED}"/>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2EB07897-8AD2-8B0D-7F4F-51F11347419D}"/>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68" name="矩形 67">
                <a:extLst>
                  <a:ext uri="{FF2B5EF4-FFF2-40B4-BE49-F238E27FC236}">
                    <a16:creationId xmlns:a16="http://schemas.microsoft.com/office/drawing/2014/main" id="{E7F6590F-0F05-0A5D-EB07-60CE1873BA07}"/>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454D05C2-39A1-E0BD-5716-C797801D4834}"/>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EE1FBC32-BEDD-79CD-285F-2200CE696525}"/>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35BE63DD-CE1E-7091-8427-D80E16494DDE}"/>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E449D485-4B34-93BC-089A-55D631F4263F}"/>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E3A59E6B-A331-D6CE-7B80-75DE4E2B8BB1}"/>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03307F76-B543-F409-B79B-24306E7FA1C7}"/>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4197897A-6B56-D76E-A875-F806796F6635}"/>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2AC3F56-A905-C5ED-18B9-6E6533A7A069}"/>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08C05F41-CF83-F6FD-62C3-E3AC72495E6B}"/>
                  </a:ext>
                </a:extLst>
              </p:cNvPr>
              <p:cNvSpPr/>
              <p:nvPr/>
            </p:nvSpPr>
            <p:spPr>
              <a:xfrm>
                <a:off x="2966474" y="4409440"/>
                <a:ext cx="347843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934E9B09-B765-6E17-6764-DD5FBD7975F6}"/>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3B3C4D64-816B-87E8-4ADA-94321BAC27B9}"/>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BB950A4E-B1AE-FDA3-8EF7-BEBB60675061}"/>
                  </a:ext>
                </a:extLst>
              </p:cNvPr>
              <p:cNvSpPr/>
              <p:nvPr/>
            </p:nvSpPr>
            <p:spPr>
              <a:xfrm>
                <a:off x="6660109" y="3935850"/>
                <a:ext cx="2344306"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82" name="连接符: 肘形 81">
                <a:extLst>
                  <a:ext uri="{FF2B5EF4-FFF2-40B4-BE49-F238E27FC236}">
                    <a16:creationId xmlns:a16="http://schemas.microsoft.com/office/drawing/2014/main" id="{CD78626E-17FE-FD66-16BD-4DF819C4BDF5}"/>
                  </a:ext>
                </a:extLst>
              </p:cNvPr>
              <p:cNvCxnSpPr>
                <a:cxnSpLocks/>
                <a:endCxn id="78" idx="1"/>
              </p:cNvCxnSpPr>
              <p:nvPr/>
            </p:nvCxnSpPr>
            <p:spPr>
              <a:xfrm rot="5400000">
                <a:off x="3136098" y="1419660"/>
                <a:ext cx="3056377" cy="3395623"/>
              </a:xfrm>
              <a:prstGeom prst="bentConnector4">
                <a:avLst>
                  <a:gd name="adj1" fmla="val 46136"/>
                  <a:gd name="adj2" fmla="val 108349"/>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3" name="连接符: 肘形 82">
                <a:extLst>
                  <a:ext uri="{FF2B5EF4-FFF2-40B4-BE49-F238E27FC236}">
                    <a16:creationId xmlns:a16="http://schemas.microsoft.com/office/drawing/2014/main" id="{83E6DCCF-7161-4873-B293-D00304487FB0}"/>
                  </a:ext>
                </a:extLst>
              </p:cNvPr>
              <p:cNvCxnSpPr>
                <a:cxnSpLocks/>
                <a:endCxn id="79" idx="1"/>
              </p:cNvCxnSpPr>
              <p:nvPr/>
            </p:nvCxnSpPr>
            <p:spPr>
              <a:xfrm rot="16200000" flipH="1">
                <a:off x="4586199" y="2781431"/>
                <a:ext cx="3056976" cy="660439"/>
              </a:xfrm>
              <a:prstGeom prst="bentConnector2">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4" name="连接符: 肘形 83">
                <a:extLst>
                  <a:ext uri="{FF2B5EF4-FFF2-40B4-BE49-F238E27FC236}">
                    <a16:creationId xmlns:a16="http://schemas.microsoft.com/office/drawing/2014/main" id="{8C865D02-BC1B-D813-6229-BE41300CA414}"/>
                  </a:ext>
                </a:extLst>
              </p:cNvPr>
              <p:cNvCxnSpPr>
                <a:cxnSpLocks/>
                <a:endCxn id="81" idx="1"/>
              </p:cNvCxnSpPr>
              <p:nvPr/>
            </p:nvCxnSpPr>
            <p:spPr>
              <a:xfrm rot="5400000">
                <a:off x="5496108" y="2722022"/>
                <a:ext cx="2609103" cy="281100"/>
              </a:xfrm>
              <a:prstGeom prst="bentConnector4">
                <a:avLst>
                  <a:gd name="adj1" fmla="val 69110"/>
                  <a:gd name="adj2" fmla="val 200852"/>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5" name="连接符: 肘形 84">
                <a:extLst>
                  <a:ext uri="{FF2B5EF4-FFF2-40B4-BE49-F238E27FC236}">
                    <a16:creationId xmlns:a16="http://schemas.microsoft.com/office/drawing/2014/main" id="{22076726-3C8E-20F2-2B06-761EFC3F0C0A}"/>
                  </a:ext>
                </a:extLst>
              </p:cNvPr>
              <p:cNvCxnSpPr>
                <a:cxnSpLocks/>
                <a:stCxn id="64" idx="0"/>
                <a:endCxn id="80" idx="1"/>
              </p:cNvCxnSpPr>
              <p:nvPr/>
            </p:nvCxnSpPr>
            <p:spPr>
              <a:xfrm rot="16200000" flipH="1" flipV="1">
                <a:off x="4383359" y="1035174"/>
                <a:ext cx="2694832" cy="3583557"/>
              </a:xfrm>
              <a:prstGeom prst="bentConnector4">
                <a:avLst>
                  <a:gd name="adj1" fmla="val -9331"/>
                  <a:gd name="adj2" fmla="val 107911"/>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32" name="右大括号 131">
                <a:extLst>
                  <a:ext uri="{FF2B5EF4-FFF2-40B4-BE49-F238E27FC236}">
                    <a16:creationId xmlns:a16="http://schemas.microsoft.com/office/drawing/2014/main" id="{2C2215D3-B992-FCE4-0950-87F565F30151}"/>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5E4F3BCE-03F0-3560-F1C5-A077ADB094A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34" name="文本框 133">
                <a:extLst>
                  <a:ext uri="{FF2B5EF4-FFF2-40B4-BE49-F238E27FC236}">
                    <a16:creationId xmlns:a16="http://schemas.microsoft.com/office/drawing/2014/main" id="{566C8481-2B4F-73F4-7AC5-696D038494CD}"/>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7" name="流程图: 接点 6">
              <a:extLst>
                <a:ext uri="{FF2B5EF4-FFF2-40B4-BE49-F238E27FC236}">
                  <a16:creationId xmlns:a16="http://schemas.microsoft.com/office/drawing/2014/main" id="{A0466C34-E7E9-7C91-D844-C6E2B1063060}"/>
                </a:ext>
              </a:extLst>
            </p:cNvPr>
            <p:cNvSpPr/>
            <p:nvPr/>
          </p:nvSpPr>
          <p:spPr>
            <a:xfrm>
              <a:off x="5884672" y="1277169"/>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BAB80CB5-F4FE-C462-2A12-B4198BE237DA}"/>
                </a:ext>
              </a:extLst>
            </p:cNvPr>
            <p:cNvSpPr/>
            <p:nvPr/>
          </p:nvSpPr>
          <p:spPr>
            <a:xfrm>
              <a:off x="6347833" y="1277169"/>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id="{C7EFFE18-6BF4-FA7A-0197-0566E5797A86}"/>
                </a:ext>
              </a:extLst>
            </p:cNvPr>
            <p:cNvSpPr/>
            <p:nvPr/>
          </p:nvSpPr>
          <p:spPr>
            <a:xfrm>
              <a:off x="6802710" y="1260322"/>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a:extLst>
                <a:ext uri="{FF2B5EF4-FFF2-40B4-BE49-F238E27FC236}">
                  <a16:creationId xmlns:a16="http://schemas.microsoft.com/office/drawing/2014/main" id="{1EDD86B8-A9F3-F566-F9CD-81827EC7B2AC}"/>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大括号 64">
              <a:extLst>
                <a:ext uri="{FF2B5EF4-FFF2-40B4-BE49-F238E27FC236}">
                  <a16:creationId xmlns:a16="http://schemas.microsoft.com/office/drawing/2014/main" id="{5023B5ED-66B5-D60C-D0E9-7ED8EF511646}"/>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5" name="组合 134">
            <a:extLst>
              <a:ext uri="{FF2B5EF4-FFF2-40B4-BE49-F238E27FC236}">
                <a16:creationId xmlns:a16="http://schemas.microsoft.com/office/drawing/2014/main" id="{63310A2F-9FD9-B1F0-2575-B9B9BBF2415F}"/>
              </a:ext>
            </a:extLst>
          </p:cNvPr>
          <p:cNvGrpSpPr/>
          <p:nvPr/>
        </p:nvGrpSpPr>
        <p:grpSpPr>
          <a:xfrm>
            <a:off x="6888569" y="1024712"/>
            <a:ext cx="4888870" cy="4780133"/>
            <a:chOff x="4432733" y="348604"/>
            <a:chExt cx="4888870" cy="4780133"/>
          </a:xfrm>
        </p:grpSpPr>
        <p:grpSp>
          <p:nvGrpSpPr>
            <p:cNvPr id="136" name="组合 135">
              <a:extLst>
                <a:ext uri="{FF2B5EF4-FFF2-40B4-BE49-F238E27FC236}">
                  <a16:creationId xmlns:a16="http://schemas.microsoft.com/office/drawing/2014/main" id="{739B4DD8-9961-15CF-2C27-54EB91276E22}"/>
                </a:ext>
              </a:extLst>
            </p:cNvPr>
            <p:cNvGrpSpPr/>
            <p:nvPr/>
          </p:nvGrpSpPr>
          <p:grpSpPr>
            <a:xfrm>
              <a:off x="4432733" y="348604"/>
              <a:ext cx="4888870" cy="4780133"/>
              <a:chOff x="3650413" y="424804"/>
              <a:chExt cx="4888870" cy="4780133"/>
            </a:xfrm>
          </p:grpSpPr>
          <p:grpSp>
            <p:nvGrpSpPr>
              <p:cNvPr id="138" name="组合 137">
                <a:extLst>
                  <a:ext uri="{FF2B5EF4-FFF2-40B4-BE49-F238E27FC236}">
                    <a16:creationId xmlns:a16="http://schemas.microsoft.com/office/drawing/2014/main" id="{DCC4B380-53EA-E62C-7E9B-4F73EA306766}"/>
                  </a:ext>
                </a:extLst>
              </p:cNvPr>
              <p:cNvGrpSpPr/>
              <p:nvPr/>
            </p:nvGrpSpPr>
            <p:grpSpPr>
              <a:xfrm>
                <a:off x="3650413" y="424804"/>
                <a:ext cx="4888870" cy="4780133"/>
                <a:chOff x="2954097" y="552397"/>
                <a:chExt cx="6062855" cy="5257880"/>
              </a:xfrm>
            </p:grpSpPr>
            <p:sp>
              <p:nvSpPr>
                <p:cNvPr id="140" name="矩形 139">
                  <a:extLst>
                    <a:ext uri="{FF2B5EF4-FFF2-40B4-BE49-F238E27FC236}">
                      <a16:creationId xmlns:a16="http://schemas.microsoft.com/office/drawing/2014/main" id="{B9D8BF4E-4243-2958-7F3C-55DEC057E925}"/>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CDB2DCB2-86B5-9AD9-2C3F-761AAABFD1D9}"/>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42" name="矩形 141">
                  <a:extLst>
                    <a:ext uri="{FF2B5EF4-FFF2-40B4-BE49-F238E27FC236}">
                      <a16:creationId xmlns:a16="http://schemas.microsoft.com/office/drawing/2014/main" id="{01A96DB9-2086-312A-0E73-5EF13D66D198}"/>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614D73CA-0328-8DE0-0730-BAAACDF03C79}"/>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BBD2684F-B4E4-8069-2E43-FAF627337955}"/>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BDE82F18-DDDB-BA62-D255-DF961B3228BB}"/>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E20A6142-766F-492E-2CC7-1B7C8FB8E2DB}"/>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F932D5CA-CC46-198C-62F0-697481A17636}"/>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53FB09C9-876C-D707-D649-1A9A3E960381}"/>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C17513EA-7FBE-98F4-3704-5CB90EFD77D6}"/>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52AC655A-5E6A-3E32-7BBD-7D1AB7059D3F}"/>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5D44225E-AC7D-C27F-8A6A-40C4DC524D5C}"/>
                    </a:ext>
                  </a:extLst>
                </p:cNvPr>
                <p:cNvSpPr/>
                <p:nvPr/>
              </p:nvSpPr>
              <p:spPr>
                <a:xfrm>
                  <a:off x="2954097" y="4409440"/>
                  <a:ext cx="3490809"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3" name="矩形 152">
                  <a:extLst>
                    <a:ext uri="{FF2B5EF4-FFF2-40B4-BE49-F238E27FC236}">
                      <a16:creationId xmlns:a16="http://schemas.microsoft.com/office/drawing/2014/main" id="{C130A734-640F-61D6-F764-58F4B9D3E271}"/>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4" name="矩形 153">
                  <a:extLst>
                    <a:ext uri="{FF2B5EF4-FFF2-40B4-BE49-F238E27FC236}">
                      <a16:creationId xmlns:a16="http://schemas.microsoft.com/office/drawing/2014/main" id="{82EB4F5B-CD4B-7754-44B6-E09D939A3D27}"/>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5" name="矩形 154">
                  <a:extLst>
                    <a:ext uri="{FF2B5EF4-FFF2-40B4-BE49-F238E27FC236}">
                      <a16:creationId xmlns:a16="http://schemas.microsoft.com/office/drawing/2014/main" id="{D8678730-DA81-0D2E-0A96-C0C23F30355C}"/>
                    </a:ext>
                  </a:extLst>
                </p:cNvPr>
                <p:cNvSpPr/>
                <p:nvPr/>
              </p:nvSpPr>
              <p:spPr>
                <a:xfrm>
                  <a:off x="6660109" y="3935850"/>
                  <a:ext cx="2344306"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6" name="右大括号 155">
                  <a:extLst>
                    <a:ext uri="{FF2B5EF4-FFF2-40B4-BE49-F238E27FC236}">
                      <a16:creationId xmlns:a16="http://schemas.microsoft.com/office/drawing/2014/main" id="{C1397112-F8E1-E5A4-011E-067C75574492}"/>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文本框 156">
                  <a:extLst>
                    <a:ext uri="{FF2B5EF4-FFF2-40B4-BE49-F238E27FC236}">
                      <a16:creationId xmlns:a16="http://schemas.microsoft.com/office/drawing/2014/main" id="{D9CB9DFF-38E5-E813-6F59-FE71101FBD7B}"/>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58" name="文本框 157">
                  <a:extLst>
                    <a:ext uri="{FF2B5EF4-FFF2-40B4-BE49-F238E27FC236}">
                      <a16:creationId xmlns:a16="http://schemas.microsoft.com/office/drawing/2014/main" id="{91B3E4BC-4D8B-2B7E-D7F0-6B65634D3A73}"/>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定长和变长元组数组</a:t>
                  </a:r>
                </a:p>
              </p:txBody>
            </p:sp>
          </p:grpSp>
          <p:sp>
            <p:nvSpPr>
              <p:cNvPr id="139" name="右大括号 138">
                <a:extLst>
                  <a:ext uri="{FF2B5EF4-FFF2-40B4-BE49-F238E27FC236}">
                    <a16:creationId xmlns:a16="http://schemas.microsoft.com/office/drawing/2014/main" id="{C4777D60-8380-FC8D-18CD-A4272F5BDF78}"/>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7" name="乘号 136">
              <a:extLst>
                <a:ext uri="{FF2B5EF4-FFF2-40B4-BE49-F238E27FC236}">
                  <a16:creationId xmlns:a16="http://schemas.microsoft.com/office/drawing/2014/main" id="{6F116C26-3ABC-9E83-3CE5-474D2DE5E206}"/>
                </a:ext>
              </a:extLst>
            </p:cNvPr>
            <p:cNvSpPr/>
            <p:nvPr/>
          </p:nvSpPr>
          <p:spPr>
            <a:xfrm>
              <a:off x="7897284" y="3188530"/>
              <a:ext cx="919056" cy="87639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9" name="组合 158">
            <a:extLst>
              <a:ext uri="{FF2B5EF4-FFF2-40B4-BE49-F238E27FC236}">
                <a16:creationId xmlns:a16="http://schemas.microsoft.com/office/drawing/2014/main" id="{2857ED33-4996-FF93-E1BE-2A1469B0170C}"/>
              </a:ext>
            </a:extLst>
          </p:cNvPr>
          <p:cNvGrpSpPr/>
          <p:nvPr/>
        </p:nvGrpSpPr>
        <p:grpSpPr>
          <a:xfrm>
            <a:off x="6819451" y="1054743"/>
            <a:ext cx="4886564" cy="4780133"/>
            <a:chOff x="3652718" y="424804"/>
            <a:chExt cx="4886564" cy="4780133"/>
          </a:xfrm>
        </p:grpSpPr>
        <p:grpSp>
          <p:nvGrpSpPr>
            <p:cNvPr id="160" name="组合 159">
              <a:extLst>
                <a:ext uri="{FF2B5EF4-FFF2-40B4-BE49-F238E27FC236}">
                  <a16:creationId xmlns:a16="http://schemas.microsoft.com/office/drawing/2014/main" id="{4E53E49B-370F-6FB0-B41E-101D1DBE64ED}"/>
                </a:ext>
              </a:extLst>
            </p:cNvPr>
            <p:cNvGrpSpPr/>
            <p:nvPr/>
          </p:nvGrpSpPr>
          <p:grpSpPr>
            <a:xfrm>
              <a:off x="3652718" y="424804"/>
              <a:ext cx="4886564" cy="4780133"/>
              <a:chOff x="2956956" y="552397"/>
              <a:chExt cx="6059996" cy="5257880"/>
            </a:xfrm>
          </p:grpSpPr>
          <p:sp>
            <p:nvSpPr>
              <p:cNvPr id="163" name="矩形 162">
                <a:extLst>
                  <a:ext uri="{FF2B5EF4-FFF2-40B4-BE49-F238E27FC236}">
                    <a16:creationId xmlns:a16="http://schemas.microsoft.com/office/drawing/2014/main" id="{E2CA5FDE-20E5-3548-D8AF-2F9747D11F66}"/>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矩形 163">
                <a:extLst>
                  <a:ext uri="{FF2B5EF4-FFF2-40B4-BE49-F238E27FC236}">
                    <a16:creationId xmlns:a16="http://schemas.microsoft.com/office/drawing/2014/main" id="{15B57BF7-821E-EC6A-0BC3-57935BC3FD1D}"/>
                  </a:ext>
                </a:extLst>
              </p:cNvPr>
              <p:cNvSpPr/>
              <p:nvPr/>
            </p:nvSpPr>
            <p:spPr>
              <a:xfrm>
                <a:off x="2956956" y="1246910"/>
                <a:ext cx="2548545"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65" name="矩形 164">
                <a:extLst>
                  <a:ext uri="{FF2B5EF4-FFF2-40B4-BE49-F238E27FC236}">
                    <a16:creationId xmlns:a16="http://schemas.microsoft.com/office/drawing/2014/main" id="{0BE0DF2F-FF88-D192-0297-223FDDDA5F94}"/>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4328EAFE-0690-6AF9-1D70-83A7506C9DCD}"/>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D8052126-BC5F-F166-B74F-0B6D95EA5323}"/>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2692B485-E4E6-1131-8EC2-541664CF7445}"/>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4676E02E-2277-CFE9-CA6D-A1DD9603E9CB}"/>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AD2644F5-B892-37DA-0604-3F78871B8FAD}"/>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D7498011-8600-6715-AF46-DA32B47B855E}"/>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A9CE17BB-D417-9126-3900-BE7B427C8E41}"/>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ECF05BB9-4BF4-C788-718B-A280F8CF2870}"/>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1DC70969-0EA5-D3CA-18BD-558D5887D148}"/>
                  </a:ext>
                </a:extLst>
              </p:cNvPr>
              <p:cNvSpPr/>
              <p:nvPr/>
            </p:nvSpPr>
            <p:spPr>
              <a:xfrm>
                <a:off x="2976462" y="4409440"/>
                <a:ext cx="3468444"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6" name="矩形 175">
                <a:extLst>
                  <a:ext uri="{FF2B5EF4-FFF2-40B4-BE49-F238E27FC236}">
                    <a16:creationId xmlns:a16="http://schemas.microsoft.com/office/drawing/2014/main" id="{8082C7A9-FAA5-70B4-5643-2A1DBD13239F}"/>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7" name="矩形 176">
                <a:extLst>
                  <a:ext uri="{FF2B5EF4-FFF2-40B4-BE49-F238E27FC236}">
                    <a16:creationId xmlns:a16="http://schemas.microsoft.com/office/drawing/2014/main" id="{D0D7B6DE-F382-B622-3AD9-4474E15160A2}"/>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78" name="连接符: 肘形 177">
                <a:extLst>
                  <a:ext uri="{FF2B5EF4-FFF2-40B4-BE49-F238E27FC236}">
                    <a16:creationId xmlns:a16="http://schemas.microsoft.com/office/drawing/2014/main" id="{12C087EB-025F-9CE0-6B26-A0DEB9B70371}"/>
                  </a:ext>
                </a:extLst>
              </p:cNvPr>
              <p:cNvCxnSpPr>
                <a:cxnSpLocks/>
                <a:endCxn id="177" idx="1"/>
              </p:cNvCxnSpPr>
              <p:nvPr/>
            </p:nvCxnSpPr>
            <p:spPr>
              <a:xfrm rot="10800000" flipV="1">
                <a:off x="3938997" y="1589286"/>
                <a:ext cx="3590581" cy="2585082"/>
              </a:xfrm>
              <a:prstGeom prst="bentConnector3">
                <a:avLst>
                  <a:gd name="adj1" fmla="val 107896"/>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79" name="右大括号 178">
                <a:extLst>
                  <a:ext uri="{FF2B5EF4-FFF2-40B4-BE49-F238E27FC236}">
                    <a16:creationId xmlns:a16="http://schemas.microsoft.com/office/drawing/2014/main" id="{A24F6199-8838-E562-D34F-B511DDFD7AD9}"/>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6DC08BF4-3999-C529-C754-177CB18A6AB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81" name="文本框 180">
                <a:extLst>
                  <a:ext uri="{FF2B5EF4-FFF2-40B4-BE49-F238E27FC236}">
                    <a16:creationId xmlns:a16="http://schemas.microsoft.com/office/drawing/2014/main" id="{B4292AED-BEC1-9E22-1117-1892F9E5FFB8}"/>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161" name="流程图: 接点 160">
              <a:extLst>
                <a:ext uri="{FF2B5EF4-FFF2-40B4-BE49-F238E27FC236}">
                  <a16:creationId xmlns:a16="http://schemas.microsoft.com/office/drawing/2014/main" id="{8E3382BB-4561-7430-6D8E-55B30776D2CD}"/>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右大括号 161">
              <a:extLst>
                <a:ext uri="{FF2B5EF4-FFF2-40B4-BE49-F238E27FC236}">
                  <a16:creationId xmlns:a16="http://schemas.microsoft.com/office/drawing/2014/main" id="{60B41702-088F-CF6E-2D36-AA7CA0433583}"/>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82" name="组合 181">
            <a:extLst>
              <a:ext uri="{FF2B5EF4-FFF2-40B4-BE49-F238E27FC236}">
                <a16:creationId xmlns:a16="http://schemas.microsoft.com/office/drawing/2014/main" id="{46D9ECB3-EB3D-04C5-C5F5-671505EDFCF2}"/>
              </a:ext>
            </a:extLst>
          </p:cNvPr>
          <p:cNvGrpSpPr/>
          <p:nvPr/>
        </p:nvGrpSpPr>
        <p:grpSpPr>
          <a:xfrm>
            <a:off x="6774681" y="1013275"/>
            <a:ext cx="4886565" cy="4780133"/>
            <a:chOff x="3652718" y="424804"/>
            <a:chExt cx="4886565" cy="4780133"/>
          </a:xfrm>
        </p:grpSpPr>
        <p:grpSp>
          <p:nvGrpSpPr>
            <p:cNvPr id="183" name="组合 182">
              <a:extLst>
                <a:ext uri="{FF2B5EF4-FFF2-40B4-BE49-F238E27FC236}">
                  <a16:creationId xmlns:a16="http://schemas.microsoft.com/office/drawing/2014/main" id="{08295BEC-7BD0-A644-0C5A-980AB6CEC1AA}"/>
                </a:ext>
              </a:extLst>
            </p:cNvPr>
            <p:cNvGrpSpPr/>
            <p:nvPr/>
          </p:nvGrpSpPr>
          <p:grpSpPr>
            <a:xfrm>
              <a:off x="3652718" y="424804"/>
              <a:ext cx="4886565" cy="4780133"/>
              <a:chOff x="2956956" y="552397"/>
              <a:chExt cx="6059996" cy="5257880"/>
            </a:xfrm>
          </p:grpSpPr>
          <p:sp>
            <p:nvSpPr>
              <p:cNvPr id="186" name="矩形 185">
                <a:extLst>
                  <a:ext uri="{FF2B5EF4-FFF2-40B4-BE49-F238E27FC236}">
                    <a16:creationId xmlns:a16="http://schemas.microsoft.com/office/drawing/2014/main" id="{46EA4C28-A554-8FD4-5AD7-DBB92E5A7F96}"/>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B39042D1-5AA8-2C4E-224C-87DAAFC3E7F6}"/>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88" name="矩形 187">
                <a:extLst>
                  <a:ext uri="{FF2B5EF4-FFF2-40B4-BE49-F238E27FC236}">
                    <a16:creationId xmlns:a16="http://schemas.microsoft.com/office/drawing/2014/main" id="{ADED927C-3FA7-2DB7-C7EC-8C9B50ADBF56}"/>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a:extLst>
                  <a:ext uri="{FF2B5EF4-FFF2-40B4-BE49-F238E27FC236}">
                    <a16:creationId xmlns:a16="http://schemas.microsoft.com/office/drawing/2014/main" id="{D6421C57-EC6B-16FF-DDCF-130D56A28497}"/>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E28AF68E-229A-2AF4-6403-47F0E97B84C4}"/>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a:extLst>
                  <a:ext uri="{FF2B5EF4-FFF2-40B4-BE49-F238E27FC236}">
                    <a16:creationId xmlns:a16="http://schemas.microsoft.com/office/drawing/2014/main" id="{C9471F1D-4E31-CF79-D38B-FF24A283BD09}"/>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a:extLst>
                  <a:ext uri="{FF2B5EF4-FFF2-40B4-BE49-F238E27FC236}">
                    <a16:creationId xmlns:a16="http://schemas.microsoft.com/office/drawing/2014/main" id="{E1580664-BF1B-D953-89E4-7B98A6EAC391}"/>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AF2473CF-55AB-E6DC-1CAC-0E2077CEB96F}"/>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a:extLst>
                  <a:ext uri="{FF2B5EF4-FFF2-40B4-BE49-F238E27FC236}">
                    <a16:creationId xmlns:a16="http://schemas.microsoft.com/office/drawing/2014/main" id="{9B3370F4-6489-4CE0-830D-3BF7D0D43AC8}"/>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a:extLst>
                  <a:ext uri="{FF2B5EF4-FFF2-40B4-BE49-F238E27FC236}">
                    <a16:creationId xmlns:a16="http://schemas.microsoft.com/office/drawing/2014/main" id="{8E19DB58-6DE8-DFE0-3CB8-1A3648E606C8}"/>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D908B90A-E572-F3E2-7CAA-45692EB4F421}"/>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a:extLst>
                  <a:ext uri="{FF2B5EF4-FFF2-40B4-BE49-F238E27FC236}">
                    <a16:creationId xmlns:a16="http://schemas.microsoft.com/office/drawing/2014/main" id="{F7D9D8A0-17BE-2C81-1219-F71C4731B9D5}"/>
                  </a:ext>
                </a:extLst>
              </p:cNvPr>
              <p:cNvSpPr/>
              <p:nvPr/>
            </p:nvSpPr>
            <p:spPr>
              <a:xfrm>
                <a:off x="2966262" y="4409440"/>
                <a:ext cx="3478644"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9" name="矩形 198">
                <a:extLst>
                  <a:ext uri="{FF2B5EF4-FFF2-40B4-BE49-F238E27FC236}">
                    <a16:creationId xmlns:a16="http://schemas.microsoft.com/office/drawing/2014/main" id="{750DE23F-91A2-EA99-0BAE-B36B0E87EE8D}"/>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0" name="矩形 199">
                <a:extLst>
                  <a:ext uri="{FF2B5EF4-FFF2-40B4-BE49-F238E27FC236}">
                    <a16:creationId xmlns:a16="http://schemas.microsoft.com/office/drawing/2014/main" id="{95D4B277-4528-5C73-C225-16799A30DA2D}"/>
                  </a:ext>
                </a:extLst>
              </p:cNvPr>
              <p:cNvSpPr/>
              <p:nvPr/>
            </p:nvSpPr>
            <p:spPr>
              <a:xfrm>
                <a:off x="6335529" y="3935277"/>
                <a:ext cx="2668886"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201" name="连接符: 肘形 200">
                <a:extLst>
                  <a:ext uri="{FF2B5EF4-FFF2-40B4-BE49-F238E27FC236}">
                    <a16:creationId xmlns:a16="http://schemas.microsoft.com/office/drawing/2014/main" id="{655677D4-2E0B-E0E3-EEE7-62F01E3568E4}"/>
                  </a:ext>
                </a:extLst>
              </p:cNvPr>
              <p:cNvCxnSpPr>
                <a:cxnSpLocks/>
                <a:endCxn id="200" idx="1"/>
              </p:cNvCxnSpPr>
              <p:nvPr/>
            </p:nvCxnSpPr>
            <p:spPr>
              <a:xfrm rot="5400000">
                <a:off x="5612533" y="2283531"/>
                <a:ext cx="2610964" cy="1164971"/>
              </a:xfrm>
              <a:prstGeom prst="bentConnector4">
                <a:avLst>
                  <a:gd name="adj1" fmla="val 45476"/>
                  <a:gd name="adj2" fmla="val 124335"/>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202" name="右大括号 201">
                <a:extLst>
                  <a:ext uri="{FF2B5EF4-FFF2-40B4-BE49-F238E27FC236}">
                    <a16:creationId xmlns:a16="http://schemas.microsoft.com/office/drawing/2014/main" id="{1784F34C-54E7-26BD-62C2-BC053ACBF512}"/>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文本框 202">
                <a:extLst>
                  <a:ext uri="{FF2B5EF4-FFF2-40B4-BE49-F238E27FC236}">
                    <a16:creationId xmlns:a16="http://schemas.microsoft.com/office/drawing/2014/main" id="{B53D0445-03A5-67A4-AD2C-B7BD1598D63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204" name="文本框 203">
                <a:extLst>
                  <a:ext uri="{FF2B5EF4-FFF2-40B4-BE49-F238E27FC236}">
                    <a16:creationId xmlns:a16="http://schemas.microsoft.com/office/drawing/2014/main" id="{B7F20AC4-7EEF-B17D-AFCD-4F5376117ADD}"/>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184" name="流程图: 接点 183">
              <a:extLst>
                <a:ext uri="{FF2B5EF4-FFF2-40B4-BE49-F238E27FC236}">
                  <a16:creationId xmlns:a16="http://schemas.microsoft.com/office/drawing/2014/main" id="{E06D9E37-26F3-C007-4AA1-5ED8B4D133F1}"/>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右大括号 184">
              <a:extLst>
                <a:ext uri="{FF2B5EF4-FFF2-40B4-BE49-F238E27FC236}">
                  <a16:creationId xmlns:a16="http://schemas.microsoft.com/office/drawing/2014/main" id="{E4182323-0A5D-E7E6-80C8-4638CA9A4E25}"/>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32889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500"/>
                                        <p:tgtEl>
                                          <p:spTgt spid="1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5"/>
                                        </p:tgtEl>
                                        <p:attrNameLst>
                                          <p:attrName>style.visibility</p:attrName>
                                        </p:attrNameLst>
                                      </p:cBhvr>
                                      <p:to>
                                        <p:strVal val="hidden"/>
                                      </p:to>
                                    </p:set>
                                  </p:childTnLst>
                                </p:cTn>
                              </p:par>
                            </p:childTnLst>
                          </p:cTn>
                        </p:par>
                        <p:par>
                          <p:cTn id="15" fill="hold">
                            <p:stCondLst>
                              <p:cond delay="0"/>
                            </p:stCondLst>
                            <p:childTnLst>
                              <p:par>
                                <p:cTn id="16" presetID="2" presetClass="entr" presetSubtype="4" fill="hold" nodeType="afterEffect">
                                  <p:stCondLst>
                                    <p:cond delay="0"/>
                                  </p:stCondLst>
                                  <p:childTnLst>
                                    <p:set>
                                      <p:cBhvr>
                                        <p:cTn id="17" dur="1" fill="hold">
                                          <p:stCondLst>
                                            <p:cond delay="0"/>
                                          </p:stCondLst>
                                        </p:cTn>
                                        <p:tgtEl>
                                          <p:spTgt spid="159"/>
                                        </p:tgtEl>
                                        <p:attrNameLst>
                                          <p:attrName>style.visibility</p:attrName>
                                        </p:attrNameLst>
                                      </p:cBhvr>
                                      <p:to>
                                        <p:strVal val="visible"/>
                                      </p:to>
                                    </p:set>
                                    <p:anim calcmode="lin" valueType="num">
                                      <p:cBhvr additive="base">
                                        <p:cTn id="18" dur="500" fill="hold"/>
                                        <p:tgtEl>
                                          <p:spTgt spid="159"/>
                                        </p:tgtEl>
                                        <p:attrNameLst>
                                          <p:attrName>ppt_x</p:attrName>
                                        </p:attrNameLst>
                                      </p:cBhvr>
                                      <p:tavLst>
                                        <p:tav tm="0">
                                          <p:val>
                                            <p:strVal val="#ppt_x"/>
                                          </p:val>
                                        </p:tav>
                                        <p:tav tm="100000">
                                          <p:val>
                                            <p:strVal val="#ppt_x"/>
                                          </p:val>
                                        </p:tav>
                                      </p:tavLst>
                                    </p:anim>
                                    <p:anim calcmode="lin" valueType="num">
                                      <p:cBhvr additive="base">
                                        <p:cTn id="19"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59"/>
                                        </p:tgtEl>
                                        <p:attrNameLst>
                                          <p:attrName>style.visibility</p:attrName>
                                        </p:attrNameLst>
                                      </p:cBhvr>
                                      <p:to>
                                        <p:strVal val="hidden"/>
                                      </p:to>
                                    </p:set>
                                  </p:childTnLst>
                                </p:cTn>
                              </p:par>
                            </p:childTnLst>
                          </p:cTn>
                        </p:par>
                        <p:par>
                          <p:cTn id="24" fill="hold">
                            <p:stCondLst>
                              <p:cond delay="0"/>
                            </p:stCondLst>
                            <p:childTnLst>
                              <p:par>
                                <p:cTn id="25" presetID="2" presetClass="entr" presetSubtype="4" fill="hold" nodeType="afterEffect">
                                  <p:stCondLst>
                                    <p:cond delay="0"/>
                                  </p:stCondLst>
                                  <p:childTnLst>
                                    <p:set>
                                      <p:cBhvr>
                                        <p:cTn id="26" dur="1" fill="hold">
                                          <p:stCondLst>
                                            <p:cond delay="0"/>
                                          </p:stCondLst>
                                        </p:cTn>
                                        <p:tgtEl>
                                          <p:spTgt spid="182"/>
                                        </p:tgtEl>
                                        <p:attrNameLst>
                                          <p:attrName>style.visibility</p:attrName>
                                        </p:attrNameLst>
                                      </p:cBhvr>
                                      <p:to>
                                        <p:strVal val="visible"/>
                                      </p:to>
                                    </p:set>
                                    <p:anim calcmode="lin" valueType="num">
                                      <p:cBhvr additive="base">
                                        <p:cTn id="27" dur="500" fill="hold"/>
                                        <p:tgtEl>
                                          <p:spTgt spid="182"/>
                                        </p:tgtEl>
                                        <p:attrNameLst>
                                          <p:attrName>ppt_x</p:attrName>
                                        </p:attrNameLst>
                                      </p:cBhvr>
                                      <p:tavLst>
                                        <p:tav tm="0">
                                          <p:val>
                                            <p:strVal val="#ppt_x"/>
                                          </p:val>
                                        </p:tav>
                                        <p:tav tm="100000">
                                          <p:val>
                                            <p:strVal val="#ppt_x"/>
                                          </p:val>
                                        </p:tav>
                                      </p:tavLst>
                                    </p:anim>
                                    <p:anim calcmode="lin" valueType="num">
                                      <p:cBhvr additive="base">
                                        <p:cTn id="28"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rgbClr val="C00000"/>
                </a:solidFill>
              </a:rPr>
              <a:t>4  </a:t>
            </a:r>
            <a:r>
              <a:rPr lang="zh-CN" altLang="en-US" sz="3200" b="1" dirty="0">
                <a:solidFill>
                  <a:srgbClr val="C00000"/>
                </a:solidFill>
              </a:rPr>
              <a:t>元组设计</a:t>
            </a:r>
          </a:p>
        </p:txBody>
      </p:sp>
      <p:sp>
        <p:nvSpPr>
          <p:cNvPr id="3" name="内容占位符 2"/>
          <p:cNvSpPr>
            <a:spLocks noGrp="1"/>
          </p:cNvSpPr>
          <p:nvPr>
            <p:ph idx="1"/>
          </p:nvPr>
        </p:nvSpPr>
        <p:spPr>
          <a:xfrm>
            <a:off x="334566" y="1570289"/>
            <a:ext cx="6048195" cy="4582923"/>
          </a:xfrm>
        </p:spPr>
        <p:txBody>
          <a:bodyPr>
            <a:normAutofit/>
          </a:bodyPr>
          <a:lstStyle/>
          <a:p>
            <a:pPr marL="0" indent="0">
              <a:lnSpc>
                <a:spcPct val="110000"/>
              </a:lnSpc>
              <a:buNone/>
            </a:pPr>
            <a:r>
              <a:rPr lang="zh-CN" altLang="en-US" b="1" dirty="0"/>
              <a:t>“字节序列”：</a:t>
            </a:r>
            <a:r>
              <a:rPr lang="zh-CN" altLang="en-US" sz="2400" b="1" dirty="0"/>
              <a:t>一个元组在页中本质上是一个字节序列</a:t>
            </a:r>
            <a:endParaRPr lang="en-US" altLang="zh-CN" sz="2400" b="1" dirty="0"/>
          </a:p>
          <a:p>
            <a:pPr lvl="1">
              <a:lnSpc>
                <a:spcPct val="110000"/>
              </a:lnSpc>
            </a:pPr>
            <a:r>
              <a:rPr lang="en-US" altLang="zh-CN" sz="2400" dirty="0"/>
              <a:t>DBMS</a:t>
            </a:r>
            <a:r>
              <a:rPr lang="zh-CN" altLang="en-US" sz="2400" dirty="0"/>
              <a:t>负责将这些字节解释为各个属性的类型和值，</a:t>
            </a:r>
            <a:r>
              <a:rPr lang="zh-CN" altLang="en-US" sz="2400" dirty="0">
                <a:solidFill>
                  <a:srgbClr val="FF0000"/>
                </a:solidFill>
              </a:rPr>
              <a:t>页中无需存放关系模式信息，专门的字典页（</a:t>
            </a:r>
            <a:r>
              <a:rPr lang="en-US" altLang="zh-CN" sz="2400" dirty="0">
                <a:solidFill>
                  <a:srgbClr val="FF0000"/>
                </a:solidFill>
              </a:rPr>
              <a:t>catalog page</a:t>
            </a:r>
            <a:r>
              <a:rPr lang="zh-CN" altLang="en-US" sz="2400" dirty="0">
                <a:solidFill>
                  <a:srgbClr val="FF0000"/>
                </a:solidFill>
              </a:rPr>
              <a:t>）可有效减少重复信息</a:t>
            </a:r>
            <a:r>
              <a:rPr lang="zh-CN" altLang="en-US" sz="2400" dirty="0"/>
              <a:t>。</a:t>
            </a:r>
            <a:endParaRPr lang="en-US" altLang="zh-CN" sz="2400" dirty="0"/>
          </a:p>
          <a:p>
            <a:pPr lvl="1">
              <a:lnSpc>
                <a:spcPct val="110000"/>
              </a:lnSpc>
            </a:pPr>
            <a:r>
              <a:rPr lang="zh-CN" altLang="en-US" sz="2400" dirty="0"/>
              <a:t>每个元组有一个前缀为</a:t>
            </a:r>
            <a:r>
              <a:rPr lang="en-US" altLang="zh-CN" sz="2400" dirty="0"/>
              <a:t>header</a:t>
            </a:r>
            <a:r>
              <a:rPr lang="zh-CN" altLang="en-US" sz="2400" dirty="0"/>
              <a:t>包含元数据（</a:t>
            </a:r>
            <a:r>
              <a:rPr lang="zh-CN" altLang="en-US" sz="2400" dirty="0">
                <a:solidFill>
                  <a:srgbClr val="FF0000"/>
                </a:solidFill>
              </a:rPr>
              <a:t>例如对创建元组的事务号、空值的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dirty="0">
              <a:solidFill>
                <a:srgbClr val="FF0000"/>
              </a:solidFill>
            </a:endParaRPr>
          </a:p>
        </p:txBody>
      </p:sp>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14</a:t>
            </a:fld>
            <a:endParaRPr lang="zh-CN" altLang="en-US"/>
          </a:p>
        </p:txBody>
      </p:sp>
      <p:grpSp>
        <p:nvGrpSpPr>
          <p:cNvPr id="22" name="组合 21">
            <a:extLst>
              <a:ext uri="{FF2B5EF4-FFF2-40B4-BE49-F238E27FC236}">
                <a16:creationId xmlns:a16="http://schemas.microsoft.com/office/drawing/2014/main" id="{4D07CD67-4472-4E10-BAF8-7FA0F053D4B8}"/>
              </a:ext>
            </a:extLst>
          </p:cNvPr>
          <p:cNvGrpSpPr/>
          <p:nvPr/>
        </p:nvGrpSpPr>
        <p:grpSpPr>
          <a:xfrm>
            <a:off x="6509982" y="1413570"/>
            <a:ext cx="5415905" cy="4534158"/>
            <a:chOff x="6889998" y="1413570"/>
            <a:chExt cx="5035889" cy="4534158"/>
          </a:xfrm>
        </p:grpSpPr>
        <p:grpSp>
          <p:nvGrpSpPr>
            <p:cNvPr id="6" name="组合 5">
              <a:extLst>
                <a:ext uri="{FF2B5EF4-FFF2-40B4-BE49-F238E27FC236}">
                  <a16:creationId xmlns:a16="http://schemas.microsoft.com/office/drawing/2014/main" id="{E9617883-2BD7-ECEB-B055-D01E799D3CA4}"/>
                </a:ext>
              </a:extLst>
            </p:cNvPr>
            <p:cNvGrpSpPr/>
            <p:nvPr/>
          </p:nvGrpSpPr>
          <p:grpSpPr>
            <a:xfrm>
              <a:off x="6889998" y="1413570"/>
              <a:ext cx="5035889" cy="4534158"/>
              <a:chOff x="6644243" y="771897"/>
              <a:chExt cx="5035889" cy="4678174"/>
            </a:xfrm>
          </p:grpSpPr>
          <p:sp>
            <p:nvSpPr>
              <p:cNvPr id="7" name="矩形 6">
                <a:extLst>
                  <a:ext uri="{FF2B5EF4-FFF2-40B4-BE49-F238E27FC236}">
                    <a16:creationId xmlns:a16="http://schemas.microsoft.com/office/drawing/2014/main" id="{5EC53310-015E-F686-3539-5E4F01837D74}"/>
                  </a:ext>
                </a:extLst>
              </p:cNvPr>
              <p:cNvSpPr/>
              <p:nvPr/>
            </p:nvSpPr>
            <p:spPr>
              <a:xfrm>
                <a:off x="6644243" y="771897"/>
                <a:ext cx="5035889" cy="4678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37FF14B-74A2-24F0-6018-9164E35533CA}"/>
                  </a:ext>
                </a:extLst>
              </p:cNvPr>
              <p:cNvSpPr/>
              <p:nvPr/>
            </p:nvSpPr>
            <p:spPr>
              <a:xfrm>
                <a:off x="6739247" y="1407930"/>
                <a:ext cx="1218622"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Header</a:t>
                </a:r>
                <a:endParaRPr lang="zh-CN" altLang="en-US" dirty="0"/>
              </a:p>
            </p:txBody>
          </p:sp>
          <p:sp>
            <p:nvSpPr>
              <p:cNvPr id="9" name="矩形 8">
                <a:extLst>
                  <a:ext uri="{FF2B5EF4-FFF2-40B4-BE49-F238E27FC236}">
                    <a16:creationId xmlns:a16="http://schemas.microsoft.com/office/drawing/2014/main" id="{ED32A07C-0B8C-10EA-8184-421C9D3A36D9}"/>
                  </a:ext>
                </a:extLst>
              </p:cNvPr>
              <p:cNvSpPr/>
              <p:nvPr/>
            </p:nvSpPr>
            <p:spPr>
              <a:xfrm>
                <a:off x="7932456" y="1407930"/>
                <a:ext cx="63533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SID</a:t>
                </a:r>
                <a:endParaRPr lang="zh-CN" altLang="en-US" dirty="0">
                  <a:solidFill>
                    <a:schemeClr val="tx1"/>
                  </a:solidFill>
                </a:endParaRPr>
              </a:p>
            </p:txBody>
          </p:sp>
          <p:sp>
            <p:nvSpPr>
              <p:cNvPr id="10" name="矩形 9">
                <a:extLst>
                  <a:ext uri="{FF2B5EF4-FFF2-40B4-BE49-F238E27FC236}">
                    <a16:creationId xmlns:a16="http://schemas.microsoft.com/office/drawing/2014/main" id="{50EC4BE5-7D80-EC22-0153-22BFE404EEFE}"/>
                  </a:ext>
                </a:extLst>
              </p:cNvPr>
              <p:cNvSpPr/>
              <p:nvPr/>
            </p:nvSpPr>
            <p:spPr>
              <a:xfrm>
                <a:off x="8535055" y="1407930"/>
                <a:ext cx="1215329"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Sname</a:t>
                </a:r>
                <a:endParaRPr lang="zh-CN" altLang="en-US" dirty="0">
                  <a:solidFill>
                    <a:schemeClr val="tx1"/>
                  </a:solidFill>
                </a:endParaRPr>
              </a:p>
            </p:txBody>
          </p:sp>
          <p:sp>
            <p:nvSpPr>
              <p:cNvPr id="11" name="矩形 10">
                <a:extLst>
                  <a:ext uri="{FF2B5EF4-FFF2-40B4-BE49-F238E27FC236}">
                    <a16:creationId xmlns:a16="http://schemas.microsoft.com/office/drawing/2014/main" id="{7F3ADB2D-D628-7FB6-87E7-C0A9654B95D0}"/>
                  </a:ext>
                </a:extLst>
              </p:cNvPr>
              <p:cNvSpPr/>
              <p:nvPr/>
            </p:nvSpPr>
            <p:spPr>
              <a:xfrm>
                <a:off x="9740253"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Sage</a:t>
                </a:r>
                <a:endParaRPr lang="zh-CN" altLang="en-US" sz="1400" dirty="0">
                  <a:solidFill>
                    <a:schemeClr val="tx1"/>
                  </a:solidFill>
                </a:endParaRPr>
              </a:p>
            </p:txBody>
          </p:sp>
          <p:sp>
            <p:nvSpPr>
              <p:cNvPr id="12" name="矩形 11">
                <a:extLst>
                  <a:ext uri="{FF2B5EF4-FFF2-40B4-BE49-F238E27FC236}">
                    <a16:creationId xmlns:a16="http://schemas.microsoft.com/office/drawing/2014/main" id="{B42E5872-648A-BE83-C4B2-3269BE0889E7}"/>
                  </a:ext>
                </a:extLst>
              </p:cNvPr>
              <p:cNvSpPr/>
              <p:nvPr/>
            </p:nvSpPr>
            <p:spPr>
              <a:xfrm>
                <a:off x="10811540" y="1407930"/>
                <a:ext cx="740847"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SdeptID</a:t>
                </a:r>
                <a:endParaRPr lang="zh-CN" altLang="en-US" sz="1200" dirty="0">
                  <a:solidFill>
                    <a:schemeClr val="tx1"/>
                  </a:solidFill>
                </a:endParaRPr>
              </a:p>
            </p:txBody>
          </p:sp>
          <p:sp>
            <p:nvSpPr>
              <p:cNvPr id="13" name="矩形 12">
                <a:extLst>
                  <a:ext uri="{FF2B5EF4-FFF2-40B4-BE49-F238E27FC236}">
                    <a16:creationId xmlns:a16="http://schemas.microsoft.com/office/drawing/2014/main" id="{09D7173F-84CB-C4DA-4484-EE14D034DBD3}"/>
                  </a:ext>
                </a:extLst>
              </p:cNvPr>
              <p:cNvSpPr/>
              <p:nvPr/>
            </p:nvSpPr>
            <p:spPr>
              <a:xfrm>
                <a:off x="10275897"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err="1">
                    <a:solidFill>
                      <a:schemeClr val="tx1"/>
                    </a:solidFill>
                  </a:rPr>
                  <a:t>Sgender</a:t>
                </a:r>
                <a:endParaRPr lang="zh-CN" altLang="en-US" sz="1100" dirty="0">
                  <a:solidFill>
                    <a:schemeClr val="tx1"/>
                  </a:solidFill>
                </a:endParaRPr>
              </a:p>
            </p:txBody>
          </p:sp>
          <p:sp>
            <p:nvSpPr>
              <p:cNvPr id="14" name="矩形 13">
                <a:extLst>
                  <a:ext uri="{FF2B5EF4-FFF2-40B4-BE49-F238E27FC236}">
                    <a16:creationId xmlns:a16="http://schemas.microsoft.com/office/drawing/2014/main" id="{CD836BD5-BECA-1217-787C-F9BBCEF23B3F}"/>
                  </a:ext>
                </a:extLst>
              </p:cNvPr>
              <p:cNvSpPr/>
              <p:nvPr/>
            </p:nvSpPr>
            <p:spPr>
              <a:xfrm>
                <a:off x="6836310" y="2619214"/>
                <a:ext cx="4742132" cy="238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800" b="1" dirty="0">
                    <a:solidFill>
                      <a:schemeClr val="tx1"/>
                    </a:solidFill>
                    <a:latin typeface="微软雅黑" panose="020B0503020204020204" pitchFamily="34" charset="-122"/>
                    <a:ea typeface="微软雅黑" panose="020B0503020204020204" pitchFamily="34" charset="-122"/>
                  </a:rPr>
                  <a:t>CREATE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TABLE</a:t>
                </a:r>
                <a:r>
                  <a:rPr lang="en-US" altLang="zh-CN" sz="1800" dirty="0">
                    <a:solidFill>
                      <a:schemeClr val="tx1"/>
                    </a:solidFill>
                    <a:latin typeface="微软雅黑" panose="020B0503020204020204" pitchFamily="34" charset="-122"/>
                    <a:ea typeface="微软雅黑" panose="020B0503020204020204" pitchFamily="34" charset="-122"/>
                  </a:rPr>
                  <a:t> student (</a:t>
                </a:r>
              </a:p>
              <a:p>
                <a:pPr lvl="1"/>
                <a:r>
                  <a:rPr lang="en-US" altLang="zh-CN" sz="1800" dirty="0">
                    <a:solidFill>
                      <a:schemeClr val="tx1"/>
                    </a:solidFill>
                    <a:latin typeface="微软雅黑" panose="020B0503020204020204" pitchFamily="34" charset="-122"/>
                    <a:ea typeface="微软雅黑" panose="020B0503020204020204" pitchFamily="34" charset="-122"/>
                  </a:rPr>
                  <a:t>         SID </a:t>
                </a:r>
                <a:r>
                  <a:rPr lang="en-US" altLang="zh-CN" sz="1800" b="1" dirty="0">
                    <a:solidFill>
                      <a:schemeClr val="tx1"/>
                    </a:solidFill>
                    <a:latin typeface="微软雅黑" panose="020B0503020204020204" pitchFamily="34" charset="-122"/>
                    <a:ea typeface="微软雅黑" panose="020B0503020204020204" pitchFamily="34" charset="-122"/>
                  </a:rPr>
                  <a:t>char(4)</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PRIMARY</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KEY</a:t>
                </a:r>
                <a:r>
                  <a:rPr lang="en-US" altLang="zh-CN" sz="1800" dirty="0">
                    <a:solidFill>
                      <a:schemeClr val="tx1"/>
                    </a:solidFill>
                    <a:latin typeface="微软雅黑" panose="020B0503020204020204" pitchFamily="34" charset="-122"/>
                    <a:ea typeface="微软雅黑" panose="020B0503020204020204" pitchFamily="34" charset="-122"/>
                  </a:rPr>
                  <a:t>, </a:t>
                </a:r>
              </a:p>
              <a:p>
                <a:pPr lvl="1"/>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Sname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char(6)</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NOT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a:solidFill>
                      <a:schemeClr val="tx1"/>
                    </a:solidFill>
                    <a:latin typeface="微软雅黑" panose="020B0503020204020204" pitchFamily="34" charset="-122"/>
                    <a:ea typeface="微软雅黑" panose="020B0503020204020204" pitchFamily="34" charset="-122"/>
                  </a:rPr>
                  <a:t>Sage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SGender</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SDept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char(2) NOT NULL</a:t>
                </a:r>
              </a:p>
              <a:p>
                <a:pPr lvl="1"/>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70774B0-A563-8A53-17DA-E793C25D4803}"/>
                  </a:ext>
                </a:extLst>
              </p:cNvPr>
              <p:cNvSpPr txBox="1"/>
              <p:nvPr/>
            </p:nvSpPr>
            <p:spPr>
              <a:xfrm>
                <a:off x="8161692" y="859399"/>
                <a:ext cx="2000992" cy="539839"/>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元组</a:t>
                </a:r>
              </a:p>
            </p:txBody>
          </p:sp>
        </p:grpSp>
        <p:sp>
          <p:nvSpPr>
            <p:cNvPr id="4" name="文本框 3">
              <a:extLst>
                <a:ext uri="{FF2B5EF4-FFF2-40B4-BE49-F238E27FC236}">
                  <a16:creationId xmlns:a16="http://schemas.microsoft.com/office/drawing/2014/main" id="{4904B1D2-6A56-45D1-8608-B8915763D521}"/>
                </a:ext>
              </a:extLst>
            </p:cNvPr>
            <p:cNvSpPr txBox="1"/>
            <p:nvPr/>
          </p:nvSpPr>
          <p:spPr>
            <a:xfrm flipH="1">
              <a:off x="8043201" y="2551470"/>
              <a:ext cx="126592" cy="446276"/>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id="{25BACBF4-62FD-48C2-BFB0-CB4B7D7126FD}"/>
                </a:ext>
              </a:extLst>
            </p:cNvPr>
            <p:cNvSpPr txBox="1"/>
            <p:nvPr/>
          </p:nvSpPr>
          <p:spPr>
            <a:xfrm>
              <a:off x="8713855" y="2551470"/>
              <a:ext cx="42511" cy="446276"/>
            </a:xfrm>
            <a:prstGeom prst="rect">
              <a:avLst/>
            </a:prstGeom>
            <a:noFill/>
          </p:spPr>
          <p:txBody>
            <a:bodyPr wrap="square" rtlCol="0">
              <a:spAutoFit/>
            </a:bodyPr>
            <a:lstStyle/>
            <a:p>
              <a:r>
                <a:rPr lang="en-US" altLang="zh-CN" dirty="0"/>
                <a:t>4</a:t>
              </a:r>
              <a:endParaRPr lang="zh-CN" altLang="en-US" dirty="0"/>
            </a:p>
          </p:txBody>
        </p:sp>
        <p:sp>
          <p:nvSpPr>
            <p:cNvPr id="28" name="文本框 27">
              <a:extLst>
                <a:ext uri="{FF2B5EF4-FFF2-40B4-BE49-F238E27FC236}">
                  <a16:creationId xmlns:a16="http://schemas.microsoft.com/office/drawing/2014/main" id="{E74EE65A-645C-4F12-8390-C856662EC4CF}"/>
                </a:ext>
              </a:extLst>
            </p:cNvPr>
            <p:cNvSpPr txBox="1"/>
            <p:nvPr/>
          </p:nvSpPr>
          <p:spPr>
            <a:xfrm>
              <a:off x="9785142" y="2565698"/>
              <a:ext cx="522515" cy="446276"/>
            </a:xfrm>
            <a:prstGeom prst="rect">
              <a:avLst/>
            </a:prstGeom>
            <a:noFill/>
          </p:spPr>
          <p:txBody>
            <a:bodyPr wrap="square" rtlCol="0">
              <a:spAutoFit/>
            </a:bodyPr>
            <a:lstStyle/>
            <a:p>
              <a:r>
                <a:rPr lang="en-US" altLang="zh-CN" dirty="0"/>
                <a:t>10</a:t>
              </a:r>
              <a:endParaRPr lang="zh-CN" altLang="en-US" dirty="0"/>
            </a:p>
          </p:txBody>
        </p:sp>
        <p:sp>
          <p:nvSpPr>
            <p:cNvPr id="29" name="文本框 28">
              <a:extLst>
                <a:ext uri="{FF2B5EF4-FFF2-40B4-BE49-F238E27FC236}">
                  <a16:creationId xmlns:a16="http://schemas.microsoft.com/office/drawing/2014/main" id="{22556557-EC39-4D2F-B16E-3FFD771A9C44}"/>
                </a:ext>
              </a:extLst>
            </p:cNvPr>
            <p:cNvSpPr txBox="1"/>
            <p:nvPr/>
          </p:nvSpPr>
          <p:spPr>
            <a:xfrm>
              <a:off x="10320786" y="2565698"/>
              <a:ext cx="449203" cy="446276"/>
            </a:xfrm>
            <a:prstGeom prst="rect">
              <a:avLst/>
            </a:prstGeom>
            <a:noFill/>
          </p:spPr>
          <p:txBody>
            <a:bodyPr wrap="square" rtlCol="0">
              <a:spAutoFit/>
            </a:bodyPr>
            <a:lstStyle/>
            <a:p>
              <a:r>
                <a:rPr lang="en-US" altLang="zh-CN" dirty="0"/>
                <a:t>11</a:t>
              </a:r>
              <a:endParaRPr lang="zh-CN" altLang="en-US" dirty="0"/>
            </a:p>
          </p:txBody>
        </p:sp>
        <p:sp>
          <p:nvSpPr>
            <p:cNvPr id="30" name="文本框 29">
              <a:extLst>
                <a:ext uri="{FF2B5EF4-FFF2-40B4-BE49-F238E27FC236}">
                  <a16:creationId xmlns:a16="http://schemas.microsoft.com/office/drawing/2014/main" id="{6A98661F-C06E-4072-B1E7-6EEB051EAED5}"/>
                </a:ext>
              </a:extLst>
            </p:cNvPr>
            <p:cNvSpPr txBox="1"/>
            <p:nvPr/>
          </p:nvSpPr>
          <p:spPr>
            <a:xfrm>
              <a:off x="10856650" y="2565698"/>
              <a:ext cx="491288" cy="446276"/>
            </a:xfrm>
            <a:prstGeom prst="rect">
              <a:avLst/>
            </a:prstGeom>
            <a:noFill/>
          </p:spPr>
          <p:txBody>
            <a:bodyPr wrap="square" rtlCol="0">
              <a:spAutoFit/>
            </a:bodyPr>
            <a:lstStyle/>
            <a:p>
              <a:r>
                <a:rPr lang="en-US" altLang="zh-CN" dirty="0"/>
                <a:t>12</a:t>
              </a:r>
              <a:endParaRPr lang="zh-CN" altLang="en-US" dirty="0"/>
            </a:p>
          </p:txBody>
        </p:sp>
      </p:grpSp>
      <p:grpSp>
        <p:nvGrpSpPr>
          <p:cNvPr id="36" name="组合 35">
            <a:extLst>
              <a:ext uri="{FF2B5EF4-FFF2-40B4-BE49-F238E27FC236}">
                <a16:creationId xmlns:a16="http://schemas.microsoft.com/office/drawing/2014/main" id="{44932D76-334A-4324-A37C-434A43CC003D}"/>
              </a:ext>
            </a:extLst>
          </p:cNvPr>
          <p:cNvGrpSpPr/>
          <p:nvPr/>
        </p:nvGrpSpPr>
        <p:grpSpPr>
          <a:xfrm>
            <a:off x="6455246" y="1197545"/>
            <a:ext cx="5473085" cy="5098421"/>
            <a:chOff x="766614" y="1123192"/>
            <a:chExt cx="5328592" cy="4824536"/>
          </a:xfrm>
        </p:grpSpPr>
        <p:grpSp>
          <p:nvGrpSpPr>
            <p:cNvPr id="17" name="组合 16">
              <a:extLst>
                <a:ext uri="{FF2B5EF4-FFF2-40B4-BE49-F238E27FC236}">
                  <a16:creationId xmlns:a16="http://schemas.microsoft.com/office/drawing/2014/main" id="{20AE3996-BE3B-4B99-8580-C3A8FC4D069F}"/>
                </a:ext>
              </a:extLst>
            </p:cNvPr>
            <p:cNvGrpSpPr/>
            <p:nvPr/>
          </p:nvGrpSpPr>
          <p:grpSpPr>
            <a:xfrm>
              <a:off x="766614" y="1123192"/>
              <a:ext cx="5328592" cy="4824536"/>
              <a:chOff x="6642063" y="769694"/>
              <a:chExt cx="5035889" cy="4678174"/>
            </a:xfrm>
          </p:grpSpPr>
          <p:sp>
            <p:nvSpPr>
              <p:cNvPr id="18" name="矩形 17">
                <a:extLst>
                  <a:ext uri="{FF2B5EF4-FFF2-40B4-BE49-F238E27FC236}">
                    <a16:creationId xmlns:a16="http://schemas.microsoft.com/office/drawing/2014/main" id="{8B45454D-8853-40DA-B706-6EFB6E75487B}"/>
                  </a:ext>
                </a:extLst>
              </p:cNvPr>
              <p:cNvSpPr/>
              <p:nvPr/>
            </p:nvSpPr>
            <p:spPr>
              <a:xfrm>
                <a:off x="6642063" y="769694"/>
                <a:ext cx="5035889" cy="4678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B25ED6E-A4E5-4D14-859A-3DA7F1C33376}"/>
                  </a:ext>
                </a:extLst>
              </p:cNvPr>
              <p:cNvSpPr/>
              <p:nvPr/>
            </p:nvSpPr>
            <p:spPr>
              <a:xfrm>
                <a:off x="6739247" y="1407930"/>
                <a:ext cx="1389413"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Header</a:t>
                </a:r>
                <a:r>
                  <a:rPr lang="zh-CN" altLang="en-US" dirty="0">
                    <a:solidFill>
                      <a:srgbClr val="FF0000"/>
                    </a:solidFill>
                  </a:rPr>
                  <a:t>（</a:t>
                </a:r>
                <a:r>
                  <a:rPr lang="en-US" altLang="zh-CN" dirty="0">
                    <a:solidFill>
                      <a:srgbClr val="FF0000"/>
                    </a:solidFill>
                  </a:rPr>
                  <a:t>00100</a:t>
                </a:r>
                <a:r>
                  <a:rPr lang="zh-CN" altLang="en-US" dirty="0">
                    <a:solidFill>
                      <a:srgbClr val="FF0000"/>
                    </a:solidFill>
                  </a:rPr>
                  <a:t>）</a:t>
                </a:r>
                <a:endParaRPr lang="zh-CN" altLang="en-US" dirty="0"/>
              </a:p>
            </p:txBody>
          </p:sp>
          <p:sp>
            <p:nvSpPr>
              <p:cNvPr id="20" name="矩形 19">
                <a:extLst>
                  <a:ext uri="{FF2B5EF4-FFF2-40B4-BE49-F238E27FC236}">
                    <a16:creationId xmlns:a16="http://schemas.microsoft.com/office/drawing/2014/main" id="{85B4D438-B08B-4E24-97C6-F440332D2FA9}"/>
                  </a:ext>
                </a:extLst>
              </p:cNvPr>
              <p:cNvSpPr/>
              <p:nvPr/>
            </p:nvSpPr>
            <p:spPr>
              <a:xfrm>
                <a:off x="8110845" y="1407930"/>
                <a:ext cx="63533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968</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8894A210-666D-4113-8AE7-D073CE7C7AF2}"/>
                  </a:ext>
                </a:extLst>
              </p:cNvPr>
              <p:cNvSpPr/>
              <p:nvPr/>
            </p:nvSpPr>
            <p:spPr>
              <a:xfrm>
                <a:off x="8746175" y="1407930"/>
                <a:ext cx="1215329"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张三</a:t>
                </a:r>
              </a:p>
            </p:txBody>
          </p:sp>
          <p:sp>
            <p:nvSpPr>
              <p:cNvPr id="23" name="矩形 22">
                <a:extLst>
                  <a:ext uri="{FF2B5EF4-FFF2-40B4-BE49-F238E27FC236}">
                    <a16:creationId xmlns:a16="http://schemas.microsoft.com/office/drawing/2014/main" id="{D8553232-22EF-45C9-B565-59296266A7B5}"/>
                  </a:ext>
                </a:extLst>
              </p:cNvPr>
              <p:cNvSpPr/>
              <p:nvPr/>
            </p:nvSpPr>
            <p:spPr>
              <a:xfrm>
                <a:off x="10455186" y="1407930"/>
                <a:ext cx="82860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31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42F0FFAC-DAA6-4C3B-8EB8-D48C780842FD}"/>
                  </a:ext>
                </a:extLst>
              </p:cNvPr>
              <p:cNvSpPr/>
              <p:nvPr/>
            </p:nvSpPr>
            <p:spPr>
              <a:xfrm>
                <a:off x="9954524"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9851B8B-3471-46B3-8A64-FDF203DD9961}"/>
                  </a:ext>
                </a:extLst>
              </p:cNvPr>
              <p:cNvSpPr/>
              <p:nvPr/>
            </p:nvSpPr>
            <p:spPr>
              <a:xfrm>
                <a:off x="6836310" y="2619214"/>
                <a:ext cx="4742132" cy="238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800" b="1" dirty="0">
                    <a:solidFill>
                      <a:schemeClr val="tx1"/>
                    </a:solidFill>
                    <a:latin typeface="微软雅黑" panose="020B0503020204020204" pitchFamily="34" charset="-122"/>
                    <a:ea typeface="微软雅黑" panose="020B0503020204020204" pitchFamily="34" charset="-122"/>
                  </a:rPr>
                  <a:t>CREATE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TABLE</a:t>
                </a:r>
                <a:r>
                  <a:rPr lang="en-US" altLang="zh-CN" sz="1800" dirty="0">
                    <a:solidFill>
                      <a:schemeClr val="tx1"/>
                    </a:solidFill>
                    <a:latin typeface="微软雅黑" panose="020B0503020204020204" pitchFamily="34" charset="-122"/>
                    <a:ea typeface="微软雅黑" panose="020B0503020204020204" pitchFamily="34" charset="-122"/>
                  </a:rPr>
                  <a:t> student (</a:t>
                </a:r>
              </a:p>
              <a:p>
                <a:pPr lvl="1"/>
                <a:r>
                  <a:rPr lang="en-US" altLang="zh-CN" sz="1800" dirty="0">
                    <a:solidFill>
                      <a:schemeClr val="tx1"/>
                    </a:solidFill>
                    <a:latin typeface="微软雅黑" panose="020B0503020204020204" pitchFamily="34" charset="-122"/>
                    <a:ea typeface="微软雅黑" panose="020B0503020204020204" pitchFamily="34" charset="-122"/>
                  </a:rPr>
                  <a:t>        SID </a:t>
                </a:r>
                <a:r>
                  <a:rPr lang="en-US" altLang="zh-CN" sz="1800" b="1" dirty="0">
                    <a:solidFill>
                      <a:schemeClr val="tx1"/>
                    </a:solidFill>
                    <a:latin typeface="微软雅黑" panose="020B0503020204020204" pitchFamily="34" charset="-122"/>
                    <a:ea typeface="微软雅黑" panose="020B0503020204020204" pitchFamily="34" charset="-122"/>
                  </a:rPr>
                  <a:t>char(4)</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PRIMARY</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KEY</a:t>
                </a:r>
                <a:r>
                  <a:rPr lang="en-US" altLang="zh-CN" sz="1800" dirty="0">
                    <a:solidFill>
                      <a:schemeClr val="tx1"/>
                    </a:solidFill>
                    <a:latin typeface="微软雅黑" panose="020B0503020204020204" pitchFamily="34" charset="-122"/>
                    <a:ea typeface="微软雅黑" panose="020B0503020204020204" pitchFamily="34" charset="-122"/>
                  </a:rPr>
                  <a:t>, </a:t>
                </a:r>
              </a:p>
              <a:p>
                <a:pPr lvl="1"/>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Sname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char(6)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a:solidFill>
                      <a:schemeClr val="tx1"/>
                    </a:solidFill>
                    <a:latin typeface="微软雅黑" panose="020B0503020204020204" pitchFamily="34" charset="-122"/>
                    <a:ea typeface="微软雅黑" panose="020B0503020204020204" pitchFamily="34" charset="-122"/>
                  </a:rPr>
                  <a:t>Sage </a:t>
                </a:r>
                <a:r>
                  <a:rPr lang="en-US" altLang="zh-CN" sz="1800" b="1" dirty="0">
                    <a:solidFill>
                      <a:schemeClr val="tx1"/>
                    </a:solidFill>
                    <a:latin typeface="微软雅黑" panose="020B0503020204020204" pitchFamily="34" charset="-122"/>
                    <a:ea typeface="微软雅黑" panose="020B0503020204020204" pitchFamily="34" charset="-122"/>
                  </a:rPr>
                  <a:t>char(1</a:t>
                </a:r>
                <a:r>
                  <a:rPr lang="zh-CN" altLang="en-US" sz="1800" b="1" dirty="0">
                    <a:solidFill>
                      <a:schemeClr val="tx1"/>
                    </a:solidFill>
                    <a:latin typeface="微软雅黑" panose="020B0503020204020204" pitchFamily="34" charset="-122"/>
                    <a:ea typeface="微软雅黑" panose="020B0503020204020204" pitchFamily="34" charset="-122"/>
                  </a:rPr>
                  <a:t>）</a:t>
                </a:r>
                <a:r>
                  <a:rPr lang="en-US" altLang="zh-CN" sz="1800" b="1" dirty="0">
                    <a:solidFill>
                      <a:schemeClr val="tx1"/>
                    </a:solidFill>
                    <a:latin typeface="微软雅黑" panose="020B0503020204020204" pitchFamily="34" charset="-122"/>
                    <a:ea typeface="微软雅黑" panose="020B0503020204020204" pitchFamily="34" charset="-122"/>
                  </a:rPr>
                  <a:t> </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SGender</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SDeptID</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char(2) NOT NULL</a:t>
                </a:r>
              </a:p>
              <a:p>
                <a:pPr lvl="1"/>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DA9F5B2-E4A3-4C34-9567-E1F04FB70876}"/>
                  </a:ext>
                </a:extLst>
              </p:cNvPr>
              <p:cNvSpPr txBox="1"/>
              <p:nvPr/>
            </p:nvSpPr>
            <p:spPr>
              <a:xfrm>
                <a:off x="8161692" y="859399"/>
                <a:ext cx="2000992" cy="539839"/>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元组</a:t>
                </a:r>
              </a:p>
            </p:txBody>
          </p:sp>
        </p:grpSp>
        <p:sp>
          <p:nvSpPr>
            <p:cNvPr id="31" name="文本框 30">
              <a:extLst>
                <a:ext uri="{FF2B5EF4-FFF2-40B4-BE49-F238E27FC236}">
                  <a16:creationId xmlns:a16="http://schemas.microsoft.com/office/drawing/2014/main" id="{88037849-5F4D-4820-8949-B7E7A612B8BC}"/>
                </a:ext>
              </a:extLst>
            </p:cNvPr>
            <p:cNvSpPr txBox="1"/>
            <p:nvPr/>
          </p:nvSpPr>
          <p:spPr>
            <a:xfrm flipH="1">
              <a:off x="2278782" y="2349674"/>
              <a:ext cx="45719" cy="446276"/>
            </a:xfrm>
            <a:prstGeom prst="rect">
              <a:avLst/>
            </a:prstGeom>
            <a:noFill/>
          </p:spPr>
          <p:txBody>
            <a:bodyPr wrap="square" rtlCol="0">
              <a:spAutoFit/>
            </a:bodyPr>
            <a:lstStyle/>
            <a:p>
              <a:r>
                <a:rPr lang="en-US" altLang="zh-CN" dirty="0"/>
                <a:t>0</a:t>
              </a:r>
              <a:endParaRPr lang="zh-CN" altLang="en-US" dirty="0"/>
            </a:p>
          </p:txBody>
        </p:sp>
        <p:sp>
          <p:nvSpPr>
            <p:cNvPr id="32" name="文本框 31">
              <a:extLst>
                <a:ext uri="{FF2B5EF4-FFF2-40B4-BE49-F238E27FC236}">
                  <a16:creationId xmlns:a16="http://schemas.microsoft.com/office/drawing/2014/main" id="{B6A970B7-0870-4456-AC78-7E4ED67D42E3}"/>
                </a:ext>
              </a:extLst>
            </p:cNvPr>
            <p:cNvSpPr txBox="1"/>
            <p:nvPr/>
          </p:nvSpPr>
          <p:spPr>
            <a:xfrm>
              <a:off x="2926854" y="2349674"/>
              <a:ext cx="45719" cy="446276"/>
            </a:xfrm>
            <a:prstGeom prst="rect">
              <a:avLst/>
            </a:prstGeom>
            <a:noFill/>
          </p:spPr>
          <p:txBody>
            <a:bodyPr wrap="square" rtlCol="0">
              <a:spAutoFit/>
            </a:bodyPr>
            <a:lstStyle/>
            <a:p>
              <a:r>
                <a:rPr lang="en-US" altLang="zh-CN" dirty="0"/>
                <a:t>4</a:t>
              </a:r>
              <a:endParaRPr lang="zh-CN" altLang="en-US" dirty="0"/>
            </a:p>
          </p:txBody>
        </p:sp>
        <p:sp>
          <p:nvSpPr>
            <p:cNvPr id="33" name="文本框 32">
              <a:extLst>
                <a:ext uri="{FF2B5EF4-FFF2-40B4-BE49-F238E27FC236}">
                  <a16:creationId xmlns:a16="http://schemas.microsoft.com/office/drawing/2014/main" id="{0EAA1D95-EA16-42E5-BFD7-1A0D85379364}"/>
                </a:ext>
              </a:extLst>
            </p:cNvPr>
            <p:cNvSpPr txBox="1"/>
            <p:nvPr/>
          </p:nvSpPr>
          <p:spPr>
            <a:xfrm>
              <a:off x="4078982" y="2349674"/>
              <a:ext cx="522515" cy="446276"/>
            </a:xfrm>
            <a:prstGeom prst="rect">
              <a:avLst/>
            </a:prstGeom>
            <a:noFill/>
          </p:spPr>
          <p:txBody>
            <a:bodyPr wrap="square" rtlCol="0">
              <a:spAutoFit/>
            </a:bodyPr>
            <a:lstStyle/>
            <a:p>
              <a:r>
                <a:rPr lang="en-US" altLang="zh-CN" dirty="0"/>
                <a:t>10</a:t>
              </a:r>
              <a:endParaRPr lang="zh-CN" altLang="en-US" dirty="0"/>
            </a:p>
          </p:txBody>
        </p:sp>
        <p:sp>
          <p:nvSpPr>
            <p:cNvPr id="34" name="文本框 33">
              <a:extLst>
                <a:ext uri="{FF2B5EF4-FFF2-40B4-BE49-F238E27FC236}">
                  <a16:creationId xmlns:a16="http://schemas.microsoft.com/office/drawing/2014/main" id="{DFBE5F12-51E9-4512-8BC2-70767002B9D7}"/>
                </a:ext>
              </a:extLst>
            </p:cNvPr>
            <p:cNvSpPr txBox="1"/>
            <p:nvPr/>
          </p:nvSpPr>
          <p:spPr>
            <a:xfrm>
              <a:off x="4636587" y="2349674"/>
              <a:ext cx="522515" cy="446276"/>
            </a:xfrm>
            <a:prstGeom prst="rect">
              <a:avLst/>
            </a:prstGeom>
            <a:noFill/>
          </p:spPr>
          <p:txBody>
            <a:bodyPr wrap="square" rtlCol="0">
              <a:spAutoFit/>
            </a:bodyPr>
            <a:lstStyle/>
            <a:p>
              <a:r>
                <a:rPr lang="en-US" altLang="zh-CN" dirty="0"/>
                <a:t>11</a:t>
              </a:r>
              <a:endParaRPr lang="zh-CN" altLang="en-US" dirty="0"/>
            </a:p>
          </p:txBody>
        </p:sp>
      </p:grpSp>
    </p:spTree>
    <p:extLst>
      <p:ext uri="{BB962C8B-B14F-4D97-AF65-F5344CB8AC3E}">
        <p14:creationId xmlns:p14="http://schemas.microsoft.com/office/powerpoint/2010/main" val="367547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chemeClr val="accent1"/>
                </a:solidFill>
              </a:rPr>
              <a:t>5  </a:t>
            </a:r>
            <a:r>
              <a:rPr lang="zh-CN" altLang="en-US" sz="3200" b="1" dirty="0">
                <a:solidFill>
                  <a:schemeClr val="accent1"/>
                </a:solidFill>
              </a:rPr>
              <a:t>存储模型概述（</a:t>
            </a:r>
            <a:r>
              <a:rPr lang="en-US" altLang="zh-CN" sz="3200" b="1" dirty="0">
                <a:solidFill>
                  <a:schemeClr val="accent1"/>
                </a:solidFill>
              </a:rPr>
              <a:t>Storage Model</a:t>
            </a:r>
            <a:r>
              <a:rPr lang="zh-CN" altLang="en-US" sz="3200" b="1" dirty="0">
                <a:solidFill>
                  <a:schemeClr val="accent1"/>
                </a:solidFill>
              </a:rPr>
              <a:t>）</a:t>
            </a:r>
          </a:p>
        </p:txBody>
      </p:sp>
      <p:sp>
        <p:nvSpPr>
          <p:cNvPr id="3" name="内容占位符 2"/>
          <p:cNvSpPr>
            <a:spLocks noGrp="1"/>
          </p:cNvSpPr>
          <p:nvPr>
            <p:ph idx="1"/>
          </p:nvPr>
        </p:nvSpPr>
        <p:spPr/>
        <p:txBody>
          <a:bodyPr>
            <a:normAutofit/>
          </a:bodyPr>
          <a:lstStyle/>
          <a:p>
            <a:pPr marL="0" indent="0">
              <a:buNone/>
            </a:pPr>
            <a:r>
              <a:rPr lang="zh-CN" altLang="en-US" dirty="0"/>
              <a:t>        数据库应用按照应用特征划分：</a:t>
            </a:r>
            <a:endParaRPr lang="en-US" altLang="zh-CN" dirty="0"/>
          </a:p>
          <a:p>
            <a:pPr>
              <a:lnSpc>
                <a:spcPct val="110000"/>
              </a:lnSpc>
            </a:pPr>
            <a:r>
              <a:rPr lang="zh-CN" altLang="en-US" b="1" dirty="0"/>
              <a:t>联机事务处理（</a:t>
            </a:r>
            <a:r>
              <a:rPr lang="en-US" altLang="zh-CN" b="1" dirty="0"/>
              <a:t>OLTP</a:t>
            </a:r>
            <a:r>
              <a:rPr lang="zh-CN" altLang="en-US" b="1" dirty="0"/>
              <a:t>）</a:t>
            </a:r>
            <a:endParaRPr lang="en-US" altLang="zh-CN" b="1" dirty="0"/>
          </a:p>
          <a:p>
            <a:pPr lvl="1"/>
            <a:r>
              <a:rPr lang="zh-CN" altLang="en-US" sz="2400" dirty="0"/>
              <a:t>传统具较强“事务特性”需求的应用，例如新增学生、修改学生信息等。</a:t>
            </a:r>
            <a:endParaRPr lang="en-US" altLang="zh-CN" sz="2400" dirty="0"/>
          </a:p>
          <a:p>
            <a:pPr>
              <a:lnSpc>
                <a:spcPct val="110000"/>
              </a:lnSpc>
            </a:pPr>
            <a:r>
              <a:rPr lang="zh-CN" altLang="en-US" b="1" dirty="0"/>
              <a:t>联机分析处理（</a:t>
            </a:r>
            <a:r>
              <a:rPr lang="en-US" altLang="zh-CN" b="1" dirty="0"/>
              <a:t>OLAP</a:t>
            </a:r>
            <a:r>
              <a:rPr lang="zh-CN" altLang="en-US" b="1" dirty="0"/>
              <a:t>）</a:t>
            </a:r>
            <a:endParaRPr lang="en-US" altLang="zh-CN" b="1" dirty="0"/>
          </a:p>
          <a:p>
            <a:pPr lvl="1"/>
            <a:r>
              <a:rPr lang="zh-CN" altLang="en-US" sz="2400" dirty="0"/>
              <a:t>数据量较大的应用，例如复杂查询、统计、数据挖掘等。</a:t>
            </a:r>
            <a:endParaRPr lang="en-US" altLang="zh-CN" sz="2400" dirty="0"/>
          </a:p>
          <a:p>
            <a:pPr marL="393661" lvl="1" indent="0">
              <a:buNone/>
            </a:pPr>
            <a:endParaRPr lang="en-US" altLang="zh-CN" dirty="0"/>
          </a:p>
          <a:p>
            <a:endParaRPr lang="en-US" altLang="zh-CN"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15</a:t>
            </a:fld>
            <a:endParaRPr lang="zh-CN" altLang="en-US"/>
          </a:p>
        </p:txBody>
      </p:sp>
      <p:grpSp>
        <p:nvGrpSpPr>
          <p:cNvPr id="68" name="组合 67">
            <a:extLst>
              <a:ext uri="{FF2B5EF4-FFF2-40B4-BE49-F238E27FC236}">
                <a16:creationId xmlns:a16="http://schemas.microsoft.com/office/drawing/2014/main" id="{FF58C595-95C5-49F4-A5C5-1C48D50C2F8D}"/>
              </a:ext>
            </a:extLst>
          </p:cNvPr>
          <p:cNvGrpSpPr/>
          <p:nvPr/>
        </p:nvGrpSpPr>
        <p:grpSpPr>
          <a:xfrm>
            <a:off x="334566" y="4012732"/>
            <a:ext cx="5746533" cy="2225374"/>
            <a:chOff x="4560126" y="2549443"/>
            <a:chExt cx="6355277" cy="2764269"/>
          </a:xfrm>
        </p:grpSpPr>
        <p:sp>
          <p:nvSpPr>
            <p:cNvPr id="69" name="矩形 68">
              <a:extLst>
                <a:ext uri="{FF2B5EF4-FFF2-40B4-BE49-F238E27FC236}">
                  <a16:creationId xmlns:a16="http://schemas.microsoft.com/office/drawing/2014/main" id="{C4EA57D9-3703-4F32-8247-F485F7ACD1DC}"/>
                </a:ext>
              </a:extLst>
            </p:cNvPr>
            <p:cNvSpPr/>
            <p:nvPr/>
          </p:nvSpPr>
          <p:spPr>
            <a:xfrm>
              <a:off x="4560126" y="2549443"/>
              <a:ext cx="6355277" cy="2764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C6310791-7C10-4AD9-A926-D246CBC1DCD6}"/>
                </a:ext>
              </a:extLst>
            </p:cNvPr>
            <p:cNvSpPr/>
            <p:nvPr/>
          </p:nvSpPr>
          <p:spPr>
            <a:xfrm>
              <a:off x="4922323" y="3223422"/>
              <a:ext cx="1294410"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1" name="矩形 70">
              <a:extLst>
                <a:ext uri="{FF2B5EF4-FFF2-40B4-BE49-F238E27FC236}">
                  <a16:creationId xmlns:a16="http://schemas.microsoft.com/office/drawing/2014/main" id="{47B7A521-2F12-403B-BC6B-1374249672C0}"/>
                </a:ext>
              </a:extLst>
            </p:cNvPr>
            <p:cNvSpPr/>
            <p:nvPr/>
          </p:nvSpPr>
          <p:spPr>
            <a:xfrm>
              <a:off x="4922323" y="3711039"/>
              <a:ext cx="1294410"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2" name="矩形 71">
              <a:extLst>
                <a:ext uri="{FF2B5EF4-FFF2-40B4-BE49-F238E27FC236}">
                  <a16:creationId xmlns:a16="http://schemas.microsoft.com/office/drawing/2014/main" id="{A9B559BA-F8A8-451E-A351-574F0229B3BC}"/>
                </a:ext>
              </a:extLst>
            </p:cNvPr>
            <p:cNvSpPr/>
            <p:nvPr/>
          </p:nvSpPr>
          <p:spPr>
            <a:xfrm>
              <a:off x="4922323" y="4198656"/>
              <a:ext cx="1294410"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3" name="矩形 72">
              <a:extLst>
                <a:ext uri="{FF2B5EF4-FFF2-40B4-BE49-F238E27FC236}">
                  <a16:creationId xmlns:a16="http://schemas.microsoft.com/office/drawing/2014/main" id="{C77EE87C-F627-4AB5-94A2-9C361D144867}"/>
                </a:ext>
              </a:extLst>
            </p:cNvPr>
            <p:cNvSpPr/>
            <p:nvPr/>
          </p:nvSpPr>
          <p:spPr>
            <a:xfrm>
              <a:off x="4922323" y="4686273"/>
              <a:ext cx="1294410"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4" name="矩形 73">
              <a:extLst>
                <a:ext uri="{FF2B5EF4-FFF2-40B4-BE49-F238E27FC236}">
                  <a16:creationId xmlns:a16="http://schemas.microsoft.com/office/drawing/2014/main" id="{5A750428-E541-4312-B1AD-989BB5F9C2A7}"/>
                </a:ext>
              </a:extLst>
            </p:cNvPr>
            <p:cNvSpPr/>
            <p:nvPr/>
          </p:nvSpPr>
          <p:spPr>
            <a:xfrm>
              <a:off x="6216733" y="3223422"/>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61237C1A-BAEE-409A-BA10-F0B4543D044E}"/>
                </a:ext>
              </a:extLst>
            </p:cNvPr>
            <p:cNvSpPr/>
            <p:nvPr/>
          </p:nvSpPr>
          <p:spPr>
            <a:xfrm>
              <a:off x="7071756"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62C8BCB9-F3BB-429A-8920-4F865B9DA58C}"/>
                </a:ext>
              </a:extLst>
            </p:cNvPr>
            <p:cNvSpPr/>
            <p:nvPr/>
          </p:nvSpPr>
          <p:spPr>
            <a:xfrm>
              <a:off x="7926779" y="322342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1ED0E82E-EDA7-4A5A-BD36-25C060F824CE}"/>
                </a:ext>
              </a:extLst>
            </p:cNvPr>
            <p:cNvSpPr/>
            <p:nvPr/>
          </p:nvSpPr>
          <p:spPr>
            <a:xfrm>
              <a:off x="8781802"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2F7D0743-3298-47F4-B196-528A311AE42D}"/>
                </a:ext>
              </a:extLst>
            </p:cNvPr>
            <p:cNvSpPr/>
            <p:nvPr/>
          </p:nvSpPr>
          <p:spPr>
            <a:xfrm>
              <a:off x="9636825" y="3223420"/>
              <a:ext cx="997528"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971654A1-25E9-4D9B-8285-897063B69420}"/>
                </a:ext>
              </a:extLst>
            </p:cNvPr>
            <p:cNvSpPr/>
            <p:nvPr/>
          </p:nvSpPr>
          <p:spPr>
            <a:xfrm>
              <a:off x="6216733" y="371104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ACFA3D39-ABAC-4AD1-A121-953735F25845}"/>
                </a:ext>
              </a:extLst>
            </p:cNvPr>
            <p:cNvSpPr/>
            <p:nvPr/>
          </p:nvSpPr>
          <p:spPr>
            <a:xfrm>
              <a:off x="7071756"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CB76BD68-4506-4A2C-9442-D10D0F3F701A}"/>
                </a:ext>
              </a:extLst>
            </p:cNvPr>
            <p:cNvSpPr/>
            <p:nvPr/>
          </p:nvSpPr>
          <p:spPr>
            <a:xfrm>
              <a:off x="7926779"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CABB1B35-63DC-444A-BFE2-59BA09D27320}"/>
                </a:ext>
              </a:extLst>
            </p:cNvPr>
            <p:cNvSpPr/>
            <p:nvPr/>
          </p:nvSpPr>
          <p:spPr>
            <a:xfrm>
              <a:off x="8781802" y="3711038"/>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1961EBCA-F2A4-47F2-AAF1-130EE7A29D59}"/>
                </a:ext>
              </a:extLst>
            </p:cNvPr>
            <p:cNvSpPr/>
            <p:nvPr/>
          </p:nvSpPr>
          <p:spPr>
            <a:xfrm>
              <a:off x="9636825" y="3711038"/>
              <a:ext cx="997528"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FE747898-0FDD-4030-8C1F-0C29F7CBC1C2}"/>
                </a:ext>
              </a:extLst>
            </p:cNvPr>
            <p:cNvSpPr/>
            <p:nvPr/>
          </p:nvSpPr>
          <p:spPr>
            <a:xfrm>
              <a:off x="6216733" y="4198656"/>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D235B570-318D-460E-AAB4-95AFD975F00C}"/>
                </a:ext>
              </a:extLst>
            </p:cNvPr>
            <p:cNvSpPr/>
            <p:nvPr/>
          </p:nvSpPr>
          <p:spPr>
            <a:xfrm>
              <a:off x="7071756"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D718E599-555B-4828-B9FF-6C1CA3A2D82F}"/>
                </a:ext>
              </a:extLst>
            </p:cNvPr>
            <p:cNvSpPr/>
            <p:nvPr/>
          </p:nvSpPr>
          <p:spPr>
            <a:xfrm>
              <a:off x="7926779"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E2E6CE68-DC2D-4471-8D93-89B96587A9A5}"/>
                </a:ext>
              </a:extLst>
            </p:cNvPr>
            <p:cNvSpPr/>
            <p:nvPr/>
          </p:nvSpPr>
          <p:spPr>
            <a:xfrm>
              <a:off x="8781802" y="4198654"/>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C9757048-AE99-493D-B304-B5EACB87C4ED}"/>
                </a:ext>
              </a:extLst>
            </p:cNvPr>
            <p:cNvSpPr/>
            <p:nvPr/>
          </p:nvSpPr>
          <p:spPr>
            <a:xfrm>
              <a:off x="9636825" y="4198654"/>
              <a:ext cx="997528"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5B5BB332-ADB9-4EB6-A106-05477AB666B8}"/>
                </a:ext>
              </a:extLst>
            </p:cNvPr>
            <p:cNvSpPr/>
            <p:nvPr/>
          </p:nvSpPr>
          <p:spPr>
            <a:xfrm>
              <a:off x="6216733" y="4686272"/>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0" name="矩形 89">
              <a:extLst>
                <a:ext uri="{FF2B5EF4-FFF2-40B4-BE49-F238E27FC236}">
                  <a16:creationId xmlns:a16="http://schemas.microsoft.com/office/drawing/2014/main" id="{564B8D23-ED46-4A81-9646-C3344E159DAD}"/>
                </a:ext>
              </a:extLst>
            </p:cNvPr>
            <p:cNvSpPr/>
            <p:nvPr/>
          </p:nvSpPr>
          <p:spPr>
            <a:xfrm>
              <a:off x="7071756"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1" name="矩形 90">
              <a:extLst>
                <a:ext uri="{FF2B5EF4-FFF2-40B4-BE49-F238E27FC236}">
                  <a16:creationId xmlns:a16="http://schemas.microsoft.com/office/drawing/2014/main" id="{68E51139-1B0A-4A28-ACB8-DC037B95A3FB}"/>
                </a:ext>
              </a:extLst>
            </p:cNvPr>
            <p:cNvSpPr/>
            <p:nvPr/>
          </p:nvSpPr>
          <p:spPr>
            <a:xfrm>
              <a:off x="7926779"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2" name="矩形 91">
              <a:extLst>
                <a:ext uri="{FF2B5EF4-FFF2-40B4-BE49-F238E27FC236}">
                  <a16:creationId xmlns:a16="http://schemas.microsoft.com/office/drawing/2014/main" id="{D6145375-3406-44B9-A7BE-774EA3A2ECCE}"/>
                </a:ext>
              </a:extLst>
            </p:cNvPr>
            <p:cNvSpPr/>
            <p:nvPr/>
          </p:nvSpPr>
          <p:spPr>
            <a:xfrm>
              <a:off x="8781802" y="468627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3" name="矩形 92">
              <a:extLst>
                <a:ext uri="{FF2B5EF4-FFF2-40B4-BE49-F238E27FC236}">
                  <a16:creationId xmlns:a16="http://schemas.microsoft.com/office/drawing/2014/main" id="{19426722-D277-4608-A90D-AE0D23E78CF9}"/>
                </a:ext>
              </a:extLst>
            </p:cNvPr>
            <p:cNvSpPr/>
            <p:nvPr/>
          </p:nvSpPr>
          <p:spPr>
            <a:xfrm>
              <a:off x="9636825" y="4686270"/>
              <a:ext cx="997528"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p>
            <a:p>
              <a:pPr algn="ctr"/>
              <a:endParaRPr lang="zh-CN" altLang="en-US" sz="1200" dirty="0">
                <a:solidFill>
                  <a:schemeClr val="tx1"/>
                </a:solidFill>
              </a:endParaRPr>
            </a:p>
          </p:txBody>
        </p:sp>
        <p:sp>
          <p:nvSpPr>
            <p:cNvPr id="94" name="文本框 93">
              <a:extLst>
                <a:ext uri="{FF2B5EF4-FFF2-40B4-BE49-F238E27FC236}">
                  <a16:creationId xmlns:a16="http://schemas.microsoft.com/office/drawing/2014/main" id="{AD7F327F-8FE5-4731-9531-BE352A36618C}"/>
                </a:ext>
              </a:extLst>
            </p:cNvPr>
            <p:cNvSpPr txBox="1"/>
            <p:nvPr/>
          </p:nvSpPr>
          <p:spPr>
            <a:xfrm>
              <a:off x="4857008" y="2753733"/>
              <a:ext cx="1905989" cy="55434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行存储页</a:t>
              </a:r>
            </a:p>
          </p:txBody>
        </p:sp>
      </p:grpSp>
      <p:grpSp>
        <p:nvGrpSpPr>
          <p:cNvPr id="281" name="组合 280">
            <a:extLst>
              <a:ext uri="{FF2B5EF4-FFF2-40B4-BE49-F238E27FC236}">
                <a16:creationId xmlns:a16="http://schemas.microsoft.com/office/drawing/2014/main" id="{0F2DDDAA-7E91-4DB9-A1A0-6009B029DDD6}"/>
              </a:ext>
            </a:extLst>
          </p:cNvPr>
          <p:cNvGrpSpPr/>
          <p:nvPr/>
        </p:nvGrpSpPr>
        <p:grpSpPr>
          <a:xfrm>
            <a:off x="6126233" y="4012732"/>
            <a:ext cx="5818540" cy="2225374"/>
            <a:chOff x="4560125" y="2549440"/>
            <a:chExt cx="6355277" cy="2764269"/>
          </a:xfrm>
        </p:grpSpPr>
        <p:sp>
          <p:nvSpPr>
            <p:cNvPr id="282" name="矩形 281">
              <a:extLst>
                <a:ext uri="{FF2B5EF4-FFF2-40B4-BE49-F238E27FC236}">
                  <a16:creationId xmlns:a16="http://schemas.microsoft.com/office/drawing/2014/main" id="{D089763D-4789-492A-8F03-7FC5649C4E27}"/>
                </a:ext>
              </a:extLst>
            </p:cNvPr>
            <p:cNvSpPr/>
            <p:nvPr/>
          </p:nvSpPr>
          <p:spPr>
            <a:xfrm>
              <a:off x="4560125" y="2549440"/>
              <a:ext cx="6355277" cy="2764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3" name="矩形 282">
              <a:extLst>
                <a:ext uri="{FF2B5EF4-FFF2-40B4-BE49-F238E27FC236}">
                  <a16:creationId xmlns:a16="http://schemas.microsoft.com/office/drawing/2014/main" id="{A65CF11C-9A17-4DF4-8165-47FF51DCA89C}"/>
                </a:ext>
              </a:extLst>
            </p:cNvPr>
            <p:cNvSpPr/>
            <p:nvPr/>
          </p:nvSpPr>
          <p:spPr>
            <a:xfrm>
              <a:off x="6216733" y="3223422"/>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4" name="矩形 283">
              <a:extLst>
                <a:ext uri="{FF2B5EF4-FFF2-40B4-BE49-F238E27FC236}">
                  <a16:creationId xmlns:a16="http://schemas.microsoft.com/office/drawing/2014/main" id="{882E9C1A-19CA-4789-9586-CFF0DF711889}"/>
                </a:ext>
              </a:extLst>
            </p:cNvPr>
            <p:cNvSpPr/>
            <p:nvPr/>
          </p:nvSpPr>
          <p:spPr>
            <a:xfrm>
              <a:off x="7071756" y="322342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5" name="矩形 284">
              <a:extLst>
                <a:ext uri="{FF2B5EF4-FFF2-40B4-BE49-F238E27FC236}">
                  <a16:creationId xmlns:a16="http://schemas.microsoft.com/office/drawing/2014/main" id="{908834C8-378E-4F27-B96E-795FAEDE3F39}"/>
                </a:ext>
              </a:extLst>
            </p:cNvPr>
            <p:cNvSpPr/>
            <p:nvPr/>
          </p:nvSpPr>
          <p:spPr>
            <a:xfrm>
              <a:off x="7926779" y="322342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6" name="矩形 285">
              <a:extLst>
                <a:ext uri="{FF2B5EF4-FFF2-40B4-BE49-F238E27FC236}">
                  <a16:creationId xmlns:a16="http://schemas.microsoft.com/office/drawing/2014/main" id="{F4ED93BF-CC67-4C9A-ADBD-4732337EBE9A}"/>
                </a:ext>
              </a:extLst>
            </p:cNvPr>
            <p:cNvSpPr/>
            <p:nvPr/>
          </p:nvSpPr>
          <p:spPr>
            <a:xfrm>
              <a:off x="8781802"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200" dirty="0">
                <a:solidFill>
                  <a:schemeClr val="tx1"/>
                </a:solidFill>
              </a:endParaRPr>
            </a:p>
          </p:txBody>
        </p:sp>
        <p:sp>
          <p:nvSpPr>
            <p:cNvPr id="287" name="矩形 286">
              <a:extLst>
                <a:ext uri="{FF2B5EF4-FFF2-40B4-BE49-F238E27FC236}">
                  <a16:creationId xmlns:a16="http://schemas.microsoft.com/office/drawing/2014/main" id="{3692E7E9-154B-4738-BBC4-1190155C1953}"/>
                </a:ext>
              </a:extLst>
            </p:cNvPr>
            <p:cNvSpPr/>
            <p:nvPr/>
          </p:nvSpPr>
          <p:spPr>
            <a:xfrm>
              <a:off x="9636825" y="3223420"/>
              <a:ext cx="897356"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8" name="矩形 287">
              <a:extLst>
                <a:ext uri="{FF2B5EF4-FFF2-40B4-BE49-F238E27FC236}">
                  <a16:creationId xmlns:a16="http://schemas.microsoft.com/office/drawing/2014/main" id="{5A7A5B1A-8202-4950-B6D3-D3FF6021B74E}"/>
                </a:ext>
              </a:extLst>
            </p:cNvPr>
            <p:cNvSpPr/>
            <p:nvPr/>
          </p:nvSpPr>
          <p:spPr>
            <a:xfrm>
              <a:off x="6216733" y="371104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9" name="矩形 288">
              <a:extLst>
                <a:ext uri="{FF2B5EF4-FFF2-40B4-BE49-F238E27FC236}">
                  <a16:creationId xmlns:a16="http://schemas.microsoft.com/office/drawing/2014/main" id="{C8E689BF-115B-431B-AFA7-04A84038970B}"/>
                </a:ext>
              </a:extLst>
            </p:cNvPr>
            <p:cNvSpPr/>
            <p:nvPr/>
          </p:nvSpPr>
          <p:spPr>
            <a:xfrm>
              <a:off x="7071756"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0" name="矩形 289">
              <a:extLst>
                <a:ext uri="{FF2B5EF4-FFF2-40B4-BE49-F238E27FC236}">
                  <a16:creationId xmlns:a16="http://schemas.microsoft.com/office/drawing/2014/main" id="{DC545731-788A-4A73-ABA6-5EB750EDCE53}"/>
                </a:ext>
              </a:extLst>
            </p:cNvPr>
            <p:cNvSpPr/>
            <p:nvPr/>
          </p:nvSpPr>
          <p:spPr>
            <a:xfrm>
              <a:off x="7926779" y="3711039"/>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1" name="矩形 290">
              <a:extLst>
                <a:ext uri="{FF2B5EF4-FFF2-40B4-BE49-F238E27FC236}">
                  <a16:creationId xmlns:a16="http://schemas.microsoft.com/office/drawing/2014/main" id="{B494BDF4-A6EC-4AF8-B6B4-D63A342AC2EF}"/>
                </a:ext>
              </a:extLst>
            </p:cNvPr>
            <p:cNvSpPr/>
            <p:nvPr/>
          </p:nvSpPr>
          <p:spPr>
            <a:xfrm>
              <a:off x="8781802" y="3711038"/>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2" name="矩形 291">
              <a:extLst>
                <a:ext uri="{FF2B5EF4-FFF2-40B4-BE49-F238E27FC236}">
                  <a16:creationId xmlns:a16="http://schemas.microsoft.com/office/drawing/2014/main" id="{DBF65F6C-C9F3-49DC-9593-3D7A74EB784E}"/>
                </a:ext>
              </a:extLst>
            </p:cNvPr>
            <p:cNvSpPr/>
            <p:nvPr/>
          </p:nvSpPr>
          <p:spPr>
            <a:xfrm>
              <a:off x="9636825" y="3711035"/>
              <a:ext cx="897357"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3" name="矩形 292">
              <a:extLst>
                <a:ext uri="{FF2B5EF4-FFF2-40B4-BE49-F238E27FC236}">
                  <a16:creationId xmlns:a16="http://schemas.microsoft.com/office/drawing/2014/main" id="{1B676072-1996-4337-A470-C47BEBEBADF9}"/>
                </a:ext>
              </a:extLst>
            </p:cNvPr>
            <p:cNvSpPr/>
            <p:nvPr/>
          </p:nvSpPr>
          <p:spPr>
            <a:xfrm>
              <a:off x="6216733" y="4198656"/>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4" name="矩形 293">
              <a:extLst>
                <a:ext uri="{FF2B5EF4-FFF2-40B4-BE49-F238E27FC236}">
                  <a16:creationId xmlns:a16="http://schemas.microsoft.com/office/drawing/2014/main" id="{45CEBD30-FAF0-48D6-9DBF-1328A6A2948C}"/>
                </a:ext>
              </a:extLst>
            </p:cNvPr>
            <p:cNvSpPr/>
            <p:nvPr/>
          </p:nvSpPr>
          <p:spPr>
            <a:xfrm>
              <a:off x="7071756"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5" name="矩形 294">
              <a:extLst>
                <a:ext uri="{FF2B5EF4-FFF2-40B4-BE49-F238E27FC236}">
                  <a16:creationId xmlns:a16="http://schemas.microsoft.com/office/drawing/2014/main" id="{0AC5754D-13F4-4C6B-B234-351297E2BC89}"/>
                </a:ext>
              </a:extLst>
            </p:cNvPr>
            <p:cNvSpPr/>
            <p:nvPr/>
          </p:nvSpPr>
          <p:spPr>
            <a:xfrm>
              <a:off x="7926779" y="4198655"/>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6" name="矩形 295">
              <a:extLst>
                <a:ext uri="{FF2B5EF4-FFF2-40B4-BE49-F238E27FC236}">
                  <a16:creationId xmlns:a16="http://schemas.microsoft.com/office/drawing/2014/main" id="{7A84A873-BB70-4D88-B8B7-6C6B5EA09A02}"/>
                </a:ext>
              </a:extLst>
            </p:cNvPr>
            <p:cNvSpPr/>
            <p:nvPr/>
          </p:nvSpPr>
          <p:spPr>
            <a:xfrm>
              <a:off x="8781802" y="4198654"/>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7" name="矩形 296">
              <a:extLst>
                <a:ext uri="{FF2B5EF4-FFF2-40B4-BE49-F238E27FC236}">
                  <a16:creationId xmlns:a16="http://schemas.microsoft.com/office/drawing/2014/main" id="{37B1BAD1-22FF-4E11-B43E-AB9BB0CFD14F}"/>
                </a:ext>
              </a:extLst>
            </p:cNvPr>
            <p:cNvSpPr/>
            <p:nvPr/>
          </p:nvSpPr>
          <p:spPr>
            <a:xfrm>
              <a:off x="9636825" y="4198654"/>
              <a:ext cx="897356"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8" name="矩形 297">
              <a:extLst>
                <a:ext uri="{FF2B5EF4-FFF2-40B4-BE49-F238E27FC236}">
                  <a16:creationId xmlns:a16="http://schemas.microsoft.com/office/drawing/2014/main" id="{DD6D4184-290C-47A4-9324-EFDA52358F33}"/>
                </a:ext>
              </a:extLst>
            </p:cNvPr>
            <p:cNvSpPr/>
            <p:nvPr/>
          </p:nvSpPr>
          <p:spPr>
            <a:xfrm>
              <a:off x="6216733" y="4686272"/>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9" name="矩形 298">
              <a:extLst>
                <a:ext uri="{FF2B5EF4-FFF2-40B4-BE49-F238E27FC236}">
                  <a16:creationId xmlns:a16="http://schemas.microsoft.com/office/drawing/2014/main" id="{6DA15F62-5CDF-4C2F-A5D4-CFC49157DA3A}"/>
                </a:ext>
              </a:extLst>
            </p:cNvPr>
            <p:cNvSpPr/>
            <p:nvPr/>
          </p:nvSpPr>
          <p:spPr>
            <a:xfrm>
              <a:off x="7071756"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300" name="矩形 299">
              <a:extLst>
                <a:ext uri="{FF2B5EF4-FFF2-40B4-BE49-F238E27FC236}">
                  <a16:creationId xmlns:a16="http://schemas.microsoft.com/office/drawing/2014/main" id="{B3B7A764-D151-460E-9E87-8832B6238A3A}"/>
                </a:ext>
              </a:extLst>
            </p:cNvPr>
            <p:cNvSpPr/>
            <p:nvPr/>
          </p:nvSpPr>
          <p:spPr>
            <a:xfrm>
              <a:off x="7926779" y="468627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endParaRPr>
            </a:p>
          </p:txBody>
        </p:sp>
        <p:sp>
          <p:nvSpPr>
            <p:cNvPr id="301" name="矩形 300">
              <a:extLst>
                <a:ext uri="{FF2B5EF4-FFF2-40B4-BE49-F238E27FC236}">
                  <a16:creationId xmlns:a16="http://schemas.microsoft.com/office/drawing/2014/main" id="{4508C2F8-5C20-44C0-BF4A-19211B2E1B82}"/>
                </a:ext>
              </a:extLst>
            </p:cNvPr>
            <p:cNvSpPr/>
            <p:nvPr/>
          </p:nvSpPr>
          <p:spPr>
            <a:xfrm>
              <a:off x="8781802" y="468627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302" name="矩形 301">
              <a:extLst>
                <a:ext uri="{FF2B5EF4-FFF2-40B4-BE49-F238E27FC236}">
                  <a16:creationId xmlns:a16="http://schemas.microsoft.com/office/drawing/2014/main" id="{2D64B54C-6D18-4811-B6D7-308CCBE9EACD}"/>
                </a:ext>
              </a:extLst>
            </p:cNvPr>
            <p:cNvSpPr/>
            <p:nvPr/>
          </p:nvSpPr>
          <p:spPr>
            <a:xfrm>
              <a:off x="9636825" y="4686270"/>
              <a:ext cx="897356"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en-US" altLang="zh-CN" sz="1100" dirty="0">
                <a:solidFill>
                  <a:schemeClr val="tx1"/>
                </a:solidFill>
                <a:latin typeface="微软雅黑" panose="020B0503020204020204" pitchFamily="34" charset="-122"/>
                <a:ea typeface="微软雅黑" panose="020B0503020204020204" pitchFamily="34" charset="-122"/>
              </a:endParaRPr>
            </a:p>
          </p:txBody>
        </p:sp>
        <p:sp>
          <p:nvSpPr>
            <p:cNvPr id="303" name="文本框 302">
              <a:extLst>
                <a:ext uri="{FF2B5EF4-FFF2-40B4-BE49-F238E27FC236}">
                  <a16:creationId xmlns:a16="http://schemas.microsoft.com/office/drawing/2014/main" id="{162D3A24-EBC3-4FD6-B3EA-E48755E3BC91}"/>
                </a:ext>
              </a:extLst>
            </p:cNvPr>
            <p:cNvSpPr txBox="1"/>
            <p:nvPr/>
          </p:nvSpPr>
          <p:spPr>
            <a:xfrm>
              <a:off x="6207488" y="2752416"/>
              <a:ext cx="1905989" cy="56348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列存储页</a:t>
              </a:r>
            </a:p>
          </p:txBody>
        </p:sp>
      </p:grpSp>
    </p:spTree>
    <p:extLst>
      <p:ext uri="{BB962C8B-B14F-4D97-AF65-F5344CB8AC3E}">
        <p14:creationId xmlns:p14="http://schemas.microsoft.com/office/powerpoint/2010/main" val="215750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solidFill>
              </a:rPr>
              <a:t>小结</a:t>
            </a:r>
          </a:p>
        </p:txBody>
      </p:sp>
      <p:sp>
        <p:nvSpPr>
          <p:cNvPr id="3" name="内容占位符 2"/>
          <p:cNvSpPr>
            <a:spLocks noGrp="1"/>
          </p:cNvSpPr>
          <p:nvPr>
            <p:ph idx="1"/>
          </p:nvPr>
        </p:nvSpPr>
        <p:spPr/>
        <p:txBody>
          <a:bodyPr>
            <a:normAutofit/>
          </a:bodyPr>
          <a:lstStyle/>
          <a:p>
            <a:pPr marL="342900" lvl="1" indent="-342900">
              <a:lnSpc>
                <a:spcPct val="150000"/>
              </a:lnSpc>
              <a:spcBef>
                <a:spcPts val="1200"/>
              </a:spcBef>
              <a:buClr>
                <a:schemeClr val="accent1"/>
              </a:buClr>
              <a:buSzPct val="100000"/>
              <a:buFont typeface="Arial" panose="020B0604020202020204" pitchFamily="34" charset="0"/>
              <a:buChar char="•"/>
            </a:pPr>
            <a:r>
              <a:rPr lang="en-US" altLang="zh-CN" sz="2400" dirty="0"/>
              <a:t>DBMS</a:t>
            </a:r>
            <a:r>
              <a:rPr lang="zh-CN" altLang="en-US" sz="2400" dirty="0"/>
              <a:t>的存储管理器和</a:t>
            </a:r>
            <a:r>
              <a:rPr lang="en-US" altLang="zh-CN" sz="2400" dirty="0"/>
              <a:t>DBMS</a:t>
            </a:r>
            <a:r>
              <a:rPr lang="zh-CN" altLang="en-US" sz="2400" dirty="0"/>
              <a:t>的其他部分不是独立的</a:t>
            </a:r>
            <a:endParaRPr lang="en-US" altLang="zh-CN" sz="2400" dirty="0"/>
          </a:p>
          <a:p>
            <a:pPr marL="342900" lvl="1" indent="-342900">
              <a:lnSpc>
                <a:spcPct val="150000"/>
              </a:lnSpc>
              <a:spcBef>
                <a:spcPts val="1200"/>
              </a:spcBef>
              <a:buClr>
                <a:schemeClr val="accent1"/>
              </a:buClr>
              <a:buSzPct val="100000"/>
              <a:buFont typeface="Arial" panose="020B0604020202020204" pitchFamily="34" charset="0"/>
              <a:buChar char="•"/>
            </a:pPr>
            <a:r>
              <a:rPr lang="zh-CN" altLang="en-US" sz="2400" dirty="0"/>
              <a:t>有效的数据存储管理从文件逐步细化到页、元组</a:t>
            </a:r>
            <a:endParaRPr lang="en-US" altLang="zh-CN" sz="2400" dirty="0"/>
          </a:p>
          <a:p>
            <a:pPr marL="342900" lvl="1" indent="-342900">
              <a:lnSpc>
                <a:spcPct val="150000"/>
              </a:lnSpc>
              <a:spcBef>
                <a:spcPts val="1200"/>
              </a:spcBef>
              <a:buClr>
                <a:schemeClr val="accent1"/>
              </a:buClr>
              <a:buSzPct val="100000"/>
              <a:buFont typeface="Arial" panose="020B0604020202020204" pitchFamily="34" charset="0"/>
              <a:buChar char="•"/>
            </a:pPr>
            <a:r>
              <a:rPr lang="zh-CN" altLang="en-US" sz="2400" dirty="0"/>
              <a:t>结合目标负载类型选择合适的存储模型的意义</a:t>
            </a:r>
            <a:endParaRPr lang="en-US" altLang="zh-CN" sz="2400" dirty="0"/>
          </a:p>
          <a:p>
            <a:pPr marL="0" lvl="1" indent="0">
              <a:lnSpc>
                <a:spcPct val="150000"/>
              </a:lnSpc>
              <a:spcBef>
                <a:spcPts val="1200"/>
              </a:spcBef>
              <a:buClr>
                <a:schemeClr val="accent1"/>
              </a:buClr>
              <a:buSzPct val="100000"/>
              <a:buNone/>
            </a:pPr>
            <a:endParaRPr lang="en-US" altLang="zh-CN" sz="2400" dirty="0"/>
          </a:p>
          <a:p>
            <a:pPr marL="0" lvl="1" indent="0">
              <a:lnSpc>
                <a:spcPct val="150000"/>
              </a:lnSpc>
              <a:spcBef>
                <a:spcPts val="1200"/>
              </a:spcBef>
              <a:buClr>
                <a:schemeClr val="accent1"/>
              </a:buClr>
              <a:buSzPct val="100000"/>
              <a:buNone/>
            </a:pPr>
            <a:r>
              <a:rPr lang="zh-CN" altLang="en-US" sz="2400" dirty="0"/>
              <a:t>存储管理实验的头歌地址</a:t>
            </a:r>
            <a:r>
              <a:rPr lang="en-US" altLang="zh-CN" sz="2400" dirty="0"/>
              <a:t>https://www.educoder.net/shixuns/rx4silet/challenges</a:t>
            </a:r>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16</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本章主要内容</a:t>
            </a:r>
          </a:p>
        </p:txBody>
      </p:sp>
      <p:sp>
        <p:nvSpPr>
          <p:cNvPr id="3" name="文本占位符 2"/>
          <p:cNvSpPr>
            <a:spLocks noGrp="1"/>
          </p:cNvSpPr>
          <p:nvPr>
            <p:ph type="body" idx="1"/>
          </p:nvPr>
        </p:nvSpPr>
        <p:spPr>
          <a:xfrm>
            <a:off x="962959" y="2709714"/>
            <a:ext cx="10361851" cy="3456384"/>
          </a:xfrm>
        </p:spPr>
        <p:txBody>
          <a:bodyPr>
            <a:normAutofit/>
          </a:bodyPr>
          <a:lstStyle/>
          <a:p>
            <a:pPr>
              <a:lnSpc>
                <a:spcPct val="150000"/>
              </a:lnSpc>
              <a:spcBef>
                <a:spcPts val="1200"/>
              </a:spcBef>
              <a:buSzPct val="100000"/>
            </a:pPr>
            <a:r>
              <a:rPr lang="en-US" altLang="zh-CN" sz="2500" dirty="0"/>
              <a:t>1 </a:t>
            </a:r>
            <a:r>
              <a:rPr lang="zh-CN" altLang="en-US" sz="2500" dirty="0"/>
              <a:t>数据库存储结构</a:t>
            </a:r>
            <a:r>
              <a:rPr lang="en-US" altLang="zh-CN" sz="2500" dirty="0"/>
              <a:t> </a:t>
            </a:r>
          </a:p>
          <a:p>
            <a:pPr>
              <a:lnSpc>
                <a:spcPct val="150000"/>
              </a:lnSpc>
              <a:spcBef>
                <a:spcPts val="1200"/>
              </a:spcBef>
              <a:buSzPct val="100000"/>
            </a:pPr>
            <a:r>
              <a:rPr lang="en-US" altLang="zh-CN" sz="2500" dirty="0">
                <a:solidFill>
                  <a:schemeClr val="tx1"/>
                </a:solidFill>
              </a:rPr>
              <a:t>2 B+</a:t>
            </a:r>
            <a:r>
              <a:rPr lang="zh-CN" altLang="en-US" sz="2500" dirty="0">
                <a:solidFill>
                  <a:schemeClr val="tx1"/>
                </a:solidFill>
              </a:rPr>
              <a:t>树索引</a:t>
            </a:r>
            <a:endParaRPr lang="en-US" altLang="zh-CN" sz="2500" dirty="0">
              <a:solidFill>
                <a:schemeClr val="tx1"/>
              </a:solidFill>
            </a:endParaRPr>
          </a:p>
          <a:p>
            <a:pPr>
              <a:lnSpc>
                <a:spcPct val="150000"/>
              </a:lnSpc>
              <a:spcBef>
                <a:spcPts val="1200"/>
              </a:spcBef>
              <a:buSzPct val="100000"/>
            </a:pPr>
            <a:r>
              <a:rPr lang="en-US" altLang="zh-CN" sz="2500" dirty="0"/>
              <a:t>3 </a:t>
            </a:r>
            <a:r>
              <a:rPr lang="zh-CN" altLang="en-US" sz="2500" dirty="0">
                <a:solidFill>
                  <a:schemeClr val="tx1"/>
                </a:solidFill>
              </a:rPr>
              <a:t>缓存</a:t>
            </a:r>
            <a:endParaRPr lang="en-US" altLang="zh-CN" sz="2500" dirty="0">
              <a:solidFill>
                <a:schemeClr val="tx1"/>
              </a:solidFill>
            </a:endParaRPr>
          </a:p>
          <a:p>
            <a:pPr>
              <a:lnSpc>
                <a:spcPct val="150000"/>
              </a:lnSpc>
              <a:spcBef>
                <a:spcPts val="1200"/>
              </a:spcBef>
              <a:buSzPct val="100000"/>
            </a:pPr>
            <a:r>
              <a:rPr lang="en-US" altLang="zh-CN" sz="2500" dirty="0"/>
              <a:t>4</a:t>
            </a:r>
            <a:r>
              <a:rPr lang="en-US" altLang="zh-CN" sz="2500" dirty="0">
                <a:solidFill>
                  <a:schemeClr val="tx1"/>
                </a:solidFill>
              </a:rPr>
              <a:t> </a:t>
            </a:r>
            <a:r>
              <a:rPr lang="zh-CN" altLang="en-US" sz="2500" dirty="0">
                <a:solidFill>
                  <a:schemeClr val="tx1"/>
                </a:solidFill>
              </a:rPr>
              <a:t>查询处理</a:t>
            </a:r>
            <a:endParaRPr lang="en-US" altLang="zh-CN" sz="2500" dirty="0">
              <a:solidFill>
                <a:schemeClr val="tx1"/>
              </a:solidFill>
            </a:endParaRPr>
          </a:p>
          <a:p>
            <a:pPr>
              <a:lnSpc>
                <a:spcPct val="150000"/>
              </a:lnSpc>
              <a:buSzPct val="100000"/>
            </a:pPr>
            <a:endParaRPr lang="en-US" altLang="zh-CN" sz="2500" dirty="0"/>
          </a:p>
          <a:p>
            <a:pPr marL="0" lvl="1" indent="0">
              <a:lnSpc>
                <a:spcPct val="150000"/>
              </a:lnSpc>
              <a:spcBef>
                <a:spcPts val="690"/>
              </a:spcBef>
              <a:buClr>
                <a:schemeClr val="accent1"/>
              </a:buClr>
              <a:buSzPct val="100000"/>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98717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CAD5D-57DB-4245-AA90-6DE622B75C45}"/>
              </a:ext>
            </a:extLst>
          </p:cNvPr>
          <p:cNvSpPr>
            <a:spLocks noGrp="1"/>
          </p:cNvSpPr>
          <p:nvPr>
            <p:ph type="title"/>
          </p:nvPr>
        </p:nvSpPr>
        <p:spPr>
          <a:xfrm>
            <a:off x="910630" y="333450"/>
            <a:ext cx="10361851" cy="849949"/>
          </a:xfrm>
        </p:spPr>
        <p:txBody>
          <a:bodyPr>
            <a:normAutofit/>
          </a:bodyPr>
          <a:lstStyle/>
          <a:p>
            <a:r>
              <a:rPr lang="zh-CN" altLang="en-US" sz="3200" b="1" dirty="0">
                <a:solidFill>
                  <a:schemeClr val="accent1"/>
                </a:solidFill>
              </a:rPr>
              <a:t>查询和关系数据库引擎</a:t>
            </a:r>
          </a:p>
        </p:txBody>
      </p:sp>
      <p:sp>
        <p:nvSpPr>
          <p:cNvPr id="4" name="矩形 3">
            <a:extLst>
              <a:ext uri="{FF2B5EF4-FFF2-40B4-BE49-F238E27FC236}">
                <a16:creationId xmlns:a16="http://schemas.microsoft.com/office/drawing/2014/main" id="{BA65271D-58E9-4BE0-8FF6-3C45A51072F7}"/>
              </a:ext>
            </a:extLst>
          </p:cNvPr>
          <p:cNvSpPr/>
          <p:nvPr/>
        </p:nvSpPr>
        <p:spPr>
          <a:xfrm>
            <a:off x="1868438" y="5049974"/>
            <a:ext cx="19225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执行引擎</a:t>
            </a:r>
          </a:p>
        </p:txBody>
      </p:sp>
      <p:sp>
        <p:nvSpPr>
          <p:cNvPr id="5" name="矩形 4">
            <a:extLst>
              <a:ext uri="{FF2B5EF4-FFF2-40B4-BE49-F238E27FC236}">
                <a16:creationId xmlns:a16="http://schemas.microsoft.com/office/drawing/2014/main" id="{C615ED0D-2218-4A78-AB18-20073C103837}"/>
              </a:ext>
            </a:extLst>
          </p:cNvPr>
          <p:cNvSpPr/>
          <p:nvPr/>
        </p:nvSpPr>
        <p:spPr>
          <a:xfrm>
            <a:off x="5533193" y="450991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索引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元组 管理器</a:t>
            </a:r>
          </a:p>
        </p:txBody>
      </p:sp>
      <p:sp>
        <p:nvSpPr>
          <p:cNvPr id="6" name="矩形 5">
            <a:extLst>
              <a:ext uri="{FF2B5EF4-FFF2-40B4-BE49-F238E27FC236}">
                <a16:creationId xmlns:a16="http://schemas.microsoft.com/office/drawing/2014/main" id="{EED7750A-F41D-4572-90F5-BAD76A30E43E}"/>
              </a:ext>
            </a:extLst>
          </p:cNvPr>
          <p:cNvSpPr/>
          <p:nvPr/>
        </p:nvSpPr>
        <p:spPr>
          <a:xfrm>
            <a:off x="1846734" y="3413947"/>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查询编译器</a:t>
            </a:r>
          </a:p>
        </p:txBody>
      </p:sp>
      <p:sp>
        <p:nvSpPr>
          <p:cNvPr id="7" name="矩形 6">
            <a:extLst>
              <a:ext uri="{FF2B5EF4-FFF2-40B4-BE49-F238E27FC236}">
                <a16:creationId xmlns:a16="http://schemas.microsoft.com/office/drawing/2014/main" id="{4C9DBBB6-7FD9-42C9-B866-66F484DE2752}"/>
              </a:ext>
            </a:extLst>
          </p:cNvPr>
          <p:cNvSpPr/>
          <p:nvPr/>
        </p:nvSpPr>
        <p:spPr>
          <a:xfrm>
            <a:off x="5533193" y="234967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缓冲池管理器</a:t>
            </a:r>
          </a:p>
        </p:txBody>
      </p:sp>
      <p:sp>
        <p:nvSpPr>
          <p:cNvPr id="8" name="矩形 7">
            <a:extLst>
              <a:ext uri="{FF2B5EF4-FFF2-40B4-BE49-F238E27FC236}">
                <a16:creationId xmlns:a16="http://schemas.microsoft.com/office/drawing/2014/main" id="{059D6086-8896-47D3-B9A5-2F8737BDF0EF}"/>
              </a:ext>
            </a:extLst>
          </p:cNvPr>
          <p:cNvSpPr/>
          <p:nvPr/>
        </p:nvSpPr>
        <p:spPr>
          <a:xfrm>
            <a:off x="1868438" y="1773610"/>
            <a:ext cx="19225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应用</a:t>
            </a:r>
          </a:p>
        </p:txBody>
      </p:sp>
      <p:cxnSp>
        <p:nvCxnSpPr>
          <p:cNvPr id="10" name="直接箭头连接符 9">
            <a:extLst>
              <a:ext uri="{FF2B5EF4-FFF2-40B4-BE49-F238E27FC236}">
                <a16:creationId xmlns:a16="http://schemas.microsoft.com/office/drawing/2014/main" id="{10BFC064-B516-4142-B6F7-FC4CC0C1CFF1}"/>
              </a:ext>
            </a:extLst>
          </p:cNvPr>
          <p:cNvCxnSpPr>
            <a:cxnSpLocks/>
            <a:stCxn id="8" idx="2"/>
            <a:endCxn id="6" idx="0"/>
          </p:cNvCxnSpPr>
          <p:nvPr/>
        </p:nvCxnSpPr>
        <p:spPr>
          <a:xfrm flipH="1">
            <a:off x="2818842" y="2277666"/>
            <a:ext cx="10852" cy="11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7F81B94-A6EB-402A-9926-9BDA7F025BC4}"/>
              </a:ext>
            </a:extLst>
          </p:cNvPr>
          <p:cNvSpPr txBox="1"/>
          <p:nvPr/>
        </p:nvSpPr>
        <p:spPr>
          <a:xfrm>
            <a:off x="1868438" y="2637706"/>
            <a:ext cx="9144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查询</a:t>
            </a:r>
          </a:p>
        </p:txBody>
      </p:sp>
      <p:cxnSp>
        <p:nvCxnSpPr>
          <p:cNvPr id="14" name="直接箭头连接符 13">
            <a:extLst>
              <a:ext uri="{FF2B5EF4-FFF2-40B4-BE49-F238E27FC236}">
                <a16:creationId xmlns:a16="http://schemas.microsoft.com/office/drawing/2014/main" id="{6C58E31F-BC37-457C-8EA7-67F0A27D3626}"/>
              </a:ext>
            </a:extLst>
          </p:cNvPr>
          <p:cNvCxnSpPr>
            <a:cxnSpLocks/>
            <a:stCxn id="6" idx="2"/>
            <a:endCxn id="4" idx="0"/>
          </p:cNvCxnSpPr>
          <p:nvPr/>
        </p:nvCxnSpPr>
        <p:spPr>
          <a:xfrm>
            <a:off x="2818842" y="3918003"/>
            <a:ext cx="10852" cy="11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8F9A952-10DC-46BB-BE49-440ABD5BF024}"/>
              </a:ext>
            </a:extLst>
          </p:cNvPr>
          <p:cNvSpPr txBox="1"/>
          <p:nvPr/>
        </p:nvSpPr>
        <p:spPr>
          <a:xfrm>
            <a:off x="1918742" y="4149874"/>
            <a:ext cx="91440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查询计划</a:t>
            </a:r>
          </a:p>
        </p:txBody>
      </p:sp>
      <p:cxnSp>
        <p:nvCxnSpPr>
          <p:cNvPr id="19" name="连接符: 肘形 18">
            <a:extLst>
              <a:ext uri="{FF2B5EF4-FFF2-40B4-BE49-F238E27FC236}">
                <a16:creationId xmlns:a16="http://schemas.microsoft.com/office/drawing/2014/main" id="{840A3CCB-9026-480B-B712-DADB13CC6CE1}"/>
              </a:ext>
            </a:extLst>
          </p:cNvPr>
          <p:cNvCxnSpPr>
            <a:cxnSpLocks/>
            <a:endCxn id="5" idx="2"/>
          </p:cNvCxnSpPr>
          <p:nvPr/>
        </p:nvCxnSpPr>
        <p:spPr>
          <a:xfrm>
            <a:off x="2832892" y="5554031"/>
            <a:ext cx="3672409" cy="36003"/>
          </a:xfrm>
          <a:prstGeom prst="bentConnector4">
            <a:avLst>
              <a:gd name="adj1" fmla="val -189"/>
              <a:gd name="adj2" fmla="val 734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D4F9A0A-3DDB-4DC5-B1E1-48762F9307AD}"/>
              </a:ext>
            </a:extLst>
          </p:cNvPr>
          <p:cNvSpPr txBox="1"/>
          <p:nvPr/>
        </p:nvSpPr>
        <p:spPr>
          <a:xfrm>
            <a:off x="3646934" y="5880468"/>
            <a:ext cx="2088232"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索引、文件、元组请求</a:t>
            </a:r>
          </a:p>
        </p:txBody>
      </p:sp>
      <p:cxnSp>
        <p:nvCxnSpPr>
          <p:cNvPr id="36" name="直接箭头连接符 35">
            <a:extLst>
              <a:ext uri="{FF2B5EF4-FFF2-40B4-BE49-F238E27FC236}">
                <a16:creationId xmlns:a16="http://schemas.microsoft.com/office/drawing/2014/main" id="{81F9EBD6-BDEC-4C79-83A4-66EAA1F984C2}"/>
              </a:ext>
            </a:extLst>
          </p:cNvPr>
          <p:cNvCxnSpPr>
            <a:stCxn id="7" idx="2"/>
            <a:endCxn id="5" idx="0"/>
          </p:cNvCxnSpPr>
          <p:nvPr/>
        </p:nvCxnSpPr>
        <p:spPr>
          <a:xfrm>
            <a:off x="6505301" y="3429794"/>
            <a:ext cx="0" cy="1080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69E24A2-F8C1-4123-872C-65737A403278}"/>
              </a:ext>
            </a:extLst>
          </p:cNvPr>
          <p:cNvSpPr txBox="1"/>
          <p:nvPr/>
        </p:nvSpPr>
        <p:spPr>
          <a:xfrm>
            <a:off x="5375126" y="3765153"/>
            <a:ext cx="122413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页命令</a:t>
            </a:r>
          </a:p>
        </p:txBody>
      </p:sp>
      <p:sp>
        <p:nvSpPr>
          <p:cNvPr id="38" name="矩形 37">
            <a:extLst>
              <a:ext uri="{FF2B5EF4-FFF2-40B4-BE49-F238E27FC236}">
                <a16:creationId xmlns:a16="http://schemas.microsoft.com/office/drawing/2014/main" id="{6639516D-8BBE-43AA-8CFC-F3D362D0F103}"/>
              </a:ext>
            </a:extLst>
          </p:cNvPr>
          <p:cNvSpPr/>
          <p:nvPr/>
        </p:nvSpPr>
        <p:spPr>
          <a:xfrm>
            <a:off x="8543478" y="234967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存储器管理器</a:t>
            </a:r>
          </a:p>
        </p:txBody>
      </p:sp>
      <p:sp>
        <p:nvSpPr>
          <p:cNvPr id="39" name="圆柱体 38">
            <a:extLst>
              <a:ext uri="{FF2B5EF4-FFF2-40B4-BE49-F238E27FC236}">
                <a16:creationId xmlns:a16="http://schemas.microsoft.com/office/drawing/2014/main" id="{E963EA52-4D56-4F69-B1A9-C48FB0D10136}"/>
              </a:ext>
            </a:extLst>
          </p:cNvPr>
          <p:cNvSpPr/>
          <p:nvPr/>
        </p:nvSpPr>
        <p:spPr>
          <a:xfrm>
            <a:off x="8543477" y="4373882"/>
            <a:ext cx="1944216"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存储器</a:t>
            </a:r>
          </a:p>
        </p:txBody>
      </p:sp>
      <p:cxnSp>
        <p:nvCxnSpPr>
          <p:cNvPr id="41" name="连接符: 肘形 40">
            <a:extLst>
              <a:ext uri="{FF2B5EF4-FFF2-40B4-BE49-F238E27FC236}">
                <a16:creationId xmlns:a16="http://schemas.microsoft.com/office/drawing/2014/main" id="{50C6DFBD-3BA3-4CE6-A759-D566BD54F740}"/>
              </a:ext>
            </a:extLst>
          </p:cNvPr>
          <p:cNvCxnSpPr>
            <a:cxnSpLocks/>
            <a:stCxn id="7" idx="3"/>
            <a:endCxn id="38" idx="0"/>
          </p:cNvCxnSpPr>
          <p:nvPr/>
        </p:nvCxnSpPr>
        <p:spPr>
          <a:xfrm flipV="1">
            <a:off x="7477409" y="2349674"/>
            <a:ext cx="2038177" cy="540060"/>
          </a:xfrm>
          <a:prstGeom prst="bentConnector4">
            <a:avLst>
              <a:gd name="adj1" fmla="val 26152"/>
              <a:gd name="adj2" fmla="val 14232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FD7D1F4-663E-485F-9993-47EC0C6E7BB6}"/>
              </a:ext>
            </a:extLst>
          </p:cNvPr>
          <p:cNvSpPr txBox="1"/>
          <p:nvPr/>
        </p:nvSpPr>
        <p:spPr>
          <a:xfrm>
            <a:off x="7876776" y="1585168"/>
            <a:ext cx="123944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读</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写页</a:t>
            </a:r>
          </a:p>
        </p:txBody>
      </p:sp>
      <p:cxnSp>
        <p:nvCxnSpPr>
          <p:cNvPr id="45" name="直接箭头连接符 44">
            <a:extLst>
              <a:ext uri="{FF2B5EF4-FFF2-40B4-BE49-F238E27FC236}">
                <a16:creationId xmlns:a16="http://schemas.microsoft.com/office/drawing/2014/main" id="{DE83A358-B037-4EDE-8392-6A05D4D8894F}"/>
              </a:ext>
            </a:extLst>
          </p:cNvPr>
          <p:cNvCxnSpPr>
            <a:cxnSpLocks/>
            <a:stCxn id="38" idx="2"/>
            <a:endCxn id="39" idx="1"/>
          </p:cNvCxnSpPr>
          <p:nvPr/>
        </p:nvCxnSpPr>
        <p:spPr>
          <a:xfrm flipH="1">
            <a:off x="9515585" y="3429794"/>
            <a:ext cx="1" cy="944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A6F9089-3C5C-419E-9181-C63E1892EECE}"/>
              </a:ext>
            </a:extLst>
          </p:cNvPr>
          <p:cNvSpPr/>
          <p:nvPr/>
        </p:nvSpPr>
        <p:spPr>
          <a:xfrm>
            <a:off x="5533194" y="1341562"/>
            <a:ext cx="1944215"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缓冲池</a:t>
            </a:r>
          </a:p>
        </p:txBody>
      </p:sp>
      <p:cxnSp>
        <p:nvCxnSpPr>
          <p:cNvPr id="61" name="直接箭头连接符 60">
            <a:extLst>
              <a:ext uri="{FF2B5EF4-FFF2-40B4-BE49-F238E27FC236}">
                <a16:creationId xmlns:a16="http://schemas.microsoft.com/office/drawing/2014/main" id="{CA4F4854-873D-4A20-86D0-36D622381283}"/>
              </a:ext>
            </a:extLst>
          </p:cNvPr>
          <p:cNvCxnSpPr>
            <a:stCxn id="7" idx="0"/>
            <a:endCxn id="59" idx="2"/>
          </p:cNvCxnSpPr>
          <p:nvPr/>
        </p:nvCxnSpPr>
        <p:spPr>
          <a:xfrm flipV="1">
            <a:off x="6505301" y="1845618"/>
            <a:ext cx="1" cy="504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01250C64-8A5B-46D6-BBB8-562262749249}"/>
              </a:ext>
            </a:extLst>
          </p:cNvPr>
          <p:cNvCxnSpPr>
            <a:stCxn id="59" idx="1"/>
            <a:endCxn id="4" idx="3"/>
          </p:cNvCxnSpPr>
          <p:nvPr/>
        </p:nvCxnSpPr>
        <p:spPr>
          <a:xfrm rot="10800000" flipV="1">
            <a:off x="3790950" y="1593590"/>
            <a:ext cx="1742245" cy="3708412"/>
          </a:xfrm>
          <a:prstGeom prst="bentConnector3">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980F21DC-21D1-4BF9-B3E5-C7BEA82F420C}"/>
              </a:ext>
            </a:extLst>
          </p:cNvPr>
          <p:cNvSpPr txBox="1"/>
          <p:nvPr/>
        </p:nvSpPr>
        <p:spPr>
          <a:xfrm>
            <a:off x="6599262" y="3645818"/>
            <a:ext cx="2088232"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索引、文件、元组</a:t>
            </a:r>
          </a:p>
        </p:txBody>
      </p:sp>
    </p:spTree>
    <p:extLst>
      <p:ext uri="{BB962C8B-B14F-4D97-AF65-F5344CB8AC3E}">
        <p14:creationId xmlns:p14="http://schemas.microsoft.com/office/powerpoint/2010/main" val="288455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A38D-28C1-4167-BC8C-BA3EF5A65D95}"/>
              </a:ext>
            </a:extLst>
          </p:cNvPr>
          <p:cNvSpPr>
            <a:spLocks noGrp="1"/>
          </p:cNvSpPr>
          <p:nvPr>
            <p:ph type="title"/>
          </p:nvPr>
        </p:nvSpPr>
        <p:spPr/>
        <p:txBody>
          <a:bodyPr/>
          <a:lstStyle/>
          <a:p>
            <a:r>
              <a:rPr lang="zh-CN" altLang="en-US" sz="3200" b="1" dirty="0">
                <a:solidFill>
                  <a:srgbClr val="C00000"/>
                </a:solidFill>
              </a:rPr>
              <a:t>现状分析</a:t>
            </a:r>
          </a:p>
        </p:txBody>
      </p:sp>
      <p:sp>
        <p:nvSpPr>
          <p:cNvPr id="3" name="内容占位符 2">
            <a:extLst>
              <a:ext uri="{FF2B5EF4-FFF2-40B4-BE49-F238E27FC236}">
                <a16:creationId xmlns:a16="http://schemas.microsoft.com/office/drawing/2014/main" id="{5785B027-BD0D-41DC-B772-4786E712E69B}"/>
              </a:ext>
            </a:extLst>
          </p:cNvPr>
          <p:cNvSpPr>
            <a:spLocks noGrp="1"/>
          </p:cNvSpPr>
          <p:nvPr>
            <p:ph sz="quarter" idx="1"/>
          </p:nvPr>
        </p:nvSpPr>
        <p:spPr/>
        <p:txBody>
          <a:bodyPr>
            <a:normAutofit/>
          </a:bodyPr>
          <a:lstStyle/>
          <a:p>
            <a:r>
              <a:rPr lang="zh-CN" altLang="en-US" dirty="0"/>
              <a:t>数据库关系到国家安全</a:t>
            </a:r>
            <a:endParaRPr lang="en-US" altLang="zh-CN" dirty="0"/>
          </a:p>
          <a:p>
            <a:r>
              <a:rPr lang="zh-CN" altLang="en-US" dirty="0"/>
              <a:t>国产数据库自主研发（国家自主可控战略布局）</a:t>
            </a:r>
            <a:endParaRPr lang="en-US" altLang="zh-CN" dirty="0"/>
          </a:p>
          <a:p>
            <a:r>
              <a:rPr lang="zh-CN" altLang="en-US" dirty="0"/>
              <a:t>国产数据库势头正盛</a:t>
            </a:r>
            <a:endParaRPr lang="en-US" altLang="zh-CN" dirty="0"/>
          </a:p>
          <a:p>
            <a:pPr lvl="1"/>
            <a:r>
              <a:rPr lang="zh-CN" altLang="en-US" sz="2400" dirty="0"/>
              <a:t>计算存储分离、共享存储引擎</a:t>
            </a:r>
            <a:endParaRPr lang="en-US" altLang="zh-CN" sz="2400" dirty="0"/>
          </a:p>
          <a:p>
            <a:pPr lvl="1"/>
            <a:r>
              <a:rPr lang="en-US" altLang="zh-CN" sz="2400" dirty="0"/>
              <a:t>OLTP</a:t>
            </a:r>
            <a:r>
              <a:rPr lang="zh-CN" altLang="en-US" sz="2400" dirty="0"/>
              <a:t>评测和</a:t>
            </a:r>
            <a:r>
              <a:rPr lang="en-US" altLang="zh-CN" sz="2400" dirty="0"/>
              <a:t>OLAP</a:t>
            </a:r>
            <a:r>
              <a:rPr lang="zh-CN" altLang="en-US" sz="2400" dirty="0"/>
              <a:t>评测全球第一</a:t>
            </a:r>
            <a:endParaRPr lang="en-US" altLang="zh-CN" sz="2400" dirty="0"/>
          </a:p>
          <a:p>
            <a:pPr lvl="1"/>
            <a:r>
              <a:rPr lang="en-US" altLang="zh-CN" sz="2400" dirty="0"/>
              <a:t>…….</a:t>
            </a:r>
          </a:p>
          <a:p>
            <a:endParaRPr lang="en-US" altLang="zh-CN" dirty="0"/>
          </a:p>
          <a:p>
            <a:endParaRPr lang="zh-CN" altLang="en-US" dirty="0"/>
          </a:p>
        </p:txBody>
      </p:sp>
    </p:spTree>
    <p:extLst>
      <p:ext uri="{BB962C8B-B14F-4D97-AF65-F5344CB8AC3E}">
        <p14:creationId xmlns:p14="http://schemas.microsoft.com/office/powerpoint/2010/main" val="152731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455" y="2637706"/>
            <a:ext cx="10467501" cy="4043252"/>
          </a:xfrm>
        </p:spPr>
        <p:txBody>
          <a:bodyPr>
            <a:normAutofit/>
          </a:bodyPr>
          <a:lstStyle/>
          <a:p>
            <a:pPr algn="l">
              <a:buClr>
                <a:schemeClr val="tx2"/>
              </a:buClr>
            </a:pPr>
            <a:br>
              <a:rPr lang="en-US" altLang="zh-CN" dirty="0">
                <a:solidFill>
                  <a:schemeClr val="tx1"/>
                </a:solidFill>
              </a:rPr>
            </a:br>
            <a:endParaRPr lang="zh-CN" altLang="en-US" dirty="0">
              <a:solidFill>
                <a:schemeClr val="tx1"/>
              </a:solidFill>
            </a:endParaRPr>
          </a:p>
        </p:txBody>
      </p:sp>
      <p:sp>
        <p:nvSpPr>
          <p:cNvPr id="3" name="标题 1">
            <a:extLst>
              <a:ext uri="{FF2B5EF4-FFF2-40B4-BE49-F238E27FC236}">
                <a16:creationId xmlns:a16="http://schemas.microsoft.com/office/drawing/2014/main" id="{14AA75AC-DA3D-4175-88DE-72728B25B6AC}"/>
              </a:ext>
            </a:extLst>
          </p:cNvPr>
          <p:cNvSpPr txBox="1">
            <a:spLocks/>
          </p:cNvSpPr>
          <p:nvPr/>
        </p:nvSpPr>
        <p:spPr>
          <a:xfrm>
            <a:off x="609521" y="1506279"/>
            <a:ext cx="10971372" cy="1470365"/>
          </a:xfrm>
          <a:prstGeom prst="rect">
            <a:avLst/>
          </a:prstGeom>
        </p:spPr>
        <p:txBody>
          <a:bodyPr lIns="108850" tIns="54425" rIns="108850" bIns="108850" anchor="ctr" anchorCtr="0">
            <a:normAutofit/>
          </a:bodyPr>
          <a:lstStyle>
            <a:lvl1pPr algn="ctr" rtl="0" eaLnBrk="1" latinLnBrk="0" hangingPunct="1">
              <a:spcBef>
                <a:spcPct val="0"/>
              </a:spcBef>
              <a:buNone/>
              <a:defRPr kumimoji="0" lang="en-US" sz="4000" kern="1200" dirty="0">
                <a:solidFill>
                  <a:srgbClr val="FFFFFF"/>
                </a:solidFill>
                <a:latin typeface="微软雅黑" panose="020B0503020204020204" pitchFamily="34" charset="-122"/>
                <a:ea typeface="微软雅黑" panose="020B0503020204020204" pitchFamily="34" charset="-122"/>
                <a:cs typeface="+mj-cs"/>
              </a:defRPr>
            </a:lvl1pPr>
          </a:lstStyle>
          <a:p>
            <a:pPr defTabSz="914400"/>
            <a:r>
              <a:rPr lang="zh-CN" altLang="en-US" sz="4400" b="1" spc="300" dirty="0"/>
              <a:t> 数据库存储结构</a:t>
            </a:r>
          </a:p>
        </p:txBody>
      </p:sp>
    </p:spTree>
    <p:extLst>
      <p:ext uri="{BB962C8B-B14F-4D97-AF65-F5344CB8AC3E}">
        <p14:creationId xmlns:p14="http://schemas.microsoft.com/office/powerpoint/2010/main" val="29670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709714"/>
            <a:ext cx="10361851" cy="3456384"/>
          </a:xfrm>
        </p:spPr>
        <p:txBody>
          <a:bodyPr>
            <a:normAutofit lnSpcReduction="10000"/>
          </a:bodyPr>
          <a:lstStyle/>
          <a:p>
            <a:pPr>
              <a:lnSpc>
                <a:spcPct val="150000"/>
              </a:lnSpc>
              <a:spcBef>
                <a:spcPts val="1200"/>
              </a:spcBef>
              <a:buSzPct val="100000"/>
            </a:pPr>
            <a:r>
              <a:rPr lang="en-US" altLang="zh-CN" sz="2500" dirty="0"/>
              <a:t>1 </a:t>
            </a:r>
            <a:r>
              <a:rPr lang="zh-CN" altLang="en-US" sz="2500" dirty="0"/>
              <a:t>数据库存储结构概述</a:t>
            </a:r>
            <a:r>
              <a:rPr lang="en-US" altLang="zh-CN" sz="2500" dirty="0"/>
              <a:t> </a:t>
            </a:r>
          </a:p>
          <a:p>
            <a:pPr>
              <a:lnSpc>
                <a:spcPct val="150000"/>
              </a:lnSpc>
              <a:spcBef>
                <a:spcPts val="1200"/>
              </a:spcBef>
              <a:buSzPct val="100000"/>
            </a:pPr>
            <a:r>
              <a:rPr lang="en-US" altLang="zh-CN" sz="2500" dirty="0">
                <a:solidFill>
                  <a:schemeClr val="tx1"/>
                </a:solidFill>
              </a:rPr>
              <a:t>2 </a:t>
            </a:r>
            <a:r>
              <a:rPr lang="zh-CN" altLang="en-US" sz="2500" dirty="0">
                <a:solidFill>
                  <a:schemeClr val="tx1"/>
                </a:solidFill>
              </a:rPr>
              <a:t>堆文件</a:t>
            </a:r>
            <a:endParaRPr lang="en-US" altLang="zh-CN" sz="2500" dirty="0">
              <a:solidFill>
                <a:schemeClr val="tx1"/>
              </a:solidFill>
            </a:endParaRPr>
          </a:p>
          <a:p>
            <a:pPr>
              <a:lnSpc>
                <a:spcPct val="150000"/>
              </a:lnSpc>
              <a:spcBef>
                <a:spcPts val="1200"/>
              </a:spcBef>
              <a:buSzPct val="100000"/>
            </a:pPr>
            <a:r>
              <a:rPr lang="en-US" altLang="zh-CN" sz="2500" dirty="0"/>
              <a:t>3 </a:t>
            </a:r>
            <a:r>
              <a:rPr lang="zh-CN" altLang="en-US" sz="2500" dirty="0">
                <a:solidFill>
                  <a:schemeClr val="tx1"/>
                </a:solidFill>
              </a:rPr>
              <a:t>页设计（槽页）</a:t>
            </a:r>
            <a:endParaRPr lang="en-US" altLang="zh-CN" sz="2500" dirty="0">
              <a:solidFill>
                <a:schemeClr val="tx1"/>
              </a:solidFill>
            </a:endParaRPr>
          </a:p>
          <a:p>
            <a:pPr>
              <a:lnSpc>
                <a:spcPct val="150000"/>
              </a:lnSpc>
              <a:spcBef>
                <a:spcPts val="1200"/>
              </a:spcBef>
              <a:buSzPct val="100000"/>
            </a:pPr>
            <a:r>
              <a:rPr lang="en-US" altLang="zh-CN" sz="2500" dirty="0"/>
              <a:t>4</a:t>
            </a:r>
            <a:r>
              <a:rPr lang="en-US" altLang="zh-CN" sz="2500" dirty="0">
                <a:solidFill>
                  <a:schemeClr val="tx1"/>
                </a:solidFill>
              </a:rPr>
              <a:t> </a:t>
            </a:r>
            <a:r>
              <a:rPr lang="zh-CN" altLang="en-US" sz="2500" dirty="0">
                <a:solidFill>
                  <a:schemeClr val="tx1"/>
                </a:solidFill>
              </a:rPr>
              <a:t>元组设计</a:t>
            </a:r>
            <a:endParaRPr lang="en-US" altLang="zh-CN" sz="2500" dirty="0">
              <a:solidFill>
                <a:schemeClr val="tx1"/>
              </a:solidFill>
            </a:endParaRPr>
          </a:p>
          <a:p>
            <a:pPr>
              <a:lnSpc>
                <a:spcPct val="150000"/>
              </a:lnSpc>
              <a:buSzPct val="100000"/>
            </a:pPr>
            <a:r>
              <a:rPr lang="en-US" altLang="zh-CN" sz="2500" dirty="0"/>
              <a:t>5 </a:t>
            </a:r>
            <a:r>
              <a:rPr lang="zh-CN" altLang="en-US" sz="2500" dirty="0"/>
              <a:t>存储模型简介</a:t>
            </a:r>
            <a:endParaRPr lang="en-US" altLang="zh-CN" sz="2500" dirty="0"/>
          </a:p>
          <a:p>
            <a:pPr marL="0" lvl="1" indent="0">
              <a:lnSpc>
                <a:spcPct val="150000"/>
              </a:lnSpc>
              <a:spcBef>
                <a:spcPts val="690"/>
              </a:spcBef>
              <a:buClr>
                <a:schemeClr val="accent1"/>
              </a:buClr>
              <a:buSzPct val="100000"/>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62240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368" y="251045"/>
            <a:ext cx="10971371" cy="789290"/>
          </a:xfrm>
        </p:spPr>
        <p:txBody>
          <a:bodyPr/>
          <a:lstStyle/>
          <a:p>
            <a:r>
              <a:rPr lang="en-US" altLang="zh-CN" sz="3200" b="1" dirty="0">
                <a:solidFill>
                  <a:srgbClr val="C00000"/>
                </a:solidFill>
              </a:rPr>
              <a:t>1 </a:t>
            </a:r>
            <a:r>
              <a:rPr lang="zh-CN" altLang="en-US" sz="3200" b="1" dirty="0">
                <a:solidFill>
                  <a:srgbClr val="C00000"/>
                </a:solidFill>
              </a:rPr>
              <a:t>数据库存储结构概述</a:t>
            </a:r>
            <a:endParaRPr lang="en-US" altLang="zh-CN" sz="3200" b="1" dirty="0">
              <a:solidFill>
                <a:srgbClr val="C00000"/>
              </a:solidFill>
            </a:endParaRPr>
          </a:p>
        </p:txBody>
      </p:sp>
      <p:sp>
        <p:nvSpPr>
          <p:cNvPr id="7" name="矩形 6"/>
          <p:cNvSpPr/>
          <p:nvPr/>
        </p:nvSpPr>
        <p:spPr>
          <a:xfrm>
            <a:off x="3437233" y="1751501"/>
            <a:ext cx="4015893" cy="190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9" name="矩形 8"/>
          <p:cNvSpPr/>
          <p:nvPr/>
        </p:nvSpPr>
        <p:spPr>
          <a:xfrm>
            <a:off x="3437233" y="3978334"/>
            <a:ext cx="4015893" cy="194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cxnSp>
        <p:nvCxnSpPr>
          <p:cNvPr id="14" name="直接箭头连接符 13"/>
          <p:cNvCxnSpPr/>
          <p:nvPr/>
        </p:nvCxnSpPr>
        <p:spPr>
          <a:xfrm flipV="1">
            <a:off x="5011184" y="3660456"/>
            <a:ext cx="0" cy="26222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79772" y="3660456"/>
            <a:ext cx="0" cy="26222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488" y="3791569"/>
            <a:ext cx="8170663"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673" y="2157613"/>
            <a:ext cx="2404323" cy="1200329"/>
          </a:xfrm>
          <a:prstGeom prst="rect">
            <a:avLst/>
          </a:prstGeom>
          <a:noFill/>
        </p:spPr>
        <p:txBody>
          <a:bodyPr wrap="square" rtlCol="0">
            <a:spAutoFit/>
          </a:bodyPr>
          <a:lstStyle/>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易失</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高效随机访问</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字节可寻址</a:t>
            </a:r>
          </a:p>
        </p:txBody>
      </p:sp>
      <p:sp>
        <p:nvSpPr>
          <p:cNvPr id="27" name="文本框 26"/>
          <p:cNvSpPr txBox="1"/>
          <p:nvPr/>
        </p:nvSpPr>
        <p:spPr>
          <a:xfrm>
            <a:off x="632673" y="4005858"/>
            <a:ext cx="2404323" cy="1200329"/>
          </a:xfrm>
          <a:prstGeom prst="rect">
            <a:avLst/>
          </a:prstGeom>
          <a:noFill/>
        </p:spPr>
        <p:txBody>
          <a:bodyPr wrap="square" rtlCol="0">
            <a:spAutoFit/>
          </a:bodyPr>
          <a:lstStyle/>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非易失</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顺序访问</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“块”可寻址</a:t>
            </a:r>
          </a:p>
        </p:txBody>
      </p:sp>
      <p:sp>
        <p:nvSpPr>
          <p:cNvPr id="28" name="上下箭头 27"/>
          <p:cNvSpPr/>
          <p:nvPr/>
        </p:nvSpPr>
        <p:spPr>
          <a:xfrm>
            <a:off x="8931776" y="2072839"/>
            <a:ext cx="763830" cy="34329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79328" y="2072838"/>
            <a:ext cx="2198905" cy="120017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访问速度快</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容量小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昂贵</a:t>
            </a:r>
          </a:p>
        </p:txBody>
      </p:sp>
      <p:sp>
        <p:nvSpPr>
          <p:cNvPr id="30" name="文本框 29"/>
          <p:cNvSpPr txBox="1"/>
          <p:nvPr/>
        </p:nvSpPr>
        <p:spPr>
          <a:xfrm>
            <a:off x="9779328" y="4310128"/>
            <a:ext cx="2198905" cy="120017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访问速度慢</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容量大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7</a:t>
            </a:fld>
            <a:endParaRPr lang="zh-CN" altLang="en-US"/>
          </a:p>
        </p:txBody>
      </p:sp>
      <p:sp>
        <p:nvSpPr>
          <p:cNvPr id="4" name="矩形 3">
            <a:extLst>
              <a:ext uri="{FF2B5EF4-FFF2-40B4-BE49-F238E27FC236}">
                <a16:creationId xmlns:a16="http://schemas.microsoft.com/office/drawing/2014/main" id="{E5DA2149-5166-4BF5-8012-F6824F1C8C3D}"/>
              </a:ext>
            </a:extLst>
          </p:cNvPr>
          <p:cNvSpPr/>
          <p:nvPr/>
        </p:nvSpPr>
        <p:spPr>
          <a:xfrm>
            <a:off x="632673" y="1086747"/>
            <a:ext cx="4314001" cy="446276"/>
          </a:xfrm>
          <a:prstGeom prst="rect">
            <a:avLst/>
          </a:prstGeom>
        </p:spPr>
        <p:txBody>
          <a:bodyPr wrap="none">
            <a:spAutoFit/>
          </a:bodyPr>
          <a:lstStyle/>
          <a:p>
            <a:r>
              <a:rPr lang="zh-CN" altLang="en-US" dirty="0"/>
              <a:t>用于数据库的存储介质及其架构</a:t>
            </a:r>
          </a:p>
        </p:txBody>
      </p:sp>
      <p:sp>
        <p:nvSpPr>
          <p:cNvPr id="18" name="云形 17">
            <a:extLst>
              <a:ext uri="{FF2B5EF4-FFF2-40B4-BE49-F238E27FC236}">
                <a16:creationId xmlns:a16="http://schemas.microsoft.com/office/drawing/2014/main" id="{B5554F9B-0689-4D65-B6E8-E1DF576700A8}"/>
              </a:ext>
            </a:extLst>
          </p:cNvPr>
          <p:cNvSpPr/>
          <p:nvPr/>
        </p:nvSpPr>
        <p:spPr>
          <a:xfrm rot="10800000" flipV="1">
            <a:off x="7940283" y="520574"/>
            <a:ext cx="1820873" cy="7892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查询</a:t>
            </a:r>
          </a:p>
        </p:txBody>
      </p:sp>
      <p:sp>
        <p:nvSpPr>
          <p:cNvPr id="19" name="矩形 18">
            <a:extLst>
              <a:ext uri="{FF2B5EF4-FFF2-40B4-BE49-F238E27FC236}">
                <a16:creationId xmlns:a16="http://schemas.microsoft.com/office/drawing/2014/main" id="{BA612FFC-DE83-40D1-B305-5BA1871B72B0}"/>
              </a:ext>
            </a:extLst>
          </p:cNvPr>
          <p:cNvSpPr/>
          <p:nvPr/>
        </p:nvSpPr>
        <p:spPr>
          <a:xfrm>
            <a:off x="3552664" y="4176622"/>
            <a:ext cx="454310" cy="159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24" name="矩形 23">
            <a:extLst>
              <a:ext uri="{FF2B5EF4-FFF2-40B4-BE49-F238E27FC236}">
                <a16:creationId xmlns:a16="http://schemas.microsoft.com/office/drawing/2014/main" id="{EFBD72BC-B376-46A2-8D04-2DA41B2887CD}"/>
              </a:ext>
            </a:extLst>
          </p:cNvPr>
          <p:cNvSpPr/>
          <p:nvPr/>
        </p:nvSpPr>
        <p:spPr>
          <a:xfrm>
            <a:off x="4511029" y="4225353"/>
            <a:ext cx="2736305" cy="13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数据库存储</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（文件、页、索引）</a:t>
            </a:r>
          </a:p>
        </p:txBody>
      </p:sp>
      <p:sp>
        <p:nvSpPr>
          <p:cNvPr id="32" name="矩形 31">
            <a:extLst>
              <a:ext uri="{FF2B5EF4-FFF2-40B4-BE49-F238E27FC236}">
                <a16:creationId xmlns:a16="http://schemas.microsoft.com/office/drawing/2014/main" id="{ADA88FA3-B92E-415A-8E7E-C20FB18BE3CD}"/>
              </a:ext>
            </a:extLst>
          </p:cNvPr>
          <p:cNvSpPr/>
          <p:nvPr/>
        </p:nvSpPr>
        <p:spPr>
          <a:xfrm>
            <a:off x="3552664" y="1992844"/>
            <a:ext cx="454310" cy="159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主存储器</a:t>
            </a:r>
          </a:p>
        </p:txBody>
      </p:sp>
      <p:sp>
        <p:nvSpPr>
          <p:cNvPr id="33" name="矩形 32">
            <a:extLst>
              <a:ext uri="{FF2B5EF4-FFF2-40B4-BE49-F238E27FC236}">
                <a16:creationId xmlns:a16="http://schemas.microsoft.com/office/drawing/2014/main" id="{AE395004-5B6A-48D3-9C31-22749B6B3990}"/>
              </a:ext>
            </a:extLst>
          </p:cNvPr>
          <p:cNvSpPr/>
          <p:nvPr/>
        </p:nvSpPr>
        <p:spPr>
          <a:xfrm>
            <a:off x="4295006" y="2334378"/>
            <a:ext cx="2563971" cy="86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缓存池</a:t>
            </a:r>
          </a:p>
        </p:txBody>
      </p:sp>
      <p:cxnSp>
        <p:nvCxnSpPr>
          <p:cNvPr id="35" name="连接符: 曲线 34">
            <a:extLst>
              <a:ext uri="{FF2B5EF4-FFF2-40B4-BE49-F238E27FC236}">
                <a16:creationId xmlns:a16="http://schemas.microsoft.com/office/drawing/2014/main" id="{8CF78A52-312A-4740-98C3-B9DABD0C2480}"/>
              </a:ext>
            </a:extLst>
          </p:cNvPr>
          <p:cNvCxnSpPr>
            <a:stCxn id="18" idx="0"/>
            <a:endCxn id="7" idx="0"/>
          </p:cNvCxnSpPr>
          <p:nvPr/>
        </p:nvCxnSpPr>
        <p:spPr>
          <a:xfrm rot="10800000" flipV="1">
            <a:off x="5445180" y="915215"/>
            <a:ext cx="2496620" cy="8362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BCDD920D-E9CE-4FF5-AABF-9EDA5A10D2F8}"/>
              </a:ext>
            </a:extLst>
          </p:cNvPr>
          <p:cNvCxnSpPr>
            <a:stCxn id="7" idx="3"/>
            <a:endCxn id="18" idx="1"/>
          </p:cNvCxnSpPr>
          <p:nvPr/>
        </p:nvCxnSpPr>
        <p:spPr>
          <a:xfrm flipV="1">
            <a:off x="7453126" y="1309016"/>
            <a:ext cx="1397593" cy="13969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3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1  </a:t>
            </a:r>
            <a:r>
              <a:rPr lang="zh-CN" altLang="en-US" sz="3200" b="1" dirty="0">
                <a:solidFill>
                  <a:srgbClr val="C00000"/>
                </a:solidFill>
              </a:rPr>
              <a:t>数据库存储结构概述</a:t>
            </a:r>
          </a:p>
        </p:txBody>
      </p:sp>
      <p:sp>
        <p:nvSpPr>
          <p:cNvPr id="5" name="内容占位符 4">
            <a:extLst>
              <a:ext uri="{FF2B5EF4-FFF2-40B4-BE49-F238E27FC236}">
                <a16:creationId xmlns:a16="http://schemas.microsoft.com/office/drawing/2014/main" id="{14031C15-63C0-4CBA-83FB-B0BFDA402C45}"/>
              </a:ext>
            </a:extLst>
          </p:cNvPr>
          <p:cNvSpPr>
            <a:spLocks noGrp="1"/>
          </p:cNvSpPr>
          <p:nvPr>
            <p:ph sz="quarter" idx="1"/>
          </p:nvPr>
        </p:nvSpPr>
        <p:spPr>
          <a:xfrm>
            <a:off x="910631" y="1424033"/>
            <a:ext cx="4752527" cy="4789971"/>
          </a:xfrm>
        </p:spPr>
        <p:txBody>
          <a:bodyPr/>
          <a:lstStyle/>
          <a:p>
            <a:pPr marL="0" indent="0">
              <a:buNone/>
            </a:pPr>
            <a:r>
              <a:rPr lang="zh-CN" altLang="en-US" b="1" dirty="0">
                <a:solidFill>
                  <a:srgbClr val="FF0000"/>
                </a:solidFill>
              </a:rPr>
              <a:t>  为了有效的进行</a:t>
            </a:r>
            <a:r>
              <a:rPr lang="zh-CN" altLang="en-US" dirty="0"/>
              <a:t>数据库文件管理，</a:t>
            </a:r>
            <a:r>
              <a:rPr lang="zh-CN" altLang="en-US" b="1" dirty="0">
                <a:solidFill>
                  <a:srgbClr val="FF0000"/>
                </a:solidFill>
              </a:rPr>
              <a:t>一般</a:t>
            </a:r>
            <a:r>
              <a:rPr lang="zh-CN" altLang="en-US" dirty="0"/>
              <a:t>将文件组织为“页”的集合。</a:t>
            </a:r>
            <a:endParaRPr lang="en-US" altLang="zh-CN" dirty="0"/>
          </a:p>
          <a:p>
            <a:pPr lvl="1"/>
            <a:r>
              <a:rPr lang="zh-CN" altLang="en-US" sz="2400" dirty="0"/>
              <a:t>追踪页面数据的读写操作</a:t>
            </a:r>
            <a:endParaRPr lang="en-US" altLang="zh-CN" sz="2400" dirty="0"/>
          </a:p>
          <a:p>
            <a:pPr lvl="1"/>
            <a:r>
              <a:rPr lang="zh-CN" altLang="en-US" sz="2400" dirty="0"/>
              <a:t>追踪可用的存储空间</a:t>
            </a:r>
            <a:endParaRPr lang="en-US" altLang="zh-CN" sz="2400" dirty="0"/>
          </a:p>
          <a:p>
            <a:endParaRPr lang="zh-CN" altLang="en-US" dirty="0"/>
          </a:p>
        </p:txBody>
      </p:sp>
      <p:sp>
        <p:nvSpPr>
          <p:cNvPr id="10" name="矩形 9">
            <a:extLst>
              <a:ext uri="{FF2B5EF4-FFF2-40B4-BE49-F238E27FC236}">
                <a16:creationId xmlns:a16="http://schemas.microsoft.com/office/drawing/2014/main" id="{86ADF768-B4F2-404A-A917-C81ABBB6442C}"/>
              </a:ext>
            </a:extLst>
          </p:cNvPr>
          <p:cNvSpPr/>
          <p:nvPr/>
        </p:nvSpPr>
        <p:spPr>
          <a:xfrm>
            <a:off x="6699855" y="1210378"/>
            <a:ext cx="4752527" cy="531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sp>
        <p:nvSpPr>
          <p:cNvPr id="11" name="矩形 10">
            <a:extLst>
              <a:ext uri="{FF2B5EF4-FFF2-40B4-BE49-F238E27FC236}">
                <a16:creationId xmlns:a16="http://schemas.microsoft.com/office/drawing/2014/main" id="{216417AA-97F0-4FCB-B1D5-C68FF7373D53}"/>
              </a:ext>
            </a:extLst>
          </p:cNvPr>
          <p:cNvSpPr/>
          <p:nvPr/>
        </p:nvSpPr>
        <p:spPr>
          <a:xfrm>
            <a:off x="6815286" y="1408667"/>
            <a:ext cx="454310" cy="424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13" name="矩形: 折角 12">
            <a:extLst>
              <a:ext uri="{FF2B5EF4-FFF2-40B4-BE49-F238E27FC236}">
                <a16:creationId xmlns:a16="http://schemas.microsoft.com/office/drawing/2014/main" id="{9214D36E-8CCB-4BA5-A727-D561C056FE50}"/>
              </a:ext>
            </a:extLst>
          </p:cNvPr>
          <p:cNvSpPr/>
          <p:nvPr/>
        </p:nvSpPr>
        <p:spPr>
          <a:xfrm>
            <a:off x="8111430" y="1408667"/>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4011956-113F-473C-8C53-9612FD2F4E80}"/>
              </a:ext>
            </a:extLst>
          </p:cNvPr>
          <p:cNvSpPr/>
          <p:nvPr/>
        </p:nvSpPr>
        <p:spPr>
          <a:xfrm>
            <a:off x="8399462"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6" name="矩形 15">
            <a:extLst>
              <a:ext uri="{FF2B5EF4-FFF2-40B4-BE49-F238E27FC236}">
                <a16:creationId xmlns:a16="http://schemas.microsoft.com/office/drawing/2014/main" id="{79A4AED5-B372-4FC0-AEA3-F90A547EDC1B}"/>
              </a:ext>
            </a:extLst>
          </p:cNvPr>
          <p:cNvSpPr/>
          <p:nvPr/>
        </p:nvSpPr>
        <p:spPr>
          <a:xfrm>
            <a:off x="8953264"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7" name="矩形 16">
            <a:extLst>
              <a:ext uri="{FF2B5EF4-FFF2-40B4-BE49-F238E27FC236}">
                <a16:creationId xmlns:a16="http://schemas.microsoft.com/office/drawing/2014/main" id="{0A0338A3-B28C-479C-9606-F3BF501CD57E}"/>
              </a:ext>
            </a:extLst>
          </p:cNvPr>
          <p:cNvSpPr/>
          <p:nvPr/>
        </p:nvSpPr>
        <p:spPr>
          <a:xfrm>
            <a:off x="9551590"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8" name="矩形 17">
            <a:extLst>
              <a:ext uri="{FF2B5EF4-FFF2-40B4-BE49-F238E27FC236}">
                <a16:creationId xmlns:a16="http://schemas.microsoft.com/office/drawing/2014/main" id="{E244E8B0-253A-4B3C-9A6E-6D8B1630F0FB}"/>
              </a:ext>
            </a:extLst>
          </p:cNvPr>
          <p:cNvSpPr/>
          <p:nvPr/>
        </p:nvSpPr>
        <p:spPr>
          <a:xfrm>
            <a:off x="10177400"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9" name="矩形 18">
            <a:extLst>
              <a:ext uri="{FF2B5EF4-FFF2-40B4-BE49-F238E27FC236}">
                <a16:creationId xmlns:a16="http://schemas.microsoft.com/office/drawing/2014/main" id="{A165D994-3F31-4DCB-A424-E011004E1B3E}"/>
              </a:ext>
            </a:extLst>
          </p:cNvPr>
          <p:cNvSpPr/>
          <p:nvPr/>
        </p:nvSpPr>
        <p:spPr>
          <a:xfrm>
            <a:off x="7606274" y="1413570"/>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数据文件</a:t>
            </a:r>
          </a:p>
        </p:txBody>
      </p:sp>
      <p:sp>
        <p:nvSpPr>
          <p:cNvPr id="20" name="矩形: 折角 19">
            <a:extLst>
              <a:ext uri="{FF2B5EF4-FFF2-40B4-BE49-F238E27FC236}">
                <a16:creationId xmlns:a16="http://schemas.microsoft.com/office/drawing/2014/main" id="{34B63E18-18A1-43D8-8CBB-3B25FD9C877C}"/>
              </a:ext>
            </a:extLst>
          </p:cNvPr>
          <p:cNvSpPr/>
          <p:nvPr/>
        </p:nvSpPr>
        <p:spPr>
          <a:xfrm>
            <a:off x="8112530" y="2853730"/>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5BE9829-89B2-4356-9509-A23802B76122}"/>
              </a:ext>
            </a:extLst>
          </p:cNvPr>
          <p:cNvSpPr/>
          <p:nvPr/>
        </p:nvSpPr>
        <p:spPr>
          <a:xfrm>
            <a:off x="7607374" y="2858633"/>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22" name="矩形: 折角 21">
            <a:extLst>
              <a:ext uri="{FF2B5EF4-FFF2-40B4-BE49-F238E27FC236}">
                <a16:creationId xmlns:a16="http://schemas.microsoft.com/office/drawing/2014/main" id="{1CCB4FCF-3542-4AEF-875A-73C3999F583E}"/>
              </a:ext>
            </a:extLst>
          </p:cNvPr>
          <p:cNvSpPr/>
          <p:nvPr/>
        </p:nvSpPr>
        <p:spPr>
          <a:xfrm>
            <a:off x="8111430" y="4869954"/>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41331AC-6907-4455-8872-DD6146DE3618}"/>
              </a:ext>
            </a:extLst>
          </p:cNvPr>
          <p:cNvSpPr/>
          <p:nvPr/>
        </p:nvSpPr>
        <p:spPr>
          <a:xfrm>
            <a:off x="7607374" y="4874857"/>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24" name="矩形 23">
            <a:extLst>
              <a:ext uri="{FF2B5EF4-FFF2-40B4-BE49-F238E27FC236}">
                <a16:creationId xmlns:a16="http://schemas.microsoft.com/office/drawing/2014/main" id="{3D049E62-FE20-4CD3-BB3C-304958503DB4}"/>
              </a:ext>
            </a:extLst>
          </p:cNvPr>
          <p:cNvSpPr/>
          <p:nvPr/>
        </p:nvSpPr>
        <p:spPr>
          <a:xfrm>
            <a:off x="9416919" y="4149875"/>
            <a:ext cx="206679"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93183FA7-FABF-4548-920B-002D3AC5EE58}"/>
              </a:ext>
            </a:extLst>
          </p:cNvPr>
          <p:cNvSpPr/>
          <p:nvPr/>
        </p:nvSpPr>
        <p:spPr>
          <a:xfrm>
            <a:off x="8327454"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6" name="矩形 25">
            <a:extLst>
              <a:ext uri="{FF2B5EF4-FFF2-40B4-BE49-F238E27FC236}">
                <a16:creationId xmlns:a16="http://schemas.microsoft.com/office/drawing/2014/main" id="{4F1DF9E4-F540-433E-B34A-0D4ECAAC4A42}"/>
              </a:ext>
            </a:extLst>
          </p:cNvPr>
          <p:cNvSpPr/>
          <p:nvPr/>
        </p:nvSpPr>
        <p:spPr>
          <a:xfrm>
            <a:off x="8881256"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7" name="矩形 26">
            <a:extLst>
              <a:ext uri="{FF2B5EF4-FFF2-40B4-BE49-F238E27FC236}">
                <a16:creationId xmlns:a16="http://schemas.microsoft.com/office/drawing/2014/main" id="{03385B97-C38B-474B-A544-FF734D18120D}"/>
              </a:ext>
            </a:extLst>
          </p:cNvPr>
          <p:cNvSpPr/>
          <p:nvPr/>
        </p:nvSpPr>
        <p:spPr>
          <a:xfrm>
            <a:off x="9479582"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8" name="矩形 27">
            <a:extLst>
              <a:ext uri="{FF2B5EF4-FFF2-40B4-BE49-F238E27FC236}">
                <a16:creationId xmlns:a16="http://schemas.microsoft.com/office/drawing/2014/main" id="{456F481E-51D1-4D23-808C-CB3DF5E1502E}"/>
              </a:ext>
            </a:extLst>
          </p:cNvPr>
          <p:cNvSpPr/>
          <p:nvPr/>
        </p:nvSpPr>
        <p:spPr>
          <a:xfrm>
            <a:off x="10105392"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9" name="矩形 28">
            <a:extLst>
              <a:ext uri="{FF2B5EF4-FFF2-40B4-BE49-F238E27FC236}">
                <a16:creationId xmlns:a16="http://schemas.microsoft.com/office/drawing/2014/main" id="{1723BEA0-A603-4F0B-81D9-E90DF76ED03F}"/>
              </a:ext>
            </a:extLst>
          </p:cNvPr>
          <p:cNvSpPr/>
          <p:nvPr/>
        </p:nvSpPr>
        <p:spPr>
          <a:xfrm>
            <a:off x="8327454"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0" name="矩形 29">
            <a:extLst>
              <a:ext uri="{FF2B5EF4-FFF2-40B4-BE49-F238E27FC236}">
                <a16:creationId xmlns:a16="http://schemas.microsoft.com/office/drawing/2014/main" id="{0891A2B8-5E78-43E1-891B-54D29D2C390C}"/>
              </a:ext>
            </a:extLst>
          </p:cNvPr>
          <p:cNvSpPr/>
          <p:nvPr/>
        </p:nvSpPr>
        <p:spPr>
          <a:xfrm>
            <a:off x="8881256"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1" name="矩形 30">
            <a:extLst>
              <a:ext uri="{FF2B5EF4-FFF2-40B4-BE49-F238E27FC236}">
                <a16:creationId xmlns:a16="http://schemas.microsoft.com/office/drawing/2014/main" id="{F941B765-F640-43A5-A46C-A62FFB421C37}"/>
              </a:ext>
            </a:extLst>
          </p:cNvPr>
          <p:cNvSpPr/>
          <p:nvPr/>
        </p:nvSpPr>
        <p:spPr>
          <a:xfrm>
            <a:off x="947958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2" name="矩形 31">
            <a:extLst>
              <a:ext uri="{FF2B5EF4-FFF2-40B4-BE49-F238E27FC236}">
                <a16:creationId xmlns:a16="http://schemas.microsoft.com/office/drawing/2014/main" id="{30D04378-4BC1-4F1D-A6CA-B04D3F2172B9}"/>
              </a:ext>
            </a:extLst>
          </p:cNvPr>
          <p:cNvSpPr/>
          <p:nvPr/>
        </p:nvSpPr>
        <p:spPr>
          <a:xfrm>
            <a:off x="1010539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Tree>
    <p:extLst>
      <p:ext uri="{BB962C8B-B14F-4D97-AF65-F5344CB8AC3E}">
        <p14:creationId xmlns:p14="http://schemas.microsoft.com/office/powerpoint/2010/main" val="17787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575" y="1354431"/>
            <a:ext cx="6408712" cy="5158182"/>
          </a:xfrm>
        </p:spPr>
        <p:txBody>
          <a:bodyPr/>
          <a:lstStyle/>
          <a:p>
            <a:r>
              <a:rPr lang="zh-CN" altLang="en-US" dirty="0"/>
              <a:t>不同的</a:t>
            </a:r>
            <a:r>
              <a:rPr lang="en-US" altLang="zh-CN" dirty="0"/>
              <a:t>DBMS</a:t>
            </a:r>
            <a:r>
              <a:rPr lang="zh-CN" altLang="en-US" dirty="0"/>
              <a:t>管理磁盘中</a:t>
            </a:r>
            <a:r>
              <a:rPr lang="en-US" altLang="zh-CN" dirty="0"/>
              <a:t>pages</a:t>
            </a:r>
            <a:r>
              <a:rPr lang="zh-CN" altLang="en-US" dirty="0"/>
              <a:t>的方式不同，堆文件组织（</a:t>
            </a:r>
            <a:r>
              <a:rPr lang="en-US" altLang="zh-CN" dirty="0"/>
              <a:t>Heap File Organization</a:t>
            </a:r>
            <a:r>
              <a:rPr lang="zh-CN" altLang="en-US" dirty="0"/>
              <a:t>）是一种常见的方式。</a:t>
            </a:r>
            <a:endParaRPr lang="en-US" altLang="zh-CN" dirty="0"/>
          </a:p>
          <a:p>
            <a:r>
              <a:rPr lang="zh-CN" altLang="en-US" dirty="0"/>
              <a:t>堆文件中设立一类专门的页面（目录页），用于记录所有的数据页的存放位置，同时记录每个页面的空闲空间信息。</a:t>
            </a:r>
          </a:p>
          <a:p>
            <a:r>
              <a:rPr lang="zh-CN" altLang="en-US" dirty="0">
                <a:solidFill>
                  <a:srgbClr val="FF0000"/>
                </a:solidFill>
              </a:rPr>
              <a:t> </a:t>
            </a:r>
            <a:r>
              <a:rPr lang="en-US" altLang="zh-CN" dirty="0"/>
              <a:t>DBMS</a:t>
            </a:r>
            <a:r>
              <a:rPr lang="zh-CN" altLang="en-US" dirty="0"/>
              <a:t>必须保持目录页与所有页的当前信息同步。</a:t>
            </a:r>
            <a:endParaRPr lang="en-US" altLang="zh-CN" dirty="0"/>
          </a:p>
        </p:txBody>
      </p:sp>
      <p:sp>
        <p:nvSpPr>
          <p:cNvPr id="5" name="标题 1">
            <a:extLst>
              <a:ext uri="{FF2B5EF4-FFF2-40B4-BE49-F238E27FC236}">
                <a16:creationId xmlns:a16="http://schemas.microsoft.com/office/drawing/2014/main" id="{C0B9E655-354A-4EA9-908A-C18950B832A5}"/>
              </a:ext>
            </a:extLst>
          </p:cNvPr>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2  </a:t>
            </a:r>
            <a:r>
              <a:rPr lang="zh-CN" altLang="en-US" sz="3200" b="1" dirty="0">
                <a:solidFill>
                  <a:srgbClr val="C00000"/>
                </a:solidFill>
              </a:rPr>
              <a:t>堆文件</a:t>
            </a:r>
          </a:p>
        </p:txBody>
      </p:sp>
      <p:grpSp>
        <p:nvGrpSpPr>
          <p:cNvPr id="35" name="组合 34">
            <a:extLst>
              <a:ext uri="{FF2B5EF4-FFF2-40B4-BE49-F238E27FC236}">
                <a16:creationId xmlns:a16="http://schemas.microsoft.com/office/drawing/2014/main" id="{A26E4119-8814-4E0C-B4C0-3D84A9F82F12}"/>
              </a:ext>
            </a:extLst>
          </p:cNvPr>
          <p:cNvGrpSpPr/>
          <p:nvPr/>
        </p:nvGrpSpPr>
        <p:grpSpPr>
          <a:xfrm>
            <a:off x="6815287" y="829506"/>
            <a:ext cx="5296921" cy="5048560"/>
            <a:chOff x="4276584" y="141104"/>
            <a:chExt cx="7246351" cy="6304964"/>
          </a:xfrm>
        </p:grpSpPr>
        <p:sp>
          <p:nvSpPr>
            <p:cNvPr id="36" name="矩形 35">
              <a:extLst>
                <a:ext uri="{FF2B5EF4-FFF2-40B4-BE49-F238E27FC236}">
                  <a16:creationId xmlns:a16="http://schemas.microsoft.com/office/drawing/2014/main" id="{2BA1E568-F2BC-4027-BAAC-828FC878DD53}"/>
                </a:ext>
              </a:extLst>
            </p:cNvPr>
            <p:cNvSpPr/>
            <p:nvPr/>
          </p:nvSpPr>
          <p:spPr>
            <a:xfrm>
              <a:off x="4276584" y="1719785"/>
              <a:ext cx="3075709" cy="309946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F8B290F-C2E6-43EB-8BA7-4F541EB3E54B}"/>
                </a:ext>
              </a:extLst>
            </p:cNvPr>
            <p:cNvSpPr/>
            <p:nvPr/>
          </p:nvSpPr>
          <p:spPr>
            <a:xfrm>
              <a:off x="4413150"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3771BE82-5934-4CD7-B4A2-FD2C055B986F}"/>
                </a:ext>
              </a:extLst>
            </p:cNvPr>
            <p:cNvSpPr/>
            <p:nvPr/>
          </p:nvSpPr>
          <p:spPr>
            <a:xfrm>
              <a:off x="5455209"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C9B6ED9-991F-448C-89A4-F795C748924C}"/>
                </a:ext>
              </a:extLst>
            </p:cNvPr>
            <p:cNvSpPr/>
            <p:nvPr/>
          </p:nvSpPr>
          <p:spPr>
            <a:xfrm>
              <a:off x="6497268"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8BF5896-627A-43EC-8A6A-80C5C62C888B}"/>
                </a:ext>
              </a:extLst>
            </p:cNvPr>
            <p:cNvSpPr/>
            <p:nvPr/>
          </p:nvSpPr>
          <p:spPr>
            <a:xfrm>
              <a:off x="4413150"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103C849-1EDE-4D07-AE11-7C0FDA95C89A}"/>
                </a:ext>
              </a:extLst>
            </p:cNvPr>
            <p:cNvSpPr/>
            <p:nvPr/>
          </p:nvSpPr>
          <p:spPr>
            <a:xfrm>
              <a:off x="5455209"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93A3F30B-48DE-406B-9461-9A831A87133B}"/>
                </a:ext>
              </a:extLst>
            </p:cNvPr>
            <p:cNvSpPr/>
            <p:nvPr/>
          </p:nvSpPr>
          <p:spPr>
            <a:xfrm>
              <a:off x="6497268"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2B44C5E6-6D77-4F4B-A0EB-DB41DE5A393E}"/>
                </a:ext>
              </a:extLst>
            </p:cNvPr>
            <p:cNvSpPr/>
            <p:nvPr/>
          </p:nvSpPr>
          <p:spPr>
            <a:xfrm>
              <a:off x="4413150"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A05752C-9F47-4305-93EC-268BAE132246}"/>
                </a:ext>
              </a:extLst>
            </p:cNvPr>
            <p:cNvSpPr/>
            <p:nvPr/>
          </p:nvSpPr>
          <p:spPr>
            <a:xfrm>
              <a:off x="5455209"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FE2BC20-44C0-482A-A1D3-5581994809CD}"/>
                </a:ext>
              </a:extLst>
            </p:cNvPr>
            <p:cNvSpPr/>
            <p:nvPr/>
          </p:nvSpPr>
          <p:spPr>
            <a:xfrm>
              <a:off x="6497268"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67A8098D-58A3-4086-8922-038EF39377EE}"/>
                </a:ext>
              </a:extLst>
            </p:cNvPr>
            <p:cNvSpPr txBox="1"/>
            <p:nvPr/>
          </p:nvSpPr>
          <p:spPr>
            <a:xfrm>
              <a:off x="5189452" y="1789770"/>
              <a:ext cx="1140031" cy="455276"/>
            </a:xfrm>
            <a:prstGeom prst="rect">
              <a:avLst/>
            </a:prstGeom>
            <a:noFill/>
          </p:spPr>
          <p:txBody>
            <a:bodyPr wrap="square" rtlCol="0">
              <a:spAutoFit/>
            </a:bodyPr>
            <a:lstStyle/>
            <a:p>
              <a:r>
                <a:rPr lang="zh-CN" altLang="en-US" sz="1600" dirty="0"/>
                <a:t>页目录</a:t>
              </a:r>
            </a:p>
          </p:txBody>
        </p:sp>
        <p:sp>
          <p:nvSpPr>
            <p:cNvPr id="47" name="文本框 46">
              <a:extLst>
                <a:ext uri="{FF2B5EF4-FFF2-40B4-BE49-F238E27FC236}">
                  <a16:creationId xmlns:a16="http://schemas.microsoft.com/office/drawing/2014/main" id="{3DC4BEAB-2C7A-4266-801F-BFA0C95CECFB}"/>
                </a:ext>
              </a:extLst>
            </p:cNvPr>
            <p:cNvSpPr txBox="1"/>
            <p:nvPr/>
          </p:nvSpPr>
          <p:spPr>
            <a:xfrm>
              <a:off x="9646815" y="3945573"/>
              <a:ext cx="631572" cy="923909"/>
            </a:xfrm>
            <a:prstGeom prst="rect">
              <a:avLst/>
            </a:prstGeom>
            <a:noFill/>
          </p:spPr>
          <p:txBody>
            <a:bodyPr vert="eaVert" wrap="square" rtlCol="0">
              <a:spAutoFit/>
            </a:bodyPr>
            <a:lstStyle/>
            <a:p>
              <a:r>
                <a:rPr lang="en-US" altLang="zh-CN" sz="1800" dirty="0"/>
                <a:t>……</a:t>
              </a:r>
              <a:endParaRPr lang="zh-CN" altLang="en-US" sz="1800" dirty="0"/>
            </a:p>
          </p:txBody>
        </p:sp>
        <p:sp>
          <p:nvSpPr>
            <p:cNvPr id="48" name="文本框 47">
              <a:extLst>
                <a:ext uri="{FF2B5EF4-FFF2-40B4-BE49-F238E27FC236}">
                  <a16:creationId xmlns:a16="http://schemas.microsoft.com/office/drawing/2014/main" id="{3C04B152-E6A8-499F-A471-7392134BBE8F}"/>
                </a:ext>
              </a:extLst>
            </p:cNvPr>
            <p:cNvSpPr txBox="1"/>
            <p:nvPr/>
          </p:nvSpPr>
          <p:spPr>
            <a:xfrm>
              <a:off x="5357301" y="5183552"/>
              <a:ext cx="757886" cy="1014742"/>
            </a:xfrm>
            <a:prstGeom prst="rect">
              <a:avLst/>
            </a:prstGeom>
            <a:noFill/>
          </p:spPr>
          <p:txBody>
            <a:bodyPr vert="eaVert" wrap="square" rtlCol="0">
              <a:spAutoFit/>
            </a:bodyPr>
            <a:lstStyle/>
            <a:p>
              <a:r>
                <a:rPr lang="en-US" altLang="zh-CN" sz="2400" dirty="0"/>
                <a:t>……</a:t>
              </a:r>
              <a:endParaRPr lang="zh-CN" altLang="en-US" sz="2400" dirty="0"/>
            </a:p>
          </p:txBody>
        </p:sp>
        <p:cxnSp>
          <p:nvCxnSpPr>
            <p:cNvPr id="49" name="连接符: 肘形 48">
              <a:extLst>
                <a:ext uri="{FF2B5EF4-FFF2-40B4-BE49-F238E27FC236}">
                  <a16:creationId xmlns:a16="http://schemas.microsoft.com/office/drawing/2014/main" id="{6877B763-4F0C-484A-8F4B-426C5EC6F680}"/>
                </a:ext>
              </a:extLst>
            </p:cNvPr>
            <p:cNvCxnSpPr>
              <a:cxnSpLocks/>
            </p:cNvCxnSpPr>
            <p:nvPr/>
          </p:nvCxnSpPr>
          <p:spPr>
            <a:xfrm flipV="1">
              <a:off x="5838188" y="1064395"/>
              <a:ext cx="2844141" cy="2654402"/>
            </a:xfrm>
            <a:prstGeom prst="bentConnector3">
              <a:avLst>
                <a:gd name="adj1" fmla="val 18685"/>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DF87421E-09CB-47DB-8D8B-DE7B06DCF0A8}"/>
                </a:ext>
              </a:extLst>
            </p:cNvPr>
            <p:cNvCxnSpPr>
              <a:cxnSpLocks/>
              <a:stCxn id="38" idx="2"/>
            </p:cNvCxnSpPr>
            <p:nvPr/>
          </p:nvCxnSpPr>
          <p:spPr>
            <a:xfrm rot="5400000" flipH="1" flipV="1">
              <a:off x="7161164" y="1380215"/>
              <a:ext cx="198189" cy="2844140"/>
            </a:xfrm>
            <a:prstGeom prst="bentConnector4">
              <a:avLst>
                <a:gd name="adj1" fmla="val -55425"/>
                <a:gd name="adj2" fmla="val 5673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E33A0B0F-254D-4FD0-A2B7-12CA068707E1}"/>
                </a:ext>
              </a:extLst>
            </p:cNvPr>
            <p:cNvCxnSpPr>
              <a:cxnSpLocks/>
              <a:stCxn id="39" idx="3"/>
            </p:cNvCxnSpPr>
            <p:nvPr/>
          </p:nvCxnSpPr>
          <p:spPr>
            <a:xfrm>
              <a:off x="7263227" y="2595589"/>
              <a:ext cx="1419102" cy="2842884"/>
            </a:xfrm>
            <a:prstGeom prst="bentConnector3">
              <a:avLst>
                <a:gd name="adj1" fmla="val 26987"/>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C717D69F-2B09-499E-B82F-173BC037226E}"/>
                </a:ext>
              </a:extLst>
            </p:cNvPr>
            <p:cNvGrpSpPr/>
            <p:nvPr/>
          </p:nvGrpSpPr>
          <p:grpSpPr>
            <a:xfrm>
              <a:off x="8695669" y="4743131"/>
              <a:ext cx="2185061" cy="1702937"/>
              <a:chOff x="1283996" y="1581653"/>
              <a:chExt cx="5180878" cy="3419528"/>
            </a:xfrm>
          </p:grpSpPr>
          <p:sp>
            <p:nvSpPr>
              <p:cNvPr id="91" name="矩形 90">
                <a:extLst>
                  <a:ext uri="{FF2B5EF4-FFF2-40B4-BE49-F238E27FC236}">
                    <a16:creationId xmlns:a16="http://schemas.microsoft.com/office/drawing/2014/main" id="{3D2DF7E5-9F2F-4BA9-8FA6-04610A496981}"/>
                  </a:ext>
                </a:extLst>
              </p:cNvPr>
              <p:cNvSpPr/>
              <p:nvPr/>
            </p:nvSpPr>
            <p:spPr>
              <a:xfrm>
                <a:off x="1283996" y="1581653"/>
                <a:ext cx="5173642" cy="3410477"/>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2E3FFFEA-3E14-4DF2-AD00-AFFC54D75C1D}"/>
                  </a:ext>
                </a:extLst>
              </p:cNvPr>
              <p:cNvSpPr/>
              <p:nvPr/>
            </p:nvSpPr>
            <p:spPr>
              <a:xfrm>
                <a:off x="1291233" y="1581653"/>
                <a:ext cx="5159165" cy="497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93" name="矩形 92">
                <a:extLst>
                  <a:ext uri="{FF2B5EF4-FFF2-40B4-BE49-F238E27FC236}">
                    <a16:creationId xmlns:a16="http://schemas.microsoft.com/office/drawing/2014/main" id="{784B3984-81E2-448D-8805-3615F8BE2E97}"/>
                  </a:ext>
                </a:extLst>
              </p:cNvPr>
              <p:cNvSpPr/>
              <p:nvPr/>
            </p:nvSpPr>
            <p:spPr>
              <a:xfrm>
                <a:off x="1291232" y="2079189"/>
                <a:ext cx="2609949" cy="497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94" name="矩形 93">
                <a:extLst>
                  <a:ext uri="{FF2B5EF4-FFF2-40B4-BE49-F238E27FC236}">
                    <a16:creationId xmlns:a16="http://schemas.microsoft.com/office/drawing/2014/main" id="{BD15784F-90B3-47DC-BD2F-002C591CB352}"/>
                  </a:ext>
                </a:extLst>
              </p:cNvPr>
              <p:cNvSpPr/>
              <p:nvPr/>
            </p:nvSpPr>
            <p:spPr>
              <a:xfrm>
                <a:off x="3908417" y="2088242"/>
                <a:ext cx="977904"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95" name="矩形 94">
                <a:extLst>
                  <a:ext uri="{FF2B5EF4-FFF2-40B4-BE49-F238E27FC236}">
                    <a16:creationId xmlns:a16="http://schemas.microsoft.com/office/drawing/2014/main" id="{DA506A9D-EED1-4084-9A44-AD8178AA7DCD}"/>
                  </a:ext>
                </a:extLst>
              </p:cNvPr>
              <p:cNvSpPr/>
              <p:nvPr/>
            </p:nvSpPr>
            <p:spPr>
              <a:xfrm>
                <a:off x="4893557" y="2085485"/>
                <a:ext cx="727453"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96" name="矩形 95">
                <a:extLst>
                  <a:ext uri="{FF2B5EF4-FFF2-40B4-BE49-F238E27FC236}">
                    <a16:creationId xmlns:a16="http://schemas.microsoft.com/office/drawing/2014/main" id="{D115CE05-8F38-4489-9E89-9DC2A7A5468B}"/>
                  </a:ext>
                </a:extLst>
              </p:cNvPr>
              <p:cNvSpPr/>
              <p:nvPr/>
            </p:nvSpPr>
            <p:spPr>
              <a:xfrm>
                <a:off x="1291232" y="4503645"/>
                <a:ext cx="2148058"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7" name="矩形 96">
                <a:extLst>
                  <a:ext uri="{FF2B5EF4-FFF2-40B4-BE49-F238E27FC236}">
                    <a16:creationId xmlns:a16="http://schemas.microsoft.com/office/drawing/2014/main" id="{DD2D5D9D-31F6-4A10-BC20-B58FC36E94F9}"/>
                  </a:ext>
                </a:extLst>
              </p:cNvPr>
              <p:cNvSpPr/>
              <p:nvPr/>
            </p:nvSpPr>
            <p:spPr>
              <a:xfrm>
                <a:off x="3439921" y="4503645"/>
                <a:ext cx="3024953"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Tuple 1</a:t>
                </a:r>
                <a:endParaRPr lang="zh-CN" altLang="en-US" sz="1050" dirty="0">
                  <a:solidFill>
                    <a:schemeClr val="tx1"/>
                  </a:solidFill>
                </a:endParaRPr>
              </a:p>
            </p:txBody>
          </p:sp>
          <p:sp>
            <p:nvSpPr>
              <p:cNvPr id="98" name="矩形 97">
                <a:extLst>
                  <a:ext uri="{FF2B5EF4-FFF2-40B4-BE49-F238E27FC236}">
                    <a16:creationId xmlns:a16="http://schemas.microsoft.com/office/drawing/2014/main" id="{6B63D4CD-33D2-402F-AEC6-4CE906F2A303}"/>
                  </a:ext>
                </a:extLst>
              </p:cNvPr>
              <p:cNvSpPr/>
              <p:nvPr/>
            </p:nvSpPr>
            <p:spPr>
              <a:xfrm>
                <a:off x="4820149" y="4006107"/>
                <a:ext cx="1644725" cy="50743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Tuple 2</a:t>
                </a:r>
                <a:endParaRPr lang="zh-CN" altLang="en-US" sz="900" dirty="0">
                  <a:solidFill>
                    <a:schemeClr val="tx1"/>
                  </a:solidFill>
                </a:endParaRPr>
              </a:p>
            </p:txBody>
          </p:sp>
          <p:cxnSp>
            <p:nvCxnSpPr>
              <p:cNvPr id="99" name="连接符: 曲线 98">
                <a:extLst>
                  <a:ext uri="{FF2B5EF4-FFF2-40B4-BE49-F238E27FC236}">
                    <a16:creationId xmlns:a16="http://schemas.microsoft.com/office/drawing/2014/main" id="{80E4D857-E51E-4137-B083-F8DF402028AE}"/>
                  </a:ext>
                </a:extLst>
              </p:cNvPr>
              <p:cNvCxnSpPr>
                <a:cxnSpLocks/>
                <a:endCxn id="98" idx="1"/>
              </p:cNvCxnSpPr>
              <p:nvPr/>
            </p:nvCxnSpPr>
            <p:spPr>
              <a:xfrm rot="5400000">
                <a:off x="4210185" y="3305701"/>
                <a:ext cx="1564088" cy="344159"/>
              </a:xfrm>
              <a:prstGeom prst="curvedConnector4">
                <a:avLst>
                  <a:gd name="adj1" fmla="val 41889"/>
                  <a:gd name="adj2" fmla="val 3154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id="{727D0CCB-96F1-4BE9-88E2-AB20C29F532D}"/>
                  </a:ext>
                </a:extLst>
              </p:cNvPr>
              <p:cNvCxnSpPr>
                <a:cxnSpLocks/>
                <a:stCxn id="94" idx="2"/>
                <a:endCxn id="97" idx="1"/>
              </p:cNvCxnSpPr>
              <p:nvPr/>
            </p:nvCxnSpPr>
            <p:spPr>
              <a:xfrm rot="5400000">
                <a:off x="2835328" y="3190371"/>
                <a:ext cx="2166635" cy="957448"/>
              </a:xfrm>
              <a:prstGeom prst="curvedConnector4">
                <a:avLst>
                  <a:gd name="adj1" fmla="val 44259"/>
                  <a:gd name="adj2" fmla="val 1238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左大括号 100">
                <a:extLst>
                  <a:ext uri="{FF2B5EF4-FFF2-40B4-BE49-F238E27FC236}">
                    <a16:creationId xmlns:a16="http://schemas.microsoft.com/office/drawing/2014/main" id="{7730CE91-4364-460A-8D72-8DFCF62F6BCE}"/>
                  </a:ext>
                </a:extLst>
              </p:cNvPr>
              <p:cNvSpPr/>
              <p:nvPr/>
            </p:nvSpPr>
            <p:spPr>
              <a:xfrm rot="16200000">
                <a:off x="4578241" y="1995991"/>
                <a:ext cx="378309" cy="16915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3BADBC1F-4D07-4E33-802A-D90EC7AA6405}"/>
                  </a:ext>
                </a:extLst>
              </p:cNvPr>
              <p:cNvSpPr txBox="1"/>
              <p:nvPr/>
            </p:nvSpPr>
            <p:spPr>
              <a:xfrm>
                <a:off x="3961055" y="2959185"/>
                <a:ext cx="2179248" cy="540278"/>
              </a:xfrm>
              <a:prstGeom prst="rect">
                <a:avLst/>
              </a:prstGeom>
              <a:noFill/>
            </p:spPr>
            <p:txBody>
              <a:bodyPr wrap="square" rtlCol="0">
                <a:spAutoFit/>
              </a:bodyPr>
              <a:lstStyle/>
              <a:p>
                <a:r>
                  <a:rPr lang="en-US" altLang="zh-CN" sz="800" dirty="0"/>
                  <a:t>line pointers</a:t>
                </a:r>
                <a:endParaRPr lang="zh-CN" altLang="en-US" sz="800" dirty="0"/>
              </a:p>
            </p:txBody>
          </p:sp>
        </p:grpSp>
        <p:sp>
          <p:nvSpPr>
            <p:cNvPr id="53" name="文本框 52">
              <a:extLst>
                <a:ext uri="{FF2B5EF4-FFF2-40B4-BE49-F238E27FC236}">
                  <a16:creationId xmlns:a16="http://schemas.microsoft.com/office/drawing/2014/main" id="{7B2A8A0E-44CC-46D1-8AC4-A055CFED1D6C}"/>
                </a:ext>
              </a:extLst>
            </p:cNvPr>
            <p:cNvSpPr txBox="1"/>
            <p:nvPr/>
          </p:nvSpPr>
          <p:spPr>
            <a:xfrm>
              <a:off x="11049990" y="509007"/>
              <a:ext cx="374072" cy="1191550"/>
            </a:xfrm>
            <a:prstGeom prst="rect">
              <a:avLst/>
            </a:prstGeom>
            <a:noFill/>
          </p:spPr>
          <p:txBody>
            <a:bodyPr wrap="square" rtlCol="0">
              <a:spAutoFit/>
            </a:bodyPr>
            <a:lstStyle/>
            <a:p>
              <a:pPr algn="ctr"/>
              <a:r>
                <a:rPr lang="zh-CN" altLang="en-US" sz="1400" dirty="0"/>
                <a:t>数据页</a:t>
              </a:r>
              <a:r>
                <a:rPr lang="en-US" altLang="zh-CN" sz="1400" dirty="0"/>
                <a:t>0</a:t>
              </a:r>
              <a:endParaRPr lang="zh-CN" altLang="en-US" sz="1400" dirty="0"/>
            </a:p>
          </p:txBody>
        </p:sp>
        <p:sp>
          <p:nvSpPr>
            <p:cNvPr id="54" name="文本框 53">
              <a:extLst>
                <a:ext uri="{FF2B5EF4-FFF2-40B4-BE49-F238E27FC236}">
                  <a16:creationId xmlns:a16="http://schemas.microsoft.com/office/drawing/2014/main" id="{B1C1E95A-0F1F-46C1-A1CF-7487C000EB49}"/>
                </a:ext>
              </a:extLst>
            </p:cNvPr>
            <p:cNvSpPr txBox="1"/>
            <p:nvPr/>
          </p:nvSpPr>
          <p:spPr>
            <a:xfrm>
              <a:off x="11049990" y="2153321"/>
              <a:ext cx="472945" cy="1191550"/>
            </a:xfrm>
            <a:prstGeom prst="rect">
              <a:avLst/>
            </a:prstGeom>
            <a:noFill/>
          </p:spPr>
          <p:txBody>
            <a:bodyPr wrap="square" rtlCol="0">
              <a:spAutoFit/>
            </a:bodyPr>
            <a:lstStyle/>
            <a:p>
              <a:pPr algn="ctr"/>
              <a:r>
                <a:rPr lang="zh-CN" altLang="en-US" sz="1400" dirty="0"/>
                <a:t>数据页   </a:t>
              </a:r>
              <a:r>
                <a:rPr lang="en-US" altLang="zh-CN" sz="1400" dirty="0"/>
                <a:t>1</a:t>
              </a:r>
              <a:endParaRPr lang="zh-CN" altLang="en-US" sz="1400" dirty="0"/>
            </a:p>
          </p:txBody>
        </p:sp>
        <p:sp>
          <p:nvSpPr>
            <p:cNvPr id="55" name="文本框 54">
              <a:extLst>
                <a:ext uri="{FF2B5EF4-FFF2-40B4-BE49-F238E27FC236}">
                  <a16:creationId xmlns:a16="http://schemas.microsoft.com/office/drawing/2014/main" id="{022E85C1-DF70-4AC9-977D-F228F8962FC8}"/>
                </a:ext>
              </a:extLst>
            </p:cNvPr>
            <p:cNvSpPr txBox="1"/>
            <p:nvPr/>
          </p:nvSpPr>
          <p:spPr>
            <a:xfrm>
              <a:off x="10881706" y="4930844"/>
              <a:ext cx="632472" cy="1191550"/>
            </a:xfrm>
            <a:prstGeom prst="rect">
              <a:avLst/>
            </a:prstGeom>
            <a:noFill/>
          </p:spPr>
          <p:txBody>
            <a:bodyPr wrap="square" rtlCol="0">
              <a:spAutoFit/>
            </a:bodyPr>
            <a:lstStyle/>
            <a:p>
              <a:pPr algn="ctr"/>
              <a:r>
                <a:rPr lang="zh-CN" altLang="en-US" sz="1400" dirty="0"/>
                <a:t>数据页</a:t>
              </a:r>
              <a:r>
                <a:rPr lang="en-US" altLang="zh-CN" sz="1400" dirty="0"/>
                <a:t>100</a:t>
              </a:r>
              <a:endParaRPr lang="zh-CN" altLang="en-US" sz="1400" dirty="0"/>
            </a:p>
          </p:txBody>
        </p:sp>
        <p:grpSp>
          <p:nvGrpSpPr>
            <p:cNvPr id="56" name="组合 55">
              <a:extLst>
                <a:ext uri="{FF2B5EF4-FFF2-40B4-BE49-F238E27FC236}">
                  <a16:creationId xmlns:a16="http://schemas.microsoft.com/office/drawing/2014/main" id="{2EFD9395-BA56-4D71-8ADA-F96ACFD72C00}"/>
                </a:ext>
              </a:extLst>
            </p:cNvPr>
            <p:cNvGrpSpPr/>
            <p:nvPr/>
          </p:nvGrpSpPr>
          <p:grpSpPr>
            <a:xfrm>
              <a:off x="8756742" y="141104"/>
              <a:ext cx="2174007" cy="1740738"/>
              <a:chOff x="1280224" y="786010"/>
              <a:chExt cx="6233265" cy="4177876"/>
            </a:xfrm>
          </p:grpSpPr>
          <p:sp>
            <p:nvSpPr>
              <p:cNvPr id="75" name="矩形 74">
                <a:extLst>
                  <a:ext uri="{FF2B5EF4-FFF2-40B4-BE49-F238E27FC236}">
                    <a16:creationId xmlns:a16="http://schemas.microsoft.com/office/drawing/2014/main" id="{A4CD59CF-CC74-45A3-A15C-60BE9A7D02FE}"/>
                  </a:ext>
                </a:extLst>
              </p:cNvPr>
              <p:cNvSpPr/>
              <p:nvPr/>
            </p:nvSpPr>
            <p:spPr>
              <a:xfrm>
                <a:off x="1280224" y="786010"/>
                <a:ext cx="6116182" cy="4166819"/>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id="{43488746-5141-4559-A9B7-294B878C713C}"/>
                  </a:ext>
                </a:extLst>
              </p:cNvPr>
              <p:cNvSpPr/>
              <p:nvPr/>
            </p:nvSpPr>
            <p:spPr>
              <a:xfrm>
                <a:off x="1288783" y="786010"/>
                <a:ext cx="6099067"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77" name="矩形 76">
                <a:extLst>
                  <a:ext uri="{FF2B5EF4-FFF2-40B4-BE49-F238E27FC236}">
                    <a16:creationId xmlns:a16="http://schemas.microsoft.com/office/drawing/2014/main" id="{87A17223-C85F-4B51-9AE9-8898DA79570C}"/>
                  </a:ext>
                </a:extLst>
              </p:cNvPr>
              <p:cNvSpPr/>
              <p:nvPr/>
            </p:nvSpPr>
            <p:spPr>
              <a:xfrm>
                <a:off x="1288782" y="1393884"/>
                <a:ext cx="3085432"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78" name="矩形 77">
                <a:extLst>
                  <a:ext uri="{FF2B5EF4-FFF2-40B4-BE49-F238E27FC236}">
                    <a16:creationId xmlns:a16="http://schemas.microsoft.com/office/drawing/2014/main" id="{DB82465E-9114-4476-99BF-B2AB10372121}"/>
                  </a:ext>
                </a:extLst>
              </p:cNvPr>
              <p:cNvSpPr/>
              <p:nvPr/>
            </p:nvSpPr>
            <p:spPr>
              <a:xfrm>
                <a:off x="4374209" y="1393883"/>
                <a:ext cx="1039158"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79" name="矩形 78">
                <a:extLst>
                  <a:ext uri="{FF2B5EF4-FFF2-40B4-BE49-F238E27FC236}">
                    <a16:creationId xmlns:a16="http://schemas.microsoft.com/office/drawing/2014/main" id="{78B52681-C92C-4947-8CA8-CC3FDEA84FA7}"/>
                  </a:ext>
                </a:extLst>
              </p:cNvPr>
              <p:cNvSpPr/>
              <p:nvPr/>
            </p:nvSpPr>
            <p:spPr>
              <a:xfrm>
                <a:off x="5413367" y="1393883"/>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80" name="矩形 79">
                <a:extLst>
                  <a:ext uri="{FF2B5EF4-FFF2-40B4-BE49-F238E27FC236}">
                    <a16:creationId xmlns:a16="http://schemas.microsoft.com/office/drawing/2014/main" id="{82A07A33-9108-4653-BE12-D4E7B9509182}"/>
                  </a:ext>
                </a:extLst>
              </p:cNvPr>
              <p:cNvSpPr/>
              <p:nvPr/>
            </p:nvSpPr>
            <p:spPr>
              <a:xfrm>
                <a:off x="1288782" y="4356012"/>
                <a:ext cx="2539394"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1" name="矩形 80">
                <a:extLst>
                  <a:ext uri="{FF2B5EF4-FFF2-40B4-BE49-F238E27FC236}">
                    <a16:creationId xmlns:a16="http://schemas.microsoft.com/office/drawing/2014/main" id="{8E40898A-1B35-4B04-B438-D2C0FCA104AC}"/>
                  </a:ext>
                </a:extLst>
              </p:cNvPr>
              <p:cNvSpPr/>
              <p:nvPr/>
            </p:nvSpPr>
            <p:spPr>
              <a:xfrm>
                <a:off x="3828922" y="4356012"/>
                <a:ext cx="3576042"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1</a:t>
                </a:r>
                <a:endParaRPr lang="zh-CN" altLang="en-US" sz="1200" dirty="0">
                  <a:solidFill>
                    <a:schemeClr val="tx1"/>
                  </a:solidFill>
                </a:endParaRPr>
              </a:p>
            </p:txBody>
          </p:sp>
          <p:sp>
            <p:nvSpPr>
              <p:cNvPr id="82" name="矩形 81">
                <a:extLst>
                  <a:ext uri="{FF2B5EF4-FFF2-40B4-BE49-F238E27FC236}">
                    <a16:creationId xmlns:a16="http://schemas.microsoft.com/office/drawing/2014/main" id="{EFC85C3F-C95A-4F68-A2AA-05F6DB745B29}"/>
                  </a:ext>
                </a:extLst>
              </p:cNvPr>
              <p:cNvSpPr/>
              <p:nvPr/>
            </p:nvSpPr>
            <p:spPr>
              <a:xfrm>
                <a:off x="5381197" y="3748137"/>
                <a:ext cx="202376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Tuple 2</a:t>
                </a:r>
                <a:endParaRPr lang="zh-CN" altLang="en-US" sz="900" dirty="0">
                  <a:solidFill>
                    <a:schemeClr val="tx1"/>
                  </a:solidFill>
                </a:endParaRPr>
              </a:p>
            </p:txBody>
          </p:sp>
          <p:cxnSp>
            <p:nvCxnSpPr>
              <p:cNvPr id="83" name="连接符: 曲线 82">
                <a:extLst>
                  <a:ext uri="{FF2B5EF4-FFF2-40B4-BE49-F238E27FC236}">
                    <a16:creationId xmlns:a16="http://schemas.microsoft.com/office/drawing/2014/main" id="{4A77A01B-6037-477A-9792-F66F78D268A5}"/>
                  </a:ext>
                </a:extLst>
              </p:cNvPr>
              <p:cNvCxnSpPr>
                <a:cxnSpLocks/>
                <a:stCxn id="79" idx="2"/>
                <a:endCxn id="87" idx="3"/>
              </p:cNvCxnSpPr>
              <p:nvPr/>
            </p:nvCxnSpPr>
            <p:spPr>
              <a:xfrm rot="5400000">
                <a:off x="4614676" y="2759729"/>
                <a:ext cx="2050316" cy="53437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左大括号 83">
                <a:extLst>
                  <a:ext uri="{FF2B5EF4-FFF2-40B4-BE49-F238E27FC236}">
                    <a16:creationId xmlns:a16="http://schemas.microsoft.com/office/drawing/2014/main" id="{5CBA8695-ED46-43FD-AB9B-06FD456C30BB}"/>
                  </a:ext>
                </a:extLst>
              </p:cNvPr>
              <p:cNvSpPr/>
              <p:nvPr/>
            </p:nvSpPr>
            <p:spPr>
              <a:xfrm rot="16200000">
                <a:off x="5720472" y="897243"/>
                <a:ext cx="326759" cy="2699532"/>
              </a:xfrm>
              <a:prstGeom prst="leftBrace">
                <a:avLst>
                  <a:gd name="adj1" fmla="val 8333"/>
                  <a:gd name="adj2" fmla="val 498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BEA31E15-D3AB-470F-9757-339B9F7C5782}"/>
                  </a:ext>
                </a:extLst>
              </p:cNvPr>
              <p:cNvSpPr txBox="1"/>
              <p:nvPr/>
            </p:nvSpPr>
            <p:spPr>
              <a:xfrm>
                <a:off x="5080695" y="2246761"/>
                <a:ext cx="2261441" cy="517079"/>
              </a:xfrm>
              <a:prstGeom prst="rect">
                <a:avLst/>
              </a:prstGeom>
              <a:noFill/>
            </p:spPr>
            <p:txBody>
              <a:bodyPr wrap="square" rtlCol="0">
                <a:spAutoFit/>
              </a:bodyPr>
              <a:lstStyle/>
              <a:p>
                <a:r>
                  <a:rPr lang="en-US" altLang="zh-CN" sz="800" dirty="0"/>
                  <a:t>line pointers</a:t>
                </a:r>
                <a:endParaRPr lang="zh-CN" altLang="en-US" sz="800" dirty="0"/>
              </a:p>
            </p:txBody>
          </p:sp>
          <p:sp>
            <p:nvSpPr>
              <p:cNvPr id="86" name="矩形 85">
                <a:extLst>
                  <a:ext uri="{FF2B5EF4-FFF2-40B4-BE49-F238E27FC236}">
                    <a16:creationId xmlns:a16="http://schemas.microsoft.com/office/drawing/2014/main" id="{4D835D7C-9E01-4E32-9F9B-32B10D9E758E}"/>
                  </a:ext>
                </a:extLst>
              </p:cNvPr>
              <p:cNvSpPr/>
              <p:nvPr/>
            </p:nvSpPr>
            <p:spPr>
              <a:xfrm>
                <a:off x="6398074" y="1393884"/>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a:t>
                </a:r>
                <a:endParaRPr lang="zh-CN" altLang="en-US" sz="1600" dirty="0">
                  <a:solidFill>
                    <a:schemeClr val="tx1"/>
                  </a:solidFill>
                </a:endParaRPr>
              </a:p>
            </p:txBody>
          </p:sp>
          <p:sp>
            <p:nvSpPr>
              <p:cNvPr id="87" name="矩形 86">
                <a:extLst>
                  <a:ext uri="{FF2B5EF4-FFF2-40B4-BE49-F238E27FC236}">
                    <a16:creationId xmlns:a16="http://schemas.microsoft.com/office/drawing/2014/main" id="{FB801B2F-5621-4317-9790-686E43A0C6B6}"/>
                  </a:ext>
                </a:extLst>
              </p:cNvPr>
              <p:cNvSpPr/>
              <p:nvPr/>
            </p:nvSpPr>
            <p:spPr>
              <a:xfrm>
                <a:off x="1288041" y="3748137"/>
                <a:ext cx="4084601"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3</a:t>
                </a:r>
                <a:endParaRPr lang="zh-CN" altLang="en-US" sz="1200" dirty="0">
                  <a:solidFill>
                    <a:schemeClr val="tx1"/>
                  </a:solidFill>
                </a:endParaRPr>
              </a:p>
            </p:txBody>
          </p:sp>
          <p:cxnSp>
            <p:nvCxnSpPr>
              <p:cNvPr id="88" name="连接符: 曲线 87">
                <a:extLst>
                  <a:ext uri="{FF2B5EF4-FFF2-40B4-BE49-F238E27FC236}">
                    <a16:creationId xmlns:a16="http://schemas.microsoft.com/office/drawing/2014/main" id="{214F5F09-E48F-4475-AB5E-9FBA3D7A3B58}"/>
                  </a:ext>
                </a:extLst>
              </p:cNvPr>
              <p:cNvCxnSpPr>
                <a:cxnSpLocks/>
                <a:endCxn id="80" idx="3"/>
              </p:cNvCxnSpPr>
              <p:nvPr/>
            </p:nvCxnSpPr>
            <p:spPr>
              <a:xfrm rot="5400000">
                <a:off x="3018659" y="2811274"/>
                <a:ext cx="2658193" cy="10391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B6A55115-664B-41EC-A43C-51E5EE27C1F1}"/>
                  </a:ext>
                </a:extLst>
              </p:cNvPr>
              <p:cNvCxnSpPr>
                <a:cxnSpLocks/>
                <a:stCxn id="86" idx="2"/>
                <a:endCxn id="87" idx="1"/>
              </p:cNvCxnSpPr>
              <p:nvPr/>
            </p:nvCxnSpPr>
            <p:spPr>
              <a:xfrm rot="5400000">
                <a:off x="3064729" y="225075"/>
                <a:ext cx="2050316" cy="5603683"/>
              </a:xfrm>
              <a:prstGeom prst="curvedConnector4">
                <a:avLst>
                  <a:gd name="adj1" fmla="val 42588"/>
                  <a:gd name="adj2" fmla="val 116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CC1595FD-FF2C-4A0C-8574-0E5098B9D27C}"/>
                  </a:ext>
                </a:extLst>
              </p:cNvPr>
              <p:cNvSpPr txBox="1"/>
              <p:nvPr/>
            </p:nvSpPr>
            <p:spPr>
              <a:xfrm>
                <a:off x="3408944" y="2410396"/>
                <a:ext cx="4104545" cy="1303706"/>
              </a:xfrm>
              <a:prstGeom prst="rect">
                <a:avLst/>
              </a:prstGeom>
              <a:noFill/>
            </p:spPr>
            <p:txBody>
              <a:bodyPr vert="eaVert" wrap="square" rtlCol="0">
                <a:spAutoFit/>
              </a:bodyPr>
              <a:lstStyle/>
              <a:p>
                <a:r>
                  <a:rPr lang="en-US" altLang="zh-CN" sz="4000" b="1" dirty="0"/>
                  <a:t>  </a:t>
                </a:r>
                <a:r>
                  <a:rPr lang="en-US" altLang="zh-CN" sz="1600" b="1" dirty="0"/>
                  <a:t>…</a:t>
                </a:r>
                <a:endParaRPr lang="zh-CN" altLang="en-US" sz="4000" b="1" dirty="0"/>
              </a:p>
            </p:txBody>
          </p:sp>
        </p:grpSp>
        <p:grpSp>
          <p:nvGrpSpPr>
            <p:cNvPr id="57" name="组合 56">
              <a:extLst>
                <a:ext uri="{FF2B5EF4-FFF2-40B4-BE49-F238E27FC236}">
                  <a16:creationId xmlns:a16="http://schemas.microsoft.com/office/drawing/2014/main" id="{FCD28EAC-8912-447D-B151-E21BC4C2795F}"/>
                </a:ext>
              </a:extLst>
            </p:cNvPr>
            <p:cNvGrpSpPr/>
            <p:nvPr/>
          </p:nvGrpSpPr>
          <p:grpSpPr>
            <a:xfrm>
              <a:off x="8716647" y="2007488"/>
              <a:ext cx="2175903" cy="1871441"/>
              <a:chOff x="1280228" y="786010"/>
              <a:chExt cx="6116182" cy="4177876"/>
            </a:xfrm>
          </p:grpSpPr>
          <p:sp>
            <p:nvSpPr>
              <p:cNvPr id="60" name="矩形 59">
                <a:extLst>
                  <a:ext uri="{FF2B5EF4-FFF2-40B4-BE49-F238E27FC236}">
                    <a16:creationId xmlns:a16="http://schemas.microsoft.com/office/drawing/2014/main" id="{36E708E3-156E-41FF-981E-A5C12DD32E7C}"/>
                  </a:ext>
                </a:extLst>
              </p:cNvPr>
              <p:cNvSpPr/>
              <p:nvPr/>
            </p:nvSpPr>
            <p:spPr>
              <a:xfrm>
                <a:off x="1280228" y="786010"/>
                <a:ext cx="6116182" cy="4166818"/>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a:extLst>
                  <a:ext uri="{FF2B5EF4-FFF2-40B4-BE49-F238E27FC236}">
                    <a16:creationId xmlns:a16="http://schemas.microsoft.com/office/drawing/2014/main" id="{4DC6A815-E5A1-460A-AA6B-818BA4BAF7F5}"/>
                  </a:ext>
                </a:extLst>
              </p:cNvPr>
              <p:cNvSpPr/>
              <p:nvPr/>
            </p:nvSpPr>
            <p:spPr>
              <a:xfrm>
                <a:off x="1288783" y="786010"/>
                <a:ext cx="6099067"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62" name="矩形 61">
                <a:extLst>
                  <a:ext uri="{FF2B5EF4-FFF2-40B4-BE49-F238E27FC236}">
                    <a16:creationId xmlns:a16="http://schemas.microsoft.com/office/drawing/2014/main" id="{BFEC9EAB-2919-4C98-87F6-10DFCF699D03}"/>
                  </a:ext>
                </a:extLst>
              </p:cNvPr>
              <p:cNvSpPr/>
              <p:nvPr/>
            </p:nvSpPr>
            <p:spPr>
              <a:xfrm>
                <a:off x="1288782" y="1393884"/>
                <a:ext cx="3085432"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63" name="矩形 62">
                <a:extLst>
                  <a:ext uri="{FF2B5EF4-FFF2-40B4-BE49-F238E27FC236}">
                    <a16:creationId xmlns:a16="http://schemas.microsoft.com/office/drawing/2014/main" id="{178B7854-88A7-4C8A-AF03-9B421FA47AAB}"/>
                  </a:ext>
                </a:extLst>
              </p:cNvPr>
              <p:cNvSpPr/>
              <p:nvPr/>
            </p:nvSpPr>
            <p:spPr>
              <a:xfrm>
                <a:off x="4374210" y="1393883"/>
                <a:ext cx="1039158" cy="60787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64" name="矩形 63">
                <a:extLst>
                  <a:ext uri="{FF2B5EF4-FFF2-40B4-BE49-F238E27FC236}">
                    <a16:creationId xmlns:a16="http://schemas.microsoft.com/office/drawing/2014/main" id="{388F0F89-0EAE-463E-9348-56ABA5DF113C}"/>
                  </a:ext>
                </a:extLst>
              </p:cNvPr>
              <p:cNvSpPr/>
              <p:nvPr/>
            </p:nvSpPr>
            <p:spPr>
              <a:xfrm>
                <a:off x="5413367" y="1393883"/>
                <a:ext cx="987295" cy="60787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65" name="矩形 64">
                <a:extLst>
                  <a:ext uri="{FF2B5EF4-FFF2-40B4-BE49-F238E27FC236}">
                    <a16:creationId xmlns:a16="http://schemas.microsoft.com/office/drawing/2014/main" id="{24079E4D-E26D-438B-9FBF-8918E68E2AFB}"/>
                  </a:ext>
                </a:extLst>
              </p:cNvPr>
              <p:cNvSpPr/>
              <p:nvPr/>
            </p:nvSpPr>
            <p:spPr>
              <a:xfrm>
                <a:off x="1288780" y="4356012"/>
                <a:ext cx="3099535"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2</a:t>
                </a:r>
                <a:endParaRPr lang="zh-CN" altLang="en-US" sz="1200" dirty="0">
                  <a:solidFill>
                    <a:schemeClr val="tx1"/>
                  </a:solidFill>
                </a:endParaRPr>
              </a:p>
            </p:txBody>
          </p:sp>
          <p:sp>
            <p:nvSpPr>
              <p:cNvPr id="66" name="矩形 65">
                <a:extLst>
                  <a:ext uri="{FF2B5EF4-FFF2-40B4-BE49-F238E27FC236}">
                    <a16:creationId xmlns:a16="http://schemas.microsoft.com/office/drawing/2014/main" id="{8EFA32DC-B249-402E-96A8-6030D8CBE793}"/>
                  </a:ext>
                </a:extLst>
              </p:cNvPr>
              <p:cNvSpPr/>
              <p:nvPr/>
            </p:nvSpPr>
            <p:spPr>
              <a:xfrm>
                <a:off x="4374210" y="4356011"/>
                <a:ext cx="3022198" cy="60787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1</a:t>
                </a:r>
                <a:endParaRPr lang="zh-CN" altLang="en-US" sz="1200" dirty="0">
                  <a:solidFill>
                    <a:schemeClr val="tx1"/>
                  </a:solidFill>
                </a:endParaRPr>
              </a:p>
            </p:txBody>
          </p:sp>
          <p:sp>
            <p:nvSpPr>
              <p:cNvPr id="67" name="左大括号 66">
                <a:extLst>
                  <a:ext uri="{FF2B5EF4-FFF2-40B4-BE49-F238E27FC236}">
                    <a16:creationId xmlns:a16="http://schemas.microsoft.com/office/drawing/2014/main" id="{B784E9EC-A85B-4EEE-BCAA-2D8E354DD782}"/>
                  </a:ext>
                </a:extLst>
              </p:cNvPr>
              <p:cNvSpPr/>
              <p:nvPr/>
            </p:nvSpPr>
            <p:spPr>
              <a:xfrm rot="16200000">
                <a:off x="5752383" y="821203"/>
                <a:ext cx="413922" cy="2752902"/>
              </a:xfrm>
              <a:prstGeom prst="leftBrace">
                <a:avLst>
                  <a:gd name="adj1" fmla="val 8333"/>
                  <a:gd name="adj2" fmla="val 4939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6BB3C0DB-2715-4E36-8580-D9D9CDDE54FD}"/>
                  </a:ext>
                </a:extLst>
              </p:cNvPr>
              <p:cNvSpPr txBox="1"/>
              <p:nvPr/>
            </p:nvSpPr>
            <p:spPr>
              <a:xfrm>
                <a:off x="4999842" y="2233929"/>
                <a:ext cx="1988348" cy="480965"/>
              </a:xfrm>
              <a:prstGeom prst="rect">
                <a:avLst/>
              </a:prstGeom>
              <a:noFill/>
            </p:spPr>
            <p:txBody>
              <a:bodyPr wrap="square" rtlCol="0">
                <a:spAutoFit/>
              </a:bodyPr>
              <a:lstStyle/>
              <a:p>
                <a:r>
                  <a:rPr lang="en-US" altLang="zh-CN" sz="800" dirty="0"/>
                  <a:t>line pointers</a:t>
                </a:r>
                <a:endParaRPr lang="zh-CN" altLang="en-US" sz="800" dirty="0"/>
              </a:p>
            </p:txBody>
          </p:sp>
          <p:sp>
            <p:nvSpPr>
              <p:cNvPr id="69" name="矩形 68">
                <a:extLst>
                  <a:ext uri="{FF2B5EF4-FFF2-40B4-BE49-F238E27FC236}">
                    <a16:creationId xmlns:a16="http://schemas.microsoft.com/office/drawing/2014/main" id="{67A481B4-1644-493C-B438-F8E3D8801C63}"/>
                  </a:ext>
                </a:extLst>
              </p:cNvPr>
              <p:cNvSpPr/>
              <p:nvPr/>
            </p:nvSpPr>
            <p:spPr>
              <a:xfrm>
                <a:off x="6398074" y="1393884"/>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a:t>
                </a:r>
                <a:endParaRPr lang="zh-CN" altLang="en-US" sz="1600" dirty="0">
                  <a:solidFill>
                    <a:schemeClr val="tx1"/>
                  </a:solidFill>
                </a:endParaRPr>
              </a:p>
            </p:txBody>
          </p:sp>
          <p:sp>
            <p:nvSpPr>
              <p:cNvPr id="70" name="矩形 69">
                <a:extLst>
                  <a:ext uri="{FF2B5EF4-FFF2-40B4-BE49-F238E27FC236}">
                    <a16:creationId xmlns:a16="http://schemas.microsoft.com/office/drawing/2014/main" id="{0F1B0E1B-0296-441D-8898-66B79C747E14}"/>
                  </a:ext>
                </a:extLst>
              </p:cNvPr>
              <p:cNvSpPr/>
              <p:nvPr/>
            </p:nvSpPr>
            <p:spPr>
              <a:xfrm>
                <a:off x="1288035" y="3748137"/>
                <a:ext cx="6108374"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3</a:t>
                </a:r>
                <a:endParaRPr lang="zh-CN" altLang="en-US" sz="1200" dirty="0">
                  <a:solidFill>
                    <a:schemeClr val="tx1"/>
                  </a:solidFill>
                </a:endParaRPr>
              </a:p>
            </p:txBody>
          </p:sp>
          <p:cxnSp>
            <p:nvCxnSpPr>
              <p:cNvPr id="71" name="连接符: 曲线 70">
                <a:extLst>
                  <a:ext uri="{FF2B5EF4-FFF2-40B4-BE49-F238E27FC236}">
                    <a16:creationId xmlns:a16="http://schemas.microsoft.com/office/drawing/2014/main" id="{6F7F6A39-69DD-41AE-9E81-566562C4F585}"/>
                  </a:ext>
                </a:extLst>
              </p:cNvPr>
              <p:cNvCxnSpPr>
                <a:cxnSpLocks/>
                <a:endCxn id="65" idx="3"/>
              </p:cNvCxnSpPr>
              <p:nvPr/>
            </p:nvCxnSpPr>
            <p:spPr>
              <a:xfrm rot="5400000">
                <a:off x="3298730" y="3091342"/>
                <a:ext cx="2658193" cy="47902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20192F50-632B-4F05-B034-FBD8D29F7B64}"/>
                  </a:ext>
                </a:extLst>
              </p:cNvPr>
              <p:cNvCxnSpPr>
                <a:cxnSpLocks/>
                <a:stCxn id="69" idx="2"/>
                <a:endCxn id="70" idx="1"/>
              </p:cNvCxnSpPr>
              <p:nvPr/>
            </p:nvCxnSpPr>
            <p:spPr>
              <a:xfrm rot="5400000">
                <a:off x="3064723" y="225073"/>
                <a:ext cx="2050313" cy="5603687"/>
              </a:xfrm>
              <a:prstGeom prst="curvedConnector4">
                <a:avLst>
                  <a:gd name="adj1" fmla="val 20607"/>
                  <a:gd name="adj2" fmla="val 974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E59B9E00-6A4E-44F2-8F9D-88A9B4E55CAC}"/>
                  </a:ext>
                </a:extLst>
              </p:cNvPr>
              <p:cNvSpPr txBox="1"/>
              <p:nvPr/>
            </p:nvSpPr>
            <p:spPr>
              <a:xfrm>
                <a:off x="3578017" y="2415678"/>
                <a:ext cx="1656914" cy="1285214"/>
              </a:xfrm>
              <a:prstGeom prst="rect">
                <a:avLst/>
              </a:prstGeom>
              <a:noFill/>
            </p:spPr>
            <p:txBody>
              <a:bodyPr vert="eaVert" wrap="square" rtlCol="0">
                <a:spAutoFit/>
              </a:bodyPr>
              <a:lstStyle/>
              <a:p>
                <a:r>
                  <a:rPr lang="en-US" altLang="zh-CN" sz="1600" b="1" dirty="0"/>
                  <a:t>…</a:t>
                </a:r>
                <a:endParaRPr lang="zh-CN" altLang="en-US" sz="4000" b="1" dirty="0"/>
              </a:p>
            </p:txBody>
          </p:sp>
          <p:cxnSp>
            <p:nvCxnSpPr>
              <p:cNvPr id="74" name="连接符: 曲线 73">
                <a:extLst>
                  <a:ext uri="{FF2B5EF4-FFF2-40B4-BE49-F238E27FC236}">
                    <a16:creationId xmlns:a16="http://schemas.microsoft.com/office/drawing/2014/main" id="{1C2203B9-A4F2-47F7-B4CD-E4105D6D09A1}"/>
                  </a:ext>
                </a:extLst>
              </p:cNvPr>
              <p:cNvCxnSpPr>
                <a:cxnSpLocks/>
                <a:stCxn id="64" idx="2"/>
                <a:endCxn id="65" idx="1"/>
              </p:cNvCxnSpPr>
              <p:nvPr/>
            </p:nvCxnSpPr>
            <p:spPr>
              <a:xfrm rot="5400000">
                <a:off x="2268802" y="1021737"/>
                <a:ext cx="2658191" cy="4618235"/>
              </a:xfrm>
              <a:prstGeom prst="curvedConnector4">
                <a:avLst>
                  <a:gd name="adj1" fmla="val 44283"/>
                  <a:gd name="adj2" fmla="val 835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左大括号 57">
              <a:extLst>
                <a:ext uri="{FF2B5EF4-FFF2-40B4-BE49-F238E27FC236}">
                  <a16:creationId xmlns:a16="http://schemas.microsoft.com/office/drawing/2014/main" id="{B857CB84-1D75-4A49-AAC2-B648B773BA5D}"/>
                </a:ext>
              </a:extLst>
            </p:cNvPr>
            <p:cNvSpPr/>
            <p:nvPr/>
          </p:nvSpPr>
          <p:spPr>
            <a:xfrm>
              <a:off x="8390892" y="5249990"/>
              <a:ext cx="228994" cy="9483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C00254AD-AFC3-44AD-A53E-EA44A09A5A86}"/>
                </a:ext>
              </a:extLst>
            </p:cNvPr>
            <p:cNvSpPr txBox="1"/>
            <p:nvPr/>
          </p:nvSpPr>
          <p:spPr>
            <a:xfrm>
              <a:off x="7565852" y="5532883"/>
              <a:ext cx="1414848" cy="461665"/>
            </a:xfrm>
            <a:prstGeom prst="rect">
              <a:avLst/>
            </a:prstGeom>
            <a:noFill/>
          </p:spPr>
          <p:txBody>
            <a:bodyPr wrap="square" rtlCol="0">
              <a:spAutoFit/>
            </a:bodyPr>
            <a:lstStyle/>
            <a:p>
              <a:r>
                <a:rPr lang="en-US" altLang="zh-CN" sz="1200" dirty="0"/>
                <a:t>free space</a:t>
              </a:r>
            </a:p>
            <a:p>
              <a:r>
                <a:rPr lang="en-US" altLang="zh-CN" sz="1200" dirty="0"/>
                <a:t>(hole)</a:t>
              </a:r>
              <a:endParaRPr lang="zh-CN" altLang="en-US" sz="1200" dirty="0"/>
            </a:p>
          </p:txBody>
        </p:sp>
      </p:grpSp>
    </p:spTree>
    <p:extLst>
      <p:ext uri="{BB962C8B-B14F-4D97-AF65-F5344CB8AC3E}">
        <p14:creationId xmlns:p14="http://schemas.microsoft.com/office/powerpoint/2010/main" val="1499288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25450</TotalTime>
  <Words>3341</Words>
  <Application>Microsoft Office PowerPoint</Application>
  <PresentationFormat>自定义</PresentationFormat>
  <Paragraphs>350</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宋体</vt:lpstr>
      <vt:lpstr>微软雅黑</vt:lpstr>
      <vt:lpstr>Arial</vt:lpstr>
      <vt:lpstr>Calibri</vt:lpstr>
      <vt:lpstr>Perpetua</vt:lpstr>
      <vt:lpstr>Verdana</vt:lpstr>
      <vt:lpstr>Wingdings</vt:lpstr>
      <vt:lpstr>Wingdings 2</vt:lpstr>
      <vt:lpstr>平衡</vt:lpstr>
      <vt:lpstr>关系数据库引擎基础</vt:lpstr>
      <vt:lpstr>本章主要内容</vt:lpstr>
      <vt:lpstr>查询和关系数据库引擎</vt:lpstr>
      <vt:lpstr>现状分析</vt:lpstr>
      <vt:lpstr> </vt:lpstr>
      <vt:lpstr>本节主要内容</vt:lpstr>
      <vt:lpstr>1 数据库存储结构概述</vt:lpstr>
      <vt:lpstr>PowerPoint 演示文稿</vt:lpstr>
      <vt:lpstr>PowerPoint 演示文稿</vt:lpstr>
      <vt:lpstr>3  页设计（Page Layout）</vt:lpstr>
      <vt:lpstr>页头（Page Header）</vt:lpstr>
      <vt:lpstr>基于数组的面向元组型的页设计</vt:lpstr>
      <vt:lpstr>基于槽页的面向元组型的页设计</vt:lpstr>
      <vt:lpstr>4  元组设计</vt:lpstr>
      <vt:lpstr>5  存储模型概述（Storage Model）</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潘鹏</cp:lastModifiedBy>
  <cp:revision>808</cp:revision>
  <dcterms:created xsi:type="dcterms:W3CDTF">2019-02-21T08:15:55Z</dcterms:created>
  <dcterms:modified xsi:type="dcterms:W3CDTF">2024-02-20T03:41:23Z</dcterms:modified>
</cp:coreProperties>
</file>