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9"/>
  </p:notesMasterIdLst>
  <p:sldIdLst>
    <p:sldId id="705" r:id="rId2"/>
    <p:sldId id="619" r:id="rId3"/>
    <p:sldId id="489" r:id="rId4"/>
    <p:sldId id="490" r:id="rId5"/>
    <p:sldId id="676" r:id="rId6"/>
    <p:sldId id="677" r:id="rId7"/>
    <p:sldId id="678" r:id="rId8"/>
    <p:sldId id="690" r:id="rId9"/>
    <p:sldId id="691" r:id="rId10"/>
    <p:sldId id="700" r:id="rId11"/>
    <p:sldId id="693" r:id="rId12"/>
    <p:sldId id="694" r:id="rId13"/>
    <p:sldId id="695" r:id="rId14"/>
    <p:sldId id="706" r:id="rId15"/>
    <p:sldId id="495" r:id="rId16"/>
    <p:sldId id="596" r:id="rId17"/>
    <p:sldId id="701" r:id="rId18"/>
    <p:sldId id="702" r:id="rId19"/>
    <p:sldId id="703" r:id="rId20"/>
    <p:sldId id="704" r:id="rId21"/>
    <p:sldId id="600" r:id="rId22"/>
    <p:sldId id="448" r:id="rId23"/>
    <p:sldId id="451" r:id="rId24"/>
    <p:sldId id="452" r:id="rId25"/>
    <p:sldId id="707" r:id="rId26"/>
    <p:sldId id="610" r:id="rId27"/>
    <p:sldId id="623" r:id="rId28"/>
  </p:sldIdLst>
  <p:sldSz cx="12190413" cy="6859588"/>
  <p:notesSz cx="6858000" cy="9144000"/>
  <p:defaultTextStyle>
    <a:defPPr>
      <a:defRPr lang="zh-CN"/>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a:srgbClr val="0033CC"/>
    <a:srgbClr val="4382FF"/>
    <a:srgbClr val="C30037"/>
    <a:srgbClr val="CCE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3353" autoAdjust="0"/>
  </p:normalViewPr>
  <p:slideViewPr>
    <p:cSldViewPr>
      <p:cViewPr varScale="1">
        <p:scale>
          <a:sx n="62" d="100"/>
          <a:sy n="62" d="100"/>
        </p:scale>
        <p:origin x="828" y="52"/>
      </p:cViewPr>
      <p:guideLst>
        <p:guide orient="horz" pos="2161"/>
        <p:guide pos="3840"/>
      </p:guideLst>
    </p:cSldViewPr>
  </p:slideViewPr>
  <p:outlineViewPr>
    <p:cViewPr>
      <p:scale>
        <a:sx n="33" d="100"/>
        <a:sy n="33" d="100"/>
      </p:scale>
      <p:origin x="0" y="-121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7" d="100"/>
          <a:sy n="47" d="100"/>
        </p:scale>
        <p:origin x="278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D5B73-1CFF-4F2A-B1D0-41E5FC78EF18}" type="datetimeFigureOut">
              <a:rPr lang="zh-CN" altLang="en-US" smtClean="0"/>
              <a:t>2024/3/10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83639-5382-4069-92C4-98A91733FB03}" type="slidenum">
              <a:rPr lang="zh-CN" altLang="en-US" smtClean="0"/>
              <a:t>‹#›</a:t>
            </a:fld>
            <a:endParaRPr lang="zh-CN" altLang="en-US"/>
          </a:p>
        </p:txBody>
      </p:sp>
    </p:spTree>
    <p:extLst>
      <p:ext uri="{BB962C8B-B14F-4D97-AF65-F5344CB8AC3E}">
        <p14:creationId xmlns:p14="http://schemas.microsoft.com/office/powerpoint/2010/main" val="387711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同学们好，这一节，我们学习查询处理的知识。</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037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10</a:t>
            </a:fld>
            <a:endParaRPr lang="zh-CN" altLang="en-US"/>
          </a:p>
        </p:txBody>
      </p:sp>
    </p:spTree>
    <p:extLst>
      <p:ext uri="{BB962C8B-B14F-4D97-AF65-F5344CB8AC3E}">
        <p14:creationId xmlns:p14="http://schemas.microsoft.com/office/powerpoint/2010/main" val="1598152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11</a:t>
            </a:fld>
            <a:endParaRPr lang="zh-CN" altLang="en-US"/>
          </a:p>
        </p:txBody>
      </p:sp>
    </p:spTree>
    <p:extLst>
      <p:ext uri="{BB962C8B-B14F-4D97-AF65-F5344CB8AC3E}">
        <p14:creationId xmlns:p14="http://schemas.microsoft.com/office/powerpoint/2010/main" val="371199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12</a:t>
            </a:fld>
            <a:endParaRPr lang="zh-CN" altLang="en-US"/>
          </a:p>
        </p:txBody>
      </p:sp>
    </p:spTree>
    <p:extLst>
      <p:ext uri="{BB962C8B-B14F-4D97-AF65-F5344CB8AC3E}">
        <p14:creationId xmlns:p14="http://schemas.microsoft.com/office/powerpoint/2010/main" val="1238962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13</a:t>
            </a:fld>
            <a:endParaRPr lang="zh-CN" altLang="en-US"/>
          </a:p>
        </p:txBody>
      </p:sp>
    </p:spTree>
    <p:extLst>
      <p:ext uri="{BB962C8B-B14F-4D97-AF65-F5344CB8AC3E}">
        <p14:creationId xmlns:p14="http://schemas.microsoft.com/office/powerpoint/2010/main" val="892329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14</a:t>
            </a:fld>
            <a:endParaRPr lang="zh-CN" altLang="en-US"/>
          </a:p>
        </p:txBody>
      </p:sp>
    </p:spTree>
    <p:extLst>
      <p:ext uri="{BB962C8B-B14F-4D97-AF65-F5344CB8AC3E}">
        <p14:creationId xmlns:p14="http://schemas.microsoft.com/office/powerpoint/2010/main" val="544586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迭代模型是当前最流行的</a:t>
            </a:r>
            <a:r>
              <a:rPr lang="zh-CN" altLang="en-US" b="1" dirty="0"/>
              <a:t>查询处理</a:t>
            </a:r>
            <a:r>
              <a:rPr lang="zh-CN" altLang="en-US" dirty="0"/>
              <a:t>模型，因为这个模型是取一个元组，然后尽可能多的对它进行处理，所以该模型很容易控制输出的数量。但是有些算子会阻塞数据的流动，如子查询，排序，</a:t>
            </a:r>
            <a:r>
              <a:rPr lang="en-US" altLang="zh-CN" dirty="0"/>
              <a:t>join</a:t>
            </a:r>
            <a:r>
              <a:rPr lang="zh-CN" altLang="en-US" dirty="0"/>
              <a:t>操作。</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15</a:t>
            </a:fld>
            <a:endParaRPr lang="zh-CN" altLang="en-US"/>
          </a:p>
        </p:txBody>
      </p:sp>
    </p:spTree>
    <p:extLst>
      <p:ext uri="{BB962C8B-B14F-4D97-AF65-F5344CB8AC3E}">
        <p14:creationId xmlns:p14="http://schemas.microsoft.com/office/powerpoint/2010/main" val="155201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接下来介绍物化模型，与火山模型中算子每次通过</a:t>
            </a:r>
            <a:r>
              <a:rPr lang="en-US" altLang="zh-CN" dirty="0"/>
              <a:t>next</a:t>
            </a:r>
            <a:r>
              <a:rPr lang="zh-CN" altLang="en-US" dirty="0"/>
              <a:t>（）获取子结点的一个元组不同，物化模型的基本思想是算子会将所有输入处理好后，将执行后的全部结果一次性输出。因此物化模型避免了火山模型中不断调用</a:t>
            </a:r>
            <a:r>
              <a:rPr lang="en-US" altLang="zh-CN" dirty="0"/>
              <a:t>next</a:t>
            </a:r>
            <a:r>
              <a:rPr lang="zh-CN" altLang="en-US" dirty="0"/>
              <a:t>（）的问题。除此之外，为避免算子将不必要的结果一起打包输出，</a:t>
            </a:r>
            <a:r>
              <a:rPr lang="en-US" altLang="zh-CN" dirty="0"/>
              <a:t>DBMS</a:t>
            </a:r>
            <a:r>
              <a:rPr lang="zh-CN" altLang="en-US" dirty="0"/>
              <a:t>可以向算子传递“提示”信息，</a:t>
            </a:r>
            <a:r>
              <a:rPr lang="zh-CN" altLang="en-US" sz="1800" b="0" i="0" u="none" strike="noStrike" baseline="0" dirty="0">
                <a:solidFill>
                  <a:srgbClr val="494949"/>
                </a:solidFill>
                <a:latin typeface="Arial" panose="020B0604020202020204" pitchFamily="34" charset="0"/>
              </a:rPr>
              <a:t>以避免多余的扫描。比如，当查询只关心前</a:t>
            </a:r>
            <a:r>
              <a:rPr lang="en-US" altLang="zh-CN" sz="1800" b="0" i="0" u="none" strike="noStrike" baseline="0" dirty="0">
                <a:solidFill>
                  <a:srgbClr val="494949"/>
                </a:solidFill>
                <a:latin typeface="Arial" panose="020B0604020202020204" pitchFamily="34" charset="0"/>
              </a:rPr>
              <a:t>10</a:t>
            </a:r>
            <a:r>
              <a:rPr lang="zh-CN" altLang="en-US" sz="1800" b="0" i="0" u="none" strike="noStrike" baseline="0" dirty="0">
                <a:solidFill>
                  <a:srgbClr val="494949"/>
                </a:solidFill>
                <a:latin typeface="Arial" panose="020B0604020202020204" pitchFamily="34" charset="0"/>
              </a:rPr>
              <a:t>个元组时，</a:t>
            </a:r>
            <a:r>
              <a:rPr lang="en-US" altLang="zh-CN" sz="1800" b="0" i="0" u="none" strike="noStrike" baseline="0" dirty="0">
                <a:solidFill>
                  <a:srgbClr val="494949"/>
                </a:solidFill>
                <a:latin typeface="Arial" panose="020B0604020202020204" pitchFamily="34" charset="0"/>
              </a:rPr>
              <a:t>DBMS</a:t>
            </a:r>
            <a:r>
              <a:rPr lang="zh-CN" altLang="en-US" sz="1800" b="0" i="0" u="none" strike="noStrike" baseline="0" dirty="0">
                <a:solidFill>
                  <a:srgbClr val="494949"/>
                </a:solidFill>
                <a:latin typeface="Arial" panose="020B0604020202020204" pitchFamily="34" charset="0"/>
              </a:rPr>
              <a:t>会在扫描完前</a:t>
            </a:r>
            <a:r>
              <a:rPr lang="en-US" altLang="zh-CN" sz="1800" b="0" i="0" u="none" strike="noStrike" baseline="0" dirty="0">
                <a:solidFill>
                  <a:srgbClr val="494949"/>
                </a:solidFill>
                <a:latin typeface="Arial" panose="020B0604020202020204" pitchFamily="34" charset="0"/>
              </a:rPr>
              <a:t>10</a:t>
            </a:r>
            <a:r>
              <a:rPr lang="zh-CN" altLang="en-US" sz="1800" b="0" i="0" u="none" strike="noStrike" baseline="0" dirty="0">
                <a:solidFill>
                  <a:srgbClr val="494949"/>
                </a:solidFill>
                <a:latin typeface="Arial" panose="020B0604020202020204" pitchFamily="34" charset="0"/>
              </a:rPr>
              <a:t>个元组后停止，并且只返回这</a:t>
            </a:r>
            <a:r>
              <a:rPr lang="en-US" altLang="zh-CN" sz="1800" b="0" i="0" u="none" strike="noStrike" baseline="0" dirty="0">
                <a:solidFill>
                  <a:srgbClr val="494949"/>
                </a:solidFill>
                <a:latin typeface="Arial" panose="020B0604020202020204" pitchFamily="34" charset="0"/>
              </a:rPr>
              <a:t>10</a:t>
            </a:r>
            <a:r>
              <a:rPr lang="zh-CN" altLang="en-US" sz="1800" b="0" i="0" u="none" strike="noStrike" baseline="0" dirty="0">
                <a:solidFill>
                  <a:srgbClr val="494949"/>
                </a:solidFill>
                <a:latin typeface="Arial" panose="020B0604020202020204" pitchFamily="34" charset="0"/>
              </a:rPr>
              <a:t>个元组。算子输出的结果是一个物化的结果，可以是物化的元组，也可以是物化的列，或部分列。</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16</a:t>
            </a:fld>
            <a:endParaRPr lang="zh-CN" altLang="en-US"/>
          </a:p>
        </p:txBody>
      </p:sp>
    </p:spTree>
    <p:extLst>
      <p:ext uri="{BB962C8B-B14F-4D97-AF65-F5344CB8AC3E}">
        <p14:creationId xmlns:p14="http://schemas.microsoft.com/office/powerpoint/2010/main" val="1671867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17</a:t>
            </a:fld>
            <a:endParaRPr lang="zh-CN" altLang="en-US"/>
          </a:p>
        </p:txBody>
      </p:sp>
    </p:spTree>
    <p:extLst>
      <p:ext uri="{BB962C8B-B14F-4D97-AF65-F5344CB8AC3E}">
        <p14:creationId xmlns:p14="http://schemas.microsoft.com/office/powerpoint/2010/main" val="1479309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18</a:t>
            </a:fld>
            <a:endParaRPr lang="zh-CN" altLang="en-US"/>
          </a:p>
        </p:txBody>
      </p:sp>
    </p:spTree>
    <p:extLst>
      <p:ext uri="{BB962C8B-B14F-4D97-AF65-F5344CB8AC3E}">
        <p14:creationId xmlns:p14="http://schemas.microsoft.com/office/powerpoint/2010/main" val="807126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19</a:t>
            </a:fld>
            <a:endParaRPr lang="zh-CN" altLang="en-US"/>
          </a:p>
        </p:txBody>
      </p:sp>
    </p:spTree>
    <p:extLst>
      <p:ext uri="{BB962C8B-B14F-4D97-AF65-F5344CB8AC3E}">
        <p14:creationId xmlns:p14="http://schemas.microsoft.com/office/powerpoint/2010/main" val="30743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本节的主要内容包括：</a:t>
            </a:r>
            <a:r>
              <a:rPr lang="en-US" altLang="zh-CN" sz="1200" dirty="0">
                <a:latin typeface="+mn-ea"/>
              </a:rPr>
              <a:t> </a:t>
            </a:r>
            <a:r>
              <a:rPr lang="zh-CN" altLang="en-US" sz="1200" dirty="0">
                <a:latin typeface="+mn-ea"/>
              </a:rPr>
              <a:t>介绍什么是查询计划以及它的形式，进一步讨论给定一个查询计划如何进行查询，也就是查询处理的模型，最后介绍数据存取的方法。</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a:t>
            </a:fld>
            <a:endParaRPr lang="zh-CN" altLang="en-US"/>
          </a:p>
        </p:txBody>
      </p:sp>
    </p:spTree>
    <p:extLst>
      <p:ext uri="{BB962C8B-B14F-4D97-AF65-F5344CB8AC3E}">
        <p14:creationId xmlns:p14="http://schemas.microsoft.com/office/powerpoint/2010/main" val="2615835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20</a:t>
            </a:fld>
            <a:endParaRPr lang="zh-CN" altLang="en-US"/>
          </a:p>
        </p:txBody>
      </p:sp>
    </p:spTree>
    <p:extLst>
      <p:ext uri="{BB962C8B-B14F-4D97-AF65-F5344CB8AC3E}">
        <p14:creationId xmlns:p14="http://schemas.microsoft.com/office/powerpoint/2010/main" val="253216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通过上面对物化模型的执行过程的描述，我们知道了物化模型是算子执行完后将所有的元组传给他的父节点。这个元组不能太多，否则性能就会下降。所以这种模型适合</a:t>
            </a:r>
            <a:r>
              <a:rPr lang="en-US" altLang="zh-CN" dirty="0"/>
              <a:t>OLTP</a:t>
            </a:r>
            <a:r>
              <a:rPr lang="zh-CN" altLang="en-US" dirty="0"/>
              <a:t>，一次处理少量的元组，而不适合</a:t>
            </a:r>
            <a:r>
              <a:rPr lang="en-US" altLang="zh-CN" dirty="0"/>
              <a:t>OLAP</a:t>
            </a:r>
            <a:r>
              <a:rPr lang="zh-CN" altLang="en-US" dirty="0"/>
              <a:t>。不过相对我们之前介绍的火山模型，它的函数调用次数少，</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21</a:t>
            </a:fld>
            <a:endParaRPr lang="zh-CN" altLang="en-US"/>
          </a:p>
        </p:txBody>
      </p:sp>
    </p:spTree>
    <p:extLst>
      <p:ext uri="{BB962C8B-B14F-4D97-AF65-F5344CB8AC3E}">
        <p14:creationId xmlns:p14="http://schemas.microsoft.com/office/powerpoint/2010/main" val="2583755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频繁迭代调用</a:t>
            </a:r>
            <a:r>
              <a:rPr lang="en-US" altLang="zh-CN" dirty="0"/>
              <a:t>next</a:t>
            </a:r>
            <a:r>
              <a:rPr lang="zh-CN" altLang="en-US" dirty="0"/>
              <a:t>函数也是有开销的，如果一次</a:t>
            </a:r>
            <a:r>
              <a:rPr lang="en-US" altLang="zh-CN" dirty="0"/>
              <a:t>next</a:t>
            </a:r>
            <a:r>
              <a:rPr lang="zh-CN" altLang="en-US" dirty="0"/>
              <a:t>多取一点元组，就会减少</a:t>
            </a:r>
            <a:r>
              <a:rPr lang="en-US" altLang="zh-CN" dirty="0"/>
              <a:t>next</a:t>
            </a:r>
            <a:r>
              <a:rPr lang="zh-CN" altLang="en-US" dirty="0"/>
              <a:t>函数的迭代调用次数。这就是向量模型。它的执行方式介于</a:t>
            </a:r>
            <a:r>
              <a:rPr lang="zh-CN" altLang="en-US" sz="1200" dirty="0"/>
              <a:t>火山模型和物化模型之间，一次返回一批元组。所以它同时适合</a:t>
            </a:r>
            <a:r>
              <a:rPr lang="en-US" altLang="zh-CN" dirty="0"/>
              <a:t>OLAP</a:t>
            </a:r>
            <a:r>
              <a:rPr lang="zh-CN" altLang="en-US" dirty="0"/>
              <a:t>和</a:t>
            </a:r>
            <a:r>
              <a:rPr lang="en-US" altLang="zh-CN" dirty="0"/>
              <a:t>OLTP</a:t>
            </a:r>
            <a:r>
              <a:rPr lang="zh-CN" altLang="en-US" dirty="0"/>
              <a:t>，</a:t>
            </a:r>
            <a:r>
              <a:rPr lang="zh-CN" altLang="en-US" sz="1200" dirty="0"/>
              <a:t>感兴趣的同学可以自己查阅相关资料。</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22</a:t>
            </a:fld>
            <a:endParaRPr lang="zh-CN" altLang="en-US"/>
          </a:p>
        </p:txBody>
      </p:sp>
    </p:spTree>
    <p:extLst>
      <p:ext uri="{BB962C8B-B14F-4D97-AF65-F5344CB8AC3E}">
        <p14:creationId xmlns:p14="http://schemas.microsoft.com/office/powerpoint/2010/main" val="1797387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在执行查询计划的时候，最基本的操作就是读取表的内容。如图所示，我们要读取表</a:t>
            </a:r>
            <a:r>
              <a:rPr lang="en-US" altLang="zh-CN" dirty="0"/>
              <a:t>S</a:t>
            </a:r>
            <a:r>
              <a:rPr lang="zh-CN" altLang="en-US" dirty="0"/>
              <a:t>和</a:t>
            </a:r>
            <a:r>
              <a:rPr lang="en-US" altLang="zh-CN" dirty="0"/>
              <a:t>SC</a:t>
            </a:r>
            <a:r>
              <a:rPr lang="zh-CN" altLang="en-US" dirty="0"/>
              <a:t>。目前读取表的方法有很多，最基本的方法就是顺序扫描和索引扫描。如果扫描表算子的父结点是一个选择算子，通常将这个选择谓词和扫描操作放在一起进行。</a:t>
            </a: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23</a:t>
            </a:fld>
            <a:endParaRPr lang="zh-CN" altLang="en-US"/>
          </a:p>
        </p:txBody>
      </p:sp>
    </p:spTree>
    <p:extLst>
      <p:ext uri="{BB962C8B-B14F-4D97-AF65-F5344CB8AC3E}">
        <p14:creationId xmlns:p14="http://schemas.microsoft.com/office/powerpoint/2010/main" val="2963232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存放堆文件中，它的元组存放在页中。系统根据页目录获取关系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的元组存放在哪些页中。可以把页加载到缓冲池中，然后根据选择谓词进行挑选。如果满足谓词，则根据执行模型进行操作。如果是物化模型，就放到缓存里，如果是迭代模型就送到父结点去操作。系统内部维持一个游标，用以记住上次访问的</a:t>
            </a:r>
            <a:r>
              <a:rPr lang="en-US" altLang="zh-CN" sz="1800" kern="1200" dirty="0">
                <a:solidFill>
                  <a:srgbClr val="000000"/>
                </a:solidFill>
                <a:effectLst/>
                <a:latin typeface="Calibri" panose="020F0502020204030204" pitchFamily="34" charset="0"/>
                <a:ea typeface="宋体" panose="02010600030101010101" pitchFamily="2" charset="-122"/>
                <a:cs typeface="mn-cs"/>
              </a:rPr>
              <a:t>page</a:t>
            </a:r>
            <a:r>
              <a:rPr lang="zh-CN" altLang="en-US" sz="1800" kern="1200" dirty="0">
                <a:solidFill>
                  <a:srgbClr val="000000"/>
                </a:solidFill>
                <a:effectLst/>
                <a:latin typeface="宋体" panose="02010600030101010101" pitchFamily="2" charset="-122"/>
                <a:ea typeface="宋体" panose="02010600030101010101" pitchFamily="2" charset="-122"/>
                <a:cs typeface="mn-cs"/>
              </a:rPr>
              <a:t>或</a:t>
            </a:r>
            <a:r>
              <a:rPr lang="en-US" altLang="zh-CN" sz="1800" kern="1200" dirty="0">
                <a:solidFill>
                  <a:srgbClr val="000000"/>
                </a:solidFill>
                <a:effectLst/>
                <a:latin typeface="Calibri" panose="020F0502020204030204" pitchFamily="34" charset="0"/>
                <a:ea typeface="宋体" panose="02010600030101010101" pitchFamily="2" charset="-122"/>
                <a:cs typeface="mn-cs"/>
              </a:rPr>
              <a:t>slot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，以满足执行模型的要求。这个操作就是顺序扫描，也称作全表扫描。</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24</a:t>
            </a:fld>
            <a:endParaRPr lang="zh-CN" altLang="en-US"/>
          </a:p>
        </p:txBody>
      </p:sp>
    </p:spTree>
    <p:extLst>
      <p:ext uri="{BB962C8B-B14F-4D97-AF65-F5344CB8AC3E}">
        <p14:creationId xmlns:p14="http://schemas.microsoft.com/office/powerpoint/2010/main" val="2785802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存放堆文件中，它的元组存放在页中。系统根据页目录获取关系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的元组存放在哪些页中。可以把页加载到缓冲池中，然后根据选择谓词进行挑选。如果满足谓词，则根据执行模型进行操作。如果是物化模型，就放到缓存里，如果是迭代模型就送到父结点去操作。系统内部维持一个游标，用以记住上次访问的</a:t>
            </a:r>
            <a:r>
              <a:rPr lang="en-US" altLang="zh-CN" sz="1800" kern="1200" dirty="0">
                <a:solidFill>
                  <a:srgbClr val="000000"/>
                </a:solidFill>
                <a:effectLst/>
                <a:latin typeface="Calibri" panose="020F0502020204030204" pitchFamily="34" charset="0"/>
                <a:ea typeface="宋体" panose="02010600030101010101" pitchFamily="2" charset="-122"/>
                <a:cs typeface="mn-cs"/>
              </a:rPr>
              <a:t>page</a:t>
            </a:r>
            <a:r>
              <a:rPr lang="zh-CN" altLang="en-US" sz="1800" kern="1200" dirty="0">
                <a:solidFill>
                  <a:srgbClr val="000000"/>
                </a:solidFill>
                <a:effectLst/>
                <a:latin typeface="宋体" panose="02010600030101010101" pitchFamily="2" charset="-122"/>
                <a:ea typeface="宋体" panose="02010600030101010101" pitchFamily="2" charset="-122"/>
                <a:cs typeface="mn-cs"/>
              </a:rPr>
              <a:t>或</a:t>
            </a:r>
            <a:r>
              <a:rPr lang="en-US" altLang="zh-CN" sz="1800" kern="1200" dirty="0">
                <a:solidFill>
                  <a:srgbClr val="000000"/>
                </a:solidFill>
                <a:effectLst/>
                <a:latin typeface="Calibri" panose="020F0502020204030204" pitchFamily="34" charset="0"/>
                <a:ea typeface="宋体" panose="02010600030101010101" pitchFamily="2" charset="-122"/>
                <a:cs typeface="mn-cs"/>
              </a:rPr>
              <a:t>slot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，以满足执行模型的要求。这个操作就是顺序扫描，也称作全表扫描。</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25</a:t>
            </a:fld>
            <a:endParaRPr lang="zh-CN" altLang="en-US"/>
          </a:p>
        </p:txBody>
      </p:sp>
    </p:spTree>
    <p:extLst>
      <p:ext uri="{BB962C8B-B14F-4D97-AF65-F5344CB8AC3E}">
        <p14:creationId xmlns:p14="http://schemas.microsoft.com/office/powerpoint/2010/main" val="2832600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如果关系</a:t>
            </a:r>
            <a:r>
              <a:rPr lang="en-US" altLang="zh-CN" dirty="0"/>
              <a:t>R</a:t>
            </a:r>
            <a:r>
              <a:rPr lang="zh-CN" altLang="en-US" dirty="0"/>
              <a:t>上面有索引文件，恰好这个索引属性正好是选择条件，假设这个索引是非聚簇索引，同时数据结构是</a:t>
            </a:r>
            <a:r>
              <a:rPr lang="en-US" altLang="zh-CN" dirty="0"/>
              <a:t>B+</a:t>
            </a:r>
            <a:r>
              <a:rPr lang="zh-CN" altLang="en-US" dirty="0"/>
              <a:t>树，那么我们就不必辛苦的一个页一个页去查找，而是通过选择条件和索引引导我们找到符合条件的叶结点，而叶结点中</a:t>
            </a:r>
            <a:r>
              <a:rPr lang="en-US" altLang="zh-CN" dirty="0" err="1"/>
              <a:t>kv</a:t>
            </a:r>
            <a:r>
              <a:rPr lang="zh-CN" altLang="en-US" dirty="0"/>
              <a:t>数值的</a:t>
            </a:r>
            <a:r>
              <a:rPr lang="en-US" altLang="zh-CN" dirty="0"/>
              <a:t>value</a:t>
            </a:r>
            <a:r>
              <a:rPr lang="zh-CN" altLang="en-US" dirty="0"/>
              <a:t>记录了</a:t>
            </a:r>
            <a:r>
              <a:rPr lang="en-US" altLang="zh-CN" dirty="0" err="1"/>
              <a:t>tupleid</a:t>
            </a:r>
            <a:r>
              <a:rPr lang="zh-CN" altLang="en-US" dirty="0"/>
              <a:t>，于是我们就把这个元组所在的页加载进缓冲区。当然索引扫描要比全表扫描复杂，它要考虑索引是否是聚簇索引同时还要考虑单属性索引和多属性索引，这里我们就不一一展开了。</a:t>
            </a: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26</a:t>
            </a:fld>
            <a:endParaRPr lang="zh-CN" altLang="en-US"/>
          </a:p>
        </p:txBody>
      </p:sp>
    </p:spTree>
    <p:extLst>
      <p:ext uri="{BB962C8B-B14F-4D97-AF65-F5344CB8AC3E}">
        <p14:creationId xmlns:p14="http://schemas.microsoft.com/office/powerpoint/2010/main" val="2275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本节介绍了查询计划的形式，重点讨论了查询处理的三个模型：迭代模型、物化模型和向量模型，讨论了它们的执行过程，以及各自适用的工作负载。最后简单讨论了数据存取的两个常用方法：顺序扫描和索引扫描。头歌平台上部署了配套的查询处理和查询执行的实验。欢迎对自主研发</a:t>
            </a:r>
            <a:r>
              <a:rPr lang="en-US" altLang="zh-CN" sz="1800" kern="1200" dirty="0">
                <a:solidFill>
                  <a:srgbClr val="000000"/>
                </a:solidFill>
                <a:effectLst/>
                <a:latin typeface="Calibri" panose="020F0502020204030204" pitchFamily="34" charset="0"/>
                <a:ea typeface="宋体" panose="02010600030101010101" pitchFamily="2" charset="-122"/>
                <a:cs typeface="mn-cs"/>
              </a:rPr>
              <a:t>DBMS</a:t>
            </a:r>
            <a:r>
              <a:rPr lang="zh-CN" altLang="en-US" sz="1800" kern="1200" dirty="0">
                <a:solidFill>
                  <a:srgbClr val="000000"/>
                </a:solidFill>
                <a:effectLst/>
                <a:latin typeface="宋体" panose="02010600030101010101" pitchFamily="2" charset="-122"/>
                <a:ea typeface="宋体" panose="02010600030101010101" pitchFamily="2" charset="-122"/>
                <a:cs typeface="mn-cs"/>
              </a:rPr>
              <a:t>感兴趣的同学们线上体验。</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27</a:t>
            </a:fld>
            <a:endParaRPr lang="zh-CN" altLang="en-US"/>
          </a:p>
        </p:txBody>
      </p:sp>
    </p:spTree>
    <p:extLst>
      <p:ext uri="{BB962C8B-B14F-4D97-AF65-F5344CB8AC3E}">
        <p14:creationId xmlns:p14="http://schemas.microsoft.com/office/powerpoint/2010/main" val="58301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200" dirty="0">
                <a:solidFill>
                  <a:srgbClr val="000000"/>
                </a:solidFill>
                <a:effectLst/>
                <a:latin typeface="Calibri" panose="020F0502020204030204" pitchFamily="34" charset="0"/>
                <a:ea typeface="宋体" panose="02010600030101010101" pitchFamily="2" charset="-122"/>
                <a:cs typeface="mn-cs"/>
              </a:rPr>
              <a:t>SQL</a:t>
            </a:r>
            <a:r>
              <a:rPr lang="zh-CN" altLang="en-US" sz="1800" kern="1200" dirty="0">
                <a:solidFill>
                  <a:srgbClr val="000000"/>
                </a:solidFill>
                <a:effectLst/>
                <a:latin typeface="宋体" panose="02010600030101010101" pitchFamily="2" charset="-122"/>
                <a:ea typeface="宋体" panose="02010600030101010101" pitchFamily="2" charset="-122"/>
                <a:cs typeface="mn-cs"/>
              </a:rPr>
              <a:t>语句经解析、优化后会生成执行计划，执行计划用算子树表示，每个算子代表一个关系代数运算。数据流从算子树的叶子结点流向根节点，根节点的输出即为查询的结果。这里有一个查询：查询选修了</a:t>
            </a:r>
            <a:r>
              <a:rPr lang="en-US" altLang="zh-CN" sz="1800" kern="1200" dirty="0">
                <a:solidFill>
                  <a:srgbClr val="000000"/>
                </a:solidFill>
                <a:effectLst/>
                <a:latin typeface="Calibri" panose="020F0502020204030204" pitchFamily="34" charset="0"/>
                <a:ea typeface="宋体" panose="02010600030101010101" pitchFamily="2" charset="-122"/>
                <a:cs typeface="mn-cs"/>
              </a:rPr>
              <a:t>C1</a:t>
            </a:r>
            <a:r>
              <a:rPr lang="zh-CN" altLang="en-US" sz="1800" kern="1200" dirty="0">
                <a:solidFill>
                  <a:srgbClr val="000000"/>
                </a:solidFill>
                <a:effectLst/>
                <a:latin typeface="宋体" panose="02010600030101010101" pitchFamily="2" charset="-122"/>
                <a:ea typeface="宋体" panose="02010600030101010101" pitchFamily="2" charset="-122"/>
                <a:cs typeface="mn-cs"/>
              </a:rPr>
              <a:t>号课程的学生姓名和课程号，图中的这棵树就是它的一个查询计划。在这个查询计划中，首先对叶子结点进行扫描。（鼠标点一下）首先扫描表</a:t>
            </a:r>
            <a:r>
              <a:rPr lang="en-US" altLang="zh-CN" sz="1800" kern="1200" dirty="0">
                <a:solidFill>
                  <a:srgbClr val="000000"/>
                </a:solidFill>
                <a:effectLst/>
                <a:latin typeface="Calibri" panose="020F0502020204030204" pitchFamily="34" charset="0"/>
                <a:ea typeface="宋体" panose="02010600030101010101" pitchFamily="2" charset="-122"/>
                <a:cs typeface="mn-cs"/>
              </a:rPr>
              <a:t>S</a:t>
            </a:r>
            <a:r>
              <a:rPr lang="zh-CN" altLang="en-US" sz="1800" kern="1200" dirty="0">
                <a:solidFill>
                  <a:srgbClr val="000000"/>
                </a:solidFill>
                <a:effectLst/>
                <a:latin typeface="宋体" panose="02010600030101010101" pitchFamily="2" charset="-122"/>
                <a:ea typeface="宋体" panose="02010600030101010101" pitchFamily="2" charset="-122"/>
                <a:cs typeface="mn-cs"/>
              </a:rPr>
              <a:t>，它的父节点是一个连接操作，直接将扫描的结果传给这个连接操作。（鼠标点一下）然后扫描表</a:t>
            </a:r>
            <a:r>
              <a:rPr lang="en-US" altLang="zh-CN" sz="1800" kern="1200" dirty="0">
                <a:solidFill>
                  <a:srgbClr val="000000"/>
                </a:solidFill>
                <a:effectLst/>
                <a:latin typeface="Calibri" panose="020F0502020204030204" pitchFamily="34" charset="0"/>
                <a:ea typeface="宋体" panose="02010600030101010101" pitchFamily="2" charset="-122"/>
                <a:cs typeface="mn-cs"/>
              </a:rPr>
              <a:t>SC</a:t>
            </a:r>
            <a:r>
              <a:rPr lang="zh-CN" altLang="en-US" sz="1800" kern="1200" dirty="0">
                <a:solidFill>
                  <a:srgbClr val="000000"/>
                </a:solidFill>
                <a:effectLst/>
                <a:latin typeface="宋体" panose="02010600030101010101" pitchFamily="2" charset="-122"/>
                <a:ea typeface="宋体" panose="02010600030101010101" pitchFamily="2" charset="-122"/>
                <a:cs typeface="mn-cs"/>
              </a:rPr>
              <a:t>，再将扫描的结果传递给它的父节点，（鼠标点一下）它的父节点是一个选择操作，将选了</a:t>
            </a:r>
            <a:r>
              <a:rPr lang="en-US" altLang="zh-CN" sz="1800" kern="1200" dirty="0">
                <a:solidFill>
                  <a:srgbClr val="000000"/>
                </a:solidFill>
                <a:effectLst/>
                <a:latin typeface="Calibri" panose="020F0502020204030204" pitchFamily="34" charset="0"/>
                <a:ea typeface="宋体" panose="02010600030101010101" pitchFamily="2" charset="-122"/>
                <a:cs typeface="mn-cs"/>
              </a:rPr>
              <a:t>C1</a:t>
            </a:r>
            <a:r>
              <a:rPr lang="zh-CN" altLang="en-US" sz="1800" kern="1200" dirty="0">
                <a:solidFill>
                  <a:srgbClr val="000000"/>
                </a:solidFill>
                <a:effectLst/>
                <a:latin typeface="宋体" panose="02010600030101010101" pitchFamily="2" charset="-122"/>
                <a:ea typeface="宋体" panose="02010600030101010101" pitchFamily="2" charset="-122"/>
                <a:cs typeface="mn-cs"/>
              </a:rPr>
              <a:t>号课程的选课记录挑选出来。然后再将这个选择的结果给它的父节点。（鼠标点一下）同时也是</a:t>
            </a:r>
            <a:r>
              <a:rPr lang="en-US" altLang="zh-CN" sz="1800" kern="1200" dirty="0">
                <a:solidFill>
                  <a:srgbClr val="000000"/>
                </a:solidFill>
                <a:effectLst/>
                <a:latin typeface="Calibri" panose="020F0502020204030204" pitchFamily="34" charset="0"/>
                <a:ea typeface="宋体" panose="02010600030101010101" pitchFamily="2" charset="-122"/>
                <a:cs typeface="mn-cs"/>
              </a:rPr>
              <a:t>S</a:t>
            </a:r>
            <a:r>
              <a:rPr lang="zh-CN" altLang="en-US" sz="1800" kern="1200" dirty="0">
                <a:solidFill>
                  <a:srgbClr val="000000"/>
                </a:solidFill>
                <a:effectLst/>
                <a:latin typeface="宋体" panose="02010600030101010101" pitchFamily="2" charset="-122"/>
                <a:ea typeface="宋体" panose="02010600030101010101" pitchFamily="2" charset="-122"/>
                <a:cs typeface="mn-cs"/>
              </a:rPr>
              <a:t>的父节点，是一个自然连接，执行完自然连接后，将结果给它的父节点，（鼠标点一下）是一个投影操作，执行完投影操作后，就将选修了</a:t>
            </a:r>
            <a:r>
              <a:rPr lang="en-US" altLang="zh-CN" sz="1800" kern="1200" dirty="0">
                <a:solidFill>
                  <a:srgbClr val="000000"/>
                </a:solidFill>
                <a:effectLst/>
                <a:latin typeface="Calibri" panose="020F0502020204030204" pitchFamily="34" charset="0"/>
                <a:ea typeface="宋体" panose="02010600030101010101" pitchFamily="2" charset="-122"/>
                <a:cs typeface="mn-cs"/>
              </a:rPr>
              <a:t>C1</a:t>
            </a:r>
            <a:r>
              <a:rPr lang="zh-CN" altLang="en-US" sz="1800" kern="1200" dirty="0">
                <a:solidFill>
                  <a:srgbClr val="000000"/>
                </a:solidFill>
                <a:effectLst/>
                <a:latin typeface="宋体" panose="02010600030101010101" pitchFamily="2" charset="-122"/>
                <a:ea typeface="宋体" panose="02010600030101010101" pitchFamily="2" charset="-122"/>
                <a:cs typeface="mn-cs"/>
              </a:rPr>
              <a:t>号课程的学生姓名和课程号的查询结果输出出来了。</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a:t>
            </a:fld>
            <a:endParaRPr lang="zh-CN" altLang="en-US"/>
          </a:p>
        </p:txBody>
      </p:sp>
    </p:spTree>
    <p:extLst>
      <p:ext uri="{BB962C8B-B14F-4D97-AF65-F5344CB8AC3E}">
        <p14:creationId xmlns:p14="http://schemas.microsoft.com/office/powerpoint/2010/main" val="249409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对于给定的查询计划，实际该如何去执⾏呢？自下而上还是自上而下？拉取亦或推送？以数据为中心或者以算子为中心？算子之间传递一个元组？一批元组？还是全部元组？</a:t>
            </a:r>
            <a:r>
              <a:rPr lang="en-US" altLang="zh-CN" sz="1800" kern="1200" dirty="0">
                <a:solidFill>
                  <a:srgbClr val="000000"/>
                </a:solidFill>
                <a:effectLst/>
                <a:latin typeface="Calibri" panose="020F0502020204030204" pitchFamily="34" charset="0"/>
                <a:ea typeface="宋体" panose="02010600030101010101" pitchFamily="2" charset="-122"/>
                <a:cs typeface="mn-cs"/>
              </a:rPr>
              <a:t>SQL</a:t>
            </a:r>
            <a:r>
              <a:rPr lang="zh-CN" altLang="en-US" sz="1800" kern="1200" dirty="0">
                <a:solidFill>
                  <a:srgbClr val="000000"/>
                </a:solidFill>
                <a:effectLst/>
                <a:latin typeface="宋体" panose="02010600030101010101" pitchFamily="2" charset="-122"/>
                <a:ea typeface="宋体" panose="02010600030101010101" pitchFamily="2" charset="-122"/>
                <a:cs typeface="mn-cs"/>
              </a:rPr>
              <a:t>查询的执行过程，就像工厂的加工流水线，加工过程中的每一种工序都对应一个查询算子，每种查询算子可能存在不同的物理实现方式，比如选择算子可以顺序扫描也可以用索引扫描，不同实现方式适合不同的场景。对于不同的任务负载和不同的操作环境，也会有不同的取舍，对性能也有不同的影响。本节我们重点介绍三种拉取式模型：迭代模型，物化模型和向量模型。</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9D9F6A-8624-4181-8D13-5EBC09FE3A26}" type="slidenum">
              <a:rPr lang="zh-CN" altLang="en-US" smtClean="0"/>
              <a:t>4</a:t>
            </a:fld>
            <a:endParaRPr lang="zh-CN" altLang="en-US"/>
          </a:p>
        </p:txBody>
      </p:sp>
    </p:spTree>
    <p:extLst>
      <p:ext uri="{BB962C8B-B14F-4D97-AF65-F5344CB8AC3E}">
        <p14:creationId xmlns:p14="http://schemas.microsoft.com/office/powerpoint/2010/main" val="200312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拉取式模型的共性是每个算子都要实现</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open()/Next()/Close()</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函数，从根结点开始自上而下，以算子为中心，通过调用算子的</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Next()</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函数从子结点“拉取”数据。</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9D9F6A-8624-4181-8D13-5EBC09FE3A26}" type="slidenum">
              <a:rPr lang="zh-CN" altLang="en-US" smtClean="0"/>
              <a:t>5</a:t>
            </a:fld>
            <a:endParaRPr lang="zh-CN" altLang="en-US"/>
          </a:p>
        </p:txBody>
      </p:sp>
    </p:spTree>
    <p:extLst>
      <p:ext uri="{BB962C8B-B14F-4D97-AF65-F5344CB8AC3E}">
        <p14:creationId xmlns:p14="http://schemas.microsoft.com/office/powerpoint/2010/main" val="290204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控制流从上向下调用，数据流自底向上返回。区别是返回元组数。火山模型一次返回一个元组，物化模型一次返回所有满足条件的元组，向量模型则是返回一批元组。无论哪种模型，当没有符合条件的元组时，都返回空值标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9D9F6A-8624-4181-8D13-5EBC09FE3A26}" type="slidenum">
              <a:rPr lang="zh-CN" altLang="en-US" smtClean="0"/>
              <a:t>6</a:t>
            </a:fld>
            <a:endParaRPr lang="zh-CN" altLang="en-US"/>
          </a:p>
        </p:txBody>
      </p:sp>
    </p:spTree>
    <p:extLst>
      <p:ext uri="{BB962C8B-B14F-4D97-AF65-F5344CB8AC3E}">
        <p14:creationId xmlns:p14="http://schemas.microsoft.com/office/powerpoint/2010/main" val="918139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迭代模型又叫火山模型或流水线模型，它一次只返回一个元组，需要很多次的调用，直到返回空标记才结束，因此，数据取到内存后应一次尽量做足够多的操作。  我们将以右边的查询为例，讲解迭代模型的执行过程。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a:t>
            </a:fld>
            <a:endParaRPr lang="zh-CN" altLang="en-US"/>
          </a:p>
        </p:txBody>
      </p:sp>
    </p:spTree>
    <p:extLst>
      <p:ext uri="{BB962C8B-B14F-4D97-AF65-F5344CB8AC3E}">
        <p14:creationId xmlns:p14="http://schemas.microsoft.com/office/powerpoint/2010/main" val="161036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9</a:t>
            </a:fld>
            <a:endParaRPr lang="zh-CN" altLang="en-US"/>
          </a:p>
        </p:txBody>
      </p:sp>
    </p:spTree>
    <p:extLst>
      <p:ext uri="{BB962C8B-B14F-4D97-AF65-F5344CB8AC3E}">
        <p14:creationId xmlns:p14="http://schemas.microsoft.com/office/powerpoint/2010/main" val="302841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3" name="圆角矩形 12"/>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副标题 8"/>
          <p:cNvSpPr>
            <a:spLocks noGrp="1"/>
          </p:cNvSpPr>
          <p:nvPr>
            <p:ph type="subTitle" idx="1"/>
          </p:nvPr>
        </p:nvSpPr>
        <p:spPr>
          <a:xfrm>
            <a:off x="1726975" y="3201141"/>
            <a:ext cx="8533289" cy="1600571"/>
          </a:xfrm>
        </p:spPr>
        <p:txBody>
          <a:bodyPr>
            <a:normAutofit/>
          </a:bodyPr>
          <a:lstStyle>
            <a:lvl1pPr marL="0" indent="0" algn="ctr">
              <a:buNone/>
              <a:defRPr sz="2800">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zh-CN" altLang="en-US" dirty="0"/>
              <a:t>单击此处编辑母版副标题样式</a:t>
            </a:r>
            <a:endParaRPr kumimoji="0" lang="en-US" dirty="0"/>
          </a:p>
        </p:txBody>
      </p:sp>
      <p:sp>
        <p:nvSpPr>
          <p:cNvPr id="7" name="矩形 6"/>
          <p:cNvSpPr/>
          <p:nvPr/>
        </p:nvSpPr>
        <p:spPr>
          <a:xfrm>
            <a:off x="83898" y="1449639"/>
            <a:ext cx="12027150" cy="1527703"/>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0" name="矩形 9"/>
          <p:cNvSpPr/>
          <p:nvPr/>
        </p:nvSpPr>
        <p:spPr>
          <a:xfrm>
            <a:off x="83898" y="1397043"/>
            <a:ext cx="12027150" cy="12060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1" name="矩形 10"/>
          <p:cNvSpPr/>
          <p:nvPr/>
        </p:nvSpPr>
        <p:spPr>
          <a:xfrm>
            <a:off x="83898" y="2977338"/>
            <a:ext cx="12027150" cy="11055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标题 7"/>
          <p:cNvSpPr>
            <a:spLocks noGrp="1"/>
          </p:cNvSpPr>
          <p:nvPr>
            <p:ph type="ctrTitle"/>
          </p:nvPr>
        </p:nvSpPr>
        <p:spPr>
          <a:xfrm>
            <a:off x="609521" y="1506279"/>
            <a:ext cx="10971372" cy="1470365"/>
          </a:xfrm>
        </p:spPr>
        <p:txBody>
          <a:bodyPr anchor="ctr">
            <a:normAutofit/>
          </a:bodyPr>
          <a:lstStyle>
            <a:lvl1pPr algn="ctr">
              <a:defRPr lang="en-US" sz="4000" dirty="0">
                <a:solidFill>
                  <a:srgbClr val="FFFFFF"/>
                </a:solidFill>
              </a:defRPr>
            </a:lvl1pPr>
          </a:lstStyle>
          <a:p>
            <a:r>
              <a:rPr kumimoji="0" lang="zh-CN" altLang="en-US" dirty="0"/>
              <a:t>单击此处编辑母版标题样式</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kumimoji="0" lang="zh-CN" altLang="en-US" dirty="0"/>
              <a:t>单击此处编辑母版标题样式</a:t>
            </a:r>
            <a:endParaRPr kumimoji="0" lang="en-US" dirty="0"/>
          </a:p>
        </p:txBody>
      </p:sp>
      <p:sp>
        <p:nvSpPr>
          <p:cNvPr id="8" name="内容占位符 7"/>
          <p:cNvSpPr>
            <a:spLocks noGrp="1"/>
          </p:cNvSpPr>
          <p:nvPr>
            <p:ph sz="quarter" idx="1"/>
          </p:nvPr>
        </p:nvSpPr>
        <p:spPr>
          <a:xfrm>
            <a:off x="910630" y="1448135"/>
            <a:ext cx="10361851" cy="4789971"/>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0" name="圆角矩形 9"/>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62959" y="952721"/>
            <a:ext cx="10361851" cy="1362390"/>
          </a:xfrm>
        </p:spPr>
        <p:txBody>
          <a:bodyPr anchor="b" anchorCtr="0">
            <a:normAutofit/>
          </a:bodyPr>
          <a:lstStyle>
            <a:lvl1pPr algn="l">
              <a:buNone/>
              <a:defRPr sz="3600" b="0" cap="none">
                <a:solidFill>
                  <a:schemeClr val="tx1"/>
                </a:solidFill>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62959" y="2548528"/>
            <a:ext cx="10361851" cy="1338572"/>
          </a:xfrm>
        </p:spPr>
        <p:txBody>
          <a:bodyPr anchor="t" anchorCtr="0">
            <a:normAutofit/>
          </a:bodyPr>
          <a:lstStyle>
            <a:lvl1pPr marL="0" indent="0">
              <a:buNone/>
              <a:defRPr sz="24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flipV="1">
            <a:off x="92538" y="2377380"/>
            <a:ext cx="12016456"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矩形 7"/>
          <p:cNvSpPr/>
          <p:nvPr/>
        </p:nvSpPr>
        <p:spPr>
          <a:xfrm>
            <a:off x="92183" y="2342017"/>
            <a:ext cx="12016810"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矩形 8"/>
          <p:cNvSpPr/>
          <p:nvPr/>
        </p:nvSpPr>
        <p:spPr>
          <a:xfrm>
            <a:off x="91064" y="2469451"/>
            <a:ext cx="12017930" cy="4573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单击此处编辑母版标题样式</a:t>
            </a:r>
            <a:endParaRPr kumimoji="0" lang="en-US" dirty="0"/>
          </a:p>
        </p:txBody>
      </p:sp>
      <p:sp>
        <p:nvSpPr>
          <p:cNvPr id="9" name="内容占位符 8"/>
          <p:cNvSpPr>
            <a:spLocks noGrp="1"/>
          </p:cNvSpPr>
          <p:nvPr>
            <p:ph sz="quarter" idx="1"/>
          </p:nvPr>
        </p:nvSpPr>
        <p:spPr>
          <a:xfrm>
            <a:off x="910630" y="1448135"/>
            <a:ext cx="4998069" cy="4861979"/>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1" name="内容占位符 10"/>
          <p:cNvSpPr>
            <a:spLocks noGrp="1"/>
          </p:cNvSpPr>
          <p:nvPr>
            <p:ph sz="quarter" idx="2"/>
          </p:nvPr>
        </p:nvSpPr>
        <p:spPr>
          <a:xfrm>
            <a:off x="6269333" y="1448135"/>
            <a:ext cx="4998069" cy="4861979"/>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0630" y="549474"/>
            <a:ext cx="10361851" cy="866904"/>
          </a:xfrm>
        </p:spPr>
        <p:txBody>
          <a:bodyPr anchor="b" anchorCtr="0"/>
          <a:lstStyle>
            <a:lvl1pPr>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10630" y="1448135"/>
            <a:ext cx="4977752" cy="762176"/>
          </a:xfrm>
          <a:noFill/>
          <a:ln w="12700" cap="sq" cmpd="sng" algn="ctr">
            <a:noFill/>
            <a:prstDash val="solid"/>
          </a:ln>
        </p:spPr>
        <p:txBody>
          <a:bodyPr lIns="108850" anchor="b" anchorCtr="0">
            <a:noAutofit/>
          </a:bodyPr>
          <a:lstStyle>
            <a:lvl1pPr marL="0" indent="0">
              <a:buNone/>
              <a:defRPr sz="2400" b="1">
                <a:solidFill>
                  <a:schemeClr val="tx1"/>
                </a:solidFill>
                <a:latin typeface="微软雅黑" panose="020B0503020204020204" pitchFamily="34" charset="-122"/>
                <a:ea typeface="微软雅黑" panose="020B0503020204020204" pitchFamily="34" charset="-122"/>
                <a:cs typeface="+mj-cs"/>
              </a:defRPr>
            </a:lvl1pPr>
            <a:lvl2pPr>
              <a:buNone/>
              <a:defRPr sz="2400" b="1"/>
            </a:lvl2pPr>
            <a:lvl3pPr>
              <a:buNone/>
              <a:defRPr sz="2100" b="1"/>
            </a:lvl3pPr>
            <a:lvl4pPr>
              <a:buNone/>
              <a:defRPr sz="1900" b="1"/>
            </a:lvl4pPr>
            <a:lvl5pPr>
              <a:buNone/>
              <a:defRPr sz="1900" b="1"/>
            </a:lvl5pPr>
          </a:lstStyle>
          <a:p>
            <a:pPr lvl="0" eaLnBrk="1" latinLnBrk="0" hangingPunct="1"/>
            <a:r>
              <a:rPr kumimoji="0" lang="zh-CN" altLang="en-US" dirty="0"/>
              <a:t>单击此处编辑母版文本样式</a:t>
            </a:r>
          </a:p>
        </p:txBody>
      </p:sp>
      <p:sp>
        <p:nvSpPr>
          <p:cNvPr id="4" name="文本占位符 3"/>
          <p:cNvSpPr>
            <a:spLocks noGrp="1"/>
          </p:cNvSpPr>
          <p:nvPr>
            <p:ph type="body" sz="half" idx="3"/>
          </p:nvPr>
        </p:nvSpPr>
        <p:spPr>
          <a:xfrm>
            <a:off x="6294729" y="1448135"/>
            <a:ext cx="4977752" cy="762176"/>
          </a:xfrm>
          <a:noFill/>
          <a:ln w="12700" cap="sq" cmpd="sng" algn="ctr">
            <a:noFill/>
            <a:prstDash val="solid"/>
          </a:ln>
        </p:spPr>
        <p:txBody>
          <a:bodyPr lIns="108850" tIns="54425" rIns="108850" bIns="54425" anchor="b" anchorCtr="0">
            <a:noAutofit/>
          </a:bodyPr>
          <a:lstStyle>
            <a:lvl1pPr>
              <a:defRPr lang="zh-CN" altLang="en-US" b="1" smtClean="0">
                <a:cs typeface="+mj-cs"/>
              </a:defRPr>
            </a:lvl1pPr>
          </a:lstStyle>
          <a:p>
            <a:pPr marL="0" lvl="0" indent="0">
              <a:buNone/>
            </a:pPr>
            <a:r>
              <a:rPr kumimoji="0" lang="zh-CN" altLang="en-US"/>
              <a:t>单击此处编辑母版文本样式</a:t>
            </a:r>
          </a:p>
        </p:txBody>
      </p:sp>
      <p:sp>
        <p:nvSpPr>
          <p:cNvPr id="11" name="内容占位符 10"/>
          <p:cNvSpPr>
            <a:spLocks noGrp="1"/>
          </p:cNvSpPr>
          <p:nvPr>
            <p:ph sz="half" idx="2"/>
          </p:nvPr>
        </p:nvSpPr>
        <p:spPr>
          <a:xfrm>
            <a:off x="910630" y="2248420"/>
            <a:ext cx="4977752" cy="4133702"/>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3" name="内容占位符 12"/>
          <p:cNvSpPr>
            <a:spLocks noGrp="1"/>
          </p:cNvSpPr>
          <p:nvPr>
            <p:ph sz="half" idx="4"/>
          </p:nvPr>
        </p:nvSpPr>
        <p:spPr>
          <a:xfrm>
            <a:off x="6294729" y="2248420"/>
            <a:ext cx="4977752" cy="4133702"/>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useBgFill="1">
        <p:nvSpPr>
          <p:cNvPr id="9" name="圆角矩形 8"/>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10630" y="621482"/>
            <a:ext cx="10361851" cy="794896"/>
          </a:xfrm>
        </p:spPr>
        <p:txBody>
          <a:bodyPr lIns="108850" tIns="54425" rIns="108850" bIns="108850" anchor="b" anchorCtr="0">
            <a:normAutofit/>
          </a:bodyPr>
          <a:lstStyle>
            <a:lvl1pPr>
              <a:defRPr lang="en-US"/>
            </a:lvl1pPr>
          </a:lstStyle>
          <a:p>
            <a:pPr lvl="0"/>
            <a:r>
              <a:rPr kumimoji="0" lang="zh-CN" altLang="en-US"/>
              <a:t>单击此处编辑母版标题样式</a:t>
            </a:r>
            <a:endParaRPr kumimoji="0" lang="en-US"/>
          </a:p>
        </p:txBody>
      </p:sp>
      <p:sp>
        <p:nvSpPr>
          <p:cNvPr id="3" name="文本占位符 2"/>
          <p:cNvSpPr>
            <a:spLocks noGrp="1"/>
          </p:cNvSpPr>
          <p:nvPr>
            <p:ph type="body" idx="2"/>
          </p:nvPr>
        </p:nvSpPr>
        <p:spPr>
          <a:xfrm>
            <a:off x="910630" y="1600571"/>
            <a:ext cx="2539669" cy="4709543"/>
          </a:xfrm>
        </p:spPr>
        <p:txBody>
          <a:bodyPr>
            <a:normAutofit/>
          </a:bodyPr>
          <a:lstStyle>
            <a:lvl1pPr marL="0" indent="0">
              <a:buNone/>
              <a:defRPr sz="2000"/>
            </a:lvl1pPr>
            <a:lvl2pPr>
              <a:buNone/>
              <a:defRPr sz="1400"/>
            </a:lvl2pPr>
            <a:lvl3pPr>
              <a:buNone/>
              <a:defRPr sz="1200"/>
            </a:lvl3pPr>
            <a:lvl4pPr>
              <a:buNone/>
              <a:defRPr sz="1100"/>
            </a:lvl4pPr>
            <a:lvl5pPr>
              <a:buNone/>
              <a:defRPr sz="1100"/>
            </a:lvl5pPr>
          </a:lstStyle>
          <a:p>
            <a:pPr lvl="0" eaLnBrk="1" latinLnBrk="0" hangingPunct="1"/>
            <a:r>
              <a:rPr kumimoji="0" lang="zh-CN" altLang="en-US" dirty="0"/>
              <a:t>单击此处编辑母版文本样式</a:t>
            </a:r>
          </a:p>
        </p:txBody>
      </p:sp>
      <p:sp>
        <p:nvSpPr>
          <p:cNvPr id="11" name="内容占位符 10"/>
          <p:cNvSpPr>
            <a:spLocks noGrp="1"/>
          </p:cNvSpPr>
          <p:nvPr>
            <p:ph sz="quarter" idx="1"/>
          </p:nvPr>
        </p:nvSpPr>
        <p:spPr>
          <a:xfrm>
            <a:off x="3653473" y="1600571"/>
            <a:ext cx="7619008" cy="4709543"/>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042" y="5150762"/>
            <a:ext cx="9752330" cy="522409"/>
          </a:xfrm>
        </p:spPr>
        <p:txBody>
          <a:bodyPr anchor="ctr">
            <a:noAutofit/>
          </a:bodyPr>
          <a:lstStyle>
            <a:lvl1pPr algn="ctr">
              <a:buNone/>
              <a:defRPr sz="2400" b="0">
                <a:solidFill>
                  <a:schemeClr val="tx1"/>
                </a:solidFill>
              </a:defRPr>
            </a:lvl1pPr>
          </a:lstStyle>
          <a:p>
            <a:r>
              <a:rPr kumimoji="0" lang="zh-CN" altLang="en-US" dirty="0"/>
              <a:t>单击此处编辑母版标题样式</a:t>
            </a:r>
            <a:endParaRPr kumimoji="0" lang="en-US" dirty="0"/>
          </a:p>
        </p:txBody>
      </p:sp>
      <p:sp>
        <p:nvSpPr>
          <p:cNvPr id="4" name="文本占位符 3"/>
          <p:cNvSpPr>
            <a:spLocks noGrp="1"/>
          </p:cNvSpPr>
          <p:nvPr>
            <p:ph type="body" sz="half" idx="2"/>
          </p:nvPr>
        </p:nvSpPr>
        <p:spPr>
          <a:xfrm>
            <a:off x="1219042" y="5696163"/>
            <a:ext cx="9752330" cy="685959"/>
          </a:xfrm>
        </p:spPr>
        <p:txBody>
          <a:bodyPr>
            <a:normAutofit/>
          </a:bodyPr>
          <a:lstStyle>
            <a:lvl1pPr marL="0" indent="0">
              <a:buFontTx/>
              <a:buNone/>
              <a:defRPr sz="1800"/>
            </a:lvl1pPr>
            <a:lvl2pPr>
              <a:defRPr sz="1400"/>
            </a:lvl2pPr>
            <a:lvl3pPr>
              <a:defRPr sz="1200"/>
            </a:lvl3pPr>
            <a:lvl4pPr>
              <a:defRPr sz="1100"/>
            </a:lvl4pPr>
            <a:lvl5pPr>
              <a:defRPr sz="1100"/>
            </a:lvl5pPr>
          </a:lstStyle>
          <a:p>
            <a:pPr lvl="0" eaLnBrk="1" latinLnBrk="0" hangingPunct="1"/>
            <a:r>
              <a:rPr kumimoji="0" lang="zh-CN" altLang="en-US" dirty="0"/>
              <a:t>单击此处编辑母版文本样式</a:t>
            </a:r>
          </a:p>
        </p:txBody>
      </p:sp>
      <p:sp>
        <p:nvSpPr>
          <p:cNvPr id="11" name="矩形 10"/>
          <p:cNvSpPr/>
          <p:nvPr/>
        </p:nvSpPr>
        <p:spPr>
          <a:xfrm flipV="1">
            <a:off x="91064" y="4933717"/>
            <a:ext cx="12007557"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2" name="矩形 11"/>
          <p:cNvSpPr/>
          <p:nvPr/>
        </p:nvSpPr>
        <p:spPr>
          <a:xfrm>
            <a:off x="91333" y="4900628"/>
            <a:ext cx="12007289"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3" name="矩形 12"/>
          <p:cNvSpPr/>
          <p:nvPr/>
        </p:nvSpPr>
        <p:spPr>
          <a:xfrm>
            <a:off x="91336" y="5023407"/>
            <a:ext cx="12007286" cy="4881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3" name="图片占位符 2"/>
          <p:cNvSpPr>
            <a:spLocks noGrp="1"/>
          </p:cNvSpPr>
          <p:nvPr>
            <p:ph type="pic" idx="1"/>
          </p:nvPr>
        </p:nvSpPr>
        <p:spPr>
          <a:xfrm>
            <a:off x="97687" y="45418"/>
            <a:ext cx="12000935" cy="4824536"/>
          </a:xfrm>
          <a:prstGeom prst="round2SameRect">
            <a:avLst>
              <a:gd name="adj1" fmla="val 7101"/>
              <a:gd name="adj2" fmla="val 0"/>
            </a:avLst>
          </a:prstGeom>
          <a:solidFill>
            <a:schemeClr val="bg2"/>
          </a:solidFill>
          <a:ln w="6350">
            <a:solidFill>
              <a:schemeClr val="tx1"/>
            </a:solidFill>
          </a:ln>
        </p:spPr>
        <p:txBody>
          <a:bodyPr/>
          <a:lstStyle>
            <a:lvl1pPr marL="0" indent="0">
              <a:buNone/>
              <a:defRPr sz="38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8" name="圆角矩形 7"/>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2" name="标题占位符 21"/>
          <p:cNvSpPr>
            <a:spLocks noGrp="1"/>
          </p:cNvSpPr>
          <p:nvPr>
            <p:ph type="title"/>
          </p:nvPr>
        </p:nvSpPr>
        <p:spPr>
          <a:xfrm>
            <a:off x="910630" y="563621"/>
            <a:ext cx="10361851" cy="849949"/>
          </a:xfrm>
          <a:prstGeom prst="rect">
            <a:avLst/>
          </a:prstGeom>
        </p:spPr>
        <p:txBody>
          <a:bodyPr lIns="108850" tIns="54425" rIns="108850" bIns="108850"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910630" y="1485579"/>
            <a:ext cx="10361851" cy="4824536"/>
          </a:xfrm>
          <a:prstGeom prst="rect">
            <a:avLst/>
          </a:prstGeom>
        </p:spPr>
        <p:txBody>
          <a:bodyPr lIns="108850" tIns="54425" rIns="108850" bIns="54425">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rtl="0" eaLnBrk="1" latinLnBrk="0" hangingPunct="1">
        <a:spcBef>
          <a:spcPct val="0"/>
        </a:spcBef>
        <a:buNone/>
        <a:defRPr kumimoji="0" sz="28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26551" indent="-326551"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3101" indent="-272125"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652" indent="-272125"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6202" indent="-272125"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753" indent="-272125"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9303" indent="-272125"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854" indent="-272125"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2404" indent="-272125"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955" indent="-272125"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399" spc="300" dirty="0"/>
              <a:t>查询处理</a:t>
            </a:r>
          </a:p>
        </p:txBody>
      </p:sp>
    </p:spTree>
    <p:extLst>
      <p:ext uri="{BB962C8B-B14F-4D97-AF65-F5344CB8AC3E}">
        <p14:creationId xmlns:p14="http://schemas.microsoft.com/office/powerpoint/2010/main" val="317063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10</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sp>
        <p:nvSpPr>
          <p:cNvPr id="12" name="椭圆 11">
            <a:extLst>
              <a:ext uri="{FF2B5EF4-FFF2-40B4-BE49-F238E27FC236}">
                <a16:creationId xmlns:a16="http://schemas.microsoft.com/office/drawing/2014/main" id="{480421B8-80E3-85BC-DA0E-E3895C362F61}"/>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8FA930B4-2CEA-B56E-B07E-D43AF3C8F148}"/>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D42CAFFB-C4EC-869F-7612-DCFABBCFBE23}"/>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9E02D286-224E-5CD4-D8FB-5B50D7622FC7}"/>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22336AB9-69A5-667C-FEF2-70D0286013F8}"/>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cxnSp>
        <p:nvCxnSpPr>
          <p:cNvPr id="52" name="连接符: 曲线 51">
            <a:extLst>
              <a:ext uri="{FF2B5EF4-FFF2-40B4-BE49-F238E27FC236}">
                <a16:creationId xmlns:a16="http://schemas.microsoft.com/office/drawing/2014/main" id="{12E749D4-77AA-FC23-77B3-51D6788B8DA1}"/>
              </a:ext>
            </a:extLst>
          </p:cNvPr>
          <p:cNvCxnSpPr>
            <a:cxnSpLocks/>
          </p:cNvCxnSpPr>
          <p:nvPr/>
        </p:nvCxnSpPr>
        <p:spPr>
          <a:xfrm rot="10800000" flipV="1">
            <a:off x="2569539" y="2522322"/>
            <a:ext cx="1405536" cy="329026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6228B1CA-EDF4-483E-C106-720E78CC56C5}"/>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60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repeatCount="3000" fill="hold" nodeType="clickEffect">
                                  <p:stCondLst>
                                    <p:cond delay="0"/>
                                  </p:stCondLst>
                                  <p:childTnLst>
                                    <p:animMotion origin="layout" path="M 0.0 0.0 L 0.0 -0.07213" pathEditMode="relative" ptsTypes="">
                                      <p:cBhvr>
                                        <p:cTn id="6" dur="250" accel="50000" decel="50000" autoRev="1" fill="hold">
                                          <p:stCondLst>
                                            <p:cond delay="0"/>
                                          </p:stCondLst>
                                        </p:cTn>
                                        <p:tgtEl>
                                          <p:spTgt spid="8">
                                            <p:txEl>
                                              <p:pRg st="0" end="0"/>
                                            </p:txEl>
                                          </p:spTgt>
                                        </p:tgtEl>
                                        <p:attrNameLst>
                                          <p:attrName>ppt_x</p:attrName>
                                          <p:attrName>ppt_y</p:attrName>
                                        </p:attrNameLst>
                                      </p:cBhvr>
                                    </p:animMotion>
                                    <p:animRot by="1500000">
                                      <p:cBhvr>
                                        <p:cTn id="7" dur="125" fill="hold">
                                          <p:stCondLst>
                                            <p:cond delay="0"/>
                                          </p:stCondLst>
                                        </p:cTn>
                                        <p:tgtEl>
                                          <p:spTgt spid="8">
                                            <p:txEl>
                                              <p:pRg st="0" end="0"/>
                                            </p:txEl>
                                          </p:spTgt>
                                        </p:tgtEl>
                                        <p:attrNameLst>
                                          <p:attrName>r</p:attrName>
                                        </p:attrNameLst>
                                      </p:cBhvr>
                                    </p:animRot>
                                    <p:animRot by="-1500000">
                                      <p:cBhvr>
                                        <p:cTn id="8" dur="125" fill="hold">
                                          <p:stCondLst>
                                            <p:cond delay="125"/>
                                          </p:stCondLst>
                                        </p:cTn>
                                        <p:tgtEl>
                                          <p:spTgt spid="8">
                                            <p:txEl>
                                              <p:pRg st="0" end="0"/>
                                            </p:txEl>
                                          </p:spTgt>
                                        </p:tgtEl>
                                        <p:attrNameLst>
                                          <p:attrName>r</p:attrName>
                                        </p:attrNameLst>
                                      </p:cBhvr>
                                    </p:animRot>
                                    <p:animRot by="-1500000">
                                      <p:cBhvr>
                                        <p:cTn id="9" dur="125" fill="hold">
                                          <p:stCondLst>
                                            <p:cond delay="250"/>
                                          </p:stCondLst>
                                        </p:cTn>
                                        <p:tgtEl>
                                          <p:spTgt spid="8">
                                            <p:txEl>
                                              <p:pRg st="0" end="0"/>
                                            </p:txEl>
                                          </p:spTgt>
                                        </p:tgtEl>
                                        <p:attrNameLst>
                                          <p:attrName>r</p:attrName>
                                        </p:attrNameLst>
                                      </p:cBhvr>
                                    </p:animRot>
                                    <p:animRot by="1500000">
                                      <p:cBhvr>
                                        <p:cTn id="10" dur="125" fill="hold">
                                          <p:stCondLst>
                                            <p:cond delay="375"/>
                                          </p:stCondLst>
                                        </p:cTn>
                                        <p:tgtEl>
                                          <p:spTgt spid="8">
                                            <p:txEl>
                                              <p:pRg st="0" end="0"/>
                                            </p:txEl>
                                          </p:spTgt>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11</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65" name="连接符: 曲线 64">
            <a:extLst>
              <a:ext uri="{FF2B5EF4-FFF2-40B4-BE49-F238E27FC236}">
                <a16:creationId xmlns:a16="http://schemas.microsoft.com/office/drawing/2014/main" id="{2E76BAC5-3979-9D5E-BCDF-925CB12E0681}"/>
              </a:ext>
            </a:extLst>
          </p:cNvPr>
          <p:cNvCxnSpPr>
            <a:cxnSpLocks/>
          </p:cNvCxnSpPr>
          <p:nvPr/>
        </p:nvCxnSpPr>
        <p:spPr>
          <a:xfrm rot="10800000" flipV="1">
            <a:off x="2569539" y="2522322"/>
            <a:ext cx="1405536" cy="329026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a:extLst>
              <a:ext uri="{FF2B5EF4-FFF2-40B4-BE49-F238E27FC236}">
                <a16:creationId xmlns:a16="http://schemas.microsoft.com/office/drawing/2014/main" id="{CFCF8A47-56F0-E596-9A70-BDC00AC714B0}"/>
              </a:ext>
            </a:extLst>
          </p:cNvPr>
          <p:cNvCxnSpPr>
            <a:cxnSpLocks/>
          </p:cNvCxnSpPr>
          <p:nvPr/>
        </p:nvCxnSpPr>
        <p:spPr>
          <a:xfrm flipV="1">
            <a:off x="3345846" y="2501516"/>
            <a:ext cx="1094372" cy="3589308"/>
          </a:xfrm>
          <a:prstGeom prst="curvedConnector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7CD6342-9B82-E702-DE2D-5CBC70229960}"/>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3" name="对话气泡: 圆角矩形 12">
            <a:extLst>
              <a:ext uri="{FF2B5EF4-FFF2-40B4-BE49-F238E27FC236}">
                <a16:creationId xmlns:a16="http://schemas.microsoft.com/office/drawing/2014/main" id="{54DDEF3B-BE0E-F3CD-50E7-C916762C3405}"/>
              </a:ext>
            </a:extLst>
          </p:cNvPr>
          <p:cNvSpPr/>
          <p:nvPr/>
        </p:nvSpPr>
        <p:spPr>
          <a:xfrm>
            <a:off x="2883419" y="4501662"/>
            <a:ext cx="1091656" cy="612648"/>
          </a:xfrm>
          <a:prstGeom prst="wedgeRoundRectCallout">
            <a:avLst>
              <a:gd name="adj1" fmla="val 47145"/>
              <a:gd name="adj2" fmla="val 8159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14" name="椭圆 13">
            <a:extLst>
              <a:ext uri="{FF2B5EF4-FFF2-40B4-BE49-F238E27FC236}">
                <a16:creationId xmlns:a16="http://schemas.microsoft.com/office/drawing/2014/main" id="{A6860085-71CF-9503-5459-AC07A7166B43}"/>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2B0606AF-38B7-84CE-97EF-71FD2AE540D7}"/>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BD21DF27-1863-B89B-5C8D-DE73E5857B4C}"/>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CC5B7EC6-AC5E-1258-5FEC-3C1BCA098117}"/>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D9C192DC-480E-C3C7-EF3A-A153E46D7752}"/>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6853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4" presetClass="emph" presetSubtype="0" repeatCount="3000" fill="hold" nodeType="clickEffect">
                                  <p:stCondLst>
                                    <p:cond delay="0"/>
                                  </p:stCondLst>
                                  <p:childTnLst>
                                    <p:animMotion origin="layout" path="M 0.0 0.0 L 0.0 -0.07213" pathEditMode="relative" ptsTypes="">
                                      <p:cBhvr>
                                        <p:cTn id="12" dur="250" accel="50000" decel="50000" autoRev="1" fill="hold">
                                          <p:stCondLst>
                                            <p:cond delay="0"/>
                                          </p:stCondLst>
                                        </p:cTn>
                                        <p:tgtEl>
                                          <p:spTgt spid="8">
                                            <p:txEl>
                                              <p:pRg st="1" end="1"/>
                                            </p:txEl>
                                          </p:spTgt>
                                        </p:tgtEl>
                                        <p:attrNameLst>
                                          <p:attrName>ppt_x</p:attrName>
                                          <p:attrName>ppt_y</p:attrName>
                                        </p:attrNameLst>
                                      </p:cBhvr>
                                    </p:animMotion>
                                    <p:animRot by="1500000">
                                      <p:cBhvr>
                                        <p:cTn id="13" dur="125" fill="hold">
                                          <p:stCondLst>
                                            <p:cond delay="0"/>
                                          </p:stCondLst>
                                        </p:cTn>
                                        <p:tgtEl>
                                          <p:spTgt spid="8">
                                            <p:txEl>
                                              <p:pRg st="1" end="1"/>
                                            </p:txEl>
                                          </p:spTgt>
                                        </p:tgtEl>
                                        <p:attrNameLst>
                                          <p:attrName>r</p:attrName>
                                        </p:attrNameLst>
                                      </p:cBhvr>
                                    </p:animRot>
                                    <p:animRot by="-1500000">
                                      <p:cBhvr>
                                        <p:cTn id="14" dur="125" fill="hold">
                                          <p:stCondLst>
                                            <p:cond delay="125"/>
                                          </p:stCondLst>
                                        </p:cTn>
                                        <p:tgtEl>
                                          <p:spTgt spid="8">
                                            <p:txEl>
                                              <p:pRg st="1" end="1"/>
                                            </p:txEl>
                                          </p:spTgt>
                                        </p:tgtEl>
                                        <p:attrNameLst>
                                          <p:attrName>r</p:attrName>
                                        </p:attrNameLst>
                                      </p:cBhvr>
                                    </p:animRot>
                                    <p:animRot by="-1500000">
                                      <p:cBhvr>
                                        <p:cTn id="15" dur="125" fill="hold">
                                          <p:stCondLst>
                                            <p:cond delay="250"/>
                                          </p:stCondLst>
                                        </p:cTn>
                                        <p:tgtEl>
                                          <p:spTgt spid="8">
                                            <p:txEl>
                                              <p:pRg st="1" end="1"/>
                                            </p:txEl>
                                          </p:spTgt>
                                        </p:tgtEl>
                                        <p:attrNameLst>
                                          <p:attrName>r</p:attrName>
                                        </p:attrNameLst>
                                      </p:cBhvr>
                                    </p:animRot>
                                    <p:animRot by="1500000">
                                      <p:cBhvr>
                                        <p:cTn id="16" dur="125" fill="hold">
                                          <p:stCondLst>
                                            <p:cond delay="375"/>
                                          </p:stCondLst>
                                        </p:cTn>
                                        <p:tgtEl>
                                          <p:spTgt spid="8">
                                            <p:txEl>
                                              <p:pRg st="1" end="1"/>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4" presetClass="emph" presetSubtype="0" repeatCount="3000" fill="hold" nodeType="clickEffect">
                                  <p:stCondLst>
                                    <p:cond delay="0"/>
                                  </p:stCondLst>
                                  <p:childTnLst>
                                    <p:animMotion origin="layout" path="M 0.0 0.0 L 0.0 -0.07213" pathEditMode="relative" ptsTypes="">
                                      <p:cBhvr>
                                        <p:cTn id="20" dur="250" accel="50000" decel="50000" autoRev="1" fill="hold">
                                          <p:stCondLst>
                                            <p:cond delay="0"/>
                                          </p:stCondLst>
                                        </p:cTn>
                                        <p:tgtEl>
                                          <p:spTgt spid="8">
                                            <p:txEl>
                                              <p:pRg st="2" end="2"/>
                                            </p:txEl>
                                          </p:spTgt>
                                        </p:tgtEl>
                                        <p:attrNameLst>
                                          <p:attrName>ppt_x</p:attrName>
                                          <p:attrName>ppt_y</p:attrName>
                                        </p:attrNameLst>
                                      </p:cBhvr>
                                    </p:animMotion>
                                    <p:animRot by="1500000">
                                      <p:cBhvr>
                                        <p:cTn id="21" dur="125" fill="hold">
                                          <p:stCondLst>
                                            <p:cond delay="0"/>
                                          </p:stCondLst>
                                        </p:cTn>
                                        <p:tgtEl>
                                          <p:spTgt spid="8">
                                            <p:txEl>
                                              <p:pRg st="2" end="2"/>
                                            </p:txEl>
                                          </p:spTgt>
                                        </p:tgtEl>
                                        <p:attrNameLst>
                                          <p:attrName>r</p:attrName>
                                        </p:attrNameLst>
                                      </p:cBhvr>
                                    </p:animRot>
                                    <p:animRot by="-1500000">
                                      <p:cBhvr>
                                        <p:cTn id="22" dur="125" fill="hold">
                                          <p:stCondLst>
                                            <p:cond delay="125"/>
                                          </p:stCondLst>
                                        </p:cTn>
                                        <p:tgtEl>
                                          <p:spTgt spid="8">
                                            <p:txEl>
                                              <p:pRg st="2" end="2"/>
                                            </p:txEl>
                                          </p:spTgt>
                                        </p:tgtEl>
                                        <p:attrNameLst>
                                          <p:attrName>r</p:attrName>
                                        </p:attrNameLst>
                                      </p:cBhvr>
                                    </p:animRot>
                                    <p:animRot by="-1500000">
                                      <p:cBhvr>
                                        <p:cTn id="23" dur="125" fill="hold">
                                          <p:stCondLst>
                                            <p:cond delay="250"/>
                                          </p:stCondLst>
                                        </p:cTn>
                                        <p:tgtEl>
                                          <p:spTgt spid="8">
                                            <p:txEl>
                                              <p:pRg st="2" end="2"/>
                                            </p:txEl>
                                          </p:spTgt>
                                        </p:tgtEl>
                                        <p:attrNameLst>
                                          <p:attrName>r</p:attrName>
                                        </p:attrNameLst>
                                      </p:cBhvr>
                                    </p:animRot>
                                    <p:animRot by="1500000">
                                      <p:cBhvr>
                                        <p:cTn id="24" dur="125" fill="hold">
                                          <p:stCondLst>
                                            <p:cond delay="375"/>
                                          </p:stCondLst>
                                        </p:cTn>
                                        <p:tgtEl>
                                          <p:spTgt spid="8">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12</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201B920-4B40-C4BD-386F-9C20C7E5F351}"/>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64327E27-BD4E-ECA0-5191-3157751C7C7C}"/>
              </a:ext>
            </a:extLst>
          </p:cNvPr>
          <p:cNvSpPr/>
          <p:nvPr/>
        </p:nvSpPr>
        <p:spPr bwMode="auto">
          <a:xfrm>
            <a:off x="3705818"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EB82E608-4A16-B813-5F4D-04DED97911EC}"/>
              </a:ext>
            </a:extLst>
          </p:cNvPr>
          <p:cNvSpPr/>
          <p:nvPr/>
        </p:nvSpPr>
        <p:spPr bwMode="auto">
          <a:xfrm>
            <a:off x="4550832" y="577134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83" name="连接符: 曲线 82">
            <a:extLst>
              <a:ext uri="{FF2B5EF4-FFF2-40B4-BE49-F238E27FC236}">
                <a16:creationId xmlns:a16="http://schemas.microsoft.com/office/drawing/2014/main" id="{4960C2B7-F451-E9FB-FC2A-62C9EEDFB063}"/>
              </a:ext>
            </a:extLst>
          </p:cNvPr>
          <p:cNvCxnSpPr>
            <a:cxnSpLocks/>
          </p:cNvCxnSpPr>
          <p:nvPr/>
        </p:nvCxnSpPr>
        <p:spPr>
          <a:xfrm rot="16200000" flipH="1">
            <a:off x="4437043" y="3295046"/>
            <a:ext cx="1089556" cy="794619"/>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连接符: 曲线 86">
            <a:extLst>
              <a:ext uri="{FF2B5EF4-FFF2-40B4-BE49-F238E27FC236}">
                <a16:creationId xmlns:a16="http://schemas.microsoft.com/office/drawing/2014/main" id="{ABC8E7E3-D92E-BE0C-063F-4041B46728EA}"/>
              </a:ext>
            </a:extLst>
          </p:cNvPr>
          <p:cNvCxnSpPr>
            <a:cxnSpLocks/>
          </p:cNvCxnSpPr>
          <p:nvPr/>
        </p:nvCxnSpPr>
        <p:spPr>
          <a:xfrm rot="16200000" flipH="1">
            <a:off x="5385350" y="4905960"/>
            <a:ext cx="1167590" cy="497383"/>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EF7B735F-A5C3-64C2-1AD1-460C74279FA5}"/>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8148256D-B6E6-E7AF-EEAA-86170E4322C0}"/>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F12B3563-3A7D-198B-B40D-656C9D595482}"/>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42682062-B6BD-092B-A6AE-CF7037D27A91}"/>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FCBBED1E-ADAA-89B5-2367-B8788B479FA8}"/>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49443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13</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201B920-4B40-C4BD-386F-9C20C7E5F351}"/>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83" name="连接符: 曲线 82">
            <a:extLst>
              <a:ext uri="{FF2B5EF4-FFF2-40B4-BE49-F238E27FC236}">
                <a16:creationId xmlns:a16="http://schemas.microsoft.com/office/drawing/2014/main" id="{4960C2B7-F451-E9FB-FC2A-62C9EEDFB063}"/>
              </a:ext>
            </a:extLst>
          </p:cNvPr>
          <p:cNvCxnSpPr>
            <a:cxnSpLocks/>
          </p:cNvCxnSpPr>
          <p:nvPr/>
        </p:nvCxnSpPr>
        <p:spPr>
          <a:xfrm rot="16200000" flipH="1">
            <a:off x="4437043" y="3295046"/>
            <a:ext cx="1089556" cy="794619"/>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连接符: 曲线 86">
            <a:extLst>
              <a:ext uri="{FF2B5EF4-FFF2-40B4-BE49-F238E27FC236}">
                <a16:creationId xmlns:a16="http://schemas.microsoft.com/office/drawing/2014/main" id="{ABC8E7E3-D92E-BE0C-063F-4041B46728EA}"/>
              </a:ext>
            </a:extLst>
          </p:cNvPr>
          <p:cNvCxnSpPr>
            <a:cxnSpLocks/>
          </p:cNvCxnSpPr>
          <p:nvPr/>
        </p:nvCxnSpPr>
        <p:spPr>
          <a:xfrm rot="16200000" flipH="1">
            <a:off x="5385350" y="4905960"/>
            <a:ext cx="1167590" cy="497383"/>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id="{D2322941-B16D-6477-4086-46A4464F59BB}"/>
              </a:ext>
            </a:extLst>
          </p:cNvPr>
          <p:cNvCxnSpPr>
            <a:cxnSpLocks/>
          </p:cNvCxnSpPr>
          <p:nvPr/>
        </p:nvCxnSpPr>
        <p:spPr>
          <a:xfrm rot="16200000" flipV="1">
            <a:off x="5877640" y="4925546"/>
            <a:ext cx="1393567" cy="549237"/>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曲线 97">
            <a:extLst>
              <a:ext uri="{FF2B5EF4-FFF2-40B4-BE49-F238E27FC236}">
                <a16:creationId xmlns:a16="http://schemas.microsoft.com/office/drawing/2014/main" id="{674FDE44-7215-A5BD-C8BA-26CF844168EF}"/>
              </a:ext>
            </a:extLst>
          </p:cNvPr>
          <p:cNvCxnSpPr>
            <a:cxnSpLocks/>
          </p:cNvCxnSpPr>
          <p:nvPr/>
        </p:nvCxnSpPr>
        <p:spPr>
          <a:xfrm rot="16200000" flipV="1">
            <a:off x="5280128" y="2987866"/>
            <a:ext cx="1561285" cy="1834748"/>
          </a:xfrm>
          <a:prstGeom prst="curvedConnector3">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连接符: 曲线 102">
            <a:extLst>
              <a:ext uri="{FF2B5EF4-FFF2-40B4-BE49-F238E27FC236}">
                <a16:creationId xmlns:a16="http://schemas.microsoft.com/office/drawing/2014/main" id="{AA4603E8-44D3-95A2-B3AA-99A8E47BC529}"/>
              </a:ext>
            </a:extLst>
          </p:cNvPr>
          <p:cNvCxnSpPr>
            <a:cxnSpLocks/>
          </p:cNvCxnSpPr>
          <p:nvPr/>
        </p:nvCxnSpPr>
        <p:spPr>
          <a:xfrm flipH="1" flipV="1">
            <a:off x="5375126" y="1485578"/>
            <a:ext cx="394768" cy="1816626"/>
          </a:xfrm>
          <a:prstGeom prst="curvedConnector3">
            <a:avLst>
              <a:gd name="adj1" fmla="val -2289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FD1ADE1-F895-AAFD-BFFC-9569F24A06E1}"/>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3286B41B-D8B3-3CE2-632C-F244CB488DFB}"/>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1DF92019-60C0-B4B3-1D0D-00B39BC4A62E}"/>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FB21FC8C-11E3-E2EB-9667-1E52249F601D}"/>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D9A32A47-0673-222B-74DD-F5381B47A2F2}"/>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D5D754C1-BF6F-4BD7-1EAF-0E6420124C5A}"/>
              </a:ext>
            </a:extLst>
          </p:cNvPr>
          <p:cNvSpPr/>
          <p:nvPr/>
        </p:nvSpPr>
        <p:spPr bwMode="auto">
          <a:xfrm>
            <a:off x="3705818"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ECDDBBD-6A1B-FAB0-DF03-8CCD4A3B5B36}"/>
              </a:ext>
            </a:extLst>
          </p:cNvPr>
          <p:cNvSpPr/>
          <p:nvPr/>
        </p:nvSpPr>
        <p:spPr bwMode="auto">
          <a:xfrm>
            <a:off x="4550832" y="577134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5690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14</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201B920-4B40-C4BD-386F-9C20C7E5F351}"/>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83" name="连接符: 曲线 82">
            <a:extLst>
              <a:ext uri="{FF2B5EF4-FFF2-40B4-BE49-F238E27FC236}">
                <a16:creationId xmlns:a16="http://schemas.microsoft.com/office/drawing/2014/main" id="{4960C2B7-F451-E9FB-FC2A-62C9EEDFB063}"/>
              </a:ext>
            </a:extLst>
          </p:cNvPr>
          <p:cNvCxnSpPr>
            <a:cxnSpLocks/>
          </p:cNvCxnSpPr>
          <p:nvPr/>
        </p:nvCxnSpPr>
        <p:spPr>
          <a:xfrm rot="16200000" flipH="1">
            <a:off x="4437043" y="3295046"/>
            <a:ext cx="1089556" cy="794619"/>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连接符: 曲线 86">
            <a:extLst>
              <a:ext uri="{FF2B5EF4-FFF2-40B4-BE49-F238E27FC236}">
                <a16:creationId xmlns:a16="http://schemas.microsoft.com/office/drawing/2014/main" id="{ABC8E7E3-D92E-BE0C-063F-4041B46728EA}"/>
              </a:ext>
            </a:extLst>
          </p:cNvPr>
          <p:cNvCxnSpPr>
            <a:cxnSpLocks/>
          </p:cNvCxnSpPr>
          <p:nvPr/>
        </p:nvCxnSpPr>
        <p:spPr>
          <a:xfrm rot="16200000" flipH="1">
            <a:off x="5385350" y="4905960"/>
            <a:ext cx="1167590" cy="497383"/>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id="{D2322941-B16D-6477-4086-46A4464F59BB}"/>
              </a:ext>
            </a:extLst>
          </p:cNvPr>
          <p:cNvCxnSpPr>
            <a:cxnSpLocks/>
          </p:cNvCxnSpPr>
          <p:nvPr/>
        </p:nvCxnSpPr>
        <p:spPr>
          <a:xfrm rot="16200000" flipV="1">
            <a:off x="5877640" y="4925546"/>
            <a:ext cx="1393567" cy="549237"/>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曲线 97">
            <a:extLst>
              <a:ext uri="{FF2B5EF4-FFF2-40B4-BE49-F238E27FC236}">
                <a16:creationId xmlns:a16="http://schemas.microsoft.com/office/drawing/2014/main" id="{674FDE44-7215-A5BD-C8BA-26CF844168EF}"/>
              </a:ext>
            </a:extLst>
          </p:cNvPr>
          <p:cNvCxnSpPr>
            <a:cxnSpLocks/>
          </p:cNvCxnSpPr>
          <p:nvPr/>
        </p:nvCxnSpPr>
        <p:spPr>
          <a:xfrm rot="16200000" flipV="1">
            <a:off x="5280128" y="2987866"/>
            <a:ext cx="1561285" cy="1834748"/>
          </a:xfrm>
          <a:prstGeom prst="curvedConnector3">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连接符: 曲线 102">
            <a:extLst>
              <a:ext uri="{FF2B5EF4-FFF2-40B4-BE49-F238E27FC236}">
                <a16:creationId xmlns:a16="http://schemas.microsoft.com/office/drawing/2014/main" id="{AA4603E8-44D3-95A2-B3AA-99A8E47BC529}"/>
              </a:ext>
            </a:extLst>
          </p:cNvPr>
          <p:cNvCxnSpPr>
            <a:cxnSpLocks/>
          </p:cNvCxnSpPr>
          <p:nvPr/>
        </p:nvCxnSpPr>
        <p:spPr>
          <a:xfrm flipH="1" flipV="1">
            <a:off x="5375126" y="1485578"/>
            <a:ext cx="394768" cy="1816626"/>
          </a:xfrm>
          <a:prstGeom prst="curvedConnector3">
            <a:avLst>
              <a:gd name="adj1" fmla="val -2289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FD1ADE1-F895-AAFD-BFFC-9569F24A06E1}"/>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3286B41B-D8B3-3CE2-632C-F244CB488DFB}"/>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1DF92019-60C0-B4B3-1D0D-00B39BC4A62E}"/>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FB21FC8C-11E3-E2EB-9667-1E52249F601D}"/>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D9A32A47-0673-222B-74DD-F5381B47A2F2}"/>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D5D754C1-BF6F-4BD7-1EAF-0E6420124C5A}"/>
              </a:ext>
            </a:extLst>
          </p:cNvPr>
          <p:cNvSpPr/>
          <p:nvPr/>
        </p:nvSpPr>
        <p:spPr bwMode="auto">
          <a:xfrm>
            <a:off x="3705818"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ECDDBBD-6A1B-FAB0-DF03-8CCD4A3B5B36}"/>
              </a:ext>
            </a:extLst>
          </p:cNvPr>
          <p:cNvSpPr/>
          <p:nvPr/>
        </p:nvSpPr>
        <p:spPr bwMode="auto">
          <a:xfrm>
            <a:off x="4550832" y="577134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cxnSp>
        <p:nvCxnSpPr>
          <p:cNvPr id="5" name="连接符: 曲线 4">
            <a:extLst>
              <a:ext uri="{FF2B5EF4-FFF2-40B4-BE49-F238E27FC236}">
                <a16:creationId xmlns:a16="http://schemas.microsoft.com/office/drawing/2014/main" id="{C454285F-500F-9B05-DA18-82745B0BCF70}"/>
              </a:ext>
            </a:extLst>
          </p:cNvPr>
          <p:cNvCxnSpPr>
            <a:cxnSpLocks/>
          </p:cNvCxnSpPr>
          <p:nvPr/>
        </p:nvCxnSpPr>
        <p:spPr>
          <a:xfrm rot="10800000" flipV="1">
            <a:off x="2569539" y="2522322"/>
            <a:ext cx="1405536" cy="329026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连接符: 曲线 5">
            <a:extLst>
              <a:ext uri="{FF2B5EF4-FFF2-40B4-BE49-F238E27FC236}">
                <a16:creationId xmlns:a16="http://schemas.microsoft.com/office/drawing/2014/main" id="{65AECA34-BD0A-3192-A380-E4960813333F}"/>
              </a:ext>
            </a:extLst>
          </p:cNvPr>
          <p:cNvCxnSpPr>
            <a:cxnSpLocks/>
          </p:cNvCxnSpPr>
          <p:nvPr/>
        </p:nvCxnSpPr>
        <p:spPr>
          <a:xfrm flipV="1">
            <a:off x="3345846" y="2501516"/>
            <a:ext cx="1094372" cy="3589308"/>
          </a:xfrm>
          <a:prstGeom prst="curvedConnector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对话气泡: 圆角矩形 11">
            <a:extLst>
              <a:ext uri="{FF2B5EF4-FFF2-40B4-BE49-F238E27FC236}">
                <a16:creationId xmlns:a16="http://schemas.microsoft.com/office/drawing/2014/main" id="{28C98526-36AA-D477-95A1-5B6DCAA712D0}"/>
              </a:ext>
            </a:extLst>
          </p:cNvPr>
          <p:cNvSpPr/>
          <p:nvPr/>
        </p:nvSpPr>
        <p:spPr>
          <a:xfrm>
            <a:off x="2883419" y="4501662"/>
            <a:ext cx="1091656" cy="612648"/>
          </a:xfrm>
          <a:prstGeom prst="wedgeRoundRectCallout">
            <a:avLst>
              <a:gd name="adj1" fmla="val 47145"/>
              <a:gd name="adj2" fmla="val 8159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38" name="对话气泡: 圆角矩形 37">
            <a:extLst>
              <a:ext uri="{FF2B5EF4-FFF2-40B4-BE49-F238E27FC236}">
                <a16:creationId xmlns:a16="http://schemas.microsoft.com/office/drawing/2014/main" id="{0C03FD24-B03B-D8D3-F8A8-F15C0C73BA01}"/>
              </a:ext>
            </a:extLst>
          </p:cNvPr>
          <p:cNvSpPr/>
          <p:nvPr/>
        </p:nvSpPr>
        <p:spPr>
          <a:xfrm>
            <a:off x="6978439" y="5033262"/>
            <a:ext cx="781087" cy="612648"/>
          </a:xfrm>
          <a:prstGeom prst="wedgeRoundRectCallout">
            <a:avLst>
              <a:gd name="adj1" fmla="val -62970"/>
              <a:gd name="adj2" fmla="val 44697"/>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39" name="对话气泡: 圆角矩形 38">
            <a:extLst>
              <a:ext uri="{FF2B5EF4-FFF2-40B4-BE49-F238E27FC236}">
                <a16:creationId xmlns:a16="http://schemas.microsoft.com/office/drawing/2014/main" id="{A597CA01-5DF3-7E90-AF92-E486BAFD6C4A}"/>
              </a:ext>
            </a:extLst>
          </p:cNvPr>
          <p:cNvSpPr/>
          <p:nvPr/>
        </p:nvSpPr>
        <p:spPr>
          <a:xfrm>
            <a:off x="6399394" y="3349254"/>
            <a:ext cx="1091656" cy="612648"/>
          </a:xfrm>
          <a:prstGeom prst="wedgeRoundRectCallout">
            <a:avLst>
              <a:gd name="adj1" fmla="val -62970"/>
              <a:gd name="adj2" fmla="val 44697"/>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40" name="对话气泡: 圆角矩形 39">
            <a:extLst>
              <a:ext uri="{FF2B5EF4-FFF2-40B4-BE49-F238E27FC236}">
                <a16:creationId xmlns:a16="http://schemas.microsoft.com/office/drawing/2014/main" id="{F29163B5-F485-4057-F9EB-D9BB2FCF8E7B}"/>
              </a:ext>
            </a:extLst>
          </p:cNvPr>
          <p:cNvSpPr/>
          <p:nvPr/>
        </p:nvSpPr>
        <p:spPr>
          <a:xfrm>
            <a:off x="5999300" y="2269583"/>
            <a:ext cx="1091656" cy="612648"/>
          </a:xfrm>
          <a:prstGeom prst="wedgeRoundRectCallout">
            <a:avLst>
              <a:gd name="adj1" fmla="val -62970"/>
              <a:gd name="adj2" fmla="val 44697"/>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Tree>
    <p:custDataLst>
      <p:tags r:id="rId1"/>
    </p:custDataLst>
    <p:extLst>
      <p:ext uri="{BB962C8B-B14F-4D97-AF65-F5344CB8AC3E}">
        <p14:creationId xmlns:p14="http://schemas.microsoft.com/office/powerpoint/2010/main" val="346023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906352" y="1160485"/>
            <a:ext cx="7771388" cy="4538617"/>
          </a:xfrm>
        </p:spPr>
        <p:txBody>
          <a:bodyPr>
            <a:normAutofit/>
          </a:bodyPr>
          <a:lstStyle/>
          <a:p>
            <a:pPr marL="371913" lvl="1" indent="-326551">
              <a:lnSpc>
                <a:spcPct val="150000"/>
              </a:lnSpc>
              <a:spcBef>
                <a:spcPts val="0"/>
              </a:spcBef>
              <a:buClr>
                <a:schemeClr val="accent1"/>
              </a:buClr>
            </a:pPr>
            <a:r>
              <a:rPr lang="zh-CN" altLang="en-US" sz="2400" dirty="0"/>
              <a:t>几乎所有的</a:t>
            </a:r>
            <a:r>
              <a:rPr lang="en-US" altLang="zh-CN" sz="2400" dirty="0"/>
              <a:t>DBMS</a:t>
            </a:r>
            <a:r>
              <a:rPr lang="zh-CN" altLang="en-US" sz="2400" dirty="0"/>
              <a:t>都采用该模型，允许元组流水线。</a:t>
            </a:r>
            <a:endParaRPr lang="en-US" altLang="zh-CN" sz="2400" dirty="0"/>
          </a:p>
          <a:p>
            <a:pPr marL="371913" lvl="1" indent="-326551">
              <a:lnSpc>
                <a:spcPct val="150000"/>
              </a:lnSpc>
              <a:spcBef>
                <a:spcPts val="0"/>
              </a:spcBef>
              <a:buClr>
                <a:schemeClr val="accent1"/>
              </a:buClr>
            </a:pPr>
            <a:r>
              <a:rPr lang="zh-CN" altLang="en-US" sz="2400" dirty="0"/>
              <a:t>该模型可以很容易的控制输出，如</a:t>
            </a:r>
            <a:r>
              <a:rPr lang="en-US" altLang="zh-CN" sz="2400" dirty="0"/>
              <a:t>limit</a:t>
            </a:r>
            <a:r>
              <a:rPr lang="zh-CN" altLang="en-US" sz="2400" dirty="0"/>
              <a:t>操作。</a:t>
            </a:r>
            <a:endParaRPr lang="en-US" altLang="zh-CN" sz="2400" dirty="0"/>
          </a:p>
          <a:p>
            <a:pPr marL="371913" lvl="1" indent="-326551">
              <a:lnSpc>
                <a:spcPct val="150000"/>
              </a:lnSpc>
              <a:spcBef>
                <a:spcPts val="0"/>
              </a:spcBef>
              <a:buClr>
                <a:schemeClr val="accent1"/>
              </a:buClr>
            </a:pPr>
            <a:r>
              <a:rPr lang="zh-CN" altLang="en-US" sz="2400" dirty="0"/>
              <a:t>有些算子会阻塞数据的流动，直到其子节点发送所有的元组，例如</a:t>
            </a:r>
            <a:r>
              <a:rPr lang="en-US" altLang="zh-CN" sz="2400" dirty="0"/>
              <a:t>join</a:t>
            </a:r>
            <a:r>
              <a:rPr lang="zh-CN" altLang="en-US" sz="2400" dirty="0"/>
              <a:t>操作、子查询操作、排序操作。</a:t>
            </a:r>
            <a:endParaRPr lang="en-US" altLang="zh-CN" sz="2400" dirty="0"/>
          </a:p>
        </p:txBody>
      </p:sp>
      <p:sp>
        <p:nvSpPr>
          <p:cNvPr id="2" name="灯片编号占位符 1">
            <a:extLst>
              <a:ext uri="{FF2B5EF4-FFF2-40B4-BE49-F238E27FC236}">
                <a16:creationId xmlns:a16="http://schemas.microsoft.com/office/drawing/2014/main" id="{5DAB8E84-F197-435E-A6C5-DFE221B4C0B5}"/>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15</a:t>
            </a:fld>
            <a:endParaRPr lang="en-US" altLang="zh-CN"/>
          </a:p>
        </p:txBody>
      </p:sp>
      <p:sp>
        <p:nvSpPr>
          <p:cNvPr id="6" name="Text Box 4">
            <a:extLst>
              <a:ext uri="{FF2B5EF4-FFF2-40B4-BE49-F238E27FC236}">
                <a16:creationId xmlns:a16="http://schemas.microsoft.com/office/drawing/2014/main" id="{F022E324-1E9B-4F57-AE74-B30825CEE72C}"/>
              </a:ext>
            </a:extLst>
          </p:cNvPr>
          <p:cNvSpPr txBox="1">
            <a:spLocks noChangeArrowheads="1"/>
          </p:cNvSpPr>
          <p:nvPr/>
        </p:nvSpPr>
        <p:spPr bwMode="auto">
          <a:xfrm>
            <a:off x="910630" y="470753"/>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迭代模型的特点</a:t>
            </a:r>
            <a:endParaRPr lang="zh-CN" altLang="en-US" dirty="0">
              <a:solidFill>
                <a:srgbClr val="04617B"/>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56727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5DA7A-C60B-4472-AF9F-5008D5EA7187}"/>
              </a:ext>
            </a:extLst>
          </p:cNvPr>
          <p:cNvSpPr>
            <a:spLocks noGrp="1"/>
          </p:cNvSpPr>
          <p:nvPr>
            <p:ph type="title"/>
          </p:nvPr>
        </p:nvSpPr>
        <p:spPr>
          <a:xfrm>
            <a:off x="378550" y="624511"/>
            <a:ext cx="10361851" cy="849949"/>
          </a:xfrm>
        </p:spPr>
        <p:txBody>
          <a:bodyPr>
            <a:normAutofit/>
          </a:bodyPr>
          <a:lstStyle/>
          <a:p>
            <a:r>
              <a:rPr lang="en-US" altLang="zh-CN" sz="3200" b="1" dirty="0">
                <a:solidFill>
                  <a:schemeClr val="accent1"/>
                </a:solidFill>
              </a:rPr>
              <a:t>2.2 </a:t>
            </a:r>
            <a:r>
              <a:rPr lang="zh-CN" altLang="en-US" sz="3200" b="1" dirty="0">
                <a:solidFill>
                  <a:schemeClr val="accent1"/>
                </a:solidFill>
              </a:rPr>
              <a:t>物化模型</a:t>
            </a:r>
          </a:p>
        </p:txBody>
      </p:sp>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a:xfrm>
            <a:off x="551143" y="1583357"/>
            <a:ext cx="6700591" cy="3862661"/>
          </a:xfrm>
        </p:spPr>
        <p:txBody>
          <a:bodyPr>
            <a:normAutofit/>
          </a:bodyPr>
          <a:lstStyle/>
          <a:p>
            <a:pPr marL="326551" lvl="1" indent="-326551">
              <a:lnSpc>
                <a:spcPct val="150000"/>
              </a:lnSpc>
              <a:spcBef>
                <a:spcPts val="0"/>
              </a:spcBef>
              <a:buClr>
                <a:schemeClr val="accent1"/>
              </a:buClr>
            </a:pPr>
            <a:r>
              <a:rPr lang="zh-CN" altLang="en-US" sz="2400" dirty="0"/>
              <a:t>算子一次性获取它所有的输入，当处理完成后再将整体结果返回给它的父节点。</a:t>
            </a:r>
            <a:endParaRPr lang="en-US" altLang="zh-CN" sz="2400" dirty="0"/>
          </a:p>
          <a:p>
            <a:pPr marL="326551" lvl="1" indent="-326551">
              <a:lnSpc>
                <a:spcPct val="150000"/>
              </a:lnSpc>
              <a:spcBef>
                <a:spcPts val="0"/>
              </a:spcBef>
              <a:buClr>
                <a:schemeClr val="accent1"/>
              </a:buClr>
            </a:pPr>
            <a:r>
              <a:rPr lang="zh-CN" altLang="en-US" sz="2400" dirty="0"/>
              <a:t>一次处理足够多的数据，能传递</a:t>
            </a:r>
            <a:r>
              <a:rPr lang="en-US" altLang="zh-CN" sz="2400" dirty="0"/>
              <a:t>”hints”</a:t>
            </a:r>
            <a:r>
              <a:rPr lang="zh-CN" altLang="en-US" sz="2400" dirty="0"/>
              <a:t>来避免扫描过多元组（如</a:t>
            </a:r>
            <a:r>
              <a:rPr lang="en-US" altLang="zh-CN" sz="2400" dirty="0"/>
              <a:t>limit</a:t>
            </a:r>
            <a:r>
              <a:rPr lang="zh-CN" altLang="en-US" sz="2400" dirty="0"/>
              <a:t>）。</a:t>
            </a:r>
            <a:endParaRPr lang="en-US" altLang="zh-CN" sz="2400" dirty="0"/>
          </a:p>
          <a:p>
            <a:pPr marL="326551" lvl="1" indent="-326551">
              <a:lnSpc>
                <a:spcPct val="150000"/>
              </a:lnSpc>
              <a:spcBef>
                <a:spcPts val="0"/>
              </a:spcBef>
              <a:buClr>
                <a:schemeClr val="accent1"/>
              </a:buClr>
            </a:pPr>
            <a:r>
              <a:rPr lang="zh-CN" altLang="en-US" sz="2400" dirty="0"/>
              <a:t>输出可以是整个元组（行存储模式），或者查询所需的属性子集（列存储模式）。</a:t>
            </a:r>
            <a:endParaRPr lang="en-US" altLang="zh-CN" sz="2400" dirty="0"/>
          </a:p>
          <a:p>
            <a:pPr marL="0" lvl="1" indent="0">
              <a:lnSpc>
                <a:spcPct val="150000"/>
              </a:lnSpc>
              <a:spcBef>
                <a:spcPts val="0"/>
              </a:spcBef>
              <a:buClr>
                <a:schemeClr val="accent1"/>
              </a:buClr>
              <a:buNone/>
            </a:pPr>
            <a:endParaRPr lang="en-US" altLang="zh-CN" sz="2600"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00E7D853-2C9D-4CA3-A35A-92B0D96343C1}"/>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16</a:t>
            </a:fld>
            <a:endParaRPr lang="en-US" altLang="zh-CN"/>
          </a:p>
        </p:txBody>
      </p:sp>
      <p:sp>
        <p:nvSpPr>
          <p:cNvPr id="5" name="矩形 4">
            <a:extLst>
              <a:ext uri="{FF2B5EF4-FFF2-40B4-BE49-F238E27FC236}">
                <a16:creationId xmlns:a16="http://schemas.microsoft.com/office/drawing/2014/main" id="{FF73040D-7997-A8A1-4839-3853491DA5F1}"/>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CCF08F20-9BD1-A9AE-751A-78F02F53D0B0}"/>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DED342A-7472-D7D0-181F-AAED9D928529}"/>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7957DCB-9C8B-B233-91E6-E722534F6172}"/>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2AD7DBC1-6A31-9BA1-88CA-1B7970C59C07}"/>
              </a:ext>
            </a:extLst>
          </p:cNvPr>
          <p:cNvCxnSpPr>
            <a:cxnSpLocks/>
            <a:stCxn id="8"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7139110-872D-F12C-A999-EBA14F15A530}"/>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39C9FF61-5392-F493-DC81-CC59F0A2D33F}"/>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85512B16-6479-0F8B-167B-80D6B8317E0F}"/>
              </a:ext>
            </a:extLst>
          </p:cNvPr>
          <p:cNvCxnSpPr>
            <a:cxnSpLocks/>
            <a:stCxn id="19" idx="0"/>
            <a:endCxn id="15"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F6799E55-6404-5251-AA80-9D0A5D47DF7F}"/>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4F3DE0C-79A7-D9A1-30D4-70B5E9914DC0}"/>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05709F1-8630-4DEF-7DB0-B22AC1815B3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4246C258-9A63-9195-A575-DE737A6CDAF4}"/>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C85E8BC4-FCD9-D816-DDD0-C3DA1E0C043D}"/>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C8A8A4FC-502B-AE88-2E80-13E1109DF06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34C309C-D263-A0FA-9AA6-A0124AFF8004}"/>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C45ED791-5512-2D15-8737-8672F1CA61EF}"/>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4601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17</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431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18</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FA97CD43-6C17-91C7-4996-D588F3226D7E}"/>
              </a:ext>
            </a:extLst>
          </p:cNvPr>
          <p:cNvSpPr/>
          <p:nvPr/>
        </p:nvSpPr>
        <p:spPr bwMode="auto">
          <a:xfrm>
            <a:off x="1250093" y="2411646"/>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CB67409B-7FAD-2DA7-F8D5-50FC57BD823E}"/>
              </a:ext>
            </a:extLst>
          </p:cNvPr>
          <p:cNvSpPr/>
          <p:nvPr/>
        </p:nvSpPr>
        <p:spPr bwMode="auto">
          <a:xfrm>
            <a:off x="666356" y="580605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79" name="连接符: 曲线 78">
            <a:extLst>
              <a:ext uri="{FF2B5EF4-FFF2-40B4-BE49-F238E27FC236}">
                <a16:creationId xmlns:a16="http://schemas.microsoft.com/office/drawing/2014/main" id="{6DD6A131-0D39-481E-D91D-C38EF16CE99F}"/>
              </a:ext>
            </a:extLst>
          </p:cNvPr>
          <p:cNvCxnSpPr>
            <a:stCxn id="65" idx="1"/>
            <a:endCxn id="52" idx="0"/>
          </p:cNvCxnSpPr>
          <p:nvPr/>
        </p:nvCxnSpPr>
        <p:spPr>
          <a:xfrm rot="10800000" flipH="1" flipV="1">
            <a:off x="1899203" y="2967161"/>
            <a:ext cx="468894" cy="2838895"/>
          </a:xfrm>
          <a:prstGeom prst="curvedConnector4">
            <a:avLst>
              <a:gd name="adj1" fmla="val -157597"/>
              <a:gd name="adj2" fmla="val 6117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6" name="连接符: 曲线 95">
            <a:extLst>
              <a:ext uri="{FF2B5EF4-FFF2-40B4-BE49-F238E27FC236}">
                <a16:creationId xmlns:a16="http://schemas.microsoft.com/office/drawing/2014/main" id="{61D00C05-7207-26B3-AB65-79BF47EF602C}"/>
              </a:ext>
            </a:extLst>
          </p:cNvPr>
          <p:cNvCxnSpPr>
            <a:cxnSpLocks/>
            <a:stCxn id="77" idx="3"/>
            <a:endCxn id="91" idx="2"/>
          </p:cNvCxnSpPr>
          <p:nvPr/>
        </p:nvCxnSpPr>
        <p:spPr>
          <a:xfrm flipV="1">
            <a:off x="2566814" y="2974022"/>
            <a:ext cx="1300435" cy="3489512"/>
          </a:xfrm>
          <a:prstGeom prst="curvedConnector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对话气泡: 圆角矩形 4">
            <a:extLst>
              <a:ext uri="{FF2B5EF4-FFF2-40B4-BE49-F238E27FC236}">
                <a16:creationId xmlns:a16="http://schemas.microsoft.com/office/drawing/2014/main" id="{27AB3431-7924-5CEB-F722-DE92CA612A0A}"/>
              </a:ext>
            </a:extLst>
          </p:cNvPr>
          <p:cNvSpPr/>
          <p:nvPr/>
        </p:nvSpPr>
        <p:spPr>
          <a:xfrm>
            <a:off x="2340464" y="4684366"/>
            <a:ext cx="1091656" cy="612648"/>
          </a:xfrm>
          <a:prstGeom prst="wedgeRoundRectCallout">
            <a:avLst>
              <a:gd name="adj1" fmla="val 47145"/>
              <a:gd name="adj2" fmla="val 8159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全部元组</a:t>
            </a:r>
          </a:p>
        </p:txBody>
      </p:sp>
    </p:spTree>
    <p:custDataLst>
      <p:tags r:id="rId1"/>
    </p:custDataLst>
    <p:extLst>
      <p:ext uri="{BB962C8B-B14F-4D97-AF65-F5344CB8AC3E}">
        <p14:creationId xmlns:p14="http://schemas.microsoft.com/office/powerpoint/2010/main" val="234958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19</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FA97CD43-6C17-91C7-4996-D588F3226D7E}"/>
              </a:ext>
            </a:extLst>
          </p:cNvPr>
          <p:cNvSpPr/>
          <p:nvPr/>
        </p:nvSpPr>
        <p:spPr bwMode="auto">
          <a:xfrm>
            <a:off x="1250093" y="2411646"/>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CB67409B-7FAD-2DA7-F8D5-50FC57BD823E}"/>
              </a:ext>
            </a:extLst>
          </p:cNvPr>
          <p:cNvSpPr/>
          <p:nvPr/>
        </p:nvSpPr>
        <p:spPr bwMode="auto">
          <a:xfrm>
            <a:off x="666356" y="580605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2" name="椭圆 61">
            <a:extLst>
              <a:ext uri="{FF2B5EF4-FFF2-40B4-BE49-F238E27FC236}">
                <a16:creationId xmlns:a16="http://schemas.microsoft.com/office/drawing/2014/main" id="{BF28821A-104B-4605-D800-3E402CC9434F}"/>
              </a:ext>
            </a:extLst>
          </p:cNvPr>
          <p:cNvSpPr/>
          <p:nvPr/>
        </p:nvSpPr>
        <p:spPr bwMode="auto">
          <a:xfrm>
            <a:off x="2920002"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4" name="椭圆 63">
            <a:extLst>
              <a:ext uri="{FF2B5EF4-FFF2-40B4-BE49-F238E27FC236}">
                <a16:creationId xmlns:a16="http://schemas.microsoft.com/office/drawing/2014/main" id="{258A5920-04FA-1AA6-4073-1464D1E05142}"/>
              </a:ext>
            </a:extLst>
          </p:cNvPr>
          <p:cNvSpPr/>
          <p:nvPr/>
        </p:nvSpPr>
        <p:spPr bwMode="auto">
          <a:xfrm>
            <a:off x="4499721" y="578237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83" name="连接符: 曲线 82">
            <a:extLst>
              <a:ext uri="{FF2B5EF4-FFF2-40B4-BE49-F238E27FC236}">
                <a16:creationId xmlns:a16="http://schemas.microsoft.com/office/drawing/2014/main" id="{9016D159-81E4-A1E9-47D7-BD2569817C6D}"/>
              </a:ext>
            </a:extLst>
          </p:cNvPr>
          <p:cNvCxnSpPr>
            <a:stCxn id="72" idx="1"/>
            <a:endCxn id="50" idx="0"/>
          </p:cNvCxnSpPr>
          <p:nvPr/>
        </p:nvCxnSpPr>
        <p:spPr>
          <a:xfrm rot="10800000" flipH="1" flipV="1">
            <a:off x="1899203" y="3238940"/>
            <a:ext cx="3077128" cy="983035"/>
          </a:xfrm>
          <a:prstGeom prst="curvedConnector4">
            <a:avLst>
              <a:gd name="adj1" fmla="val -7429"/>
              <a:gd name="adj2" fmla="val 822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CC6D6D53-B3FC-1C8E-025C-2027FB97054D}"/>
              </a:ext>
            </a:extLst>
          </p:cNvPr>
          <p:cNvCxnSpPr>
            <a:cxnSpLocks/>
            <a:stCxn id="76" idx="1"/>
            <a:endCxn id="121" idx="0"/>
          </p:cNvCxnSpPr>
          <p:nvPr/>
        </p:nvCxnSpPr>
        <p:spPr>
          <a:xfrm rot="10800000" flipH="1" flipV="1">
            <a:off x="3502918" y="4631434"/>
            <a:ext cx="2160240" cy="1186249"/>
          </a:xfrm>
          <a:prstGeom prst="curvedConnector4">
            <a:avLst>
              <a:gd name="adj1" fmla="val -8613"/>
              <a:gd name="adj2" fmla="val 8480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87810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本节主要内容</a:t>
            </a:r>
          </a:p>
        </p:txBody>
      </p:sp>
      <p:sp>
        <p:nvSpPr>
          <p:cNvPr id="3" name="文本占位符 2"/>
          <p:cNvSpPr>
            <a:spLocks noGrp="1"/>
          </p:cNvSpPr>
          <p:nvPr>
            <p:ph type="body" idx="1"/>
          </p:nvPr>
        </p:nvSpPr>
        <p:spPr>
          <a:xfrm>
            <a:off x="962959" y="2493690"/>
            <a:ext cx="10361851" cy="4176464"/>
          </a:xfrm>
        </p:spPr>
        <p:txBody>
          <a:bodyPr>
            <a:normAutofit/>
          </a:bodyPr>
          <a:lstStyle/>
          <a:p>
            <a:pPr>
              <a:lnSpc>
                <a:spcPct val="150000"/>
              </a:lnSpc>
              <a:spcBef>
                <a:spcPts val="1200"/>
              </a:spcBef>
              <a:buSzPct val="100000"/>
            </a:pPr>
            <a:r>
              <a:rPr lang="en-US" altLang="zh-CN" sz="2800" dirty="0">
                <a:latin typeface="+mn-ea"/>
              </a:rPr>
              <a:t>1 </a:t>
            </a:r>
            <a:r>
              <a:rPr lang="zh-CN" altLang="en-US" sz="2800" dirty="0">
                <a:latin typeface="+mn-ea"/>
              </a:rPr>
              <a:t>查询计划</a:t>
            </a:r>
            <a:r>
              <a:rPr lang="en-US" altLang="zh-CN" sz="2800" dirty="0">
                <a:latin typeface="+mn-ea"/>
              </a:rPr>
              <a:t> </a:t>
            </a:r>
          </a:p>
          <a:p>
            <a:pPr>
              <a:lnSpc>
                <a:spcPct val="150000"/>
              </a:lnSpc>
              <a:spcBef>
                <a:spcPts val="1200"/>
              </a:spcBef>
              <a:buSzPct val="100000"/>
            </a:pPr>
            <a:r>
              <a:rPr lang="en-US" altLang="zh-CN" sz="2800" dirty="0">
                <a:latin typeface="+mn-ea"/>
              </a:rPr>
              <a:t>2 </a:t>
            </a:r>
            <a:r>
              <a:rPr lang="zh-CN" altLang="en-US" sz="2800" dirty="0">
                <a:latin typeface="+mn-ea"/>
              </a:rPr>
              <a:t>查询处理模型</a:t>
            </a:r>
            <a:endParaRPr lang="en-US" altLang="zh-CN" sz="2800" dirty="0">
              <a:latin typeface="+mn-ea"/>
            </a:endParaRPr>
          </a:p>
          <a:p>
            <a:pPr>
              <a:lnSpc>
                <a:spcPct val="150000"/>
              </a:lnSpc>
              <a:buSzPct val="100000"/>
            </a:pPr>
            <a:r>
              <a:rPr lang="en-US" altLang="zh-CN" sz="2800" dirty="0">
                <a:latin typeface="+mn-ea"/>
              </a:rPr>
              <a:t>3 </a:t>
            </a:r>
            <a:r>
              <a:rPr lang="zh-CN" altLang="en-US" sz="2800" dirty="0">
                <a:latin typeface="+mn-ea"/>
              </a:rPr>
              <a:t>数据存取方法</a:t>
            </a:r>
            <a:endParaRPr lang="en-US" altLang="zh-CN" sz="2800" dirty="0">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31850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20</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FA97CD43-6C17-91C7-4996-D588F3226D7E}"/>
              </a:ext>
            </a:extLst>
          </p:cNvPr>
          <p:cNvSpPr/>
          <p:nvPr/>
        </p:nvSpPr>
        <p:spPr bwMode="auto">
          <a:xfrm>
            <a:off x="1250093" y="2411646"/>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CB67409B-7FAD-2DA7-F8D5-50FC57BD823E}"/>
              </a:ext>
            </a:extLst>
          </p:cNvPr>
          <p:cNvSpPr/>
          <p:nvPr/>
        </p:nvSpPr>
        <p:spPr bwMode="auto">
          <a:xfrm>
            <a:off x="666356" y="580605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2" name="椭圆 61">
            <a:extLst>
              <a:ext uri="{FF2B5EF4-FFF2-40B4-BE49-F238E27FC236}">
                <a16:creationId xmlns:a16="http://schemas.microsoft.com/office/drawing/2014/main" id="{BF28821A-104B-4605-D800-3E402CC9434F}"/>
              </a:ext>
            </a:extLst>
          </p:cNvPr>
          <p:cNvSpPr/>
          <p:nvPr/>
        </p:nvSpPr>
        <p:spPr bwMode="auto">
          <a:xfrm>
            <a:off x="2920002"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4" name="椭圆 63">
            <a:extLst>
              <a:ext uri="{FF2B5EF4-FFF2-40B4-BE49-F238E27FC236}">
                <a16:creationId xmlns:a16="http://schemas.microsoft.com/office/drawing/2014/main" id="{258A5920-04FA-1AA6-4073-1464D1E05142}"/>
              </a:ext>
            </a:extLst>
          </p:cNvPr>
          <p:cNvSpPr/>
          <p:nvPr/>
        </p:nvSpPr>
        <p:spPr bwMode="auto">
          <a:xfrm>
            <a:off x="4499721" y="578237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83" name="连接符: 曲线 82">
            <a:extLst>
              <a:ext uri="{FF2B5EF4-FFF2-40B4-BE49-F238E27FC236}">
                <a16:creationId xmlns:a16="http://schemas.microsoft.com/office/drawing/2014/main" id="{9016D159-81E4-A1E9-47D7-BD2569817C6D}"/>
              </a:ext>
            </a:extLst>
          </p:cNvPr>
          <p:cNvCxnSpPr>
            <a:stCxn id="72" idx="1"/>
            <a:endCxn id="50" idx="0"/>
          </p:cNvCxnSpPr>
          <p:nvPr/>
        </p:nvCxnSpPr>
        <p:spPr>
          <a:xfrm rot="10800000" flipH="1" flipV="1">
            <a:off x="1899203" y="3238940"/>
            <a:ext cx="3077128" cy="983035"/>
          </a:xfrm>
          <a:prstGeom prst="curvedConnector4">
            <a:avLst>
              <a:gd name="adj1" fmla="val -7429"/>
              <a:gd name="adj2" fmla="val 822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CC6D6D53-B3FC-1C8E-025C-2027FB97054D}"/>
              </a:ext>
            </a:extLst>
          </p:cNvPr>
          <p:cNvCxnSpPr>
            <a:cxnSpLocks/>
            <a:stCxn id="76" idx="1"/>
            <a:endCxn id="121" idx="0"/>
          </p:cNvCxnSpPr>
          <p:nvPr/>
        </p:nvCxnSpPr>
        <p:spPr>
          <a:xfrm rot="10800000" flipH="1" flipV="1">
            <a:off x="3502918" y="4631434"/>
            <a:ext cx="2160240" cy="1186249"/>
          </a:xfrm>
          <a:prstGeom prst="curvedConnector4">
            <a:avLst>
              <a:gd name="adj1" fmla="val -8613"/>
              <a:gd name="adj2" fmla="val 8480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9" name="连接符: 曲线 98">
            <a:extLst>
              <a:ext uri="{FF2B5EF4-FFF2-40B4-BE49-F238E27FC236}">
                <a16:creationId xmlns:a16="http://schemas.microsoft.com/office/drawing/2014/main" id="{80B6053B-A7D2-7A1D-40CB-7F7714834903}"/>
              </a:ext>
            </a:extLst>
          </p:cNvPr>
          <p:cNvCxnSpPr>
            <a:cxnSpLocks/>
            <a:stCxn id="75" idx="3"/>
          </p:cNvCxnSpPr>
          <p:nvPr/>
        </p:nvCxnSpPr>
        <p:spPr>
          <a:xfrm flipH="1" flipV="1">
            <a:off x="5499867" y="4711838"/>
            <a:ext cx="863897" cy="1759906"/>
          </a:xfrm>
          <a:prstGeom prst="curvedConnector4">
            <a:avLst>
              <a:gd name="adj1" fmla="val -26461"/>
              <a:gd name="adj2" fmla="val 51709"/>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连接符: 曲线 100">
            <a:extLst>
              <a:ext uri="{FF2B5EF4-FFF2-40B4-BE49-F238E27FC236}">
                <a16:creationId xmlns:a16="http://schemas.microsoft.com/office/drawing/2014/main" id="{9E19223E-67D1-077B-C7F3-32F8A7D2C4E4}"/>
              </a:ext>
            </a:extLst>
          </p:cNvPr>
          <p:cNvCxnSpPr>
            <a:cxnSpLocks/>
            <a:stCxn id="74" idx="3"/>
          </p:cNvCxnSpPr>
          <p:nvPr/>
        </p:nvCxnSpPr>
        <p:spPr>
          <a:xfrm flipH="1" flipV="1">
            <a:off x="4011267" y="3265094"/>
            <a:ext cx="790435" cy="1881437"/>
          </a:xfrm>
          <a:prstGeom prst="curvedConnector4">
            <a:avLst>
              <a:gd name="adj1" fmla="val -49098"/>
              <a:gd name="adj2" fmla="val 47077"/>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连接符: 曲线 102">
            <a:extLst>
              <a:ext uri="{FF2B5EF4-FFF2-40B4-BE49-F238E27FC236}">
                <a16:creationId xmlns:a16="http://schemas.microsoft.com/office/drawing/2014/main" id="{595DB0D0-DA7F-8EC2-A525-9D45A8F3813C}"/>
              </a:ext>
            </a:extLst>
          </p:cNvPr>
          <p:cNvCxnSpPr>
            <a:cxnSpLocks/>
            <a:stCxn id="93" idx="3"/>
            <a:endCxn id="92" idx="3"/>
          </p:cNvCxnSpPr>
          <p:nvPr/>
        </p:nvCxnSpPr>
        <p:spPr>
          <a:xfrm flipV="1">
            <a:off x="3196770" y="1304509"/>
            <a:ext cx="450163" cy="2391903"/>
          </a:xfrm>
          <a:prstGeom prst="curvedConnector3">
            <a:avLst>
              <a:gd name="adj1" fmla="val 10354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68090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1430430" y="1462027"/>
            <a:ext cx="8550470" cy="5186605"/>
          </a:xfrm>
        </p:spPr>
        <p:txBody>
          <a:bodyPr/>
          <a:lstStyle/>
          <a:p>
            <a:pPr marL="326551" lvl="1" indent="-326551">
              <a:lnSpc>
                <a:spcPct val="130000"/>
              </a:lnSpc>
              <a:spcBef>
                <a:spcPts val="0"/>
              </a:spcBef>
              <a:buClr>
                <a:schemeClr val="accent1"/>
              </a:buClr>
            </a:pPr>
            <a:r>
              <a:rPr lang="zh-CN" altLang="en-US" sz="2400" dirty="0"/>
              <a:t>适合</a:t>
            </a:r>
            <a:r>
              <a:rPr lang="en-US" altLang="zh-CN" sz="2400" dirty="0"/>
              <a:t>OLTP</a:t>
            </a:r>
            <a:r>
              <a:rPr lang="zh-CN" altLang="en-US" sz="2400" dirty="0"/>
              <a:t>，一次处理少量数据</a:t>
            </a:r>
            <a:endParaRPr lang="en-US" altLang="zh-CN" sz="2400" dirty="0"/>
          </a:p>
          <a:p>
            <a:pPr marL="326551" lvl="1" indent="-326551">
              <a:lnSpc>
                <a:spcPct val="130000"/>
              </a:lnSpc>
              <a:spcBef>
                <a:spcPts val="0"/>
              </a:spcBef>
              <a:buClr>
                <a:schemeClr val="accent1"/>
              </a:buClr>
            </a:pPr>
            <a:r>
              <a:rPr lang="zh-CN" altLang="en-US" sz="2400" dirty="0"/>
              <a:t>不适合</a:t>
            </a:r>
            <a:r>
              <a:rPr lang="en-US" altLang="zh-CN" sz="2400" dirty="0"/>
              <a:t>OLAP</a:t>
            </a:r>
            <a:r>
              <a:rPr lang="zh-CN" altLang="en-US" sz="2400" dirty="0"/>
              <a:t>，可能查询产生较大的中间结果</a:t>
            </a:r>
          </a:p>
          <a:p>
            <a:pPr marL="326551" lvl="1" indent="-326551">
              <a:lnSpc>
                <a:spcPct val="130000"/>
              </a:lnSpc>
              <a:spcBef>
                <a:spcPts val="0"/>
              </a:spcBef>
              <a:buClr>
                <a:schemeClr val="accent1"/>
              </a:buClr>
            </a:pPr>
            <a:r>
              <a:rPr lang="zh-CN" altLang="en-US" sz="2400" dirty="0"/>
              <a:t>相对火山模型，较少的函数调用</a:t>
            </a:r>
            <a:endParaRPr lang="en-US" altLang="zh-CN" sz="2400" dirty="0"/>
          </a:p>
        </p:txBody>
      </p:sp>
      <p:sp>
        <p:nvSpPr>
          <p:cNvPr id="2" name="灯片编号占位符 1">
            <a:extLst>
              <a:ext uri="{FF2B5EF4-FFF2-40B4-BE49-F238E27FC236}">
                <a16:creationId xmlns:a16="http://schemas.microsoft.com/office/drawing/2014/main" id="{3530C2E6-93D2-4EE5-B2C3-06A766B6BAAC}"/>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21</a:t>
            </a:fld>
            <a:endParaRPr lang="en-US" altLang="zh-CN"/>
          </a:p>
        </p:txBody>
      </p:sp>
      <p:sp>
        <p:nvSpPr>
          <p:cNvPr id="5" name="Text Box 4">
            <a:extLst>
              <a:ext uri="{FF2B5EF4-FFF2-40B4-BE49-F238E27FC236}">
                <a16:creationId xmlns:a16="http://schemas.microsoft.com/office/drawing/2014/main" id="{D9EA0147-F0C6-45CE-B9AE-038AB760EDF4}"/>
              </a:ext>
            </a:extLst>
          </p:cNvPr>
          <p:cNvSpPr txBox="1">
            <a:spLocks noChangeArrowheads="1"/>
          </p:cNvSpPr>
          <p:nvPr/>
        </p:nvSpPr>
        <p:spPr bwMode="auto">
          <a:xfrm>
            <a:off x="1430430" y="47746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物化模型的特点</a:t>
            </a:r>
            <a:endParaRPr lang="zh-CN" altLang="en-US" dirty="0">
              <a:solidFill>
                <a:srgbClr val="04617B"/>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60243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1054646" y="1197546"/>
            <a:ext cx="6167964" cy="4898610"/>
          </a:xfrm>
        </p:spPr>
        <p:txBody>
          <a:bodyPr>
            <a:normAutofit/>
          </a:bodyPr>
          <a:lstStyle/>
          <a:p>
            <a:pPr marL="326551" lvl="1" indent="-326551">
              <a:lnSpc>
                <a:spcPct val="130000"/>
              </a:lnSpc>
              <a:spcBef>
                <a:spcPts val="0"/>
              </a:spcBef>
              <a:buClr>
                <a:schemeClr val="accent1"/>
              </a:buClr>
            </a:pPr>
            <a:r>
              <a:rPr lang="zh-CN" altLang="en-US" sz="2200" dirty="0"/>
              <a:t>执行框架同火山模型</a:t>
            </a:r>
            <a:endParaRPr lang="en-US" altLang="zh-CN" sz="2200" dirty="0"/>
          </a:p>
          <a:p>
            <a:pPr marL="326551" lvl="1" indent="-326551">
              <a:lnSpc>
                <a:spcPct val="130000"/>
              </a:lnSpc>
              <a:spcBef>
                <a:spcPts val="0"/>
              </a:spcBef>
              <a:buClr>
                <a:schemeClr val="accent1"/>
              </a:buClr>
            </a:pPr>
            <a:r>
              <a:rPr lang="zh-CN" altLang="en-US" sz="2200" dirty="0"/>
              <a:t>不同之处是每次调用</a:t>
            </a:r>
            <a:r>
              <a:rPr lang="en-US" altLang="zh-CN" sz="2200" dirty="0"/>
              <a:t>Next</a:t>
            </a:r>
            <a:r>
              <a:rPr lang="zh-CN" altLang="en-US" sz="2200" dirty="0"/>
              <a:t>函数，返回的是一批（</a:t>
            </a:r>
            <a:r>
              <a:rPr lang="en-US" altLang="zh-CN" sz="2200" dirty="0"/>
              <a:t>batch</a:t>
            </a:r>
            <a:r>
              <a:rPr lang="zh-CN" altLang="en-US" sz="2200" dirty="0"/>
              <a:t>）元组而不是一个元组；</a:t>
            </a:r>
            <a:endParaRPr lang="en-US" altLang="zh-CN" sz="2200" dirty="0"/>
          </a:p>
          <a:p>
            <a:pPr marL="326551" lvl="1" indent="-326551">
              <a:lnSpc>
                <a:spcPct val="130000"/>
              </a:lnSpc>
              <a:spcBef>
                <a:spcPts val="0"/>
              </a:spcBef>
              <a:buClr>
                <a:schemeClr val="accent1"/>
              </a:buClr>
            </a:pPr>
            <a:r>
              <a:rPr lang="en-US" altLang="zh-CN" sz="2200" dirty="0"/>
              <a:t>Batch</a:t>
            </a:r>
            <a:r>
              <a:rPr lang="zh-CN" altLang="en-US" sz="2200" dirty="0"/>
              <a:t>的大小可以预先指定；</a:t>
            </a:r>
            <a:endParaRPr lang="en-US" altLang="zh-CN" sz="2200" dirty="0"/>
          </a:p>
          <a:p>
            <a:pPr marL="326551" lvl="1" indent="-326551">
              <a:lnSpc>
                <a:spcPct val="130000"/>
              </a:lnSpc>
              <a:spcBef>
                <a:spcPts val="0"/>
              </a:spcBef>
              <a:buClr>
                <a:schemeClr val="accent1"/>
              </a:buClr>
            </a:pPr>
            <a:r>
              <a:rPr lang="zh-CN" altLang="en-US" sz="2200" dirty="0"/>
              <a:t>介于火山模型和物化模型之间；</a:t>
            </a:r>
            <a:endParaRPr lang="en-US" altLang="zh-CN" sz="2200" dirty="0"/>
          </a:p>
          <a:p>
            <a:pPr marL="326551" lvl="1" indent="-326551">
              <a:lnSpc>
                <a:spcPct val="130000"/>
              </a:lnSpc>
              <a:spcBef>
                <a:spcPts val="0"/>
              </a:spcBef>
              <a:buClr>
                <a:schemeClr val="accent1"/>
              </a:buClr>
            </a:pPr>
            <a:r>
              <a:rPr lang="zh-CN" altLang="en-US" sz="2200" dirty="0"/>
              <a:t>适用于</a:t>
            </a:r>
            <a:r>
              <a:rPr lang="en-US" altLang="zh-CN" sz="2200" dirty="0"/>
              <a:t>OLAP</a:t>
            </a:r>
            <a:r>
              <a:rPr lang="zh-CN" altLang="en-US" sz="2200" dirty="0"/>
              <a:t>和</a:t>
            </a:r>
            <a:r>
              <a:rPr lang="en-US" altLang="zh-CN" sz="2200" dirty="0"/>
              <a:t>OLTP</a:t>
            </a:r>
            <a:r>
              <a:rPr lang="zh-CN" altLang="en-US" sz="2200" dirty="0"/>
              <a:t>。</a:t>
            </a:r>
            <a:endParaRPr lang="en-US" altLang="zh-CN" sz="2200" dirty="0"/>
          </a:p>
          <a:p>
            <a:pPr marL="0" lvl="1" indent="0">
              <a:lnSpc>
                <a:spcPct val="130000"/>
              </a:lnSpc>
              <a:spcBef>
                <a:spcPts val="0"/>
              </a:spcBef>
              <a:buClr>
                <a:schemeClr val="accent1"/>
              </a:buClr>
              <a:buNone/>
            </a:pPr>
            <a:r>
              <a:rPr lang="zh-CN" altLang="en-US" sz="2200" dirty="0"/>
              <a:t>（感兴趣的同学可以自己查阅相关资料）</a:t>
            </a:r>
            <a:endParaRPr lang="en-US" altLang="zh-CN" sz="2200" dirty="0"/>
          </a:p>
          <a:p>
            <a:pPr marL="326551" lvl="1" indent="-326551">
              <a:lnSpc>
                <a:spcPct val="130000"/>
              </a:lnSpc>
              <a:spcBef>
                <a:spcPts val="0"/>
              </a:spcBef>
              <a:buClr>
                <a:schemeClr val="accent1"/>
              </a:buClr>
            </a:pPr>
            <a:endParaRPr lang="en-US" altLang="zh-CN" sz="2200" dirty="0"/>
          </a:p>
          <a:p>
            <a:pPr lvl="1"/>
            <a:endParaRPr lang="zh-CN" altLang="en-US" dirty="0"/>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1054646" y="440019"/>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2.3 </a:t>
            </a:r>
            <a:r>
              <a:rPr lang="zh-CN" altLang="en-US" b="1" dirty="0">
                <a:solidFill>
                  <a:schemeClr val="accent1"/>
                </a:solidFill>
                <a:latin typeface="微软雅黑" panose="020B0503020204020204" pitchFamily="34" charset="-122"/>
                <a:ea typeface="微软雅黑" panose="020B0503020204020204" pitchFamily="34" charset="-122"/>
              </a:rPr>
              <a:t>向量模型</a:t>
            </a:r>
          </a:p>
        </p:txBody>
      </p:sp>
      <p:sp>
        <p:nvSpPr>
          <p:cNvPr id="2" name="灯片编号占位符 1">
            <a:extLst>
              <a:ext uri="{FF2B5EF4-FFF2-40B4-BE49-F238E27FC236}">
                <a16:creationId xmlns:a16="http://schemas.microsoft.com/office/drawing/2014/main" id="{090131F5-56DE-4C8E-A1A7-24784E1B424A}"/>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22</a:t>
            </a:fld>
            <a:endParaRPr lang="en-US" altLang="zh-CN"/>
          </a:p>
        </p:txBody>
      </p:sp>
      <p:sp>
        <p:nvSpPr>
          <p:cNvPr id="4" name="矩形 3">
            <a:extLst>
              <a:ext uri="{FF2B5EF4-FFF2-40B4-BE49-F238E27FC236}">
                <a16:creationId xmlns:a16="http://schemas.microsoft.com/office/drawing/2014/main" id="{2673760C-ACD5-B7D6-9811-55C0B816B208}"/>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4E7E336F-0CE9-5CE1-0C26-1CBA51F0AEDD}"/>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68BCF7EA-EE2D-5BF7-6360-A0C52E5F0995}"/>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28D21E6A-A4B8-6AB7-74F0-8A28678C9C50}"/>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695FA6CB-C4C0-20BB-974F-313C2D8434A5}"/>
              </a:ext>
            </a:extLst>
          </p:cNvPr>
          <p:cNvCxnSpPr>
            <a:cxnSpLocks/>
            <a:stCxn id="33"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16C82228-E763-8974-6F57-D3828AD54AA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6" name="直接箭头连接符 35">
            <a:extLst>
              <a:ext uri="{FF2B5EF4-FFF2-40B4-BE49-F238E27FC236}">
                <a16:creationId xmlns:a16="http://schemas.microsoft.com/office/drawing/2014/main" id="{BF8C4D47-7E13-0D2C-294F-4E28564CD4AB}"/>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AE42B579-5E60-C909-D2A2-22CA698AA727}"/>
              </a:ext>
            </a:extLst>
          </p:cNvPr>
          <p:cNvCxnSpPr>
            <a:cxnSpLocks/>
            <a:stCxn id="44" idx="0"/>
            <a:endCxn id="4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307B4EC2-FA93-025D-E9C5-DE615693F0B1}"/>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630A22B0-C87E-2FEE-41F9-159E692FE878}"/>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5FC2F571-9883-EA18-939A-853E706A69EE}"/>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E9424B0-D1AE-2EE0-FFC9-DD803A7539C2}"/>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文本框 41">
            <a:extLst>
              <a:ext uri="{FF2B5EF4-FFF2-40B4-BE49-F238E27FC236}">
                <a16:creationId xmlns:a16="http://schemas.microsoft.com/office/drawing/2014/main" id="{50B0605E-2F2B-BC78-CEA9-BA8E7C99F3FB}"/>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文本框 42">
            <a:extLst>
              <a:ext uri="{FF2B5EF4-FFF2-40B4-BE49-F238E27FC236}">
                <a16:creationId xmlns:a16="http://schemas.microsoft.com/office/drawing/2014/main" id="{F8351EB8-79AB-20C7-8E5B-BA32F6C0F67D}"/>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A53B667F-5C0D-00C9-5EA1-277B14CC52B5}"/>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467971C0-8238-3B10-1145-E2B6658E1731}"/>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637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550590" y="1124489"/>
            <a:ext cx="5982821" cy="4978248"/>
          </a:xfrm>
        </p:spPr>
        <p:txBody>
          <a:bodyPr/>
          <a:lstStyle/>
          <a:p>
            <a:pPr marL="0" lvl="1" indent="0">
              <a:lnSpc>
                <a:spcPct val="130000"/>
              </a:lnSpc>
              <a:spcBef>
                <a:spcPts val="0"/>
              </a:spcBef>
              <a:buClr>
                <a:schemeClr val="accent1"/>
              </a:buClr>
              <a:buNone/>
            </a:pPr>
            <a:r>
              <a:rPr lang="zh-CN" altLang="en-US" sz="2400" dirty="0"/>
              <a:t>访问存储在表</a:t>
            </a:r>
            <a:r>
              <a:rPr lang="en-US" altLang="zh-CN" sz="2400" dirty="0"/>
              <a:t>(table)</a:t>
            </a:r>
            <a:r>
              <a:rPr lang="zh-CN" altLang="en-US" sz="2400" dirty="0"/>
              <a:t>中的数据有两种基本方法：</a:t>
            </a:r>
            <a:endParaRPr lang="en-US" altLang="zh-CN" sz="2400" dirty="0"/>
          </a:p>
          <a:p>
            <a:pPr marL="653102" lvl="2" indent="-326551">
              <a:lnSpc>
                <a:spcPct val="130000"/>
              </a:lnSpc>
              <a:spcBef>
                <a:spcPts val="0"/>
              </a:spcBef>
              <a:buClr>
                <a:schemeClr val="accent1"/>
              </a:buClr>
            </a:pPr>
            <a:r>
              <a:rPr lang="zh-CN" altLang="en-US" sz="2400" dirty="0"/>
              <a:t>顺序扫描</a:t>
            </a:r>
            <a:endParaRPr lang="en-US" altLang="zh-CN" sz="2400" dirty="0"/>
          </a:p>
          <a:p>
            <a:pPr marL="653102" lvl="2" indent="-326551">
              <a:lnSpc>
                <a:spcPct val="130000"/>
              </a:lnSpc>
              <a:spcBef>
                <a:spcPts val="0"/>
              </a:spcBef>
              <a:buClr>
                <a:schemeClr val="accent1"/>
              </a:buClr>
            </a:pPr>
            <a:r>
              <a:rPr lang="zh-CN" altLang="en-US" sz="2400" dirty="0"/>
              <a:t>索引扫描</a:t>
            </a:r>
            <a:endParaRPr lang="en-US" altLang="zh-CN" sz="2400" dirty="0"/>
          </a:p>
          <a:p>
            <a:pPr marL="17460" lvl="1" indent="0">
              <a:buNone/>
            </a:pPr>
            <a:endParaRPr lang="en-US" altLang="zh-CN" dirty="0"/>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638451" y="431413"/>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3 </a:t>
            </a:r>
            <a:r>
              <a:rPr lang="zh-CN" altLang="en-US" b="1" dirty="0">
                <a:solidFill>
                  <a:schemeClr val="accent1"/>
                </a:solidFill>
                <a:latin typeface="微软雅黑" panose="020B0503020204020204" pitchFamily="34" charset="-122"/>
                <a:ea typeface="微软雅黑" panose="020B0503020204020204" pitchFamily="34" charset="-122"/>
              </a:rPr>
              <a:t>数据存取</a:t>
            </a:r>
          </a:p>
        </p:txBody>
      </p:sp>
      <p:sp>
        <p:nvSpPr>
          <p:cNvPr id="4" name="灯片编号占位符 3">
            <a:extLst>
              <a:ext uri="{FF2B5EF4-FFF2-40B4-BE49-F238E27FC236}">
                <a16:creationId xmlns:a16="http://schemas.microsoft.com/office/drawing/2014/main" id="{ADD3FA3D-E58F-4B0F-A4C9-649A32317348}"/>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23</a:t>
            </a:fld>
            <a:endParaRPr lang="en-US" altLang="zh-CN"/>
          </a:p>
        </p:txBody>
      </p:sp>
      <p:sp>
        <p:nvSpPr>
          <p:cNvPr id="21" name="对话气泡: 椭圆形 20">
            <a:extLst>
              <a:ext uri="{FF2B5EF4-FFF2-40B4-BE49-F238E27FC236}">
                <a16:creationId xmlns:a16="http://schemas.microsoft.com/office/drawing/2014/main" id="{387F9D39-3605-4979-9F1C-D44DFEB4ACF9}"/>
              </a:ext>
            </a:extLst>
          </p:cNvPr>
          <p:cNvSpPr/>
          <p:nvPr/>
        </p:nvSpPr>
        <p:spPr>
          <a:xfrm flipH="1">
            <a:off x="6303042" y="4616830"/>
            <a:ext cx="1120785" cy="790633"/>
          </a:xfrm>
          <a:prstGeom prst="wedgeEllipseCallout">
            <a:avLst>
              <a:gd name="adj1" fmla="val -115542"/>
              <a:gd name="adj2" fmla="val 219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顺序？</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4" name="对话气泡: 椭圆形 23">
            <a:extLst>
              <a:ext uri="{FF2B5EF4-FFF2-40B4-BE49-F238E27FC236}">
                <a16:creationId xmlns:a16="http://schemas.microsoft.com/office/drawing/2014/main" id="{F4B22AAB-9387-4FAE-9AF1-DDF1BBF70DB4}"/>
              </a:ext>
            </a:extLst>
          </p:cNvPr>
          <p:cNvSpPr/>
          <p:nvPr/>
        </p:nvSpPr>
        <p:spPr>
          <a:xfrm flipH="1">
            <a:off x="10234405" y="5392319"/>
            <a:ext cx="1120785" cy="770460"/>
          </a:xfrm>
          <a:prstGeom prst="wedgeEllipseCallout">
            <a:avLst>
              <a:gd name="adj1" fmla="val 96592"/>
              <a:gd name="adj2" fmla="val 450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索引？</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197537F3-35D5-B2EF-BEE0-B1EF0380D61F}"/>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742E703-5B32-1559-C4E5-08FC059BDD7D}"/>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F5B8911-7936-35C8-C8D4-4B98AB5BD53C}"/>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07C3BB43-F94D-8728-7FFD-373D73EE367C}"/>
              </a:ext>
            </a:extLst>
          </p:cNvPr>
          <p:cNvCxnSpPr>
            <a:cxnSpLocks/>
            <a:stCxn id="6"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2729562E-EAD9-D1CB-EBAA-AE5D132C0D96}"/>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DCDBA17-BBFD-0AF5-11E9-A66BBB53D3D2}"/>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747EE23-F719-FBDA-50EB-6083CCFB8897}"/>
              </a:ext>
            </a:extLst>
          </p:cNvPr>
          <p:cNvCxnSpPr>
            <a:cxnSpLocks/>
            <a:stCxn id="18" idx="0"/>
            <a:endCxn id="14" idx="2"/>
          </p:cNvCxnSpPr>
          <p:nvPr/>
        </p:nvCxnSpPr>
        <p:spPr bwMode="auto">
          <a:xfrm flipH="1" flipV="1">
            <a:off x="9283074" y="5469697"/>
            <a:ext cx="200648" cy="367183"/>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2" name="文本框 11">
            <a:extLst>
              <a:ext uri="{FF2B5EF4-FFF2-40B4-BE49-F238E27FC236}">
                <a16:creationId xmlns:a16="http://schemas.microsoft.com/office/drawing/2014/main" id="{45AEAE0D-C808-EEF2-92DE-F05B4F893FC4}"/>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2B0F45E7-0602-14E6-3D7A-0751D2CE3B2C}"/>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47FF6A18-18E9-4FBF-F52A-53B4C2BE448E}"/>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53C1159E-8849-4952-1ABC-478CB4AAB4A2}"/>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797C054F-6921-A581-5E44-8260C09FB061}"/>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9F0C6679-B7D4-7231-1147-C9255937CC4B}"/>
              </a:ext>
            </a:extLst>
          </p:cNvPr>
          <p:cNvSpPr txBox="1"/>
          <p:nvPr/>
        </p:nvSpPr>
        <p:spPr>
          <a:xfrm>
            <a:off x="8180878"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6547E9CB-7BB4-BF3C-35CE-A74A69A4806B}"/>
              </a:ext>
            </a:extLst>
          </p:cNvPr>
          <p:cNvSpPr txBox="1"/>
          <p:nvPr/>
        </p:nvSpPr>
        <p:spPr>
          <a:xfrm>
            <a:off x="9199830" y="5836880"/>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2A9B20A9-2181-A59F-3F3D-87092D8AF4DE}"/>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A3BBD06-B006-45AA-A6FF-5813C6C37C65}"/>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7" name="矩形 6">
            <a:extLst>
              <a:ext uri="{FF2B5EF4-FFF2-40B4-BE49-F238E27FC236}">
                <a16:creationId xmlns:a16="http://schemas.microsoft.com/office/drawing/2014/main" id="{F96D1A24-F290-4893-AAA4-494F509A8AA5}"/>
              </a:ext>
            </a:extLst>
          </p:cNvPr>
          <p:cNvSpPr/>
          <p:nvPr/>
        </p:nvSpPr>
        <p:spPr>
          <a:xfrm>
            <a:off x="8183438" y="5013970"/>
            <a:ext cx="384690" cy="4078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DCC97B2-0075-4259-BFCA-9BAC02196A64}"/>
              </a:ext>
            </a:extLst>
          </p:cNvPr>
          <p:cNvSpPr/>
          <p:nvPr/>
        </p:nvSpPr>
        <p:spPr>
          <a:xfrm>
            <a:off x="9254578" y="5874552"/>
            <a:ext cx="456657" cy="3843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59099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7"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054646" y="925502"/>
            <a:ext cx="8313609" cy="5615893"/>
          </a:xfrm>
        </p:spPr>
        <p:txBody>
          <a:bodyPr>
            <a:noAutofit/>
          </a:bodyPr>
          <a:lstStyle/>
          <a:p>
            <a:pPr marL="0" lvl="1" indent="0">
              <a:lnSpc>
                <a:spcPct val="130000"/>
              </a:lnSpc>
              <a:spcBef>
                <a:spcPts val="0"/>
              </a:spcBef>
              <a:buClr>
                <a:schemeClr val="accent1"/>
              </a:buClr>
              <a:buNone/>
            </a:pPr>
            <a:r>
              <a:rPr lang="zh-CN" altLang="en-US" sz="2400" dirty="0"/>
              <a:t>对于表的每一个页：</a:t>
            </a:r>
            <a:endParaRPr lang="en-US" altLang="zh-CN" sz="2400" dirty="0"/>
          </a:p>
          <a:p>
            <a:pPr marL="653102" lvl="2" indent="-326551">
              <a:lnSpc>
                <a:spcPct val="130000"/>
              </a:lnSpc>
              <a:spcBef>
                <a:spcPts val="0"/>
              </a:spcBef>
              <a:buClr>
                <a:schemeClr val="accent1"/>
              </a:buClr>
            </a:pPr>
            <a:r>
              <a:rPr lang="zh-CN" altLang="en-US" sz="2400" dirty="0"/>
              <a:t>加载到</a:t>
            </a:r>
            <a:r>
              <a:rPr lang="en-US" altLang="zh-CN" sz="2400" dirty="0" err="1"/>
              <a:t>BufferPool</a:t>
            </a:r>
            <a:r>
              <a:rPr lang="zh-CN" altLang="en-US" sz="2400" dirty="0"/>
              <a:t>中</a:t>
            </a:r>
            <a:endParaRPr lang="en-US" altLang="zh-CN" sz="2400" dirty="0"/>
          </a:p>
          <a:p>
            <a:pPr marL="653102" lvl="2" indent="-326551">
              <a:lnSpc>
                <a:spcPct val="130000"/>
              </a:lnSpc>
              <a:spcBef>
                <a:spcPts val="0"/>
              </a:spcBef>
              <a:buClr>
                <a:schemeClr val="accent1"/>
              </a:buClr>
            </a:pPr>
            <a:r>
              <a:rPr lang="zh-CN" altLang="en-US" sz="2400" dirty="0"/>
              <a:t>对</a:t>
            </a:r>
            <a:r>
              <a:rPr lang="en-US" altLang="zh-CN" sz="2400" dirty="0" err="1"/>
              <a:t>BufferPool</a:t>
            </a:r>
            <a:r>
              <a:rPr lang="zh-CN" altLang="en-US" sz="2400" dirty="0"/>
              <a:t>的页中符合条件的元组依次进行处理</a:t>
            </a:r>
            <a:endParaRPr lang="en-US" altLang="zh-CN" sz="2400" dirty="0"/>
          </a:p>
          <a:p>
            <a:pPr marL="653102" lvl="2" indent="-326551">
              <a:lnSpc>
                <a:spcPct val="130000"/>
              </a:lnSpc>
              <a:spcBef>
                <a:spcPts val="0"/>
              </a:spcBef>
              <a:buClr>
                <a:schemeClr val="accent1"/>
              </a:buClr>
            </a:pPr>
            <a:r>
              <a:rPr lang="en-US" altLang="zh-CN" sz="2400" dirty="0"/>
              <a:t>DBMS</a:t>
            </a:r>
            <a:r>
              <a:rPr lang="zh-CN" altLang="en-US" sz="2400" dirty="0"/>
              <a:t>内部维持一个游标指向上次访问的</a:t>
            </a:r>
            <a:r>
              <a:rPr lang="en-US" altLang="zh-CN" sz="2400" dirty="0"/>
              <a:t>Page/Slot</a:t>
            </a: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198662" y="196402"/>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顺序扫描</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24</a:t>
            </a:fld>
            <a:endParaRPr lang="en-US" altLang="zh-CN"/>
          </a:p>
        </p:txBody>
      </p:sp>
      <p:sp>
        <p:nvSpPr>
          <p:cNvPr id="6" name="矩形 5">
            <a:extLst>
              <a:ext uri="{FF2B5EF4-FFF2-40B4-BE49-F238E27FC236}">
                <a16:creationId xmlns:a16="http://schemas.microsoft.com/office/drawing/2014/main" id="{EF53FC03-B968-3EE0-A8F2-C3260540A18A}"/>
              </a:ext>
            </a:extLst>
          </p:cNvPr>
          <p:cNvSpPr/>
          <p:nvPr/>
        </p:nvSpPr>
        <p:spPr bwMode="auto">
          <a:xfrm>
            <a:off x="3790950" y="3459109"/>
            <a:ext cx="3837501" cy="1799966"/>
          </a:xfrm>
          <a:prstGeom prst="rect">
            <a:avLst/>
          </a:prstGeom>
          <a:solidFill>
            <a:schemeClr val="accent1"/>
          </a:solidFill>
          <a:ln w="9525" cap="flat" cmpd="sng" algn="ctr">
            <a:no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chemeClr val="bg1"/>
                </a:solidFill>
                <a:latin typeface="微软雅黑" panose="020B0503020204020204" pitchFamily="34" charset="-122"/>
                <a:ea typeface="微软雅黑" panose="020B0503020204020204" pitchFamily="34" charset="-122"/>
              </a:rPr>
              <a:t>For Page in </a:t>
            </a:r>
            <a:r>
              <a:rPr lang="en-US" altLang="zh-CN" sz="2400" dirty="0" err="1">
                <a:solidFill>
                  <a:schemeClr val="bg1"/>
                </a:solidFill>
                <a:latin typeface="微软雅黑" panose="020B0503020204020204" pitchFamily="34" charset="-122"/>
                <a:ea typeface="微软雅黑" panose="020B0503020204020204" pitchFamily="34" charset="-122"/>
              </a:rPr>
              <a:t>Table.Pages</a:t>
            </a:r>
            <a:r>
              <a:rPr lang="en-US" altLang="zh-CN" sz="2400" dirty="0">
                <a:solidFill>
                  <a:schemeClr val="bg1"/>
                </a:solidFill>
                <a:latin typeface="微软雅黑" panose="020B0503020204020204" pitchFamily="34" charset="-122"/>
                <a:ea typeface="微软雅黑" panose="020B0503020204020204" pitchFamily="34" charset="-122"/>
              </a:rPr>
              <a:t>:</a:t>
            </a:r>
          </a:p>
          <a:p>
            <a:r>
              <a:rPr lang="en-US" altLang="zh-CN" sz="2400" dirty="0">
                <a:solidFill>
                  <a:schemeClr val="bg1"/>
                </a:solidFill>
                <a:latin typeface="微软雅黑" panose="020B0503020204020204" pitchFamily="34" charset="-122"/>
                <a:ea typeface="微软雅黑" panose="020B0503020204020204" pitchFamily="34" charset="-122"/>
              </a:rPr>
              <a:t>  For t in </a:t>
            </a:r>
            <a:r>
              <a:rPr lang="en-US" altLang="zh-CN" sz="2400" dirty="0" err="1">
                <a:solidFill>
                  <a:schemeClr val="bg1"/>
                </a:solidFill>
                <a:latin typeface="微软雅黑" panose="020B0503020204020204" pitchFamily="34" charset="-122"/>
                <a:ea typeface="微软雅黑" panose="020B0503020204020204" pitchFamily="34" charset="-122"/>
              </a:rPr>
              <a:t>Page.tuples</a:t>
            </a:r>
            <a:r>
              <a:rPr lang="en-US" altLang="zh-CN" sz="2400" dirty="0">
                <a:solidFill>
                  <a:schemeClr val="bg1"/>
                </a:solidFill>
                <a:latin typeface="微软雅黑" panose="020B0503020204020204" pitchFamily="34" charset="-122"/>
                <a:ea typeface="微软雅黑" panose="020B0503020204020204" pitchFamily="34" charset="-122"/>
              </a:rPr>
              <a:t>:</a:t>
            </a:r>
          </a:p>
          <a:p>
            <a:r>
              <a:rPr lang="en-US" altLang="zh-CN" sz="2400" dirty="0">
                <a:solidFill>
                  <a:schemeClr val="bg1"/>
                </a:solidFill>
                <a:latin typeface="微软雅黑" panose="020B0503020204020204" pitchFamily="34" charset="-122"/>
                <a:ea typeface="微软雅黑" panose="020B0503020204020204" pitchFamily="34" charset="-122"/>
              </a:rPr>
              <a:t>      If </a:t>
            </a:r>
            <a:r>
              <a:rPr lang="en-US" altLang="zh-CN" sz="2400" dirty="0" err="1">
                <a:solidFill>
                  <a:schemeClr val="bg1"/>
                </a:solidFill>
                <a:latin typeface="微软雅黑" panose="020B0503020204020204" pitchFamily="34" charset="-122"/>
                <a:ea typeface="微软雅黑" panose="020B0503020204020204" pitchFamily="34" charset="-122"/>
              </a:rPr>
              <a:t>evalPred</a:t>
            </a:r>
            <a:r>
              <a:rPr lang="en-US" altLang="zh-CN" sz="2400" dirty="0">
                <a:solidFill>
                  <a:schemeClr val="bg1"/>
                </a:solidFill>
                <a:latin typeface="微软雅黑" panose="020B0503020204020204" pitchFamily="34" charset="-122"/>
                <a:ea typeface="微软雅黑" panose="020B0503020204020204" pitchFamily="34" charset="-122"/>
              </a:rPr>
              <a:t>(t):</a:t>
            </a:r>
          </a:p>
          <a:p>
            <a:r>
              <a:rPr lang="en-US" altLang="zh-CN" sz="2400" dirty="0">
                <a:solidFill>
                  <a:schemeClr val="bg1"/>
                </a:solidFill>
                <a:latin typeface="微软雅黑" panose="020B0503020204020204" pitchFamily="34" charset="-122"/>
                <a:ea typeface="微软雅黑" panose="020B0503020204020204" pitchFamily="34" charset="-122"/>
              </a:rPr>
              <a:t>          Do </a:t>
            </a:r>
            <a:r>
              <a:rPr lang="en-US" altLang="zh-CN" sz="2400" dirty="0" err="1">
                <a:solidFill>
                  <a:schemeClr val="bg1"/>
                </a:solidFill>
                <a:latin typeface="微软雅黑" panose="020B0503020204020204" pitchFamily="34" charset="-122"/>
                <a:ea typeface="微软雅黑" panose="020B0503020204020204" pitchFamily="34" charset="-122"/>
              </a:rPr>
              <a:t>Somthing</a:t>
            </a:r>
            <a:r>
              <a:rPr lang="en-US" altLang="zh-CN"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84650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054646" y="925502"/>
            <a:ext cx="8313609" cy="5615893"/>
          </a:xfrm>
        </p:spPr>
        <p:txBody>
          <a:bodyPr>
            <a:noAutofit/>
          </a:bodyPr>
          <a:lstStyle/>
          <a:p>
            <a:pPr marL="0" lvl="1" indent="0">
              <a:lnSpc>
                <a:spcPct val="130000"/>
              </a:lnSpc>
              <a:spcBef>
                <a:spcPts val="0"/>
              </a:spcBef>
              <a:buClr>
                <a:schemeClr val="accent1"/>
              </a:buClr>
              <a:buNone/>
            </a:pPr>
            <a:r>
              <a:rPr lang="zh-CN" altLang="en-US" sz="2400" dirty="0"/>
              <a:t>优化：</a:t>
            </a:r>
            <a:endParaRPr lang="en-US" altLang="zh-CN" sz="2400" dirty="0"/>
          </a:p>
          <a:p>
            <a:pPr marL="653102" lvl="2" indent="-326551">
              <a:lnSpc>
                <a:spcPct val="130000"/>
              </a:lnSpc>
              <a:spcBef>
                <a:spcPts val="0"/>
              </a:spcBef>
              <a:buClr>
                <a:schemeClr val="accent1"/>
              </a:buClr>
            </a:pPr>
            <a:r>
              <a:rPr lang="zh-CN" altLang="en-US" sz="2400" dirty="0"/>
              <a:t>页面预取（</a:t>
            </a:r>
            <a:r>
              <a:rPr lang="fr-FR" altLang="zh-CN" sz="2400" dirty="0"/>
              <a:t>Prefetching</a:t>
            </a:r>
            <a:r>
              <a:rPr lang="zh-CN" altLang="en-US" sz="2400" dirty="0"/>
              <a:t>）</a:t>
            </a:r>
            <a:endParaRPr lang="en-US" altLang="zh-CN" sz="2400" dirty="0"/>
          </a:p>
          <a:p>
            <a:pPr marL="653102" lvl="2" indent="-326551">
              <a:lnSpc>
                <a:spcPct val="130000"/>
              </a:lnSpc>
              <a:spcBef>
                <a:spcPts val="0"/>
              </a:spcBef>
              <a:buClr>
                <a:schemeClr val="accent1"/>
              </a:buClr>
            </a:pPr>
            <a:r>
              <a:rPr lang="zh-CN" altLang="en-US" sz="2400" dirty="0"/>
              <a:t>缓冲池旁路（</a:t>
            </a:r>
            <a:r>
              <a:rPr lang="fr-FR" altLang="zh-CN" sz="2400" dirty="0"/>
              <a:t>Buffer Pool Bypass</a:t>
            </a:r>
            <a:r>
              <a:rPr lang="zh-CN" altLang="en-US" sz="2400" dirty="0"/>
              <a:t>）</a:t>
            </a:r>
            <a:endParaRPr lang="en-US" altLang="zh-CN" sz="2400" dirty="0"/>
          </a:p>
          <a:p>
            <a:pPr marL="653102" lvl="2" indent="-326551">
              <a:lnSpc>
                <a:spcPct val="130000"/>
              </a:lnSpc>
              <a:spcBef>
                <a:spcPts val="0"/>
              </a:spcBef>
              <a:buClr>
                <a:schemeClr val="accent1"/>
              </a:buClr>
            </a:pPr>
            <a:r>
              <a:rPr lang="zh-CN" altLang="en-US" sz="2400" dirty="0"/>
              <a:t>并行（</a:t>
            </a:r>
            <a:r>
              <a:rPr lang="fr-FR" altLang="zh-CN" sz="2400" dirty="0"/>
              <a:t>Parallelization</a:t>
            </a:r>
            <a:r>
              <a:rPr lang="zh-CN" altLang="en-US" sz="2400" dirty="0"/>
              <a:t>）</a:t>
            </a:r>
            <a:endParaRPr lang="en-US" altLang="zh-CN" sz="2400" dirty="0"/>
          </a:p>
          <a:p>
            <a:pPr marL="653102" lvl="2" indent="-326551">
              <a:lnSpc>
                <a:spcPct val="130000"/>
              </a:lnSpc>
              <a:spcBef>
                <a:spcPts val="0"/>
              </a:spcBef>
              <a:buClr>
                <a:schemeClr val="accent1"/>
              </a:buClr>
            </a:pPr>
            <a:r>
              <a:rPr lang="zh-CN" altLang="en-US" sz="2400" dirty="0"/>
              <a:t>分区地图（</a:t>
            </a:r>
            <a:r>
              <a:rPr lang="fr-FR" altLang="zh-CN" sz="2400" dirty="0"/>
              <a:t>Zone Maps</a:t>
            </a:r>
            <a:r>
              <a:rPr lang="zh-CN" altLang="en-US" sz="2400" dirty="0"/>
              <a:t>）</a:t>
            </a:r>
            <a:endParaRPr lang="en-US" altLang="zh-CN" sz="2400" dirty="0"/>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198662" y="196402"/>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顺序扫描</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25</a:t>
            </a:fld>
            <a:endParaRPr lang="en-US" altLang="zh-CN"/>
          </a:p>
        </p:txBody>
      </p:sp>
    </p:spTree>
    <p:custDataLst>
      <p:tags r:id="rId1"/>
    </p:custDataLst>
    <p:extLst>
      <p:ext uri="{BB962C8B-B14F-4D97-AF65-F5344CB8AC3E}">
        <p14:creationId xmlns:p14="http://schemas.microsoft.com/office/powerpoint/2010/main" val="181978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7FC92-09C9-44B0-9B87-02262C30170B}"/>
              </a:ext>
            </a:extLst>
          </p:cNvPr>
          <p:cNvSpPr>
            <a:spLocks noGrp="1"/>
          </p:cNvSpPr>
          <p:nvPr>
            <p:ph type="title"/>
          </p:nvPr>
        </p:nvSpPr>
        <p:spPr>
          <a:xfrm>
            <a:off x="910630" y="261442"/>
            <a:ext cx="10361851" cy="792088"/>
          </a:xfrm>
        </p:spPr>
        <p:txBody>
          <a:bodyPr/>
          <a:lstStyle/>
          <a:p>
            <a:r>
              <a:rPr lang="zh-CN" altLang="en-US" b="1" dirty="0">
                <a:solidFill>
                  <a:schemeClr val="accent1"/>
                </a:solidFill>
                <a:latin typeface="微软雅黑" panose="020B0503020204020204" pitchFamily="34" charset="-122"/>
                <a:ea typeface="微软雅黑" panose="020B0503020204020204" pitchFamily="34" charset="-122"/>
              </a:rPr>
              <a:t>索引扫描</a:t>
            </a:r>
            <a:endParaRPr lang="zh-CN" altLang="en-US" dirty="0"/>
          </a:p>
        </p:txBody>
      </p:sp>
      <p:sp>
        <p:nvSpPr>
          <p:cNvPr id="3" name="内容占位符 2">
            <a:extLst>
              <a:ext uri="{FF2B5EF4-FFF2-40B4-BE49-F238E27FC236}">
                <a16:creationId xmlns:a16="http://schemas.microsoft.com/office/drawing/2014/main" id="{091E932C-EC73-4391-BA17-532B9037F665}"/>
              </a:ext>
            </a:extLst>
          </p:cNvPr>
          <p:cNvSpPr>
            <a:spLocks noGrp="1"/>
          </p:cNvSpPr>
          <p:nvPr>
            <p:ph idx="1"/>
          </p:nvPr>
        </p:nvSpPr>
        <p:spPr/>
        <p:txBody>
          <a:bodyPr/>
          <a:lstStyle/>
          <a:p>
            <a:pPr marL="0" lvl="1" indent="0">
              <a:lnSpc>
                <a:spcPct val="130000"/>
              </a:lnSpc>
              <a:spcBef>
                <a:spcPts val="0"/>
              </a:spcBef>
              <a:buClr>
                <a:schemeClr val="accent1"/>
              </a:buClr>
              <a:buNone/>
            </a:pPr>
            <a:r>
              <a:rPr lang="zh-CN" altLang="en-US" sz="2400" b="1" dirty="0"/>
              <a:t>基本思想</a:t>
            </a:r>
            <a:r>
              <a:rPr lang="zh-CN" altLang="en-US" sz="2400" dirty="0"/>
              <a:t>：</a:t>
            </a:r>
            <a:endParaRPr lang="en-US" altLang="zh-CN" sz="2400" dirty="0"/>
          </a:p>
          <a:p>
            <a:pPr marL="326551" lvl="1" indent="-326551">
              <a:lnSpc>
                <a:spcPct val="130000"/>
              </a:lnSpc>
              <a:spcBef>
                <a:spcPts val="0"/>
              </a:spcBef>
              <a:buClr>
                <a:schemeClr val="accent1"/>
              </a:buClr>
            </a:pPr>
            <a:r>
              <a:rPr lang="zh-CN" altLang="en-US" sz="2400" dirty="0"/>
              <a:t>对于索引的每一个叶结点</a:t>
            </a:r>
            <a:endParaRPr lang="en-US" altLang="zh-CN" sz="2400" dirty="0"/>
          </a:p>
          <a:p>
            <a:pPr marL="653102" lvl="2" indent="-326551">
              <a:lnSpc>
                <a:spcPct val="130000"/>
              </a:lnSpc>
              <a:spcBef>
                <a:spcPts val="0"/>
              </a:spcBef>
              <a:buClr>
                <a:schemeClr val="accent1"/>
              </a:buClr>
            </a:pPr>
            <a:r>
              <a:rPr lang="zh-CN" altLang="en-US" sz="2400" dirty="0"/>
              <a:t>如果叶结点的</a:t>
            </a:r>
            <a:r>
              <a:rPr lang="en-US" altLang="zh-CN" sz="2400" dirty="0"/>
              <a:t>Key</a:t>
            </a:r>
            <a:r>
              <a:rPr lang="zh-CN" altLang="en-US" sz="2400" dirty="0"/>
              <a:t>值符合条件</a:t>
            </a:r>
            <a:endParaRPr lang="en-US" altLang="zh-CN" sz="2400" dirty="0"/>
          </a:p>
          <a:p>
            <a:pPr marL="653102" lvl="2" indent="-326551">
              <a:lnSpc>
                <a:spcPct val="130000"/>
              </a:lnSpc>
              <a:spcBef>
                <a:spcPts val="0"/>
              </a:spcBef>
              <a:buClr>
                <a:schemeClr val="accent1"/>
              </a:buClr>
            </a:pPr>
            <a:r>
              <a:rPr lang="zh-CN" altLang="en-US" sz="2400" dirty="0"/>
              <a:t>根据叶结点的</a:t>
            </a:r>
            <a:r>
              <a:rPr lang="en-US" altLang="zh-CN" sz="2400" dirty="0"/>
              <a:t>value</a:t>
            </a:r>
            <a:r>
              <a:rPr lang="zh-CN" altLang="en-US" sz="2400" dirty="0"/>
              <a:t>将</a:t>
            </a:r>
            <a:r>
              <a:rPr lang="en-US" altLang="zh-CN" sz="2400" dirty="0"/>
              <a:t>key</a:t>
            </a:r>
            <a:r>
              <a:rPr lang="zh-CN" altLang="en-US" sz="2400" dirty="0"/>
              <a:t>所在的页提取进</a:t>
            </a:r>
            <a:r>
              <a:rPr lang="en-US" altLang="zh-CN" sz="2400" dirty="0"/>
              <a:t>buffer pool</a:t>
            </a:r>
          </a:p>
          <a:p>
            <a:pPr marL="326551" lvl="1" indent="-326551">
              <a:lnSpc>
                <a:spcPct val="130000"/>
              </a:lnSpc>
              <a:spcBef>
                <a:spcPts val="0"/>
              </a:spcBef>
              <a:buClr>
                <a:schemeClr val="accent1"/>
              </a:buClr>
            </a:pPr>
            <a:r>
              <a:rPr lang="zh-CN" altLang="en-US" sz="2400" dirty="0"/>
              <a:t>索引包含的属性和查询的属性</a:t>
            </a:r>
            <a:endParaRPr lang="en-US" altLang="zh-CN" sz="2400" dirty="0"/>
          </a:p>
          <a:p>
            <a:pPr marL="326551" lvl="1" indent="-326551">
              <a:lnSpc>
                <a:spcPct val="130000"/>
              </a:lnSpc>
              <a:spcBef>
                <a:spcPts val="0"/>
              </a:spcBef>
              <a:buClr>
                <a:schemeClr val="accent1"/>
              </a:buClr>
            </a:pPr>
            <a:r>
              <a:rPr lang="zh-CN" altLang="en-US" sz="2400" dirty="0"/>
              <a:t>单索引和多索引扫描</a:t>
            </a:r>
            <a:endParaRPr lang="en-US" altLang="zh-CN" sz="2400" dirty="0"/>
          </a:p>
          <a:p>
            <a:pPr marL="326551" lvl="2" indent="0">
              <a:lnSpc>
                <a:spcPct val="130000"/>
              </a:lnSpc>
              <a:spcBef>
                <a:spcPts val="0"/>
              </a:spcBef>
              <a:buClr>
                <a:schemeClr val="accent1"/>
              </a:buClr>
              <a:buNone/>
            </a:pPr>
            <a:endParaRPr lang="en-US" altLang="zh-CN" sz="2400" dirty="0"/>
          </a:p>
        </p:txBody>
      </p:sp>
      <p:sp>
        <p:nvSpPr>
          <p:cNvPr id="4" name="灯片编号占位符 3">
            <a:extLst>
              <a:ext uri="{FF2B5EF4-FFF2-40B4-BE49-F238E27FC236}">
                <a16:creationId xmlns:a16="http://schemas.microsoft.com/office/drawing/2014/main" id="{27055D7B-282B-4710-83A8-62A912503B0F}"/>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26</a:t>
            </a:fld>
            <a:endParaRPr lang="en-US" altLang="zh-CN"/>
          </a:p>
        </p:txBody>
      </p:sp>
      <p:sp>
        <p:nvSpPr>
          <p:cNvPr id="6" name="矩形 5">
            <a:extLst>
              <a:ext uri="{FF2B5EF4-FFF2-40B4-BE49-F238E27FC236}">
                <a16:creationId xmlns:a16="http://schemas.microsoft.com/office/drawing/2014/main" id="{0EB888FB-A211-DF50-B51D-712DD1E07B20}"/>
              </a:ext>
            </a:extLst>
          </p:cNvPr>
          <p:cNvSpPr/>
          <p:nvPr/>
        </p:nvSpPr>
        <p:spPr bwMode="auto">
          <a:xfrm>
            <a:off x="5663158" y="3869592"/>
            <a:ext cx="4101690" cy="1799966"/>
          </a:xfrm>
          <a:prstGeom prst="rect">
            <a:avLst/>
          </a:prstGeom>
          <a:solidFill>
            <a:schemeClr val="accent1"/>
          </a:solidFill>
          <a:ln w="9525" cap="flat" cmpd="sng" algn="ctr">
            <a:no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chemeClr val="bg1"/>
                </a:solidFill>
                <a:latin typeface="微软雅黑" panose="020B0503020204020204" pitchFamily="34" charset="-122"/>
                <a:ea typeface="微软雅黑" panose="020B0503020204020204" pitchFamily="34" charset="-122"/>
              </a:rPr>
              <a:t>For   </a:t>
            </a:r>
            <a:r>
              <a:rPr lang="en-US" altLang="zh-CN" sz="2400" dirty="0" err="1">
                <a:solidFill>
                  <a:schemeClr val="bg1"/>
                </a:solidFill>
                <a:latin typeface="微软雅黑" panose="020B0503020204020204" pitchFamily="34" charset="-122"/>
                <a:ea typeface="微软雅黑" panose="020B0503020204020204" pitchFamily="34" charset="-122"/>
              </a:rPr>
              <a:t>LeafNode</a:t>
            </a:r>
            <a:r>
              <a:rPr lang="en-US" altLang="zh-CN" sz="2400" dirty="0">
                <a:solidFill>
                  <a:schemeClr val="bg1"/>
                </a:solidFill>
                <a:latin typeface="微软雅黑" panose="020B0503020204020204" pitchFamily="34" charset="-122"/>
                <a:ea typeface="微软雅黑" panose="020B0503020204020204" pitchFamily="34" charset="-122"/>
              </a:rPr>
              <a:t>  in Nodes:</a:t>
            </a:r>
          </a:p>
          <a:p>
            <a:r>
              <a:rPr lang="en-US" altLang="zh-CN" sz="2400" dirty="0">
                <a:solidFill>
                  <a:schemeClr val="bg1"/>
                </a:solidFill>
                <a:latin typeface="微软雅黑" panose="020B0503020204020204" pitchFamily="34" charset="-122"/>
                <a:ea typeface="微软雅黑" panose="020B0503020204020204" pitchFamily="34" charset="-122"/>
              </a:rPr>
              <a:t>  For k in </a:t>
            </a:r>
            <a:r>
              <a:rPr lang="en-US" altLang="zh-CN" sz="2400" dirty="0" err="1">
                <a:solidFill>
                  <a:schemeClr val="bg1"/>
                </a:solidFill>
                <a:latin typeface="微软雅黑" panose="020B0503020204020204" pitchFamily="34" charset="-122"/>
                <a:ea typeface="微软雅黑" panose="020B0503020204020204" pitchFamily="34" charset="-122"/>
              </a:rPr>
              <a:t>LeafNode.keys</a:t>
            </a:r>
            <a:r>
              <a:rPr lang="en-US" altLang="zh-CN" sz="2400" dirty="0">
                <a:solidFill>
                  <a:schemeClr val="bg1"/>
                </a:solidFill>
                <a:latin typeface="微软雅黑" panose="020B0503020204020204" pitchFamily="34" charset="-122"/>
                <a:ea typeface="微软雅黑" panose="020B0503020204020204" pitchFamily="34" charset="-122"/>
              </a:rPr>
              <a:t>:</a:t>
            </a:r>
          </a:p>
          <a:p>
            <a:r>
              <a:rPr lang="en-US" altLang="zh-CN" sz="2400" dirty="0">
                <a:solidFill>
                  <a:schemeClr val="bg1"/>
                </a:solidFill>
                <a:latin typeface="微软雅黑" panose="020B0503020204020204" pitchFamily="34" charset="-122"/>
                <a:ea typeface="微软雅黑" panose="020B0503020204020204" pitchFamily="34" charset="-122"/>
              </a:rPr>
              <a:t>      If </a:t>
            </a:r>
            <a:r>
              <a:rPr lang="en-US" altLang="zh-CN" sz="2400" dirty="0" err="1">
                <a:solidFill>
                  <a:schemeClr val="bg1"/>
                </a:solidFill>
                <a:latin typeface="微软雅黑" panose="020B0503020204020204" pitchFamily="34" charset="-122"/>
                <a:ea typeface="微软雅黑" panose="020B0503020204020204" pitchFamily="34" charset="-122"/>
              </a:rPr>
              <a:t>evalPred</a:t>
            </a:r>
            <a:r>
              <a:rPr lang="en-US" altLang="zh-CN" sz="2400" dirty="0">
                <a:solidFill>
                  <a:schemeClr val="bg1"/>
                </a:solidFill>
                <a:latin typeface="微软雅黑" panose="020B0503020204020204" pitchFamily="34" charset="-122"/>
                <a:ea typeface="微软雅黑" panose="020B0503020204020204" pitchFamily="34" charset="-122"/>
              </a:rPr>
              <a:t>(k):</a:t>
            </a:r>
          </a:p>
          <a:p>
            <a:r>
              <a:rPr lang="en-US" altLang="zh-CN" sz="2400" dirty="0">
                <a:solidFill>
                  <a:schemeClr val="bg1"/>
                </a:solidFill>
                <a:latin typeface="微软雅黑" panose="020B0503020204020204" pitchFamily="34" charset="-122"/>
                <a:ea typeface="微软雅黑" panose="020B0503020204020204" pitchFamily="34" charset="-122"/>
              </a:rPr>
              <a:t>          Fetch Page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670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1"/>
                </a:solidFill>
              </a:rPr>
              <a:t>小结</a:t>
            </a:r>
          </a:p>
        </p:txBody>
      </p:sp>
      <p:sp>
        <p:nvSpPr>
          <p:cNvPr id="3" name="内容占位符 2"/>
          <p:cNvSpPr>
            <a:spLocks noGrp="1"/>
          </p:cNvSpPr>
          <p:nvPr>
            <p:ph idx="1"/>
          </p:nvPr>
        </p:nvSpPr>
        <p:spPr/>
        <p:txBody>
          <a:bodyPr>
            <a:normAutofit/>
          </a:bodyPr>
          <a:lstStyle/>
          <a:p>
            <a:pPr marL="342900" indent="-342900">
              <a:lnSpc>
                <a:spcPct val="150000"/>
              </a:lnSpc>
              <a:spcBef>
                <a:spcPts val="1200"/>
              </a:spcBef>
              <a:buSzPct val="100000"/>
              <a:buFont typeface="Arial" panose="020B0604020202020204" pitchFamily="34" charset="0"/>
              <a:buChar char="•"/>
            </a:pPr>
            <a:r>
              <a:rPr lang="zh-CN" altLang="en-US" dirty="0"/>
              <a:t>查询计划</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查询处理的三个模型：物化模型、迭代模型和向量模型</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数据存取的两个常用方法：顺序扫描和索引扫描</a:t>
            </a:r>
            <a:endParaRPr lang="en-US" altLang="zh-CN" dirty="0"/>
          </a:p>
          <a:p>
            <a:pPr marL="0" indent="0">
              <a:lnSpc>
                <a:spcPct val="150000"/>
              </a:lnSpc>
              <a:spcBef>
                <a:spcPts val="1200"/>
              </a:spcBef>
              <a:buSzPct val="100000"/>
              <a:buNone/>
            </a:pPr>
            <a:endParaRPr lang="en-US" altLang="zh-CN" dirty="0"/>
          </a:p>
          <a:p>
            <a:pPr marL="0" indent="0">
              <a:lnSpc>
                <a:spcPct val="150000"/>
              </a:lnSpc>
              <a:spcBef>
                <a:spcPts val="1200"/>
              </a:spcBef>
              <a:buSzPct val="100000"/>
              <a:buNone/>
            </a:pPr>
            <a:r>
              <a:rPr lang="zh-CN" altLang="en-US" dirty="0"/>
              <a:t>查询处理实验的头歌实验地址</a:t>
            </a:r>
            <a:r>
              <a:rPr lang="en-US" altLang="zh-CN" dirty="0"/>
              <a:t>https://www.educoder.net/shixuns/fm4px8sy/challenges</a:t>
            </a:r>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27</a:t>
            </a:fld>
            <a:endParaRPr lang="zh-CN" altLang="en-US"/>
          </a:p>
        </p:txBody>
      </p:sp>
    </p:spTree>
    <p:extLst>
      <p:ext uri="{BB962C8B-B14F-4D97-AF65-F5344CB8AC3E}">
        <p14:creationId xmlns:p14="http://schemas.microsoft.com/office/powerpoint/2010/main" val="286687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622598" y="1115917"/>
            <a:ext cx="5161576" cy="1881830"/>
          </a:xfrm>
        </p:spPr>
        <p:txBody>
          <a:bodyPr>
            <a:normAutofit/>
          </a:bodyPr>
          <a:lstStyle/>
          <a:p>
            <a:pPr marL="653102" lvl="2" indent="-326551">
              <a:lnSpc>
                <a:spcPct val="150000"/>
              </a:lnSpc>
              <a:spcBef>
                <a:spcPts val="0"/>
              </a:spcBef>
              <a:buClr>
                <a:schemeClr val="accent1"/>
              </a:buClr>
            </a:pPr>
            <a:r>
              <a:rPr lang="zh-CN" altLang="en-US" sz="2400" dirty="0"/>
              <a:t>操作算子以树的形式进行组织</a:t>
            </a:r>
            <a:endParaRPr lang="en-US" altLang="zh-CN" sz="2400" dirty="0"/>
          </a:p>
          <a:p>
            <a:pPr marL="653102" lvl="2" indent="-326551">
              <a:lnSpc>
                <a:spcPct val="150000"/>
              </a:lnSpc>
              <a:spcBef>
                <a:spcPts val="0"/>
              </a:spcBef>
              <a:buClr>
                <a:schemeClr val="accent1"/>
              </a:buClr>
            </a:pPr>
            <a:r>
              <a:rPr lang="zh-CN" altLang="en-US" sz="2400" dirty="0"/>
              <a:t>数据流从叶子结点流向根节点</a:t>
            </a:r>
            <a:endParaRPr lang="en-US" altLang="zh-CN" sz="2400" dirty="0"/>
          </a:p>
          <a:p>
            <a:pPr marL="653102" lvl="2" indent="-326551">
              <a:lnSpc>
                <a:spcPct val="150000"/>
              </a:lnSpc>
              <a:spcBef>
                <a:spcPts val="0"/>
              </a:spcBef>
              <a:buClr>
                <a:schemeClr val="accent1"/>
              </a:buClr>
            </a:pPr>
            <a:r>
              <a:rPr lang="zh-CN" altLang="en-US" sz="2400" dirty="0"/>
              <a:t>根节点的输出是查询的结果</a:t>
            </a: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1198662" y="445660"/>
            <a:ext cx="78330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1 </a:t>
            </a:r>
            <a:r>
              <a:rPr lang="zh-CN" altLang="en-US" b="1" dirty="0">
                <a:solidFill>
                  <a:schemeClr val="accent1"/>
                </a:solidFill>
                <a:latin typeface="微软雅黑" panose="020B0503020204020204" pitchFamily="34" charset="-122"/>
                <a:ea typeface="微软雅黑" panose="020B0503020204020204" pitchFamily="34" charset="-122"/>
              </a:rPr>
              <a:t>查询计划</a:t>
            </a:r>
          </a:p>
        </p:txBody>
      </p:sp>
      <p:sp>
        <p:nvSpPr>
          <p:cNvPr id="2" name="灯片编号占位符 1">
            <a:extLst>
              <a:ext uri="{FF2B5EF4-FFF2-40B4-BE49-F238E27FC236}">
                <a16:creationId xmlns:a16="http://schemas.microsoft.com/office/drawing/2014/main" id="{94BF9FD0-ABD5-4CB3-AE89-0728B4FA3918}"/>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3</a:t>
            </a:fld>
            <a:endParaRPr lang="en-US" altLang="zh-CN"/>
          </a:p>
        </p:txBody>
      </p:sp>
      <p:sp>
        <p:nvSpPr>
          <p:cNvPr id="7" name="矩形 6">
            <a:extLst>
              <a:ext uri="{FF2B5EF4-FFF2-40B4-BE49-F238E27FC236}">
                <a16:creationId xmlns:a16="http://schemas.microsoft.com/office/drawing/2014/main" id="{85B6A761-2250-AD27-C4AA-A7611BCF490A}"/>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053B30F9-FFDB-49E4-B91F-E2267E9BBCE7}"/>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3BECBD5-F541-43E0-AFEA-690D62DFF2DA}"/>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91A6E54-ACAD-CD3B-E35D-7BD565F6022F}"/>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5599805A-C3AA-66A9-B270-8142D2A47CD9}"/>
              </a:ext>
            </a:extLst>
          </p:cNvPr>
          <p:cNvCxnSpPr>
            <a:cxnSpLocks/>
            <a:stCxn id="4"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BA743ED5-9B83-CE8D-E5DA-49EDBA514B07}"/>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4C8CB49E-08CB-B7B1-82A9-CFFFD21D47A8}"/>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0" name="直接箭头连接符 29">
            <a:extLst>
              <a:ext uri="{FF2B5EF4-FFF2-40B4-BE49-F238E27FC236}">
                <a16:creationId xmlns:a16="http://schemas.microsoft.com/office/drawing/2014/main" id="{B3FD1695-9F00-58B5-B19F-662D10CD3CA8}"/>
              </a:ext>
            </a:extLst>
          </p:cNvPr>
          <p:cNvCxnSpPr>
            <a:cxnSpLocks/>
            <a:stCxn id="19" idx="0"/>
            <a:endCxn id="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090590ED-46B7-B84F-7838-71BC200F9823}"/>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CAD71B47-F5D9-7BC3-DD2F-B879EBD46159}"/>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726096D2-C3D7-69FD-16DE-C8500CB8431C}"/>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ED87BE-4A08-FF5C-FE34-5DC86D296ADB}"/>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5FA4830-2B34-D588-70A8-7BE66AB7C1C6}"/>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016B644-EF0D-F768-638F-569B153313D2}"/>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C01DBCBD-6E49-5243-5928-11E2593F7CCF}"/>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91D3A198-0A68-86D5-D5BE-1923D7B32E3C}"/>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8883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5" presetClass="emph" presetSubtype="0" repeatCount="3000" fill="hold" grpId="1" nodeType="clickEffect">
                                  <p:stCondLst>
                                    <p:cond delay="0"/>
                                  </p:stCondLst>
                                  <p:childTnLst>
                                    <p:anim calcmode="discrete" valueType="str">
                                      <p:cBhvr>
                                        <p:cTn id="53"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35" presetClass="emph" presetSubtype="0" repeatCount="3000" fill="hold" nodeType="clickEffect">
                                  <p:stCondLst>
                                    <p:cond delay="0"/>
                                  </p:stCondLst>
                                  <p:childTnLst>
                                    <p:anim calcmode="discrete" valueType="str">
                                      <p:cBhvr>
                                        <p:cTn id="57" dur="1000" fill="hold"/>
                                        <p:tgtEl>
                                          <p:spTgt spid="26"/>
                                        </p:tgtEl>
                                        <p:attrNameLst>
                                          <p:attrName>style.visibility</p:attrName>
                                        </p:attrNameLst>
                                      </p:cBhvr>
                                      <p:tavLst>
                                        <p:tav tm="0">
                                          <p:val>
                                            <p:strVal val="hidden"/>
                                          </p:val>
                                        </p:tav>
                                        <p:tav tm="50000">
                                          <p:val>
                                            <p:strVal val="visible"/>
                                          </p:val>
                                        </p:tav>
                                      </p:tavLst>
                                    </p:anim>
                                  </p:childTnLst>
                                </p:cTn>
                              </p:par>
                              <p:par>
                                <p:cTn id="58" presetID="35" presetClass="emph" presetSubtype="0" repeatCount="3000" fill="hold" grpId="1" nodeType="withEffect">
                                  <p:stCondLst>
                                    <p:cond delay="0"/>
                                  </p:stCondLst>
                                  <p:childTnLst>
                                    <p:anim calcmode="discrete" valueType="str">
                                      <p:cBhvr>
                                        <p:cTn id="59"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35" presetClass="emph" presetSubtype="0" repeatCount="3000" fill="hold" grpId="1" nodeType="clickEffect">
                                  <p:stCondLst>
                                    <p:cond delay="0"/>
                                  </p:stCondLst>
                                  <p:childTnLst>
                                    <p:anim calcmode="discrete" valueType="str">
                                      <p:cBhvr>
                                        <p:cTn id="63" dur="10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par>
                    <p:cTn id="64" fill="hold">
                      <p:stCondLst>
                        <p:cond delay="indefinite"/>
                      </p:stCondLst>
                      <p:childTnLst>
                        <p:par>
                          <p:cTn id="65" fill="hold">
                            <p:stCondLst>
                              <p:cond delay="0"/>
                            </p:stCondLst>
                            <p:childTnLst>
                              <p:par>
                                <p:cTn id="66" presetID="35" presetClass="emph" presetSubtype="0" repeatCount="3000" fill="hold" nodeType="clickEffect">
                                  <p:stCondLst>
                                    <p:cond delay="0"/>
                                  </p:stCondLst>
                                  <p:childTnLst>
                                    <p:anim calcmode="discrete" valueType="str">
                                      <p:cBhvr>
                                        <p:cTn id="67" dur="1000" fill="hold"/>
                                        <p:tgtEl>
                                          <p:spTgt spid="30"/>
                                        </p:tgtEl>
                                        <p:attrNameLst>
                                          <p:attrName>style.visibility</p:attrName>
                                        </p:attrNameLst>
                                      </p:cBhvr>
                                      <p:tavLst>
                                        <p:tav tm="0">
                                          <p:val>
                                            <p:strVal val="hidden"/>
                                          </p:val>
                                        </p:tav>
                                        <p:tav tm="50000">
                                          <p:val>
                                            <p:strVal val="visible"/>
                                          </p:val>
                                        </p:tav>
                                      </p:tavLst>
                                    </p:anim>
                                  </p:childTnLst>
                                </p:cTn>
                              </p:par>
                              <p:par>
                                <p:cTn id="68" presetID="35" presetClass="emph" presetSubtype="0" repeatCount="3000" fill="hold" grpId="1" nodeType="withEffect">
                                  <p:stCondLst>
                                    <p:cond delay="0"/>
                                  </p:stCondLst>
                                  <p:childTnLst>
                                    <p:anim calcmode="discrete" valueType="str">
                                      <p:cBhvr>
                                        <p:cTn id="69" dur="1000" fill="hold"/>
                                        <p:tgtEl>
                                          <p:spTgt spid="33"/>
                                        </p:tgtEl>
                                        <p:attrNameLst>
                                          <p:attrName>style.visibility</p:attrName>
                                        </p:attrNameLst>
                                      </p:cBhvr>
                                      <p:tavLst>
                                        <p:tav tm="0">
                                          <p:val>
                                            <p:strVal val="hidden"/>
                                          </p:val>
                                        </p:tav>
                                        <p:tav tm="50000">
                                          <p:val>
                                            <p:strVal val="visible"/>
                                          </p:val>
                                        </p:tav>
                                      </p:tavLst>
                                    </p:anim>
                                  </p:childTnLst>
                                </p:cTn>
                              </p:par>
                              <p:par>
                                <p:cTn id="70" presetID="35" presetClass="emph" presetSubtype="0" repeatCount="3000" fill="hold" grpId="1" nodeType="withEffect">
                                  <p:stCondLst>
                                    <p:cond delay="0"/>
                                  </p:stCondLst>
                                  <p:childTnLst>
                                    <p:anim calcmode="discrete" valueType="str">
                                      <p:cBhvr>
                                        <p:cTn id="7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72" fill="hold">
                      <p:stCondLst>
                        <p:cond delay="indefinite"/>
                      </p:stCondLst>
                      <p:childTnLst>
                        <p:par>
                          <p:cTn id="73" fill="hold">
                            <p:stCondLst>
                              <p:cond delay="0"/>
                            </p:stCondLst>
                            <p:childTnLst>
                              <p:par>
                                <p:cTn id="74" presetID="35" presetClass="emph" presetSubtype="0" repeatCount="3000" fill="hold" nodeType="clickEffect">
                                  <p:stCondLst>
                                    <p:cond delay="0"/>
                                  </p:stCondLst>
                                  <p:childTnLst>
                                    <p:anim calcmode="discrete" valueType="str">
                                      <p:cBhvr>
                                        <p:cTn id="75" dur="1000" fill="hold"/>
                                        <p:tgtEl>
                                          <p:spTgt spid="27"/>
                                        </p:tgtEl>
                                        <p:attrNameLst>
                                          <p:attrName>style.visibility</p:attrName>
                                        </p:attrNameLst>
                                      </p:cBhvr>
                                      <p:tavLst>
                                        <p:tav tm="0">
                                          <p:val>
                                            <p:strVal val="hidden"/>
                                          </p:val>
                                        </p:tav>
                                        <p:tav tm="50000">
                                          <p:val>
                                            <p:strVal val="visible"/>
                                          </p:val>
                                        </p:tav>
                                      </p:tavLst>
                                    </p:anim>
                                  </p:childTnLst>
                                </p:cTn>
                              </p:par>
                              <p:par>
                                <p:cTn id="76" presetID="35" presetClass="emph" presetSubtype="0" repeatCount="3000" fill="hold" grpId="1" nodeType="withEffect">
                                  <p:stCondLst>
                                    <p:cond delay="0"/>
                                  </p:stCondLst>
                                  <p:childTnLst>
                                    <p:anim calcmode="discrete" valueType="str">
                                      <p:cBhvr>
                                        <p:cTn id="77" dur="1000" fill="hold"/>
                                        <p:tgtEl>
                                          <p:spTgt spid="37"/>
                                        </p:tgtEl>
                                        <p:attrNameLst>
                                          <p:attrName>style.visibility</p:attrName>
                                        </p:attrNameLst>
                                      </p:cBhvr>
                                      <p:tavLst>
                                        <p:tav tm="0">
                                          <p:val>
                                            <p:strVal val="hidden"/>
                                          </p:val>
                                        </p:tav>
                                        <p:tav tm="50000">
                                          <p:val>
                                            <p:strVal val="visible"/>
                                          </p:val>
                                        </p:tav>
                                      </p:tavLst>
                                    </p:anim>
                                  </p:childTnLst>
                                </p:cTn>
                              </p:par>
                              <p:par>
                                <p:cTn id="78" presetID="35" presetClass="emph" presetSubtype="0" repeatCount="3000" fill="hold" grpId="2" nodeType="withEffect">
                                  <p:stCondLst>
                                    <p:cond delay="0"/>
                                  </p:stCondLst>
                                  <p:childTnLst>
                                    <p:anim calcmode="discrete" valueType="str">
                                      <p:cBhvr>
                                        <p:cTn id="79"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35" presetClass="emph" presetSubtype="0" repeatCount="3000" fill="hold" nodeType="clickEffect">
                                  <p:stCondLst>
                                    <p:cond delay="0"/>
                                  </p:stCondLst>
                                  <p:childTnLst>
                                    <p:anim calcmode="discrete" valueType="str">
                                      <p:cBhvr>
                                        <p:cTn id="83" dur="1000" fill="hold"/>
                                        <p:tgtEl>
                                          <p:spTgt spid="29"/>
                                        </p:tgtEl>
                                        <p:attrNameLst>
                                          <p:attrName>style.visibility</p:attrName>
                                        </p:attrNameLst>
                                      </p:cBhvr>
                                      <p:tavLst>
                                        <p:tav tm="0">
                                          <p:val>
                                            <p:strVal val="hidden"/>
                                          </p:val>
                                        </p:tav>
                                        <p:tav tm="50000">
                                          <p:val>
                                            <p:strVal val="visible"/>
                                          </p:val>
                                        </p:tav>
                                      </p:tavLst>
                                    </p:anim>
                                  </p:childTnLst>
                                </p:cTn>
                              </p:par>
                              <p:par>
                                <p:cTn id="84" presetID="35" presetClass="emph" presetSubtype="0" repeatCount="3000" fill="hold" grpId="1" nodeType="withEffect">
                                  <p:stCondLst>
                                    <p:cond delay="0"/>
                                  </p:stCondLst>
                                  <p:childTnLst>
                                    <p:anim calcmode="discrete" valueType="str">
                                      <p:cBhvr>
                                        <p:cTn id="85" dur="1000" fill="hold"/>
                                        <p:tgtEl>
                                          <p:spTgt spid="38"/>
                                        </p:tgtEl>
                                        <p:attrNameLst>
                                          <p:attrName>style.visibility</p:attrName>
                                        </p:attrNameLst>
                                      </p:cBhvr>
                                      <p:tavLst>
                                        <p:tav tm="0">
                                          <p:val>
                                            <p:strVal val="hidden"/>
                                          </p:val>
                                        </p:tav>
                                        <p:tav tm="50000">
                                          <p:val>
                                            <p:strVal val="visible"/>
                                          </p:val>
                                        </p:tav>
                                      </p:tavLst>
                                    </p:anim>
                                  </p:childTnLst>
                                </p:cTn>
                              </p:par>
                              <p:par>
                                <p:cTn id="86" presetID="35" presetClass="emph" presetSubtype="0" repeatCount="3000" fill="hold" grpId="1" nodeType="withEffect">
                                  <p:stCondLst>
                                    <p:cond delay="0"/>
                                  </p:stCondLst>
                                  <p:childTnLst>
                                    <p:anim calcmode="discrete" valueType="str">
                                      <p:cBhvr>
                                        <p:cTn id="87"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16" grpId="0" animBg="1"/>
      <p:bldP spid="10" grpId="0" animBg="1"/>
      <p:bldP spid="4" grpId="0" animBg="1"/>
      <p:bldP spid="33" grpId="0"/>
      <p:bldP spid="33" grpId="1"/>
      <p:bldP spid="37" grpId="0"/>
      <p:bldP spid="37" grpId="1"/>
      <p:bldP spid="38" grpId="0"/>
      <p:bldP spid="38" grpId="1"/>
      <p:bldP spid="6" grpId="0"/>
      <p:bldP spid="6" grpId="1"/>
      <p:bldP spid="8" grpId="0"/>
      <p:bldP spid="8" grpId="1"/>
      <p:bldP spid="8" grpId="2"/>
      <p:bldP spid="11" grpId="0"/>
      <p:bldP spid="11" grpId="1"/>
      <p:bldP spid="17" grpId="0"/>
      <p:bldP spid="17" grpId="1"/>
      <p:bldP spid="19" grpId="0"/>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270670" y="1485578"/>
            <a:ext cx="9577064" cy="4186263"/>
          </a:xfrm>
        </p:spPr>
        <p:txBody>
          <a:bodyPr>
            <a:normAutofit/>
          </a:bodyPr>
          <a:lstStyle/>
          <a:p>
            <a:pPr marL="0" lvl="1" indent="0">
              <a:lnSpc>
                <a:spcPct val="150000"/>
              </a:lnSpc>
              <a:spcBef>
                <a:spcPts val="0"/>
              </a:spcBef>
              <a:buClr>
                <a:schemeClr val="accent1"/>
              </a:buClr>
              <a:buNone/>
            </a:pPr>
            <a:r>
              <a:rPr lang="zh-CN" altLang="en-US" sz="2400" dirty="0"/>
              <a:t>处理模型</a:t>
            </a:r>
            <a:r>
              <a:rPr lang="en-US" altLang="zh-CN" sz="2400" dirty="0"/>
              <a:t>: </a:t>
            </a:r>
            <a:r>
              <a:rPr lang="zh-CN" altLang="en-US" sz="2400" dirty="0"/>
              <a:t>如何执行一个查询计划</a:t>
            </a:r>
            <a:endParaRPr lang="en-US" altLang="zh-CN" sz="2400" dirty="0"/>
          </a:p>
          <a:p>
            <a:pPr marL="0" lvl="1" indent="0">
              <a:lnSpc>
                <a:spcPct val="150000"/>
              </a:lnSpc>
              <a:spcBef>
                <a:spcPts val="0"/>
              </a:spcBef>
              <a:buClr>
                <a:schemeClr val="accent1"/>
              </a:buClr>
              <a:buNone/>
            </a:pPr>
            <a:r>
              <a:rPr lang="zh-CN" altLang="en-US" sz="2400" dirty="0"/>
              <a:t>不同的任务负载选择不同的处理模型</a:t>
            </a:r>
            <a:endParaRPr lang="en-US" altLang="zh-CN" sz="2400" dirty="0"/>
          </a:p>
          <a:p>
            <a:pPr marL="653102" lvl="2" indent="-326551">
              <a:lnSpc>
                <a:spcPct val="150000"/>
              </a:lnSpc>
              <a:spcBef>
                <a:spcPts val="0"/>
              </a:spcBef>
              <a:buClr>
                <a:schemeClr val="accent1"/>
              </a:buClr>
            </a:pPr>
            <a:r>
              <a:rPr lang="zh-CN" altLang="en-US" sz="2400" dirty="0"/>
              <a:t>迭代模型（</a:t>
            </a:r>
            <a:r>
              <a:rPr lang="fr-FR" altLang="zh-CN" sz="2400" dirty="0"/>
              <a:t>Iterator Model </a:t>
            </a:r>
            <a:r>
              <a:rPr lang="zh-CN" altLang="en-US" sz="2400" dirty="0"/>
              <a:t>）</a:t>
            </a:r>
            <a:endParaRPr lang="en-US" altLang="zh-CN" sz="2400" dirty="0"/>
          </a:p>
          <a:p>
            <a:pPr marL="653102" lvl="2" indent="-326551">
              <a:lnSpc>
                <a:spcPct val="150000"/>
              </a:lnSpc>
              <a:spcBef>
                <a:spcPts val="0"/>
              </a:spcBef>
              <a:buClr>
                <a:schemeClr val="accent1"/>
              </a:buClr>
            </a:pPr>
            <a:r>
              <a:rPr lang="zh-CN" altLang="en-US" sz="2400" dirty="0"/>
              <a:t>物化模型（</a:t>
            </a:r>
            <a:r>
              <a:rPr lang="fr-FR" altLang="zh-CN" sz="2400" dirty="0"/>
              <a:t>Materialization Model</a:t>
            </a:r>
            <a:r>
              <a:rPr lang="zh-CN" altLang="en-US" sz="2400" dirty="0"/>
              <a:t>）</a:t>
            </a:r>
            <a:endParaRPr lang="en-US" altLang="zh-CN" sz="2400" dirty="0"/>
          </a:p>
          <a:p>
            <a:pPr marL="653102" lvl="2" indent="-326551">
              <a:lnSpc>
                <a:spcPct val="150000"/>
              </a:lnSpc>
              <a:spcBef>
                <a:spcPts val="0"/>
              </a:spcBef>
              <a:buClr>
                <a:schemeClr val="accent1"/>
              </a:buClr>
            </a:pPr>
            <a:r>
              <a:rPr lang="zh-CN" altLang="en-US" sz="2400" dirty="0"/>
              <a:t>向量</a:t>
            </a:r>
            <a:r>
              <a:rPr lang="en-US" altLang="zh-CN" sz="2400" dirty="0"/>
              <a:t>/</a:t>
            </a:r>
            <a:r>
              <a:rPr lang="zh-CN" altLang="en-US" sz="2400" dirty="0"/>
              <a:t>批量模型（</a:t>
            </a:r>
            <a:r>
              <a:rPr lang="fr-FR" altLang="zh-CN" sz="2400" dirty="0"/>
              <a:t>Vectorized / Batch Model</a:t>
            </a:r>
            <a:r>
              <a:rPr lang="zh-CN" altLang="en-US" sz="2400" dirty="0"/>
              <a:t>）</a:t>
            </a:r>
            <a:endParaRPr lang="en-US" altLang="zh-CN" sz="2400" dirty="0"/>
          </a:p>
          <a:p>
            <a:pPr lvl="1"/>
            <a:endParaRPr lang="en-US" altLang="zh-CN" sz="2600"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287" y="64837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 </a:t>
            </a:r>
            <a:r>
              <a:rPr lang="zh-CN" altLang="en-US" b="1" dirty="0">
                <a:solidFill>
                  <a:schemeClr val="accent1"/>
                </a:solidFill>
                <a:latin typeface="微软雅黑" panose="020B0503020204020204" pitchFamily="34" charset="-122"/>
                <a:ea typeface="微软雅黑" panose="020B0503020204020204" pitchFamily="34" charset="-122"/>
              </a:rPr>
              <a:t>查询处理模型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4</a:t>
            </a:fld>
            <a:endParaRPr lang="en-US" altLang="zh-CN"/>
          </a:p>
        </p:txBody>
      </p:sp>
    </p:spTree>
    <p:custDataLst>
      <p:tags r:id="rId1"/>
    </p:custDataLst>
    <p:extLst>
      <p:ext uri="{BB962C8B-B14F-4D97-AF65-F5344CB8AC3E}">
        <p14:creationId xmlns:p14="http://schemas.microsoft.com/office/powerpoint/2010/main" val="40200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270670" y="1485578"/>
            <a:ext cx="9649072" cy="4870773"/>
          </a:xfrm>
        </p:spPr>
        <p:txBody>
          <a:bodyPr>
            <a:normAutofit/>
          </a:bodyPr>
          <a:lstStyle/>
          <a:p>
            <a:pPr>
              <a:lnSpc>
                <a:spcPct val="150000"/>
              </a:lnSpc>
            </a:pPr>
            <a:r>
              <a:rPr lang="zh-CN" altLang="en-US" b="1" dirty="0">
                <a:solidFill>
                  <a:srgbClr val="6F1687"/>
                </a:solidFill>
                <a:latin typeface="微软雅黑" panose="020B0503020204020204" pitchFamily="34" charset="-122"/>
                <a:ea typeface="微软雅黑" panose="020B0503020204020204" pitchFamily="34" charset="-122"/>
              </a:rPr>
              <a:t>每个算子都实现</a:t>
            </a:r>
            <a:r>
              <a:rPr lang="en-US" altLang="zh-CN" b="1" dirty="0">
                <a:solidFill>
                  <a:srgbClr val="6F1687"/>
                </a:solidFill>
                <a:latin typeface="微软雅黑" panose="020B0503020204020204" pitchFamily="34" charset="-122"/>
                <a:ea typeface="微软雅黑" panose="020B0503020204020204" pitchFamily="34" charset="-122"/>
              </a:rPr>
              <a:t>3</a:t>
            </a:r>
            <a:r>
              <a:rPr lang="zh-CN" altLang="en-US" b="1" dirty="0">
                <a:solidFill>
                  <a:srgbClr val="6F1687"/>
                </a:solidFill>
                <a:latin typeface="微软雅黑" panose="020B0503020204020204" pitchFamily="34" charset="-122"/>
                <a:ea typeface="微软雅黑" panose="020B0503020204020204" pitchFamily="34" charset="-122"/>
              </a:rPr>
              <a:t>个函数：</a:t>
            </a:r>
            <a:endParaRPr lang="en" altLang="zh-CN" b="1" dirty="0">
              <a:solidFill>
                <a:srgbClr val="6F1687"/>
              </a:solidFill>
              <a:latin typeface="微软雅黑" panose="020B0503020204020204" pitchFamily="34" charset="-122"/>
              <a:ea typeface="微软雅黑" panose="020B0503020204020204" pitchFamily="34" charset="-122"/>
            </a:endParaRPr>
          </a:p>
          <a:p>
            <a:pPr lvl="1">
              <a:lnSpc>
                <a:spcPct val="150000"/>
              </a:lnSpc>
            </a:pPr>
            <a:r>
              <a:rPr lang="en" altLang="zh-CN" b="1" dirty="0">
                <a:solidFill>
                  <a:srgbClr val="6F1687"/>
                </a:solidFill>
                <a:latin typeface="微软雅黑" panose="020B0503020204020204" pitchFamily="34" charset="-122"/>
                <a:ea typeface="微软雅黑" panose="020B0503020204020204" pitchFamily="34" charset="-122"/>
              </a:rPr>
              <a:t>Open()</a:t>
            </a:r>
          </a:p>
          <a:p>
            <a:pPr marL="707527" lvl="2" indent="0">
              <a:lnSpc>
                <a:spcPct val="150000"/>
              </a:lnSpc>
              <a:buNone/>
            </a:pPr>
            <a:r>
              <a:rPr kumimoji="1" lang="zh-CN" altLang="en" sz="2000" dirty="0">
                <a:latin typeface="微软雅黑" panose="020B0503020204020204" pitchFamily="34" charset="-122"/>
                <a:ea typeface="微软雅黑" panose="020B0503020204020204" pitchFamily="34" charset="-122"/>
              </a:rPr>
              <a:t>初始化</a:t>
            </a:r>
            <a:r>
              <a:rPr kumimoji="1" lang="zh-CN" altLang="en-US" sz="2000" dirty="0">
                <a:latin typeface="微软雅黑" panose="020B0503020204020204" pitchFamily="34" charset="-122"/>
                <a:ea typeface="微软雅黑" panose="020B0503020204020204" pitchFamily="34" charset="-122"/>
              </a:rPr>
              <a:t>；</a:t>
            </a:r>
            <a:r>
              <a:rPr kumimoji="1" lang="zh-CN" altLang="en" sz="2000" dirty="0">
                <a:latin typeface="微软雅黑" panose="020B0503020204020204" pitchFamily="34" charset="-122"/>
                <a:ea typeface="微软雅黑" panose="020B0503020204020204" pitchFamily="34" charset="-122"/>
              </a:rPr>
              <a:t>申请</a:t>
            </a:r>
            <a:r>
              <a:rPr kumimoji="1" lang="zh-CN" altLang="en-US" sz="2000" dirty="0">
                <a:latin typeface="微软雅黑" panose="020B0503020204020204" pitchFamily="34" charset="-122"/>
                <a:ea typeface="微软雅黑" panose="020B0503020204020204" pitchFamily="34" charset="-122"/>
              </a:rPr>
              <a:t>空间和设置连接、选择条件的参数</a:t>
            </a:r>
            <a:endParaRPr kumimoji="1" lang="en" altLang="zh-CN" sz="2000" dirty="0">
              <a:latin typeface="微软雅黑" panose="020B0503020204020204" pitchFamily="34" charset="-122"/>
              <a:ea typeface="微软雅黑" panose="020B0503020204020204" pitchFamily="34" charset="-122"/>
            </a:endParaRPr>
          </a:p>
          <a:p>
            <a:pPr lvl="1">
              <a:lnSpc>
                <a:spcPct val="150000"/>
              </a:lnSpc>
            </a:pPr>
            <a:r>
              <a:rPr lang="en" altLang="zh-CN" b="1" dirty="0">
                <a:solidFill>
                  <a:srgbClr val="6F1687"/>
                </a:solidFill>
                <a:latin typeface="微软雅黑" panose="020B0503020204020204" pitchFamily="34" charset="-122"/>
                <a:ea typeface="微软雅黑" panose="020B0503020204020204" pitchFamily="34" charset="-122"/>
              </a:rPr>
              <a:t>Next()</a:t>
            </a:r>
          </a:p>
          <a:p>
            <a:pPr marL="707527" lvl="2" indent="0">
              <a:lnSpc>
                <a:spcPct val="150000"/>
              </a:lnSpc>
              <a:buNone/>
            </a:pPr>
            <a:r>
              <a:rPr lang="zh-CN" altLang="en-US" sz="2000" dirty="0">
                <a:latin typeface="微软雅黑" panose="020B0503020204020204" pitchFamily="34" charset="-122"/>
                <a:ea typeface="微软雅黑" panose="020B0503020204020204" pitchFamily="34" charset="-122"/>
              </a:rPr>
              <a:t>获取下一条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一批记录；</a:t>
            </a:r>
            <a:r>
              <a:rPr lang="zh-CN" altLang="en" sz="2000" dirty="0">
                <a:latin typeface="微软雅黑" panose="020B0503020204020204" pitchFamily="34" charset="-122"/>
                <a:ea typeface="微软雅黑" panose="020B0503020204020204" pitchFamily="34" charset="-122"/>
              </a:rPr>
              <a:t>验证</a:t>
            </a:r>
            <a:r>
              <a:rPr lang="zh-CN" altLang="en-US" sz="2000" dirty="0">
                <a:latin typeface="微软雅黑" panose="020B0503020204020204" pitchFamily="34" charset="-122"/>
                <a:ea typeface="微软雅黑" panose="020B0503020204020204" pitchFamily="34" charset="-122"/>
              </a:rPr>
              <a:t>是否满足条件，若满足返回父节点；否则中止</a:t>
            </a:r>
            <a:endParaRPr lang="en" altLang="zh-CN" sz="2000" dirty="0">
              <a:latin typeface="微软雅黑" panose="020B0503020204020204" pitchFamily="34" charset="-122"/>
              <a:ea typeface="微软雅黑" panose="020B0503020204020204" pitchFamily="34" charset="-122"/>
            </a:endParaRPr>
          </a:p>
          <a:p>
            <a:pPr lvl="1">
              <a:lnSpc>
                <a:spcPct val="150000"/>
              </a:lnSpc>
            </a:pPr>
            <a:r>
              <a:rPr lang="en" altLang="zh-CN" b="1" dirty="0">
                <a:solidFill>
                  <a:srgbClr val="6F1687"/>
                </a:solidFill>
                <a:latin typeface="微软雅黑" panose="020B0503020204020204" pitchFamily="34" charset="-122"/>
                <a:ea typeface="微软雅黑" panose="020B0503020204020204" pitchFamily="34" charset="-122"/>
              </a:rPr>
              <a:t>Close()</a:t>
            </a:r>
          </a:p>
          <a:p>
            <a:pPr marL="707527" lvl="2" indent="0">
              <a:lnSpc>
                <a:spcPct val="150000"/>
              </a:lnSpc>
              <a:buNone/>
            </a:pPr>
            <a:r>
              <a:rPr lang="zh-CN" altLang="en" sz="2000" dirty="0">
                <a:latin typeface="微软雅黑" panose="020B0503020204020204" pitchFamily="34" charset="-122"/>
                <a:ea typeface="微软雅黑" panose="020B0503020204020204" pitchFamily="34" charset="-122"/>
              </a:rPr>
              <a:t>清理</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200" dirty="0"/>
              <a:t>从根结点开始执行，自上而下</a:t>
            </a:r>
            <a:endParaRPr lang="en-US" altLang="zh-CN" sz="2200" dirty="0"/>
          </a:p>
          <a:p>
            <a:pPr lvl="1">
              <a:lnSpc>
                <a:spcPct val="150000"/>
              </a:lnSpc>
            </a:pPr>
            <a:r>
              <a:rPr lang="zh-CN" altLang="en-US" sz="2200" dirty="0"/>
              <a:t>调用算子的</a:t>
            </a:r>
            <a:r>
              <a:rPr lang="en-US" altLang="zh-CN" sz="2200" dirty="0"/>
              <a:t>Next()</a:t>
            </a:r>
            <a:r>
              <a:rPr lang="zh-CN" altLang="en-US" sz="2200" dirty="0"/>
              <a:t>函数从子结点“拉取”数据</a:t>
            </a:r>
            <a:endParaRPr lang="en-US" altLang="zh-CN"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287" y="64837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拉取式：迭代</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物化</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向量模型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5</a:t>
            </a:fld>
            <a:endParaRPr lang="en-US" altLang="zh-CN"/>
          </a:p>
        </p:txBody>
      </p:sp>
    </p:spTree>
    <p:extLst>
      <p:ext uri="{BB962C8B-B14F-4D97-AF65-F5344CB8AC3E}">
        <p14:creationId xmlns:p14="http://schemas.microsoft.com/office/powerpoint/2010/main" val="275103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917328" y="1472130"/>
            <a:ext cx="2873622" cy="4870773"/>
          </a:xfrm>
        </p:spPr>
        <p:txBody>
          <a:bodyPr>
            <a:normAutofit/>
          </a:bodyPr>
          <a:lstStyle/>
          <a:p>
            <a:pPr>
              <a:lnSpc>
                <a:spcPct val="150000"/>
              </a:lnSpc>
            </a:pPr>
            <a:r>
              <a:rPr lang="zh-CN" altLang="en-US" dirty="0">
                <a:solidFill>
                  <a:srgbClr val="6F1687"/>
                </a:solidFill>
              </a:rPr>
              <a:t>火山模型</a:t>
            </a:r>
            <a:endParaRPr lang="en-US" altLang="zh-CN" dirty="0">
              <a:solidFill>
                <a:srgbClr val="6F1687"/>
              </a:solidFill>
            </a:endParaRPr>
          </a:p>
          <a:p>
            <a:pPr lvl="1">
              <a:lnSpc>
                <a:spcPct val="150000"/>
              </a:lnSpc>
            </a:pPr>
            <a:r>
              <a:rPr lang="zh-CN" altLang="en-US" sz="1800" dirty="0">
                <a:latin typeface="微软雅黑" panose="020B0503020204020204" pitchFamily="34" charset="-122"/>
                <a:ea typeface="微软雅黑" panose="020B0503020204020204" pitchFamily="34" charset="-122"/>
              </a:rPr>
              <a:t>一次一元组</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dirty="0">
                <a:solidFill>
                  <a:srgbClr val="6F1687"/>
                </a:solidFill>
              </a:rPr>
              <a:t>物化模型</a:t>
            </a:r>
            <a:endParaRPr lang="en-US" altLang="zh-CN" dirty="0">
              <a:solidFill>
                <a:srgbClr val="6F1687"/>
              </a:solidFill>
            </a:endParaRPr>
          </a:p>
          <a:p>
            <a:pPr lvl="1">
              <a:lnSpc>
                <a:spcPct val="150000"/>
              </a:lnSpc>
            </a:pPr>
            <a:r>
              <a:rPr lang="zh-CN" altLang="en-US" sz="1800" dirty="0">
                <a:latin typeface="微软雅黑" panose="020B0503020204020204" pitchFamily="34" charset="-122"/>
                <a:ea typeface="微软雅黑" panose="020B0503020204020204" pitchFamily="34" charset="-122"/>
              </a:rPr>
              <a:t>一次所有元组</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dirty="0">
                <a:solidFill>
                  <a:srgbClr val="6F1687"/>
                </a:solidFill>
              </a:rPr>
              <a:t>向量化模型</a:t>
            </a:r>
            <a:endParaRPr lang="en-US" altLang="zh-CN" dirty="0">
              <a:solidFill>
                <a:srgbClr val="6F1687"/>
              </a:solidFill>
            </a:endParaRPr>
          </a:p>
          <a:p>
            <a:pPr lvl="1">
              <a:lnSpc>
                <a:spcPct val="150000"/>
              </a:lnSpc>
            </a:pPr>
            <a:r>
              <a:rPr lang="zh-CN" altLang="en-US" sz="1800" dirty="0">
                <a:latin typeface="微软雅黑" panose="020B0503020204020204" pitchFamily="34" charset="-122"/>
                <a:ea typeface="微软雅黑" panose="020B0503020204020204" pitchFamily="34" charset="-122"/>
              </a:rPr>
              <a:t>一次一批元组</a:t>
            </a:r>
            <a:endParaRPr lang="en-US" altLang="zh-CN" sz="1800" dirty="0">
              <a:latin typeface="微软雅黑" panose="020B0503020204020204" pitchFamily="34" charset="-122"/>
              <a:ea typeface="微软雅黑" panose="020B0503020204020204" pitchFamily="34" charset="-122"/>
            </a:endParaRPr>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287" y="64837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拉取式：迭代</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物化</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向量模型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6</a:t>
            </a:fld>
            <a:endParaRPr lang="en-US" altLang="zh-CN"/>
          </a:p>
        </p:txBody>
      </p:sp>
      <p:sp>
        <p:nvSpPr>
          <p:cNvPr id="6" name="Shape6">
            <a:extLst>
              <a:ext uri="{FF2B5EF4-FFF2-40B4-BE49-F238E27FC236}">
                <a16:creationId xmlns:a16="http://schemas.microsoft.com/office/drawing/2014/main" id="{4F441D89-76EB-4FA6-BCBD-9068803CEFBA}"/>
              </a:ext>
            </a:extLst>
          </p:cNvPr>
          <p:cNvSpPr/>
          <p:nvPr/>
        </p:nvSpPr>
        <p:spPr>
          <a:xfrm>
            <a:off x="5211206" y="1332873"/>
            <a:ext cx="5204480" cy="5193265"/>
          </a:xfrm>
          <a:prstGeom prst="roundRect">
            <a:avLst>
              <a:gd name="adj" fmla="val 2991"/>
            </a:avLst>
          </a:prstGeom>
          <a:solidFill>
            <a:schemeClr val="bg1"/>
          </a:solidFill>
          <a:ln w="3175">
            <a:solidFill>
              <a:srgbClr val="6F178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50" dirty="0">
              <a:latin typeface="OPPOSans M" panose="00020600040101010101" pitchFamily="18" charset="-122"/>
              <a:ea typeface="OPPOSans M" panose="00020600040101010101" pitchFamily="18" charset="-122"/>
            </a:endParaRPr>
          </a:p>
        </p:txBody>
      </p:sp>
      <p:grpSp>
        <p:nvGrpSpPr>
          <p:cNvPr id="7" name="组合 6">
            <a:extLst>
              <a:ext uri="{FF2B5EF4-FFF2-40B4-BE49-F238E27FC236}">
                <a16:creationId xmlns:a16="http://schemas.microsoft.com/office/drawing/2014/main" id="{AE87C146-6C1A-0B11-D038-A9BD37F4612C}"/>
              </a:ext>
            </a:extLst>
          </p:cNvPr>
          <p:cNvGrpSpPr>
            <a:grpSpLocks/>
          </p:cNvGrpSpPr>
          <p:nvPr/>
        </p:nvGrpSpPr>
        <p:grpSpPr bwMode="auto">
          <a:xfrm>
            <a:off x="6282976" y="1773610"/>
            <a:ext cx="3840163" cy="3879851"/>
            <a:chOff x="2107282" y="2653236"/>
            <a:chExt cx="3840164" cy="3879851"/>
          </a:xfrm>
        </p:grpSpPr>
        <p:grpSp>
          <p:nvGrpSpPr>
            <p:cNvPr id="25" name="组合 24">
              <a:extLst>
                <a:ext uri="{FF2B5EF4-FFF2-40B4-BE49-F238E27FC236}">
                  <a16:creationId xmlns:a16="http://schemas.microsoft.com/office/drawing/2014/main" id="{986A14AB-693B-B847-E94B-51B7C6AB1BD0}"/>
                </a:ext>
              </a:extLst>
            </p:cNvPr>
            <p:cNvGrpSpPr>
              <a:grpSpLocks/>
            </p:cNvGrpSpPr>
            <p:nvPr/>
          </p:nvGrpSpPr>
          <p:grpSpPr bwMode="auto">
            <a:xfrm>
              <a:off x="2107282" y="2653236"/>
              <a:ext cx="3840164" cy="3879851"/>
              <a:chOff x="1891258" y="785222"/>
              <a:chExt cx="3840164" cy="3879851"/>
            </a:xfrm>
          </p:grpSpPr>
          <p:sp>
            <p:nvSpPr>
              <p:cNvPr id="28" name="Text Box 9">
                <a:extLst>
                  <a:ext uri="{FF2B5EF4-FFF2-40B4-BE49-F238E27FC236}">
                    <a16:creationId xmlns:a16="http://schemas.microsoft.com/office/drawing/2014/main" id="{D477DDE9-210A-32FB-25AA-75AC23BB6029}"/>
                  </a:ext>
                </a:extLst>
              </p:cNvPr>
              <p:cNvSpPr txBox="1">
                <a:spLocks noChangeArrowheads="1"/>
              </p:cNvSpPr>
              <p:nvPr/>
            </p:nvSpPr>
            <p:spPr bwMode="auto">
              <a:xfrm>
                <a:off x="5219725" y="2432761"/>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t>S</a:t>
                </a:r>
              </a:p>
            </p:txBody>
          </p:sp>
          <p:grpSp>
            <p:nvGrpSpPr>
              <p:cNvPr id="29" name="组合 28">
                <a:extLst>
                  <a:ext uri="{FF2B5EF4-FFF2-40B4-BE49-F238E27FC236}">
                    <a16:creationId xmlns:a16="http://schemas.microsoft.com/office/drawing/2014/main" id="{BD589E9A-714F-E935-8063-EC19408ADDB8}"/>
                  </a:ext>
                </a:extLst>
              </p:cNvPr>
              <p:cNvGrpSpPr>
                <a:grpSpLocks/>
              </p:cNvGrpSpPr>
              <p:nvPr/>
            </p:nvGrpSpPr>
            <p:grpSpPr bwMode="auto">
              <a:xfrm>
                <a:off x="1891258" y="785222"/>
                <a:ext cx="3840164" cy="3879851"/>
                <a:chOff x="1819250" y="663689"/>
                <a:chExt cx="3840164" cy="3879851"/>
              </a:xfrm>
            </p:grpSpPr>
            <p:grpSp>
              <p:nvGrpSpPr>
                <p:cNvPr id="30" name="Group 2">
                  <a:extLst>
                    <a:ext uri="{FF2B5EF4-FFF2-40B4-BE49-F238E27FC236}">
                      <a16:creationId xmlns:a16="http://schemas.microsoft.com/office/drawing/2014/main" id="{928EC980-8BF5-02F4-20E6-7F222AF579E8}"/>
                    </a:ext>
                  </a:extLst>
                </p:cNvPr>
                <p:cNvGrpSpPr>
                  <a:grpSpLocks/>
                </p:cNvGrpSpPr>
                <p:nvPr/>
              </p:nvGrpSpPr>
              <p:grpSpPr bwMode="auto">
                <a:xfrm>
                  <a:off x="1819250" y="663689"/>
                  <a:ext cx="3840164" cy="3879851"/>
                  <a:chOff x="1645" y="273"/>
                  <a:chExt cx="2419" cy="2444"/>
                </a:xfrm>
              </p:grpSpPr>
              <p:sp>
                <p:nvSpPr>
                  <p:cNvPr id="33" name="Line 3">
                    <a:extLst>
                      <a:ext uri="{FF2B5EF4-FFF2-40B4-BE49-F238E27FC236}">
                        <a16:creationId xmlns:a16="http://schemas.microsoft.com/office/drawing/2014/main" id="{4FF7B1E4-917F-F26F-F156-47DAD6064145}"/>
                      </a:ext>
                    </a:extLst>
                  </p:cNvPr>
                  <p:cNvSpPr>
                    <a:spLocks noChangeShapeType="1"/>
                  </p:cNvSpPr>
                  <p:nvPr/>
                </p:nvSpPr>
                <p:spPr bwMode="auto">
                  <a:xfrm flipH="1">
                    <a:off x="2695" y="1160"/>
                    <a:ext cx="336" cy="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Line 4">
                    <a:extLst>
                      <a:ext uri="{FF2B5EF4-FFF2-40B4-BE49-F238E27FC236}">
                        <a16:creationId xmlns:a16="http://schemas.microsoft.com/office/drawing/2014/main" id="{6E56721D-4991-FC76-2BD2-382CD70A5709}"/>
                      </a:ext>
                    </a:extLst>
                  </p:cNvPr>
                  <p:cNvSpPr>
                    <a:spLocks noChangeShapeType="1"/>
                  </p:cNvSpPr>
                  <p:nvPr/>
                </p:nvSpPr>
                <p:spPr bwMode="auto">
                  <a:xfrm flipH="1">
                    <a:off x="2256" y="1728"/>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Line 5">
                    <a:extLst>
                      <a:ext uri="{FF2B5EF4-FFF2-40B4-BE49-F238E27FC236}">
                        <a16:creationId xmlns:a16="http://schemas.microsoft.com/office/drawing/2014/main" id="{9A900E3C-D663-59B8-5423-45E9A43F1BC3}"/>
                      </a:ext>
                    </a:extLst>
                  </p:cNvPr>
                  <p:cNvSpPr>
                    <a:spLocks noChangeShapeType="1"/>
                  </p:cNvSpPr>
                  <p:nvPr/>
                </p:nvSpPr>
                <p:spPr bwMode="auto">
                  <a:xfrm>
                    <a:off x="2784" y="177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Text Box 6">
                    <a:extLst>
                      <a:ext uri="{FF2B5EF4-FFF2-40B4-BE49-F238E27FC236}">
                        <a16:creationId xmlns:a16="http://schemas.microsoft.com/office/drawing/2014/main" id="{B7CB6ECE-B9EB-5DFE-1A0E-936783E17ABC}"/>
                      </a:ext>
                    </a:extLst>
                  </p:cNvPr>
                  <p:cNvSpPr txBox="1">
                    <a:spLocks noChangeArrowheads="1"/>
                  </p:cNvSpPr>
                  <p:nvPr/>
                </p:nvSpPr>
                <p:spPr bwMode="auto">
                  <a:xfrm>
                    <a:off x="2413" y="273"/>
                    <a:ext cx="16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l-GR" altLang="zh-CN" sz="28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lang="en-US" altLang="zh-CN" sz="2400" baseline="-25000" dirty="0" err="1">
                        <a:latin typeface="微软雅黑" panose="020B0503020204020204" pitchFamily="34" charset="-122"/>
                        <a:ea typeface="微软雅黑" panose="020B0503020204020204" pitchFamily="34" charset="-122"/>
                        <a:sym typeface="Symbol" pitchFamily="2" charset="2"/>
                      </a:rPr>
                      <a:t>sname</a:t>
                    </a:r>
                    <a:r>
                      <a:rPr lang="en-US" altLang="zh-CN" sz="2400" baseline="-25000" dirty="0">
                        <a:latin typeface="微软雅黑" panose="020B0503020204020204" pitchFamily="34" charset="-122"/>
                        <a:ea typeface="微软雅黑" panose="020B0503020204020204" pitchFamily="34" charset="-122"/>
                        <a:sym typeface="Symbol" pitchFamily="2" charset="2"/>
                      </a:rPr>
                      <a:t>,</a:t>
                    </a:r>
                    <a:r>
                      <a:rPr lang="zh-CN" altLang="en-US" sz="2400" baseline="-25000" dirty="0">
                        <a:latin typeface="微软雅黑" panose="020B0503020204020204" pitchFamily="34" charset="-122"/>
                        <a:ea typeface="微软雅黑" panose="020B0503020204020204" pitchFamily="34" charset="-122"/>
                        <a:sym typeface="Symbol" pitchFamily="2" charset="2"/>
                      </a:rPr>
                      <a:t> </a:t>
                    </a:r>
                    <a:r>
                      <a:rPr lang="en-US" altLang="zh-CN" sz="2400" baseline="-25000" dirty="0" err="1">
                        <a:latin typeface="微软雅黑" panose="020B0503020204020204" pitchFamily="34" charset="-122"/>
                        <a:ea typeface="微软雅黑" panose="020B0503020204020204" pitchFamily="34" charset="-122"/>
                        <a:sym typeface="Symbol" pitchFamily="2" charset="2"/>
                      </a:rPr>
                      <a:t>cname</a:t>
                    </a:r>
                    <a:r>
                      <a:rPr lang="en-US" altLang="zh-CN" sz="2400" baseline="-25000" dirty="0">
                        <a:latin typeface="微软雅黑" panose="020B0503020204020204" pitchFamily="34" charset="-122"/>
                        <a:ea typeface="微软雅黑" panose="020B0503020204020204" pitchFamily="34" charset="-122"/>
                        <a:sym typeface="Symbol" pitchFamily="2" charset="2"/>
                      </a:rPr>
                      <a:t>,</a:t>
                    </a:r>
                    <a:r>
                      <a:rPr lang="zh-CN" altLang="en-US" sz="2400" baseline="-25000" dirty="0">
                        <a:latin typeface="微软雅黑" panose="020B0503020204020204" pitchFamily="34" charset="-122"/>
                        <a:ea typeface="微软雅黑" panose="020B0503020204020204" pitchFamily="34" charset="-122"/>
                        <a:sym typeface="Symbol" pitchFamily="2" charset="2"/>
                      </a:rPr>
                      <a:t> </a:t>
                    </a:r>
                    <a:r>
                      <a:rPr lang="en-US" altLang="zh-CN" sz="2400" baseline="-25000" dirty="0">
                        <a:latin typeface="微软雅黑" panose="020B0503020204020204" pitchFamily="34" charset="-122"/>
                        <a:ea typeface="微软雅黑" panose="020B0503020204020204" pitchFamily="34" charset="-122"/>
                        <a:sym typeface="Symbol" pitchFamily="2" charset="2"/>
                      </a:rPr>
                      <a:t>score</a:t>
                    </a:r>
                    <a:endParaRPr lang="en-US" altLang="zh-CN" sz="2400" baseline="-25000" dirty="0">
                      <a:latin typeface="微软雅黑" panose="020B0503020204020204" pitchFamily="34" charset="-122"/>
                      <a:ea typeface="微软雅黑" panose="020B0503020204020204" pitchFamily="34" charset="-122"/>
                    </a:endParaRPr>
                  </a:p>
                </p:txBody>
              </p:sp>
              <p:sp>
                <p:nvSpPr>
                  <p:cNvPr id="37" name="Text Box 7">
                    <a:extLst>
                      <a:ext uri="{FF2B5EF4-FFF2-40B4-BE49-F238E27FC236}">
                        <a16:creationId xmlns:a16="http://schemas.microsoft.com/office/drawing/2014/main" id="{3433AC5A-91A5-8C7F-C974-3F521AB41E5D}"/>
                      </a:ext>
                    </a:extLst>
                  </p:cNvPr>
                  <p:cNvSpPr txBox="1">
                    <a:spLocks noChangeArrowheads="1"/>
                  </p:cNvSpPr>
                  <p:nvPr/>
                </p:nvSpPr>
                <p:spPr bwMode="auto">
                  <a:xfrm>
                    <a:off x="1645" y="1718"/>
                    <a:ext cx="133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latin typeface="Symbol" pitchFamily="2" charset="2"/>
                        <a:sym typeface="Symbol" pitchFamily="2" charset="2"/>
                      </a:rPr>
                      <a:t></a:t>
                    </a:r>
                    <a:r>
                      <a:rPr lang="en-US" altLang="zh-CN" sz="2400" baseline="-25000" dirty="0" err="1">
                        <a:latin typeface="微软雅黑" panose="020B0503020204020204" pitchFamily="34" charset="-122"/>
                        <a:ea typeface="微软雅黑" panose="020B0503020204020204" pitchFamily="34" charset="-122"/>
                        <a:sym typeface="Symbol" pitchFamily="2" charset="2"/>
                      </a:rPr>
                      <a:t>cname</a:t>
                    </a:r>
                    <a:r>
                      <a:rPr lang="en-US" altLang="zh-CN" sz="2400" baseline="-25000" dirty="0">
                        <a:latin typeface="微软雅黑" panose="020B0503020204020204" pitchFamily="34" charset="-122"/>
                        <a:ea typeface="微软雅黑" panose="020B0503020204020204" pitchFamily="34" charset="-122"/>
                        <a:sym typeface="Symbol" pitchFamily="2" charset="2"/>
                      </a:rPr>
                      <a:t> = “DB”</a:t>
                    </a:r>
                    <a:endParaRPr lang="en-US" altLang="zh-CN" sz="2400" baseline="-25000" dirty="0">
                      <a:latin typeface="微软雅黑" panose="020B0503020204020204" pitchFamily="34" charset="-122"/>
                      <a:ea typeface="微软雅黑" panose="020B0503020204020204" pitchFamily="34" charset="-122"/>
                    </a:endParaRPr>
                  </a:p>
                </p:txBody>
              </p:sp>
              <p:sp>
                <p:nvSpPr>
                  <p:cNvPr id="38" name="Text Box 8">
                    <a:extLst>
                      <a:ext uri="{FF2B5EF4-FFF2-40B4-BE49-F238E27FC236}">
                        <a16:creationId xmlns:a16="http://schemas.microsoft.com/office/drawing/2014/main" id="{A4501FBC-5D94-1DF8-73D4-453643BAE0EA}"/>
                      </a:ext>
                    </a:extLst>
                  </p:cNvPr>
                  <p:cNvSpPr txBox="1">
                    <a:spLocks noChangeArrowheads="1"/>
                  </p:cNvSpPr>
                  <p:nvPr/>
                </p:nvSpPr>
                <p:spPr bwMode="auto">
                  <a:xfrm>
                    <a:off x="2112" y="2352"/>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t>C</a:t>
                    </a:r>
                  </a:p>
                </p:txBody>
              </p:sp>
              <p:sp>
                <p:nvSpPr>
                  <p:cNvPr id="39" name="Text Box 9">
                    <a:extLst>
                      <a:ext uri="{FF2B5EF4-FFF2-40B4-BE49-F238E27FC236}">
                        <a16:creationId xmlns:a16="http://schemas.microsoft.com/office/drawing/2014/main" id="{2B81364A-9507-B763-86FC-C755917DB1E6}"/>
                      </a:ext>
                    </a:extLst>
                  </p:cNvPr>
                  <p:cNvSpPr txBox="1">
                    <a:spLocks noChangeArrowheads="1"/>
                  </p:cNvSpPr>
                  <p:nvPr/>
                </p:nvSpPr>
                <p:spPr bwMode="auto">
                  <a:xfrm>
                    <a:off x="3024" y="1872"/>
                    <a:ext cx="4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t>SC</a:t>
                    </a:r>
                  </a:p>
                </p:txBody>
              </p:sp>
              <p:sp>
                <p:nvSpPr>
                  <p:cNvPr id="40" name="Line 10">
                    <a:extLst>
                      <a:ext uri="{FF2B5EF4-FFF2-40B4-BE49-F238E27FC236}">
                        <a16:creationId xmlns:a16="http://schemas.microsoft.com/office/drawing/2014/main" id="{28274C57-E48B-D906-E196-662B26962D4B}"/>
                      </a:ext>
                    </a:extLst>
                  </p:cNvPr>
                  <p:cNvSpPr>
                    <a:spLocks noChangeShapeType="1"/>
                  </p:cNvSpPr>
                  <p:nvPr/>
                </p:nvSpPr>
                <p:spPr bwMode="auto">
                  <a:xfrm>
                    <a:off x="2256" y="21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1" name="Line 3">
                  <a:extLst>
                    <a:ext uri="{FF2B5EF4-FFF2-40B4-BE49-F238E27FC236}">
                      <a16:creationId xmlns:a16="http://schemas.microsoft.com/office/drawing/2014/main" id="{1F5537E9-F147-162D-0326-D3D8767D2FBE}"/>
                    </a:ext>
                  </a:extLst>
                </p:cNvPr>
                <p:cNvSpPr>
                  <a:spLocks noChangeShapeType="1"/>
                </p:cNvSpPr>
                <p:nvPr/>
              </p:nvSpPr>
              <p:spPr bwMode="auto">
                <a:xfrm>
                  <a:off x="4570082" y="2072071"/>
                  <a:ext cx="621067" cy="5204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Line 3">
                  <a:extLst>
                    <a:ext uri="{FF2B5EF4-FFF2-40B4-BE49-F238E27FC236}">
                      <a16:creationId xmlns:a16="http://schemas.microsoft.com/office/drawing/2014/main" id="{0D2E6D6F-B9A1-7794-0058-79D33838347D}"/>
                    </a:ext>
                  </a:extLst>
                </p:cNvPr>
                <p:cNvSpPr>
                  <a:spLocks noChangeShapeType="1"/>
                </p:cNvSpPr>
                <p:nvPr/>
              </p:nvSpPr>
              <p:spPr bwMode="auto">
                <a:xfrm>
                  <a:off x="4283968" y="1384414"/>
                  <a:ext cx="1" cy="35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26" name="Rectangle 13">
              <a:extLst>
                <a:ext uri="{FF2B5EF4-FFF2-40B4-BE49-F238E27FC236}">
                  <a16:creationId xmlns:a16="http://schemas.microsoft.com/office/drawing/2014/main" id="{DEBA531A-8139-6637-F4E9-290E6CDFD7BB}"/>
                </a:ext>
              </a:extLst>
            </p:cNvPr>
            <p:cNvSpPr>
              <a:spLocks noChangeArrowheads="1"/>
            </p:cNvSpPr>
            <p:nvPr/>
          </p:nvSpPr>
          <p:spPr bwMode="auto">
            <a:xfrm flipH="1">
              <a:off x="3745938" y="3486018"/>
              <a:ext cx="1622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altLang="en-US" sz="3200" dirty="0">
                  <a:latin typeface="Roboto" panose="020F0502020204030204" pitchFamily="34" charset="0"/>
                </a:rPr>
                <a:t>⋈</a:t>
              </a:r>
              <a:r>
                <a:rPr lang="en-US" altLang="zh-CN" sz="2400" baseline="-25000" dirty="0" err="1">
                  <a:latin typeface="微软雅黑" panose="020B0503020204020204" pitchFamily="34" charset="-122"/>
                  <a:ea typeface="微软雅黑" panose="020B0503020204020204" pitchFamily="34" charset="-122"/>
                </a:rPr>
                <a:t>s.sid</a:t>
              </a:r>
              <a:r>
                <a:rPr lang="en-US" altLang="zh-CN" sz="2400" baseline="-25000" dirty="0">
                  <a:latin typeface="微软雅黑" panose="020B0503020204020204" pitchFamily="34" charset="-122"/>
                  <a:ea typeface="微软雅黑" panose="020B0503020204020204" pitchFamily="34" charset="-122"/>
                </a:rPr>
                <a:t>=</a:t>
              </a:r>
              <a:r>
                <a:rPr lang="en-US" altLang="zh-CN" sz="2400" baseline="-25000" dirty="0" err="1">
                  <a:latin typeface="微软雅黑" panose="020B0503020204020204" pitchFamily="34" charset="-122"/>
                  <a:ea typeface="微软雅黑" panose="020B0503020204020204" pitchFamily="34" charset="-122"/>
                </a:rPr>
                <a:t>sc.sid</a:t>
              </a:r>
              <a:endParaRPr lang="en-US" altLang="en-US" sz="2400" baseline="-25000" dirty="0">
                <a:latin typeface="微软雅黑" panose="020B0503020204020204" pitchFamily="34" charset="-122"/>
                <a:ea typeface="微软雅黑" panose="020B0503020204020204" pitchFamily="34" charset="-122"/>
              </a:endParaRPr>
            </a:p>
          </p:txBody>
        </p:sp>
        <p:sp>
          <p:nvSpPr>
            <p:cNvPr id="27" name="Rectangle 18">
              <a:extLst>
                <a:ext uri="{FF2B5EF4-FFF2-40B4-BE49-F238E27FC236}">
                  <a16:creationId xmlns:a16="http://schemas.microsoft.com/office/drawing/2014/main" id="{A555458A-45FD-DBE2-F981-5238489A881C}"/>
                </a:ext>
              </a:extLst>
            </p:cNvPr>
            <p:cNvSpPr>
              <a:spLocks noChangeArrowheads="1"/>
            </p:cNvSpPr>
            <p:nvPr/>
          </p:nvSpPr>
          <p:spPr bwMode="auto">
            <a:xfrm flipH="1">
              <a:off x="2787349" y="4385655"/>
              <a:ext cx="1622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altLang="en-US" sz="3200" dirty="0">
                  <a:latin typeface="Roboto" panose="020F0502020204030204" pitchFamily="34" charset="0"/>
                </a:rPr>
                <a:t>⋈</a:t>
              </a:r>
              <a:r>
                <a:rPr lang="en-US" altLang="zh-CN" sz="2400" baseline="-25000" dirty="0" err="1">
                  <a:latin typeface="Roboto" panose="020F0502020204030204" pitchFamily="34" charset="0"/>
                </a:rPr>
                <a:t>sc.cid</a:t>
              </a:r>
              <a:r>
                <a:rPr lang="en-US" altLang="zh-CN" sz="2400" baseline="-25000" dirty="0">
                  <a:latin typeface="Roboto" panose="020F0502020204030204" pitchFamily="34" charset="0"/>
                </a:rPr>
                <a:t>=</a:t>
              </a:r>
              <a:r>
                <a:rPr lang="en-US" altLang="zh-CN" sz="2400" baseline="-25000" dirty="0" err="1">
                  <a:latin typeface="Roboto" panose="020F0502020204030204" pitchFamily="34" charset="0"/>
                </a:rPr>
                <a:t>c.cid</a:t>
              </a:r>
              <a:endParaRPr lang="en-US" altLang="en-US" sz="2400" baseline="-25000" dirty="0"/>
            </a:p>
          </p:txBody>
        </p:sp>
      </p:grpSp>
      <p:cxnSp>
        <p:nvCxnSpPr>
          <p:cNvPr id="8" name="曲线连接符 38">
            <a:extLst>
              <a:ext uri="{FF2B5EF4-FFF2-40B4-BE49-F238E27FC236}">
                <a16:creationId xmlns:a16="http://schemas.microsoft.com/office/drawing/2014/main" id="{5BAE8BF7-9F95-A2A8-AC27-8F53964AF053}"/>
              </a:ext>
            </a:extLst>
          </p:cNvPr>
          <p:cNvCxnSpPr>
            <a:cxnSpLocks noChangeShapeType="1"/>
            <a:endCxn id="26" idx="3"/>
          </p:cNvCxnSpPr>
          <p:nvPr/>
        </p:nvCxnSpPr>
        <p:spPr bwMode="auto">
          <a:xfrm rot="5400000">
            <a:off x="7720025" y="2689592"/>
            <a:ext cx="410796" cy="7581"/>
          </a:xfrm>
          <a:prstGeom prst="curvedConnector4">
            <a:avLst>
              <a:gd name="adj1" fmla="val 14412"/>
              <a:gd name="adj2" fmla="val 3115433"/>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9" name="曲线连接符 39">
            <a:extLst>
              <a:ext uri="{FF2B5EF4-FFF2-40B4-BE49-F238E27FC236}">
                <a16:creationId xmlns:a16="http://schemas.microsoft.com/office/drawing/2014/main" id="{C06FF0F7-42CF-440E-C764-52E55171EB29}"/>
              </a:ext>
            </a:extLst>
          </p:cNvPr>
          <p:cNvCxnSpPr>
            <a:cxnSpLocks/>
          </p:cNvCxnSpPr>
          <p:nvPr/>
        </p:nvCxnSpPr>
        <p:spPr bwMode="auto">
          <a:xfrm rot="5400000">
            <a:off x="7019575" y="2967409"/>
            <a:ext cx="708025" cy="698500"/>
          </a:xfrm>
          <a:prstGeom prst="curvedConnector3">
            <a:avLst>
              <a:gd name="adj1" fmla="val -4616"/>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0" name="曲线连接符 40">
            <a:extLst>
              <a:ext uri="{FF2B5EF4-FFF2-40B4-BE49-F238E27FC236}">
                <a16:creationId xmlns:a16="http://schemas.microsoft.com/office/drawing/2014/main" id="{DA4ACDB7-D837-605D-858E-F10657255477}"/>
              </a:ext>
            </a:extLst>
          </p:cNvPr>
          <p:cNvCxnSpPr>
            <a:cxnSpLocks/>
            <a:endCxn id="37" idx="1"/>
          </p:cNvCxnSpPr>
          <p:nvPr/>
        </p:nvCxnSpPr>
        <p:spPr bwMode="auto">
          <a:xfrm rot="5400000">
            <a:off x="6264719" y="3769891"/>
            <a:ext cx="669928" cy="633413"/>
          </a:xfrm>
          <a:prstGeom prst="curvedConnector4">
            <a:avLst>
              <a:gd name="adj1" fmla="val 23578"/>
              <a:gd name="adj2" fmla="val 136090"/>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1" name="曲线连接符 41">
            <a:extLst>
              <a:ext uri="{FF2B5EF4-FFF2-40B4-BE49-F238E27FC236}">
                <a16:creationId xmlns:a16="http://schemas.microsoft.com/office/drawing/2014/main" id="{A1280445-FC36-DAE9-8751-29E4206D9317}"/>
              </a:ext>
            </a:extLst>
          </p:cNvPr>
          <p:cNvCxnSpPr>
            <a:cxnSpLocks/>
            <a:endCxn id="38" idx="1"/>
          </p:cNvCxnSpPr>
          <p:nvPr/>
        </p:nvCxnSpPr>
        <p:spPr bwMode="auto">
          <a:xfrm rot="16200000" flipH="1">
            <a:off x="6319488" y="4659684"/>
            <a:ext cx="715963" cy="693737"/>
          </a:xfrm>
          <a:prstGeom prst="curvedConnector2">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2" name="曲线连接符 42">
            <a:extLst>
              <a:ext uri="{FF2B5EF4-FFF2-40B4-BE49-F238E27FC236}">
                <a16:creationId xmlns:a16="http://schemas.microsoft.com/office/drawing/2014/main" id="{36499332-7D71-297B-B3AB-BF64D48DAF7A}"/>
              </a:ext>
            </a:extLst>
          </p:cNvPr>
          <p:cNvCxnSpPr>
            <a:cxnSpLocks/>
            <a:endCxn id="39" idx="1"/>
          </p:cNvCxnSpPr>
          <p:nvPr/>
        </p:nvCxnSpPr>
        <p:spPr bwMode="auto">
          <a:xfrm rot="16200000" flipH="1">
            <a:off x="7997476" y="4129459"/>
            <a:ext cx="484187" cy="465137"/>
          </a:xfrm>
          <a:prstGeom prst="curvedConnector2">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3" name="曲线连接符 43">
            <a:extLst>
              <a:ext uri="{FF2B5EF4-FFF2-40B4-BE49-F238E27FC236}">
                <a16:creationId xmlns:a16="http://schemas.microsoft.com/office/drawing/2014/main" id="{23C045DF-EA6E-0174-4420-EA6432C6B03D}"/>
              </a:ext>
            </a:extLst>
          </p:cNvPr>
          <p:cNvCxnSpPr>
            <a:cxnSpLocks/>
          </p:cNvCxnSpPr>
          <p:nvPr/>
        </p:nvCxnSpPr>
        <p:spPr bwMode="auto">
          <a:xfrm rot="16200000" flipH="1">
            <a:off x="8953151" y="3299196"/>
            <a:ext cx="484188" cy="465137"/>
          </a:xfrm>
          <a:prstGeom prst="curvedConnector2">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4" name="曲线连接符 44">
            <a:extLst>
              <a:ext uri="{FF2B5EF4-FFF2-40B4-BE49-F238E27FC236}">
                <a16:creationId xmlns:a16="http://schemas.microsoft.com/office/drawing/2014/main" id="{3366C5AE-1B45-0E9A-76BA-51367E01527F}"/>
              </a:ext>
            </a:extLst>
          </p:cNvPr>
          <p:cNvCxnSpPr>
            <a:cxnSpLocks/>
          </p:cNvCxnSpPr>
          <p:nvPr/>
        </p:nvCxnSpPr>
        <p:spPr bwMode="auto">
          <a:xfrm rot="5400000" flipH="1" flipV="1">
            <a:off x="6911625" y="5080372"/>
            <a:ext cx="835025" cy="63500"/>
          </a:xfrm>
          <a:prstGeom prst="curvedConnector5">
            <a:avLst>
              <a:gd name="adj1" fmla="val -3162"/>
              <a:gd name="adj2" fmla="val 426315"/>
              <a:gd name="adj3" fmla="val 88935"/>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5" name="曲线连接符 45">
            <a:extLst>
              <a:ext uri="{FF2B5EF4-FFF2-40B4-BE49-F238E27FC236}">
                <a16:creationId xmlns:a16="http://schemas.microsoft.com/office/drawing/2014/main" id="{66ED68A2-4118-BBB3-3538-1F8607B51CE2}"/>
              </a:ext>
            </a:extLst>
          </p:cNvPr>
          <p:cNvCxnSpPr>
            <a:cxnSpLocks/>
          </p:cNvCxnSpPr>
          <p:nvPr/>
        </p:nvCxnSpPr>
        <p:spPr bwMode="auto">
          <a:xfrm rot="5400000" flipH="1" flipV="1">
            <a:off x="7584725" y="4207248"/>
            <a:ext cx="395289" cy="119062"/>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6" name="曲线连接符 46">
            <a:extLst>
              <a:ext uri="{FF2B5EF4-FFF2-40B4-BE49-F238E27FC236}">
                <a16:creationId xmlns:a16="http://schemas.microsoft.com/office/drawing/2014/main" id="{B79EDB47-BC66-3C74-9F70-47CE32D1A7D1}"/>
              </a:ext>
            </a:extLst>
          </p:cNvPr>
          <p:cNvCxnSpPr>
            <a:cxnSpLocks/>
          </p:cNvCxnSpPr>
          <p:nvPr/>
        </p:nvCxnSpPr>
        <p:spPr bwMode="auto">
          <a:xfrm rot="16200000" flipV="1">
            <a:off x="8591201" y="4102471"/>
            <a:ext cx="415925" cy="263525"/>
          </a:xfrm>
          <a:prstGeom prst="curvedConnector3">
            <a:avLst>
              <a:gd name="adj1" fmla="val 35227"/>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7" name="曲线连接符 47">
            <a:extLst>
              <a:ext uri="{FF2B5EF4-FFF2-40B4-BE49-F238E27FC236}">
                <a16:creationId xmlns:a16="http://schemas.microsoft.com/office/drawing/2014/main" id="{70B5DC86-7466-1E60-0195-2AF8DE181B27}"/>
              </a:ext>
            </a:extLst>
          </p:cNvPr>
          <p:cNvCxnSpPr>
            <a:cxnSpLocks/>
          </p:cNvCxnSpPr>
          <p:nvPr/>
        </p:nvCxnSpPr>
        <p:spPr bwMode="auto">
          <a:xfrm rot="5400000" flipH="1" flipV="1">
            <a:off x="8175275" y="3296022"/>
            <a:ext cx="593725" cy="450850"/>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8" name="曲线连接符 48">
            <a:extLst>
              <a:ext uri="{FF2B5EF4-FFF2-40B4-BE49-F238E27FC236}">
                <a16:creationId xmlns:a16="http://schemas.microsoft.com/office/drawing/2014/main" id="{4770EAAE-843D-4F9E-27C5-2F0B282EBBD6}"/>
              </a:ext>
            </a:extLst>
          </p:cNvPr>
          <p:cNvCxnSpPr>
            <a:cxnSpLocks/>
          </p:cNvCxnSpPr>
          <p:nvPr/>
        </p:nvCxnSpPr>
        <p:spPr bwMode="auto">
          <a:xfrm rot="16200000" flipV="1">
            <a:off x="9438131" y="3196803"/>
            <a:ext cx="360363" cy="330200"/>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9" name="曲线连接符 49">
            <a:extLst>
              <a:ext uri="{FF2B5EF4-FFF2-40B4-BE49-F238E27FC236}">
                <a16:creationId xmlns:a16="http://schemas.microsoft.com/office/drawing/2014/main" id="{BED41D48-8262-A7A5-3112-CF1ACAEE2649}"/>
              </a:ext>
            </a:extLst>
          </p:cNvPr>
          <p:cNvCxnSpPr>
            <a:cxnSpLocks/>
          </p:cNvCxnSpPr>
          <p:nvPr/>
        </p:nvCxnSpPr>
        <p:spPr bwMode="auto">
          <a:xfrm rot="5400000" flipH="1" flipV="1">
            <a:off x="8926164" y="2608633"/>
            <a:ext cx="506412" cy="157163"/>
          </a:xfrm>
          <a:prstGeom prst="curvedConnector3">
            <a:avLst>
              <a:gd name="adj1" fmla="val 51741"/>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0" name="曲线连接符 77">
            <a:extLst>
              <a:ext uri="{FF2B5EF4-FFF2-40B4-BE49-F238E27FC236}">
                <a16:creationId xmlns:a16="http://schemas.microsoft.com/office/drawing/2014/main" id="{C468D62B-6198-3C19-B243-575E789A6881}"/>
              </a:ext>
            </a:extLst>
          </p:cNvPr>
          <p:cNvCxnSpPr>
            <a:cxnSpLocks/>
          </p:cNvCxnSpPr>
          <p:nvPr/>
        </p:nvCxnSpPr>
        <p:spPr bwMode="auto">
          <a:xfrm rot="5400000">
            <a:off x="4949784" y="2274690"/>
            <a:ext cx="1158875" cy="12700"/>
          </a:xfrm>
          <a:prstGeom prst="curvedConnector3">
            <a:avLst>
              <a:gd name="adj1" fmla="val 50000"/>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1" name="曲线连接符 79">
            <a:extLst>
              <a:ext uri="{FF2B5EF4-FFF2-40B4-BE49-F238E27FC236}">
                <a16:creationId xmlns:a16="http://schemas.microsoft.com/office/drawing/2014/main" id="{6FB610D1-A5A3-5F5C-9332-10AA67A85791}"/>
              </a:ext>
            </a:extLst>
          </p:cNvPr>
          <p:cNvCxnSpPr>
            <a:cxnSpLocks/>
          </p:cNvCxnSpPr>
          <p:nvPr/>
        </p:nvCxnSpPr>
        <p:spPr bwMode="auto">
          <a:xfrm rot="16200000" flipV="1">
            <a:off x="5749930" y="2271375"/>
            <a:ext cx="1143000" cy="7938"/>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22" name="矩形 21">
            <a:extLst>
              <a:ext uri="{FF2B5EF4-FFF2-40B4-BE49-F238E27FC236}">
                <a16:creationId xmlns:a16="http://schemas.microsoft.com/office/drawing/2014/main" id="{3B5F2101-511F-24C5-626B-9CDFD3E21747}"/>
              </a:ext>
            </a:extLst>
          </p:cNvPr>
          <p:cNvSpPr>
            <a:spLocks noChangeArrowheads="1"/>
          </p:cNvSpPr>
          <p:nvPr/>
        </p:nvSpPr>
        <p:spPr bwMode="auto">
          <a:xfrm>
            <a:off x="5474749" y="191445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latin typeface="微软雅黑" panose="020B0503020204020204" pitchFamily="34" charset="-122"/>
                <a:ea typeface="微软雅黑" panose="020B0503020204020204" pitchFamily="34" charset="-122"/>
              </a:rPr>
              <a:t>控制流</a:t>
            </a:r>
          </a:p>
        </p:txBody>
      </p:sp>
      <p:sp>
        <p:nvSpPr>
          <p:cNvPr id="23" name="矩形 22">
            <a:extLst>
              <a:ext uri="{FF2B5EF4-FFF2-40B4-BE49-F238E27FC236}">
                <a16:creationId xmlns:a16="http://schemas.microsoft.com/office/drawing/2014/main" id="{F809E3A5-62AD-C7E2-631B-36F2A6569C65}"/>
              </a:ext>
            </a:extLst>
          </p:cNvPr>
          <p:cNvSpPr>
            <a:spLocks noChangeArrowheads="1"/>
          </p:cNvSpPr>
          <p:nvPr/>
        </p:nvSpPr>
        <p:spPr bwMode="auto">
          <a:xfrm>
            <a:off x="6273736" y="19008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0000FF"/>
                </a:solidFill>
                <a:latin typeface="微软雅黑" panose="020B0503020204020204" pitchFamily="34" charset="-122"/>
                <a:ea typeface="微软雅黑" panose="020B0503020204020204" pitchFamily="34" charset="-122"/>
              </a:rPr>
              <a:t>数据流</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42084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520" y="1339130"/>
            <a:ext cx="6360955" cy="5186605"/>
          </a:xfrm>
        </p:spPr>
        <p:txBody>
          <a:bodyPr>
            <a:normAutofit/>
          </a:bodyPr>
          <a:lstStyle/>
          <a:p>
            <a:pPr marL="326390" lvl="1" indent="-326390">
              <a:lnSpc>
                <a:spcPct val="130000"/>
              </a:lnSpc>
              <a:spcBef>
                <a:spcPts val="0"/>
              </a:spcBef>
              <a:buClr>
                <a:schemeClr val="accent1"/>
              </a:buClr>
            </a:pPr>
            <a:r>
              <a:rPr lang="zh-CN" altLang="en-US" sz="2400" dirty="0"/>
              <a:t>也称作火山模型</a:t>
            </a:r>
            <a:r>
              <a:rPr lang="en-US" altLang="zh-CN" sz="2400" dirty="0"/>
              <a:t>/</a:t>
            </a:r>
            <a:r>
              <a:rPr lang="zh-CN" altLang="en-US" sz="2400" dirty="0"/>
              <a:t>流水线模型</a:t>
            </a:r>
            <a:endParaRPr lang="en-US" altLang="zh-CN" sz="2400" dirty="0"/>
          </a:p>
          <a:p>
            <a:pPr marL="0" lvl="1" indent="0">
              <a:lnSpc>
                <a:spcPct val="130000"/>
              </a:lnSpc>
              <a:spcBef>
                <a:spcPts val="0"/>
              </a:spcBef>
              <a:buClr>
                <a:schemeClr val="accent1"/>
              </a:buClr>
              <a:buNone/>
            </a:pPr>
            <a:r>
              <a:rPr lang="en-US" altLang="zh-CN" sz="2400" dirty="0"/>
              <a:t>    (Volcano / Pipeline Model)</a:t>
            </a:r>
          </a:p>
          <a:p>
            <a:pPr marL="326390" lvl="1" indent="-326390">
              <a:lnSpc>
                <a:spcPct val="130000"/>
              </a:lnSpc>
              <a:spcBef>
                <a:spcPts val="0"/>
              </a:spcBef>
              <a:buClr>
                <a:schemeClr val="accent1"/>
              </a:buClr>
            </a:pPr>
            <a:endParaRPr lang="en-US" altLang="zh-CN" sz="2400" dirty="0"/>
          </a:p>
          <a:p>
            <a:pPr marL="326390" lvl="1" indent="-326390">
              <a:lnSpc>
                <a:spcPct val="130000"/>
              </a:lnSpc>
              <a:spcBef>
                <a:spcPts val="0"/>
              </a:spcBef>
              <a:buClr>
                <a:schemeClr val="accent1"/>
              </a:buClr>
            </a:pPr>
            <a:r>
              <a:rPr lang="en-US" altLang="zh-CN" sz="2400" dirty="0"/>
              <a:t>Next(): </a:t>
            </a:r>
            <a:r>
              <a:rPr lang="zh-CN" altLang="en-US" sz="2400" dirty="0"/>
              <a:t>返回一个元组，或者一个空值标记</a:t>
            </a:r>
            <a:endParaRPr lang="en-US" altLang="zh-CN" sz="2400" dirty="0"/>
          </a:p>
          <a:p>
            <a:pPr marL="326390" lvl="1" indent="-326390">
              <a:lnSpc>
                <a:spcPct val="130000"/>
              </a:lnSpc>
              <a:spcBef>
                <a:spcPts val="0"/>
              </a:spcBef>
              <a:buClr>
                <a:schemeClr val="accent1"/>
              </a:buClr>
            </a:pPr>
            <a:r>
              <a:rPr lang="zh-CN" altLang="en-US" sz="2400" dirty="0"/>
              <a:t>循环调用子节点的</a:t>
            </a:r>
            <a:r>
              <a:rPr lang="en-US" altLang="zh-CN" sz="2400" dirty="0"/>
              <a:t>Next()</a:t>
            </a:r>
            <a:r>
              <a:rPr lang="zh-CN" altLang="en-US" sz="2400" dirty="0"/>
              <a:t>函数</a:t>
            </a:r>
            <a:endParaRPr lang="en-US" altLang="zh-CN" sz="2400" dirty="0"/>
          </a:p>
          <a:p>
            <a:pPr marL="326390" lvl="1" indent="-326390">
              <a:lnSpc>
                <a:spcPct val="130000"/>
              </a:lnSpc>
              <a:spcBef>
                <a:spcPts val="0"/>
              </a:spcBef>
              <a:buClr>
                <a:schemeClr val="accent1"/>
              </a:buClr>
            </a:pPr>
            <a:r>
              <a:rPr lang="zh-CN" altLang="en-US" sz="2400" dirty="0"/>
              <a:t>将数据取到内存后一次做足够多的操作。</a:t>
            </a:r>
            <a:endParaRPr lang="en-US" altLang="zh-CN" sz="2400" dirty="0"/>
          </a:p>
          <a:p>
            <a:pPr marL="0" lvl="1" indent="0">
              <a:lnSpc>
                <a:spcPct val="130000"/>
              </a:lnSpc>
              <a:spcBef>
                <a:spcPts val="0"/>
              </a:spcBef>
              <a:buClr>
                <a:schemeClr val="accent1"/>
              </a:buClr>
              <a:buNone/>
            </a:pPr>
            <a:endParaRPr lang="zh-CN" altLang="en-US" dirty="0"/>
          </a:p>
        </p:txBody>
      </p:sp>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7</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90" y="1224038"/>
            <a:ext cx="3841722"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8</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a:t>
            </a:r>
            <a:r>
              <a:rPr lang="en-US" altLang="zh-CN" sz="18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t2</a:t>
            </a:r>
            <a:r>
              <a:rPr lang="en-US" altLang="zh-CN" sz="2000" dirty="0">
                <a:solidFill>
                  <a:schemeClr val="accent1"/>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552"/>
            <a:ext cx="2395484" cy="62280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7969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7" name="object 34">
            <a:extLst>
              <a:ext uri="{FF2B5EF4-FFF2-40B4-BE49-F238E27FC236}">
                <a16:creationId xmlns:a16="http://schemas.microsoft.com/office/drawing/2014/main" id="{3A0F5C29-99E1-F426-E5DE-608F8C65F145}"/>
              </a:ext>
            </a:extLst>
          </p:cNvPr>
          <p:cNvSpPr txBox="1"/>
          <p:nvPr/>
        </p:nvSpPr>
        <p:spPr>
          <a:xfrm>
            <a:off x="2177277" y="1286950"/>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26" name="object 34">
            <a:extLst>
              <a:ext uri="{FF2B5EF4-FFF2-40B4-BE49-F238E27FC236}">
                <a16:creationId xmlns:a16="http://schemas.microsoft.com/office/drawing/2014/main" id="{3FB9B0AB-77B9-B9B5-29EA-8A226A434229}"/>
              </a:ext>
            </a:extLst>
          </p:cNvPr>
          <p:cNvSpPr txBox="1"/>
          <p:nvPr/>
        </p:nvSpPr>
        <p:spPr>
          <a:xfrm>
            <a:off x="1471829" y="2270741"/>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35" name="object 34">
            <a:extLst>
              <a:ext uri="{FF2B5EF4-FFF2-40B4-BE49-F238E27FC236}">
                <a16:creationId xmlns:a16="http://schemas.microsoft.com/office/drawing/2014/main" id="{6C3F0AE2-B68F-9F17-A463-06D2D8F4F874}"/>
              </a:ext>
            </a:extLst>
          </p:cNvPr>
          <p:cNvSpPr txBox="1"/>
          <p:nvPr/>
        </p:nvSpPr>
        <p:spPr>
          <a:xfrm>
            <a:off x="3371380" y="4207739"/>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36" name="object 34">
            <a:extLst>
              <a:ext uri="{FF2B5EF4-FFF2-40B4-BE49-F238E27FC236}">
                <a16:creationId xmlns:a16="http://schemas.microsoft.com/office/drawing/2014/main" id="{30DC70AE-A391-1BED-47D5-7EBCF75BBA13}"/>
              </a:ext>
            </a:extLst>
          </p:cNvPr>
          <p:cNvSpPr txBox="1"/>
          <p:nvPr/>
        </p:nvSpPr>
        <p:spPr>
          <a:xfrm>
            <a:off x="464390" y="5806058"/>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37" name="object 34">
            <a:extLst>
              <a:ext uri="{FF2B5EF4-FFF2-40B4-BE49-F238E27FC236}">
                <a16:creationId xmlns:a16="http://schemas.microsoft.com/office/drawing/2014/main" id="{B11FA1F3-14A4-6464-2D06-47C58F8956EF}"/>
              </a:ext>
            </a:extLst>
          </p:cNvPr>
          <p:cNvSpPr txBox="1"/>
          <p:nvPr/>
        </p:nvSpPr>
        <p:spPr>
          <a:xfrm>
            <a:off x="4163468" y="5788817"/>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cxnSp>
        <p:nvCxnSpPr>
          <p:cNvPr id="39" name="直接箭头连接符 38">
            <a:extLst>
              <a:ext uri="{FF2B5EF4-FFF2-40B4-BE49-F238E27FC236}">
                <a16:creationId xmlns:a16="http://schemas.microsoft.com/office/drawing/2014/main" id="{B5B076CF-7B30-6A84-4D13-7D8AA2CA981E}"/>
              </a:ext>
            </a:extLst>
          </p:cNvPr>
          <p:cNvCxnSpPr>
            <a:cxnSpLocks/>
            <a:stCxn id="32" idx="1"/>
            <a:endCxn id="7" idx="3"/>
          </p:cNvCxnSpPr>
          <p:nvPr/>
        </p:nvCxnSpPr>
        <p:spPr>
          <a:xfrm flipH="1" flipV="1">
            <a:off x="5916229" y="1557539"/>
            <a:ext cx="2656308" cy="2006246"/>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DDD570A5-56D5-FD20-C66F-C51ADF446F37}"/>
              </a:ext>
            </a:extLst>
          </p:cNvPr>
          <p:cNvCxnSpPr>
            <a:cxnSpLocks/>
            <a:stCxn id="31" idx="1"/>
            <a:endCxn id="8" idx="3"/>
          </p:cNvCxnSpPr>
          <p:nvPr/>
        </p:nvCxnSpPr>
        <p:spPr>
          <a:xfrm flipH="1" flipV="1">
            <a:off x="5934555" y="2882639"/>
            <a:ext cx="2645788" cy="1359125"/>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01CB6C15-7E01-DFEB-2431-B5274093FECC}"/>
              </a:ext>
            </a:extLst>
          </p:cNvPr>
          <p:cNvCxnSpPr>
            <a:cxnSpLocks/>
            <a:stCxn id="33" idx="2"/>
            <a:endCxn id="11" idx="2"/>
          </p:cNvCxnSpPr>
          <p:nvPr/>
        </p:nvCxnSpPr>
        <p:spPr>
          <a:xfrm rot="5400000">
            <a:off x="4895952" y="2918164"/>
            <a:ext cx="931019" cy="5986727"/>
          </a:xfrm>
          <a:prstGeom prst="bentConnector3">
            <a:avLst>
              <a:gd name="adj1" fmla="val 124554"/>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FBB3AEEE-489E-21FE-2AF8-5512EE234DD0}"/>
              </a:ext>
            </a:extLst>
          </p:cNvPr>
          <p:cNvCxnSpPr>
            <a:cxnSpLocks/>
            <a:stCxn id="34" idx="1"/>
            <a:endCxn id="10" idx="3"/>
          </p:cNvCxnSpPr>
          <p:nvPr/>
        </p:nvCxnSpPr>
        <p:spPr>
          <a:xfrm flipH="1" flipV="1">
            <a:off x="7463358" y="6078952"/>
            <a:ext cx="1728192" cy="330"/>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A58C77C1-2214-EC3E-9BA6-59C7D30F5DDC}"/>
              </a:ext>
            </a:extLst>
          </p:cNvPr>
          <p:cNvCxnSpPr>
            <a:cxnSpLocks/>
            <a:stCxn id="30" idx="1"/>
            <a:endCxn id="9" idx="3"/>
          </p:cNvCxnSpPr>
          <p:nvPr/>
        </p:nvCxnSpPr>
        <p:spPr>
          <a:xfrm flipH="1" flipV="1">
            <a:off x="7051038" y="4581970"/>
            <a:ext cx="2043856" cy="564562"/>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0418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nodeType="withEffect">
                                  <p:stCondLst>
                                    <p:cond delay="0"/>
                                  </p:stCondLst>
                                  <p:childTnLst>
                                    <p:anim calcmode="discrete" valueType="str">
                                      <p:cBhvr>
                                        <p:cTn id="8"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0" nodeType="clickEffect">
                                  <p:stCondLst>
                                    <p:cond delay="0"/>
                                  </p:stCondLst>
                                  <p:childTnLst>
                                    <p:anim calcmode="discrete" valueType="str">
                                      <p:cBhvr>
                                        <p:cTn id="12" dur="1000" fill="hold"/>
                                        <p:tgtEl>
                                          <p:spTgt spid="8"/>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nodeType="withEffect">
                                  <p:stCondLst>
                                    <p:cond delay="0"/>
                                  </p:stCondLst>
                                  <p:childTnLst>
                                    <p:anim calcmode="discrete" valueType="str">
                                      <p:cBhvr>
                                        <p:cTn id="14"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
                                        </p:tgtEl>
                                        <p:attrNameLst>
                                          <p:attrName>style.visibility</p:attrName>
                                        </p:attrNameLst>
                                      </p:cBhvr>
                                      <p:tavLst>
                                        <p:tav tm="0">
                                          <p:val>
                                            <p:strVal val="hidden"/>
                                          </p:val>
                                        </p:tav>
                                        <p:tav tm="50000">
                                          <p:val>
                                            <p:strVal val="visible"/>
                                          </p:val>
                                        </p:tav>
                                      </p:tavLst>
                                    </p:anim>
                                  </p:childTnLst>
                                </p:cTn>
                              </p:par>
                              <p:par>
                                <p:cTn id="19" presetID="35" presetClass="emph" presetSubtype="0" repeatCount="5000" fill="hold" nodeType="withEffect">
                                  <p:stCondLst>
                                    <p:cond delay="0"/>
                                  </p:stCondLst>
                                  <p:childTnLst>
                                    <p:anim calcmode="discrete" valueType="str">
                                      <p:cBhvr>
                                        <p:cTn id="20"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21" fill="hold">
                      <p:stCondLst>
                        <p:cond delay="indefinite"/>
                      </p:stCondLst>
                      <p:childTnLst>
                        <p:par>
                          <p:cTn id="22" fill="hold">
                            <p:stCondLst>
                              <p:cond delay="0"/>
                            </p:stCondLst>
                            <p:childTnLst>
                              <p:par>
                                <p:cTn id="23" presetID="35" presetClass="emph" presetSubtype="0" repeatCount="5000" fill="hold" grpId="0" nodeType="clickEffect">
                                  <p:stCondLst>
                                    <p:cond delay="0"/>
                                  </p:stCondLst>
                                  <p:childTnLst>
                                    <p:anim calcmode="discrete" valueType="str">
                                      <p:cBhvr>
                                        <p:cTn id="24" dur="1000" fill="hold"/>
                                        <p:tgtEl>
                                          <p:spTgt spid="9"/>
                                        </p:tgtEl>
                                        <p:attrNameLst>
                                          <p:attrName>style.visibility</p:attrName>
                                        </p:attrNameLst>
                                      </p:cBhvr>
                                      <p:tavLst>
                                        <p:tav tm="0">
                                          <p:val>
                                            <p:strVal val="hidden"/>
                                          </p:val>
                                        </p:tav>
                                        <p:tav tm="50000">
                                          <p:val>
                                            <p:strVal val="visible"/>
                                          </p:val>
                                        </p:tav>
                                      </p:tavLst>
                                    </p:anim>
                                  </p:childTnLst>
                                </p:cTn>
                              </p:par>
                              <p:par>
                                <p:cTn id="25" presetID="35" presetClass="emph" presetSubtype="0" repeatCount="5000" fill="hold" nodeType="withEffect">
                                  <p:stCondLst>
                                    <p:cond delay="0"/>
                                  </p:stCondLst>
                                  <p:childTnLst>
                                    <p:anim calcmode="discrete" valueType="str">
                                      <p:cBhvr>
                                        <p:cTn id="26"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mph" presetSubtype="0" repeatCount="5000" fill="hold" grpId="0" nodeType="clickEffect">
                                  <p:stCondLst>
                                    <p:cond delay="0"/>
                                  </p:stCondLst>
                                  <p:childTnLst>
                                    <p:anim calcmode="discrete" valueType="str">
                                      <p:cBhvr>
                                        <p:cTn id="30" dur="1000" fill="hold"/>
                                        <p:tgtEl>
                                          <p:spTgt spid="10"/>
                                        </p:tgtEl>
                                        <p:attrNameLst>
                                          <p:attrName>style.visibility</p:attrName>
                                        </p:attrNameLst>
                                      </p:cBhvr>
                                      <p:tavLst>
                                        <p:tav tm="0">
                                          <p:val>
                                            <p:strVal val="hidden"/>
                                          </p:val>
                                        </p:tav>
                                        <p:tav tm="50000">
                                          <p:val>
                                            <p:strVal val="visible"/>
                                          </p:val>
                                        </p:tav>
                                      </p:tavLst>
                                    </p:anim>
                                  </p:childTnLst>
                                </p:cTn>
                              </p:par>
                              <p:par>
                                <p:cTn id="31" presetID="35" presetClass="emph" presetSubtype="0" repeatCount="5000" fill="hold" nodeType="withEffect">
                                  <p:stCondLst>
                                    <p:cond delay="0"/>
                                  </p:stCondLst>
                                  <p:childTnLst>
                                    <p:anim calcmode="discrete" valueType="str">
                                      <p:cBhvr>
                                        <p:cTn id="32" dur="1000" fill="hold"/>
                                        <p:tgtEl>
                                          <p:spTgt spid="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12"/>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9</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sp>
        <p:nvSpPr>
          <p:cNvPr id="113" name="椭圆 112">
            <a:extLst>
              <a:ext uri="{FF2B5EF4-FFF2-40B4-BE49-F238E27FC236}">
                <a16:creationId xmlns:a16="http://schemas.microsoft.com/office/drawing/2014/main" id="{8CE416C7-BE96-A83A-C770-8B5D252ED564}"/>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4" name="椭圆 113">
            <a:extLst>
              <a:ext uri="{FF2B5EF4-FFF2-40B4-BE49-F238E27FC236}">
                <a16:creationId xmlns:a16="http://schemas.microsoft.com/office/drawing/2014/main" id="{081799BC-0BB0-2F16-BB5A-4972BD24CC8D}"/>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5" name="椭圆 114">
            <a:extLst>
              <a:ext uri="{FF2B5EF4-FFF2-40B4-BE49-F238E27FC236}">
                <a16:creationId xmlns:a16="http://schemas.microsoft.com/office/drawing/2014/main" id="{18596CA1-B5EB-3656-92AF-E78016F97076}"/>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6" name="椭圆 115">
            <a:extLst>
              <a:ext uri="{FF2B5EF4-FFF2-40B4-BE49-F238E27FC236}">
                <a16:creationId xmlns:a16="http://schemas.microsoft.com/office/drawing/2014/main" id="{7B35DE99-F03E-A16C-1D2B-DDA80084F123}"/>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7" name="椭圆 116">
            <a:extLst>
              <a:ext uri="{FF2B5EF4-FFF2-40B4-BE49-F238E27FC236}">
                <a16:creationId xmlns:a16="http://schemas.microsoft.com/office/drawing/2014/main" id="{B1B38D08-6061-A78A-6BA3-A336B28AEF89}"/>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2469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repeatCount="3000" fill="hold" nodeType="clickEffect">
                                  <p:stCondLst>
                                    <p:cond delay="0"/>
                                  </p:stCondLst>
                                  <p:childTnLst>
                                    <p:animMotion origin="layout" path="M 0.0 0.0 L 0.0 -0.07213" pathEditMode="relative" ptsTypes="">
                                      <p:cBhvr>
                                        <p:cTn id="6" dur="250" accel="50000" decel="50000" autoRev="1" fill="hold">
                                          <p:stCondLst>
                                            <p:cond delay="0"/>
                                          </p:stCondLst>
                                        </p:cTn>
                                        <p:tgtEl>
                                          <p:spTgt spid="7">
                                            <p:txEl>
                                              <p:pRg st="0" end="0"/>
                                            </p:txEl>
                                          </p:spTgt>
                                        </p:tgtEl>
                                        <p:attrNameLst>
                                          <p:attrName>ppt_x</p:attrName>
                                          <p:attrName>ppt_y</p:attrName>
                                        </p:attrNameLst>
                                      </p:cBhvr>
                                    </p:animMotion>
                                    <p:animRot by="1500000">
                                      <p:cBhvr>
                                        <p:cTn id="7" dur="125" fill="hold">
                                          <p:stCondLst>
                                            <p:cond delay="0"/>
                                          </p:stCondLst>
                                        </p:cTn>
                                        <p:tgtEl>
                                          <p:spTgt spid="7">
                                            <p:txEl>
                                              <p:pRg st="0" end="0"/>
                                            </p:txEl>
                                          </p:spTgt>
                                        </p:tgtEl>
                                        <p:attrNameLst>
                                          <p:attrName>r</p:attrName>
                                        </p:attrNameLst>
                                      </p:cBhvr>
                                    </p:animRot>
                                    <p:animRot by="-1500000">
                                      <p:cBhvr>
                                        <p:cTn id="8" dur="125" fill="hold">
                                          <p:stCondLst>
                                            <p:cond delay="125"/>
                                          </p:stCondLst>
                                        </p:cTn>
                                        <p:tgtEl>
                                          <p:spTgt spid="7">
                                            <p:txEl>
                                              <p:pRg st="0" end="0"/>
                                            </p:txEl>
                                          </p:spTgt>
                                        </p:tgtEl>
                                        <p:attrNameLst>
                                          <p:attrName>r</p:attrName>
                                        </p:attrNameLst>
                                      </p:cBhvr>
                                    </p:animRot>
                                    <p:animRot by="-1500000">
                                      <p:cBhvr>
                                        <p:cTn id="9" dur="125" fill="hold">
                                          <p:stCondLst>
                                            <p:cond delay="250"/>
                                          </p:stCondLst>
                                        </p:cTn>
                                        <p:tgtEl>
                                          <p:spTgt spid="7">
                                            <p:txEl>
                                              <p:pRg st="0" end="0"/>
                                            </p:txEl>
                                          </p:spTgt>
                                        </p:tgtEl>
                                        <p:attrNameLst>
                                          <p:attrName>r</p:attrName>
                                        </p:attrNameLst>
                                      </p:cBhvr>
                                    </p:animRot>
                                    <p:animRot by="1500000">
                                      <p:cBhvr>
                                        <p:cTn id="10" dur="125" fill="hold">
                                          <p:stCondLst>
                                            <p:cond delay="375"/>
                                          </p:stCondLst>
                                        </p:cTn>
                                        <p:tgtEl>
                                          <p:spTgt spid="7">
                                            <p:txEl>
                                              <p:pRg st="0" end="0"/>
                                            </p:txEl>
                                          </p:spTgt>
                                        </p:tgtEl>
                                        <p:attrNameLst>
                                          <p:attrName>r</p:attrName>
                                        </p:attrNameLst>
                                      </p:cBhvr>
                                    </p:animRo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4|7.3|4.4|3.7|13.7|9.1|5.6|4.3|9.6|8.2"/>
</p:tagLst>
</file>

<file path=ppt/tags/tag10.xml><?xml version="1.0" encoding="utf-8"?>
<p:tagLst xmlns:a="http://schemas.openxmlformats.org/drawingml/2006/main" xmlns:r="http://schemas.openxmlformats.org/officeDocument/2006/relationships" xmlns:p="http://schemas.openxmlformats.org/presentationml/2006/main">
  <p:tag name="TIMING" val="|5.9|10.2|7.6"/>
</p:tagLst>
</file>

<file path=ppt/tags/tag11.xml><?xml version="1.0" encoding="utf-8"?>
<p:tagLst xmlns:a="http://schemas.openxmlformats.org/drawingml/2006/main" xmlns:r="http://schemas.openxmlformats.org/officeDocument/2006/relationships" xmlns:p="http://schemas.openxmlformats.org/presentationml/2006/main">
  <p:tag name="TIMING" val="|5.4|9.2|6.8"/>
</p:tagLst>
</file>

<file path=ppt/tags/tag12.xml><?xml version="1.0" encoding="utf-8"?>
<p:tagLst xmlns:a="http://schemas.openxmlformats.org/drawingml/2006/main" xmlns:r="http://schemas.openxmlformats.org/officeDocument/2006/relationships" xmlns:p="http://schemas.openxmlformats.org/presentationml/2006/main">
  <p:tag name="TIMING" val="|7.5|18.2|17.6"/>
</p:tagLst>
</file>

<file path=ppt/tags/tag13.xml><?xml version="1.0" encoding="utf-8"?>
<p:tagLst xmlns:a="http://schemas.openxmlformats.org/drawingml/2006/main" xmlns:r="http://schemas.openxmlformats.org/officeDocument/2006/relationships" xmlns:p="http://schemas.openxmlformats.org/presentationml/2006/main">
  <p:tag name="TIMING" val="|11.4"/>
</p:tagLst>
</file>

<file path=ppt/tags/tag14.xml><?xml version="1.0" encoding="utf-8"?>
<p:tagLst xmlns:a="http://schemas.openxmlformats.org/drawingml/2006/main" xmlns:r="http://schemas.openxmlformats.org/officeDocument/2006/relationships" xmlns:p="http://schemas.openxmlformats.org/presentationml/2006/main">
  <p:tag name="TIMING" val="|9.4"/>
</p:tagLst>
</file>

<file path=ppt/tags/tag15.xml><?xml version="1.0" encoding="utf-8"?>
<p:tagLst xmlns:a="http://schemas.openxmlformats.org/drawingml/2006/main" xmlns:r="http://schemas.openxmlformats.org/officeDocument/2006/relationships" xmlns:p="http://schemas.openxmlformats.org/presentationml/2006/main">
  <p:tag name="TIMING" val="|2.5|7.5|12.7"/>
</p:tagLst>
</file>

<file path=ppt/tags/tag16.xml><?xml version="1.0" encoding="utf-8"?>
<p:tagLst xmlns:a="http://schemas.openxmlformats.org/drawingml/2006/main" xmlns:r="http://schemas.openxmlformats.org/officeDocument/2006/relationships" xmlns:p="http://schemas.openxmlformats.org/presentationml/2006/main">
  <p:tag name="TIMING" val="|10.9|6.8|6.4"/>
</p:tagLst>
</file>

<file path=ppt/tags/tag17.xml><?xml version="1.0" encoding="utf-8"?>
<p:tagLst xmlns:a="http://schemas.openxmlformats.org/drawingml/2006/main" xmlns:r="http://schemas.openxmlformats.org/officeDocument/2006/relationships" xmlns:p="http://schemas.openxmlformats.org/presentationml/2006/main">
  <p:tag name="TIMING" val="|8|6.7|1.1"/>
</p:tagLst>
</file>

<file path=ppt/tags/tag18.xml><?xml version="1.0" encoding="utf-8"?>
<p:tagLst xmlns:a="http://schemas.openxmlformats.org/drawingml/2006/main" xmlns:r="http://schemas.openxmlformats.org/officeDocument/2006/relationships" xmlns:p="http://schemas.openxmlformats.org/presentationml/2006/main">
  <p:tag name="TIMING" val="|13.1|3.4|21.5"/>
</p:tagLst>
</file>

<file path=ppt/tags/tag19.xml><?xml version="1.0" encoding="utf-8"?>
<p:tagLst xmlns:a="http://schemas.openxmlformats.org/drawingml/2006/main" xmlns:r="http://schemas.openxmlformats.org/officeDocument/2006/relationships" xmlns:p="http://schemas.openxmlformats.org/presentationml/2006/main">
  <p:tag name="TIMING" val="|13.1|4.6|10.3"/>
</p:tagLst>
</file>

<file path=ppt/tags/tag2.xml><?xml version="1.0" encoding="utf-8"?>
<p:tagLst xmlns:a="http://schemas.openxmlformats.org/drawingml/2006/main" xmlns:r="http://schemas.openxmlformats.org/officeDocument/2006/relationships" xmlns:p="http://schemas.openxmlformats.org/presentationml/2006/main">
  <p:tag name="TIMING" val="|44.2|2|1.8"/>
</p:tagLst>
</file>

<file path=ppt/tags/tag3.xml><?xml version="1.0" encoding="utf-8"?>
<p:tagLst xmlns:a="http://schemas.openxmlformats.org/drawingml/2006/main" xmlns:r="http://schemas.openxmlformats.org/officeDocument/2006/relationships" xmlns:p="http://schemas.openxmlformats.org/presentationml/2006/main">
  <p:tag name="TIMING" val="|1.9|4.9|6.2|3.5|4.7"/>
</p:tagLst>
</file>

<file path=ppt/tags/tag4.xml><?xml version="1.0" encoding="utf-8"?>
<p:tagLst xmlns:a="http://schemas.openxmlformats.org/drawingml/2006/main" xmlns:r="http://schemas.openxmlformats.org/officeDocument/2006/relationships" xmlns:p="http://schemas.openxmlformats.org/presentationml/2006/main">
  <p:tag name="TIMING" val="|11.2|14.5|27.7|14.8|18"/>
</p:tagLst>
</file>

<file path=ppt/tags/tag5.xml><?xml version="1.0" encoding="utf-8"?>
<p:tagLst xmlns:a="http://schemas.openxmlformats.org/drawingml/2006/main" xmlns:r="http://schemas.openxmlformats.org/officeDocument/2006/relationships" xmlns:p="http://schemas.openxmlformats.org/presentationml/2006/main">
  <p:tag name="TIMING" val="|5.8"/>
</p:tagLst>
</file>

<file path=ppt/tags/tag6.xml><?xml version="1.0" encoding="utf-8"?>
<p:tagLst xmlns:a="http://schemas.openxmlformats.org/drawingml/2006/main" xmlns:r="http://schemas.openxmlformats.org/officeDocument/2006/relationships" xmlns:p="http://schemas.openxmlformats.org/presentationml/2006/main">
  <p:tag name="TIMING" val="|5"/>
</p:tagLst>
</file>

<file path=ppt/tags/tag7.xml><?xml version="1.0" encoding="utf-8"?>
<p:tagLst xmlns:a="http://schemas.openxmlformats.org/drawingml/2006/main" xmlns:r="http://schemas.openxmlformats.org/officeDocument/2006/relationships" xmlns:p="http://schemas.openxmlformats.org/presentationml/2006/main">
  <p:tag name="TIMING" val="|5.8|6.4|10.1"/>
</p:tagLst>
</file>

<file path=ppt/tags/tag8.xml><?xml version="1.0" encoding="utf-8"?>
<p:tagLst xmlns:a="http://schemas.openxmlformats.org/drawingml/2006/main" xmlns:r="http://schemas.openxmlformats.org/officeDocument/2006/relationships" xmlns:p="http://schemas.openxmlformats.org/presentationml/2006/main">
  <p:tag name="TIMING" val="|8.1|4.4"/>
</p:tagLst>
</file>

<file path=ppt/tags/tag9.xml><?xml version="1.0" encoding="utf-8"?>
<p:tagLst xmlns:a="http://schemas.openxmlformats.org/drawingml/2006/main" xmlns:r="http://schemas.openxmlformats.org/officeDocument/2006/relationships" xmlns:p="http://schemas.openxmlformats.org/presentationml/2006/main">
  <p:tag name="TIMING" val="|5.9|10.2|7.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31318</TotalTime>
  <Words>6594</Words>
  <Application>Microsoft Office PowerPoint</Application>
  <PresentationFormat>自定义</PresentationFormat>
  <Paragraphs>639</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OPPOSans M</vt:lpstr>
      <vt:lpstr>宋体</vt:lpstr>
      <vt:lpstr>Arial</vt:lpstr>
      <vt:lpstr>Calibri</vt:lpstr>
      <vt:lpstr>Perpetua</vt:lpstr>
      <vt:lpstr>Roboto</vt:lpstr>
      <vt:lpstr>Symbol</vt:lpstr>
      <vt:lpstr>Times New Roman</vt:lpstr>
      <vt:lpstr>Wingdings</vt:lpstr>
      <vt:lpstr>Wingdings 2</vt:lpstr>
      <vt:lpstr>微软雅黑</vt:lpstr>
      <vt:lpstr>平衡</vt:lpstr>
      <vt:lpstr>查询处理</vt:lpstr>
      <vt:lpstr>本节主要内容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物化模型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索引扫描</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茂林 杨</cp:lastModifiedBy>
  <cp:revision>1015</cp:revision>
  <dcterms:created xsi:type="dcterms:W3CDTF">2019-02-21T08:15:55Z</dcterms:created>
  <dcterms:modified xsi:type="dcterms:W3CDTF">2024-03-10T13:50:42Z</dcterms:modified>
</cp:coreProperties>
</file>