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3ABDA-F8EF-459F-AD0C-BBB20AD2C0E7}" type="datetimeFigureOut">
              <a:rPr lang="es-CR" smtClean="0"/>
              <a:t>27/3/2019</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61287-867D-4EE7-A910-4DD17065E676}" type="slidenum">
              <a:rPr lang="es-CR" smtClean="0"/>
              <a:t>‹Nº›</a:t>
            </a:fld>
            <a:endParaRPr lang="es-CR"/>
          </a:p>
        </p:txBody>
      </p:sp>
    </p:spTree>
    <p:extLst>
      <p:ext uri="{BB962C8B-B14F-4D97-AF65-F5344CB8AC3E}">
        <p14:creationId xmlns:p14="http://schemas.microsoft.com/office/powerpoint/2010/main" val="2259677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a:p>
            <a:r>
              <a:rPr lang="es-CR" dirty="0"/>
              <a:t>El primer equipo de Flutter evaluó más de una docena de idiomas y eligió Dart porque coincidía con la forma en que estaban creando interfaces de usuario.</a:t>
            </a:r>
          </a:p>
          <a:p>
            <a:endParaRPr lang="es-CR" dirty="0"/>
          </a:p>
        </p:txBody>
      </p:sp>
      <p:sp>
        <p:nvSpPr>
          <p:cNvPr id="4" name="Marcador de número de diapositiva 3"/>
          <p:cNvSpPr>
            <a:spLocks noGrp="1"/>
          </p:cNvSpPr>
          <p:nvPr>
            <p:ph type="sldNum" sz="quarter" idx="5"/>
          </p:nvPr>
        </p:nvSpPr>
        <p:spPr/>
        <p:txBody>
          <a:bodyPr/>
          <a:lstStyle/>
          <a:p>
            <a:fld id="{A3B61287-867D-4EE7-A910-4DD17065E676}" type="slidenum">
              <a:rPr lang="es-CR" smtClean="0"/>
              <a:t>8</a:t>
            </a:fld>
            <a:endParaRPr lang="es-CR"/>
          </a:p>
        </p:txBody>
      </p:sp>
    </p:spTree>
    <p:extLst>
      <p:ext uri="{BB962C8B-B14F-4D97-AF65-F5344CB8AC3E}">
        <p14:creationId xmlns:p14="http://schemas.microsoft.com/office/powerpoint/2010/main" val="54768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r>
              <a:rPr lang="es-CR" sz="1200" kern="1200" dirty="0">
                <a:solidFill>
                  <a:schemeClr val="tx1"/>
                </a:solidFill>
                <a:effectLst/>
                <a:latin typeface="+mn-lt"/>
                <a:ea typeface="+mn-ea"/>
                <a:cs typeface="+mn-cs"/>
              </a:rPr>
              <a:t>Debido a que las aplicaciones Flutter se compilan a código nativo, no requieren un puente lento entre reinos (por ejemplo, JavaScript a nativo). También se inician mucho más rápido.</a:t>
            </a:r>
          </a:p>
          <a:p>
            <a:endParaRPr lang="es-C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B61287-867D-4EE7-A910-4DD17065E676}" type="slidenum">
              <a:rPr kumimoji="0" lang="es-C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C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00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485DB-2741-4B1D-BF94-90084D852B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B5821D8F-5B9E-400F-B363-9AF39262E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68EFB3F3-26CC-4D1E-9F0C-E2FF686C8DF2}"/>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BCECA1DB-9EBD-4E39-B7C4-4E4C78F20C4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6C3D5393-972E-476A-BFC5-3EBA43F666DE}"/>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60741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D8E8E-144D-417C-BDCB-1E07434E782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C0771EA5-85A8-4A5F-99FF-7E0DBFECFCB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4CC5AA5B-B52B-4FAE-B3A9-BFEAF064620D}"/>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DEC4AF83-D980-49F0-9251-4D5D5BF6933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E00CBBFA-9AE8-4687-A168-D642F15BDBC6}"/>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51272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C26B0C-9F47-4833-851D-41C2DD4341B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7043670D-2373-4E54-A85D-7031DD0CE7F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13414AAF-8B1E-44FD-912E-D50F52D13A94}"/>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C57D3146-7A41-42AA-9B47-0113F0320B18}"/>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41AC73CC-57B5-482E-82E2-718D0E89C74C}"/>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101489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D4E48-646E-4726-8629-86A4C5C6F958}"/>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BE447D8D-FC14-4BAA-B642-5FCDFA78AF2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9C27D41C-BEB3-4D11-AB1B-E6C10F2D1AEB}"/>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C5A3AE06-C158-4C9E-8703-3AE38AC18FF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60A20DD-5588-4D8D-B63D-B1B2A6110275}"/>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27692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51749-AA5E-4D43-BC72-5B1A05AF951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DBB9BBC8-9779-47F2-BA81-F284F33E4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39CBFA1-FEA0-43AB-A442-B1F40D6568BF}"/>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AAA72224-6486-4978-8FA7-046EF418D3F1}"/>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E4B0216F-71FD-4D52-91D4-11D83337C4B0}"/>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172042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F1673-B637-461C-B03F-5D301520F192}"/>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16F65182-8D77-4332-987F-E80AEE44B42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0012EDBA-C548-45A1-A11B-CB64D4414C9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20D44777-A89F-47A5-B54C-7E36FC6D2B51}"/>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6" name="Marcador de pie de página 5">
            <a:extLst>
              <a:ext uri="{FF2B5EF4-FFF2-40B4-BE49-F238E27FC236}">
                <a16:creationId xmlns:a16="http://schemas.microsoft.com/office/drawing/2014/main" id="{EB9FBA5C-1B1C-4695-811E-D59ACC2884E4}"/>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5BDF9108-A8C3-497C-8EB9-713C915C4CC0}"/>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246020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331B3-FF8A-423A-9ED2-17D8970B6D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C4C8CD3D-40F7-48E0-B120-C603F6950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90DFBC6E-DA26-43B4-87BA-DB2200D28F4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E4372B5A-2CA6-489C-AC29-F6AE823DB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DE94312-DD5C-4F8D-A932-6019587FE7C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3109D740-1D55-4C38-B422-FF9C2171C707}"/>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8" name="Marcador de pie de página 7">
            <a:extLst>
              <a:ext uri="{FF2B5EF4-FFF2-40B4-BE49-F238E27FC236}">
                <a16:creationId xmlns:a16="http://schemas.microsoft.com/office/drawing/2014/main" id="{4B370DDC-BB72-48BA-9B2F-470AB04CE015}"/>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8A2C2179-8829-4C24-ADA4-4CCC8BBB45BB}"/>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9626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AB0BF-BE49-43A9-9834-612A316AED43}"/>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31993142-4EC3-4EE3-8F3E-46AFA777A53B}"/>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4" name="Marcador de pie de página 3">
            <a:extLst>
              <a:ext uri="{FF2B5EF4-FFF2-40B4-BE49-F238E27FC236}">
                <a16:creationId xmlns:a16="http://schemas.microsoft.com/office/drawing/2014/main" id="{6149E1B8-A6D8-4D92-94A5-669A228B71D8}"/>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6B986F84-416D-41DD-96A1-3AA1455116E4}"/>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142087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BF026FA-E03F-4029-A332-89C23EC54D9D}"/>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3" name="Marcador de pie de página 2">
            <a:extLst>
              <a:ext uri="{FF2B5EF4-FFF2-40B4-BE49-F238E27FC236}">
                <a16:creationId xmlns:a16="http://schemas.microsoft.com/office/drawing/2014/main" id="{AFEA008B-6BEC-486A-81DF-872339664A77}"/>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2024DFC1-0556-4E9B-8704-64DB00CEA7C9}"/>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8609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76A7B-369C-4E14-B126-C8C3DF2D41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20256487-7AD5-45CA-A814-30A1E68DE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6C1FC9AB-7F5B-44DB-89C0-27FCA7A46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6807F8A-2003-49C7-A400-0EF7D5BE7789}"/>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6" name="Marcador de pie de página 5">
            <a:extLst>
              <a:ext uri="{FF2B5EF4-FFF2-40B4-BE49-F238E27FC236}">
                <a16:creationId xmlns:a16="http://schemas.microsoft.com/office/drawing/2014/main" id="{27DA96DA-F5A2-461C-A866-1EA81793253B}"/>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E325794E-A90F-4BAC-BA67-7CCF1D29265C}"/>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59316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A8FB9-6359-4D35-AEA4-5632E1148C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C4604239-9C88-49AC-951D-A29E781A1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272AE28E-C08F-43D6-9215-0DB04F825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EB129AF-36D3-49B0-B78C-00A92D4B6185}"/>
              </a:ext>
            </a:extLst>
          </p:cNvPr>
          <p:cNvSpPr>
            <a:spLocks noGrp="1"/>
          </p:cNvSpPr>
          <p:nvPr>
            <p:ph type="dt" sz="half" idx="10"/>
          </p:nvPr>
        </p:nvSpPr>
        <p:spPr/>
        <p:txBody>
          <a:bodyPr/>
          <a:lstStyle/>
          <a:p>
            <a:fld id="{05F627F0-0D16-474D-92D8-1E5221CEA844}" type="datetimeFigureOut">
              <a:rPr lang="es-CR" smtClean="0"/>
              <a:t>27/3/2019</a:t>
            </a:fld>
            <a:endParaRPr lang="es-CR"/>
          </a:p>
        </p:txBody>
      </p:sp>
      <p:sp>
        <p:nvSpPr>
          <p:cNvPr id="6" name="Marcador de pie de página 5">
            <a:extLst>
              <a:ext uri="{FF2B5EF4-FFF2-40B4-BE49-F238E27FC236}">
                <a16:creationId xmlns:a16="http://schemas.microsoft.com/office/drawing/2014/main" id="{B3FF59F1-9451-4523-9CC8-82B1223EEBE5}"/>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C6F5E22B-68B6-498D-9E29-F74598246A4C}"/>
              </a:ext>
            </a:extLst>
          </p:cNvPr>
          <p:cNvSpPr>
            <a:spLocks noGrp="1"/>
          </p:cNvSpPr>
          <p:nvPr>
            <p:ph type="sldNum" sz="quarter" idx="12"/>
          </p:nvPr>
        </p:nvSpPr>
        <p:spPr/>
        <p:txBody>
          <a:bodyPr/>
          <a:lstStyle/>
          <a:p>
            <a:fld id="{5D67C15F-DF71-4026-85AF-5C6D89FB2A18}" type="slidenum">
              <a:rPr lang="es-CR" smtClean="0"/>
              <a:t>‹Nº›</a:t>
            </a:fld>
            <a:endParaRPr lang="es-CR"/>
          </a:p>
        </p:txBody>
      </p:sp>
    </p:spTree>
    <p:extLst>
      <p:ext uri="{BB962C8B-B14F-4D97-AF65-F5344CB8AC3E}">
        <p14:creationId xmlns:p14="http://schemas.microsoft.com/office/powerpoint/2010/main" val="348992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B4602B-B864-420F-807D-3C95868FC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56BF3F3F-8ADD-4B5D-B883-D7596B5DE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9CA9F41E-B248-4C9D-B54A-2C0D93496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627F0-0D16-474D-92D8-1E5221CEA844}" type="datetimeFigureOut">
              <a:rPr lang="es-CR" smtClean="0"/>
              <a:t>27/3/2019</a:t>
            </a:fld>
            <a:endParaRPr lang="es-CR"/>
          </a:p>
        </p:txBody>
      </p:sp>
      <p:sp>
        <p:nvSpPr>
          <p:cNvPr id="5" name="Marcador de pie de página 4">
            <a:extLst>
              <a:ext uri="{FF2B5EF4-FFF2-40B4-BE49-F238E27FC236}">
                <a16:creationId xmlns:a16="http://schemas.microsoft.com/office/drawing/2014/main" id="{02EC8218-5DDA-44BC-B6D1-DB4CAC7E8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0F791B8A-453D-4DC8-962F-7F65C8F32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7C15F-DF71-4026-85AF-5C6D89FB2A18}" type="slidenum">
              <a:rPr lang="es-CR" smtClean="0"/>
              <a:t>‹Nº›</a:t>
            </a:fld>
            <a:endParaRPr lang="es-CR"/>
          </a:p>
        </p:txBody>
      </p:sp>
    </p:spTree>
    <p:extLst>
      <p:ext uri="{BB962C8B-B14F-4D97-AF65-F5344CB8AC3E}">
        <p14:creationId xmlns:p14="http://schemas.microsoft.com/office/powerpoint/2010/main" val="2438705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56CD865-608E-496C-9C43-5C6BD82A42BC}"/>
              </a:ext>
            </a:extLst>
          </p:cNvPr>
          <p:cNvSpPr>
            <a:spLocks noGrp="1"/>
          </p:cNvSpPr>
          <p:nvPr>
            <p:ph type="ctrTitle"/>
          </p:nvPr>
        </p:nvSpPr>
        <p:spPr>
          <a:xfrm>
            <a:off x="6586491" y="2027552"/>
            <a:ext cx="4805996" cy="1401448"/>
          </a:xfrm>
        </p:spPr>
        <p:txBody>
          <a:bodyPr anchor="t">
            <a:normAutofit/>
          </a:bodyPr>
          <a:lstStyle/>
          <a:p>
            <a:pPr algn="l"/>
            <a:r>
              <a:rPr lang="es-CR" sz="5400" b="1" dirty="0">
                <a:solidFill>
                  <a:srgbClr val="000000"/>
                </a:solidFill>
                <a:latin typeface="Arial" panose="020B0604020202020204" pitchFamily="34" charset="0"/>
                <a:cs typeface="Arial" panose="020B0604020202020204" pitchFamily="34" charset="0"/>
              </a:rPr>
              <a:t>Flutter</a:t>
            </a:r>
          </a:p>
        </p:txBody>
      </p:sp>
      <p:sp>
        <p:nvSpPr>
          <p:cNvPr id="3" name="Subtítulo 2">
            <a:extLst>
              <a:ext uri="{FF2B5EF4-FFF2-40B4-BE49-F238E27FC236}">
                <a16:creationId xmlns:a16="http://schemas.microsoft.com/office/drawing/2014/main" id="{96709366-31ED-4AB8-A083-B0975780F614}"/>
              </a:ext>
            </a:extLst>
          </p:cNvPr>
          <p:cNvSpPr>
            <a:spLocks noGrp="1"/>
          </p:cNvSpPr>
          <p:nvPr>
            <p:ph type="subTitle" idx="1"/>
          </p:nvPr>
        </p:nvSpPr>
        <p:spPr>
          <a:xfrm>
            <a:off x="6586491" y="3604847"/>
            <a:ext cx="4006481" cy="1065627"/>
          </a:xfrm>
        </p:spPr>
        <p:txBody>
          <a:bodyPr anchor="b">
            <a:normAutofit/>
          </a:bodyPr>
          <a:lstStyle/>
          <a:p>
            <a:pPr algn="l"/>
            <a:r>
              <a:rPr lang="es-CR" dirty="0">
                <a:solidFill>
                  <a:srgbClr val="000000"/>
                </a:solidFill>
                <a:latin typeface="Arial" panose="020B0604020202020204" pitchFamily="34" charset="0"/>
                <a:cs typeface="Arial" panose="020B0604020202020204" pitchFamily="34" charset="0"/>
              </a:rPr>
              <a:t>Jullyus Davis</a:t>
            </a:r>
          </a:p>
          <a:p>
            <a:pPr algn="l"/>
            <a:r>
              <a:rPr lang="es-CR" dirty="0">
                <a:solidFill>
                  <a:srgbClr val="000000"/>
                </a:solidFill>
                <a:latin typeface="Arial" panose="020B0604020202020204" pitchFamily="34" charset="0"/>
                <a:cs typeface="Arial" panose="020B0604020202020204" pitchFamily="34" charset="0"/>
              </a:rPr>
              <a:t>Fernando Laínez </a:t>
            </a:r>
          </a:p>
        </p:txBody>
      </p:sp>
      <p:sp>
        <p:nvSpPr>
          <p:cNvPr id="17"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8FC362A6-7789-4C24-B808-0FDE76A1520D}"/>
              </a:ext>
            </a:extLst>
          </p:cNvPr>
          <p:cNvPicPr>
            <a:picLocks noChangeAspect="1"/>
          </p:cNvPicPr>
          <p:nvPr/>
        </p:nvPicPr>
        <p:blipFill rotWithShape="1">
          <a:blip r:embed="rId3">
            <a:alphaModFix/>
            <a:extLst/>
          </a:blip>
          <a:srcRect l="8424" r="4678" b="3"/>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232543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13AF704-2F48-4089-8E95-7F1254D9686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Conclusiones </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F2AA4242-89B1-43E8-A7ED-DDF90D0D37CF}"/>
              </a:ext>
            </a:extLst>
          </p:cNvPr>
          <p:cNvPicPr>
            <a:picLocks noGrp="1" noChangeAspect="1"/>
          </p:cNvPicPr>
          <p:nvPr>
            <p:ph idx="1"/>
          </p:nvPr>
        </p:nvPicPr>
        <p:blipFill>
          <a:blip r:embed="rId2"/>
          <a:stretch>
            <a:fillRect/>
          </a:stretch>
        </p:blipFill>
        <p:spPr>
          <a:xfrm>
            <a:off x="2070813" y="2509911"/>
            <a:ext cx="7995274" cy="3997637"/>
          </a:xfrm>
          <a:prstGeom prst="rect">
            <a:avLst/>
          </a:prstGeom>
        </p:spPr>
      </p:pic>
    </p:spTree>
    <p:extLst>
      <p:ext uri="{BB962C8B-B14F-4D97-AF65-F5344CB8AC3E}">
        <p14:creationId xmlns:p14="http://schemas.microsoft.com/office/powerpoint/2010/main" val="206893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E3BC3-7B6B-4784-B7A7-9179C99D0CF9}"/>
              </a:ext>
            </a:extLst>
          </p:cNvPr>
          <p:cNvSpPr>
            <a:spLocks noGrp="1"/>
          </p:cNvSpPr>
          <p:nvPr>
            <p:ph type="title"/>
          </p:nvPr>
        </p:nvSpPr>
        <p:spPr>
          <a:xfrm>
            <a:off x="762001" y="803325"/>
            <a:ext cx="5314536" cy="1325563"/>
          </a:xfrm>
        </p:spPr>
        <p:txBody>
          <a:bodyPr>
            <a:normAutofit/>
          </a:bodyPr>
          <a:lstStyle/>
          <a:p>
            <a:r>
              <a:rPr lang="es-CR" b="1" dirty="0">
                <a:latin typeface="Arial" panose="020B0604020202020204" pitchFamily="34" charset="0"/>
                <a:cs typeface="Arial" panose="020B0604020202020204" pitchFamily="34" charset="0"/>
              </a:rPr>
              <a:t>Objetivos </a:t>
            </a:r>
          </a:p>
        </p:txBody>
      </p:sp>
      <p:sp>
        <p:nvSpPr>
          <p:cNvPr id="3" name="Marcador de contenido 2">
            <a:extLst>
              <a:ext uri="{FF2B5EF4-FFF2-40B4-BE49-F238E27FC236}">
                <a16:creationId xmlns:a16="http://schemas.microsoft.com/office/drawing/2014/main" id="{C1D2CE17-E9B1-47AB-AACE-ED5999F7CCBD}"/>
              </a:ext>
            </a:extLst>
          </p:cNvPr>
          <p:cNvSpPr>
            <a:spLocks noGrp="1"/>
          </p:cNvSpPr>
          <p:nvPr>
            <p:ph idx="1"/>
          </p:nvPr>
        </p:nvSpPr>
        <p:spPr>
          <a:xfrm>
            <a:off x="410817" y="2128889"/>
            <a:ext cx="6171963" cy="4377928"/>
          </a:xfrm>
        </p:spPr>
        <p:txBody>
          <a:bodyPr anchor="t">
            <a:normAutofit fontScale="92500" lnSpcReduction="20000"/>
          </a:bodyPr>
          <a:lstStyle/>
          <a:p>
            <a:pPr>
              <a:lnSpc>
                <a:spcPct val="110000"/>
              </a:lnSpc>
            </a:pPr>
            <a:r>
              <a:rPr lang="es-CR" dirty="0"/>
              <a:t> Dar a conocer un nuevo framework llamado Flutter, como una nueva opción potente para el desarrollo de software.</a:t>
            </a:r>
          </a:p>
          <a:p>
            <a:pPr>
              <a:lnSpc>
                <a:spcPct val="110000"/>
              </a:lnSpc>
            </a:pPr>
            <a:r>
              <a:rPr lang="es-CR" dirty="0"/>
              <a:t>Mostrar el entorno de desarrollo de Flutter</a:t>
            </a:r>
          </a:p>
          <a:p>
            <a:pPr>
              <a:lnSpc>
                <a:spcPct val="110000"/>
              </a:lnSpc>
            </a:pPr>
            <a:r>
              <a:rPr lang="es-CR" dirty="0"/>
              <a:t> Mostrar a Dart como lenguaje de programación especificado usado para este nuevo software.</a:t>
            </a:r>
          </a:p>
          <a:p>
            <a:pPr>
              <a:lnSpc>
                <a:spcPct val="110000"/>
              </a:lnSpc>
            </a:pPr>
            <a:r>
              <a:rPr lang="es-CR" dirty="0"/>
              <a:t> Ejemplificar una pequeña aplicación utilizando Flutter y Dart.</a:t>
            </a:r>
          </a:p>
          <a:p>
            <a:pPr>
              <a:lnSpc>
                <a:spcPct val="110000"/>
              </a:lnSpc>
            </a:pPr>
            <a:endParaRPr lang="es-CR"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5D258A5F-D172-4A7D-98B0-318CAEC24F07}"/>
              </a:ext>
            </a:extLst>
          </p:cNvPr>
          <p:cNvPicPr>
            <a:picLocks noChangeAspect="1"/>
          </p:cNvPicPr>
          <p:nvPr/>
        </p:nvPicPr>
        <p:blipFill rotWithShape="1">
          <a:blip r:embed="rId2"/>
          <a:srcRect l="2640" r="1126"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459145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9D70580-D9F1-4783-9DE5-1C201325C1D6}"/>
              </a:ext>
            </a:extLst>
          </p:cNvPr>
          <p:cNvSpPr>
            <a:spLocks noGrp="1"/>
          </p:cNvSpPr>
          <p:nvPr>
            <p:ph type="title"/>
          </p:nvPr>
        </p:nvSpPr>
        <p:spPr>
          <a:xfrm>
            <a:off x="833002" y="132681"/>
            <a:ext cx="10520702" cy="1325563"/>
          </a:xfrm>
        </p:spPr>
        <p:txBody>
          <a:bodyPr>
            <a:normAutofit/>
          </a:bodyPr>
          <a:lstStyle/>
          <a:p>
            <a:r>
              <a:rPr lang="es-CR" b="1" dirty="0">
                <a:latin typeface="Arial" panose="020B0604020202020204" pitchFamily="34" charset="0"/>
                <a:cs typeface="Arial" panose="020B0604020202020204" pitchFamily="34" charset="0"/>
              </a:rPr>
              <a:t>Historia </a:t>
            </a:r>
          </a:p>
        </p:txBody>
      </p:sp>
      <p:sp>
        <p:nvSpPr>
          <p:cNvPr id="3" name="Marcador de contenido 2">
            <a:extLst>
              <a:ext uri="{FF2B5EF4-FFF2-40B4-BE49-F238E27FC236}">
                <a16:creationId xmlns:a16="http://schemas.microsoft.com/office/drawing/2014/main" id="{B51ED5AF-4EE4-4713-AA7D-E276059BCF38}"/>
              </a:ext>
            </a:extLst>
          </p:cNvPr>
          <p:cNvSpPr>
            <a:spLocks noGrp="1"/>
          </p:cNvSpPr>
          <p:nvPr>
            <p:ph idx="1"/>
          </p:nvPr>
        </p:nvSpPr>
        <p:spPr>
          <a:xfrm>
            <a:off x="304800" y="1590924"/>
            <a:ext cx="5963478" cy="4818823"/>
          </a:xfrm>
        </p:spPr>
        <p:txBody>
          <a:bodyPr>
            <a:normAutofit/>
          </a:bodyPr>
          <a:lstStyle/>
          <a:p>
            <a:pPr>
              <a:lnSpc>
                <a:spcPct val="100000"/>
              </a:lnSpc>
            </a:pPr>
            <a:r>
              <a:rPr lang="es-CR" dirty="0"/>
              <a:t>Este entorno sale con el nombre de “Sky” en el 2015, los desarrolladores de Google que son los creadores de este medio trabajaron en el hasta llamarlo Flutter en mayo del 2017</a:t>
            </a:r>
          </a:p>
          <a:p>
            <a:pPr marL="0" indent="0">
              <a:lnSpc>
                <a:spcPct val="100000"/>
              </a:lnSpc>
              <a:buNone/>
            </a:pPr>
            <a:endParaRPr lang="es-CR" dirty="0"/>
          </a:p>
          <a:p>
            <a:pPr>
              <a:lnSpc>
                <a:spcPct val="100000"/>
              </a:lnSpc>
            </a:pPr>
            <a:r>
              <a:rPr lang="es-CR" dirty="0"/>
              <a:t>El 23 de marzo del 2018 se publica el anuncio del software ya mejorado y de una manera gratuita para todo el público</a:t>
            </a:r>
          </a:p>
          <a:p>
            <a:pPr>
              <a:lnSpc>
                <a:spcPct val="100000"/>
              </a:lnSpc>
            </a:pPr>
            <a:endParaRPr lang="es-CR" dirty="0"/>
          </a:p>
        </p:txBody>
      </p:sp>
      <p:pic>
        <p:nvPicPr>
          <p:cNvPr id="1026" name="Picture 2" descr="Resultado de imagen para google developer">
            <a:extLst>
              <a:ext uri="{FF2B5EF4-FFF2-40B4-BE49-F238E27FC236}">
                <a16:creationId xmlns:a16="http://schemas.microsoft.com/office/drawing/2014/main" id="{18252069-379C-4C80-B3C4-681CCD0E9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394" y="1773816"/>
            <a:ext cx="6225885" cy="393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4706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AF4AB-9D2C-4BD7-9C95-91A2742225B7}"/>
              </a:ext>
            </a:extLst>
          </p:cNvPr>
          <p:cNvSpPr>
            <a:spLocks noGrp="1"/>
          </p:cNvSpPr>
          <p:nvPr>
            <p:ph type="title"/>
          </p:nvPr>
        </p:nvSpPr>
        <p:spPr>
          <a:xfrm>
            <a:off x="648929" y="629266"/>
            <a:ext cx="3651467" cy="1676603"/>
          </a:xfrm>
        </p:spPr>
        <p:txBody>
          <a:bodyPr>
            <a:normAutofit/>
          </a:bodyPr>
          <a:lstStyle/>
          <a:p>
            <a:r>
              <a:rPr lang="es-CR" b="1">
                <a:latin typeface="Arial" panose="020B0604020202020204" pitchFamily="34" charset="0"/>
                <a:cs typeface="Arial" panose="020B0604020202020204" pitchFamily="34" charset="0"/>
              </a:rPr>
              <a:t>Beneficios </a:t>
            </a:r>
            <a:endParaRPr lang="es-CR"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4F95489-B72B-4C34-A84E-2712BE8F84A7}"/>
              </a:ext>
            </a:extLst>
          </p:cNvPr>
          <p:cNvSpPr>
            <a:spLocks noGrp="1"/>
          </p:cNvSpPr>
          <p:nvPr>
            <p:ph idx="1"/>
          </p:nvPr>
        </p:nvSpPr>
        <p:spPr>
          <a:xfrm>
            <a:off x="648930" y="2438401"/>
            <a:ext cx="4333887" cy="2113732"/>
          </a:xfrm>
        </p:spPr>
        <p:txBody>
          <a:bodyPr>
            <a:normAutofit/>
          </a:bodyPr>
          <a:lstStyle/>
          <a:p>
            <a:r>
              <a:rPr lang="es-CR" sz="2400" dirty="0"/>
              <a:t>Desarrollo de alta velocidad </a:t>
            </a:r>
          </a:p>
          <a:p>
            <a:r>
              <a:rPr lang="es-CR" sz="2400" dirty="0"/>
              <a:t>Diseños expresivos y flexibles </a:t>
            </a:r>
          </a:p>
          <a:p>
            <a:r>
              <a:rPr lang="es-CR" sz="2400" dirty="0"/>
              <a:t>Experiencias de alta calidad </a:t>
            </a:r>
          </a:p>
          <a:p>
            <a:pPr marL="0" indent="0">
              <a:buNone/>
            </a:pPr>
            <a:endParaRPr lang="es-CR" sz="2400" dirty="0"/>
          </a:p>
        </p:txBody>
      </p:sp>
      <p:pic>
        <p:nvPicPr>
          <p:cNvPr id="2050" name="Picture 2" descr="Resultado de la imagen para flutter">
            <a:extLst>
              <a:ext uri="{FF2B5EF4-FFF2-40B4-BE49-F238E27FC236}">
                <a16:creationId xmlns:a16="http://schemas.microsoft.com/office/drawing/2014/main" id="{810909AB-013C-4993-AEA9-6CC79BE273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546" b="1"/>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9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06CB02-44E5-4488-BB0E-DE351D1DE38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Instalacion </a:t>
            </a:r>
          </a:p>
        </p:txBody>
      </p:sp>
      <p:pic>
        <p:nvPicPr>
          <p:cNvPr id="4" name="Marcador de contenido 3">
            <a:extLst>
              <a:ext uri="{FF2B5EF4-FFF2-40B4-BE49-F238E27FC236}">
                <a16:creationId xmlns:a16="http://schemas.microsoft.com/office/drawing/2014/main" id="{0EE0CAE6-76E2-484F-B087-0C3C029B3D16}"/>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271405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D0FA8DCA-07C8-4B1D-A689-CAD98F12E2EF}"/>
              </a:ext>
            </a:extLst>
          </p:cNvPr>
          <p:cNvPicPr>
            <a:picLocks noChangeAspect="1"/>
          </p:cNvPicPr>
          <p:nvPr/>
        </p:nvPicPr>
        <p:blipFill>
          <a:blip r:embed="rId2"/>
          <a:stretch>
            <a:fillRect/>
          </a:stretch>
        </p:blipFill>
        <p:spPr>
          <a:xfrm>
            <a:off x="7092985" y="2155402"/>
            <a:ext cx="4260814" cy="3366043"/>
          </a:xfrm>
          <a:prstGeom prst="rect">
            <a:avLst/>
          </a:prstGeom>
        </p:spPr>
      </p:pic>
      <p:sp>
        <p:nvSpPr>
          <p:cNvPr id="11" name="Freeform: Shape 1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77D2E97-39D9-4D4C-97F7-5C0CF30F8E64}"/>
              </a:ext>
            </a:extLst>
          </p:cNvPr>
          <p:cNvSpPr>
            <a:spLocks noGrp="1"/>
          </p:cNvSpPr>
          <p:nvPr>
            <p:ph type="title"/>
          </p:nvPr>
        </p:nvSpPr>
        <p:spPr>
          <a:xfrm>
            <a:off x="838199" y="365125"/>
            <a:ext cx="5529943" cy="1325563"/>
          </a:xfrm>
        </p:spPr>
        <p:txBody>
          <a:bodyPr>
            <a:normAutofit/>
          </a:bodyPr>
          <a:lstStyle/>
          <a:p>
            <a:r>
              <a:rPr lang="es-CR" b="1" dirty="0">
                <a:latin typeface="Arial" panose="020B0604020202020204" pitchFamily="34" charset="0"/>
                <a:cs typeface="Arial" panose="020B0604020202020204" pitchFamily="34" charset="0"/>
              </a:rPr>
              <a:t>Entorno y compatibilidad </a:t>
            </a:r>
          </a:p>
        </p:txBody>
      </p:sp>
      <p:sp>
        <p:nvSpPr>
          <p:cNvPr id="3" name="Marcador de contenido 2">
            <a:extLst>
              <a:ext uri="{FF2B5EF4-FFF2-40B4-BE49-F238E27FC236}">
                <a16:creationId xmlns:a16="http://schemas.microsoft.com/office/drawing/2014/main" id="{7A9C443A-7A28-4741-B757-C88739BB60D7}"/>
              </a:ext>
            </a:extLst>
          </p:cNvPr>
          <p:cNvSpPr>
            <a:spLocks noGrp="1"/>
          </p:cNvSpPr>
          <p:nvPr>
            <p:ph idx="1"/>
          </p:nvPr>
        </p:nvSpPr>
        <p:spPr>
          <a:xfrm>
            <a:off x="71998" y="2155402"/>
            <a:ext cx="5255375" cy="4337473"/>
          </a:xfrm>
        </p:spPr>
        <p:txBody>
          <a:bodyPr>
            <a:normAutofit/>
          </a:bodyPr>
          <a:lstStyle/>
          <a:p>
            <a:pPr marL="0" indent="0">
              <a:buNone/>
            </a:pPr>
            <a:r>
              <a:rPr lang="es-CR" dirty="0"/>
              <a:t>Flutter es un SDK de aplicaciones móviles para la creación de aplicaciones de alto rendimiento y alta fidelidad para iOS y Android, a partir de un único código base.</a:t>
            </a:r>
          </a:p>
          <a:p>
            <a:pPr marL="0" indent="0">
              <a:buNone/>
            </a:pPr>
            <a:endParaRPr lang="es-CR" dirty="0"/>
          </a:p>
        </p:txBody>
      </p:sp>
    </p:spTree>
    <p:extLst>
      <p:ext uri="{BB962C8B-B14F-4D97-AF65-F5344CB8AC3E}">
        <p14:creationId xmlns:p14="http://schemas.microsoft.com/office/powerpoint/2010/main" val="4559881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0FA8DCA-07C8-4B1D-A689-CAD98F12E2EF}"/>
              </a:ext>
            </a:extLst>
          </p:cNvPr>
          <p:cNvPicPr>
            <a:picLocks noChangeAspect="1"/>
          </p:cNvPicPr>
          <p:nvPr/>
        </p:nvPicPr>
        <p:blipFill>
          <a:blip r:embed="rId2"/>
          <a:stretch>
            <a:fillRect/>
          </a:stretch>
        </p:blipFill>
        <p:spPr>
          <a:xfrm>
            <a:off x="7092985" y="2155402"/>
            <a:ext cx="4260814" cy="3366043"/>
          </a:xfrm>
          <a:prstGeom prst="rect">
            <a:avLst/>
          </a:prstGeom>
        </p:spPr>
      </p:pic>
      <p:sp>
        <p:nvSpPr>
          <p:cNvPr id="11" name="Freeform: Shape 1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77D2E97-39D9-4D4C-97F7-5C0CF30F8E64}"/>
              </a:ext>
            </a:extLst>
          </p:cNvPr>
          <p:cNvSpPr>
            <a:spLocks noGrp="1"/>
          </p:cNvSpPr>
          <p:nvPr>
            <p:ph type="title"/>
          </p:nvPr>
        </p:nvSpPr>
        <p:spPr>
          <a:xfrm>
            <a:off x="838199" y="365125"/>
            <a:ext cx="5529943" cy="1325563"/>
          </a:xfrm>
        </p:spPr>
        <p:txBody>
          <a:bodyPr>
            <a:normAutofit/>
          </a:bodyPr>
          <a:lstStyle/>
          <a:p>
            <a:r>
              <a:rPr lang="es-CR" b="1" dirty="0">
                <a:latin typeface="Arial" panose="020B0604020202020204" pitchFamily="34" charset="0"/>
                <a:cs typeface="Arial" panose="020B0604020202020204" pitchFamily="34" charset="0"/>
              </a:rPr>
              <a:t>Entorno y compatibilidad </a:t>
            </a:r>
          </a:p>
        </p:txBody>
      </p:sp>
      <p:sp>
        <p:nvSpPr>
          <p:cNvPr id="3" name="Marcador de contenido 2">
            <a:extLst>
              <a:ext uri="{FF2B5EF4-FFF2-40B4-BE49-F238E27FC236}">
                <a16:creationId xmlns:a16="http://schemas.microsoft.com/office/drawing/2014/main" id="{7A9C443A-7A28-4741-B757-C88739BB60D7}"/>
              </a:ext>
            </a:extLst>
          </p:cNvPr>
          <p:cNvSpPr>
            <a:spLocks noGrp="1"/>
          </p:cNvSpPr>
          <p:nvPr>
            <p:ph idx="1"/>
          </p:nvPr>
        </p:nvSpPr>
        <p:spPr>
          <a:xfrm>
            <a:off x="71998" y="2155402"/>
            <a:ext cx="5255375" cy="4337473"/>
          </a:xfrm>
        </p:spPr>
        <p:txBody>
          <a:bodyPr>
            <a:normAutofit/>
          </a:bodyPr>
          <a:lstStyle/>
          <a:p>
            <a:pPr marL="0" indent="0">
              <a:buNone/>
            </a:pPr>
            <a:r>
              <a:rPr lang="es-CR" dirty="0"/>
              <a:t>El objetivo es permitir a los desarrolladores que lancen aplicaciones de alto rendimiento que se adapten de forma natural a diferentes plataformas</a:t>
            </a:r>
          </a:p>
        </p:txBody>
      </p:sp>
    </p:spTree>
    <p:extLst>
      <p:ext uri="{BB962C8B-B14F-4D97-AF65-F5344CB8AC3E}">
        <p14:creationId xmlns:p14="http://schemas.microsoft.com/office/powerpoint/2010/main" val="39711082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8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2D2767F-ECE9-4A26-8376-B5AB54F6689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R" sz="4800" b="1">
                <a:solidFill>
                  <a:srgbClr val="FFFFFF"/>
                </a:solidFill>
                <a:latin typeface="Arial" panose="020B0604020202020204" pitchFamily="34" charset="0"/>
                <a:cs typeface="Arial" panose="020B0604020202020204" pitchFamily="34" charset="0"/>
              </a:rPr>
              <a:t>Dart</a:t>
            </a:r>
          </a:p>
        </p:txBody>
      </p:sp>
      <p:pic>
        <p:nvPicPr>
          <p:cNvPr id="4" name="Imagen 3">
            <a:extLst>
              <a:ext uri="{FF2B5EF4-FFF2-40B4-BE49-F238E27FC236}">
                <a16:creationId xmlns:a16="http://schemas.microsoft.com/office/drawing/2014/main" id="{62D9C07B-C136-4DB0-A320-85770AAF7D2B}"/>
              </a:ext>
            </a:extLst>
          </p:cNvPr>
          <p:cNvPicPr>
            <a:picLocks noChangeAspect="1"/>
          </p:cNvPicPr>
          <p:nvPr/>
        </p:nvPicPr>
        <p:blipFill>
          <a:blip r:embed="rId3"/>
          <a:stretch>
            <a:fillRect/>
          </a:stretch>
        </p:blipFill>
        <p:spPr>
          <a:xfrm>
            <a:off x="4038600" y="366914"/>
            <a:ext cx="6990471" cy="2726282"/>
          </a:xfrm>
          <a:prstGeom prst="rect">
            <a:avLst/>
          </a:prstGeom>
        </p:spPr>
      </p:pic>
      <p:sp>
        <p:nvSpPr>
          <p:cNvPr id="3" name="Marcador de contenido 2">
            <a:extLst>
              <a:ext uri="{FF2B5EF4-FFF2-40B4-BE49-F238E27FC236}">
                <a16:creationId xmlns:a16="http://schemas.microsoft.com/office/drawing/2014/main" id="{CA7AA29D-425E-4F50-B98B-8704C3F91692}"/>
              </a:ext>
            </a:extLst>
          </p:cNvPr>
          <p:cNvSpPr>
            <a:spLocks noGrp="1"/>
          </p:cNvSpPr>
          <p:nvPr>
            <p:ph idx="1"/>
          </p:nvPr>
        </p:nvSpPr>
        <p:spPr>
          <a:xfrm>
            <a:off x="4038600" y="3881009"/>
            <a:ext cx="7736058" cy="2521767"/>
          </a:xfrm>
        </p:spPr>
        <p:txBody>
          <a:bodyPr>
            <a:normAutofit lnSpcReduction="10000"/>
          </a:bodyPr>
          <a:lstStyle/>
          <a:p>
            <a:r>
              <a:rPr lang="es-CR" dirty="0"/>
              <a:t>Dart es AOT (</a:t>
            </a:r>
            <a:r>
              <a:rPr lang="es-CR" dirty="0" err="1"/>
              <a:t>Ahead</a:t>
            </a:r>
            <a:r>
              <a:rPr lang="es-CR" dirty="0"/>
              <a:t> </a:t>
            </a:r>
            <a:r>
              <a:rPr lang="es-CR" dirty="0" err="1"/>
              <a:t>Of</a:t>
            </a:r>
            <a:r>
              <a:rPr lang="es-CR" dirty="0"/>
              <a:t> Time) compilado en código nativo rápido y predecible. Esto no solo hace que Flutter sea rápido.</a:t>
            </a:r>
          </a:p>
          <a:p>
            <a:r>
              <a:rPr lang="es-CR" dirty="0"/>
              <a:t>Dart también se puede compilar con JIT (Just In Time) para ciclos de desarrollo excepcionalmente rápidos y flujos de trabajo que cambian el juego.</a:t>
            </a:r>
          </a:p>
          <a:p>
            <a:endParaRPr lang="es-CR" dirty="0"/>
          </a:p>
        </p:txBody>
      </p:sp>
    </p:spTree>
    <p:extLst>
      <p:ext uri="{BB962C8B-B14F-4D97-AF65-F5344CB8AC3E}">
        <p14:creationId xmlns:p14="http://schemas.microsoft.com/office/powerpoint/2010/main" val="172240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8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2D2767F-ECE9-4A26-8376-B5AB54F6689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R" sz="4800" b="1">
                <a:solidFill>
                  <a:srgbClr val="FFFFFF"/>
                </a:solidFill>
                <a:latin typeface="Arial" panose="020B0604020202020204" pitchFamily="34" charset="0"/>
                <a:cs typeface="Arial" panose="020B0604020202020204" pitchFamily="34" charset="0"/>
              </a:rPr>
              <a:t>Dart</a:t>
            </a:r>
          </a:p>
        </p:txBody>
      </p:sp>
      <p:pic>
        <p:nvPicPr>
          <p:cNvPr id="4" name="Imagen 3">
            <a:extLst>
              <a:ext uri="{FF2B5EF4-FFF2-40B4-BE49-F238E27FC236}">
                <a16:creationId xmlns:a16="http://schemas.microsoft.com/office/drawing/2014/main" id="{62D9C07B-C136-4DB0-A320-85770AAF7D2B}"/>
              </a:ext>
            </a:extLst>
          </p:cNvPr>
          <p:cNvPicPr>
            <a:picLocks noChangeAspect="1"/>
          </p:cNvPicPr>
          <p:nvPr/>
        </p:nvPicPr>
        <p:blipFill>
          <a:blip r:embed="rId3"/>
          <a:stretch>
            <a:fillRect/>
          </a:stretch>
        </p:blipFill>
        <p:spPr>
          <a:xfrm>
            <a:off x="4038600" y="366914"/>
            <a:ext cx="6990471" cy="2726282"/>
          </a:xfrm>
          <a:prstGeom prst="rect">
            <a:avLst/>
          </a:prstGeom>
        </p:spPr>
      </p:pic>
      <p:sp>
        <p:nvSpPr>
          <p:cNvPr id="3" name="Marcador de contenido 2">
            <a:extLst>
              <a:ext uri="{FF2B5EF4-FFF2-40B4-BE49-F238E27FC236}">
                <a16:creationId xmlns:a16="http://schemas.microsoft.com/office/drawing/2014/main" id="{CA7AA29D-425E-4F50-B98B-8704C3F91692}"/>
              </a:ext>
            </a:extLst>
          </p:cNvPr>
          <p:cNvSpPr>
            <a:spLocks noGrp="1"/>
          </p:cNvSpPr>
          <p:nvPr>
            <p:ph idx="1"/>
          </p:nvPr>
        </p:nvSpPr>
        <p:spPr>
          <a:xfrm>
            <a:off x="4038600" y="3881009"/>
            <a:ext cx="7736058" cy="2521767"/>
          </a:xfrm>
        </p:spPr>
        <p:txBody>
          <a:bodyPr>
            <a:normAutofit/>
          </a:bodyPr>
          <a:lstStyle/>
          <a:p>
            <a:r>
              <a:rPr lang="es-CR" dirty="0"/>
              <a:t>Dart facilita la creación de animaciones y transiciones suaves que se ejecutan a 60 </a:t>
            </a:r>
            <a:r>
              <a:rPr lang="es-CR" dirty="0" err="1"/>
              <a:t>fps</a:t>
            </a:r>
            <a:r>
              <a:rPr lang="es-CR" dirty="0"/>
              <a:t>. Dart puede hacer la asignación de objetos y la recolección de basura sin bloqueos</a:t>
            </a:r>
          </a:p>
          <a:p>
            <a:r>
              <a:rPr lang="es-CR" dirty="0"/>
              <a:t>Hot </a:t>
            </a:r>
            <a:r>
              <a:rPr lang="es-CR" dirty="0" err="1"/>
              <a:t>reload</a:t>
            </a:r>
            <a:r>
              <a:rPr lang="es-CR" dirty="0"/>
              <a:t> </a:t>
            </a:r>
          </a:p>
          <a:p>
            <a:endParaRPr lang="es-CR" dirty="0"/>
          </a:p>
        </p:txBody>
      </p:sp>
    </p:spTree>
    <p:extLst>
      <p:ext uri="{BB962C8B-B14F-4D97-AF65-F5344CB8AC3E}">
        <p14:creationId xmlns:p14="http://schemas.microsoft.com/office/powerpoint/2010/main" val="40302562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Panorámica</PresentationFormat>
  <Paragraphs>34</Paragraphs>
  <Slides>10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Flutter</vt:lpstr>
      <vt:lpstr>Objetivos </vt:lpstr>
      <vt:lpstr>Historia </vt:lpstr>
      <vt:lpstr>Beneficios </vt:lpstr>
      <vt:lpstr>Instalacion </vt:lpstr>
      <vt:lpstr>Entorno y compatibilidad </vt:lpstr>
      <vt:lpstr>Entorno y compatibilidad </vt:lpstr>
      <vt:lpstr>Dart</vt:lpstr>
      <vt:lpstr>Dart</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dc:title>
  <dc:creator>Fernando Laínez</dc:creator>
  <cp:lastModifiedBy>Fernando Laínez</cp:lastModifiedBy>
  <cp:revision>1</cp:revision>
  <dcterms:created xsi:type="dcterms:W3CDTF">2019-03-27T19:39:37Z</dcterms:created>
  <dcterms:modified xsi:type="dcterms:W3CDTF">2019-03-27T19:39:57Z</dcterms:modified>
</cp:coreProperties>
</file>