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80" r:id="rId4"/>
    <p:sldId id="294" r:id="rId5"/>
    <p:sldId id="268" r:id="rId6"/>
    <p:sldId id="286" r:id="rId7"/>
    <p:sldId id="293" r:id="rId8"/>
    <p:sldId id="289" r:id="rId9"/>
    <p:sldId id="284" r:id="rId10"/>
    <p:sldId id="288" r:id="rId11"/>
    <p:sldId id="287" r:id="rId12"/>
    <p:sldId id="281" r:id="rId13"/>
    <p:sldId id="275" r:id="rId14"/>
    <p:sldId id="290" r:id="rId15"/>
    <p:sldId id="283" r:id="rId16"/>
    <p:sldId id="285" r:id="rId17"/>
    <p:sldId id="278" r:id="rId18"/>
    <p:sldId id="292" r:id="rId19"/>
    <p:sldId id="27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920E7-3090-4827-B241-79476106C419}" v="9" dt="2018-12-10T10:38:46.634"/>
    <p1510:client id="{050D242D-2FC3-46DA-B559-07D66099DA6A}" v="28" dt="2018-12-10T13:17:06.768"/>
    <p1510:client id="{E714FFB9-9E4A-4479-805D-42AC3015EDFF}" v="933" dt="2018-12-11T01:00:03.980"/>
    <p1510:client id="{EAED0A0C-AE69-4439-B7FE-D5BD64FA744A}" v="1" dt="2018-12-10T16:34:03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67463" autoAdjust="0"/>
  </p:normalViewPr>
  <p:slideViewPr>
    <p:cSldViewPr snapToGrid="0">
      <p:cViewPr varScale="1">
        <p:scale>
          <a:sx n="71" d="100"/>
          <a:sy n="71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11-Dec-18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8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CNN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tiga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Tanpa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 Learning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kedua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 Learning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pernah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dilatih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IslamicQA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ketiga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 Learning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dilatih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IslamicQA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model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dilatih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piss-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arsitektur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ketiga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disamakan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konvolusi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sebanyak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dan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dropout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0,1.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epochs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ditetapkan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sebanyak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Transfer Learning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Skenario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ditetapkan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sebanyak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Pada CNN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adaptive gradient descent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Nesterov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-accelerated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Adaptive Moment Estimation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NAdam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rate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2x10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-3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l-G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4x10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-3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Nadam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gabungan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Adam dan Momentum.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Nadam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dinilai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kemampuan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melampaui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momentum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Nesterov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momentum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konvensional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0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get_prediction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menerima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doc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chat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masuk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terlebih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dahulu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diubah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bentuknya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 Embeddings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sentence_to_vec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Setelah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CNN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memprediksi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mengembalikan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disimpan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Pada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menempati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indeks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pertama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Nilai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kedua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menempati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indeks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kedua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Begitu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seterusnya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4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11-Dec-18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11-Dec-18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11-Dec-18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11-Dec-18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11-Dec-18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11-Dec-18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11-Dec-18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11-Dec-18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11-Dec-18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11-Dec-18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11-Dec-18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11-Dec-18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2027" y="2589754"/>
            <a:ext cx="7280359" cy="137570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5400" b="1" dirty="0">
                <a:latin typeface="Century Gothic"/>
                <a:cs typeface="Times New Roman" panose="02020603050405020304" pitchFamily="18" charset="0"/>
              </a:rPr>
              <a:t>Chatbot</a:t>
            </a:r>
            <a:r>
              <a:rPr lang="en-US" sz="5400" b="1" dirty="0">
                <a:latin typeface="Century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Century Gothic"/>
                <a:cs typeface="Times New Roman" panose="02020603050405020304" pitchFamily="18" charset="0"/>
              </a:rPr>
              <a:t>IslamicQA</a:t>
            </a:r>
            <a:endParaRPr lang="en-US" sz="5400" b="1" dirty="0">
              <a:latin typeface="Century Gothic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5761" y="4197650"/>
            <a:ext cx="6583579" cy="5767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b="1" dirty="0">
                <a:latin typeface="Century Gothic"/>
                <a:cs typeface="Calibri"/>
              </a:rPr>
              <a:t>Sistem </a:t>
            </a:r>
            <a:r>
              <a:rPr lang="en-US" sz="3200" b="1" dirty="0" err="1">
                <a:latin typeface="Century Gothic"/>
                <a:cs typeface="Calibri"/>
              </a:rPr>
              <a:t>Temu</a:t>
            </a:r>
            <a:r>
              <a:rPr lang="en-US" sz="3200" b="1" dirty="0">
                <a:latin typeface="Century Gothic"/>
                <a:cs typeface="Calibri"/>
              </a:rPr>
              <a:t> </a:t>
            </a:r>
            <a:r>
              <a:rPr lang="en-US" sz="3200" b="1" dirty="0" err="1">
                <a:latin typeface="Century Gothic"/>
                <a:cs typeface="Calibri"/>
              </a:rPr>
              <a:t>Kembali</a:t>
            </a:r>
            <a:r>
              <a:rPr lang="en-US" sz="3200" b="1" dirty="0">
                <a:latin typeface="Century Gothic"/>
                <a:cs typeface="Calibri"/>
              </a:rPr>
              <a:t> </a:t>
            </a:r>
            <a:r>
              <a:rPr lang="en-US" sz="3200" b="1" dirty="0" err="1">
                <a:latin typeface="Century Gothic"/>
                <a:cs typeface="Calibri"/>
              </a:rPr>
              <a:t>Informasi</a:t>
            </a:r>
            <a:endParaRPr lang="en-US" sz="3200" b="1" dirty="0">
              <a:latin typeface="Century Gothic"/>
              <a:cs typeface="Calibri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6B9FF4E-7E89-4E93-A4B9-FDC442E8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" y="3356549"/>
            <a:ext cx="27432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4CA018-A98F-4461-9D39-926DB1A5400A}"/>
              </a:ext>
            </a:extLst>
          </p:cNvPr>
          <p:cNvSpPr txBox="1"/>
          <p:nvPr/>
        </p:nvSpPr>
        <p:spPr>
          <a:xfrm>
            <a:off x="5623808" y="4718156"/>
            <a:ext cx="7677462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Century Gothic"/>
              </a:rPr>
              <a:t>Kelompok</a:t>
            </a:r>
            <a:r>
              <a:rPr lang="en-US" sz="2400" b="1" dirty="0">
                <a:latin typeface="Century Gothic"/>
              </a:rPr>
              <a:t> </a:t>
            </a:r>
            <a:r>
              <a:rPr lang="en-US" sz="2400" b="1" dirty="0">
                <a:latin typeface="Century Gothic"/>
                <a:cs typeface="Calibri"/>
              </a:rPr>
              <a:t>6 : </a:t>
            </a:r>
            <a:endParaRPr lang="en-US">
              <a:cs typeface="Calibri"/>
            </a:endParaRPr>
          </a:p>
          <a:p>
            <a:pPr algn="just"/>
            <a:r>
              <a:rPr lang="en-US" sz="2400" b="1" dirty="0">
                <a:latin typeface="Century Gothic"/>
                <a:cs typeface="Calibri"/>
              </a:rPr>
              <a:t>Purina </a:t>
            </a:r>
            <a:r>
              <a:rPr lang="en-US" sz="2400" b="1" dirty="0" err="1">
                <a:latin typeface="Century Gothic"/>
                <a:cs typeface="Calibri"/>
              </a:rPr>
              <a:t>Qurrota</a:t>
            </a:r>
            <a:r>
              <a:rPr lang="en-US" sz="2400" b="1" dirty="0">
                <a:latin typeface="Century Gothic"/>
                <a:cs typeface="Calibri"/>
              </a:rPr>
              <a:t> </a:t>
            </a:r>
            <a:r>
              <a:rPr lang="en-US" sz="2400" b="1" dirty="0" err="1">
                <a:latin typeface="Century Gothic"/>
                <a:cs typeface="Calibri"/>
              </a:rPr>
              <a:t>Ayunin</a:t>
            </a:r>
            <a:r>
              <a:rPr lang="en-US" sz="2400" b="1" dirty="0">
                <a:latin typeface="Century Gothic"/>
                <a:cs typeface="Calibri"/>
              </a:rPr>
              <a:t>   5115100008</a:t>
            </a:r>
            <a:endParaRPr lang="en-US" sz="2400" dirty="0">
              <a:latin typeface="Century Gothic"/>
              <a:cs typeface="Calibri"/>
            </a:endParaRPr>
          </a:p>
          <a:p>
            <a:pPr algn="just"/>
            <a:r>
              <a:rPr lang="en-US" sz="2400" b="1" err="1">
                <a:latin typeface="Century Gothic"/>
                <a:cs typeface="Calibri"/>
              </a:rPr>
              <a:t>Mutia</a:t>
            </a:r>
            <a:r>
              <a:rPr lang="en-US" sz="2400" b="1" dirty="0">
                <a:latin typeface="Century Gothic"/>
                <a:cs typeface="Calibri"/>
              </a:rPr>
              <a:t> </a:t>
            </a:r>
            <a:r>
              <a:rPr lang="en-US" sz="2400" b="1" err="1">
                <a:latin typeface="Century Gothic"/>
                <a:cs typeface="Calibri"/>
              </a:rPr>
              <a:t>Rahmi</a:t>
            </a:r>
            <a:r>
              <a:rPr lang="en-US" sz="2400" b="1" dirty="0">
                <a:latin typeface="Century Gothic"/>
                <a:cs typeface="Calibri"/>
              </a:rPr>
              <a:t> Dewi          5115100048</a:t>
            </a:r>
            <a:endParaRPr lang="en-US" sz="2400" dirty="0">
              <a:latin typeface="Century Gothic"/>
              <a:cs typeface="Calibri"/>
            </a:endParaRPr>
          </a:p>
          <a:p>
            <a:pPr algn="just"/>
            <a:r>
              <a:rPr lang="en-US" sz="2400" b="1" dirty="0">
                <a:latin typeface="Century Gothic"/>
                <a:cs typeface="Calibri"/>
              </a:rPr>
              <a:t>Dara </a:t>
            </a:r>
            <a:r>
              <a:rPr lang="en-US" sz="2400" b="1" dirty="0" err="1">
                <a:latin typeface="Century Gothic"/>
                <a:cs typeface="Calibri"/>
              </a:rPr>
              <a:t>Tursina</a:t>
            </a:r>
            <a:r>
              <a:rPr lang="en-US" sz="2400" b="1" dirty="0">
                <a:latin typeface="Century Gothic"/>
                <a:cs typeface="Calibri"/>
              </a:rPr>
              <a:t>                    5115100707</a:t>
            </a:r>
            <a:endParaRPr lang="en-US" sz="2400" dirty="0">
              <a:latin typeface="Century Gothic"/>
              <a:cs typeface="Calibri"/>
            </a:endParaRPr>
          </a:p>
          <a:p>
            <a:pPr algn="ctr"/>
            <a:endParaRPr lang="en-US" sz="2400" dirty="0">
              <a:latin typeface="Century Gothic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81E17-64B9-40F4-BA45-511FF90E6003}"/>
              </a:ext>
            </a:extLst>
          </p:cNvPr>
          <p:cNvSpPr txBox="1"/>
          <p:nvPr/>
        </p:nvSpPr>
        <p:spPr>
          <a:xfrm>
            <a:off x="3737547" y="1732611"/>
            <a:ext cx="4716904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latin typeface="Century Gothic"/>
              </a:rPr>
              <a:t>Final Project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3063FD36-55B2-4452-974A-21556C97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5" y="346023"/>
            <a:ext cx="2156086" cy="216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C86A-08A7-4842-8CD7-B4906AA1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680" y="2617185"/>
            <a:ext cx="2365389" cy="109756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latin typeface="+mn-lt"/>
              </a:rPr>
              <a:t>Tujuan</a:t>
            </a:r>
            <a:endParaRPr lang="en-US" sz="48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DB9E0-B9E1-419A-9A24-619EFDDF1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14" y="770664"/>
            <a:ext cx="3963261" cy="39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5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20340801-9717-4FF6-9315-BD0B28624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7" y="1574174"/>
            <a:ext cx="3126163" cy="3126163"/>
          </a:xfrm>
          <a:prstGeom prst="rect">
            <a:avLst/>
          </a:prstGeom>
        </p:spPr>
      </p:pic>
      <p:pic>
        <p:nvPicPr>
          <p:cNvPr id="5" name="Picture 16">
            <a:extLst>
              <a:ext uri="{FF2B5EF4-FFF2-40B4-BE49-F238E27FC236}">
                <a16:creationId xmlns:a16="http://schemas.microsoft.com/office/drawing/2014/main" id="{081F7123-090C-428F-93CF-690CFCD0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15" y="1975227"/>
            <a:ext cx="2709412" cy="2725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A602FD-FDA8-46EA-9504-3854564AF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56464">
            <a:off x="6256336" y="1398231"/>
            <a:ext cx="1318538" cy="1661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08A4D-9181-453D-8BA8-961BAFA94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10815" y="2705702"/>
            <a:ext cx="1413469" cy="1781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F8D82-66F6-4F33-ACBF-95B477F10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54351">
            <a:off x="6268707" y="4175124"/>
            <a:ext cx="1413469" cy="1781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EAB378-1A33-489A-B26D-043BA366636A}"/>
              </a:ext>
            </a:extLst>
          </p:cNvPr>
          <p:cNvSpPr/>
          <p:nvPr/>
        </p:nvSpPr>
        <p:spPr>
          <a:xfrm>
            <a:off x="7976468" y="859002"/>
            <a:ext cx="1767525" cy="1591157"/>
          </a:xfrm>
          <a:prstGeom prst="rect">
            <a:avLst/>
          </a:prstGeom>
          <a:solidFill>
            <a:srgbClr val="2574A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GloVe</a:t>
            </a:r>
            <a:endParaRPr lang="en-US" sz="32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51E83-235B-43A5-B219-08F72069DB67}"/>
              </a:ext>
            </a:extLst>
          </p:cNvPr>
          <p:cNvGrpSpPr/>
          <p:nvPr/>
        </p:nvGrpSpPr>
        <p:grpSpPr>
          <a:xfrm>
            <a:off x="8008372" y="2754726"/>
            <a:ext cx="1703718" cy="1591158"/>
            <a:chOff x="8584732" y="4381519"/>
            <a:chExt cx="2130804" cy="21308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5925A5-071B-4643-BBB2-24CFED82324A}"/>
                </a:ext>
              </a:extLst>
            </p:cNvPr>
            <p:cNvSpPr/>
            <p:nvPr/>
          </p:nvSpPr>
          <p:spPr>
            <a:xfrm>
              <a:off x="8584732" y="4381519"/>
              <a:ext cx="2130804" cy="2130804"/>
            </a:xfrm>
            <a:prstGeom prst="rect">
              <a:avLst/>
            </a:prstGeom>
            <a:solidFill>
              <a:srgbClr val="34495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D19F69-8BB9-414A-B47D-9D0A96CF15EA}"/>
                </a:ext>
              </a:extLst>
            </p:cNvPr>
            <p:cNvSpPr/>
            <p:nvPr/>
          </p:nvSpPr>
          <p:spPr>
            <a:xfrm>
              <a:off x="8831402" y="5123748"/>
              <a:ext cx="599263" cy="599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478676-E2E8-4432-B8E2-5416F00FE3D2}"/>
                </a:ext>
              </a:extLst>
            </p:cNvPr>
            <p:cNvSpPr/>
            <p:nvPr/>
          </p:nvSpPr>
          <p:spPr>
            <a:xfrm>
              <a:off x="9613978" y="4760126"/>
              <a:ext cx="254565" cy="2545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BD47673-0579-48E0-A86C-B2191A8966B2}"/>
                </a:ext>
              </a:extLst>
            </p:cNvPr>
            <p:cNvSpPr/>
            <p:nvPr/>
          </p:nvSpPr>
          <p:spPr>
            <a:xfrm>
              <a:off x="9613978" y="5127378"/>
              <a:ext cx="254565" cy="2545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636498-1EA8-44A4-B6A4-EF470FCAA442}"/>
                </a:ext>
              </a:extLst>
            </p:cNvPr>
            <p:cNvSpPr/>
            <p:nvPr/>
          </p:nvSpPr>
          <p:spPr>
            <a:xfrm>
              <a:off x="9613978" y="5494630"/>
              <a:ext cx="254565" cy="2545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7359F9-42FF-4E92-A368-D2CB4775152D}"/>
                </a:ext>
              </a:extLst>
            </p:cNvPr>
            <p:cNvSpPr/>
            <p:nvPr/>
          </p:nvSpPr>
          <p:spPr>
            <a:xfrm>
              <a:off x="9613978" y="5861882"/>
              <a:ext cx="254565" cy="2545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A74C8C-3F6E-48F9-9E1F-E267ACFE5343}"/>
                </a:ext>
              </a:extLst>
            </p:cNvPr>
            <p:cNvSpPr/>
            <p:nvPr/>
          </p:nvSpPr>
          <p:spPr>
            <a:xfrm>
              <a:off x="10112975" y="5118059"/>
              <a:ext cx="254565" cy="2545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E256F1-D002-474F-AE25-B54D7DE253EB}"/>
                </a:ext>
              </a:extLst>
            </p:cNvPr>
            <p:cNvSpPr/>
            <p:nvPr/>
          </p:nvSpPr>
          <p:spPr>
            <a:xfrm>
              <a:off x="10112975" y="5485875"/>
              <a:ext cx="254565" cy="2545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5D4C94-866A-4D41-98A4-07CCAD920C8A}"/>
                </a:ext>
              </a:extLst>
            </p:cNvPr>
            <p:cNvCxnSpPr>
              <a:stCxn id="13" idx="3"/>
              <a:endCxn id="14" idx="2"/>
            </p:cNvCxnSpPr>
            <p:nvPr/>
          </p:nvCxnSpPr>
          <p:spPr>
            <a:xfrm flipV="1">
              <a:off x="9430665" y="4887409"/>
              <a:ext cx="183313" cy="53597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06DD74-D5D2-4287-A18C-D5E311CACBF0}"/>
                </a:ext>
              </a:extLst>
            </p:cNvPr>
            <p:cNvCxnSpPr>
              <a:cxnSpLocks/>
              <a:stCxn id="13" idx="3"/>
              <a:endCxn id="15" idx="2"/>
            </p:cNvCxnSpPr>
            <p:nvPr/>
          </p:nvCxnSpPr>
          <p:spPr>
            <a:xfrm flipV="1">
              <a:off x="9430665" y="5254661"/>
              <a:ext cx="183313" cy="1687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89BA56-3ED2-4DE1-BFA7-CD850C892F42}"/>
                </a:ext>
              </a:extLst>
            </p:cNvPr>
            <p:cNvCxnSpPr>
              <a:stCxn id="13" idx="3"/>
              <a:endCxn id="16" idx="2"/>
            </p:cNvCxnSpPr>
            <p:nvPr/>
          </p:nvCxnSpPr>
          <p:spPr>
            <a:xfrm>
              <a:off x="9430665" y="5423380"/>
              <a:ext cx="183313" cy="1985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D3E8EA-5351-4F8D-BEDC-67D9323F437F}"/>
                </a:ext>
              </a:extLst>
            </p:cNvPr>
            <p:cNvCxnSpPr>
              <a:endCxn id="17" idx="2"/>
            </p:cNvCxnSpPr>
            <p:nvPr/>
          </p:nvCxnSpPr>
          <p:spPr>
            <a:xfrm>
              <a:off x="9447443" y="5406325"/>
              <a:ext cx="166535" cy="5828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B7FF97-FB27-427A-89EF-F5D87671A7C4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9868543" y="4887409"/>
              <a:ext cx="244432" cy="3579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65E67A-924A-4FCB-9F17-24F7B7F6FF3A}"/>
                </a:ext>
              </a:extLst>
            </p:cNvPr>
            <p:cNvCxnSpPr>
              <a:stCxn id="14" idx="6"/>
              <a:endCxn id="19" idx="2"/>
            </p:cNvCxnSpPr>
            <p:nvPr/>
          </p:nvCxnSpPr>
          <p:spPr>
            <a:xfrm>
              <a:off x="9868543" y="4887409"/>
              <a:ext cx="244432" cy="725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B716843-7ED2-4160-B76F-9C6084034618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 flipV="1">
              <a:off x="9868543" y="5245342"/>
              <a:ext cx="244432" cy="37657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E39D72-B44B-4C15-9CF7-8A2C09211B4E}"/>
                </a:ext>
              </a:extLst>
            </p:cNvPr>
            <p:cNvCxnSpPr>
              <a:cxnSpLocks/>
              <a:stCxn id="16" idx="6"/>
              <a:endCxn id="19" idx="2"/>
            </p:cNvCxnSpPr>
            <p:nvPr/>
          </p:nvCxnSpPr>
          <p:spPr>
            <a:xfrm flipV="1">
              <a:off x="9868543" y="5613158"/>
              <a:ext cx="244432" cy="875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242D1E-D998-46B3-9467-E0D7E79B045F}"/>
                </a:ext>
              </a:extLst>
            </p:cNvPr>
            <p:cNvCxnSpPr>
              <a:stCxn id="15" idx="6"/>
              <a:endCxn id="18" idx="2"/>
            </p:cNvCxnSpPr>
            <p:nvPr/>
          </p:nvCxnSpPr>
          <p:spPr>
            <a:xfrm flipV="1">
              <a:off x="9868543" y="5245342"/>
              <a:ext cx="244432" cy="93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B4B89B-DA5C-46C9-AE06-F483F39CB6AE}"/>
                </a:ext>
              </a:extLst>
            </p:cNvPr>
            <p:cNvCxnSpPr>
              <a:cxnSpLocks/>
              <a:stCxn id="15" idx="6"/>
              <a:endCxn id="19" idx="2"/>
            </p:cNvCxnSpPr>
            <p:nvPr/>
          </p:nvCxnSpPr>
          <p:spPr>
            <a:xfrm>
              <a:off x="9868543" y="5254661"/>
              <a:ext cx="244432" cy="3584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1BB20A-73E4-447F-9823-B0B7F65B4E4D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9868543" y="5245342"/>
              <a:ext cx="244432" cy="743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AD9F48-DC9A-479F-BB45-8A8251CE819A}"/>
                </a:ext>
              </a:extLst>
            </p:cNvPr>
            <p:cNvCxnSpPr>
              <a:stCxn id="17" idx="6"/>
              <a:endCxn id="19" idx="2"/>
            </p:cNvCxnSpPr>
            <p:nvPr/>
          </p:nvCxnSpPr>
          <p:spPr>
            <a:xfrm flipV="1">
              <a:off x="9868543" y="5613158"/>
              <a:ext cx="244432" cy="3760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7AAE76-5C7D-477E-8C79-6E31B5D68907}"/>
              </a:ext>
            </a:extLst>
          </p:cNvPr>
          <p:cNvGrpSpPr/>
          <p:nvPr/>
        </p:nvGrpSpPr>
        <p:grpSpPr>
          <a:xfrm>
            <a:off x="7935086" y="4650451"/>
            <a:ext cx="1767525" cy="1591159"/>
            <a:chOff x="4623734" y="2201254"/>
            <a:chExt cx="2130804" cy="213080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56086C2-3476-4996-80EB-107D4DC58DCC}"/>
                </a:ext>
              </a:extLst>
            </p:cNvPr>
            <p:cNvSpPr/>
            <p:nvPr/>
          </p:nvSpPr>
          <p:spPr>
            <a:xfrm>
              <a:off x="4623734" y="2201254"/>
              <a:ext cx="2130804" cy="21308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98034D-8804-4CEC-89E0-9CBB615BC7B5}"/>
                </a:ext>
              </a:extLst>
            </p:cNvPr>
            <p:cNvSpPr/>
            <p:nvPr/>
          </p:nvSpPr>
          <p:spPr>
            <a:xfrm>
              <a:off x="4762487" y="2915522"/>
              <a:ext cx="704676" cy="70467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802E72A-C604-4B07-9398-91B738FE0438}"/>
                </a:ext>
              </a:extLst>
            </p:cNvPr>
            <p:cNvSpPr/>
            <p:nvPr/>
          </p:nvSpPr>
          <p:spPr>
            <a:xfrm>
              <a:off x="4894060" y="3108469"/>
              <a:ext cx="159391" cy="15939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72C566-F92B-4B94-8349-493F15F3F122}"/>
                </a:ext>
              </a:extLst>
            </p:cNvPr>
            <p:cNvSpPr/>
            <p:nvPr/>
          </p:nvSpPr>
          <p:spPr>
            <a:xfrm>
              <a:off x="4993478" y="3381111"/>
              <a:ext cx="159391" cy="15939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2BF10DB-F880-4B96-BAEE-DF72B67CD70E}"/>
                </a:ext>
              </a:extLst>
            </p:cNvPr>
            <p:cNvSpPr/>
            <p:nvPr/>
          </p:nvSpPr>
          <p:spPr>
            <a:xfrm>
              <a:off x="5105329" y="2991023"/>
              <a:ext cx="159391" cy="15939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C488BAB-D24C-4712-B26C-FB5B98D2164E}"/>
                </a:ext>
              </a:extLst>
            </p:cNvPr>
            <p:cNvSpPr/>
            <p:nvPr/>
          </p:nvSpPr>
          <p:spPr>
            <a:xfrm>
              <a:off x="5185024" y="3221720"/>
              <a:ext cx="159391" cy="15939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198FD6-EC40-43BF-82F6-8A77E19B355F}"/>
                </a:ext>
              </a:extLst>
            </p:cNvPr>
            <p:cNvSpPr/>
            <p:nvPr/>
          </p:nvSpPr>
          <p:spPr>
            <a:xfrm>
              <a:off x="5962065" y="2949076"/>
              <a:ext cx="704675" cy="70467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2F1AB13-E756-4187-840D-54702E6E6B81}"/>
                </a:ext>
              </a:extLst>
            </p:cNvPr>
            <p:cNvSpPr txBox="1"/>
            <p:nvPr/>
          </p:nvSpPr>
          <p:spPr>
            <a:xfrm>
              <a:off x="5962065" y="2955246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x</a:t>
              </a:r>
              <a:endParaRPr lang="en-US" b="1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E1D54E9-7352-4ECE-B69D-F76EFD82CC76}"/>
                </a:ext>
              </a:extLst>
            </p:cNvPr>
            <p:cNvSpPr txBox="1"/>
            <p:nvPr/>
          </p:nvSpPr>
          <p:spPr>
            <a:xfrm>
              <a:off x="6234605" y="2896769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x</a:t>
              </a:r>
              <a:endParaRPr lang="en-US" b="1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262D61A-9F70-4E3B-A5CA-AFB5E26B1837}"/>
                </a:ext>
              </a:extLst>
            </p:cNvPr>
            <p:cNvSpPr txBox="1"/>
            <p:nvPr/>
          </p:nvSpPr>
          <p:spPr>
            <a:xfrm>
              <a:off x="6040765" y="3185722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x</a:t>
              </a:r>
              <a:endParaRPr lang="en-US" b="1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28B7BD-6C16-4A0D-847C-6FC74F89F95F}"/>
                </a:ext>
              </a:extLst>
            </p:cNvPr>
            <p:cNvSpPr txBox="1"/>
            <p:nvPr/>
          </p:nvSpPr>
          <p:spPr>
            <a:xfrm>
              <a:off x="6205233" y="3127602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x</a:t>
              </a:r>
              <a:endParaRPr lang="en-US" b="1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8170ED74-607F-4C2E-833B-0FE56A8B7B4D}"/>
                </a:ext>
              </a:extLst>
            </p:cNvPr>
            <p:cNvSpPr/>
            <p:nvPr/>
          </p:nvSpPr>
          <p:spPr>
            <a:xfrm>
              <a:off x="5598735" y="3152290"/>
              <a:ext cx="281661" cy="30844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174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6B5AF60-C138-4964-975C-A72E32D7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2125134"/>
            <a:ext cx="2108200" cy="2108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227898-ABC5-4B9D-978E-FD1AE1D57427}"/>
              </a:ext>
            </a:extLst>
          </p:cNvPr>
          <p:cNvSpPr txBox="1"/>
          <p:nvPr/>
        </p:nvSpPr>
        <p:spPr>
          <a:xfrm>
            <a:off x="6096000" y="3044279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Solusi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9951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F25162-3B43-479F-8A52-70F9AD6F6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6" y="728903"/>
            <a:ext cx="1980895" cy="1980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942E90-C79A-416C-8B91-152EE8229845}"/>
              </a:ext>
            </a:extLst>
          </p:cNvPr>
          <p:cNvSpPr txBox="1"/>
          <p:nvPr/>
        </p:nvSpPr>
        <p:spPr>
          <a:xfrm>
            <a:off x="2683934" y="1025185"/>
            <a:ext cx="6426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 </a:t>
            </a:r>
            <a:r>
              <a:rPr lang="en-US" dirty="0" err="1"/>
              <a:t>makna</a:t>
            </a:r>
            <a:r>
              <a:rPr lang="en-US" dirty="0"/>
              <a:t> kata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ditanyakan</a:t>
            </a:r>
            <a:r>
              <a:rPr lang="en-US" dirty="0"/>
              <a:t> (FAQ)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sehari-hari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0C92A9-DBAD-4E59-8EAB-D00772765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258" y="1617598"/>
            <a:ext cx="1703718" cy="17037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88D36D-A0C7-46B2-8EFC-9AAD8ADC2008}"/>
              </a:ext>
            </a:extLst>
          </p:cNvPr>
          <p:cNvSpPr/>
          <p:nvPr/>
        </p:nvSpPr>
        <p:spPr>
          <a:xfrm>
            <a:off x="3225801" y="22366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kata dan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dan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29750-3CA9-49B0-88C1-18FCB4434FCD}"/>
              </a:ext>
            </a:extLst>
          </p:cNvPr>
          <p:cNvSpPr/>
          <p:nvPr/>
        </p:nvSpPr>
        <p:spPr>
          <a:xfrm>
            <a:off x="2581027" y="3698054"/>
            <a:ext cx="1767525" cy="1591157"/>
          </a:xfrm>
          <a:prstGeom prst="rect">
            <a:avLst/>
          </a:prstGeom>
          <a:solidFill>
            <a:srgbClr val="2574A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GloVe</a:t>
            </a:r>
            <a:endParaRPr lang="en-US" sz="32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44C19D-4423-4F77-ADD5-43035E624087}"/>
              </a:ext>
            </a:extLst>
          </p:cNvPr>
          <p:cNvGrpSpPr/>
          <p:nvPr/>
        </p:nvGrpSpPr>
        <p:grpSpPr>
          <a:xfrm>
            <a:off x="5278055" y="3730574"/>
            <a:ext cx="1703718" cy="1591158"/>
            <a:chOff x="8584732" y="4381519"/>
            <a:chExt cx="2130804" cy="213080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BF1557-3316-45F9-81FC-538348D274C2}"/>
                </a:ext>
              </a:extLst>
            </p:cNvPr>
            <p:cNvSpPr/>
            <p:nvPr/>
          </p:nvSpPr>
          <p:spPr>
            <a:xfrm>
              <a:off x="8584732" y="4381519"/>
              <a:ext cx="2130804" cy="2130804"/>
            </a:xfrm>
            <a:prstGeom prst="rect">
              <a:avLst/>
            </a:prstGeom>
            <a:solidFill>
              <a:srgbClr val="34495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F8941F-3573-40CA-BC2C-68116F8C180E}"/>
                </a:ext>
              </a:extLst>
            </p:cNvPr>
            <p:cNvSpPr/>
            <p:nvPr/>
          </p:nvSpPr>
          <p:spPr>
            <a:xfrm>
              <a:off x="8831402" y="5123748"/>
              <a:ext cx="599263" cy="599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848FDD2-0FFE-4FEE-B75B-78B076EC3624}"/>
                </a:ext>
              </a:extLst>
            </p:cNvPr>
            <p:cNvSpPr/>
            <p:nvPr/>
          </p:nvSpPr>
          <p:spPr>
            <a:xfrm>
              <a:off x="9613978" y="4760126"/>
              <a:ext cx="254565" cy="2545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E3D23E-125E-45AF-AE9A-A3BB8E0F5CC8}"/>
                </a:ext>
              </a:extLst>
            </p:cNvPr>
            <p:cNvSpPr/>
            <p:nvPr/>
          </p:nvSpPr>
          <p:spPr>
            <a:xfrm>
              <a:off x="9613978" y="5127378"/>
              <a:ext cx="254565" cy="2545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58C6EB-A59A-42CA-BC01-707F37BBA711}"/>
                </a:ext>
              </a:extLst>
            </p:cNvPr>
            <p:cNvSpPr/>
            <p:nvPr/>
          </p:nvSpPr>
          <p:spPr>
            <a:xfrm>
              <a:off x="9613978" y="5494630"/>
              <a:ext cx="254565" cy="2545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D34F40-EC0E-45B7-AD5E-828EA9591728}"/>
                </a:ext>
              </a:extLst>
            </p:cNvPr>
            <p:cNvSpPr/>
            <p:nvPr/>
          </p:nvSpPr>
          <p:spPr>
            <a:xfrm>
              <a:off x="9613978" y="5861882"/>
              <a:ext cx="254565" cy="2545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6B8F8DF-E80D-47E7-8183-0E993216C75C}"/>
                </a:ext>
              </a:extLst>
            </p:cNvPr>
            <p:cNvSpPr/>
            <p:nvPr/>
          </p:nvSpPr>
          <p:spPr>
            <a:xfrm>
              <a:off x="10112975" y="5118059"/>
              <a:ext cx="254565" cy="2545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016385-CB05-43DE-AF78-698A79AA215B}"/>
                </a:ext>
              </a:extLst>
            </p:cNvPr>
            <p:cNvSpPr/>
            <p:nvPr/>
          </p:nvSpPr>
          <p:spPr>
            <a:xfrm>
              <a:off x="10112975" y="5485875"/>
              <a:ext cx="254565" cy="2545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E96DE5-275C-4FD7-B24C-058BB92DD69E}"/>
                </a:ext>
              </a:extLst>
            </p:cNvPr>
            <p:cNvCxnSpPr>
              <a:stCxn id="15" idx="3"/>
              <a:endCxn id="16" idx="2"/>
            </p:cNvCxnSpPr>
            <p:nvPr/>
          </p:nvCxnSpPr>
          <p:spPr>
            <a:xfrm flipV="1">
              <a:off x="9430665" y="4887409"/>
              <a:ext cx="183313" cy="53597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ED056EE-4EE7-48EF-822A-6C33C05B20D8}"/>
                </a:ext>
              </a:extLst>
            </p:cNvPr>
            <p:cNvCxnSpPr>
              <a:cxnSpLocks/>
              <a:stCxn id="15" idx="3"/>
              <a:endCxn id="17" idx="2"/>
            </p:cNvCxnSpPr>
            <p:nvPr/>
          </p:nvCxnSpPr>
          <p:spPr>
            <a:xfrm flipV="1">
              <a:off x="9430665" y="5254661"/>
              <a:ext cx="183313" cy="1687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5A415-4A03-469A-B548-CEA3E7F94B79}"/>
                </a:ext>
              </a:extLst>
            </p:cNvPr>
            <p:cNvCxnSpPr>
              <a:stCxn id="15" idx="3"/>
              <a:endCxn id="18" idx="2"/>
            </p:cNvCxnSpPr>
            <p:nvPr/>
          </p:nvCxnSpPr>
          <p:spPr>
            <a:xfrm>
              <a:off x="9430665" y="5423380"/>
              <a:ext cx="183313" cy="1985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A1E13C-B8BA-4EA7-9B78-10D299C51C99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9447443" y="5406325"/>
              <a:ext cx="166535" cy="5828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4DC51FB-9888-423F-A410-B96FF6A560C9}"/>
                </a:ext>
              </a:extLst>
            </p:cNvPr>
            <p:cNvCxnSpPr>
              <a:stCxn id="16" idx="6"/>
              <a:endCxn id="20" idx="2"/>
            </p:cNvCxnSpPr>
            <p:nvPr/>
          </p:nvCxnSpPr>
          <p:spPr>
            <a:xfrm>
              <a:off x="9868543" y="4887409"/>
              <a:ext cx="244432" cy="3579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09E5B5-1F11-4BFA-9FEB-341109BF1D2A}"/>
                </a:ext>
              </a:extLst>
            </p:cNvPr>
            <p:cNvCxnSpPr>
              <a:stCxn id="16" idx="6"/>
              <a:endCxn id="21" idx="2"/>
            </p:cNvCxnSpPr>
            <p:nvPr/>
          </p:nvCxnSpPr>
          <p:spPr>
            <a:xfrm>
              <a:off x="9868543" y="4887409"/>
              <a:ext cx="244432" cy="725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D3B4C4-93A1-4DF2-9B67-810C488EADF9}"/>
                </a:ext>
              </a:extLst>
            </p:cNvPr>
            <p:cNvCxnSpPr>
              <a:stCxn id="18" idx="6"/>
              <a:endCxn id="20" idx="2"/>
            </p:cNvCxnSpPr>
            <p:nvPr/>
          </p:nvCxnSpPr>
          <p:spPr>
            <a:xfrm flipV="1">
              <a:off x="9868543" y="5245342"/>
              <a:ext cx="244432" cy="37657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728653-1EC7-4614-B91F-8106694C9AF7}"/>
                </a:ext>
              </a:extLst>
            </p:cNvPr>
            <p:cNvCxnSpPr>
              <a:cxnSpLocks/>
              <a:stCxn id="18" idx="6"/>
              <a:endCxn id="21" idx="2"/>
            </p:cNvCxnSpPr>
            <p:nvPr/>
          </p:nvCxnSpPr>
          <p:spPr>
            <a:xfrm flipV="1">
              <a:off x="9868543" y="5613158"/>
              <a:ext cx="244432" cy="875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8BDEC2-2E66-4DB7-BF9D-500F23B9E3B0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 flipV="1">
              <a:off x="9868543" y="5245342"/>
              <a:ext cx="244432" cy="93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7A048CD-B812-478E-8DF1-EE5A5F1BE323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>
              <a:off x="9868543" y="5254661"/>
              <a:ext cx="244432" cy="3584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7B9A00-02AC-418A-857F-8E3428662F6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9868543" y="5245342"/>
              <a:ext cx="244432" cy="743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99F52E-40EB-40C0-8089-2F039B54B6C1}"/>
                </a:ext>
              </a:extLst>
            </p:cNvPr>
            <p:cNvCxnSpPr>
              <a:stCxn id="19" idx="6"/>
              <a:endCxn id="21" idx="2"/>
            </p:cNvCxnSpPr>
            <p:nvPr/>
          </p:nvCxnSpPr>
          <p:spPr>
            <a:xfrm flipV="1">
              <a:off x="9868543" y="5613158"/>
              <a:ext cx="244432" cy="3760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D0BCE7-0252-4D9B-8B01-8E13F5082FE1}"/>
              </a:ext>
            </a:extLst>
          </p:cNvPr>
          <p:cNvGrpSpPr/>
          <p:nvPr/>
        </p:nvGrpSpPr>
        <p:grpSpPr>
          <a:xfrm>
            <a:off x="7910663" y="3712994"/>
            <a:ext cx="1568099" cy="1591159"/>
            <a:chOff x="4623734" y="2201254"/>
            <a:chExt cx="2130804" cy="213080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09255C7-246F-4F2A-8926-1C4921B5DCAE}"/>
                </a:ext>
              </a:extLst>
            </p:cNvPr>
            <p:cNvSpPr/>
            <p:nvPr/>
          </p:nvSpPr>
          <p:spPr>
            <a:xfrm>
              <a:off x="4623734" y="2201254"/>
              <a:ext cx="2130804" cy="21308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16690BA-D3E4-4C4C-A6FD-8FC6CC6919C9}"/>
                </a:ext>
              </a:extLst>
            </p:cNvPr>
            <p:cNvSpPr/>
            <p:nvPr/>
          </p:nvSpPr>
          <p:spPr>
            <a:xfrm>
              <a:off x="4762487" y="2915522"/>
              <a:ext cx="704676" cy="70467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0742F6-40E9-4E89-885C-5B612A0B0D52}"/>
                </a:ext>
              </a:extLst>
            </p:cNvPr>
            <p:cNvSpPr/>
            <p:nvPr/>
          </p:nvSpPr>
          <p:spPr>
            <a:xfrm>
              <a:off x="4894060" y="3108469"/>
              <a:ext cx="159391" cy="15939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02C3B5C-3352-456D-8589-71400DE13D1E}"/>
                </a:ext>
              </a:extLst>
            </p:cNvPr>
            <p:cNvSpPr/>
            <p:nvPr/>
          </p:nvSpPr>
          <p:spPr>
            <a:xfrm>
              <a:off x="4993478" y="3381111"/>
              <a:ext cx="159391" cy="15939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657E57-B860-47A5-8D07-6A9DB1FC7BC9}"/>
                </a:ext>
              </a:extLst>
            </p:cNvPr>
            <p:cNvSpPr/>
            <p:nvPr/>
          </p:nvSpPr>
          <p:spPr>
            <a:xfrm>
              <a:off x="5105329" y="2991023"/>
              <a:ext cx="159391" cy="15939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CEFA027-8FAF-48AC-84B1-444F4CE6FF98}"/>
                </a:ext>
              </a:extLst>
            </p:cNvPr>
            <p:cNvSpPr/>
            <p:nvPr/>
          </p:nvSpPr>
          <p:spPr>
            <a:xfrm>
              <a:off x="5185024" y="3221720"/>
              <a:ext cx="159391" cy="159391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CF0A18E-010D-43AD-AB84-03F37BDD89D3}"/>
                </a:ext>
              </a:extLst>
            </p:cNvPr>
            <p:cNvSpPr/>
            <p:nvPr/>
          </p:nvSpPr>
          <p:spPr>
            <a:xfrm>
              <a:off x="5962065" y="2949076"/>
              <a:ext cx="704675" cy="70467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1E154C-8103-4C2C-B2AD-971CAFDF1A7A}"/>
                </a:ext>
              </a:extLst>
            </p:cNvPr>
            <p:cNvSpPr txBox="1"/>
            <p:nvPr/>
          </p:nvSpPr>
          <p:spPr>
            <a:xfrm>
              <a:off x="5962065" y="2955246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x</a:t>
              </a:r>
              <a:endParaRPr lang="en-US" b="1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F7E2C4-53BD-4976-A67C-4C50D10696EF}"/>
                </a:ext>
              </a:extLst>
            </p:cNvPr>
            <p:cNvSpPr txBox="1"/>
            <p:nvPr/>
          </p:nvSpPr>
          <p:spPr>
            <a:xfrm>
              <a:off x="6234605" y="2896769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x</a:t>
              </a:r>
              <a:endParaRPr lang="en-US" b="1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5BE4AB-F80A-43A1-AC73-28800E491163}"/>
                </a:ext>
              </a:extLst>
            </p:cNvPr>
            <p:cNvSpPr txBox="1"/>
            <p:nvPr/>
          </p:nvSpPr>
          <p:spPr>
            <a:xfrm>
              <a:off x="6040765" y="3185722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x</a:t>
              </a:r>
              <a:endParaRPr lang="en-US" b="1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806958-6566-4BA1-B9E4-F8A45D8E99FE}"/>
                </a:ext>
              </a:extLst>
            </p:cNvPr>
            <p:cNvSpPr txBox="1"/>
            <p:nvPr/>
          </p:nvSpPr>
          <p:spPr>
            <a:xfrm>
              <a:off x="6205233" y="3127602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x</a:t>
              </a:r>
              <a:endParaRPr lang="en-US" b="1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C8BB8376-B958-4DC0-B551-343C4C74719D}"/>
                </a:ext>
              </a:extLst>
            </p:cNvPr>
            <p:cNvSpPr/>
            <p:nvPr/>
          </p:nvSpPr>
          <p:spPr>
            <a:xfrm>
              <a:off x="5598735" y="3152290"/>
              <a:ext cx="281661" cy="30844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94CDB76-EC24-4D2E-BB91-7351A1CF0B75}"/>
              </a:ext>
            </a:extLst>
          </p:cNvPr>
          <p:cNvSpPr/>
          <p:nvPr/>
        </p:nvSpPr>
        <p:spPr>
          <a:xfrm>
            <a:off x="2134879" y="5403334"/>
            <a:ext cx="2513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4495E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Global Vectors for Word Representations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E9132A-7E70-423D-B994-9CF4F4CC3CBC}"/>
              </a:ext>
            </a:extLst>
          </p:cNvPr>
          <p:cNvSpPr/>
          <p:nvPr/>
        </p:nvSpPr>
        <p:spPr>
          <a:xfrm>
            <a:off x="5172942" y="5374937"/>
            <a:ext cx="1846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4495E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Global Vectors for Word Representations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973F09-1575-4F51-8693-BB8404D263B4}"/>
              </a:ext>
            </a:extLst>
          </p:cNvPr>
          <p:cNvSpPr/>
          <p:nvPr/>
        </p:nvSpPr>
        <p:spPr>
          <a:xfrm>
            <a:off x="7757019" y="5472078"/>
            <a:ext cx="1875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34495E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57124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D1E8-4F1B-4BEE-9C09-33C4D76A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Metode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061F4-5061-47AE-BD09-506186E0D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15" y="2290332"/>
            <a:ext cx="2277335" cy="22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5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48681F-0A61-4A2A-9EE7-C8DC53312CDB}"/>
              </a:ext>
            </a:extLst>
          </p:cNvPr>
          <p:cNvSpPr/>
          <p:nvPr/>
        </p:nvSpPr>
        <p:spPr>
          <a:xfrm>
            <a:off x="300292" y="3266090"/>
            <a:ext cx="1064793" cy="107429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056486-D948-4479-877E-F0775193EAD3}"/>
              </a:ext>
            </a:extLst>
          </p:cNvPr>
          <p:cNvCxnSpPr>
            <a:cxnSpLocks/>
          </p:cNvCxnSpPr>
          <p:nvPr/>
        </p:nvCxnSpPr>
        <p:spPr>
          <a:xfrm>
            <a:off x="1365085" y="3803237"/>
            <a:ext cx="6326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F45891A-76A8-44AF-9C52-FD31D536F63F}"/>
              </a:ext>
            </a:extLst>
          </p:cNvPr>
          <p:cNvSpPr/>
          <p:nvPr/>
        </p:nvSpPr>
        <p:spPr>
          <a:xfrm>
            <a:off x="1997745" y="3429000"/>
            <a:ext cx="2304549" cy="798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8B67835A-E5B3-4826-95E8-DDB232B49E65}"/>
              </a:ext>
            </a:extLst>
          </p:cNvPr>
          <p:cNvSpPr/>
          <p:nvPr/>
        </p:nvSpPr>
        <p:spPr>
          <a:xfrm>
            <a:off x="4802107" y="3310536"/>
            <a:ext cx="2437396" cy="107429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9A0834-A0F5-421E-8CB4-E385A1399B27}"/>
              </a:ext>
            </a:extLst>
          </p:cNvPr>
          <p:cNvSpPr/>
          <p:nvPr/>
        </p:nvSpPr>
        <p:spPr>
          <a:xfrm>
            <a:off x="7694444" y="3365701"/>
            <a:ext cx="1483894" cy="984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GloVe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67EBF7-6E52-4457-A525-421EAA578823}"/>
              </a:ext>
            </a:extLst>
          </p:cNvPr>
          <p:cNvCxnSpPr>
            <a:cxnSpLocks/>
          </p:cNvCxnSpPr>
          <p:nvPr/>
        </p:nvCxnSpPr>
        <p:spPr>
          <a:xfrm>
            <a:off x="4302294" y="3803237"/>
            <a:ext cx="6326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EF854D-0765-49A4-A69C-991D989A3A51}"/>
              </a:ext>
            </a:extLst>
          </p:cNvPr>
          <p:cNvCxnSpPr>
            <a:cxnSpLocks/>
          </p:cNvCxnSpPr>
          <p:nvPr/>
        </p:nvCxnSpPr>
        <p:spPr>
          <a:xfrm>
            <a:off x="7066048" y="3858126"/>
            <a:ext cx="6326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9DAEF6-295D-42D0-99F4-BAEDC0D4A2AC}"/>
              </a:ext>
            </a:extLst>
          </p:cNvPr>
          <p:cNvCxnSpPr>
            <a:cxnSpLocks/>
          </p:cNvCxnSpPr>
          <p:nvPr/>
        </p:nvCxnSpPr>
        <p:spPr>
          <a:xfrm>
            <a:off x="9178338" y="3858125"/>
            <a:ext cx="6326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16453868-82D0-4A47-BE0A-90957ECB2078}"/>
              </a:ext>
            </a:extLst>
          </p:cNvPr>
          <p:cNvSpPr/>
          <p:nvPr/>
        </p:nvSpPr>
        <p:spPr>
          <a:xfrm>
            <a:off x="9633279" y="3399981"/>
            <a:ext cx="2137104" cy="984849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</a:t>
            </a:r>
            <a:br>
              <a:rPr lang="en-US" dirty="0"/>
            </a:br>
            <a:r>
              <a:rPr lang="en-US" dirty="0"/>
              <a:t>Embeddings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D98445-F5E8-4886-A7D2-5CBFF510E281}"/>
              </a:ext>
            </a:extLst>
          </p:cNvPr>
          <p:cNvSpPr txBox="1"/>
          <p:nvPr/>
        </p:nvSpPr>
        <p:spPr>
          <a:xfrm>
            <a:off x="-397783" y="4355052"/>
            <a:ext cx="326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Corpus</a:t>
            </a:r>
            <a:br>
              <a:rPr lang="en-US" b="1" dirty="0"/>
            </a:br>
            <a:r>
              <a:rPr lang="en-US" b="1" dirty="0"/>
              <a:t>Wikipedia &amp; </a:t>
            </a:r>
            <a:r>
              <a:rPr lang="en-US" b="1" dirty="0" err="1"/>
              <a:t>IslamicQA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F1CA84-A6A4-47C2-8361-F2BE0D1E6F36}"/>
              </a:ext>
            </a:extLst>
          </p:cNvPr>
          <p:cNvSpPr/>
          <p:nvPr/>
        </p:nvSpPr>
        <p:spPr>
          <a:xfrm>
            <a:off x="4618624" y="1716507"/>
            <a:ext cx="3285114" cy="60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2000" b="1" err="1">
                <a:solidFill>
                  <a:schemeClr val="bg1"/>
                </a:solidFill>
                <a:cs typeface="Dubai Medium" panose="020B0603030403030204" pitchFamily="34" charset="-78"/>
              </a:rPr>
              <a:t>Desain</a:t>
            </a:r>
            <a:r>
              <a:rPr lang="en-US" sz="2000" b="1" dirty="0">
                <a:solidFill>
                  <a:schemeClr val="bg1"/>
                </a:solidFill>
                <a:cs typeface="Dubai Medium" panose="020B0603030403030204" pitchFamily="34" charset="-78"/>
              </a:rPr>
              <a:t> proses </a:t>
            </a:r>
            <a:r>
              <a:rPr lang="en-US" sz="2000" b="1" err="1">
                <a:solidFill>
                  <a:schemeClr val="bg1"/>
                </a:solidFill>
                <a:cs typeface="Dubai Medium" panose="020B0603030403030204" pitchFamily="34" charset="-78"/>
              </a:rPr>
              <a:t>GloVe</a:t>
            </a:r>
            <a:endParaRPr lang="en-US" sz="2000" b="1">
              <a:solidFill>
                <a:schemeClr val="bg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5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32E56-0D4D-4430-AB53-25AAB6866221}"/>
              </a:ext>
            </a:extLst>
          </p:cNvPr>
          <p:cNvSpPr/>
          <p:nvPr/>
        </p:nvSpPr>
        <p:spPr>
          <a:xfrm>
            <a:off x="1925709" y="664373"/>
            <a:ext cx="8612349" cy="737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Calibri"/>
            </a:endParaRPr>
          </a:p>
          <a:p>
            <a:pPr lvl="0" algn="ctr">
              <a:defRPr/>
            </a:pPr>
            <a:r>
              <a:rPr lang="en-US" sz="2400" err="1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Desain</a:t>
            </a:r>
            <a:r>
              <a:rPr lang="en-US" sz="24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proses Learning CNN (Pada Source Task </a:t>
            </a:r>
            <a:r>
              <a:rPr lang="en-US" sz="2400" err="1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Target Task</a:t>
            </a:r>
            <a:r>
              <a:rPr lang="en-US" sz="20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)</a:t>
            </a:r>
          </a:p>
          <a:p>
            <a:pPr algn="ctr"/>
            <a:endParaRPr lang="en-US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6325B7-089A-4A2B-92CC-244167560A85}"/>
              </a:ext>
            </a:extLst>
          </p:cNvPr>
          <p:cNvGrpSpPr/>
          <p:nvPr/>
        </p:nvGrpSpPr>
        <p:grpSpPr>
          <a:xfrm>
            <a:off x="2134255" y="1909372"/>
            <a:ext cx="8195255" cy="4155503"/>
            <a:chOff x="2134255" y="1909372"/>
            <a:chExt cx="8195255" cy="4155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66E0B7-98F7-424B-B7B5-40930415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255" y="1909372"/>
              <a:ext cx="8195255" cy="415550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C1FE9D-D9B3-4B90-AB98-DA8DC6E0C960}"/>
                </a:ext>
              </a:extLst>
            </p:cNvPr>
            <p:cNvSpPr/>
            <p:nvPr/>
          </p:nvSpPr>
          <p:spPr>
            <a:xfrm>
              <a:off x="5219700" y="3079750"/>
              <a:ext cx="1355271" cy="666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Split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74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BB4E7BF-671E-439D-AEB5-5F463447809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66" y="1839761"/>
            <a:ext cx="8931268" cy="27593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547E69-D4BB-41F6-9A68-3E436477ECF0}"/>
              </a:ext>
            </a:extLst>
          </p:cNvPr>
          <p:cNvSpPr/>
          <p:nvPr/>
        </p:nvSpPr>
        <p:spPr>
          <a:xfrm>
            <a:off x="3076574" y="5232052"/>
            <a:ext cx="671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cs typeface="Dubai" panose="020B0503030403030204" pitchFamily="34" charset="-78"/>
              </a:rPr>
              <a:t>Alur </a:t>
            </a:r>
            <a:r>
              <a:rPr lang="en-US" b="1" dirty="0" err="1">
                <a:cs typeface="Dubai" panose="020B0503030403030204" pitchFamily="34" charset="-78"/>
              </a:rPr>
              <a:t>kerja</a:t>
            </a:r>
            <a:r>
              <a:rPr lang="en-US" b="1" dirty="0">
                <a:cs typeface="Dubai" panose="020B0503030403030204" pitchFamily="34" charset="-78"/>
              </a:rPr>
              <a:t> chatbot </a:t>
            </a:r>
            <a:r>
              <a:rPr lang="en-US" b="1" dirty="0" err="1">
                <a:cs typeface="Dubai" panose="020B0503030403030204" pitchFamily="34" charset="-78"/>
              </a:rPr>
              <a:t>dalam</a:t>
            </a:r>
            <a:r>
              <a:rPr lang="en-US" b="1" dirty="0">
                <a:cs typeface="Dubai" panose="020B0503030403030204" pitchFamily="34" charset="-78"/>
              </a:rPr>
              <a:t> </a:t>
            </a:r>
            <a:r>
              <a:rPr lang="en-US" b="1" dirty="0" err="1">
                <a:cs typeface="Dubai" panose="020B0503030403030204" pitchFamily="34" charset="-78"/>
              </a:rPr>
              <a:t>menjawab</a:t>
            </a:r>
            <a:r>
              <a:rPr lang="en-US" b="1" dirty="0">
                <a:cs typeface="Dubai" panose="020B0503030403030204" pitchFamily="34" charset="-78"/>
              </a:rPr>
              <a:t> </a:t>
            </a:r>
            <a:r>
              <a:rPr lang="en-US" b="1" dirty="0" err="1">
                <a:cs typeface="Dubai" panose="020B0503030403030204" pitchFamily="34" charset="-78"/>
              </a:rPr>
              <a:t>pertanyaan</a:t>
            </a:r>
            <a:r>
              <a:rPr lang="en-US" b="1" dirty="0">
                <a:cs typeface="Dubai" panose="020B0503030403030204" pitchFamily="34" charset="-78"/>
              </a:rPr>
              <a:t>/</a:t>
            </a:r>
            <a:r>
              <a:rPr lang="en-US" b="1" dirty="0" err="1">
                <a:cs typeface="Dubai" panose="020B0503030403030204" pitchFamily="34" charset="-78"/>
              </a:rPr>
              <a:t>perintah</a:t>
            </a:r>
            <a:r>
              <a:rPr lang="en-US" b="1" dirty="0">
                <a:cs typeface="Dubai" panose="020B0503030403030204" pitchFamily="34" charset="-78"/>
              </a:rPr>
              <a:t> </a:t>
            </a:r>
            <a:r>
              <a:rPr lang="en-US" b="1" dirty="0" err="1">
                <a:cs typeface="Dubai" panose="020B0503030403030204" pitchFamily="34" charset="-78"/>
              </a:rPr>
              <a:t>pengguna</a:t>
            </a:r>
            <a:endParaRPr lang="en-US" b="1" dirty="0">
              <a:cs typeface="Dubai" panose="020B0503030403030204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62DB0F-D9A3-4169-89CA-1E912130EA47}"/>
              </a:ext>
            </a:extLst>
          </p:cNvPr>
          <p:cNvSpPr/>
          <p:nvPr/>
        </p:nvSpPr>
        <p:spPr>
          <a:xfrm>
            <a:off x="4453443" y="647296"/>
            <a:ext cx="3285114" cy="60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alibri"/>
              </a:rPr>
              <a:t>Implementasi</a:t>
            </a:r>
            <a:r>
              <a:rPr lang="en-US" b="1">
                <a:cs typeface="Calibri"/>
              </a:rPr>
              <a:t> </a:t>
            </a:r>
            <a:r>
              <a:rPr lang="en-US" b="1" dirty="0" err="1">
                <a:cs typeface="Calibri"/>
              </a:rPr>
              <a:t>Aplikasi</a:t>
            </a:r>
            <a:r>
              <a:rPr lang="en-US" b="1">
                <a:cs typeface="Calibri"/>
              </a:rPr>
              <a:t> Chatbot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3E6FC-0589-41C7-A476-1A7BAF54454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KUALITAS KINERJA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D2CC6F-5419-4699-A79D-23708EE8232B}"/>
              </a:ext>
            </a:extLst>
          </p:cNvPr>
          <p:cNvSpPr/>
          <p:nvPr/>
        </p:nvSpPr>
        <p:spPr>
          <a:xfrm>
            <a:off x="5089404" y="918844"/>
            <a:ext cx="671512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b="1">
                <a:cs typeface="Dubai" panose="020B0503030403030204" pitchFamily="34" charset="-78"/>
              </a:rPr>
              <a:t>Evaluasi dengan</a:t>
            </a:r>
            <a:r>
              <a:rPr lang="en-US" b="1">
                <a:cs typeface="Calibri"/>
              </a:rPr>
              <a:t> optimizer Adam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F69035A-E2A9-4F31-A9EE-1D3D5A3F9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82016"/>
              </p:ext>
            </p:extLst>
          </p:nvPr>
        </p:nvGraphicFramePr>
        <p:xfrm>
          <a:off x="4988943" y="1351471"/>
          <a:ext cx="68848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78">
                  <a:extLst>
                    <a:ext uri="{9D8B030D-6E8A-4147-A177-3AD203B41FA5}">
                      <a16:colId xmlns:a16="http://schemas.microsoft.com/office/drawing/2014/main" val="1141260033"/>
                    </a:ext>
                  </a:extLst>
                </a:gridCol>
                <a:gridCol w="1376978">
                  <a:extLst>
                    <a:ext uri="{9D8B030D-6E8A-4147-A177-3AD203B41FA5}">
                      <a16:colId xmlns:a16="http://schemas.microsoft.com/office/drawing/2014/main" val="2341340499"/>
                    </a:ext>
                  </a:extLst>
                </a:gridCol>
                <a:gridCol w="1376978">
                  <a:extLst>
                    <a:ext uri="{9D8B030D-6E8A-4147-A177-3AD203B41FA5}">
                      <a16:colId xmlns:a16="http://schemas.microsoft.com/office/drawing/2014/main" val="2053452917"/>
                    </a:ext>
                  </a:extLst>
                </a:gridCol>
                <a:gridCol w="1376978">
                  <a:extLst>
                    <a:ext uri="{9D8B030D-6E8A-4147-A177-3AD203B41FA5}">
                      <a16:colId xmlns:a16="http://schemas.microsoft.com/office/drawing/2014/main" val="3438779364"/>
                    </a:ext>
                  </a:extLst>
                </a:gridCol>
                <a:gridCol w="1376978">
                  <a:extLst>
                    <a:ext uri="{9D8B030D-6E8A-4147-A177-3AD203B41FA5}">
                      <a16:colId xmlns:a16="http://schemas.microsoft.com/office/drawing/2014/main" val="100651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F-1 Measure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848608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Tanpa Transfer Learning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88,97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93,86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88,97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89,18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5183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Transfer Learning Skenario 1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94,11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96,55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94,11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93,79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515196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Transfer Learning Skenario 2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93,38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95,58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93,38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93,51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7177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F84A352-462C-4CEE-AB48-BBDD3D3426E9}"/>
              </a:ext>
            </a:extLst>
          </p:cNvPr>
          <p:cNvSpPr txBox="1"/>
          <p:nvPr/>
        </p:nvSpPr>
        <p:spPr>
          <a:xfrm>
            <a:off x="2717321" y="1834551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8196CB0-ADCC-4140-B731-354A6FB07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25342"/>
              </p:ext>
            </p:extLst>
          </p:nvPr>
        </p:nvGraphicFramePr>
        <p:xfrm>
          <a:off x="5003320" y="4198188"/>
          <a:ext cx="68059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196">
                  <a:extLst>
                    <a:ext uri="{9D8B030D-6E8A-4147-A177-3AD203B41FA5}">
                      <a16:colId xmlns:a16="http://schemas.microsoft.com/office/drawing/2014/main" val="2989490869"/>
                    </a:ext>
                  </a:extLst>
                </a:gridCol>
                <a:gridCol w="1361196">
                  <a:extLst>
                    <a:ext uri="{9D8B030D-6E8A-4147-A177-3AD203B41FA5}">
                      <a16:colId xmlns:a16="http://schemas.microsoft.com/office/drawing/2014/main" val="64528408"/>
                    </a:ext>
                  </a:extLst>
                </a:gridCol>
                <a:gridCol w="1361196">
                  <a:extLst>
                    <a:ext uri="{9D8B030D-6E8A-4147-A177-3AD203B41FA5}">
                      <a16:colId xmlns:a16="http://schemas.microsoft.com/office/drawing/2014/main" val="783948302"/>
                    </a:ext>
                  </a:extLst>
                </a:gridCol>
                <a:gridCol w="1361196">
                  <a:extLst>
                    <a:ext uri="{9D8B030D-6E8A-4147-A177-3AD203B41FA5}">
                      <a16:colId xmlns:a16="http://schemas.microsoft.com/office/drawing/2014/main" val="566866485"/>
                    </a:ext>
                  </a:extLst>
                </a:gridCol>
                <a:gridCol w="1361196">
                  <a:extLst>
                    <a:ext uri="{9D8B030D-6E8A-4147-A177-3AD203B41FA5}">
                      <a16:colId xmlns:a16="http://schemas.microsoft.com/office/drawing/2014/main" val="997221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F-1 Measure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385721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Tanpa Transfer Learning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91,17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94,29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91,17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90,90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870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Transfer Learning Skenario 1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95,58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97,54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95,58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95,60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013190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Transfer Learning Skenario 2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94,11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96,29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94,11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94,08</a:t>
                      </a:r>
                      <a:endParaRPr lang="en-US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7319369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72CBA2A-F7B3-48AB-8062-C67A88D874F8}"/>
              </a:ext>
            </a:extLst>
          </p:cNvPr>
          <p:cNvSpPr txBox="1"/>
          <p:nvPr/>
        </p:nvSpPr>
        <p:spPr>
          <a:xfrm>
            <a:off x="3048000" y="4681268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400B66-623D-4741-A1BA-4D64C999C583}"/>
              </a:ext>
            </a:extLst>
          </p:cNvPr>
          <p:cNvSpPr/>
          <p:nvPr/>
        </p:nvSpPr>
        <p:spPr>
          <a:xfrm>
            <a:off x="4873743" y="3722428"/>
            <a:ext cx="671512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b="1" dirty="0">
                <a:cs typeface="Dubai" panose="020B0503030403030204" pitchFamily="34" charset="-78"/>
              </a:rPr>
              <a:t>Evaluasi dengan</a:t>
            </a:r>
            <a:r>
              <a:rPr lang="en-US" b="1">
                <a:cs typeface="Calibri"/>
              </a:rPr>
              <a:t> optimizer Nadam</a:t>
            </a:r>
          </a:p>
        </p:txBody>
      </p:sp>
    </p:spTree>
    <p:extLst>
      <p:ext uri="{BB962C8B-B14F-4D97-AF65-F5344CB8AC3E}">
        <p14:creationId xmlns:p14="http://schemas.microsoft.com/office/powerpoint/2010/main" val="411915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3E6FC-0589-41C7-A476-1A7BAF544548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KUALITAS KINERJA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D2CC6F-5419-4699-A79D-23708EE8232B}"/>
              </a:ext>
            </a:extLst>
          </p:cNvPr>
          <p:cNvSpPr/>
          <p:nvPr/>
        </p:nvSpPr>
        <p:spPr>
          <a:xfrm>
            <a:off x="5247555" y="5835901"/>
            <a:ext cx="671512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b="1">
                <a:cs typeface="Dubai" panose="020B0503030403030204" pitchFamily="34" charset="-78"/>
              </a:rPr>
              <a:t>Tampilan chatbot di LINE</a:t>
            </a:r>
            <a:endParaRPr lang="en-US" b="1"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6B1A7B4-E3E4-4FC2-8004-98AA18516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751" y="327037"/>
            <a:ext cx="3062573" cy="544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8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426B-090E-4BF3-8804-1D883FA2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183" y="654842"/>
            <a:ext cx="7897553" cy="6096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b="1" dirty="0">
                <a:cs typeface="Calibri"/>
              </a:rPr>
              <a:t>RINGKASAN PROJECT</a:t>
            </a:r>
            <a:endParaRPr lang="en-US" sz="4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AF64C-6EB2-4E6C-8CB1-F9DFA4FCEE65}"/>
              </a:ext>
            </a:extLst>
          </p:cNvPr>
          <p:cNvSpPr txBox="1"/>
          <p:nvPr/>
        </p:nvSpPr>
        <p:spPr>
          <a:xfrm>
            <a:off x="1199213" y="1926236"/>
            <a:ext cx="770744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24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7FE8E-060F-4AE3-BE14-2ECB05A8F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78" y="806456"/>
            <a:ext cx="1950611" cy="19506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F03B24-44E9-49A1-8D46-1CA0DA18F04B}"/>
              </a:ext>
            </a:extLst>
          </p:cNvPr>
          <p:cNvSpPr/>
          <p:nvPr/>
        </p:nvSpPr>
        <p:spPr>
          <a:xfrm>
            <a:off x="2426931" y="1695403"/>
            <a:ext cx="6029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Dubai" panose="020B0503030403030204" pitchFamily="34" charset="-78"/>
              </a:rPr>
              <a:t>Program </a:t>
            </a:r>
            <a:r>
              <a:rPr lang="en-US" dirty="0" err="1">
                <a:cs typeface="Dubai" panose="020B0503030403030204" pitchFamily="34" charset="-78"/>
              </a:rPr>
              <a:t>komputer</a:t>
            </a:r>
            <a:r>
              <a:rPr lang="en-US" dirty="0">
                <a:cs typeface="Dubai" panose="020B0503030403030204" pitchFamily="34" charset="-78"/>
              </a:rPr>
              <a:t> yang </a:t>
            </a:r>
            <a:r>
              <a:rPr lang="en-US" dirty="0" err="1">
                <a:cs typeface="Dubai" panose="020B0503030403030204" pitchFamily="34" charset="-78"/>
              </a:rPr>
              <a:t>berinteraksi</a:t>
            </a:r>
            <a:r>
              <a:rPr lang="en-US" dirty="0">
                <a:cs typeface="Dubai" panose="020B0503030403030204" pitchFamily="34" charset="-78"/>
              </a:rPr>
              <a:t> </a:t>
            </a:r>
            <a:r>
              <a:rPr lang="en-US" dirty="0" err="1">
                <a:cs typeface="Dubai" panose="020B0503030403030204" pitchFamily="34" charset="-78"/>
              </a:rPr>
              <a:t>dengan</a:t>
            </a:r>
            <a:r>
              <a:rPr lang="en-US" dirty="0">
                <a:cs typeface="Dubai" panose="020B0503030403030204" pitchFamily="34" charset="-78"/>
              </a:rPr>
              <a:t> </a:t>
            </a:r>
            <a:r>
              <a:rPr lang="en-US" dirty="0" err="1">
                <a:cs typeface="Dubai" panose="020B0503030403030204" pitchFamily="34" charset="-78"/>
              </a:rPr>
              <a:t>manusia</a:t>
            </a:r>
            <a:r>
              <a:rPr lang="en-US" dirty="0">
                <a:cs typeface="Dubai" panose="020B0503030403030204" pitchFamily="34" charset="-78"/>
              </a:rPr>
              <a:t> </a:t>
            </a:r>
            <a:r>
              <a:rPr lang="en-US" dirty="0" err="1">
                <a:cs typeface="Dubai" panose="020B0503030403030204" pitchFamily="34" charset="-78"/>
              </a:rPr>
              <a:t>menggunakan</a:t>
            </a:r>
            <a:r>
              <a:rPr lang="en-US" dirty="0">
                <a:cs typeface="Dubai" panose="020B0503030403030204" pitchFamily="34" charset="-78"/>
              </a:rPr>
              <a:t> </a:t>
            </a:r>
            <a:r>
              <a:rPr lang="en-US" dirty="0" err="1">
                <a:cs typeface="Dubai" panose="020B0503030403030204" pitchFamily="34" charset="-78"/>
              </a:rPr>
              <a:t>bahasa</a:t>
            </a:r>
            <a:r>
              <a:rPr lang="en-US" dirty="0">
                <a:cs typeface="Dubai" panose="020B0503030403030204" pitchFamily="34" charset="-78"/>
              </a:rPr>
              <a:t> natural; </a:t>
            </a:r>
            <a:r>
              <a:rPr lang="en-US" b="1" dirty="0" err="1">
                <a:cs typeface="Dubai" panose="020B0503030403030204" pitchFamily="34" charset="-78"/>
              </a:rPr>
              <a:t>bahasa</a:t>
            </a:r>
            <a:r>
              <a:rPr lang="en-US" b="1" dirty="0">
                <a:cs typeface="Dubai" panose="020B0503030403030204" pitchFamily="34" charset="-78"/>
              </a:rPr>
              <a:t> yang </a:t>
            </a:r>
            <a:r>
              <a:rPr lang="en-US" b="1" dirty="0" err="1">
                <a:cs typeface="Dubai" panose="020B0503030403030204" pitchFamily="34" charset="-78"/>
              </a:rPr>
              <a:t>manusia</a:t>
            </a:r>
            <a:r>
              <a:rPr lang="en-US" b="1" dirty="0">
                <a:cs typeface="Dubai" panose="020B0503030403030204" pitchFamily="34" charset="-78"/>
              </a:rPr>
              <a:t> </a:t>
            </a:r>
            <a:r>
              <a:rPr lang="en-US" b="1" dirty="0" err="1">
                <a:cs typeface="Dubai" panose="020B0503030403030204" pitchFamily="34" charset="-78"/>
              </a:rPr>
              <a:t>gunakan</a:t>
            </a:r>
            <a:r>
              <a:rPr lang="en-US" b="1" dirty="0">
                <a:cs typeface="Dubai" panose="020B0503030403030204" pitchFamily="34" charset="-78"/>
              </a:rPr>
              <a:t> </a:t>
            </a:r>
            <a:r>
              <a:rPr lang="en-US" b="1" dirty="0" err="1">
                <a:cs typeface="Dubai" panose="020B0503030403030204" pitchFamily="34" charset="-78"/>
              </a:rPr>
              <a:t>sehari-hari</a:t>
            </a:r>
            <a:r>
              <a:rPr lang="en-US" b="1" dirty="0">
                <a:cs typeface="Dubai" panose="020B0503030403030204" pitchFamily="34" charset="-78"/>
              </a:rPr>
              <a:t> </a:t>
            </a:r>
            <a:r>
              <a:rPr lang="en-US" dirty="0">
                <a:cs typeface="Dubai" panose="020B0503030403030204" pitchFamily="34" charset="-78"/>
              </a:rPr>
              <a:t>(Abu </a:t>
            </a:r>
            <a:r>
              <a:rPr lang="en-US" dirty="0" err="1">
                <a:cs typeface="Dubai" panose="020B0503030403030204" pitchFamily="34" charset="-78"/>
              </a:rPr>
              <a:t>Shawar</a:t>
            </a:r>
            <a:r>
              <a:rPr lang="en-US" dirty="0">
                <a:cs typeface="Dubai" panose="020B0503030403030204" pitchFamily="34" charset="-78"/>
              </a:rPr>
              <a:t> dan Atwell, 2007)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6ADF37-858C-481B-9165-660ECB072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287" y="1919192"/>
            <a:ext cx="1648269" cy="16482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AF6CEB-B036-45C7-8E6E-D0A56F9F6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49" y="2743326"/>
            <a:ext cx="1192715" cy="11927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022427-3635-4118-B161-22C85B3AFE11}"/>
              </a:ext>
            </a:extLst>
          </p:cNvPr>
          <p:cNvSpPr/>
          <p:nvPr/>
        </p:nvSpPr>
        <p:spPr>
          <a:xfrm>
            <a:off x="2360256" y="30921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Chatbots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Frequently Asked Question </a:t>
            </a:r>
            <a:r>
              <a:rPr lang="en-US" dirty="0" err="1"/>
              <a:t>seputar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Islam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54A920-B633-42EC-8578-049FD5B51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3" y="4189527"/>
            <a:ext cx="1334660" cy="13346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B821BF-9AD3-4E72-BC0D-60B6B4812E9A}"/>
              </a:ext>
            </a:extLst>
          </p:cNvPr>
          <p:cNvSpPr txBox="1"/>
          <p:nvPr/>
        </p:nvSpPr>
        <p:spPr>
          <a:xfrm>
            <a:off x="2233183" y="4491595"/>
            <a:ext cx="6981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</a:p>
          <a:p>
            <a:r>
              <a:rPr lang="en-US" dirty="0"/>
              <a:t>Data  S</a:t>
            </a:r>
            <a:r>
              <a:rPr lang="en-US" i="1" dirty="0"/>
              <a:t>ource</a:t>
            </a:r>
            <a:r>
              <a:rPr lang="en-US" dirty="0"/>
              <a:t> : </a:t>
            </a:r>
            <a:r>
              <a:rPr lang="en-US" i="1" dirty="0"/>
              <a:t>www.islamicqa.info/id </a:t>
            </a:r>
          </a:p>
          <a:p>
            <a:r>
              <a:rPr lang="en-US" dirty="0"/>
              <a:t>Data Target :  </a:t>
            </a:r>
            <a:r>
              <a:rPr lang="en-US" i="1" dirty="0"/>
              <a:t>www.piss-ktb.com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C5A625-1E74-4F4F-99AC-0C2CA5A85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70" y="4605300"/>
            <a:ext cx="1619250" cy="16192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9D5216D-9889-40DA-8B1B-40DC16F42B9D}"/>
              </a:ext>
            </a:extLst>
          </p:cNvPr>
          <p:cNvSpPr txBox="1"/>
          <p:nvPr/>
        </p:nvSpPr>
        <p:spPr>
          <a:xfrm>
            <a:off x="5441593" y="5532327"/>
            <a:ext cx="532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Metode</a:t>
            </a:r>
            <a:r>
              <a:rPr lang="en-US" dirty="0"/>
              <a:t> CNN dan </a:t>
            </a:r>
            <a:r>
              <a:rPr lang="en-US" dirty="0" err="1"/>
              <a:t>Algoritma</a:t>
            </a:r>
            <a:r>
              <a:rPr lang="en-US" i="1" dirty="0"/>
              <a:t> optimizer </a:t>
            </a:r>
            <a:r>
              <a:rPr lang="en-US" dirty="0" err="1"/>
              <a:t>Nadam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0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849D0-D1F6-4258-A979-373E79DA4CDB}"/>
              </a:ext>
            </a:extLst>
          </p:cNvPr>
          <p:cNvSpPr txBox="1"/>
          <p:nvPr/>
        </p:nvSpPr>
        <p:spPr>
          <a:xfrm>
            <a:off x="2815328" y="1901965"/>
            <a:ext cx="5019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Keunikan</a:t>
            </a:r>
            <a:r>
              <a:rPr lang="en-US" sz="4000" b="1" dirty="0"/>
              <a:t>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A93BD-2D6F-4BBA-86A0-AADA8276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6" y="661299"/>
            <a:ext cx="1948552" cy="19485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40D53B-4475-416B-AA3A-3B6AD2C37FB3}"/>
              </a:ext>
            </a:extLst>
          </p:cNvPr>
          <p:cNvSpPr/>
          <p:nvPr/>
        </p:nvSpPr>
        <p:spPr>
          <a:xfrm>
            <a:off x="866776" y="29401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/>
              <a:t>word </a:t>
            </a:r>
            <a:r>
              <a:rPr lang="en-US" b="1" i="1" dirty="0" err="1"/>
              <a:t>embbeding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96F4A-FC89-43B1-A464-99E161274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263" y="3710332"/>
            <a:ext cx="2020161" cy="2020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32D34B-08AB-4312-892F-960A00922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155" y="1843067"/>
            <a:ext cx="1304601" cy="1304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37A4B4-196D-4561-9808-94327BC90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887" y="3058031"/>
            <a:ext cx="1304601" cy="1304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CC3071-2D7B-4821-8904-EC1421819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86" y="4943981"/>
            <a:ext cx="1304601" cy="13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3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F88C56-07B1-4731-ABB3-FC4AF1FD7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90" y="1502833"/>
            <a:ext cx="2823369" cy="2823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16E760-3C52-4F10-A286-5E929007132B}"/>
              </a:ext>
            </a:extLst>
          </p:cNvPr>
          <p:cNvSpPr/>
          <p:nvPr/>
        </p:nvSpPr>
        <p:spPr>
          <a:xfrm>
            <a:off x="5634447" y="3633801"/>
            <a:ext cx="21804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err="1"/>
              <a:t>Masalah</a:t>
            </a:r>
            <a:endParaRPr lang="en-US" sz="4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363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16F771-4EBB-49DB-90D4-95052BDCE363}"/>
              </a:ext>
            </a:extLst>
          </p:cNvPr>
          <p:cNvSpPr txBox="1"/>
          <p:nvPr/>
        </p:nvSpPr>
        <p:spPr>
          <a:xfrm>
            <a:off x="1443037" y="2659559"/>
            <a:ext cx="9305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Percakapan</a:t>
            </a:r>
            <a:r>
              <a:rPr lang="en-US" sz="4400" b="1" dirty="0"/>
              <a:t> </a:t>
            </a:r>
            <a:r>
              <a:rPr lang="en-US" sz="4400" b="1" dirty="0" err="1"/>
              <a:t>Aliando</a:t>
            </a:r>
            <a:r>
              <a:rPr lang="en-US" sz="4400" b="1" dirty="0"/>
              <a:t> dan Barbara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516F0-7712-467B-A9F6-3A1B60773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21" y="4240708"/>
            <a:ext cx="18288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5FDC4B-4D46-443B-BAE4-205DA8F27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312" y="51148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5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984FE3C-1C3C-4A99-BA94-D799AC756770}"/>
              </a:ext>
            </a:extLst>
          </p:cNvPr>
          <p:cNvGrpSpPr/>
          <p:nvPr/>
        </p:nvGrpSpPr>
        <p:grpSpPr>
          <a:xfrm>
            <a:off x="6890437" y="1263737"/>
            <a:ext cx="4605638" cy="2588390"/>
            <a:chOff x="6890437" y="1263737"/>
            <a:chExt cx="4605638" cy="25883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448D02-06DC-4122-AC40-9614749B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7275" y="2023327"/>
              <a:ext cx="1828800" cy="18288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425A7B-BFC4-49E2-9C48-492ED50D06B9}"/>
                </a:ext>
              </a:extLst>
            </p:cNvPr>
            <p:cNvGrpSpPr/>
            <p:nvPr/>
          </p:nvGrpSpPr>
          <p:grpSpPr>
            <a:xfrm>
              <a:off x="6890437" y="1263737"/>
              <a:ext cx="2949833" cy="1519180"/>
              <a:chOff x="6890437" y="1263737"/>
              <a:chExt cx="2949833" cy="151918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6602682-C6F1-4970-BB7B-3BE2EE0A4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890437" y="1263737"/>
                <a:ext cx="2949833" cy="151918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E46F04-9DF6-4020-8204-0076630E503A}"/>
                  </a:ext>
                </a:extLst>
              </p:cNvPr>
              <p:cNvSpPr txBox="1"/>
              <p:nvPr/>
            </p:nvSpPr>
            <p:spPr>
              <a:xfrm>
                <a:off x="6962739" y="1704829"/>
                <a:ext cx="28052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Kamu</a:t>
                </a:r>
                <a:r>
                  <a:rPr lang="en-US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kenapa</a:t>
                </a:r>
                <a:r>
                  <a:rPr lang="en-US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?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59FA77-7CDD-42E6-8BE8-1C9605329491}"/>
              </a:ext>
            </a:extLst>
          </p:cNvPr>
          <p:cNvGrpSpPr/>
          <p:nvPr/>
        </p:nvGrpSpPr>
        <p:grpSpPr>
          <a:xfrm>
            <a:off x="536243" y="146460"/>
            <a:ext cx="4886348" cy="2597268"/>
            <a:chOff x="536243" y="185649"/>
            <a:chExt cx="4886348" cy="259726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DC5787-B545-4404-A285-2E9ED728505C}"/>
                </a:ext>
              </a:extLst>
            </p:cNvPr>
            <p:cNvGrpSpPr/>
            <p:nvPr/>
          </p:nvGrpSpPr>
          <p:grpSpPr>
            <a:xfrm>
              <a:off x="2472758" y="185649"/>
              <a:ext cx="2949833" cy="1519180"/>
              <a:chOff x="2472758" y="185649"/>
              <a:chExt cx="2949833" cy="151918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075B904-5AF6-4D70-AF2D-CD596E77D7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2758" y="185649"/>
                <a:ext cx="2949833" cy="151918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1472B8-9ED2-400B-B7A8-048812E2D7CB}"/>
                  </a:ext>
                </a:extLst>
              </p:cNvPr>
              <p:cNvSpPr txBox="1"/>
              <p:nvPr/>
            </p:nvSpPr>
            <p:spPr>
              <a:xfrm>
                <a:off x="2545062" y="411295"/>
                <a:ext cx="28052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Anime ace" panose="020B0603050302020204" pitchFamily="34" charset="0"/>
                    <a:cs typeface="Narkisim" panose="020B0604020202020204" pitchFamily="34" charset="-79"/>
                  </a:rPr>
                  <a:t>Astaghfirullah</a:t>
                </a:r>
                <a:r>
                  <a:rPr lang="en-US" dirty="0">
                    <a:latin typeface="Anime ace" panose="020B0603050302020204" pitchFamily="34" charset="0"/>
                    <a:cs typeface="Narkisim" panose="020B0604020202020204" pitchFamily="34" charset="-79"/>
                  </a:rPr>
                  <a:t>..</a:t>
                </a:r>
              </a:p>
              <a:p>
                <a:pPr algn="ctr"/>
                <a:r>
                  <a:rPr lang="en-US" dirty="0" err="1">
                    <a:latin typeface="Anime ace" panose="020B0603050302020204" pitchFamily="34" charset="0"/>
                    <a:cs typeface="Narkisim" panose="020B0604020202020204" pitchFamily="34" charset="-79"/>
                  </a:rPr>
                  <a:t>Aku</a:t>
                </a:r>
                <a:r>
                  <a:rPr lang="en-US" dirty="0">
                    <a:latin typeface="Anime ace" panose="020B0603050302020204" pitchFamily="34" charset="0"/>
                    <a:cs typeface="Narkisim" panose="020B0604020202020204" pitchFamily="34" charset="-79"/>
                  </a:rPr>
                  <a:t> </a:t>
                </a:r>
                <a:r>
                  <a:rPr lang="en-US" dirty="0" err="1">
                    <a:latin typeface="Anime ace" panose="020B0603050302020204" pitchFamily="34" charset="0"/>
                    <a:cs typeface="Narkisim" panose="020B0604020202020204" pitchFamily="34" charset="-79"/>
                  </a:rPr>
                  <a:t>galau</a:t>
                </a:r>
                <a:r>
                  <a:rPr lang="en-US" dirty="0">
                    <a:latin typeface="Anime ace" panose="020B0603050302020204" pitchFamily="34" charset="0"/>
                    <a:cs typeface="Narkisim" panose="020B0604020202020204" pitchFamily="34" charset="-79"/>
                  </a:rPr>
                  <a:t> </a:t>
                </a:r>
                <a:r>
                  <a:rPr lang="en-US" dirty="0" err="1">
                    <a:latin typeface="Anime ace" panose="020B0603050302020204" pitchFamily="34" charset="0"/>
                    <a:cs typeface="Narkisim" panose="020B0604020202020204" pitchFamily="34" charset="-79"/>
                  </a:rPr>
                  <a:t>nih</a:t>
                </a:r>
                <a:r>
                  <a:rPr lang="en-US" dirty="0">
                    <a:latin typeface="Anime ace" panose="020B0603050302020204" pitchFamily="34" charset="0"/>
                    <a:cs typeface="Narkisim" panose="020B0604020202020204" pitchFamily="34" charset="-79"/>
                  </a:rPr>
                  <a:t>!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4954682-614B-45B1-8783-A43CA3E6C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43" y="954117"/>
              <a:ext cx="1828800" cy="18288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412226-424A-49E6-8905-0497FFA54868}"/>
              </a:ext>
            </a:extLst>
          </p:cNvPr>
          <p:cNvGrpSpPr/>
          <p:nvPr/>
        </p:nvGrpSpPr>
        <p:grpSpPr>
          <a:xfrm>
            <a:off x="643959" y="2788244"/>
            <a:ext cx="7352544" cy="3814379"/>
            <a:chOff x="643959" y="2788244"/>
            <a:chExt cx="7352544" cy="381437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FCBF942-E93A-4358-B334-D7B8F678E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59" y="4773823"/>
              <a:ext cx="1828800" cy="18288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E00557-7337-47CF-8580-01CA9FFEBE9B}"/>
                </a:ext>
              </a:extLst>
            </p:cNvPr>
            <p:cNvGrpSpPr/>
            <p:nvPr/>
          </p:nvGrpSpPr>
          <p:grpSpPr>
            <a:xfrm>
              <a:off x="2472760" y="2788244"/>
              <a:ext cx="5523743" cy="2844758"/>
              <a:chOff x="2472760" y="2788244"/>
              <a:chExt cx="5523743" cy="284475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27CF34B-EDD8-400C-9FA0-2E9818810E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2760" y="2788244"/>
                <a:ext cx="5523743" cy="284475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5F3010-3711-4BDC-880A-1F7DB3176824}"/>
                  </a:ext>
                </a:extLst>
              </p:cNvPr>
              <p:cNvSpPr txBox="1"/>
              <p:nvPr/>
            </p:nvSpPr>
            <p:spPr>
              <a:xfrm>
                <a:off x="2781593" y="3095007"/>
                <a:ext cx="490607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Kemaren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aku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ditanya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adikku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tentang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hukum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bertayamum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buat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jawab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pr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dia.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Tapi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aku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gak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bisa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jawab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cepet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,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soalnya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nyarinya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ribet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harus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buka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gugel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dulu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.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Adikku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jadi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bete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dan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nganggep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aku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kurang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cerdas</a:t>
                </a:r>
                <a:r>
                  <a:rPr lang="en-US" sz="1600" dirty="0">
                    <a:latin typeface="Anime ace" panose="020B0603050302020204" pitchFamily="34" charset="0"/>
                    <a:cs typeface="Aharoni" panose="020B0604020202020204" pitchFamily="2" charset="-79"/>
                  </a:rPr>
                  <a:t> </a:t>
                </a:r>
                <a:r>
                  <a:rPr lang="en-US" sz="1600" dirty="0" err="1">
                    <a:latin typeface="Anime ace" panose="020B0603050302020204" pitchFamily="34" charset="0"/>
                    <a:cs typeface="Aharoni" panose="020B0604020202020204" pitchFamily="2" charset="-79"/>
                  </a:rPr>
                  <a:t>huhu</a:t>
                </a:r>
                <a:endParaRPr lang="en-US" sz="1600" dirty="0">
                  <a:latin typeface="Anime ace" panose="020B0603050302020204" pitchFamily="34" charset="0"/>
                  <a:cs typeface="Aharoni" panose="020B0604020202020204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30C02B8-2810-4ACF-B896-7B3E0E98028D}"/>
              </a:ext>
            </a:extLst>
          </p:cNvPr>
          <p:cNvGrpSpPr/>
          <p:nvPr/>
        </p:nvGrpSpPr>
        <p:grpSpPr>
          <a:xfrm>
            <a:off x="4950823" y="205646"/>
            <a:ext cx="6845698" cy="2891837"/>
            <a:chOff x="4950823" y="205646"/>
            <a:chExt cx="6845698" cy="28918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6D7FBC-E8B6-48B0-9715-1269037D1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7721" y="1268683"/>
              <a:ext cx="1828800" cy="1828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C14D43-89A0-45B0-89B5-774ED506A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50823" y="205646"/>
              <a:ext cx="5016898" cy="22632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5C19FF-30CA-4D72-B5F4-A6FF1385B1B7}"/>
                </a:ext>
              </a:extLst>
            </p:cNvPr>
            <p:cNvSpPr txBox="1"/>
            <p:nvPr/>
          </p:nvSpPr>
          <p:spPr>
            <a:xfrm>
              <a:off x="5159829" y="509451"/>
              <a:ext cx="45458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nime ace" panose="020B0603050302020204" pitchFamily="34" charset="0"/>
                </a:rPr>
                <a:t>Ya</a:t>
              </a:r>
              <a:r>
                <a:rPr lang="en-US" sz="1600" dirty="0">
                  <a:latin typeface="Anime ace" panose="020B0603050302020204" pitchFamily="34" charset="0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</a:rPr>
                <a:t>ampun</a:t>
              </a:r>
              <a:r>
                <a:rPr lang="en-US" sz="1600" dirty="0">
                  <a:latin typeface="Anime ace" panose="020B0603050302020204" pitchFamily="34" charset="0"/>
                </a:rPr>
                <a:t>, </a:t>
              </a:r>
              <a:r>
                <a:rPr lang="en-US" sz="1600" dirty="0" err="1">
                  <a:latin typeface="Anime ace" panose="020B0603050302020204" pitchFamily="34" charset="0"/>
                </a:rPr>
                <a:t>Aliando</a:t>
              </a:r>
              <a:r>
                <a:rPr lang="en-US" sz="1600" dirty="0">
                  <a:latin typeface="Anime ace" panose="020B0603050302020204" pitchFamily="34" charset="0"/>
                </a:rPr>
                <a:t>! </a:t>
              </a:r>
              <a:r>
                <a:rPr lang="en-US" sz="1600" dirty="0" err="1">
                  <a:latin typeface="Anime ace" panose="020B0603050302020204" pitchFamily="34" charset="0"/>
                </a:rPr>
                <a:t>Gitu</a:t>
              </a:r>
              <a:r>
                <a:rPr lang="en-US" sz="1600" dirty="0">
                  <a:latin typeface="Anime ace" panose="020B0603050302020204" pitchFamily="34" charset="0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</a:rPr>
                <a:t>aja</a:t>
              </a:r>
              <a:r>
                <a:rPr lang="en-US" sz="1600" dirty="0">
                  <a:latin typeface="Anime ace" panose="020B0603050302020204" pitchFamily="34" charset="0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</a:rPr>
                <a:t>kok</a:t>
              </a:r>
              <a:r>
                <a:rPr lang="en-US" sz="1600" dirty="0">
                  <a:latin typeface="Anime ace" panose="020B0603050302020204" pitchFamily="34" charset="0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</a:rPr>
                <a:t>galau</a:t>
              </a:r>
              <a:r>
                <a:rPr lang="en-US" sz="1600" dirty="0">
                  <a:latin typeface="Anime ace" panose="020B0603050302020204" pitchFamily="34" charset="0"/>
                </a:rPr>
                <a:t>. Kan </a:t>
              </a:r>
              <a:r>
                <a:rPr lang="en-US" sz="1600" dirty="0" err="1">
                  <a:latin typeface="Anime ace" panose="020B0603050302020204" pitchFamily="34" charset="0"/>
                </a:rPr>
                <a:t>sekarang</a:t>
              </a:r>
              <a:r>
                <a:rPr lang="en-US" sz="1600" dirty="0">
                  <a:latin typeface="Anime ace" panose="020B0603050302020204" pitchFamily="34" charset="0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</a:rPr>
                <a:t>bisa</a:t>
              </a:r>
              <a:r>
                <a:rPr lang="en-US" sz="1600" dirty="0">
                  <a:latin typeface="Anime ace" panose="020B0603050302020204" pitchFamily="34" charset="0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</a:rPr>
                <a:t>langsung</a:t>
              </a:r>
              <a:r>
                <a:rPr lang="en-US" sz="1600" dirty="0">
                  <a:latin typeface="Anime ace" panose="020B0603050302020204" pitchFamily="34" charset="0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</a:rPr>
                <a:t>nanya</a:t>
              </a:r>
              <a:r>
                <a:rPr lang="en-US" sz="1600" dirty="0">
                  <a:latin typeface="Anime ace" panose="020B0603050302020204" pitchFamily="34" charset="0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</a:rPr>
                <a:t>lewat</a:t>
              </a:r>
              <a:r>
                <a:rPr lang="en-US" sz="1600" dirty="0">
                  <a:latin typeface="Anime ace" panose="020B0603050302020204" pitchFamily="34" charset="0"/>
                </a:rPr>
                <a:t> chatbot! </a:t>
              </a:r>
              <a:r>
                <a:rPr lang="en-US" sz="1600" dirty="0" err="1">
                  <a:latin typeface="Anime ace" panose="020B0603050302020204" pitchFamily="34" charset="0"/>
                </a:rPr>
                <a:t>Kamu</a:t>
              </a:r>
              <a:r>
                <a:rPr lang="en-US" sz="1600" dirty="0">
                  <a:latin typeface="Anime ace" panose="020B0603050302020204" pitchFamily="34" charset="0"/>
                </a:rPr>
                <a:t> chat </a:t>
              </a:r>
              <a:r>
                <a:rPr lang="en-US" sz="1600" dirty="0" err="1">
                  <a:latin typeface="Anime ace" panose="020B0603050302020204" pitchFamily="34" charset="0"/>
                </a:rPr>
                <a:t>dia</a:t>
              </a:r>
              <a:r>
                <a:rPr lang="en-US" sz="1600" dirty="0">
                  <a:latin typeface="Anime ace" panose="020B0603050302020204" pitchFamily="34" charset="0"/>
                </a:rPr>
                <a:t>, </a:t>
              </a:r>
              <a:r>
                <a:rPr lang="en-US" sz="1600" dirty="0" err="1">
                  <a:latin typeface="Anime ace" panose="020B0603050302020204" pitchFamily="34" charset="0"/>
                </a:rPr>
                <a:t>dia</a:t>
              </a:r>
              <a:r>
                <a:rPr lang="en-US" sz="1600" dirty="0">
                  <a:latin typeface="Anime ace" panose="020B0603050302020204" pitchFamily="34" charset="0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</a:rPr>
                <a:t>bisa</a:t>
              </a:r>
              <a:r>
                <a:rPr lang="en-US" sz="1600" dirty="0">
                  <a:latin typeface="Anime ace" panose="020B0603050302020204" pitchFamily="34" charset="0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</a:rPr>
                <a:t>langsung</a:t>
              </a:r>
              <a:r>
                <a:rPr lang="en-US" sz="1600" dirty="0">
                  <a:latin typeface="Anime ace" panose="020B0603050302020204" pitchFamily="34" charset="0"/>
                </a:rPr>
                <a:t> bales.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997238-3B85-45A8-82B6-696ECC11A502}"/>
              </a:ext>
            </a:extLst>
          </p:cNvPr>
          <p:cNvGrpSpPr/>
          <p:nvPr/>
        </p:nvGrpSpPr>
        <p:grpSpPr>
          <a:xfrm>
            <a:off x="643959" y="2023592"/>
            <a:ext cx="4306864" cy="3034599"/>
            <a:chOff x="643959" y="2023592"/>
            <a:chExt cx="4306864" cy="303459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801C11-4F58-42E5-9604-3C355518C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59" y="3229391"/>
              <a:ext cx="1828800" cy="18288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5D2C1C-FCBA-4A09-8252-5D28FAC85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990" y="2023592"/>
              <a:ext cx="2949833" cy="1519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D1E1AC-55C8-48EC-98BF-BE0072955F8F}"/>
                </a:ext>
              </a:extLst>
            </p:cNvPr>
            <p:cNvSpPr txBox="1"/>
            <p:nvPr/>
          </p:nvSpPr>
          <p:spPr>
            <a:xfrm>
              <a:off x="2177744" y="2348120"/>
              <a:ext cx="2642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nime ace" panose="020B0603050302020204" pitchFamily="34" charset="0"/>
                </a:rPr>
                <a:t>Oh </a:t>
              </a:r>
              <a:r>
                <a:rPr lang="en-US" dirty="0" err="1">
                  <a:latin typeface="Anime ace" panose="020B0603050302020204" pitchFamily="34" charset="0"/>
                </a:rPr>
                <a:t>bisa</a:t>
              </a:r>
              <a:r>
                <a:rPr lang="en-US" dirty="0">
                  <a:latin typeface="Anime ace" panose="020B0603050302020204" pitchFamily="34" charset="0"/>
                </a:rPr>
                <a:t> </a:t>
              </a:r>
              <a:r>
                <a:rPr lang="en-US" dirty="0" err="1">
                  <a:latin typeface="Anime ace" panose="020B0603050302020204" pitchFamily="34" charset="0"/>
                </a:rPr>
                <a:t>gitu</a:t>
              </a:r>
              <a:r>
                <a:rPr lang="en-US" dirty="0">
                  <a:latin typeface="Anime ace" panose="020B0603050302020204" pitchFamily="34" charset="0"/>
                </a:rPr>
                <a:t> </a:t>
              </a:r>
              <a:r>
                <a:rPr lang="en-US" dirty="0" err="1">
                  <a:latin typeface="Anime ace" panose="020B0603050302020204" pitchFamily="34" charset="0"/>
                </a:rPr>
                <a:t>ya</a:t>
              </a:r>
              <a:r>
                <a:rPr lang="en-US" dirty="0">
                  <a:latin typeface="Anime ace" panose="020B0603050302020204" pitchFamily="34" charset="0"/>
                </a:rPr>
                <a:t>?</a:t>
              </a:r>
            </a:p>
            <a:p>
              <a:pPr algn="ctr"/>
              <a:r>
                <a:rPr lang="en-US" dirty="0" err="1">
                  <a:latin typeface="Anime ace" panose="020B0603050302020204" pitchFamily="34" charset="0"/>
                </a:rPr>
                <a:t>Canggih</a:t>
              </a:r>
              <a:r>
                <a:rPr lang="en-US" dirty="0">
                  <a:latin typeface="Anime ace" panose="020B0603050302020204" pitchFamily="34" charset="0"/>
                </a:rPr>
                <a:t> juga!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C5F463-30F5-406A-8D28-E33B7CE58924}"/>
              </a:ext>
            </a:extLst>
          </p:cNvPr>
          <p:cNvGrpSpPr/>
          <p:nvPr/>
        </p:nvGrpSpPr>
        <p:grpSpPr>
          <a:xfrm>
            <a:off x="6694212" y="3229391"/>
            <a:ext cx="5102309" cy="2834287"/>
            <a:chOff x="6694212" y="3229391"/>
            <a:chExt cx="5102309" cy="283428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400E09E-8A7F-46AC-B7CD-50E2230A1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7721" y="4234878"/>
              <a:ext cx="1828800" cy="18288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CF2DAB6-27B2-4CF5-82A2-B8F1A3A4F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94212" y="3229391"/>
              <a:ext cx="3234718" cy="145925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2FB2C2-BF17-4193-9AEF-EEC1CFAEDBE7}"/>
                </a:ext>
              </a:extLst>
            </p:cNvPr>
            <p:cNvSpPr txBox="1"/>
            <p:nvPr/>
          </p:nvSpPr>
          <p:spPr>
            <a:xfrm>
              <a:off x="6965689" y="3497460"/>
              <a:ext cx="2691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Anime ace" panose="020B0603050302020204" pitchFamily="34" charset="0"/>
                  <a:cs typeface="Narkisim" panose="020E0502050101010101" pitchFamily="34" charset="-79"/>
                </a:rPr>
                <a:t>Wkwk</a:t>
              </a:r>
              <a:r>
                <a:rPr lang="en-US" dirty="0">
                  <a:latin typeface="Anime ace" panose="020B0603050302020204" pitchFamily="34" charset="0"/>
                  <a:cs typeface="Narkisim" panose="020E0502050101010101" pitchFamily="34" charset="-79"/>
                </a:rPr>
                <a:t> </a:t>
              </a:r>
              <a:r>
                <a:rPr lang="en-US" dirty="0" err="1">
                  <a:latin typeface="Anime ace" panose="020B0603050302020204" pitchFamily="34" charset="0"/>
                  <a:cs typeface="Narkisim" panose="020E0502050101010101" pitchFamily="34" charset="-79"/>
                </a:rPr>
                <a:t>iyaa</a:t>
              </a:r>
              <a:r>
                <a:rPr lang="en-US" dirty="0">
                  <a:latin typeface="Anime ace" panose="020B0603050302020204" pitchFamily="34" charset="0"/>
                  <a:cs typeface="Narkisim" panose="020E0502050101010101" pitchFamily="34" charset="-79"/>
                </a:rPr>
                <a:t> </a:t>
              </a:r>
              <a:r>
                <a:rPr lang="en-US" dirty="0" err="1">
                  <a:latin typeface="Anime ace" panose="020B0603050302020204" pitchFamily="34" charset="0"/>
                  <a:cs typeface="Narkisim" panose="020E0502050101010101" pitchFamily="34" charset="-79"/>
                </a:rPr>
                <a:t>bisa</a:t>
              </a:r>
              <a:r>
                <a:rPr lang="en-US" dirty="0">
                  <a:latin typeface="Anime ace" panose="020B0603050302020204" pitchFamily="34" charset="0"/>
                  <a:cs typeface="Narkisim" panose="020E0502050101010101" pitchFamily="34" charset="-79"/>
                </a:rPr>
                <a:t>.</a:t>
              </a:r>
            </a:p>
            <a:p>
              <a:pPr algn="ctr"/>
              <a:r>
                <a:rPr lang="en-US" dirty="0" err="1">
                  <a:latin typeface="Anime ace" panose="020B0603050302020204" pitchFamily="34" charset="0"/>
                  <a:cs typeface="Narkisim" panose="020E0502050101010101" pitchFamily="34" charset="-79"/>
                </a:rPr>
                <a:t>Nih</a:t>
              </a:r>
              <a:r>
                <a:rPr lang="en-US" dirty="0">
                  <a:latin typeface="Anime ace" panose="020B0603050302020204" pitchFamily="34" charset="0"/>
                  <a:cs typeface="Narkisim" panose="020E0502050101010101" pitchFamily="34" charset="-79"/>
                </a:rPr>
                <a:t>, </a:t>
              </a:r>
              <a:r>
                <a:rPr lang="en-US" dirty="0" err="1">
                  <a:latin typeface="Anime ace" panose="020B0603050302020204" pitchFamily="34" charset="0"/>
                  <a:cs typeface="Narkisim" panose="020E0502050101010101" pitchFamily="34" charset="-79"/>
                </a:rPr>
                <a:t>kita</a:t>
              </a:r>
              <a:r>
                <a:rPr lang="en-US" dirty="0">
                  <a:latin typeface="Anime ace" panose="020B0603050302020204" pitchFamily="34" charset="0"/>
                  <a:cs typeface="Narkisim" panose="020E0502050101010101" pitchFamily="34" charset="-79"/>
                </a:rPr>
                <a:t> </a:t>
              </a:r>
              <a:r>
                <a:rPr lang="en-US" dirty="0" err="1">
                  <a:latin typeface="Anime ace" panose="020B0603050302020204" pitchFamily="34" charset="0"/>
                  <a:cs typeface="Narkisim" panose="020E0502050101010101" pitchFamily="34" charset="-79"/>
                </a:rPr>
                <a:t>coba</a:t>
              </a:r>
              <a:r>
                <a:rPr lang="en-US" dirty="0">
                  <a:latin typeface="Anime ace" panose="020B0603050302020204" pitchFamily="34" charset="0"/>
                  <a:cs typeface="Narkisim" panose="020E0502050101010101" pitchFamily="34" charset="-79"/>
                </a:rPr>
                <a:t> </a:t>
              </a:r>
              <a:r>
                <a:rPr lang="en-US" dirty="0" err="1">
                  <a:latin typeface="Anime ace" panose="020B0603050302020204" pitchFamily="34" charset="0"/>
                  <a:cs typeface="Narkisim" panose="020E0502050101010101" pitchFamily="34" charset="-79"/>
                </a:rPr>
                <a:t>ya</a:t>
              </a:r>
              <a:endParaRPr lang="en-US" dirty="0">
                <a:latin typeface="Anime ace" panose="020B0603050302020204" pitchFamily="34" charset="0"/>
                <a:cs typeface="Narkisim" panose="020E05020501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13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2EBCBA-9328-41CE-956F-E22BED53C65A}"/>
              </a:ext>
            </a:extLst>
          </p:cNvPr>
          <p:cNvGrpSpPr/>
          <p:nvPr/>
        </p:nvGrpSpPr>
        <p:grpSpPr>
          <a:xfrm>
            <a:off x="381115" y="1845025"/>
            <a:ext cx="4306864" cy="3034599"/>
            <a:chOff x="643959" y="2023592"/>
            <a:chExt cx="4306864" cy="30345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C7AD0D-DC35-406A-91B9-07FD57DE8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59" y="3229391"/>
              <a:ext cx="1828800" cy="1828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CA6E1D-A151-43CC-A941-7876E92EC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444" y="2023592"/>
              <a:ext cx="3316379" cy="151918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7AFD29-FA54-47DF-8A9D-C4CB3A7F09F9}"/>
                </a:ext>
              </a:extLst>
            </p:cNvPr>
            <p:cNvSpPr txBox="1"/>
            <p:nvPr/>
          </p:nvSpPr>
          <p:spPr>
            <a:xfrm>
              <a:off x="1791198" y="2164827"/>
              <a:ext cx="27968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nime ace" panose="020B0603050302020204" pitchFamily="34" charset="0"/>
                </a:rPr>
                <a:t>Wah </a:t>
              </a:r>
              <a:r>
                <a:rPr lang="en-US" sz="1600" dirty="0" err="1">
                  <a:latin typeface="Anime ace" panose="020B0603050302020204" pitchFamily="34" charset="0"/>
                </a:rPr>
                <a:t>benar</a:t>
              </a:r>
              <a:r>
                <a:rPr lang="en-US" sz="1600" dirty="0">
                  <a:latin typeface="Anime ace" panose="020B0603050302020204" pitchFamily="34" charset="0"/>
                </a:rPr>
                <a:t>, </a:t>
              </a:r>
              <a:r>
                <a:rPr lang="en-US" sz="1600" dirty="0" err="1">
                  <a:latin typeface="Anime ace" panose="020B0603050302020204" pitchFamily="34" charset="0"/>
                </a:rPr>
                <a:t>keren</a:t>
              </a:r>
              <a:r>
                <a:rPr lang="en-US" sz="1600" dirty="0">
                  <a:latin typeface="Anime ace" panose="020B0603050302020204" pitchFamily="34" charset="0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</a:rPr>
                <a:t>ya</a:t>
              </a:r>
              <a:r>
                <a:rPr lang="en-US" sz="1600" dirty="0">
                  <a:latin typeface="Anime ace" panose="020B0603050302020204" pitchFamily="34" charset="0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</a:rPr>
                <a:t>bisa</a:t>
              </a:r>
              <a:r>
                <a:rPr lang="en-US" sz="1600" dirty="0">
                  <a:latin typeface="Anime ace" panose="020B0603050302020204" pitchFamily="34" charset="0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</a:rPr>
                <a:t>tanya</a:t>
              </a:r>
              <a:r>
                <a:rPr lang="en-US" sz="1600" dirty="0">
                  <a:latin typeface="Anime ace" panose="020B0603050302020204" pitchFamily="34" charset="0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</a:rPr>
                <a:t>langsung</a:t>
              </a:r>
              <a:r>
                <a:rPr lang="en-US" sz="1600" dirty="0">
                  <a:latin typeface="Anime ace" panose="020B0603050302020204" pitchFamily="34" charset="0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</a:rPr>
                <a:t>ke</a:t>
              </a:r>
              <a:r>
                <a:rPr lang="en-US" sz="1600" dirty="0">
                  <a:latin typeface="Anime ace" panose="020B0603050302020204" pitchFamily="34" charset="0"/>
                </a:rPr>
                <a:t> chatbot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089716A-98CD-4331-9F70-8CCC0FE9B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53" y="1029975"/>
            <a:ext cx="2773147" cy="4927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842DBB7-35B1-4E2F-BA14-DA50FC1C1F77}"/>
              </a:ext>
            </a:extLst>
          </p:cNvPr>
          <p:cNvGrpSpPr/>
          <p:nvPr/>
        </p:nvGrpSpPr>
        <p:grpSpPr>
          <a:xfrm>
            <a:off x="7554678" y="2422590"/>
            <a:ext cx="4256207" cy="2457034"/>
            <a:chOff x="6694211" y="3229391"/>
            <a:chExt cx="5102310" cy="28342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5178619-A886-4806-830A-0B04A3AE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7721" y="4234878"/>
              <a:ext cx="1828800" cy="1828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F97E4EF-3030-4CC5-9745-C823A2FA6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94211" y="3229391"/>
              <a:ext cx="3727007" cy="145925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7A1708-31E9-4475-A439-B0D9997884ED}"/>
                </a:ext>
              </a:extLst>
            </p:cNvPr>
            <p:cNvSpPr txBox="1"/>
            <p:nvPr/>
          </p:nvSpPr>
          <p:spPr>
            <a:xfrm>
              <a:off x="6875100" y="3565991"/>
              <a:ext cx="3365226" cy="390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Anime ace" panose="020B0603050302020204" pitchFamily="34" charset="0"/>
                  <a:cs typeface="Narkisim" panose="020E0502050101010101" pitchFamily="34" charset="-79"/>
                </a:rPr>
                <a:t>Nah </a:t>
              </a:r>
              <a:r>
                <a:rPr lang="en-US" sz="1600" dirty="0" err="1">
                  <a:latin typeface="Anime ace" panose="020B0603050302020204" pitchFamily="34" charset="0"/>
                  <a:cs typeface="Narkisim" panose="020E0502050101010101" pitchFamily="34" charset="-79"/>
                </a:rPr>
                <a:t>ini</a:t>
              </a:r>
              <a:r>
                <a:rPr lang="en-US" sz="1600" dirty="0">
                  <a:latin typeface="Anime ace" panose="020B0603050302020204" pitchFamily="34" charset="0"/>
                  <a:cs typeface="Narkisim" panose="020E0502050101010101" pitchFamily="34" charset="-79"/>
                </a:rPr>
                <a:t> </a:t>
              </a:r>
              <a:r>
                <a:rPr lang="en-US" sz="1600" dirty="0" err="1">
                  <a:latin typeface="Anime ace" panose="020B0603050302020204" pitchFamily="34" charset="0"/>
                  <a:cs typeface="Narkisim" panose="020E0502050101010101" pitchFamily="34" charset="-79"/>
                </a:rPr>
                <a:t>dia</a:t>
              </a:r>
              <a:r>
                <a:rPr lang="en-US" sz="1600" dirty="0">
                  <a:latin typeface="Anime ace" panose="020B0603050302020204" pitchFamily="34" charset="0"/>
                  <a:cs typeface="Narkisim" panose="020E0502050101010101" pitchFamily="34" charset="-79"/>
                </a:rPr>
                <a:t>, </a:t>
              </a:r>
              <a:r>
                <a:rPr lang="en-US" sz="1600" dirty="0" err="1">
                  <a:latin typeface="Anime ace" panose="020B0603050302020204" pitchFamily="34" charset="0"/>
                  <a:cs typeface="Narkisim" panose="020E0502050101010101" pitchFamily="34" charset="-79"/>
                </a:rPr>
                <a:t>taraaaa</a:t>
              </a:r>
              <a:endParaRPr lang="en-US" sz="1600" dirty="0">
                <a:latin typeface="Anime ace" panose="020B0603050302020204" pitchFamily="34" charset="0"/>
                <a:cs typeface="Narkisim" panose="020E05020501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36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20C7FD7-CFEF-42AE-9B2C-6CB9AA750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50" y="1535681"/>
            <a:ext cx="1428750" cy="1428750"/>
          </a:xfrm>
          <a:prstGeom prst="rect">
            <a:avLst/>
          </a:prstGeom>
        </p:spPr>
      </p:pic>
      <p:pic>
        <p:nvPicPr>
          <p:cNvPr id="5" name="Picture 5" descr="A picture containing weapon, brass knucks&#10;&#10;Description generated with high confidence">
            <a:extLst>
              <a:ext uri="{FF2B5EF4-FFF2-40B4-BE49-F238E27FC236}">
                <a16:creationId xmlns:a16="http://schemas.microsoft.com/office/drawing/2014/main" id="{B61AAE13-4057-409E-8BB8-C7B7C7852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49" y="2632494"/>
            <a:ext cx="2743200" cy="2743200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CB6A531-DB4E-41AA-846D-056EE3C29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210" y="2714625"/>
            <a:ext cx="1428750" cy="1428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14D887-762B-42C9-A1D4-E6111AB3EB95}"/>
              </a:ext>
            </a:extLst>
          </p:cNvPr>
          <p:cNvSpPr/>
          <p:nvPr/>
        </p:nvSpPr>
        <p:spPr>
          <a:xfrm>
            <a:off x="3879857" y="456404"/>
            <a:ext cx="4654415" cy="1077218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en-US" sz="3200" b="1"/>
              <a:t>Hari gini masih bingung </a:t>
            </a:r>
            <a:endParaRPr lang="en-US"/>
          </a:p>
          <a:p>
            <a:pPr algn="ctr"/>
            <a:r>
              <a:rPr lang="en-US" sz="3200" b="1"/>
              <a:t>nyari hukum dalam Islam</a:t>
            </a:r>
            <a:r>
              <a:rPr lang="en-US" sz="3200" b="1">
                <a:cs typeface="Calibri"/>
              </a:rPr>
              <a:t>?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C6F39-ED48-4350-B4EE-9FFD66932782}"/>
              </a:ext>
            </a:extLst>
          </p:cNvPr>
          <p:cNvSpPr/>
          <p:nvPr/>
        </p:nvSpPr>
        <p:spPr>
          <a:xfrm>
            <a:off x="3179025" y="5675386"/>
            <a:ext cx="6056081" cy="5847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en-US" sz="3200" b="1" dirty="0"/>
              <a:t>Tanya </a:t>
            </a:r>
            <a:r>
              <a:rPr lang="en-US" sz="3200" b="1" dirty="0" err="1"/>
              <a:t>ke</a:t>
            </a:r>
            <a:r>
              <a:rPr lang="en-US" sz="3200" b="1" dirty="0"/>
              <a:t> Chatbot </a:t>
            </a:r>
            <a:r>
              <a:rPr lang="en-US" sz="3200" b="1" dirty="0" err="1"/>
              <a:t>IslamicQA</a:t>
            </a:r>
            <a:r>
              <a:rPr lang="en-US" sz="3200" b="1" dirty="0"/>
              <a:t> </a:t>
            </a:r>
            <a:r>
              <a:rPr lang="en-US" sz="3200" b="1" dirty="0" err="1"/>
              <a:t>aja</a:t>
            </a:r>
            <a:r>
              <a:rPr lang="en-US" sz="3200" b="1" dirty="0">
                <a:cs typeface="Calibri"/>
              </a:rPr>
              <a:t>! :3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590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F12389-7FC4-4E09-B64E-8768BB96B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0" y="862901"/>
            <a:ext cx="1986762" cy="1986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3758D8-DD63-46A2-B2D9-6209A428F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37" y="1272486"/>
            <a:ext cx="1207610" cy="11990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FD66E4-7FEA-4B9C-B4BE-B717060AF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31" y="745281"/>
            <a:ext cx="2120087" cy="21200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AA25D5-564C-4371-9BB7-8A27920D4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758" y="694323"/>
            <a:ext cx="2065360" cy="22220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C3194D-C550-4D86-8C9E-5DB464F21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7" y="4380937"/>
            <a:ext cx="1986762" cy="1986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447542-2CE7-45EA-ACBD-BE8440C6B3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50" y="2916325"/>
            <a:ext cx="1109064" cy="13979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936428D-D408-40A4-BF36-601B7B7D5B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378" y="745281"/>
            <a:ext cx="1187252" cy="1187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69608F-7701-41F5-B0F5-445EF34C22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08511" y="1088398"/>
            <a:ext cx="1413469" cy="1781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B083B7-CF89-4CDE-BFD7-B1169DDA8A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72236" y="4483495"/>
            <a:ext cx="1413469" cy="17816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819485-C4A1-474E-A02A-147B93D2C7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93" y="3517002"/>
            <a:ext cx="2939435" cy="2939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F0E377-DFA5-4F5F-9A95-4F5E9BA47D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87" y="3709926"/>
            <a:ext cx="2714142" cy="271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7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esentation.potx" id="{56FA722C-F846-4CAB-B731-AD623A5E3E2F}" vid="{D64B6417-52F1-44C8-A69F-2D9066A046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610</Words>
  <Application>Microsoft Office PowerPoint</Application>
  <PresentationFormat>Widescreen</PresentationFormat>
  <Paragraphs>115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Anime ace</vt:lpstr>
      <vt:lpstr>Arial</vt:lpstr>
      <vt:lpstr>Calibri</vt:lpstr>
      <vt:lpstr>Calibri Light</vt:lpstr>
      <vt:lpstr>Century</vt:lpstr>
      <vt:lpstr>Century Gothic</vt:lpstr>
      <vt:lpstr>Dubai Medium</vt:lpstr>
      <vt:lpstr>Office Theme</vt:lpstr>
      <vt:lpstr>Chatbot IslamicQA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Tujuan</vt:lpstr>
      <vt:lpstr>PowerPoint Presentation</vt:lpstr>
      <vt:lpstr>PowerPoint Presentation</vt:lpstr>
      <vt:lpstr>PowerPoint Presentation</vt:lpstr>
      <vt:lpstr>Metode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IslamicQA</dc:title>
  <dc:creator/>
  <cp:lastModifiedBy/>
  <cp:revision>355</cp:revision>
  <dcterms:created xsi:type="dcterms:W3CDTF">2018-12-04T03:20:16Z</dcterms:created>
  <dcterms:modified xsi:type="dcterms:W3CDTF">2018-12-11T02:15:04Z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2018-08-20T21:31:52.5878850Z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