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sldIdLst>
    <p:sldId id="268" r:id="rId5"/>
    <p:sldId id="270" r:id="rId6"/>
    <p:sldId id="274" r:id="rId7"/>
    <p:sldId id="466" r:id="rId8"/>
    <p:sldId id="471" r:id="rId9"/>
    <p:sldId id="465" r:id="rId10"/>
    <p:sldId id="467" r:id="rId11"/>
    <p:sldId id="468" r:id="rId12"/>
    <p:sldId id="469" r:id="rId13"/>
    <p:sldId id="464" r:id="rId14"/>
    <p:sldId id="473" r:id="rId15"/>
    <p:sldId id="472" r:id="rId16"/>
    <p:sldId id="462" r:id="rId17"/>
    <p:sldId id="327" r:id="rId18"/>
    <p:sldId id="4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1406" autoAdjust="0"/>
  </p:normalViewPr>
  <p:slideViewPr>
    <p:cSldViewPr snapToGrid="0">
      <p:cViewPr varScale="1">
        <p:scale>
          <a:sx n="100" d="100"/>
          <a:sy n="100"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8/28/20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qltutorial.org/seei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https://www.sqltutorial.org/seeit/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663017D9-6A60-4FA7-BE8D-F169153D3FF0}" type="slidenum">
              <a:rPr lang="en-US" altLang="en-US">
                <a:latin typeface="Times New Roman" panose="02020603050405020304" pitchFamily="18" charset="0"/>
              </a:rPr>
              <a:pPr eaLnBrk="1" hangingPunct="1"/>
              <a:t>13</a:t>
            </a:fld>
            <a:endParaRPr lang="th-TH" altLang="en-US">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2303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90000"/>
              </a:lnSpc>
              <a:buFont typeface="Wingdings" pitchFamily="2" charset="2"/>
              <a:buChar char="Ø"/>
            </a:pPr>
            <a:r>
              <a:rPr lang="en-US" sz="1200" b="0" i="0" kern="1200" dirty="0">
                <a:solidFill>
                  <a:schemeClr val="tx1"/>
                </a:solidFill>
                <a:effectLst/>
                <a:latin typeface="+mn-lt"/>
                <a:ea typeface="+mn-ea"/>
                <a:cs typeface="+mn-cs"/>
              </a:rPr>
              <a:t> A key-value database is a type of nonrelational database that stores data as a collection of key-value pairs in which a key serves as a unique identifier. </a:t>
            </a:r>
            <a:endParaRPr lang="en-US" altLang="en-US" sz="2400" dirty="0">
              <a:solidFill>
                <a:schemeClr val="tx1">
                  <a:lumMod val="65000"/>
                  <a:lumOff val="35000"/>
                </a:schemeClr>
              </a:solidFill>
            </a:endParaRPr>
          </a:p>
          <a:p>
            <a:pPr>
              <a:lnSpc>
                <a:spcPct val="90000"/>
              </a:lnSpc>
              <a:buFont typeface="Wingdings" pitchFamily="2" charset="2"/>
              <a:buChar char="Ø"/>
            </a:pPr>
            <a:r>
              <a:rPr lang="en-US" altLang="en-US" sz="2400" dirty="0">
                <a:solidFill>
                  <a:schemeClr val="tx1">
                    <a:lumMod val="65000"/>
                    <a:lumOff val="35000"/>
                  </a:schemeClr>
                </a:solidFill>
              </a:rPr>
              <a:t> Data is represented as a collection of key–value pairs. </a:t>
            </a:r>
          </a:p>
          <a:p>
            <a:pPr>
              <a:lnSpc>
                <a:spcPct val="90000"/>
              </a:lnSpc>
              <a:buFont typeface="Wingdings" pitchFamily="2" charset="2"/>
              <a:buChar char="Ø"/>
            </a:pPr>
            <a:r>
              <a:rPr lang="en-US" altLang="en-US" sz="2400" dirty="0">
                <a:solidFill>
                  <a:schemeClr val="tx1">
                    <a:lumMod val="65000"/>
                    <a:lumOff val="35000"/>
                  </a:schemeClr>
                </a:solidFill>
              </a:rPr>
              <a:t> These databases store the data as a hash table with a unique key and a pointer to a particular item of data</a:t>
            </a:r>
          </a:p>
          <a:p>
            <a:pPr>
              <a:lnSpc>
                <a:spcPct val="90000"/>
              </a:lnSpc>
              <a:buFont typeface="Wingdings" pitchFamily="2" charset="2"/>
              <a:buChar char="Ø"/>
            </a:pPr>
            <a:endParaRPr lang="en-US" altLang="en-US" sz="2400" dirty="0">
              <a:solidFill>
                <a:schemeClr val="tx1">
                  <a:lumMod val="65000"/>
                  <a:lumOff val="35000"/>
                </a:schemeClr>
              </a:solidFill>
            </a:endParaRPr>
          </a:p>
          <a:p>
            <a:pPr>
              <a:lnSpc>
                <a:spcPct val="90000"/>
              </a:lnSpc>
              <a:buFont typeface="Wingdings" pitchFamily="2" charset="2"/>
              <a:buChar char="Ø"/>
            </a:pPr>
            <a:r>
              <a:rPr lang="en-US" altLang="en-US" sz="2400" dirty="0">
                <a:solidFill>
                  <a:schemeClr val="tx1">
                    <a:lumMod val="65000"/>
                    <a:lumOff val="35000"/>
                  </a:schemeClr>
                </a:solidFill>
              </a:rPr>
              <a:t>In general, key-value stores have no query language. </a:t>
            </a:r>
          </a:p>
          <a:p>
            <a:pPr>
              <a:lnSpc>
                <a:spcPct val="90000"/>
              </a:lnSpc>
              <a:buFont typeface="Wingdings" pitchFamily="2" charset="2"/>
              <a:buChar char="Ø"/>
            </a:pPr>
            <a:r>
              <a:rPr lang="en-US" altLang="en-US" sz="2400" dirty="0">
                <a:solidFill>
                  <a:schemeClr val="tx1">
                    <a:lumMod val="65000"/>
                    <a:lumOff val="35000"/>
                  </a:schemeClr>
                </a:solidFill>
              </a:rPr>
              <a:t>They provide a way to store, retrieve and update data using simple get, put and delete commands; </a:t>
            </a:r>
          </a:p>
          <a:p>
            <a:pPr>
              <a:lnSpc>
                <a:spcPct val="90000"/>
              </a:lnSpc>
              <a:buFont typeface="Wingdings" pitchFamily="2" charset="2"/>
              <a:buChar char="Ø"/>
            </a:pPr>
            <a:endParaRPr lang="en-US" altLang="en-US" sz="2400" dirty="0">
              <a:solidFill>
                <a:schemeClr val="tx1">
                  <a:lumMod val="65000"/>
                  <a:lumOff val="35000"/>
                </a:schemeClr>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90000"/>
              </a:lnSpc>
              <a:buFont typeface="Wingdings" pitchFamily="2" charset="2"/>
              <a:buChar char="Ø"/>
            </a:pPr>
            <a:r>
              <a:rPr lang="en-US" sz="1200" b="0" i="0" kern="1200" dirty="0">
                <a:solidFill>
                  <a:schemeClr val="tx1"/>
                </a:solidFill>
                <a:effectLst/>
                <a:latin typeface="+mn-lt"/>
                <a:ea typeface="+mn-ea"/>
                <a:cs typeface="+mn-cs"/>
              </a:rPr>
              <a:t>The key could be anything, depending on restrictions imposed by the database software, but it needs to be unique in the database so there is no ambiguity when searching for the key and its value.</a:t>
            </a:r>
          </a:p>
          <a:p>
            <a:pPr>
              <a:lnSpc>
                <a:spcPct val="90000"/>
              </a:lnSpc>
              <a:buFont typeface="Wingdings" pitchFamily="2" charset="2"/>
              <a:buChar char="Ø"/>
            </a:pPr>
            <a:r>
              <a:rPr lang="en-US" sz="1200" b="0" i="0" kern="1200" dirty="0">
                <a:solidFill>
                  <a:schemeClr val="tx1"/>
                </a:solidFill>
                <a:effectLst/>
                <a:latin typeface="+mn-lt"/>
                <a:ea typeface="+mn-ea"/>
                <a:cs typeface="+mn-cs"/>
              </a:rPr>
              <a:t>The value could be anything, including a list or another key-value pair. Some database software allows you to specify a data type for the value.</a:t>
            </a:r>
          </a:p>
          <a:p>
            <a:pPr>
              <a:lnSpc>
                <a:spcPct val="90000"/>
              </a:lnSpc>
              <a:buFont typeface="Wingdings" pitchFamily="2" charset="2"/>
              <a:buChar char="Ø"/>
            </a:pPr>
            <a:r>
              <a:rPr lang="en-US" sz="1200" b="0" i="0" kern="1200" dirty="0">
                <a:solidFill>
                  <a:schemeClr val="tx1"/>
                </a:solidFill>
                <a:effectLst/>
                <a:latin typeface="+mn-lt"/>
                <a:ea typeface="+mn-ea"/>
                <a:cs typeface="+mn-cs"/>
              </a:rPr>
              <a:t>In traditional relational database design, data is stored in tables composed of rows and columns. The database developer specifies many attributes of the data to be stored in the table</a:t>
            </a:r>
          </a:p>
          <a:p>
            <a:pPr marL="0" marR="0" lvl="0" indent="0" algn="l" defTabSz="914400" rtl="0" eaLnBrk="1" fontAlgn="auto" latinLnBrk="0" hangingPunct="1">
              <a:lnSpc>
                <a:spcPct val="90000"/>
              </a:lnSpc>
              <a:spcBef>
                <a:spcPts val="0"/>
              </a:spcBef>
              <a:spcAft>
                <a:spcPts val="0"/>
              </a:spcAft>
              <a:buClrTx/>
              <a:buSzTx/>
              <a:buFont typeface="Wingdings" pitchFamily="2" charset="2"/>
              <a:buChar char="Ø"/>
              <a:tabLst/>
              <a:defRPr/>
            </a:pPr>
            <a:r>
              <a:rPr lang="en-US" altLang="en-US" sz="2400" dirty="0">
                <a:solidFill>
                  <a:schemeClr val="tx1">
                    <a:lumMod val="65000"/>
                    <a:lumOff val="35000"/>
                  </a:schemeClr>
                </a:solidFill>
              </a:rPr>
              <a:t>Key-value stores are typically much more flexible and offer very fast performance for reads and writes, in part because the database is looking for a single key and is returning its associated value rather than performing complex aggregations.</a:t>
            </a:r>
          </a:p>
          <a:p>
            <a:pPr marL="0" marR="0" lvl="0" indent="0" algn="l" defTabSz="914400" rtl="0" eaLnBrk="1" fontAlgn="auto" latinLnBrk="0" hangingPunct="1">
              <a:lnSpc>
                <a:spcPct val="90000"/>
              </a:lnSpc>
              <a:spcBef>
                <a:spcPts val="0"/>
              </a:spcBef>
              <a:spcAft>
                <a:spcPts val="0"/>
              </a:spcAft>
              <a:buClrTx/>
              <a:buSzTx/>
              <a:buFont typeface="Wingdings" pitchFamily="2" charset="2"/>
              <a:buChar char="Ø"/>
              <a:tabLst/>
              <a:defRPr/>
            </a:pPr>
            <a:r>
              <a:rPr lang="en-US" altLang="en-US" sz="2400" dirty="0">
                <a:solidFill>
                  <a:schemeClr val="tx1">
                    <a:lumMod val="65000"/>
                    <a:lumOff val="35000"/>
                  </a:schemeClr>
                </a:solidFill>
              </a:rPr>
              <a:t>Normally not adequate for complex applications</a:t>
            </a:r>
          </a:p>
          <a:p>
            <a:pPr marL="0" marR="0" lvl="0" indent="0" algn="l" defTabSz="914400" rtl="0" eaLnBrk="1" fontAlgn="auto" latinLnBrk="0" hangingPunct="1">
              <a:lnSpc>
                <a:spcPct val="90000"/>
              </a:lnSpc>
              <a:spcBef>
                <a:spcPts val="0"/>
              </a:spcBef>
              <a:spcAft>
                <a:spcPts val="0"/>
              </a:spcAft>
              <a:buClrTx/>
              <a:buSzTx/>
              <a:buFont typeface="Wingdings" pitchFamily="2" charset="2"/>
              <a:buChar char="Ø"/>
              <a:tabLst/>
              <a:defRPr/>
            </a:pPr>
            <a:endParaRPr lang="en-US" altLang="en-US" sz="2400" dirty="0">
              <a:solidFill>
                <a:schemeClr val="tx1">
                  <a:lumMod val="65000"/>
                  <a:lumOff val="35000"/>
                </a:schemeClr>
              </a:solidFill>
            </a:endParaRPr>
          </a:p>
          <a:p>
            <a:pPr>
              <a:lnSpc>
                <a:spcPct val="90000"/>
              </a:lnSpc>
              <a:buFont typeface="Wingdings" pitchFamily="2" charset="2"/>
              <a:buChar char="Ø"/>
            </a:pPr>
            <a:endParaRPr lang="en-US" altLang="en-US" sz="2400" dirty="0">
              <a:solidFill>
                <a:schemeClr val="tx1">
                  <a:lumMod val="65000"/>
                  <a:lumOff val="35000"/>
                </a:schemeClr>
              </a:solidFill>
            </a:endParaRPr>
          </a:p>
        </p:txBody>
      </p:sp>
    </p:spTree>
    <p:extLst>
      <p:ext uri="{BB962C8B-B14F-4D97-AF65-F5344CB8AC3E}">
        <p14:creationId xmlns:p14="http://schemas.microsoft.com/office/powerpoint/2010/main" val="73131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5">
              <a:lnSpc>
                <a:spcPct val="90000"/>
              </a:lnSpc>
              <a:buFont typeface="Wingdings" pitchFamily="2" charset="2"/>
              <a:buNone/>
            </a:pPr>
            <a:endParaRPr lang="en-US" altLang="en-US" sz="2400" dirty="0">
              <a:solidFill>
                <a:schemeClr val="tx1">
                  <a:lumMod val="65000"/>
                  <a:lumOff val="35000"/>
                </a:schemeClr>
              </a:solidFill>
            </a:endParaRPr>
          </a:p>
        </p:txBody>
      </p:sp>
    </p:spTree>
    <p:extLst>
      <p:ext uri="{BB962C8B-B14F-4D97-AF65-F5344CB8AC3E}">
        <p14:creationId xmlns:p14="http://schemas.microsoft.com/office/powerpoint/2010/main" val="107528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2">
              <a:lnSpc>
                <a:spcPct val="90000"/>
              </a:lnSpc>
              <a:buNone/>
            </a:pPr>
            <a:endParaRPr dirty="0"/>
          </a:p>
        </p:txBody>
      </p:sp>
    </p:spTree>
    <p:extLst>
      <p:ext uri="{BB962C8B-B14F-4D97-AF65-F5344CB8AC3E}">
        <p14:creationId xmlns:p14="http://schemas.microsoft.com/office/powerpoint/2010/main" val="335148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2">
              <a:lnSpc>
                <a:spcPct val="90000"/>
              </a:lnSpc>
              <a:buNone/>
            </a:pPr>
            <a:endParaRPr dirty="0"/>
          </a:p>
        </p:txBody>
      </p:sp>
    </p:spTree>
    <p:extLst>
      <p:ext uri="{BB962C8B-B14F-4D97-AF65-F5344CB8AC3E}">
        <p14:creationId xmlns:p14="http://schemas.microsoft.com/office/powerpoint/2010/main" val="379396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2">
              <a:lnSpc>
                <a:spcPct val="90000"/>
              </a:lnSpc>
              <a:buNone/>
            </a:pPr>
            <a:endParaRPr dirty="0"/>
          </a:p>
        </p:txBody>
      </p:sp>
    </p:spTree>
    <p:extLst>
      <p:ext uri="{BB962C8B-B14F-4D97-AF65-F5344CB8AC3E}">
        <p14:creationId xmlns:p14="http://schemas.microsoft.com/office/powerpoint/2010/main" val="60721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2">
              <a:lnSpc>
                <a:spcPct val="90000"/>
              </a:lnSpc>
              <a:buNone/>
            </a:pPr>
            <a:endParaRPr dirty="0"/>
          </a:p>
        </p:txBody>
      </p:sp>
    </p:spTree>
    <p:extLst>
      <p:ext uri="{BB962C8B-B14F-4D97-AF65-F5344CB8AC3E}">
        <p14:creationId xmlns:p14="http://schemas.microsoft.com/office/powerpoint/2010/main" val="395185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e0cdf59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e0cdf59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marR="0" lvl="2" indent="0" algn="l" defTabSz="914400" rtl="0" eaLnBrk="1" fontAlgn="auto" latinLnBrk="0" hangingPunct="1">
              <a:lnSpc>
                <a:spcPct val="90000"/>
              </a:lnSpc>
              <a:spcBef>
                <a:spcPts val="0"/>
              </a:spcBef>
              <a:spcAft>
                <a:spcPts val="0"/>
              </a:spcAft>
              <a:buClrTx/>
              <a:buSzTx/>
              <a:buFontTx/>
              <a:buNone/>
              <a:tabLst/>
              <a:defRPr/>
            </a:pPr>
            <a:r>
              <a:rPr lang="en-US" altLang="en-US" sz="1200" dirty="0"/>
              <a:t>Part3: In this part, we show the use case to apply Redis for caching in shopping cart system by moving login and visitor sessions from relational database to Redis. </a:t>
            </a:r>
          </a:p>
          <a:p>
            <a:pPr lvl="2">
              <a:lnSpc>
                <a:spcPct val="90000"/>
              </a:lnSpc>
              <a:buNone/>
            </a:pPr>
            <a:endParaRPr dirty="0"/>
          </a:p>
        </p:txBody>
      </p:sp>
    </p:spTree>
    <p:extLst>
      <p:ext uri="{BB962C8B-B14F-4D97-AF65-F5344CB8AC3E}">
        <p14:creationId xmlns:p14="http://schemas.microsoft.com/office/powerpoint/2010/main" val="122390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7"/>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0" name="Google Shape;50;p7"/>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6983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2" name="Google Shape;62;p11"/>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124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rejson.io/" TargetMode="External"/><Relationship Id="rId3" Type="http://schemas.openxmlformats.org/officeDocument/2006/relationships/hyperlink" Target="https://matt.sh/introduction-to-redis-data-types" TargetMode="External"/><Relationship Id="rId7" Type="http://schemas.openxmlformats.org/officeDocument/2006/relationships/hyperlink" Target="https://auth0.com/blog/introduction-to-redis-install-cli-commands-and-data-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try.redis.io/" TargetMode="External"/><Relationship Id="rId5" Type="http://schemas.openxmlformats.org/officeDocument/2006/relationships/hyperlink" Target="https://redis.io/commands" TargetMode="External"/><Relationship Id="rId4" Type="http://schemas.openxmlformats.org/officeDocument/2006/relationships/hyperlink" Target="https://www.tutorialspoint.com/redis/redis_data_types.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274467"/>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385782"/>
          </a:xfrm>
        </p:spPr>
        <p:txBody>
          <a:bodyPr>
            <a:normAutofit/>
          </a:bodyPr>
          <a:lstStyle/>
          <a:p>
            <a:r>
              <a:rPr lang="en-US" b="1" dirty="0"/>
              <a:t>Data Modeling and Management</a:t>
            </a:r>
          </a:p>
          <a:p>
            <a:r>
              <a:rPr lang="en-US" dirty="0"/>
              <a:t>Lab5: Key-Value Store [NoSQL]</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Commands</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97280" y="1791148"/>
            <a:ext cx="10058400" cy="4517055"/>
          </a:xfrm>
          <a:prstGeom prst="rect">
            <a:avLst/>
          </a:prstGeom>
        </p:spPr>
        <p:txBody>
          <a:bodyPr spcFirstLastPara="1" vert="horz" lIns="91440" tIns="45720" rIns="91440" bIns="45720" rtlCol="0" anchor="t" anchorCtr="0">
            <a:noAutofit/>
          </a:bodyPr>
          <a:lstStyle/>
          <a:p>
            <a:pPr>
              <a:lnSpc>
                <a:spcPct val="90000"/>
              </a:lnSpc>
              <a:buFont typeface="Wingdings" pitchFamily="2" charset="2"/>
              <a:buChar char="Ø"/>
            </a:pPr>
            <a:r>
              <a:rPr lang="en-US" sz="2800" dirty="0"/>
              <a:t> Part 1 : describe commands Write, Read, Update, and Delete for String data</a:t>
            </a:r>
          </a:p>
          <a:p>
            <a:pPr>
              <a:lnSpc>
                <a:spcPct val="90000"/>
              </a:lnSpc>
              <a:buFont typeface="Wingdings" pitchFamily="2" charset="2"/>
              <a:buChar char="Ø"/>
            </a:pPr>
            <a:r>
              <a:rPr lang="en-US" sz="2800" dirty="0"/>
              <a:t> Part 2: describe important commands and examples for Lists, Sets and Hashes data. </a:t>
            </a:r>
          </a:p>
          <a:p>
            <a:pPr>
              <a:lnSpc>
                <a:spcPct val="90000"/>
              </a:lnSpc>
              <a:buFont typeface="Wingdings" pitchFamily="2" charset="2"/>
              <a:buChar char="Ø"/>
            </a:pPr>
            <a:r>
              <a:rPr lang="en-US" altLang="en-US" sz="2800" dirty="0"/>
              <a:t> Part 3 : Use case: apply Redis for </a:t>
            </a:r>
            <a:r>
              <a:rPr lang="en-US" altLang="en-US" sz="2800" dirty="0">
                <a:solidFill>
                  <a:srgbClr val="FF0000"/>
                </a:solidFill>
              </a:rPr>
              <a:t>caching the data</a:t>
            </a:r>
            <a:r>
              <a:rPr lang="en-US" altLang="en-US" sz="2800" dirty="0"/>
              <a:t> in shopping cart system</a:t>
            </a:r>
            <a:endParaRPr lang="en-US" altLang="en-US" sz="2800" dirty="0">
              <a:solidFill>
                <a:srgbClr val="FF3300"/>
              </a:solidFill>
            </a:endParaRPr>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10</a:t>
            </a:fld>
            <a:endParaRPr lang="en-US">
              <a:solidFill>
                <a:schemeClr val="bg1">
                  <a:alpha val="80000"/>
                </a:schemeClr>
              </a:solidFill>
            </a:endParaRPr>
          </a:p>
        </p:txBody>
      </p:sp>
    </p:spTree>
    <p:extLst>
      <p:ext uri="{BB962C8B-B14F-4D97-AF65-F5344CB8AC3E}">
        <p14:creationId xmlns:p14="http://schemas.microsoft.com/office/powerpoint/2010/main" val="71259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3C64-86DB-FF42-9E43-82E9405003F1}"/>
              </a:ext>
            </a:extLst>
          </p:cNvPr>
          <p:cNvSpPr>
            <a:spLocks noGrp="1"/>
          </p:cNvSpPr>
          <p:nvPr>
            <p:ph type="title"/>
          </p:nvPr>
        </p:nvSpPr>
        <p:spPr/>
        <p:txBody>
          <a:bodyPr>
            <a:normAutofit/>
          </a:bodyPr>
          <a:lstStyle/>
          <a:p>
            <a:r>
              <a:rPr lang="en-TH" sz="4400" dirty="0"/>
              <a:t>Part1: </a:t>
            </a:r>
            <a:r>
              <a:rPr lang="en-US" sz="4400" dirty="0"/>
              <a:t>Write, Read, Update, and Delete Commands</a:t>
            </a:r>
            <a:endParaRPr lang="en-TH" sz="4400" dirty="0"/>
          </a:p>
        </p:txBody>
      </p:sp>
      <p:sp>
        <p:nvSpPr>
          <p:cNvPr id="3" name="Content Placeholder 2">
            <a:extLst>
              <a:ext uri="{FF2B5EF4-FFF2-40B4-BE49-F238E27FC236}">
                <a16:creationId xmlns:a16="http://schemas.microsoft.com/office/drawing/2014/main" id="{B00024C3-0BB7-8641-BB93-493B5C35BDD4}"/>
              </a:ext>
            </a:extLst>
          </p:cNvPr>
          <p:cNvSpPr>
            <a:spLocks noGrp="1"/>
          </p:cNvSpPr>
          <p:nvPr>
            <p:ph idx="1"/>
          </p:nvPr>
        </p:nvSpPr>
        <p:spPr>
          <a:xfrm>
            <a:off x="935182" y="4884739"/>
            <a:ext cx="10058400" cy="1562099"/>
          </a:xfrm>
        </p:spPr>
        <p:txBody>
          <a:bodyPr>
            <a:normAutofit fontScale="25000" lnSpcReduction="20000"/>
          </a:bodyPr>
          <a:lstStyle/>
          <a:p>
            <a:r>
              <a:rPr lang="en-US" sz="6800" b="1" dirty="0"/>
              <a:t>Writing Data </a:t>
            </a:r>
            <a:r>
              <a:rPr lang="en-US" sz="6800" dirty="0"/>
              <a:t>- to store a value in Redis, we can use the SET command which has the following command:</a:t>
            </a:r>
          </a:p>
          <a:p>
            <a:r>
              <a:rPr lang="en-US" sz="6800" b="1" dirty="0"/>
              <a:t>Reading Data </a:t>
            </a:r>
            <a:r>
              <a:rPr lang="en-US" sz="6800" dirty="0"/>
              <a:t>- we can use the GET command to retrieve data for the value of a key:</a:t>
            </a:r>
          </a:p>
          <a:p>
            <a:r>
              <a:rPr lang="en-US" sz="6800" b="1" dirty="0"/>
              <a:t>Updating Data</a:t>
            </a:r>
            <a:r>
              <a:rPr lang="en-US" sz="6800" dirty="0"/>
              <a:t> - we can use the </a:t>
            </a:r>
            <a:r>
              <a:rPr lang="en-US" sz="6800" b="1" dirty="0"/>
              <a:t>SET</a:t>
            </a:r>
            <a:r>
              <a:rPr lang="en-US" sz="6800" dirty="0"/>
              <a:t> command to update the value of a key by overwriting its data: </a:t>
            </a:r>
          </a:p>
          <a:p>
            <a:r>
              <a:rPr lang="en-US" sz="6800" b="1" dirty="0"/>
              <a:t>Deleting Data</a:t>
            </a:r>
            <a:r>
              <a:rPr lang="en-US" sz="6800" dirty="0"/>
              <a:t> - we can use the </a:t>
            </a:r>
            <a:r>
              <a:rPr lang="en-US" sz="6800" b="1" dirty="0"/>
              <a:t>DEL</a:t>
            </a:r>
            <a:r>
              <a:rPr lang="en-US" sz="6800" dirty="0"/>
              <a:t> command to delete the value of a key by overwriting its data: </a:t>
            </a:r>
          </a:p>
          <a:p>
            <a:br>
              <a:rPr lang="en-US" sz="6800" dirty="0"/>
            </a:br>
            <a:br>
              <a:rPr lang="en-US" dirty="0"/>
            </a:br>
            <a:br>
              <a:rPr lang="en-US" dirty="0"/>
            </a:br>
            <a:br>
              <a:rPr lang="en-US" dirty="0"/>
            </a:br>
            <a:endParaRPr lang="en-TH" dirty="0"/>
          </a:p>
        </p:txBody>
      </p:sp>
      <p:sp>
        <p:nvSpPr>
          <p:cNvPr id="4" name="Slide Number Placeholder 3">
            <a:extLst>
              <a:ext uri="{FF2B5EF4-FFF2-40B4-BE49-F238E27FC236}">
                <a16:creationId xmlns:a16="http://schemas.microsoft.com/office/drawing/2014/main" id="{76266DE6-860A-5A41-B26B-ADA1B55E6490}"/>
              </a:ext>
            </a:extLst>
          </p:cNvPr>
          <p:cNvSpPr>
            <a:spLocks noGrp="1"/>
          </p:cNvSpPr>
          <p:nvPr>
            <p:ph type="sldNum" sz="quarter" idx="12"/>
          </p:nvPr>
        </p:nvSpPr>
        <p:spPr/>
        <p:txBody>
          <a:bodyPr/>
          <a:lstStyle/>
          <a:p>
            <a:fld id="{3A98EE3D-8CD1-4C3F-BD1C-C98C9596463C}" type="slidenum">
              <a:rPr lang="en-US" smtClean="0"/>
              <a:t>11</a:t>
            </a:fld>
            <a:endParaRPr lang="en-US" dirty="0"/>
          </a:p>
        </p:txBody>
      </p:sp>
      <p:graphicFrame>
        <p:nvGraphicFramePr>
          <p:cNvPr id="5" name="Table 5">
            <a:extLst>
              <a:ext uri="{FF2B5EF4-FFF2-40B4-BE49-F238E27FC236}">
                <a16:creationId xmlns:a16="http://schemas.microsoft.com/office/drawing/2014/main" id="{A0CDB8FD-B3D2-A34E-82DF-9F48BE6E5EA7}"/>
              </a:ext>
            </a:extLst>
          </p:cNvPr>
          <p:cNvGraphicFramePr>
            <a:graphicFrameLocks noGrp="1"/>
          </p:cNvGraphicFramePr>
          <p:nvPr>
            <p:extLst>
              <p:ext uri="{D42A27DB-BD31-4B8C-83A1-F6EECF244321}">
                <p14:modId xmlns:p14="http://schemas.microsoft.com/office/powerpoint/2010/main" val="515541089"/>
              </p:ext>
            </p:extLst>
          </p:nvPr>
        </p:nvGraphicFramePr>
        <p:xfrm>
          <a:off x="1257300" y="2383949"/>
          <a:ext cx="8127999" cy="1854200"/>
        </p:xfrm>
        <a:graphic>
          <a:graphicData uri="http://schemas.openxmlformats.org/drawingml/2006/table">
            <a:tbl>
              <a:tblPr firstRow="1" bandRow="1">
                <a:tableStyleId>{9DCAF9ED-07DC-4A11-8D7F-57B35C25682E}</a:tableStyleId>
              </a:tblPr>
              <a:tblGrid>
                <a:gridCol w="2709333">
                  <a:extLst>
                    <a:ext uri="{9D8B030D-6E8A-4147-A177-3AD203B41FA5}">
                      <a16:colId xmlns:a16="http://schemas.microsoft.com/office/drawing/2014/main" val="3974249938"/>
                    </a:ext>
                  </a:extLst>
                </a:gridCol>
                <a:gridCol w="2709333">
                  <a:extLst>
                    <a:ext uri="{9D8B030D-6E8A-4147-A177-3AD203B41FA5}">
                      <a16:colId xmlns:a16="http://schemas.microsoft.com/office/drawing/2014/main" val="2432544391"/>
                    </a:ext>
                  </a:extLst>
                </a:gridCol>
                <a:gridCol w="2709333">
                  <a:extLst>
                    <a:ext uri="{9D8B030D-6E8A-4147-A177-3AD203B41FA5}">
                      <a16:colId xmlns:a16="http://schemas.microsoft.com/office/drawing/2014/main" val="528359061"/>
                    </a:ext>
                  </a:extLst>
                </a:gridCol>
              </a:tblGrid>
              <a:tr h="370840">
                <a:tc>
                  <a:txBody>
                    <a:bodyPr/>
                    <a:lstStyle/>
                    <a:p>
                      <a:pPr algn="ctr" rtl="0" fontAlgn="t">
                        <a:spcBef>
                          <a:spcPts val="0"/>
                        </a:spcBef>
                        <a:spcAft>
                          <a:spcPts val="0"/>
                        </a:spcAft>
                      </a:pPr>
                      <a:r>
                        <a:rPr lang="en-US" sz="1100" b="1" i="0" u="none" strike="noStrike">
                          <a:solidFill>
                            <a:srgbClr val="333333"/>
                          </a:solidFill>
                          <a:effectLst/>
                          <a:latin typeface="Arial" panose="020B0604020202020204" pitchFamily="34" charset="0"/>
                        </a:rPr>
                        <a:t>Data Types</a:t>
                      </a:r>
                      <a:endParaRPr lang="en-US">
                        <a:effectLst/>
                      </a:endParaRPr>
                    </a:p>
                  </a:txBody>
                  <a:tcPr marL="63500" marR="63500" marT="63500" marB="63500"/>
                </a:tc>
                <a:tc>
                  <a:txBody>
                    <a:bodyPr/>
                    <a:lstStyle/>
                    <a:p>
                      <a:pPr algn="ctr" rtl="0" fontAlgn="t">
                        <a:spcBef>
                          <a:spcPts val="0"/>
                        </a:spcBef>
                        <a:spcAft>
                          <a:spcPts val="0"/>
                        </a:spcAft>
                      </a:pPr>
                      <a:r>
                        <a:rPr lang="en-US" sz="1100" b="1" i="0" u="none" strike="noStrike">
                          <a:solidFill>
                            <a:srgbClr val="333333"/>
                          </a:solidFill>
                          <a:effectLst/>
                          <a:latin typeface="Arial" panose="020B0604020202020204" pitchFamily="34" charset="0"/>
                        </a:rPr>
                        <a:t>Meaning</a:t>
                      </a:r>
                      <a:endParaRPr lang="en-US">
                        <a:effectLst/>
                      </a:endParaRPr>
                    </a:p>
                  </a:txBody>
                  <a:tcPr marL="63500" marR="63500" marT="63500" marB="63500"/>
                </a:tc>
                <a:tc>
                  <a:txBody>
                    <a:bodyPr/>
                    <a:lstStyle/>
                    <a:p>
                      <a:pPr algn="ctr" rtl="0" fontAlgn="t">
                        <a:spcBef>
                          <a:spcPts val="0"/>
                        </a:spcBef>
                        <a:spcAft>
                          <a:spcPts val="0"/>
                        </a:spcAft>
                      </a:pPr>
                      <a:r>
                        <a:rPr lang="en-US" sz="1100" b="1" i="0" u="none" strike="noStrike" dirty="0">
                          <a:solidFill>
                            <a:srgbClr val="333333"/>
                          </a:solidFill>
                          <a:effectLst/>
                          <a:latin typeface="Arial" panose="020B0604020202020204" pitchFamily="34" charset="0"/>
                        </a:rPr>
                        <a:t>Command</a:t>
                      </a:r>
                      <a:endParaRPr lang="en-US" dirty="0">
                        <a:effectLst/>
                      </a:endParaRPr>
                    </a:p>
                  </a:txBody>
                  <a:tcPr marL="63500" marR="63500" marT="63500" marB="63500"/>
                </a:tc>
                <a:extLst>
                  <a:ext uri="{0D108BD9-81ED-4DB2-BD59-A6C34878D82A}">
                    <a16:rowId xmlns:a16="http://schemas.microsoft.com/office/drawing/2014/main" val="3783632112"/>
                  </a:ext>
                </a:extLst>
              </a:tr>
              <a:tr h="370840">
                <a:tc>
                  <a:txBody>
                    <a:bodyPr/>
                    <a:lstStyle/>
                    <a:p>
                      <a:r>
                        <a:rPr lang="en-TH"/>
                        <a:t>String</a:t>
                      </a:r>
                    </a:p>
                  </a:txBody>
                  <a:tcPr/>
                </a:tc>
                <a:tc>
                  <a:txBody>
                    <a:bodyPr/>
                    <a:lstStyle/>
                    <a:p>
                      <a:endParaRPr lang="en-TH"/>
                    </a:p>
                  </a:txBody>
                  <a:tcPr/>
                </a:tc>
                <a:tc>
                  <a:txBody>
                    <a:bodyPr/>
                    <a:lstStyle/>
                    <a:p>
                      <a:endParaRPr lang="en-TH"/>
                    </a:p>
                  </a:txBody>
                  <a:tcPr/>
                </a:tc>
                <a:extLst>
                  <a:ext uri="{0D108BD9-81ED-4DB2-BD59-A6C34878D82A}">
                    <a16:rowId xmlns:a16="http://schemas.microsoft.com/office/drawing/2014/main" val="2573807999"/>
                  </a:ext>
                </a:extLst>
              </a:tr>
              <a:tr h="370840">
                <a:tc>
                  <a:txBody>
                    <a:bodyPr/>
                    <a:lstStyle/>
                    <a:p>
                      <a:endParaRPr lang="en-TH"/>
                    </a:p>
                  </a:txBody>
                  <a:tcPr/>
                </a:tc>
                <a:tc>
                  <a:txBody>
                    <a:bodyPr/>
                    <a:lstStyle/>
                    <a:p>
                      <a:endParaRPr lang="en-TH"/>
                    </a:p>
                  </a:txBody>
                  <a:tcPr/>
                </a:tc>
                <a:tc>
                  <a:txBody>
                    <a:bodyPr/>
                    <a:lstStyle/>
                    <a:p>
                      <a:endParaRPr lang="en-TH"/>
                    </a:p>
                  </a:txBody>
                  <a:tcPr/>
                </a:tc>
                <a:extLst>
                  <a:ext uri="{0D108BD9-81ED-4DB2-BD59-A6C34878D82A}">
                    <a16:rowId xmlns:a16="http://schemas.microsoft.com/office/drawing/2014/main" val="3846831279"/>
                  </a:ext>
                </a:extLst>
              </a:tr>
              <a:tr h="370840">
                <a:tc>
                  <a:txBody>
                    <a:bodyPr/>
                    <a:lstStyle/>
                    <a:p>
                      <a:endParaRPr lang="en-TH"/>
                    </a:p>
                  </a:txBody>
                  <a:tcPr/>
                </a:tc>
                <a:tc>
                  <a:txBody>
                    <a:bodyPr/>
                    <a:lstStyle/>
                    <a:p>
                      <a:endParaRPr lang="en-TH"/>
                    </a:p>
                  </a:txBody>
                  <a:tcPr/>
                </a:tc>
                <a:tc>
                  <a:txBody>
                    <a:bodyPr/>
                    <a:lstStyle/>
                    <a:p>
                      <a:endParaRPr lang="en-TH" dirty="0"/>
                    </a:p>
                  </a:txBody>
                  <a:tcPr/>
                </a:tc>
                <a:extLst>
                  <a:ext uri="{0D108BD9-81ED-4DB2-BD59-A6C34878D82A}">
                    <a16:rowId xmlns:a16="http://schemas.microsoft.com/office/drawing/2014/main" val="3671598221"/>
                  </a:ext>
                </a:extLst>
              </a:tr>
              <a:tr h="370840">
                <a:tc>
                  <a:txBody>
                    <a:bodyPr/>
                    <a:lstStyle/>
                    <a:p>
                      <a:endParaRPr lang="en-TH"/>
                    </a:p>
                  </a:txBody>
                  <a:tcPr/>
                </a:tc>
                <a:tc>
                  <a:txBody>
                    <a:bodyPr/>
                    <a:lstStyle/>
                    <a:p>
                      <a:endParaRPr lang="en-TH" dirty="0"/>
                    </a:p>
                  </a:txBody>
                  <a:tcPr/>
                </a:tc>
                <a:tc>
                  <a:txBody>
                    <a:bodyPr/>
                    <a:lstStyle/>
                    <a:p>
                      <a:endParaRPr lang="en-TH" dirty="0"/>
                    </a:p>
                  </a:txBody>
                  <a:tcPr/>
                </a:tc>
                <a:extLst>
                  <a:ext uri="{0D108BD9-81ED-4DB2-BD59-A6C34878D82A}">
                    <a16:rowId xmlns:a16="http://schemas.microsoft.com/office/drawing/2014/main" val="348089071"/>
                  </a:ext>
                </a:extLst>
              </a:tr>
            </a:tbl>
          </a:graphicData>
        </a:graphic>
      </p:graphicFrame>
    </p:spTree>
    <p:extLst>
      <p:ext uri="{BB962C8B-B14F-4D97-AF65-F5344CB8AC3E}">
        <p14:creationId xmlns:p14="http://schemas.microsoft.com/office/powerpoint/2010/main" val="249060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3C64-86DB-FF42-9E43-82E9405003F1}"/>
              </a:ext>
            </a:extLst>
          </p:cNvPr>
          <p:cNvSpPr>
            <a:spLocks noGrp="1"/>
          </p:cNvSpPr>
          <p:nvPr>
            <p:ph type="title"/>
          </p:nvPr>
        </p:nvSpPr>
        <p:spPr/>
        <p:txBody>
          <a:bodyPr>
            <a:normAutofit/>
          </a:bodyPr>
          <a:lstStyle/>
          <a:p>
            <a:r>
              <a:rPr lang="en-TH" sz="4400" dirty="0"/>
              <a:t>Part1: </a:t>
            </a:r>
            <a:r>
              <a:rPr lang="en-US" sz="4400" dirty="0"/>
              <a:t>Write, Read, Update, and Delete </a:t>
            </a:r>
            <a:r>
              <a:rPr lang="en-US" dirty="0"/>
              <a:t>for </a:t>
            </a:r>
            <a:r>
              <a:rPr lang="en-US" u="sng" dirty="0"/>
              <a:t>String</a:t>
            </a:r>
            <a:r>
              <a:rPr lang="en-US" dirty="0"/>
              <a:t> data</a:t>
            </a:r>
            <a:endParaRPr lang="en-TH" sz="4400" dirty="0"/>
          </a:p>
        </p:txBody>
      </p:sp>
      <p:sp>
        <p:nvSpPr>
          <p:cNvPr id="3" name="Content Placeholder 2">
            <a:extLst>
              <a:ext uri="{FF2B5EF4-FFF2-40B4-BE49-F238E27FC236}">
                <a16:creationId xmlns:a16="http://schemas.microsoft.com/office/drawing/2014/main" id="{B00024C3-0BB7-8641-BB93-493B5C35BDD4}"/>
              </a:ext>
            </a:extLst>
          </p:cNvPr>
          <p:cNvSpPr>
            <a:spLocks noGrp="1"/>
          </p:cNvSpPr>
          <p:nvPr>
            <p:ph idx="1"/>
          </p:nvPr>
        </p:nvSpPr>
        <p:spPr>
          <a:xfrm>
            <a:off x="1097280" y="2044701"/>
            <a:ext cx="10058400" cy="4216399"/>
          </a:xfrm>
        </p:spPr>
        <p:txBody>
          <a:bodyPr>
            <a:normAutofit fontScale="25000" lnSpcReduction="20000"/>
          </a:bodyPr>
          <a:lstStyle/>
          <a:p>
            <a:r>
              <a:rPr lang="en-US" sz="6800" b="1" dirty="0"/>
              <a:t>Writing Data </a:t>
            </a:r>
            <a:r>
              <a:rPr lang="en-US" sz="6800" dirty="0"/>
              <a:t>- to store a value in Redis, we can use the SET command which has the following command:</a:t>
            </a:r>
          </a:p>
          <a:p>
            <a:endParaRPr lang="en-US" sz="6800" dirty="0"/>
          </a:p>
          <a:p>
            <a:endParaRPr lang="en-US" sz="6800" dirty="0"/>
          </a:p>
          <a:p>
            <a:r>
              <a:rPr lang="en-US" sz="6800" b="1" dirty="0"/>
              <a:t>Reading Data </a:t>
            </a:r>
            <a:r>
              <a:rPr lang="en-US" sz="6800" dirty="0"/>
              <a:t>- we can use the GET command to retrieve data for the value of a key:</a:t>
            </a:r>
          </a:p>
          <a:p>
            <a:endParaRPr lang="en-US" sz="6800" dirty="0"/>
          </a:p>
          <a:p>
            <a:endParaRPr lang="en-US" sz="6800" dirty="0"/>
          </a:p>
          <a:p>
            <a:r>
              <a:rPr lang="en-US" sz="6800" b="1" dirty="0"/>
              <a:t>Updating Data</a:t>
            </a:r>
            <a:r>
              <a:rPr lang="en-US" sz="6800" dirty="0"/>
              <a:t> - we can use the </a:t>
            </a:r>
            <a:r>
              <a:rPr lang="en-US" sz="6800" b="1" dirty="0"/>
              <a:t>SET</a:t>
            </a:r>
            <a:r>
              <a:rPr lang="en-US" sz="6800" dirty="0"/>
              <a:t> command to update the value of a key by overwriting its data: </a:t>
            </a:r>
          </a:p>
          <a:p>
            <a:endParaRPr lang="en-US" sz="6800" dirty="0"/>
          </a:p>
          <a:p>
            <a:endParaRPr lang="en-US" sz="6800" dirty="0"/>
          </a:p>
          <a:p>
            <a:r>
              <a:rPr lang="en-US" sz="6800" b="1" dirty="0"/>
              <a:t>Deleting Data</a:t>
            </a:r>
            <a:r>
              <a:rPr lang="en-US" sz="6800" dirty="0"/>
              <a:t> - we can use the </a:t>
            </a:r>
            <a:r>
              <a:rPr lang="en-US" sz="6800" b="1" dirty="0"/>
              <a:t>DEL</a:t>
            </a:r>
            <a:r>
              <a:rPr lang="en-US" sz="6800" dirty="0"/>
              <a:t> command to delete the value of a key by overwriting its data: </a:t>
            </a:r>
          </a:p>
          <a:p>
            <a:br>
              <a:rPr lang="en-US" sz="6800" dirty="0"/>
            </a:br>
            <a:br>
              <a:rPr lang="en-US" dirty="0"/>
            </a:br>
            <a:br>
              <a:rPr lang="en-US" dirty="0"/>
            </a:br>
            <a:br>
              <a:rPr lang="en-US" dirty="0"/>
            </a:br>
            <a:endParaRPr lang="en-TH" dirty="0"/>
          </a:p>
        </p:txBody>
      </p:sp>
      <p:sp>
        <p:nvSpPr>
          <p:cNvPr id="4" name="Slide Number Placeholder 3">
            <a:extLst>
              <a:ext uri="{FF2B5EF4-FFF2-40B4-BE49-F238E27FC236}">
                <a16:creationId xmlns:a16="http://schemas.microsoft.com/office/drawing/2014/main" id="{76266DE6-860A-5A41-B26B-ADA1B55E6490}"/>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5" name="Rounded Rectangle 4">
            <a:extLst>
              <a:ext uri="{FF2B5EF4-FFF2-40B4-BE49-F238E27FC236}">
                <a16:creationId xmlns:a16="http://schemas.microsoft.com/office/drawing/2014/main" id="{14994CD1-66A0-474A-87B1-62D128EE8F57}"/>
              </a:ext>
            </a:extLst>
          </p:cNvPr>
          <p:cNvSpPr/>
          <p:nvPr/>
        </p:nvSpPr>
        <p:spPr>
          <a:xfrm>
            <a:off x="2832100" y="2409826"/>
            <a:ext cx="4318000" cy="625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SET username jamesbond007</a:t>
            </a:r>
            <a:endParaRPr lang="en-TH" sz="2400" dirty="0"/>
          </a:p>
        </p:txBody>
      </p:sp>
      <p:sp>
        <p:nvSpPr>
          <p:cNvPr id="6" name="Rounded Rectangle 5">
            <a:extLst>
              <a:ext uri="{FF2B5EF4-FFF2-40B4-BE49-F238E27FC236}">
                <a16:creationId xmlns:a16="http://schemas.microsoft.com/office/drawing/2014/main" id="{A355DA2C-5FE8-1946-B40F-B32BDA9B2341}"/>
              </a:ext>
            </a:extLst>
          </p:cNvPr>
          <p:cNvSpPr/>
          <p:nvPr/>
        </p:nvSpPr>
        <p:spPr>
          <a:xfrm>
            <a:off x="2832100" y="3687764"/>
            <a:ext cx="4318000" cy="625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GET username</a:t>
            </a:r>
            <a:endParaRPr lang="en-TH" sz="2400" dirty="0"/>
          </a:p>
        </p:txBody>
      </p:sp>
      <p:sp>
        <p:nvSpPr>
          <p:cNvPr id="7" name="Rounded Rectangle 6">
            <a:extLst>
              <a:ext uri="{FF2B5EF4-FFF2-40B4-BE49-F238E27FC236}">
                <a16:creationId xmlns:a16="http://schemas.microsoft.com/office/drawing/2014/main" id="{AE94CF64-2FAD-E442-8A07-EFEF25F55EF4}"/>
              </a:ext>
            </a:extLst>
          </p:cNvPr>
          <p:cNvSpPr/>
          <p:nvPr/>
        </p:nvSpPr>
        <p:spPr>
          <a:xfrm>
            <a:off x="2832100" y="4899026"/>
            <a:ext cx="4318000" cy="625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SET username </a:t>
            </a:r>
            <a:r>
              <a:rPr lang="en-US" sz="2400" dirty="0" err="1"/>
              <a:t>jamesbond</a:t>
            </a:r>
            <a:endParaRPr lang="en-TH" sz="2400" dirty="0"/>
          </a:p>
        </p:txBody>
      </p:sp>
      <p:sp>
        <p:nvSpPr>
          <p:cNvPr id="8" name="Rounded Rectangle 7">
            <a:extLst>
              <a:ext uri="{FF2B5EF4-FFF2-40B4-BE49-F238E27FC236}">
                <a16:creationId xmlns:a16="http://schemas.microsoft.com/office/drawing/2014/main" id="{7D7E596C-77A1-114F-AF75-9EA3F6BFD30C}"/>
              </a:ext>
            </a:extLst>
          </p:cNvPr>
          <p:cNvSpPr/>
          <p:nvPr/>
        </p:nvSpPr>
        <p:spPr>
          <a:xfrm>
            <a:off x="2832100" y="6110288"/>
            <a:ext cx="4318000" cy="625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DEL username</a:t>
            </a:r>
            <a:endParaRPr lang="en-TH" sz="2400" dirty="0"/>
          </a:p>
        </p:txBody>
      </p:sp>
    </p:spTree>
    <p:extLst>
      <p:ext uri="{BB962C8B-B14F-4D97-AF65-F5344CB8AC3E}">
        <p14:creationId xmlns:p14="http://schemas.microsoft.com/office/powerpoint/2010/main" val="168623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lvl1pPr eaLnBrk="0" hangingPunct="0">
              <a:defRPr>
                <a:solidFill>
                  <a:schemeClr val="tx1"/>
                </a:solidFill>
                <a:latin typeface="Arial" panose="020B0604020202020204" pitchFamily="34" charset="0"/>
                <a:cs typeface="Angsana New" panose="02020603050405020304" pitchFamily="18" charset="-34"/>
              </a:defRPr>
            </a:lvl1pPr>
            <a:lvl2pPr marL="742950" indent="-285750" eaLnBrk="0" hangingPunct="0">
              <a:defRPr>
                <a:solidFill>
                  <a:schemeClr val="tx1"/>
                </a:solidFill>
                <a:latin typeface="Arial" panose="020B0604020202020204" pitchFamily="34" charset="0"/>
                <a:cs typeface="Angsana New" panose="02020603050405020304" pitchFamily="18" charset="-34"/>
              </a:defRPr>
            </a:lvl2pPr>
            <a:lvl3pPr marL="1143000" indent="-228600" eaLnBrk="0" hangingPunct="0">
              <a:defRPr>
                <a:solidFill>
                  <a:schemeClr val="tx1"/>
                </a:solidFill>
                <a:latin typeface="Arial" panose="020B0604020202020204" pitchFamily="34" charset="0"/>
                <a:cs typeface="Angsana New" panose="02020603050405020304" pitchFamily="18" charset="-34"/>
              </a:defRPr>
            </a:lvl3pPr>
            <a:lvl4pPr marL="1600200" indent="-228600" eaLnBrk="0" hangingPunct="0">
              <a:defRPr>
                <a:solidFill>
                  <a:schemeClr val="tx1"/>
                </a:solidFill>
                <a:latin typeface="Arial" panose="020B0604020202020204" pitchFamily="34" charset="0"/>
                <a:cs typeface="Angsana New" panose="02020603050405020304" pitchFamily="18" charset="-34"/>
              </a:defRPr>
            </a:lvl4pPr>
            <a:lvl5pPr marL="2057400" indent="-228600" eaLnBrk="0" hangingPunct="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eaLnBrk="1" hangingPunct="1"/>
            <a:fld id="{F2FF4A50-5318-43BB-AC62-45CD14B88AC1}" type="slidenum">
              <a:rPr lang="en-US" altLang="en-US">
                <a:latin typeface="Arial Black" panose="020B0A04020102020204" pitchFamily="34" charset="0"/>
              </a:rPr>
              <a:pPr eaLnBrk="1" hangingPunct="1"/>
              <a:t>13</a:t>
            </a:fld>
            <a:endParaRPr lang="th-TH" altLang="en-US" dirty="0">
              <a:latin typeface="Arial Black" panose="020B0A04020102020204" pitchFamily="34" charset="0"/>
            </a:endParaRPr>
          </a:p>
        </p:txBody>
      </p:sp>
      <p:sp>
        <p:nvSpPr>
          <p:cNvPr id="89091" name="Rectangle 2"/>
          <p:cNvSpPr>
            <a:spLocks noGrp="1" noChangeArrowheads="1"/>
          </p:cNvSpPr>
          <p:nvPr>
            <p:ph type="title"/>
          </p:nvPr>
        </p:nvSpPr>
        <p:spPr/>
        <p:txBody>
          <a:bodyPr/>
          <a:lstStyle/>
          <a:p>
            <a:pPr eaLnBrk="1" hangingPunct="1"/>
            <a:r>
              <a:rPr lang="en-US" altLang="en-US" dirty="0"/>
              <a:t>References</a:t>
            </a:r>
            <a:endParaRPr lang="th-TH" altLang="en-US" dirty="0"/>
          </a:p>
        </p:txBody>
      </p:sp>
      <p:sp>
        <p:nvSpPr>
          <p:cNvPr id="89092" name="Rectangle 3"/>
          <p:cNvSpPr>
            <a:spLocks noGrp="1" noChangeArrowheads="1"/>
          </p:cNvSpPr>
          <p:nvPr>
            <p:ph type="body" idx="1"/>
          </p:nvPr>
        </p:nvSpPr>
        <p:spPr/>
        <p:txBody>
          <a:bodyPr>
            <a:normAutofit/>
          </a:bodyPr>
          <a:lstStyle/>
          <a:p>
            <a:pPr marL="457200" indent="-457200" fontAlgn="base">
              <a:buFont typeface="+mj-lt"/>
              <a:buAutoNum type="arabicPeriod"/>
            </a:pPr>
            <a:r>
              <a:rPr lang="en-US" altLang="en-US" sz="2400" dirty="0">
                <a:solidFill>
                  <a:srgbClr val="0070C0"/>
                </a:solidFill>
              </a:rPr>
              <a:t> </a:t>
            </a:r>
            <a:r>
              <a:rPr lang="en-US" sz="2200" dirty="0"/>
              <a:t>Introduction of Redis data types: </a:t>
            </a:r>
            <a:r>
              <a:rPr lang="en-US" sz="2200" u="sng" dirty="0">
                <a:hlinkClick r:id="rId3"/>
              </a:rPr>
              <a:t>https://matt.sh/introduction-to-redis-data-types</a:t>
            </a:r>
            <a:endParaRPr lang="en-US" sz="2200" dirty="0"/>
          </a:p>
          <a:p>
            <a:pPr marL="457200" indent="-457200" fontAlgn="base">
              <a:buFont typeface="+mj-lt"/>
              <a:buAutoNum type="arabicPeriod"/>
            </a:pPr>
            <a:r>
              <a:rPr lang="en-US" sz="2200" dirty="0"/>
              <a:t> Redis Data Types: </a:t>
            </a:r>
            <a:r>
              <a:rPr lang="en-US" sz="2200" u="sng" dirty="0">
                <a:hlinkClick r:id="rId4"/>
              </a:rPr>
              <a:t>https://www.tutorialspoint.com/redis/redis_data_types.htm</a:t>
            </a:r>
            <a:endParaRPr lang="en-US" sz="2200" dirty="0"/>
          </a:p>
          <a:p>
            <a:pPr marL="457200" indent="-457200" fontAlgn="base">
              <a:buFont typeface="+mj-lt"/>
              <a:buAutoNum type="arabicPeriod"/>
            </a:pPr>
            <a:r>
              <a:rPr lang="en-US" sz="2200" dirty="0"/>
              <a:t> Redis command: </a:t>
            </a:r>
            <a:r>
              <a:rPr lang="en-US" sz="2200" u="sng" dirty="0">
                <a:hlinkClick r:id="rId5"/>
              </a:rPr>
              <a:t>https://redis.io/commands</a:t>
            </a:r>
            <a:endParaRPr lang="en-US" sz="2200" dirty="0"/>
          </a:p>
          <a:p>
            <a:pPr marL="457200" indent="-457200" fontAlgn="base">
              <a:buFont typeface="+mj-lt"/>
              <a:buAutoNum type="arabicPeriod"/>
            </a:pPr>
            <a:r>
              <a:rPr lang="en-US" sz="2200" dirty="0"/>
              <a:t> Interactive tutorial: </a:t>
            </a:r>
            <a:r>
              <a:rPr lang="en-US" sz="2200" u="sng" dirty="0">
                <a:hlinkClick r:id="rId6"/>
              </a:rPr>
              <a:t>http://try.redis.io/</a:t>
            </a:r>
            <a:endParaRPr lang="en-US" sz="2200" dirty="0"/>
          </a:p>
          <a:p>
            <a:pPr marL="457200" indent="-457200" fontAlgn="base">
              <a:buFont typeface="+mj-lt"/>
              <a:buAutoNum type="arabicPeriod"/>
            </a:pPr>
            <a:r>
              <a:rPr lang="en-US" sz="2200" dirty="0"/>
              <a:t> Install-cli-</a:t>
            </a:r>
            <a:r>
              <a:rPr lang="en-US" sz="2200" dirty="0" err="1"/>
              <a:t>comands</a:t>
            </a:r>
            <a:r>
              <a:rPr lang="en-US" sz="2200" dirty="0"/>
              <a:t> and data types: </a:t>
            </a:r>
            <a:r>
              <a:rPr lang="en-US" sz="2200" u="sng" dirty="0">
                <a:hlinkClick r:id="rId7"/>
              </a:rPr>
              <a:t>https://auth0.com/blog/introduction-to-redis-install-cli-commands-and-data-types/</a:t>
            </a:r>
            <a:endParaRPr lang="en-US" sz="2200" dirty="0"/>
          </a:p>
          <a:p>
            <a:pPr marL="457200" indent="-457200">
              <a:buFont typeface="+mj-lt"/>
              <a:buAutoNum type="arabicPeriod"/>
            </a:pPr>
            <a:r>
              <a:rPr lang="en-US" sz="2200" dirty="0"/>
              <a:t> The </a:t>
            </a:r>
            <a:r>
              <a:rPr lang="en-US" sz="2200" dirty="0" err="1"/>
              <a:t>ReJSON</a:t>
            </a:r>
            <a:r>
              <a:rPr lang="en-US" sz="2200" dirty="0"/>
              <a:t> Redis Module: </a:t>
            </a:r>
            <a:r>
              <a:rPr lang="en-US" sz="2200" u="sng" dirty="0">
                <a:hlinkClick r:id="rId8"/>
              </a:rPr>
              <a:t>http://rejson.io/</a:t>
            </a:r>
            <a:endParaRPr lang="th-TH" altLang="en-US" sz="2200" dirty="0">
              <a:solidFill>
                <a:srgbClr val="0070C0"/>
              </a:solidFill>
            </a:endParaRPr>
          </a:p>
        </p:txBody>
      </p:sp>
    </p:spTree>
    <p:extLst>
      <p:ext uri="{BB962C8B-B14F-4D97-AF65-F5344CB8AC3E}">
        <p14:creationId xmlns:p14="http://schemas.microsoft.com/office/powerpoint/2010/main" val="330245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4"/>
        <p:cNvGrpSpPr/>
        <p:nvPr/>
      </p:nvGrpSpPr>
      <p:grpSpPr>
        <a:xfrm>
          <a:off x="0" y="0"/>
          <a:ext cx="0" cy="0"/>
          <a:chOff x="0" y="0"/>
          <a:chExt cx="0" cy="0"/>
        </a:xfrm>
      </p:grpSpPr>
      <p:sp>
        <p:nvSpPr>
          <p:cNvPr id="134" name="Rectangle 1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6" name="Straight Connector 1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6" name="Google Shape;826;p90"/>
          <p:cNvPicPr preferRelativeResize="0"/>
          <p:nvPr/>
        </p:nvPicPr>
        <p:blipFill rotWithShape="1">
          <a:blip r:embed="rId3"/>
          <a:srcRect b="15730"/>
          <a:stretch/>
        </p:blipFill>
        <p:spPr>
          <a:xfrm>
            <a:off x="20" y="290342"/>
            <a:ext cx="12191980" cy="6858000"/>
          </a:xfrm>
          <a:prstGeom prst="rect">
            <a:avLst/>
          </a:prstGeom>
          <a:noFill/>
        </p:spPr>
      </p:pic>
      <p:sp>
        <p:nvSpPr>
          <p:cNvPr id="140" name="Rectangle 13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854277" y="1475234"/>
            <a:ext cx="3214307" cy="2901694"/>
          </a:xfrm>
        </p:spPr>
        <p:txBody>
          <a:bodyPr vert="horz" lIns="91440" tIns="45720" rIns="91440" bIns="45720" rtlCol="0" anchor="b">
            <a:normAutofit/>
          </a:bodyPr>
          <a:lstStyle/>
          <a:p>
            <a:endParaRPr lang="en-US" sz="2400" dirty="0">
              <a:solidFill>
                <a:schemeClr val="tx1"/>
              </a:solidFill>
              <a:sym typeface="Roboto Slab"/>
            </a:endParaRPr>
          </a:p>
          <a:p>
            <a:r>
              <a:rPr lang="en-US" sz="2400" dirty="0">
                <a:solidFill>
                  <a:schemeClr val="tx1"/>
                </a:solidFill>
                <a:sym typeface="Roboto Slab"/>
              </a:rPr>
              <a:t>Thank you.</a:t>
            </a:r>
          </a:p>
          <a:p>
            <a:endParaRPr lang="en-US" sz="2400" dirty="0">
              <a:solidFill>
                <a:schemeClr val="tx1"/>
              </a:solidFill>
              <a:sym typeface="Roboto Slab"/>
            </a:endParaRPr>
          </a:p>
          <a:p>
            <a:endParaRPr lang="en-US" sz="2400" dirty="0">
              <a:solidFill>
                <a:schemeClr val="tx1"/>
              </a:solidFill>
              <a:sym typeface="Roboto Slab"/>
            </a:endParaRPr>
          </a:p>
        </p:txBody>
      </p:sp>
      <p:cxnSp>
        <p:nvCxnSpPr>
          <p:cNvPr id="142" name="Straight Connector 14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00000000-1234-1234-1234-123412341234}" type="slidenum">
              <a:rPr lang="en-US" sz="1050"/>
              <a:pPr>
                <a:spcAft>
                  <a:spcPts val="600"/>
                </a:spcAft>
              </a:pPr>
              <a:t>14</a:t>
            </a:fld>
            <a:endParaRPr lang="en-US" sz="1050"/>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DA81-C557-5F40-81E8-424A599F9E34}"/>
              </a:ext>
            </a:extLst>
          </p:cNvPr>
          <p:cNvSpPr>
            <a:spLocks noGrp="1"/>
          </p:cNvSpPr>
          <p:nvPr>
            <p:ph type="title"/>
          </p:nvPr>
        </p:nvSpPr>
        <p:spPr/>
        <p:txBody>
          <a:bodyPr/>
          <a:lstStyle/>
          <a:p>
            <a:r>
              <a:rPr lang="en-TH" dirty="0"/>
              <a:t>SQL Syntax</a:t>
            </a:r>
          </a:p>
        </p:txBody>
      </p:sp>
      <p:sp>
        <p:nvSpPr>
          <p:cNvPr id="3" name="Content Placeholder 2">
            <a:extLst>
              <a:ext uri="{FF2B5EF4-FFF2-40B4-BE49-F238E27FC236}">
                <a16:creationId xmlns:a16="http://schemas.microsoft.com/office/drawing/2014/main" id="{616E60A4-FEED-6548-8EF6-71F6AF2A4F0C}"/>
              </a:ext>
            </a:extLst>
          </p:cNvPr>
          <p:cNvSpPr>
            <a:spLocks noGrp="1"/>
          </p:cNvSpPr>
          <p:nvPr>
            <p:ph idx="1"/>
          </p:nvPr>
        </p:nvSpPr>
        <p:spPr/>
        <p:txBody>
          <a:bodyPr>
            <a:normAutofit/>
          </a:bodyPr>
          <a:lstStyle/>
          <a:p>
            <a:r>
              <a:rPr lang="en-US" sz="2400" dirty="0">
                <a:solidFill>
                  <a:srgbClr val="FF0000"/>
                </a:solidFill>
              </a:rPr>
              <a:t>SELECT</a:t>
            </a:r>
            <a:r>
              <a:rPr lang="en-US" sz="2400" dirty="0">
                <a:solidFill>
                  <a:srgbClr val="0070C0"/>
                </a:solidFill>
              </a:rPr>
              <a:t> expressions </a:t>
            </a:r>
          </a:p>
          <a:p>
            <a:r>
              <a:rPr lang="en-US" sz="2400" dirty="0">
                <a:solidFill>
                  <a:srgbClr val="FF0000"/>
                </a:solidFill>
              </a:rPr>
              <a:t>FROM</a:t>
            </a:r>
            <a:r>
              <a:rPr lang="en-US" sz="2400" dirty="0">
                <a:solidFill>
                  <a:srgbClr val="0070C0"/>
                </a:solidFill>
              </a:rPr>
              <a:t> tables </a:t>
            </a:r>
          </a:p>
          <a:p>
            <a:r>
              <a:rPr lang="en-US" sz="2400" dirty="0">
                <a:solidFill>
                  <a:srgbClr val="0070C0"/>
                </a:solidFill>
              </a:rPr>
              <a:t>[</a:t>
            </a:r>
            <a:r>
              <a:rPr lang="en-US" sz="2400" dirty="0">
                <a:solidFill>
                  <a:srgbClr val="FF0000"/>
                </a:solidFill>
              </a:rPr>
              <a:t>WHERE</a:t>
            </a:r>
            <a:r>
              <a:rPr lang="en-US" sz="2400" dirty="0">
                <a:solidFill>
                  <a:srgbClr val="0070C0"/>
                </a:solidFill>
              </a:rPr>
              <a:t> conditions] </a:t>
            </a:r>
          </a:p>
          <a:p>
            <a:r>
              <a:rPr lang="en-US" sz="2400" dirty="0">
                <a:solidFill>
                  <a:srgbClr val="0070C0"/>
                </a:solidFill>
              </a:rPr>
              <a:t>[</a:t>
            </a:r>
            <a:r>
              <a:rPr lang="en-US" sz="2400" dirty="0">
                <a:solidFill>
                  <a:srgbClr val="FF0000"/>
                </a:solidFill>
              </a:rPr>
              <a:t>ORDER BY </a:t>
            </a:r>
            <a:r>
              <a:rPr lang="en-US" sz="2400" dirty="0">
                <a:solidFill>
                  <a:srgbClr val="0070C0"/>
                </a:solidFill>
              </a:rPr>
              <a:t>expression [ </a:t>
            </a:r>
            <a:r>
              <a:rPr lang="en-US" sz="2400" dirty="0">
                <a:solidFill>
                  <a:srgbClr val="FF0000"/>
                </a:solidFill>
              </a:rPr>
              <a:t>ASC</a:t>
            </a:r>
            <a:r>
              <a:rPr lang="en-US" sz="2400" dirty="0">
                <a:solidFill>
                  <a:srgbClr val="0070C0"/>
                </a:solidFill>
              </a:rPr>
              <a:t> | </a:t>
            </a:r>
            <a:r>
              <a:rPr lang="en-US" sz="2400" dirty="0">
                <a:solidFill>
                  <a:srgbClr val="FF0000"/>
                </a:solidFill>
              </a:rPr>
              <a:t>DESC</a:t>
            </a:r>
            <a:r>
              <a:rPr lang="en-US" sz="2400" dirty="0">
                <a:solidFill>
                  <a:srgbClr val="0070C0"/>
                </a:solidFill>
              </a:rPr>
              <a:t> ]] </a:t>
            </a:r>
          </a:p>
          <a:p>
            <a:r>
              <a:rPr lang="en-US" sz="2400" dirty="0">
                <a:solidFill>
                  <a:srgbClr val="0070C0"/>
                </a:solidFill>
              </a:rPr>
              <a:t>[</a:t>
            </a:r>
            <a:r>
              <a:rPr lang="en-US" sz="2400" dirty="0">
                <a:solidFill>
                  <a:srgbClr val="FF0000"/>
                </a:solidFill>
              </a:rPr>
              <a:t>LIMIT</a:t>
            </a:r>
            <a:r>
              <a:rPr lang="en-US" sz="2400" dirty="0">
                <a:solidFill>
                  <a:srgbClr val="0070C0"/>
                </a:solidFill>
              </a:rPr>
              <a:t> </a:t>
            </a:r>
            <a:r>
              <a:rPr lang="en-US" sz="2400" dirty="0" err="1">
                <a:solidFill>
                  <a:srgbClr val="0070C0"/>
                </a:solidFill>
              </a:rPr>
              <a:t>number_rows</a:t>
            </a:r>
            <a:r>
              <a:rPr lang="en-US" sz="2400" dirty="0">
                <a:solidFill>
                  <a:srgbClr val="0070C0"/>
                </a:solidFill>
              </a:rPr>
              <a:t> ]</a:t>
            </a:r>
          </a:p>
          <a:p>
            <a:r>
              <a:rPr lang="en-US" sz="2400" dirty="0">
                <a:solidFill>
                  <a:srgbClr val="0070C0"/>
                </a:solidFill>
              </a:rPr>
              <a:t>[ </a:t>
            </a:r>
            <a:r>
              <a:rPr lang="en-US" sz="2400" dirty="0">
                <a:solidFill>
                  <a:srgbClr val="FF0000"/>
                </a:solidFill>
              </a:rPr>
              <a:t>OFFSET</a:t>
            </a:r>
            <a:r>
              <a:rPr lang="en-US" sz="2400" dirty="0">
                <a:solidFill>
                  <a:srgbClr val="0070C0"/>
                </a:solidFill>
              </a:rPr>
              <a:t> </a:t>
            </a:r>
            <a:r>
              <a:rPr lang="en-US" sz="2400" dirty="0" err="1">
                <a:solidFill>
                  <a:srgbClr val="0070C0"/>
                </a:solidFill>
              </a:rPr>
              <a:t>offset_value</a:t>
            </a:r>
            <a:r>
              <a:rPr lang="en-US" sz="2400" dirty="0">
                <a:solidFill>
                  <a:srgbClr val="0070C0"/>
                </a:solidFill>
              </a:rPr>
              <a:t> ];</a:t>
            </a:r>
            <a:endParaRPr lang="en-TH" sz="2400" dirty="0">
              <a:solidFill>
                <a:srgbClr val="0070C0"/>
              </a:solidFill>
            </a:endParaRPr>
          </a:p>
        </p:txBody>
      </p:sp>
      <p:sp>
        <p:nvSpPr>
          <p:cNvPr id="4" name="Slide Number Placeholder 3">
            <a:extLst>
              <a:ext uri="{FF2B5EF4-FFF2-40B4-BE49-F238E27FC236}">
                <a16:creationId xmlns:a16="http://schemas.microsoft.com/office/drawing/2014/main" id="{EF8364F9-74ED-294D-AFC4-304B7EB9DD05}"/>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418078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1048200" y="781216"/>
            <a:ext cx="10095600" cy="936900"/>
          </a:xfrm>
          <a:prstGeom prst="rect">
            <a:avLst/>
          </a:prstGeom>
        </p:spPr>
        <p:txBody>
          <a:bodyPr spcFirstLastPara="1" wrap="square" lIns="91425" tIns="91425" rIns="91425" bIns="91425" anchor="b" anchorCtr="0">
            <a:noAutofit/>
          </a:bodyPr>
          <a:lstStyle/>
          <a:p>
            <a:r>
              <a:rPr lang="en-US" dirty="0"/>
              <a:t>Outline</a:t>
            </a:r>
            <a:endParaRPr dirty="0"/>
          </a:p>
        </p:txBody>
      </p:sp>
      <p:sp>
        <p:nvSpPr>
          <p:cNvPr id="200" name="Google Shape;200;p35"/>
          <p:cNvSpPr txBox="1">
            <a:spLocks noGrp="1"/>
          </p:cNvSpPr>
          <p:nvPr>
            <p:ph type="sldNum" idx="12"/>
          </p:nvPr>
        </p:nvSpPr>
        <p:spPr>
          <a:xfrm>
            <a:off x="11205845" y="6457071"/>
            <a:ext cx="731600" cy="401062"/>
          </a:xfrm>
          <a:prstGeom prst="rect">
            <a:avLst/>
          </a:prstGeom>
        </p:spPr>
        <p:txBody>
          <a:bodyPr spcFirstLastPara="1" wrap="square" lIns="91425" tIns="91425" rIns="91425" bIns="91425" anchor="t" anchorCtr="0">
            <a:noAutofit/>
          </a:bodyPr>
          <a:lstStyle/>
          <a:p>
            <a:fld id="{00000000-1234-1234-1234-123412341234}" type="slidenum">
              <a:rPr lang="en"/>
              <a:pPr/>
              <a:t>2</a:t>
            </a:fld>
            <a:endParaRPr/>
          </a:p>
        </p:txBody>
      </p:sp>
      <p:sp>
        <p:nvSpPr>
          <p:cNvPr id="3" name="Text Placeholder 2">
            <a:extLst>
              <a:ext uri="{FF2B5EF4-FFF2-40B4-BE49-F238E27FC236}">
                <a16:creationId xmlns:a16="http://schemas.microsoft.com/office/drawing/2014/main" id="{5C771368-6E64-0C4B-88D6-8DC1C41B4BB6}"/>
              </a:ext>
            </a:extLst>
          </p:cNvPr>
          <p:cNvSpPr>
            <a:spLocks noGrp="1"/>
          </p:cNvSpPr>
          <p:nvPr>
            <p:ph type="body" idx="2"/>
          </p:nvPr>
        </p:nvSpPr>
        <p:spPr>
          <a:xfrm>
            <a:off x="1048200" y="1890300"/>
            <a:ext cx="9290460" cy="4442834"/>
          </a:xfrm>
        </p:spPr>
        <p:txBody>
          <a:bodyPr/>
          <a:lstStyle/>
          <a:p>
            <a:r>
              <a:rPr lang="en-US" altLang="en-US" sz="2800" dirty="0"/>
              <a:t>Key-Value Store</a:t>
            </a:r>
          </a:p>
          <a:p>
            <a:r>
              <a:rPr lang="en-US" altLang="en-US" sz="2800" dirty="0"/>
              <a:t>What is Redis ?</a:t>
            </a:r>
          </a:p>
          <a:p>
            <a:r>
              <a:rPr lang="en-US" altLang="en-US" sz="2800" dirty="0"/>
              <a:t>Redis Data Structure</a:t>
            </a:r>
          </a:p>
          <a:p>
            <a:r>
              <a:rPr lang="en-US" altLang="en-US" sz="2800" dirty="0"/>
              <a:t>Common Use Cases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Key-Value Store</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97280" y="1791148"/>
            <a:ext cx="9340948" cy="4517055"/>
          </a:xfrm>
          <a:prstGeom prst="rect">
            <a:avLst/>
          </a:prstGeom>
        </p:spPr>
        <p:txBody>
          <a:bodyPr spcFirstLastPara="1" vert="horz" lIns="91440" tIns="45720" rIns="91440" bIns="45720" rtlCol="0" anchor="t" anchorCtr="0">
            <a:noAutofit/>
          </a:bodyPr>
          <a:lstStyle/>
          <a:p>
            <a:pPr marL="0" indent="0">
              <a:lnSpc>
                <a:spcPct val="90000"/>
              </a:lnSpc>
              <a:buNone/>
            </a:pPr>
            <a:r>
              <a:rPr lang="en-US" altLang="en-US" sz="2400" b="1" dirty="0">
                <a:solidFill>
                  <a:schemeClr val="tx1">
                    <a:lumMod val="65000"/>
                    <a:lumOff val="35000"/>
                  </a:schemeClr>
                </a:solidFill>
              </a:rPr>
              <a:t>What is key-value stores ?</a:t>
            </a:r>
            <a:endParaRPr lang="en-US" altLang="en-US" sz="2400" dirty="0">
              <a:solidFill>
                <a:schemeClr val="tx1">
                  <a:lumMod val="65000"/>
                  <a:lumOff val="35000"/>
                </a:schemeClr>
              </a:solidFill>
            </a:endParaRPr>
          </a:p>
          <a:p>
            <a:pPr>
              <a:lnSpc>
                <a:spcPct val="90000"/>
              </a:lnSpc>
              <a:buFont typeface="Wingdings" pitchFamily="2" charset="2"/>
              <a:buChar char="Ø"/>
            </a:pPr>
            <a:r>
              <a:rPr lang="en-US" altLang="en-US" sz="2400" dirty="0">
                <a:solidFill>
                  <a:schemeClr val="tx1">
                    <a:lumMod val="65000"/>
                    <a:lumOff val="35000"/>
                  </a:schemeClr>
                </a:solidFill>
              </a:rPr>
              <a:t> A key-value store is a type of nonrelational database (NoSQL).</a:t>
            </a:r>
          </a:p>
          <a:p>
            <a:pPr>
              <a:lnSpc>
                <a:spcPct val="90000"/>
              </a:lnSpc>
              <a:buFont typeface="Wingdings" pitchFamily="2" charset="2"/>
              <a:buChar char="Ø"/>
            </a:pPr>
            <a:r>
              <a:rPr lang="en-US" altLang="en-US" sz="2400" dirty="0">
                <a:solidFill>
                  <a:schemeClr val="tx1">
                    <a:lumMod val="65000"/>
                    <a:lumOff val="35000"/>
                  </a:schemeClr>
                </a:solidFill>
              </a:rPr>
              <a:t> Data is represented as a collection of </a:t>
            </a:r>
            <a:r>
              <a:rPr lang="en-US" altLang="en-US" sz="2400" dirty="0">
                <a:solidFill>
                  <a:srgbClr val="FF0000"/>
                </a:solidFill>
              </a:rPr>
              <a:t>key–value pairs</a:t>
            </a:r>
            <a:r>
              <a:rPr lang="en-US" altLang="en-US" sz="2400" dirty="0">
                <a:solidFill>
                  <a:schemeClr val="tx1">
                    <a:lumMod val="65000"/>
                    <a:lumOff val="35000"/>
                  </a:schemeClr>
                </a:solidFill>
              </a:rPr>
              <a:t>. </a:t>
            </a:r>
          </a:p>
          <a:p>
            <a:pPr>
              <a:lnSpc>
                <a:spcPct val="90000"/>
              </a:lnSpc>
              <a:buFont typeface="Wingdings" pitchFamily="2" charset="2"/>
              <a:buChar char="Ø"/>
            </a:pPr>
            <a:r>
              <a:rPr lang="en-US" altLang="en-US" sz="2400" dirty="0">
                <a:solidFill>
                  <a:schemeClr val="tx1">
                    <a:lumMod val="65000"/>
                    <a:lumOff val="35000"/>
                  </a:schemeClr>
                </a:solidFill>
              </a:rPr>
              <a:t> Collect data as </a:t>
            </a:r>
            <a:r>
              <a:rPr lang="en-US" altLang="en-US" sz="2400" dirty="0">
                <a:solidFill>
                  <a:srgbClr val="FF0000"/>
                </a:solidFill>
              </a:rPr>
              <a:t>a hash table </a:t>
            </a:r>
            <a:r>
              <a:rPr lang="en-US" altLang="en-US" sz="2400" dirty="0">
                <a:solidFill>
                  <a:schemeClr val="tx1">
                    <a:lumMod val="65000"/>
                    <a:lumOff val="35000"/>
                  </a:schemeClr>
                </a:solidFill>
              </a:rPr>
              <a:t>with </a:t>
            </a:r>
            <a:r>
              <a:rPr lang="en-US" altLang="en-US" sz="2400" dirty="0">
                <a:solidFill>
                  <a:srgbClr val="FF0000"/>
                </a:solidFill>
              </a:rPr>
              <a:t>a unique key </a:t>
            </a:r>
            <a:r>
              <a:rPr lang="en-US" altLang="en-US" sz="2400" dirty="0">
                <a:solidFill>
                  <a:schemeClr val="tx1">
                    <a:lumMod val="65000"/>
                    <a:lumOff val="35000"/>
                  </a:schemeClr>
                </a:solidFill>
              </a:rPr>
              <a:t>and </a:t>
            </a:r>
            <a:r>
              <a:rPr lang="en-US" altLang="en-US" sz="2400" dirty="0">
                <a:solidFill>
                  <a:srgbClr val="FF0000"/>
                </a:solidFill>
              </a:rPr>
              <a:t>a pointer </a:t>
            </a:r>
            <a:r>
              <a:rPr lang="en-US" altLang="en-US" sz="2400" dirty="0">
                <a:solidFill>
                  <a:schemeClr val="tx1">
                    <a:lumMod val="65000"/>
                    <a:lumOff val="35000"/>
                  </a:schemeClr>
                </a:solidFill>
              </a:rPr>
              <a:t>to a particular item of data</a:t>
            </a:r>
            <a:br>
              <a:rPr lang="en-US" altLang="en-US" sz="2400" dirty="0">
                <a:solidFill>
                  <a:schemeClr val="tx1">
                    <a:lumMod val="65000"/>
                    <a:lumOff val="35000"/>
                  </a:schemeClr>
                </a:solidFill>
              </a:rPr>
            </a:br>
            <a:endParaRPr lang="en-US" altLang="en-US" sz="2400" dirty="0">
              <a:solidFill>
                <a:schemeClr val="tx1">
                  <a:lumMod val="65000"/>
                  <a:lumOff val="35000"/>
                </a:schemeClr>
              </a:solidFill>
            </a:endParaRPr>
          </a:p>
          <a:p>
            <a:pPr marL="0" indent="0">
              <a:lnSpc>
                <a:spcPct val="90000"/>
              </a:lnSpc>
              <a:buNone/>
            </a:pPr>
            <a:r>
              <a:rPr lang="en-US" altLang="en-US" sz="2400" b="1" dirty="0">
                <a:solidFill>
                  <a:schemeClr val="tx1">
                    <a:lumMod val="65000"/>
                    <a:lumOff val="35000"/>
                  </a:schemeClr>
                </a:solidFill>
              </a:rPr>
              <a:t>How do key-value stores work?</a:t>
            </a:r>
          </a:p>
          <a:p>
            <a:pPr>
              <a:lnSpc>
                <a:spcPct val="90000"/>
              </a:lnSpc>
              <a:buFont typeface="Wingdings" pitchFamily="2" charset="2"/>
              <a:buChar char="Ø"/>
            </a:pPr>
            <a:r>
              <a:rPr lang="en-US" altLang="en-US" sz="2400" dirty="0">
                <a:solidFill>
                  <a:schemeClr val="tx1">
                    <a:lumMod val="65000"/>
                    <a:lumOff val="35000"/>
                  </a:schemeClr>
                </a:solidFill>
              </a:rPr>
              <a:t>Key-value stores have no query language. </a:t>
            </a:r>
          </a:p>
          <a:p>
            <a:pPr>
              <a:lnSpc>
                <a:spcPct val="90000"/>
              </a:lnSpc>
              <a:buFont typeface="Wingdings" pitchFamily="2" charset="2"/>
              <a:buChar char="Ø"/>
            </a:pPr>
            <a:r>
              <a:rPr lang="en-US" altLang="en-US" sz="2400" dirty="0">
                <a:solidFill>
                  <a:schemeClr val="tx1">
                    <a:lumMod val="65000"/>
                    <a:lumOff val="35000"/>
                  </a:schemeClr>
                </a:solidFill>
              </a:rPr>
              <a:t>Retrieve and update data using simple </a:t>
            </a:r>
            <a:r>
              <a:rPr lang="en-US" altLang="en-US" sz="2400" dirty="0">
                <a:solidFill>
                  <a:srgbClr val="FF0000"/>
                </a:solidFill>
              </a:rPr>
              <a:t>get</a:t>
            </a:r>
            <a:r>
              <a:rPr lang="en-US" altLang="en-US" sz="2400" dirty="0">
                <a:solidFill>
                  <a:schemeClr val="tx1">
                    <a:lumMod val="65000"/>
                    <a:lumOff val="35000"/>
                  </a:schemeClr>
                </a:solidFill>
              </a:rPr>
              <a:t>, </a:t>
            </a:r>
            <a:r>
              <a:rPr lang="en-US" altLang="en-US" sz="2400" dirty="0">
                <a:solidFill>
                  <a:srgbClr val="FF0000"/>
                </a:solidFill>
              </a:rPr>
              <a:t>put</a:t>
            </a:r>
            <a:r>
              <a:rPr lang="en-US" altLang="en-US" sz="2400" dirty="0">
                <a:solidFill>
                  <a:schemeClr val="tx1">
                    <a:lumMod val="65000"/>
                    <a:lumOff val="35000"/>
                  </a:schemeClr>
                </a:solidFill>
              </a:rPr>
              <a:t> and </a:t>
            </a:r>
            <a:r>
              <a:rPr lang="en-US" altLang="en-US" sz="2400" dirty="0">
                <a:solidFill>
                  <a:srgbClr val="FF0000"/>
                </a:solidFill>
              </a:rPr>
              <a:t>delete</a:t>
            </a:r>
            <a:r>
              <a:rPr lang="en-US" altLang="en-US" sz="2400" dirty="0">
                <a:solidFill>
                  <a:schemeClr val="tx1">
                    <a:lumMod val="65000"/>
                    <a:lumOff val="35000"/>
                  </a:schemeClr>
                </a:solidFill>
              </a:rPr>
              <a:t> commands</a:t>
            </a:r>
          </a:p>
          <a:p>
            <a:pPr>
              <a:lnSpc>
                <a:spcPct val="90000"/>
              </a:lnSpc>
              <a:buFont typeface="Arial" panose="020B0604020202020204" pitchFamily="34" charset="0"/>
              <a:buChar char="•"/>
            </a:pPr>
            <a:endParaRPr lang="en-US" altLang="en-US" sz="2400" dirty="0">
              <a:solidFill>
                <a:srgbClr val="FF3300"/>
              </a:solidFill>
            </a:endParaRPr>
          </a:p>
          <a:p>
            <a:pPr>
              <a:lnSpc>
                <a:spcPct val="90000"/>
              </a:lnSpc>
              <a:buFont typeface="Arial" panose="020B0604020202020204" pitchFamily="34" charset="0"/>
              <a:buChar char="•"/>
            </a:pPr>
            <a:endParaRPr lang="en-US" altLang="en-US" sz="2400" dirty="0">
              <a:solidFill>
                <a:srgbClr val="FF3300"/>
              </a:solidFill>
            </a:endParaRPr>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3</a:t>
            </a:fld>
            <a:endParaRPr lang="en-US">
              <a:solidFill>
                <a:schemeClr val="bg1">
                  <a:alpha val="80000"/>
                </a:schemeClr>
              </a:solidFill>
            </a:endParaRPr>
          </a:p>
        </p:txBody>
      </p:sp>
      <p:pic>
        <p:nvPicPr>
          <p:cNvPr id="7" name="Picture 6">
            <a:extLst>
              <a:ext uri="{FF2B5EF4-FFF2-40B4-BE49-F238E27FC236}">
                <a16:creationId xmlns:a16="http://schemas.microsoft.com/office/drawing/2014/main" id="{54D36554-C15D-AD42-BBDF-4FDABD1129C5}"/>
              </a:ext>
            </a:extLst>
          </p:cNvPr>
          <p:cNvPicPr>
            <a:picLocks noChangeAspect="1"/>
          </p:cNvPicPr>
          <p:nvPr/>
        </p:nvPicPr>
        <p:blipFill rotWithShape="1">
          <a:blip r:embed="rId3"/>
          <a:srcRect t="26862" b="18779"/>
          <a:stretch/>
        </p:blipFill>
        <p:spPr>
          <a:xfrm>
            <a:off x="7589280" y="4049675"/>
            <a:ext cx="3973297" cy="20838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Key-Value Store</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97280" y="2000554"/>
            <a:ext cx="6269049" cy="4353686"/>
          </a:xfrm>
          <a:prstGeom prst="rect">
            <a:avLst/>
          </a:prstGeom>
        </p:spPr>
        <p:txBody>
          <a:bodyPr spcFirstLastPara="1" vert="horz" lIns="91440" tIns="45720" rIns="91440" bIns="45720" rtlCol="0" anchor="t" anchorCtr="0">
            <a:noAutofit/>
          </a:bodyPr>
          <a:lstStyle/>
          <a:p>
            <a:pPr>
              <a:lnSpc>
                <a:spcPct val="90000"/>
              </a:lnSpc>
              <a:buFont typeface="Wingdings" pitchFamily="2" charset="2"/>
              <a:buChar char="Ø"/>
            </a:pPr>
            <a:r>
              <a:rPr lang="th-TH" altLang="en-US" sz="2400" dirty="0">
                <a:solidFill>
                  <a:schemeClr val="tx1">
                    <a:lumMod val="65000"/>
                    <a:lumOff val="35000"/>
                  </a:schemeClr>
                </a:solidFill>
              </a:rPr>
              <a:t> </a:t>
            </a:r>
            <a:r>
              <a:rPr lang="en-US" altLang="en-US" sz="2400" dirty="0">
                <a:solidFill>
                  <a:schemeClr val="tx1">
                    <a:lumMod val="65000"/>
                    <a:lumOff val="35000"/>
                  </a:schemeClr>
                </a:solidFill>
              </a:rPr>
              <a:t>The </a:t>
            </a:r>
            <a:r>
              <a:rPr lang="en-US" altLang="en-US" sz="2400" dirty="0">
                <a:solidFill>
                  <a:srgbClr val="FF0000"/>
                </a:solidFill>
              </a:rPr>
              <a:t>key </a:t>
            </a:r>
            <a:r>
              <a:rPr lang="en-US" altLang="en-US" sz="2400" dirty="0">
                <a:solidFill>
                  <a:schemeClr val="tx1">
                    <a:lumMod val="65000"/>
                    <a:lumOff val="35000"/>
                  </a:schemeClr>
                </a:solidFill>
              </a:rPr>
              <a:t>could be anything, but it need to be the unique identifier for an item of data</a:t>
            </a:r>
            <a:endParaRPr lang="th-TH" altLang="en-US" sz="2400" dirty="0">
              <a:solidFill>
                <a:schemeClr val="tx1">
                  <a:lumMod val="65000"/>
                  <a:lumOff val="35000"/>
                </a:schemeClr>
              </a:solidFill>
            </a:endParaRPr>
          </a:p>
          <a:p>
            <a:pPr>
              <a:lnSpc>
                <a:spcPct val="90000"/>
              </a:lnSpc>
              <a:buFont typeface="Wingdings" pitchFamily="2" charset="2"/>
              <a:buChar char="Ø"/>
            </a:pPr>
            <a:r>
              <a:rPr lang="en-US" altLang="en-US" sz="2400" dirty="0">
                <a:solidFill>
                  <a:schemeClr val="tx1">
                    <a:lumMod val="65000"/>
                    <a:lumOff val="35000"/>
                  </a:schemeClr>
                </a:solidFill>
              </a:rPr>
              <a:t> A </a:t>
            </a:r>
            <a:r>
              <a:rPr lang="en-US" altLang="en-US" sz="2400" dirty="0">
                <a:solidFill>
                  <a:srgbClr val="FF0000"/>
                </a:solidFill>
              </a:rPr>
              <a:t>value</a:t>
            </a:r>
            <a:r>
              <a:rPr lang="en-US" altLang="en-US" sz="2400" dirty="0">
                <a:solidFill>
                  <a:schemeClr val="tx1">
                    <a:lumMod val="65000"/>
                    <a:lumOff val="35000"/>
                  </a:schemeClr>
                </a:solidFill>
              </a:rPr>
              <a:t> is either the data being identified that could be </a:t>
            </a:r>
            <a:r>
              <a:rPr lang="en-US" sz="2400" dirty="0">
                <a:solidFill>
                  <a:schemeClr val="tx1">
                    <a:lumMod val="65000"/>
                    <a:lumOff val="35000"/>
                  </a:schemeClr>
                </a:solidFill>
              </a:rPr>
              <a:t>anything including a list or another key-value pair.</a:t>
            </a:r>
          </a:p>
          <a:p>
            <a:pPr>
              <a:lnSpc>
                <a:spcPct val="90000"/>
              </a:lnSpc>
              <a:buFont typeface="Wingdings" pitchFamily="2" charset="2"/>
              <a:buChar char="Ø"/>
            </a:pPr>
            <a:r>
              <a:rPr lang="en-US" altLang="en-US" sz="2400" dirty="0">
                <a:solidFill>
                  <a:schemeClr val="tx1">
                    <a:lumMod val="65000"/>
                    <a:lumOff val="35000"/>
                  </a:schemeClr>
                </a:solidFill>
              </a:rPr>
              <a:t> Key-value stores are </a:t>
            </a:r>
            <a:r>
              <a:rPr lang="en-US" altLang="en-US" sz="2400" dirty="0">
                <a:solidFill>
                  <a:srgbClr val="00B050"/>
                </a:solidFill>
              </a:rPr>
              <a:t>flexible</a:t>
            </a:r>
            <a:r>
              <a:rPr lang="en-US" altLang="en-US" sz="2400" dirty="0">
                <a:solidFill>
                  <a:schemeClr val="tx1">
                    <a:lumMod val="65000"/>
                    <a:lumOff val="35000"/>
                  </a:schemeClr>
                </a:solidFill>
              </a:rPr>
              <a:t> and offer very </a:t>
            </a:r>
            <a:r>
              <a:rPr lang="en-US" altLang="en-US" sz="2400" dirty="0">
                <a:solidFill>
                  <a:srgbClr val="00B050"/>
                </a:solidFill>
              </a:rPr>
              <a:t>fast</a:t>
            </a:r>
            <a:r>
              <a:rPr lang="en-US" altLang="en-US" sz="2400" dirty="0">
                <a:solidFill>
                  <a:schemeClr val="tx1">
                    <a:lumMod val="65000"/>
                    <a:lumOff val="35000"/>
                  </a:schemeClr>
                </a:solidFill>
              </a:rPr>
              <a:t> performance for reads and writes</a:t>
            </a:r>
          </a:p>
          <a:p>
            <a:pPr>
              <a:lnSpc>
                <a:spcPct val="90000"/>
              </a:lnSpc>
              <a:buFont typeface="Wingdings" pitchFamily="2" charset="2"/>
              <a:buChar char="Ø"/>
            </a:pPr>
            <a:r>
              <a:rPr lang="en-US" altLang="en-US" sz="2400" dirty="0">
                <a:solidFill>
                  <a:schemeClr val="tx1">
                    <a:lumMod val="65000"/>
                    <a:lumOff val="35000"/>
                  </a:schemeClr>
                </a:solidFill>
              </a:rPr>
              <a:t> Not adequate for complex applications</a:t>
            </a:r>
          </a:p>
          <a:p>
            <a:pPr marL="0" indent="0">
              <a:lnSpc>
                <a:spcPct val="90000"/>
              </a:lnSpc>
              <a:buNone/>
            </a:pPr>
            <a:endParaRPr lang="en-US" altLang="en-US" sz="2400" dirty="0">
              <a:solidFill>
                <a:schemeClr val="tx1">
                  <a:lumMod val="65000"/>
                  <a:lumOff val="35000"/>
                </a:schemeClr>
              </a:solidFill>
            </a:endParaRPr>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4</a:t>
            </a:fld>
            <a:endParaRPr lang="en-US">
              <a:solidFill>
                <a:schemeClr val="bg1">
                  <a:alpha val="80000"/>
                </a:schemeClr>
              </a:solidFill>
            </a:endParaRPr>
          </a:p>
        </p:txBody>
      </p:sp>
      <p:pic>
        <p:nvPicPr>
          <p:cNvPr id="3080" name="Picture 8" descr="Key-Value Stores Explained. Advantages &amp; Use Cases. | Hazelcast">
            <a:extLst>
              <a:ext uri="{FF2B5EF4-FFF2-40B4-BE49-F238E27FC236}">
                <a16:creationId xmlns:a16="http://schemas.microsoft.com/office/drawing/2014/main" id="{D818A4C7-61FA-1544-9249-EFC623DE8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96"/>
          <a:stretch/>
        </p:blipFill>
        <p:spPr bwMode="auto">
          <a:xfrm>
            <a:off x="7366329" y="46037"/>
            <a:ext cx="4152827" cy="630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06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Key-Value Store</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97280" y="1791149"/>
            <a:ext cx="9997440" cy="1115545"/>
          </a:xfrm>
          <a:prstGeom prst="rect">
            <a:avLst/>
          </a:prstGeom>
        </p:spPr>
        <p:txBody>
          <a:bodyPr spcFirstLastPara="1" vert="horz" lIns="91440" tIns="45720" rIns="91440" bIns="45720" rtlCol="0" anchor="t" anchorCtr="0">
            <a:noAutofit/>
          </a:bodyPr>
          <a:lstStyle/>
          <a:p>
            <a:pPr>
              <a:lnSpc>
                <a:spcPct val="90000"/>
              </a:lnSpc>
              <a:buFont typeface="Wingdings" pitchFamily="2" charset="2"/>
              <a:buChar char="Ø"/>
            </a:pPr>
            <a:r>
              <a:rPr lang="en-US" altLang="en-US" sz="2400" dirty="0">
                <a:solidFill>
                  <a:schemeClr val="tx1">
                    <a:lumMod val="65000"/>
                    <a:lumOff val="35000"/>
                  </a:schemeClr>
                </a:solidFill>
              </a:rPr>
              <a:t> Some popular key-value stores are:</a:t>
            </a:r>
          </a:p>
          <a:p>
            <a:pPr marL="0" indent="0">
              <a:lnSpc>
                <a:spcPct val="90000"/>
              </a:lnSpc>
              <a:buNone/>
            </a:pPr>
            <a:endParaRPr lang="en-US" altLang="en-US" sz="2400" dirty="0">
              <a:solidFill>
                <a:schemeClr val="tx1">
                  <a:lumMod val="65000"/>
                  <a:lumOff val="35000"/>
                </a:schemeClr>
              </a:solidFill>
            </a:endParaRPr>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5</a:t>
            </a:fld>
            <a:endParaRPr lang="en-US" dirty="0">
              <a:solidFill>
                <a:schemeClr val="bg1">
                  <a:alpha val="80000"/>
                </a:schemeClr>
              </a:solidFill>
            </a:endParaRPr>
          </a:p>
        </p:txBody>
      </p:sp>
      <p:pic>
        <p:nvPicPr>
          <p:cNvPr id="3074" name="Picture 2" descr="Enterprise NoSQL Database | Scalable Database Solutions | Riak">
            <a:extLst>
              <a:ext uri="{FF2B5EF4-FFF2-40B4-BE49-F238E27FC236}">
                <a16:creationId xmlns:a16="http://schemas.microsoft.com/office/drawing/2014/main" id="{A0C0DC6F-80A2-9746-8B09-FE9D8AC80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02" y="3191988"/>
            <a:ext cx="2172587" cy="687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dis คืออะไร คือ database ที่ทำงานได้เร็วมาก">
            <a:extLst>
              <a:ext uri="{FF2B5EF4-FFF2-40B4-BE49-F238E27FC236}">
                <a16:creationId xmlns:a16="http://schemas.microsoft.com/office/drawing/2014/main" id="{EF5BBED4-53FE-D047-A041-5C38EA5FF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186" y="2906694"/>
            <a:ext cx="2661310" cy="8825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mazon DynamoDB — NoSQL Serverless Database | by Pasindu Senarath | Medium">
            <a:extLst>
              <a:ext uri="{FF2B5EF4-FFF2-40B4-BE49-F238E27FC236}">
                <a16:creationId xmlns:a16="http://schemas.microsoft.com/office/drawing/2014/main" id="{6EAB7844-9EBA-6449-917C-4CA0C56802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807" b="23005"/>
          <a:stretch/>
        </p:blipFill>
        <p:spPr bwMode="auto">
          <a:xfrm>
            <a:off x="1435677" y="4285249"/>
            <a:ext cx="3604509" cy="11155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31D7211-B81D-5642-9F44-38E02655A5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224" t="9091" r="11087" b="17448"/>
          <a:stretch/>
        </p:blipFill>
        <p:spPr bwMode="auto">
          <a:xfrm>
            <a:off x="8386318" y="3378685"/>
            <a:ext cx="1468881" cy="146433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Berkeley DB (Version: 4.5.20)">
            <a:extLst>
              <a:ext uri="{FF2B5EF4-FFF2-40B4-BE49-F238E27FC236}">
                <a16:creationId xmlns:a16="http://schemas.microsoft.com/office/drawing/2014/main" id="{2E354930-3D2B-0946-BBEE-CCE9ADFF82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679" y="4843021"/>
            <a:ext cx="2302599" cy="111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0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What is Redis?</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935182" y="2172303"/>
            <a:ext cx="10058400" cy="3759882"/>
          </a:xfrm>
          <a:prstGeom prst="rect">
            <a:avLst/>
          </a:prstGeom>
        </p:spPr>
        <p:txBody>
          <a:bodyPr spcFirstLastPara="1" vert="horz" lIns="91440" tIns="45720" rIns="91440" bIns="45720" rtlCol="0" anchor="t" anchorCtr="0">
            <a:noAutofit/>
          </a:bodyPr>
          <a:lstStyle/>
          <a:p>
            <a:pPr marL="285750" indent="-285750">
              <a:buFont typeface="Wingdings" pitchFamily="2" charset="2"/>
              <a:buChar char="Ø"/>
            </a:pPr>
            <a:r>
              <a:rPr lang="en-US" sz="2400" dirty="0"/>
              <a:t>A Key-Value Store.</a:t>
            </a:r>
          </a:p>
          <a:p>
            <a:pPr marL="285750" indent="-285750">
              <a:buFont typeface="Wingdings" pitchFamily="2" charset="2"/>
              <a:buChar char="Ø"/>
            </a:pPr>
            <a:r>
              <a:rPr lang="en-US" sz="2400" dirty="0"/>
              <a:t>Stores and manipulates all data in memory that can be used as a database, cache, and message broker. </a:t>
            </a:r>
          </a:p>
          <a:p>
            <a:pPr marL="285750" indent="-285750">
              <a:buFont typeface="Wingdings" pitchFamily="2" charset="2"/>
              <a:buChar char="Ø"/>
            </a:pPr>
            <a:r>
              <a:rPr lang="en-US" sz="2400" dirty="0"/>
              <a:t>Supports basic data structures such as </a:t>
            </a:r>
            <a:r>
              <a:rPr lang="en-US" sz="2400" dirty="0">
                <a:solidFill>
                  <a:srgbClr val="FF0000"/>
                </a:solidFill>
              </a:rPr>
              <a:t>strings</a:t>
            </a:r>
            <a:r>
              <a:rPr lang="en-US" sz="2400" dirty="0"/>
              <a:t>, </a:t>
            </a:r>
            <a:r>
              <a:rPr lang="en-US" sz="2400" dirty="0">
                <a:solidFill>
                  <a:srgbClr val="FF0000"/>
                </a:solidFill>
              </a:rPr>
              <a:t>hashes</a:t>
            </a:r>
            <a:r>
              <a:rPr lang="en-US" sz="2400" dirty="0"/>
              <a:t>, </a:t>
            </a:r>
            <a:r>
              <a:rPr lang="en-US" sz="2400" dirty="0">
                <a:solidFill>
                  <a:srgbClr val="FF0000"/>
                </a:solidFill>
              </a:rPr>
              <a:t>lists</a:t>
            </a:r>
            <a:r>
              <a:rPr lang="en-US" sz="2400" dirty="0"/>
              <a:t>, </a:t>
            </a:r>
            <a:r>
              <a:rPr lang="en-US" sz="2400" dirty="0">
                <a:solidFill>
                  <a:srgbClr val="FF0000"/>
                </a:solidFill>
              </a:rPr>
              <a:t>sets</a:t>
            </a:r>
            <a:r>
              <a:rPr lang="en-US" sz="2400" dirty="0"/>
              <a:t>, and </a:t>
            </a:r>
            <a:r>
              <a:rPr lang="en-US" sz="2400" dirty="0">
                <a:solidFill>
                  <a:srgbClr val="FF0000"/>
                </a:solidFill>
              </a:rPr>
              <a:t>sorted sets </a:t>
            </a:r>
            <a:r>
              <a:rPr lang="en-US" sz="2400" dirty="0"/>
              <a:t>with range queries. </a:t>
            </a:r>
          </a:p>
          <a:p>
            <a:pPr marL="285750" indent="-285750">
              <a:buFont typeface="Wingdings" pitchFamily="2" charset="2"/>
              <a:buChar char="Ø"/>
            </a:pPr>
            <a:r>
              <a:rPr lang="en-US" sz="2400" dirty="0"/>
              <a:t>More advanced data structures like bitmaps, </a:t>
            </a:r>
            <a:r>
              <a:rPr lang="en-US" sz="2400" dirty="0" err="1"/>
              <a:t>hyperloglogs</a:t>
            </a:r>
            <a:r>
              <a:rPr lang="en-US" sz="2400" dirty="0"/>
              <a:t>, and geospatial indexes with radius queries are also supported.</a:t>
            </a:r>
            <a:br>
              <a:rPr lang="en-US" sz="2400" dirty="0"/>
            </a:br>
            <a:endParaRPr lang="en-US" sz="2400" dirty="0"/>
          </a:p>
          <a:p>
            <a:pPr marL="201168" lvl="1" indent="0">
              <a:lnSpc>
                <a:spcPct val="90000"/>
              </a:lnSpc>
              <a:buNone/>
            </a:pPr>
            <a:endParaRPr lang="en-US" altLang="en-US" sz="2200" dirty="0">
              <a:solidFill>
                <a:srgbClr val="FF3300"/>
              </a:solidFill>
            </a:endParaRPr>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6</a:t>
            </a:fld>
            <a:endParaRPr lang="en-US">
              <a:solidFill>
                <a:schemeClr val="bg1">
                  <a:alpha val="80000"/>
                </a:schemeClr>
              </a:solidFill>
            </a:endParaRPr>
          </a:p>
        </p:txBody>
      </p:sp>
      <p:pic>
        <p:nvPicPr>
          <p:cNvPr id="11" name="Picture 2" descr="redis คืออะไร คือ database ที่ทำงานได้เร็วมาก">
            <a:extLst>
              <a:ext uri="{FF2B5EF4-FFF2-40B4-BE49-F238E27FC236}">
                <a16:creationId xmlns:a16="http://schemas.microsoft.com/office/drawing/2014/main" id="{006E020C-188C-D048-A9E9-89D4C20C2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789" y="549797"/>
            <a:ext cx="3753096"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9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Redis Data Structures</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66800" y="1829104"/>
            <a:ext cx="10058400" cy="5028896"/>
          </a:xfrm>
          <a:prstGeom prst="rect">
            <a:avLst/>
          </a:prstGeom>
        </p:spPr>
        <p:txBody>
          <a:bodyPr spcFirstLastPara="1" vert="horz" lIns="91440" tIns="45720" rIns="91440" bIns="45720" rtlCol="0" anchor="t" anchorCtr="0">
            <a:noAutofit/>
          </a:bodyPr>
          <a:lstStyle/>
          <a:p>
            <a:pPr marL="457200" indent="-457200">
              <a:buFont typeface="+mj-lt"/>
              <a:buAutoNum type="arabicPeriod"/>
            </a:pPr>
            <a:r>
              <a:rPr lang="en-US" sz="2400" b="1" dirty="0"/>
              <a:t>Strings</a:t>
            </a:r>
            <a:r>
              <a:rPr lang="en-US" sz="2400" dirty="0"/>
              <a:t> : A sequence of bytes. Strings in Redis are binary safe that can store anything up to 512 megabytes in one string.</a:t>
            </a:r>
            <a:br>
              <a:rPr lang="en-US" sz="2400" dirty="0"/>
            </a:br>
            <a:r>
              <a:rPr lang="en-US" sz="2400" u="sng" dirty="0"/>
              <a:t>Example</a:t>
            </a:r>
            <a:r>
              <a:rPr lang="en-US" sz="2400" dirty="0"/>
              <a:t>:</a:t>
            </a:r>
          </a:p>
          <a:p>
            <a:pPr marL="457200" indent="-457200">
              <a:buFont typeface="+mj-lt"/>
              <a:buAutoNum type="arabicPeriod"/>
            </a:pPr>
            <a:endParaRPr lang="en-US" sz="2400" dirty="0"/>
          </a:p>
          <a:p>
            <a:pPr marL="457200" indent="-457200">
              <a:buFont typeface="+mj-lt"/>
              <a:buAutoNum type="arabicPeriod"/>
            </a:pPr>
            <a:r>
              <a:rPr lang="en-US" sz="2400" b="1" dirty="0"/>
              <a:t>Hashes</a:t>
            </a:r>
            <a:r>
              <a:rPr lang="en-US" sz="2400" dirty="0"/>
              <a:t> : A collection of key value pairs.</a:t>
            </a:r>
            <a:br>
              <a:rPr lang="en-US" sz="2400" dirty="0"/>
            </a:br>
            <a:r>
              <a:rPr lang="en-US" sz="2400" u="sng" dirty="0"/>
              <a:t>Example</a:t>
            </a:r>
            <a:r>
              <a:rPr lang="en-US" sz="2400" dirty="0"/>
              <a:t>:</a:t>
            </a:r>
          </a:p>
          <a:p>
            <a:pPr marL="457200" indent="-457200">
              <a:buFont typeface="+mj-lt"/>
              <a:buAutoNum type="arabicPeriod"/>
            </a:pPr>
            <a:endParaRPr lang="en-US" sz="2400" dirty="0"/>
          </a:p>
          <a:p>
            <a:pPr marL="457200" indent="-457200">
              <a:buFont typeface="+mj-lt"/>
              <a:buAutoNum type="arabicPeriod"/>
            </a:pPr>
            <a:endParaRPr lang="en-US" sz="2400" dirty="0"/>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7</a:t>
            </a:fld>
            <a:endParaRPr lang="en-US" dirty="0">
              <a:solidFill>
                <a:schemeClr val="bg1">
                  <a:alpha val="80000"/>
                </a:schemeClr>
              </a:solidFill>
            </a:endParaRPr>
          </a:p>
        </p:txBody>
      </p:sp>
      <p:pic>
        <p:nvPicPr>
          <p:cNvPr id="4098" name="Picture 2">
            <a:extLst>
              <a:ext uri="{FF2B5EF4-FFF2-40B4-BE49-F238E27FC236}">
                <a16:creationId xmlns:a16="http://schemas.microsoft.com/office/drawing/2014/main" id="{B608C046-3E41-864E-AEFC-5572C041B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148" y="3260279"/>
            <a:ext cx="73025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03F7236-DD59-234E-B0E6-78736E491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548" y="4848754"/>
            <a:ext cx="7594600" cy="198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4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Redis Data Structures</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66800" y="1829104"/>
            <a:ext cx="10058400" cy="2057096"/>
          </a:xfrm>
          <a:prstGeom prst="rect">
            <a:avLst/>
          </a:prstGeom>
        </p:spPr>
        <p:txBody>
          <a:bodyPr spcFirstLastPara="1" vert="horz" lIns="91440" tIns="45720" rIns="91440" bIns="45720" rtlCol="0" anchor="t" anchorCtr="0">
            <a:noAutofit/>
          </a:bodyPr>
          <a:lstStyle/>
          <a:p>
            <a:pPr marL="457200" indent="-457200">
              <a:buFont typeface="+mj-lt"/>
              <a:buAutoNum type="arabicPeriod" startAt="3"/>
            </a:pPr>
            <a:r>
              <a:rPr lang="en-US" sz="2400" b="1" dirty="0"/>
              <a:t>Lists</a:t>
            </a:r>
            <a:r>
              <a:rPr lang="en-US" sz="2400" dirty="0"/>
              <a:t> : An in-insertion-order collection of strings. Redis Lists are linked lists. They are collections of string elements that are sorted based on the order that they were inserted.</a:t>
            </a:r>
            <a:br>
              <a:rPr lang="en-US" sz="2400" dirty="0"/>
            </a:br>
            <a:r>
              <a:rPr lang="en-US" sz="2400" u="sng" dirty="0"/>
              <a:t>Example</a:t>
            </a:r>
            <a:r>
              <a:rPr lang="en-US" sz="2400" dirty="0"/>
              <a:t>:</a:t>
            </a:r>
            <a:br>
              <a:rPr lang="en-US" sz="2400" dirty="0"/>
            </a:br>
            <a:endParaRPr lang="en-US" sz="2400" dirty="0"/>
          </a:p>
          <a:p>
            <a:pPr marL="0" indent="0">
              <a:buNone/>
            </a:pPr>
            <a:endParaRPr lang="en-US" sz="2400" dirty="0"/>
          </a:p>
          <a:p>
            <a:pPr marL="457200" indent="-457200">
              <a:buFont typeface="+mj-lt"/>
              <a:buAutoNum type="arabicPeriod" startAt="3"/>
            </a:pPr>
            <a:endParaRPr lang="en-US" sz="2400" dirty="0"/>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chemeClr val="bg1">
                    <a:alpha val="80000"/>
                  </a:schemeClr>
                </a:solidFill>
              </a:rPr>
              <a:pPr>
                <a:spcAft>
                  <a:spcPts val="600"/>
                </a:spcAft>
              </a:pPr>
              <a:t>8</a:t>
            </a:fld>
            <a:endParaRPr lang="en-US">
              <a:solidFill>
                <a:schemeClr val="bg1">
                  <a:alpha val="80000"/>
                </a:schemeClr>
              </a:solidFill>
            </a:endParaRPr>
          </a:p>
        </p:txBody>
      </p:sp>
      <p:pic>
        <p:nvPicPr>
          <p:cNvPr id="5122" name="Picture 2">
            <a:extLst>
              <a:ext uri="{FF2B5EF4-FFF2-40B4-BE49-F238E27FC236}">
                <a16:creationId xmlns:a16="http://schemas.microsoft.com/office/drawing/2014/main" id="{5B991517-1C81-004C-BD42-B1375FE6A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152" y="3797300"/>
            <a:ext cx="9103696" cy="17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9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9"/>
          <p:cNvSpPr txBox="1">
            <a:spLocks noGrp="1"/>
          </p:cNvSpPr>
          <p:nvPr>
            <p:ph type="title"/>
          </p:nvPr>
        </p:nvSpPr>
        <p:spPr>
          <a:xfrm>
            <a:off x="1097280" y="549797"/>
            <a:ext cx="10058400" cy="1450757"/>
          </a:xfrm>
          <a:prstGeom prst="rect">
            <a:avLst/>
          </a:prstGeom>
        </p:spPr>
        <p:txBody>
          <a:bodyPr spcFirstLastPara="1" vert="horz" lIns="91440" tIns="45720" rIns="91440" bIns="45720" rtlCol="0" anchor="ctr" anchorCtr="0">
            <a:normAutofit/>
          </a:bodyPr>
          <a:lstStyle/>
          <a:p>
            <a:r>
              <a:rPr lang="en-US" altLang="en-US" dirty="0"/>
              <a:t>Redis Data Structures</a:t>
            </a:r>
            <a:endParaRPr lang="en-US" kern="1200" dirty="0">
              <a:solidFill>
                <a:schemeClr val="tx1"/>
              </a:solidFill>
              <a:latin typeface="+mj-lt"/>
              <a:ea typeface="+mj-ea"/>
              <a:cs typeface="+mj-cs"/>
            </a:endParaRPr>
          </a:p>
        </p:txBody>
      </p:sp>
      <p:sp>
        <p:nvSpPr>
          <p:cNvPr id="251" name="Google Shape;251;p39"/>
          <p:cNvSpPr txBox="1">
            <a:spLocks noGrp="1"/>
          </p:cNvSpPr>
          <p:nvPr>
            <p:ph idx="1"/>
          </p:nvPr>
        </p:nvSpPr>
        <p:spPr>
          <a:xfrm>
            <a:off x="1097280" y="1832496"/>
            <a:ext cx="10058400" cy="4751183"/>
          </a:xfrm>
          <a:prstGeom prst="rect">
            <a:avLst/>
          </a:prstGeom>
        </p:spPr>
        <p:txBody>
          <a:bodyPr spcFirstLastPara="1" vert="horz" lIns="91440" tIns="45720" rIns="91440" bIns="45720" rtlCol="0" anchor="t" anchorCtr="0">
            <a:noAutofit/>
          </a:bodyPr>
          <a:lstStyle/>
          <a:p>
            <a:pPr marL="457200" indent="-457200">
              <a:buFont typeface="+mj-lt"/>
              <a:buAutoNum type="arabicPeriod" startAt="4"/>
            </a:pPr>
            <a:r>
              <a:rPr lang="en-US" sz="2400" b="1" dirty="0"/>
              <a:t>Sets </a:t>
            </a:r>
            <a:r>
              <a:rPr lang="en-US" sz="2400" dirty="0"/>
              <a:t>: A collection of unique strings with no ordering.</a:t>
            </a:r>
            <a:br>
              <a:rPr lang="en-US" sz="2400" dirty="0"/>
            </a:br>
            <a:r>
              <a:rPr lang="en-US" sz="2400" u="sng" dirty="0"/>
              <a:t>Example</a:t>
            </a:r>
            <a:r>
              <a:rPr lang="en-US" sz="2400" dirty="0"/>
              <a:t>:</a:t>
            </a:r>
          </a:p>
          <a:p>
            <a:pPr marL="457200" indent="-457200">
              <a:buFont typeface="+mj-lt"/>
              <a:buAutoNum type="arabicPeriod" startAt="4"/>
            </a:pPr>
            <a:endParaRPr lang="en-US" sz="2400" dirty="0"/>
          </a:p>
          <a:p>
            <a:pPr marL="457200" indent="-457200">
              <a:buFont typeface="+mj-lt"/>
              <a:buAutoNum type="arabicPeriod" startAt="4"/>
            </a:pPr>
            <a:endParaRPr lang="en-US" sz="2400" dirty="0"/>
          </a:p>
          <a:p>
            <a:pPr marL="457200" indent="-457200">
              <a:buFont typeface="+mj-lt"/>
              <a:buAutoNum type="arabicPeriod" startAt="4"/>
            </a:pPr>
            <a:r>
              <a:rPr lang="en-US" sz="2400" b="1" dirty="0"/>
              <a:t>Sorted sets </a:t>
            </a:r>
            <a:r>
              <a:rPr lang="en-US" sz="2400" dirty="0"/>
              <a:t>: A collection of unique strings ordered by user defined scoring</a:t>
            </a:r>
            <a:br>
              <a:rPr lang="en-US" sz="2400" dirty="0"/>
            </a:br>
            <a:r>
              <a:rPr lang="en-US" sz="2400" u="sng" dirty="0"/>
              <a:t>Example</a:t>
            </a:r>
            <a:r>
              <a:rPr lang="en-US" sz="2400" dirty="0"/>
              <a:t>:</a:t>
            </a:r>
          </a:p>
          <a:p>
            <a:pPr marL="0" indent="0">
              <a:buNone/>
            </a:pPr>
            <a:br>
              <a:rPr lang="en-US" sz="2400" dirty="0"/>
            </a:br>
            <a:br>
              <a:rPr lang="en-US" sz="2400" dirty="0"/>
            </a:br>
            <a:endParaRPr lang="en-US" sz="2400" dirty="0"/>
          </a:p>
          <a:p>
            <a:pPr marL="0" indent="0">
              <a:buNone/>
            </a:pPr>
            <a:endParaRPr lang="en-US" sz="2400" dirty="0"/>
          </a:p>
          <a:p>
            <a:pPr marL="457200" indent="-457200">
              <a:buFont typeface="+mj-lt"/>
              <a:buAutoNum type="arabicPeriod" startAt="3"/>
            </a:pPr>
            <a:endParaRPr lang="en-US" sz="2400" dirty="0"/>
          </a:p>
        </p:txBody>
      </p:sp>
      <p:sp>
        <p:nvSpPr>
          <p:cNvPr id="252" name="Google Shape;252;p3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mtClean="0">
                <a:solidFill>
                  <a:schemeClr val="bg1">
                    <a:alpha val="80000"/>
                  </a:schemeClr>
                </a:solidFill>
              </a:rPr>
              <a:pPr>
                <a:spcAft>
                  <a:spcPts val="600"/>
                </a:spcAft>
              </a:pPr>
              <a:t>9</a:t>
            </a:fld>
            <a:endParaRPr lang="en-US" dirty="0">
              <a:solidFill>
                <a:schemeClr val="bg1">
                  <a:alpha val="80000"/>
                </a:schemeClr>
              </a:solidFill>
            </a:endParaRPr>
          </a:p>
        </p:txBody>
      </p:sp>
      <p:pic>
        <p:nvPicPr>
          <p:cNvPr id="6146" name="Picture 2">
            <a:extLst>
              <a:ext uri="{FF2B5EF4-FFF2-40B4-BE49-F238E27FC236}">
                <a16:creationId xmlns:a16="http://schemas.microsoft.com/office/drawing/2014/main" id="{F67F04AE-6E62-2B42-8F71-8C7EC222EF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6063"/>
          <a:stretch/>
        </p:blipFill>
        <p:spPr bwMode="auto">
          <a:xfrm>
            <a:off x="1592580" y="2835493"/>
            <a:ext cx="7924800" cy="134261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D9973A0-1EA3-D643-8595-ABC2FA882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580" y="5406755"/>
            <a:ext cx="7924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85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6B63218-A2B6-40CF-BCE7-190CEF2AE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1047</Words>
  <Application>Microsoft Macintosh PowerPoint</Application>
  <PresentationFormat>Widescreen</PresentationFormat>
  <Paragraphs>115</Paragraphs>
  <Slides>15</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Bookman Old Style</vt:lpstr>
      <vt:lpstr>Calibri</vt:lpstr>
      <vt:lpstr>Franklin Gothic Book</vt:lpstr>
      <vt:lpstr>Times New Roman</vt:lpstr>
      <vt:lpstr>Wingdings</vt:lpstr>
      <vt:lpstr>1_RetrospectVTI</vt:lpstr>
      <vt:lpstr>AT82.02</vt:lpstr>
      <vt:lpstr>Outline</vt:lpstr>
      <vt:lpstr>Key-Value Store</vt:lpstr>
      <vt:lpstr>Key-Value Store</vt:lpstr>
      <vt:lpstr>Key-Value Store</vt:lpstr>
      <vt:lpstr>What is Redis?</vt:lpstr>
      <vt:lpstr>Redis Data Structures</vt:lpstr>
      <vt:lpstr>Redis Data Structures</vt:lpstr>
      <vt:lpstr>Redis Data Structures</vt:lpstr>
      <vt:lpstr>Commands</vt:lpstr>
      <vt:lpstr>Part1: Write, Read, Update, and Delete Commands</vt:lpstr>
      <vt:lpstr>Part1: Write, Read, Update, and Delete for String data</vt:lpstr>
      <vt:lpstr>References</vt:lpstr>
      <vt:lpstr> Thank you.  </vt:lpstr>
      <vt:lpstr>SQL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2020-08-07T03:43:16Z</dcterms:created>
  <dcterms:modified xsi:type="dcterms:W3CDTF">2020-08-28T10:44:02Z</dcterms:modified>
</cp:coreProperties>
</file>