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9"/>
  </p:notesMasterIdLst>
  <p:sldIdLst>
    <p:sldId id="298" r:id="rId3"/>
    <p:sldId id="307" r:id="rId4"/>
    <p:sldId id="315" r:id="rId5"/>
    <p:sldId id="312" r:id="rId6"/>
    <p:sldId id="3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481"/>
    <a:srgbClr val="EDB300"/>
    <a:srgbClr val="FF9966"/>
    <a:srgbClr val="F2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0097D9-F111-48B6-9169-9805C29F4E41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1AEDBCB-B8A6-46DC-B408-2BE8EC133A3A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A4A6DA-83F2-4A3A-9192-DE84413AB48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B45117-7ACB-494A-A205-A665C05E1E2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349466-ECBA-47E5-9745-A423FDEDC5E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BB3733-CFD1-4E9E-9FE7-9BD67E0C81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87111D-A3D1-435B-B13E-C55DF077F4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CC4EEF-ABF7-40AE-BED4-71BE30D8BB6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5B0DB0-0826-4CF2-9899-0AF787E459F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F6B97A-E435-4186-ABCB-BD07DA0A10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FE13B92-5832-4817-962F-056F0D6CC120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55B52C-BF34-47AF-BBC7-27211A564CA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15B44-7619-43B1-9DD6-C3948D47993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144E88-F504-4F84-B113-3F93E2343C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B52506-B328-477C-833A-B5256AFB88A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0EFBAC-7D4E-4337-88DC-9EFAD4CE659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C5B30E-F499-4C11-B286-656601032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1ADB49-AD9C-4EEB-B012-2EDDDB10AA6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8B7E2B-E0A7-42AD-8EC7-3611D6B7579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07E6276E-8ACB-4581-B338-6C20FF3AABF0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279636-422C-49ED-B171-A5D312A4CCA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8387C4-C5CC-422A-A1D9-E3DE7B06B16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ED0A20-1E22-484B-8DE1-F5E6CB6839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A58AB9-62DF-4942-8F64-BCB38297073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FDF209-81F0-442D-BA86-73F31D9FE51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C3C1E3-8675-4CEC-B5F7-5D9DFD2DB80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55425F-9542-42DB-AE74-8E941186E3E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411EC-81DC-4EC4-8806-BFE9B4C536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5CC06A6E-560A-491E-AE2A-E0B7C5EE64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9F745565-7D61-4424-9B10-0F7F8DD8AE9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5025294E-0FC3-4EF0-928F-11DCB45D72E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10976E99-DCBD-4134-9E57-1CAE25A6C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E604E3-44BB-4135-857B-040684E1FB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4DDDBF-8A43-4C70-AED9-17AB2A1038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6A8808-F867-4B63-A7F8-F42CDB5BCF30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7C006D-4532-4EB2-A208-FB948844819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E1E246-B5BD-440F-A7E2-CFA4B819B5D0}"/>
              </a:ext>
            </a:extLst>
          </p:cNvPr>
          <p:cNvGrpSpPr/>
          <p:nvPr userDrawn="1"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C624F9-1D25-454B-99E6-F39BA29B9FC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1AEE79-AB63-4603-9494-0E1B03AC40B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0C109B-7A7A-4CDA-8462-7695DB503E2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3631643-770C-4A9C-AA33-D3DC13268E34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5828F2-B7FB-4264-AC33-692955EDC4C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AB4176-8511-4EAA-830E-C946CF9C1459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24283E-0225-426B-83DC-ED62F65FA84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9402D267-5D5E-4A66-AC2F-5C21582AB3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1708" y="648150"/>
            <a:ext cx="3485593" cy="31388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7EE1E9A-8C2B-47AF-993E-D4D79159A3F6}"/>
              </a:ext>
            </a:extLst>
          </p:cNvPr>
          <p:cNvSpPr txBox="1"/>
          <p:nvPr/>
        </p:nvSpPr>
        <p:spPr>
          <a:xfrm>
            <a:off x="1975450" y="2566394"/>
            <a:ext cx="487835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>
                    <a:lumMod val="50000"/>
                    <a:lumOff val="50000"/>
                  </a:schemeClr>
                </a:solidFill>
                <a:cs typeface="Arial" pitchFamily="34" charset="0"/>
              </a:rPr>
              <a:t>Design Thinking</a:t>
            </a:r>
          </a:p>
          <a:p>
            <a:r>
              <a:rPr lang="en-GB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Online</a:t>
            </a:r>
            <a:r>
              <a:rPr lang="th-TH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Study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HCMx Radyo 176: Using Design Thinking for Human-Centered Learning Design -  Brandon Hall Group">
            <a:extLst>
              <a:ext uri="{FF2B5EF4-FFF2-40B4-BE49-F238E27FC236}">
                <a16:creationId xmlns:a16="http://schemas.microsoft.com/office/drawing/2014/main" id="{BE24BDFF-1BCA-4528-B265-E58CD696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05" y="1714315"/>
            <a:ext cx="4290487" cy="308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555" y="415043"/>
            <a:ext cx="8185194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Empathize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D4942-DB2C-4B15-AF59-18846A79C0D6}"/>
              </a:ext>
            </a:extLst>
          </p:cNvPr>
          <p:cNvSpPr txBox="1"/>
          <p:nvPr/>
        </p:nvSpPr>
        <p:spPr>
          <a:xfrm>
            <a:off x="861894" y="1666492"/>
            <a:ext cx="787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Name: 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Manadda Jaruschaimongkol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57456-333E-4B50-AD26-6298369B9B91}"/>
              </a:ext>
            </a:extLst>
          </p:cNvPr>
          <p:cNvGrpSpPr/>
          <p:nvPr/>
        </p:nvGrpSpPr>
        <p:grpSpPr>
          <a:xfrm>
            <a:off x="861893" y="2735565"/>
            <a:ext cx="7874520" cy="1068583"/>
            <a:chOff x="4716016" y="2196773"/>
            <a:chExt cx="4176464" cy="7885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949714-B07B-4179-A807-AD8A0BB13329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20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A66D0B-C4B7-41BC-9B0E-E8B0AF1CAAD9}"/>
                </a:ext>
              </a:extLst>
            </p:cNvPr>
            <p:cNvSpPr txBox="1"/>
            <p:nvPr/>
          </p:nvSpPr>
          <p:spPr>
            <a:xfrm>
              <a:off x="4716016" y="2196773"/>
              <a:ext cx="4176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Lifestyle: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003649-7BB0-47BC-8D57-CD010977B2F8}"/>
              </a:ext>
            </a:extLst>
          </p:cNvPr>
          <p:cNvSpPr txBox="1"/>
          <p:nvPr/>
        </p:nvSpPr>
        <p:spPr>
          <a:xfrm>
            <a:off x="2053131" y="2568489"/>
            <a:ext cx="3893409" cy="2623795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Clr>
                <a:schemeClr val="accent4"/>
              </a:buClr>
              <a:buSzPct val="120000"/>
            </a:pPr>
            <a:r>
              <a:rPr lang="th-TH" altLang="ko-KR" sz="2000" b="1" dirty="0">
                <a:solidFill>
                  <a:schemeClr val="accent2"/>
                </a:solidFill>
                <a:cs typeface="Arial" pitchFamily="34" charset="0"/>
              </a:rPr>
              <a:t>นักศึกษาปริญญาโท มีความต้องการการพักผ่อนและท่องเที่ยว พบปะเพื่อนฝูง มีมนุษย์สัมพันธ์ รักการกิน</a:t>
            </a:r>
            <a:endParaRPr lang="en-US" altLang="ko-KR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82D77E-6AFF-47B3-A96C-C3F840CB4FDE}"/>
              </a:ext>
            </a:extLst>
          </p:cNvPr>
          <p:cNvSpPr txBox="1"/>
          <p:nvPr/>
        </p:nvSpPr>
        <p:spPr>
          <a:xfrm>
            <a:off x="861893" y="2196709"/>
            <a:ext cx="787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Profile: 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Student and Data Scientist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2" name="Picture 4" descr="Top tips on managing professional boundaries in social work">
            <a:extLst>
              <a:ext uri="{FF2B5EF4-FFF2-40B4-BE49-F238E27FC236}">
                <a16:creationId xmlns:a16="http://schemas.microsoft.com/office/drawing/2014/main" id="{8AF51B80-AC8A-42C6-BCBF-5702916E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40" y="1491813"/>
            <a:ext cx="57054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694289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Define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2E9FEF-710C-40D7-ACA0-91CFAFB3B4E2}"/>
              </a:ext>
            </a:extLst>
          </p:cNvPr>
          <p:cNvGrpSpPr/>
          <p:nvPr/>
        </p:nvGrpSpPr>
        <p:grpSpPr>
          <a:xfrm>
            <a:off x="5136749" y="1579169"/>
            <a:ext cx="811469" cy="1500829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7" name="Block Arc 37">
              <a:extLst>
                <a:ext uri="{FF2B5EF4-FFF2-40B4-BE49-F238E27FC236}">
                  <a16:creationId xmlns:a16="http://schemas.microsoft.com/office/drawing/2014/main" id="{EB3B7BB6-D3A6-4068-818D-83AAEC6BE31B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166E8-F7AA-448A-AED7-21F7A554D362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E1CCF5-54A1-4E9F-891E-6484CD9681EB}"/>
              </a:ext>
            </a:extLst>
          </p:cNvPr>
          <p:cNvGrpSpPr/>
          <p:nvPr/>
        </p:nvGrpSpPr>
        <p:grpSpPr>
          <a:xfrm>
            <a:off x="9594508" y="1322616"/>
            <a:ext cx="350597" cy="1572101"/>
            <a:chOff x="7308304" y="2483962"/>
            <a:chExt cx="350596" cy="1572100"/>
          </a:xfrm>
          <a:solidFill>
            <a:schemeClr val="accent3"/>
          </a:solidFill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D757E0F-1222-486C-AA3E-6D407A697025}"/>
                </a:ext>
              </a:extLst>
            </p:cNvPr>
            <p:cNvSpPr/>
            <p:nvPr/>
          </p:nvSpPr>
          <p:spPr>
            <a:xfrm rot="10800000">
              <a:off x="7308304" y="2636912"/>
              <a:ext cx="350596" cy="987838"/>
            </a:xfrm>
            <a:prstGeom prst="trapezoid">
              <a:avLst>
                <a:gd name="adj" fmla="val 19502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02C1F4-A9CB-403F-9830-6DAA40EA7533}"/>
                </a:ext>
              </a:extLst>
            </p:cNvPr>
            <p:cNvSpPr/>
            <p:nvPr/>
          </p:nvSpPr>
          <p:spPr>
            <a:xfrm>
              <a:off x="7309104" y="2483962"/>
              <a:ext cx="349796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194F2B-17FA-4151-BB29-CC0C355849A6}"/>
                </a:ext>
              </a:extLst>
            </p:cNvPr>
            <p:cNvSpPr/>
            <p:nvPr/>
          </p:nvSpPr>
          <p:spPr>
            <a:xfrm>
              <a:off x="7330652" y="3750163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4B4B29-164F-4E5F-AC7F-8F1243B15A47}"/>
              </a:ext>
            </a:extLst>
          </p:cNvPr>
          <p:cNvGrpSpPr/>
          <p:nvPr/>
        </p:nvGrpSpPr>
        <p:grpSpPr>
          <a:xfrm>
            <a:off x="581207" y="3432728"/>
            <a:ext cx="2454305" cy="984943"/>
            <a:chOff x="2551705" y="4283314"/>
            <a:chExt cx="2357002" cy="9849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BFF28B-2FC2-481E-9AA2-5C0F5C0F3845}"/>
                </a:ext>
              </a:extLst>
            </p:cNvPr>
            <p:cNvSpPr txBox="1"/>
            <p:nvPr/>
          </p:nvSpPr>
          <p:spPr>
            <a:xfrm>
              <a:off x="2551705" y="4788126"/>
              <a:ext cx="2357002" cy="480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ชอบมีมนุษย์สัมพันธ์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B7F9AE-3918-4836-B7AB-CB5FB7C6FAA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User Description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9F54CB-50D8-40C6-A289-29BE7AC9B908}"/>
              </a:ext>
            </a:extLst>
          </p:cNvPr>
          <p:cNvGrpSpPr/>
          <p:nvPr/>
        </p:nvGrpSpPr>
        <p:grpSpPr>
          <a:xfrm>
            <a:off x="3846770" y="3215930"/>
            <a:ext cx="3210412" cy="1589544"/>
            <a:chOff x="2551705" y="4283314"/>
            <a:chExt cx="2357003" cy="15895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62ADF3-F26A-4679-A007-E59EF56B2143}"/>
                </a:ext>
              </a:extLst>
            </p:cNvPr>
            <p:cNvSpPr txBox="1"/>
            <p:nvPr/>
          </p:nvSpPr>
          <p:spPr>
            <a:xfrm>
              <a:off x="2551706" y="5004928"/>
              <a:ext cx="2357002" cy="86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อยากเรียนในห้อง เพื่อพบปะเพื่อนฝูงและมีส่วนร่วมในห้องเรียน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27AC09-7D32-41AC-A0C3-9C6F7E2FD2C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Need a way to </a:t>
              </a:r>
              <a:endParaRPr lang="th-TH" altLang="ko-KR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(user’s need) 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9272B9-3F0F-4B1B-A2A4-6E44FCDEAE6A}"/>
              </a:ext>
            </a:extLst>
          </p:cNvPr>
          <p:cNvGrpSpPr/>
          <p:nvPr/>
        </p:nvGrpSpPr>
        <p:grpSpPr>
          <a:xfrm>
            <a:off x="8045869" y="3185299"/>
            <a:ext cx="3608517" cy="1613799"/>
            <a:chOff x="2802940" y="4548877"/>
            <a:chExt cx="2466820" cy="16137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4FC671-7D18-4C6F-B7C0-C62B2667CBD6}"/>
                </a:ext>
              </a:extLst>
            </p:cNvPr>
            <p:cNvSpPr txBox="1"/>
            <p:nvPr/>
          </p:nvSpPr>
          <p:spPr>
            <a:xfrm>
              <a:off x="2802940" y="5294746"/>
              <a:ext cx="2357002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ขี้เกียจเดินทางไปเรียน และไม่อยากตื่นเช้า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212531-CBEA-4601-8686-0671590B34D1}"/>
                </a:ext>
              </a:extLst>
            </p:cNvPr>
            <p:cNvSpPr txBox="1"/>
            <p:nvPr/>
          </p:nvSpPr>
          <p:spPr>
            <a:xfrm>
              <a:off x="2932794" y="4548877"/>
              <a:ext cx="2336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Surprisingly/ Because/ But (user’s insight)</a:t>
              </a:r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62426E87-2730-42C0-83BE-FD3196C74599}"/>
              </a:ext>
            </a:extLst>
          </p:cNvPr>
          <p:cNvSpPr txBox="1">
            <a:spLocks/>
          </p:cNvSpPr>
          <p:nvPr/>
        </p:nvSpPr>
        <p:spPr>
          <a:xfrm>
            <a:off x="1362696" y="2211638"/>
            <a:ext cx="123672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20648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15597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Ideate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41F36-4BFF-44AB-8D89-0412EDD6088A}"/>
              </a:ext>
            </a:extLst>
          </p:cNvPr>
          <p:cNvSpPr txBox="1"/>
          <p:nvPr/>
        </p:nvSpPr>
        <p:spPr>
          <a:xfrm>
            <a:off x="919387" y="1323425"/>
            <a:ext cx="7079304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cs typeface="Arial" pitchFamily="34" charset="0"/>
              </a:rPr>
              <a:t>Online study platform </a:t>
            </a:r>
            <a:r>
              <a:rPr lang="th-TH" altLang="ko-KR" b="1" dirty="0">
                <a:solidFill>
                  <a:srgbClr val="00B0F0"/>
                </a:solidFill>
                <a:cs typeface="Arial" pitchFamily="34" charset="0"/>
              </a:rPr>
              <a:t>ที่สามารถทำให้การมีมนุษย์สัมพันธ์ได้ดีกว่า</a:t>
            </a:r>
            <a:endParaRPr lang="ko-KR" altLang="en-US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BE892-B49A-4023-9083-561268F7000A}"/>
              </a:ext>
            </a:extLst>
          </p:cNvPr>
          <p:cNvSpPr txBox="1"/>
          <p:nvPr/>
        </p:nvSpPr>
        <p:spPr>
          <a:xfrm>
            <a:off x="919386" y="1714929"/>
            <a:ext cx="1097705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จำลองคลาสเรียนออนไลน์ให้เป็นเสมือนเกม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MMORPG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ที่เหมือนว่าผู้เรียนได้เข้าไปอยู่ในอีกโลกหนึ่งเป็นอวตารของผู้เรียนที่สามารถปรับแต่งตัวละครและเข้าไปตามห้องเรียนต่างๆได้ด้วย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function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การควบคุมที่มีทั้งการควบคุมตัวละครให้เดินไปในสถานที่ต่างๆ หรือร่วมกิจกรรม มีช่องแชทให้พิมพ์ถามใครก็ได้ที่เป็นร่างอวตารเหมือนกัน ทำให้สร้างสัมพันธ์ได้ง่ายยิ่งขึ้น</a:t>
            </a:r>
          </a:p>
        </p:txBody>
      </p:sp>
      <p:pic>
        <p:nvPicPr>
          <p:cNvPr id="3076" name="Picture 4" descr="Knight character design and animation. | Character design, 2d game art, Game  character">
            <a:extLst>
              <a:ext uri="{FF2B5EF4-FFF2-40B4-BE49-F238E27FC236}">
                <a16:creationId xmlns:a16="http://schemas.microsoft.com/office/drawing/2014/main" id="{24D3A7BD-A3E6-4DC8-BE6D-DA2BEF130B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28" y="3429000"/>
            <a:ext cx="8432544" cy="252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496065"/>
            <a:ext cx="5124908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Prototype</a:t>
            </a:r>
          </a:p>
        </p:txBody>
      </p:sp>
      <p:pic>
        <p:nvPicPr>
          <p:cNvPr id="4098" name="Picture 2" descr="Free Human Icon. SVG, EPS, JPG, PNG. Download Human Icon.">
            <a:extLst>
              <a:ext uri="{FF2B5EF4-FFF2-40B4-BE49-F238E27FC236}">
                <a16:creationId xmlns:a16="http://schemas.microsoft.com/office/drawing/2014/main" id="{E4160AFE-B8F6-45A9-9E4A-A3293FE3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6" y="1452549"/>
            <a:ext cx="1632671" cy="163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pg game fantasy character icons set Royalty Free Vector">
            <a:extLst>
              <a:ext uri="{FF2B5EF4-FFF2-40B4-BE49-F238E27FC236}">
                <a16:creationId xmlns:a16="http://schemas.microsoft.com/office/drawing/2014/main" id="{B9F836ED-C6BF-4821-AB40-254D227C9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b="38355"/>
          <a:stretch/>
        </p:blipFill>
        <p:spPr bwMode="auto">
          <a:xfrm>
            <a:off x="2943128" y="1561220"/>
            <a:ext cx="271916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cket City - A mobile city building game (iOS, Android).">
            <a:extLst>
              <a:ext uri="{FF2B5EF4-FFF2-40B4-BE49-F238E27FC236}">
                <a16:creationId xmlns:a16="http://schemas.microsoft.com/office/drawing/2014/main" id="{731E8D49-3637-4BC5-9870-C03DCDF57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28" y="1357760"/>
            <a:ext cx="3768740" cy="18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0BD00C7-EAF1-4957-AE82-5D5E3D1196D2}"/>
              </a:ext>
            </a:extLst>
          </p:cNvPr>
          <p:cNvSpPr txBox="1"/>
          <p:nvPr/>
        </p:nvSpPr>
        <p:spPr>
          <a:xfrm>
            <a:off x="152327" y="2688218"/>
            <a:ext cx="19373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นักศึกษา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42EA2C-A7F0-412F-9455-EF407E46CFF6}"/>
              </a:ext>
            </a:extLst>
          </p:cNvPr>
          <p:cNvSpPr txBox="1"/>
          <p:nvPr/>
        </p:nvSpPr>
        <p:spPr>
          <a:xfrm>
            <a:off x="3095455" y="3085220"/>
            <a:ext cx="19373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ร่างอวตาร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AF37E-A48A-43E9-A2F4-53A7128B0C67}"/>
              </a:ext>
            </a:extLst>
          </p:cNvPr>
          <p:cNvSpPr txBox="1"/>
          <p:nvPr/>
        </p:nvSpPr>
        <p:spPr>
          <a:xfrm>
            <a:off x="7539893" y="3137449"/>
            <a:ext cx="19373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มหาลัยจำลอง</a:t>
            </a:r>
          </a:p>
        </p:txBody>
      </p:sp>
      <p:pic>
        <p:nvPicPr>
          <p:cNvPr id="4104" name="Picture 8" descr="Make a 2d rpg game for you by Mounirtsouli | Fiverr">
            <a:extLst>
              <a:ext uri="{FF2B5EF4-FFF2-40B4-BE49-F238E27FC236}">
                <a16:creationId xmlns:a16="http://schemas.microsoft.com/office/drawing/2014/main" id="{BD17374F-9CF8-49DE-9865-34B1AAD4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28" y="3879272"/>
            <a:ext cx="3727162" cy="23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68D74ED-F804-47B4-8054-EC99F2D99BE0}"/>
              </a:ext>
            </a:extLst>
          </p:cNvPr>
          <p:cNvSpPr txBox="1"/>
          <p:nvPr/>
        </p:nvSpPr>
        <p:spPr>
          <a:xfrm>
            <a:off x="7386990" y="6183743"/>
            <a:ext cx="234301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ห้องเรียนพร้อมเพื่อนๆ</a:t>
            </a:r>
          </a:p>
        </p:txBody>
      </p:sp>
      <p:pic>
        <p:nvPicPr>
          <p:cNvPr id="4106" name="Picture 10" descr="Game Victory Badge Icon, Vector UI Gold Trophy Medal, Level Up Rank  Achievement, Wings, Star Gemstone. Stock Vector - Illustration of medal,  medallion: 225080699">
            <a:extLst>
              <a:ext uri="{FF2B5EF4-FFF2-40B4-BE49-F238E27FC236}">
                <a16:creationId xmlns:a16="http://schemas.microsoft.com/office/drawing/2014/main" id="{137E4893-CE0C-4A7C-B16E-73E7E69B4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10535"/>
          <a:stretch/>
        </p:blipFill>
        <p:spPr bwMode="auto">
          <a:xfrm>
            <a:off x="2347651" y="3662289"/>
            <a:ext cx="2527769" cy="21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65225FC-5A8C-429C-A247-7F52038C7055}"/>
              </a:ext>
            </a:extLst>
          </p:cNvPr>
          <p:cNvSpPr txBox="1"/>
          <p:nvPr/>
        </p:nvSpPr>
        <p:spPr>
          <a:xfrm>
            <a:off x="1576936" y="5851135"/>
            <a:ext cx="40691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ทำกิจกรรมหรือรับการทดสอบเพื่อรับเหรียญแห่งการเรียนจบ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CDBD0-D980-46FF-B5DB-6ACB2BEFD140}"/>
              </a:ext>
            </a:extLst>
          </p:cNvPr>
          <p:cNvSpPr/>
          <p:nvPr/>
        </p:nvSpPr>
        <p:spPr>
          <a:xfrm>
            <a:off x="2020278" y="2228504"/>
            <a:ext cx="496113" cy="4112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515E8CC-64CE-4DBA-B3A7-209969CF89AF}"/>
              </a:ext>
            </a:extLst>
          </p:cNvPr>
          <p:cNvSpPr/>
          <p:nvPr/>
        </p:nvSpPr>
        <p:spPr>
          <a:xfrm rot="5400000">
            <a:off x="9596292" y="3282798"/>
            <a:ext cx="496113" cy="4112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5D9758A-23EA-400E-8C43-82031FEB2283}"/>
              </a:ext>
            </a:extLst>
          </p:cNvPr>
          <p:cNvSpPr/>
          <p:nvPr/>
        </p:nvSpPr>
        <p:spPr>
          <a:xfrm>
            <a:off x="5847943" y="2251939"/>
            <a:ext cx="496113" cy="4112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29F8CF0-0A54-475D-AEA6-16D47E9352B8}"/>
              </a:ext>
            </a:extLst>
          </p:cNvPr>
          <p:cNvSpPr/>
          <p:nvPr/>
        </p:nvSpPr>
        <p:spPr>
          <a:xfrm rot="10800000">
            <a:off x="5752286" y="4756712"/>
            <a:ext cx="496113" cy="4112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8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48C262F9-7ED7-4D72-BA48-B2533E1FEE4B}"/>
              </a:ext>
            </a:extLst>
          </p:cNvPr>
          <p:cNvSpPr txBox="1">
            <a:spLocks/>
          </p:cNvSpPr>
          <p:nvPr/>
        </p:nvSpPr>
        <p:spPr>
          <a:xfrm>
            <a:off x="1417739" y="1840895"/>
            <a:ext cx="4631491" cy="1924254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Like</a:t>
            </a:r>
          </a:p>
          <a:p>
            <a:r>
              <a:rPr lang="th-TH" altLang="ko-KR" dirty="0"/>
              <a:t>ระบบที่ทำเหมือนเกม </a:t>
            </a:r>
          </a:p>
          <a:p>
            <a:r>
              <a:rPr lang="th-TH" altLang="ko-KR" dirty="0"/>
              <a:t>ดึงดูดความสนใจ </a:t>
            </a:r>
          </a:p>
          <a:p>
            <a:r>
              <a:rPr lang="th-TH" altLang="ko-KR" dirty="0"/>
              <a:t>ตอบโจทย์ในเรื่องของการไม่ต้องเดินทาง</a:t>
            </a:r>
            <a:endParaRPr lang="ko-KR" alt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FF553BB2-B653-4485-9E5A-F1FD9ABF06C8}"/>
              </a:ext>
            </a:extLst>
          </p:cNvPr>
          <p:cNvSpPr txBox="1">
            <a:spLocks/>
          </p:cNvSpPr>
          <p:nvPr/>
        </p:nvSpPr>
        <p:spPr>
          <a:xfrm>
            <a:off x="6249037" y="1840895"/>
            <a:ext cx="4631491" cy="192425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</a:rPr>
              <a:t>Dislike</a:t>
            </a:r>
            <a:endParaRPr lang="th-TH" b="1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การพบปะกับเพื่อนในชีวิตก็ยังคงดีกว่า</a:t>
            </a:r>
            <a:endParaRPr lang="en-GB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6FF8BAC2-047D-47AE-B4DE-0DFD8DC5A4A9}"/>
              </a:ext>
            </a:extLst>
          </p:cNvPr>
          <p:cNvSpPr txBox="1">
            <a:spLocks/>
          </p:cNvSpPr>
          <p:nvPr/>
        </p:nvSpPr>
        <p:spPr>
          <a:xfrm>
            <a:off x="1394760" y="4345497"/>
            <a:ext cx="4654470" cy="2103226"/>
          </a:xfrm>
          <a:prstGeom prst="rect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Question</a:t>
            </a:r>
            <a:endParaRPr lang="th-TH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Internet </a:t>
            </a:r>
            <a:r>
              <a:rPr lang="th-TH" dirty="0"/>
              <a:t>ไม่เสถียรมีผลต่อการเรียนรู้มั้ย</a:t>
            </a:r>
            <a:r>
              <a:rPr lang="en-US" dirty="0"/>
              <a:t>?</a:t>
            </a:r>
            <a:endParaRPr lang="th-T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Device </a:t>
            </a:r>
            <a:r>
              <a:rPr lang="th-TH" dirty="0"/>
              <a:t>ที่ใช้ต้องมีอะไรบ้าง</a:t>
            </a:r>
            <a:r>
              <a:rPr lang="en-US" dirty="0"/>
              <a:t>?</a:t>
            </a:r>
            <a:endParaRPr lang="th-TH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75A38FF-0D49-41C8-9D14-1C782C6EE56D}"/>
              </a:ext>
            </a:extLst>
          </p:cNvPr>
          <p:cNvSpPr txBox="1">
            <a:spLocks/>
          </p:cNvSpPr>
          <p:nvPr/>
        </p:nvSpPr>
        <p:spPr>
          <a:xfrm>
            <a:off x="6249037" y="4345497"/>
            <a:ext cx="4608511" cy="2103226"/>
          </a:xfrm>
          <a:prstGeom prst="rect">
            <a:avLst/>
          </a:prstGeom>
          <a:ln w="57150">
            <a:solidFill>
              <a:srgbClr val="2064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Idea</a:t>
            </a:r>
            <a:endParaRPr lang="th-TH" b="1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เปลี่ยนจากอวตารแทนด้วยหน้าคนจริงๆ น่าจะตอบโจทย์เรื่องของการรู้จักกันมากกว่า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สร้าง </a:t>
            </a:r>
            <a:r>
              <a:rPr lang="en-US" dirty="0"/>
              <a:t>connection </a:t>
            </a:r>
            <a:r>
              <a:rPr lang="th-TH" dirty="0"/>
              <a:t>ได้จากการเข้าไปอยู่ในโลกเสมือน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CFBCD9-B789-4B85-88F8-FC02DE80AC93}"/>
              </a:ext>
            </a:extLst>
          </p:cNvPr>
          <p:cNvSpPr/>
          <p:nvPr/>
        </p:nvSpPr>
        <p:spPr>
          <a:xfrm>
            <a:off x="1658229" y="3951503"/>
            <a:ext cx="879566" cy="8795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E9A786-BBD5-47CB-A4A0-B963D7E284AA}"/>
              </a:ext>
            </a:extLst>
          </p:cNvPr>
          <p:cNvGrpSpPr/>
          <p:nvPr/>
        </p:nvGrpSpPr>
        <p:grpSpPr>
          <a:xfrm>
            <a:off x="1658229" y="1401112"/>
            <a:ext cx="879566" cy="879566"/>
            <a:chOff x="3557960" y="727143"/>
            <a:chExt cx="879566" cy="87956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AADF93-9AF5-41E1-B9CA-1D90FC40CBD2}"/>
                </a:ext>
              </a:extLst>
            </p:cNvPr>
            <p:cNvSpPr/>
            <p:nvPr/>
          </p:nvSpPr>
          <p:spPr>
            <a:xfrm>
              <a:off x="3557960" y="727143"/>
              <a:ext cx="879566" cy="8795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90BC7CE7-0847-4942-A9E5-3184A1D0E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1696" y="869253"/>
              <a:ext cx="560032" cy="56003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E247F3-4DC4-44FA-B20D-9094633D8725}"/>
              </a:ext>
            </a:extLst>
          </p:cNvPr>
          <p:cNvGrpSpPr/>
          <p:nvPr/>
        </p:nvGrpSpPr>
        <p:grpSpPr>
          <a:xfrm>
            <a:off x="9725781" y="1408908"/>
            <a:ext cx="879566" cy="879566"/>
            <a:chOff x="10434381" y="2476027"/>
            <a:chExt cx="879566" cy="8795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B485FB-7CE0-47F0-A1A7-9A64A706188B}"/>
                </a:ext>
              </a:extLst>
            </p:cNvPr>
            <p:cNvSpPr/>
            <p:nvPr/>
          </p:nvSpPr>
          <p:spPr>
            <a:xfrm>
              <a:off x="10434381" y="2476027"/>
              <a:ext cx="879566" cy="8795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 descr="Thumbs up sign with solid fill">
              <a:extLst>
                <a:ext uri="{FF2B5EF4-FFF2-40B4-BE49-F238E27FC236}">
                  <a16:creationId xmlns:a16="http://schemas.microsoft.com/office/drawing/2014/main" id="{71521887-50C1-4190-A068-434F8CD68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10600512" y="2671805"/>
              <a:ext cx="560032" cy="58559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2E9BE9-57D3-4920-B6B4-7B0D810EE0CE}"/>
              </a:ext>
            </a:extLst>
          </p:cNvPr>
          <p:cNvGrpSpPr/>
          <p:nvPr/>
        </p:nvGrpSpPr>
        <p:grpSpPr>
          <a:xfrm>
            <a:off x="9725781" y="3905714"/>
            <a:ext cx="879566" cy="879566"/>
            <a:chOff x="10434381" y="4758032"/>
            <a:chExt cx="879566" cy="87956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B56B1E-F06F-4767-8662-B92F9710F3E5}"/>
                </a:ext>
              </a:extLst>
            </p:cNvPr>
            <p:cNvSpPr/>
            <p:nvPr/>
          </p:nvSpPr>
          <p:spPr>
            <a:xfrm>
              <a:off x="10434381" y="4758032"/>
              <a:ext cx="879566" cy="8795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Lights On with solid fill">
              <a:extLst>
                <a:ext uri="{FF2B5EF4-FFF2-40B4-BE49-F238E27FC236}">
                  <a16:creationId xmlns:a16="http://schemas.microsoft.com/office/drawing/2014/main" id="{207D3156-38FE-427F-A6FE-964DB814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05347" y="4903438"/>
              <a:ext cx="555197" cy="555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276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puripatt phanpao</cp:lastModifiedBy>
  <cp:revision>81</cp:revision>
  <dcterms:created xsi:type="dcterms:W3CDTF">2020-01-20T05:08:25Z</dcterms:created>
  <dcterms:modified xsi:type="dcterms:W3CDTF">2021-12-15T11:12:51Z</dcterms:modified>
</cp:coreProperties>
</file>