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9" r:id="rId2"/>
    <p:sldId id="296" r:id="rId3"/>
    <p:sldId id="292" r:id="rId4"/>
    <p:sldId id="262" r:id="rId5"/>
    <p:sldId id="287" r:id="rId6"/>
    <p:sldId id="274" r:id="rId7"/>
    <p:sldId id="288" r:id="rId8"/>
    <p:sldId id="289" r:id="rId9"/>
    <p:sldId id="275" r:id="rId10"/>
    <p:sldId id="312" r:id="rId11"/>
    <p:sldId id="340" r:id="rId12"/>
    <p:sldId id="343" r:id="rId13"/>
    <p:sldId id="344" r:id="rId14"/>
    <p:sldId id="341" r:id="rId15"/>
    <p:sldId id="345" r:id="rId16"/>
    <p:sldId id="346" r:id="rId17"/>
    <p:sldId id="347" r:id="rId18"/>
    <p:sldId id="342" r:id="rId19"/>
    <p:sldId id="348" r:id="rId20"/>
    <p:sldId id="349" r:id="rId21"/>
    <p:sldId id="281" r:id="rId22"/>
    <p:sldId id="314" r:id="rId23"/>
    <p:sldId id="282" r:id="rId24"/>
    <p:sldId id="317" r:id="rId25"/>
    <p:sldId id="350" r:id="rId26"/>
    <p:sldId id="297" r:id="rId27"/>
    <p:sldId id="327" r:id="rId28"/>
    <p:sldId id="286" r:id="rId29"/>
  </p:sldIdLst>
  <p:sldSz cx="12190413" cy="6858000"/>
  <p:notesSz cx="6858000" cy="9144000"/>
  <p:embeddedFontLst>
    <p:embeddedFont>
      <p:font typeface="等线" panose="02010600030101010101" pitchFamily="2" charset="-122"/>
      <p:regular r:id="rId31"/>
      <p:bold r:id="rId32"/>
    </p:embeddedFont>
    <p:embeddedFont>
      <p:font typeface="微软雅黑" panose="020B0503020204020204" pitchFamily="34" charset="-122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E8E8E6"/>
    <a:srgbClr val="FFFFFF"/>
    <a:srgbClr val="080808"/>
    <a:srgbClr val="9498AE"/>
    <a:srgbClr val="7C819C"/>
    <a:srgbClr val="636883"/>
    <a:srgbClr val="53576D"/>
    <a:srgbClr val="722A2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595" autoAdjust="0"/>
  </p:normalViewPr>
  <p:slideViewPr>
    <p:cSldViewPr>
      <p:cViewPr varScale="1">
        <p:scale>
          <a:sx n="81" d="100"/>
          <a:sy n="81" d="100"/>
        </p:scale>
        <p:origin x="936" y="67"/>
      </p:cViewPr>
      <p:guideLst>
        <p:guide orient="horz" pos="216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E5BC-B417-466E-A76A-1359E7C5B0BB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E0E2-7263-44C4-AAA9-733DBA7BD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“毕业论文答辩模版”字体为“</a:t>
            </a:r>
            <a:r>
              <a:rPr lang="en-US" altLang="zh-CN" dirty="0" err="1"/>
              <a:t>MstiffHei</a:t>
            </a:r>
            <a:r>
              <a:rPr lang="en-US" altLang="zh-CN" dirty="0"/>
              <a:t> HKS</a:t>
            </a:r>
            <a:r>
              <a:rPr lang="zh-CN" altLang="en-US" dirty="0"/>
              <a:t>”需繁体输入才能正确显示简体中文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93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59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33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85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48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97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36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63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3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6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01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1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43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5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65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75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39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2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82A8-D6B6-4FDA-A495-4D437BAFBB6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FFFF"/>
          </a:fgClr>
          <a:bgClr>
            <a:srgbClr val="E8E8E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8902" y="2135347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87094" y="4042475"/>
            <a:ext cx="4140460" cy="49962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数计学院软件工程系  </a:t>
            </a:r>
            <a:r>
              <a:rPr lang="en-US" altLang="zh-CN" sz="2000" dirty="0">
                <a:solidFill>
                  <a:schemeClr val="bg1"/>
                </a:solidFill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</a:rPr>
              <a:t>春</a:t>
            </a:r>
            <a:r>
              <a:rPr lang="en-US" altLang="zh-CN" sz="2000" dirty="0">
                <a:solidFill>
                  <a:schemeClr val="bg1"/>
                </a:solidFill>
              </a:rPr>
              <a:t>S</a:t>
            </a:r>
            <a:r>
              <a:rPr lang="zh-CN" altLang="en-US" sz="2000" dirty="0">
                <a:solidFill>
                  <a:schemeClr val="bg1"/>
                </a:solidFill>
              </a:rPr>
              <a:t>班</a:t>
            </a:r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87094" y="2446463"/>
            <a:ext cx="4680520" cy="58105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第</a:t>
            </a:r>
            <a:r>
              <a:rPr lang="en-US" altLang="zh-CN" sz="2400" dirty="0">
                <a:solidFill>
                  <a:schemeClr val="bg1"/>
                </a:solidFill>
              </a:rPr>
              <a:t>01</a:t>
            </a:r>
            <a:r>
              <a:rPr lang="zh-CN" altLang="en-US" sz="2400" dirty="0">
                <a:solidFill>
                  <a:schemeClr val="bg1"/>
                </a:solidFill>
              </a:rPr>
              <a:t>小组项目数据库设计汇报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222998" y="3060155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MStiffHei HKS UltraBold" pitchFamily="2" charset="-120"/>
                <a:ea typeface="MStiffHei HKS UltraBold" pitchFamily="2" charset="-120"/>
              </a:rPr>
              <a:t>豌豆射手</a:t>
            </a:r>
            <a:r>
              <a:rPr lang="en-US" altLang="zh-CN" sz="6000" dirty="0">
                <a:solidFill>
                  <a:schemeClr val="bg1"/>
                </a:solidFill>
                <a:latin typeface="MStiffHei HKS UltraBold" pitchFamily="2" charset="-120"/>
                <a:ea typeface="MStiffHei HKS UltraBold" pitchFamily="2" charset="-120"/>
              </a:rPr>
              <a:t>-</a:t>
            </a:r>
            <a:r>
              <a:rPr lang="zh-CN" altLang="en-US" sz="6000" dirty="0">
                <a:solidFill>
                  <a:schemeClr val="bg1"/>
                </a:solidFill>
                <a:latin typeface="MStiffHei HKS UltraBold" pitchFamily="2" charset="-120"/>
                <a:ea typeface="MStiffHei HKS UltraBold" pitchFamily="2" charset="-120"/>
              </a:rPr>
              <a:t>数据库设计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52120" y="5576869"/>
            <a:ext cx="6192688" cy="1135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414455"/>
                </a:solidFill>
              </a:rPr>
              <a:t>小组成员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：余嘉宸、温杰、郑廷健、王泽宇、李舸、何瑞晨、伍燕文、唐涔、洪惠强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28281"/>
            <a:ext cx="1872208" cy="174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C83F35-3759-4880-9C93-B4D3FE95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6" y="2112491"/>
            <a:ext cx="2857500" cy="28575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10606237" y="404664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049511" y="59078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51FE15-E7CC-4C7B-8955-287D77304E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057" y="722983"/>
            <a:ext cx="9904471" cy="5412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9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10606237" y="404664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93031" y="5907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概念结构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2EE364-C108-4DAB-B6A0-B0E368B2C9BC}"/>
              </a:ext>
            </a:extLst>
          </p:cNvPr>
          <p:cNvSpPr/>
          <p:nvPr/>
        </p:nvSpPr>
        <p:spPr>
          <a:xfrm>
            <a:off x="20166" y="3533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cs typeface="Times New Roman" panose="02020603050405020304" pitchFamily="18" charset="0"/>
              </a:rPr>
              <a:t>实体与属性的定义</a:t>
            </a:r>
            <a:endParaRPr lang="zh-CN" altLang="en-US" dirty="0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27C3DFF-88C4-43DE-9654-95B1BF928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54" y="744669"/>
            <a:ext cx="35317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点赞模块（自身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，被点赞文章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，点赞数）</a:t>
            </a:r>
            <a:endParaRPr kumimoji="0" lang="zh-CN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0" name="图片 5">
            <a:extLst>
              <a:ext uri="{FF2B5EF4-FFF2-40B4-BE49-F238E27FC236}">
                <a16:creationId xmlns:a16="http://schemas.microsoft.com/office/drawing/2014/main" id="{09AA7A36-9BFB-4788-BD01-4E2C709F9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84" y="1247220"/>
            <a:ext cx="1379538" cy="13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E59076EE-39CC-4FD7-94F9-F853E78B1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22" y="2610883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21AE2E89-F372-4BB5-ADBF-CC66F177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54" y="3361363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文章信息（自身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，自增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，文章标题，文章内容，标签，文章状态，创建时间，更新时间，用户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，作品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，作品评分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(0-10)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3" name="图片 6">
            <a:extLst>
              <a:ext uri="{FF2B5EF4-FFF2-40B4-BE49-F238E27FC236}">
                <a16:creationId xmlns:a16="http://schemas.microsoft.com/office/drawing/2014/main" id="{8269CA01-35F3-4055-8090-A28D3D3E5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8" y="3818563"/>
            <a:ext cx="2301875" cy="122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1">
            <a:extLst>
              <a:ext uri="{FF2B5EF4-FFF2-40B4-BE49-F238E27FC236}">
                <a16:creationId xmlns:a16="http://schemas.microsoft.com/office/drawing/2014/main" id="{0C33C527-CDEB-4EDA-B63C-554371DC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55" y="5153580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文章状态信息（自身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，属性名，属性值）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10606237" y="404664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93031" y="5907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概念结构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2EE364-C108-4DAB-B6A0-B0E368B2C9BC}"/>
              </a:ext>
            </a:extLst>
          </p:cNvPr>
          <p:cNvSpPr/>
          <p:nvPr/>
        </p:nvSpPr>
        <p:spPr>
          <a:xfrm>
            <a:off x="20166" y="3533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cs typeface="Times New Roman" panose="02020603050405020304" pitchFamily="18" charset="0"/>
              </a:rPr>
              <a:t>实体与属性的定义</a:t>
            </a:r>
            <a:endParaRPr lang="zh-CN" altLang="en-US" dirty="0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E59076EE-39CC-4FD7-94F9-F853E78B1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22" y="2610883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14E26FD-5598-45D6-8000-C8044329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568" y="696113"/>
            <a:ext cx="64556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用户模块（自增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，用户名，密码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值，随机值（校验码），昵称，个人简介，积分）</a:t>
            </a:r>
            <a:endParaRPr kumimoji="0" lang="zh-CN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7">
            <a:extLst>
              <a:ext uri="{FF2B5EF4-FFF2-40B4-BE49-F238E27FC236}">
                <a16:creationId xmlns:a16="http://schemas.microsoft.com/office/drawing/2014/main" id="{154D110E-5122-4BFA-9D44-594B63DBB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6" y="1235728"/>
            <a:ext cx="22637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219649E-0A83-47AE-98C0-FC096A91E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04" y="2424766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0591C-ECAF-4624-9A41-40336C80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6" y="2867583"/>
            <a:ext cx="35317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关注模块（自增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，关注者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，被关注者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图片 8">
            <a:extLst>
              <a:ext uri="{FF2B5EF4-FFF2-40B4-BE49-F238E27FC236}">
                <a16:creationId xmlns:a16="http://schemas.microsoft.com/office/drawing/2014/main" id="{64EAC1AC-E6EA-42AF-98DF-B56DE4DF2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" y="3421581"/>
            <a:ext cx="163036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E135C1A0-B6EC-4996-A3B6-48D570985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56" y="4488381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20186-A76A-4A67-841A-E3A0A724A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" y="4668582"/>
            <a:ext cx="38395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相册模块（自增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，所属用户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，图片存储路径）</a:t>
            </a:r>
            <a:endParaRPr kumimoji="0" lang="zh-CN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图片 9">
            <a:extLst>
              <a:ext uri="{FF2B5EF4-FFF2-40B4-BE49-F238E27FC236}">
                <a16:creationId xmlns:a16="http://schemas.microsoft.com/office/drawing/2014/main" id="{2226A7C5-0EF0-4FEC-BA39-F275D5764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92" y="5142755"/>
            <a:ext cx="2879725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E59381-DFAF-4C30-9570-05C67E8F5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0" y="6750893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10606237" y="404664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93031" y="5907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概念结构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2EE364-C108-4DAB-B6A0-B0E368B2C9BC}"/>
              </a:ext>
            </a:extLst>
          </p:cNvPr>
          <p:cNvSpPr/>
          <p:nvPr/>
        </p:nvSpPr>
        <p:spPr>
          <a:xfrm>
            <a:off x="20166" y="3533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cs typeface="Times New Roman" panose="02020603050405020304" pitchFamily="18" charset="0"/>
              </a:rPr>
              <a:t>实体与属性的定义</a:t>
            </a:r>
            <a:endParaRPr lang="zh-CN" altLang="en-US" dirty="0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E59076EE-39CC-4FD7-94F9-F853E78B1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22" y="2610883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5649C19-E9E8-4F7E-A95F-DB6889FF2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7332" y="809844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评论模块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评论信息（自增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，评论内容，创建时间，评论者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，被评论的用户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，被评论的文章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，被评论的话题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图片 10">
            <a:extLst>
              <a:ext uri="{FF2B5EF4-FFF2-40B4-BE49-F238E27FC236}">
                <a16:creationId xmlns:a16="http://schemas.microsoft.com/office/drawing/2014/main" id="{4926997B-9C8A-4BE3-B933-53396D4D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8" y="1267044"/>
            <a:ext cx="2963863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05A2A2D-B2CD-4D38-A26C-2CA62F69F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195" y="2920902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评论状态信息（自增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，状态名，状态值）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E659C-B062-4373-9791-15C876BA0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445" y="3504885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分享模块（自增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，分享者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，标题，内容，标签，分享文件的存储路径）</a:t>
            </a:r>
            <a:endParaRPr kumimoji="0" lang="zh-CN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图片 11">
            <a:extLst>
              <a:ext uri="{FF2B5EF4-FFF2-40B4-BE49-F238E27FC236}">
                <a16:creationId xmlns:a16="http://schemas.microsoft.com/office/drawing/2014/main" id="{5DFB6899-02C1-465E-950A-39D0616A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8" y="3938403"/>
            <a:ext cx="2781300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04EB438F-A2C0-4070-B366-62451976E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56" y="6665728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0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10606237" y="404664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93031" y="495449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逻辑结构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设计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21B5BE-9949-4FE5-B67B-92AD48549065}"/>
              </a:ext>
            </a:extLst>
          </p:cNvPr>
          <p:cNvSpPr/>
          <p:nvPr/>
        </p:nvSpPr>
        <p:spPr>
          <a:xfrm>
            <a:off x="-169490" y="838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表结构设计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1147DD-04B0-4810-A68E-0FADBE991117}"/>
              </a:ext>
            </a:extLst>
          </p:cNvPr>
          <p:cNvSpPr/>
          <p:nvPr/>
        </p:nvSpPr>
        <p:spPr>
          <a:xfrm>
            <a:off x="-54074" y="495449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作品信息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A3B839-DC38-4032-B511-8B5592A514B0}"/>
              </a:ext>
            </a:extLst>
          </p:cNvPr>
          <p:cNvSpPr/>
          <p:nvPr/>
        </p:nvSpPr>
        <p:spPr>
          <a:xfrm>
            <a:off x="222200" y="818614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work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630139E-6A53-4DBF-B850-A07C9B641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076"/>
              </p:ext>
            </p:extLst>
          </p:nvPr>
        </p:nvGraphicFramePr>
        <p:xfrm>
          <a:off x="232846" y="1187946"/>
          <a:ext cx="5411470" cy="48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78204310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7981292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9188848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804705924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282809489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1141045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517145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87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title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作品标题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19958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04BB2DAE-5FC4-431A-BA52-85FB76F6255E}"/>
              </a:ext>
            </a:extLst>
          </p:cNvPr>
          <p:cNvSpPr/>
          <p:nvPr/>
        </p:nvSpPr>
        <p:spPr>
          <a:xfrm>
            <a:off x="232846" y="1784388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文章信息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0E6A9DA-F264-4248-BBE8-7B21F706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39938"/>
              </p:ext>
            </p:extLst>
          </p:nvPr>
        </p:nvGraphicFramePr>
        <p:xfrm>
          <a:off x="232846" y="2538717"/>
          <a:ext cx="5411470" cy="48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27469278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32778058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37189836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422183103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401809314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56704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5319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923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title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文章标题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193448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AFC2EB2-54E3-4A77-9225-EB52589F8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1008"/>
              </p:ext>
            </p:extLst>
          </p:nvPr>
        </p:nvGraphicFramePr>
        <p:xfrm>
          <a:off x="232846" y="3019824"/>
          <a:ext cx="5411470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36181481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17820925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6811941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81400770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3260285000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445869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文章内容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507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tags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标签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31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文章状态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411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create_time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创建时间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4981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update_time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更新时间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55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83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作品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19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score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作品评分</a:t>
                      </a:r>
                      <a:r>
                        <a:rPr lang="en-US" sz="1050" kern="100" dirty="0">
                          <a:effectLst/>
                        </a:rPr>
                        <a:t>(0-10)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110413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4C02287-E2A5-403A-867C-9EFBEED24C11}"/>
              </a:ext>
            </a:extLst>
          </p:cNvPr>
          <p:cNvSpPr/>
          <p:nvPr/>
        </p:nvSpPr>
        <p:spPr>
          <a:xfrm>
            <a:off x="242708" y="4581128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文章状态信息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poststatus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DC9067A-991D-4177-B3B5-6676E795C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15675"/>
              </p:ext>
            </p:extLst>
          </p:nvPr>
        </p:nvGraphicFramePr>
        <p:xfrm>
          <a:off x="244970" y="5399306"/>
          <a:ext cx="541147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6357261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99165764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97932099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326236652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1663597047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1969986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653147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91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986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position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属性值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023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0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10606237" y="404664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93031" y="495449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逻辑结构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设计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21B5BE-9949-4FE5-B67B-92AD48549065}"/>
              </a:ext>
            </a:extLst>
          </p:cNvPr>
          <p:cNvSpPr/>
          <p:nvPr/>
        </p:nvSpPr>
        <p:spPr>
          <a:xfrm>
            <a:off x="-169490" y="838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表结构设计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047802-5D8B-4F01-B741-DA1DC01D7021}"/>
              </a:ext>
            </a:extLst>
          </p:cNvPr>
          <p:cNvSpPr/>
          <p:nvPr/>
        </p:nvSpPr>
        <p:spPr>
          <a:xfrm>
            <a:off x="167744" y="512217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点赞信息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likes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46136C9-C6F7-4094-847C-54378DAAA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86588"/>
              </p:ext>
            </p:extLst>
          </p:nvPr>
        </p:nvGraphicFramePr>
        <p:xfrm>
          <a:off x="186794" y="1259244"/>
          <a:ext cx="541147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8514902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3087896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16825376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1550275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748113799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748975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465240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177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	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点赞用户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188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被点赞的文章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76127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567C287-7BC2-43D0-A513-6BCF5C4AF0B5}"/>
              </a:ext>
            </a:extLst>
          </p:cNvPr>
          <p:cNvSpPr/>
          <p:nvPr/>
        </p:nvSpPr>
        <p:spPr>
          <a:xfrm>
            <a:off x="167743" y="248008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CD24FB7-6AAC-4DE0-8C08-B36CA4C55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41750"/>
              </p:ext>
            </p:extLst>
          </p:nvPr>
        </p:nvGraphicFramePr>
        <p:xfrm>
          <a:off x="196304" y="3110035"/>
          <a:ext cx="5411470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386313401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480098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47334507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62100641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698997285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208459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00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0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339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password_hash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密码</a:t>
                      </a:r>
                      <a:r>
                        <a:rPr lang="en-US" sz="1050" kern="100">
                          <a:effectLst/>
                        </a:rPr>
                        <a:t>hash</a:t>
                      </a: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435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auth_key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校验码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885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nickname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昵称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7855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profile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个人简介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6855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r>
                        <a:rPr lang="zh-CN" sz="1050" kern="100">
                          <a:effectLst/>
                        </a:rPr>
                        <a:t>绑定信息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420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微信绑定信息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63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points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积分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212363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24B54285-0385-4AE3-BC03-C07CD280953D}"/>
              </a:ext>
            </a:extLst>
          </p:cNvPr>
          <p:cNvSpPr/>
          <p:nvPr/>
        </p:nvSpPr>
        <p:spPr>
          <a:xfrm>
            <a:off x="7319342" y="1618211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评论信息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comment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901AAA5-EA95-4C04-BB3D-4B69130A9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71755"/>
              </p:ext>
            </p:extLst>
          </p:nvPr>
        </p:nvGraphicFramePr>
        <p:xfrm>
          <a:off x="6592149" y="2771662"/>
          <a:ext cx="5411470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302620817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11340211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4349130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89395879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1381850344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3702383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132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65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评论内容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0237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评论状态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355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create_time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创建时间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2654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from_user_id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评论者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087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to_user_id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被评论的用户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352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被评论的文章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7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topic_id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被评论的话题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9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7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10606237" y="404664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93031" y="495449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逻辑结构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设计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21B5BE-9949-4FE5-B67B-92AD48549065}"/>
              </a:ext>
            </a:extLst>
          </p:cNvPr>
          <p:cNvSpPr/>
          <p:nvPr/>
        </p:nvSpPr>
        <p:spPr>
          <a:xfrm>
            <a:off x="-169490" y="838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表结构设计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403B50-75D9-4254-8A62-E52C80E0DB5A}"/>
              </a:ext>
            </a:extLst>
          </p:cNvPr>
          <p:cNvSpPr/>
          <p:nvPr/>
        </p:nvSpPr>
        <p:spPr>
          <a:xfrm>
            <a:off x="2381" y="43161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评论状态信息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commentstatus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A6144D7-7440-4C2F-9E99-7EB4CF3A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27494"/>
              </p:ext>
            </p:extLst>
          </p:nvPr>
        </p:nvGraphicFramePr>
        <p:xfrm>
          <a:off x="158576" y="1070220"/>
          <a:ext cx="541147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388146018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63492271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57271603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30778983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4171262208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100560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695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777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状态名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4447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position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状态值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31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A55BC2B-CDB1-42A3-BCB8-E5065FD37890}"/>
              </a:ext>
            </a:extLst>
          </p:cNvPr>
          <p:cNvSpPr/>
          <p:nvPr/>
        </p:nvSpPr>
        <p:spPr>
          <a:xfrm>
            <a:off x="2381" y="171602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话题信息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topic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F83EA10-D6CE-497A-995E-55BFCE91D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60497"/>
              </p:ext>
            </p:extLst>
          </p:nvPr>
        </p:nvGraphicFramePr>
        <p:xfrm>
          <a:off x="158576" y="2362351"/>
          <a:ext cx="5411470" cy="48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4806186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963276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30453241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467077540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615727622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1099626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272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763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title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话题标题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4413988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F94BA292-B7F2-418C-BC2C-50DC5F4D5143}"/>
              </a:ext>
            </a:extLst>
          </p:cNvPr>
          <p:cNvSpPr/>
          <p:nvPr/>
        </p:nvSpPr>
        <p:spPr>
          <a:xfrm>
            <a:off x="37435" y="2842411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标签信息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D699FD5-EC48-4D24-95F7-B035F2F50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83586"/>
              </p:ext>
            </p:extLst>
          </p:nvPr>
        </p:nvGraphicFramePr>
        <p:xfrm>
          <a:off x="191710" y="3515690"/>
          <a:ext cx="5411470" cy="8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87623496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89107934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49221668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53746615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1787409749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026850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389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45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标签名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78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frequency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标签出现次数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85396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B28C7ED2-98D4-47F8-882B-35CBF8FFB8F2}"/>
              </a:ext>
            </a:extLst>
          </p:cNvPr>
          <p:cNvSpPr/>
          <p:nvPr/>
        </p:nvSpPr>
        <p:spPr>
          <a:xfrm>
            <a:off x="190564" y="431579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分享信息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share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AAB0C4-C81B-4CF5-9739-21B3E8466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56476"/>
              </p:ext>
            </p:extLst>
          </p:nvPr>
        </p:nvGraphicFramePr>
        <p:xfrm>
          <a:off x="190564" y="4989069"/>
          <a:ext cx="5411470" cy="1292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130441644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22402807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5890986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1324806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318626918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558747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301336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38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分享者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270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title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标题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672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17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tags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标签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928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分享文件的存储路径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296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6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10606237" y="404664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93031" y="495449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逻辑结构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设计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21B5BE-9949-4FE5-B67B-92AD48549065}"/>
              </a:ext>
            </a:extLst>
          </p:cNvPr>
          <p:cNvSpPr/>
          <p:nvPr/>
        </p:nvSpPr>
        <p:spPr>
          <a:xfrm>
            <a:off x="-169490" y="838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表结构设计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27F9A4-A964-46A8-8C07-1799945BA5C9}"/>
              </a:ext>
            </a:extLst>
          </p:cNvPr>
          <p:cNvSpPr/>
          <p:nvPr/>
        </p:nvSpPr>
        <p:spPr>
          <a:xfrm>
            <a:off x="28659" y="59461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管理员用户信息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adminuser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2EF267B-E922-4512-9FCD-0DB0F5C8B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73817"/>
              </p:ext>
            </p:extLst>
          </p:nvPr>
        </p:nvGraphicFramePr>
        <p:xfrm>
          <a:off x="156656" y="1256181"/>
          <a:ext cx="5411470" cy="96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52233914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9988592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84085903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619105851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1665208839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3643877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458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自增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91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管理员账号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014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password_hash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密码</a:t>
                      </a:r>
                      <a:r>
                        <a:rPr lang="en-US" sz="1050" kern="100">
                          <a:effectLst/>
                        </a:rPr>
                        <a:t>hash</a:t>
                      </a: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581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author_key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校验码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11527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3081201-F926-4E0A-AEFE-B812B94388E0}"/>
              </a:ext>
            </a:extLst>
          </p:cNvPr>
          <p:cNvSpPr/>
          <p:nvPr/>
        </p:nvSpPr>
        <p:spPr>
          <a:xfrm>
            <a:off x="150926" y="2231541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权限管理信息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auth_assignment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8B94016-01E3-4FD1-94FD-AE21F700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23430"/>
              </p:ext>
            </p:extLst>
          </p:nvPr>
        </p:nvGraphicFramePr>
        <p:xfrm>
          <a:off x="156656" y="2940556"/>
          <a:ext cx="5411470" cy="48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6296382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63825027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65579735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472905924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1583414290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1655402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07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权限名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272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15730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8A3F47B-4288-4E49-80F9-BCB11964F266}"/>
              </a:ext>
            </a:extLst>
          </p:cNvPr>
          <p:cNvSpPr/>
          <p:nvPr/>
        </p:nvSpPr>
        <p:spPr>
          <a:xfrm>
            <a:off x="168820" y="3441962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权限分配信息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auth_item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2795144-1AE1-4D01-988D-FCEE5C854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45030"/>
              </p:ext>
            </p:extLst>
          </p:nvPr>
        </p:nvGraphicFramePr>
        <p:xfrm>
          <a:off x="168820" y="4066393"/>
          <a:ext cx="541147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403276713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10643858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8847835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256073082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1212461252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215227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65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权限名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090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权限值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897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权限描述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628115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9240A937-0E8E-47C7-B75B-1CCEC1AE1C02}"/>
              </a:ext>
            </a:extLst>
          </p:cNvPr>
          <p:cNvSpPr/>
          <p:nvPr/>
        </p:nvSpPr>
        <p:spPr>
          <a:xfrm>
            <a:off x="150925" y="464172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权限分配父子关系信息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auth_item_child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的结构：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C8CA3C0-46D9-403C-B19D-3B70D19C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48519"/>
              </p:ext>
            </p:extLst>
          </p:nvPr>
        </p:nvGraphicFramePr>
        <p:xfrm>
          <a:off x="168820" y="5411321"/>
          <a:ext cx="5411470" cy="48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34183479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12823557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1206417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984528123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1552864531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589023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820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parent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父权限名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008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child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子权限名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85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10606237" y="404664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93031" y="5907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物理结构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D95548-6E10-418B-BA44-FF3F5F68B738}"/>
              </a:ext>
            </a:extLst>
          </p:cNvPr>
          <p:cNvSpPr/>
          <p:nvPr/>
        </p:nvSpPr>
        <p:spPr>
          <a:xfrm>
            <a:off x="2256706" y="1298667"/>
            <a:ext cx="6092825" cy="17121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．数据在内存中的安排，包括对索引区、缓冲区的设计；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．所使用的外存设备及外存空间的组织，包括索引区、数据块的组织与划分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．访问数据的方式方法。</a:t>
            </a:r>
          </a:p>
        </p:txBody>
      </p:sp>
    </p:spTree>
    <p:extLst>
      <p:ext uri="{BB962C8B-B14F-4D97-AF65-F5344CB8AC3E}">
        <p14:creationId xmlns:p14="http://schemas.microsoft.com/office/powerpoint/2010/main" val="7899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10606237" y="404664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93031" y="5907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物理结构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5CD99D-E5FD-4DEB-8E2D-17880FF6F680}"/>
              </a:ext>
            </a:extLst>
          </p:cNvPr>
          <p:cNvSpPr/>
          <p:nvPr/>
        </p:nvSpPr>
        <p:spPr>
          <a:xfrm>
            <a:off x="406574" y="774780"/>
            <a:ext cx="8734251" cy="3784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数据库设计满足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BCNF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范式：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</a:t>
            </a:r>
            <a:r>
              <a:rPr lang="en-US" altLang="zh-CN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表：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主键只有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，不存在主属性对于码的部分函数依赖，故属于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BCNF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范式。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</a:t>
            </a:r>
            <a:r>
              <a:rPr lang="en-US" altLang="zh-CN" b="1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poststatus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表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主键通过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自增显示发布的可能状态，故无需改变表内容，使用自增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，不存在主属性对于码的部分函数依赖，故属于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BCNF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范式。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</a:t>
            </a:r>
            <a:r>
              <a:rPr lang="en-US" altLang="zh-CN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表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kern="100">
                <a:latin typeface="等线" panose="02010600030101010101" pitchFamily="2" charset="-122"/>
                <a:cs typeface="Times New Roman" panose="02020603050405020304" pitchFamily="18" charset="0"/>
              </a:rPr>
              <a:t>虽然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用户名也是唯一的，为了设计方便，依然采用自增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作为主键，不存在主属性对于码的部分函数依赖，故属于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BCNF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范式。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2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1342329" y="562313"/>
            <a:ext cx="1658729" cy="1658048"/>
            <a:chOff x="1342329" y="562313"/>
            <a:chExt cx="1658729" cy="1658048"/>
          </a:xfrm>
        </p:grpSpPr>
        <p:sp>
          <p:nvSpPr>
            <p:cNvPr id="41" name="椭圆 64"/>
            <p:cNvSpPr>
              <a:spLocks noChangeArrowheads="1"/>
            </p:cNvSpPr>
            <p:nvPr/>
          </p:nvSpPr>
          <p:spPr bwMode="auto">
            <a:xfrm>
              <a:off x="1342329" y="562313"/>
              <a:ext cx="1658729" cy="1658048"/>
            </a:xfrm>
            <a:prstGeom prst="ellipse">
              <a:avLst/>
            </a:prstGeom>
            <a:solidFill>
              <a:srgbClr val="414455"/>
            </a:solidFill>
            <a:ln w="1905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TextBox 66"/>
            <p:cNvSpPr>
              <a:spLocks noChangeArrowheads="1"/>
            </p:cNvSpPr>
            <p:nvPr/>
          </p:nvSpPr>
          <p:spPr bwMode="auto">
            <a:xfrm>
              <a:off x="1626212" y="980728"/>
              <a:ext cx="1090962" cy="53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经典繁超宋" panose="02010609000101010101" pitchFamily="49" charset="-122"/>
                </a:rPr>
                <a:t>目录</a:t>
              </a:r>
              <a:endParaRPr lang="zh-CN" altLang="en-US" sz="2800"/>
            </a:p>
          </p:txBody>
        </p:sp>
        <p:sp>
          <p:nvSpPr>
            <p:cNvPr id="44" name="TextBox 179"/>
            <p:cNvSpPr>
              <a:spLocks noChangeArrowheads="1"/>
            </p:cNvSpPr>
            <p:nvPr/>
          </p:nvSpPr>
          <p:spPr bwMode="auto">
            <a:xfrm>
              <a:off x="1452218" y="1412387"/>
              <a:ext cx="1438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FFFF"/>
                  </a:solidFill>
                  <a:sym typeface="Arial" panose="020B0604020202020204" pitchFamily="34" charset="0"/>
                </a:rPr>
                <a:t>CONTENTS</a:t>
              </a:r>
              <a:endParaRPr lang="zh-CN" altLang="en-US" sz="140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0" y="2571549"/>
            <a:ext cx="12210757" cy="1409608"/>
          </a:xfrm>
          <a:custGeom>
            <a:avLst/>
            <a:gdLst>
              <a:gd name="connsiteX0" fmla="*/ 0 w 12210757"/>
              <a:gd name="connsiteY0" fmla="*/ 620643 h 1409608"/>
              <a:gd name="connsiteX1" fmla="*/ 3207434 w 12210757"/>
              <a:gd name="connsiteY1" fmla="*/ 1394366 h 1409608"/>
              <a:gd name="connsiteX2" fmla="*/ 8693834 w 12210757"/>
              <a:gd name="connsiteY2" fmla="*/ 1665 h 1409608"/>
              <a:gd name="connsiteX3" fmla="*/ 12210757 w 12210757"/>
              <a:gd name="connsiteY3" fmla="*/ 1169283 h 140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757" h="1409608">
                <a:moveTo>
                  <a:pt x="0" y="620643"/>
                </a:moveTo>
                <a:cubicBezTo>
                  <a:pt x="879231" y="1059086"/>
                  <a:pt x="1758462" y="1497529"/>
                  <a:pt x="3207434" y="1394366"/>
                </a:cubicBezTo>
                <a:cubicBezTo>
                  <a:pt x="4656406" y="1291203"/>
                  <a:pt x="7193280" y="39179"/>
                  <a:pt x="8693834" y="1665"/>
                </a:cubicBezTo>
                <a:cubicBezTo>
                  <a:pt x="10194388" y="-35849"/>
                  <a:pt x="11202572" y="566717"/>
                  <a:pt x="12210757" y="1169283"/>
                </a:cubicBezTo>
              </a:path>
            </a:pathLst>
          </a:cu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952456" y="3368778"/>
            <a:ext cx="877066" cy="877066"/>
            <a:chOff x="952456" y="3218117"/>
            <a:chExt cx="877066" cy="877066"/>
          </a:xfrm>
        </p:grpSpPr>
        <p:sp>
          <p:nvSpPr>
            <p:cNvPr id="34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7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组合 71"/>
          <p:cNvGrpSpPr/>
          <p:nvPr/>
        </p:nvGrpSpPr>
        <p:grpSpPr>
          <a:xfrm>
            <a:off x="2771301" y="3518048"/>
            <a:ext cx="877066" cy="877066"/>
            <a:chOff x="2812677" y="3391963"/>
            <a:chExt cx="877066" cy="877066"/>
          </a:xfrm>
        </p:grpSpPr>
        <p:sp>
          <p:nvSpPr>
            <p:cNvPr id="47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8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组合 70"/>
          <p:cNvGrpSpPr/>
          <p:nvPr/>
        </p:nvGrpSpPr>
        <p:grpSpPr>
          <a:xfrm>
            <a:off x="4678632" y="3143832"/>
            <a:ext cx="877066" cy="877066"/>
            <a:chOff x="4672898" y="293657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9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组合 69"/>
          <p:cNvGrpSpPr/>
          <p:nvPr/>
        </p:nvGrpSpPr>
        <p:grpSpPr>
          <a:xfrm>
            <a:off x="6634716" y="2461935"/>
            <a:ext cx="877066" cy="877066"/>
            <a:chOff x="6533119" y="2285390"/>
            <a:chExt cx="877066" cy="877066"/>
          </a:xfrm>
        </p:grpSpPr>
        <p:sp>
          <p:nvSpPr>
            <p:cNvPr id="55" name="椭圆 54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30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组合 68"/>
          <p:cNvGrpSpPr/>
          <p:nvPr/>
        </p:nvGrpSpPr>
        <p:grpSpPr>
          <a:xfrm>
            <a:off x="8428692" y="2172029"/>
            <a:ext cx="877066" cy="877066"/>
            <a:chOff x="8393340" y="1988840"/>
            <a:chExt cx="877066" cy="877066"/>
          </a:xfrm>
        </p:grpSpPr>
        <p:sp>
          <p:nvSpPr>
            <p:cNvPr id="59" name="椭圆 58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31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Box 75"/>
          <p:cNvSpPr txBox="1"/>
          <p:nvPr/>
        </p:nvSpPr>
        <p:spPr>
          <a:xfrm>
            <a:off x="529529" y="4401754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产品简介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698315" y="2927688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90146" y="41806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表结构设计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60313" y="32145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健壮性和安全性</a:t>
            </a:r>
          </a:p>
        </p:txBody>
      </p:sp>
      <p:sp>
        <p:nvSpPr>
          <p:cNvPr id="31" name="TextBox 88">
            <a:extLst>
              <a:ext uri="{FF2B5EF4-FFF2-40B4-BE49-F238E27FC236}">
                <a16:creationId xmlns:a16="http://schemas.microsoft.com/office/drawing/2014/main" id="{C38E65E4-4EE8-43DB-A86B-353C838929ED}"/>
              </a:ext>
            </a:extLst>
          </p:cNvPr>
          <p:cNvSpPr txBox="1"/>
          <p:nvPr/>
        </p:nvSpPr>
        <p:spPr>
          <a:xfrm>
            <a:off x="6467955" y="18805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权限设计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5E55E8F-6904-4814-930C-D0BBEEE5CDFA}"/>
              </a:ext>
            </a:extLst>
          </p:cNvPr>
          <p:cNvGrpSpPr/>
          <p:nvPr/>
        </p:nvGrpSpPr>
        <p:grpSpPr>
          <a:xfrm>
            <a:off x="10222668" y="2450732"/>
            <a:ext cx="877066" cy="877066"/>
            <a:chOff x="952456" y="3218117"/>
            <a:chExt cx="877066" cy="877066"/>
          </a:xfrm>
        </p:grpSpPr>
        <p:sp>
          <p:nvSpPr>
            <p:cNvPr id="28" name="椭圆 50">
              <a:extLst>
                <a:ext uri="{FF2B5EF4-FFF2-40B4-BE49-F238E27FC236}">
                  <a16:creationId xmlns:a16="http://schemas.microsoft.com/office/drawing/2014/main" id="{F95F6DB4-8321-45EF-9C49-350FCD972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29" name="Picture 3" descr="D:\360data\重要数据\桌面\4675.png">
              <a:extLst>
                <a:ext uri="{FF2B5EF4-FFF2-40B4-BE49-F238E27FC236}">
                  <a16:creationId xmlns:a16="http://schemas.microsoft.com/office/drawing/2014/main" id="{5943FB5E-1C2B-4327-85A6-44E57BF42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88">
            <a:extLst>
              <a:ext uri="{FF2B5EF4-FFF2-40B4-BE49-F238E27FC236}">
                <a16:creationId xmlns:a16="http://schemas.microsoft.com/office/drawing/2014/main" id="{585BCE37-8FB9-48DC-A5B2-18A923035E3F}"/>
              </a:ext>
            </a:extLst>
          </p:cNvPr>
          <p:cNvSpPr txBox="1"/>
          <p:nvPr/>
        </p:nvSpPr>
        <p:spPr>
          <a:xfrm>
            <a:off x="10255244" y="19200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9220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6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31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4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050"/>
                                </p:stCondLst>
                                <p:childTnLst>
                                  <p:par>
                                    <p:cTn id="50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5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600"/>
                                </p:stCondLst>
                                <p:childTnLst>
                                  <p:par>
                                    <p:cTn id="62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600"/>
                                </p:stCondLst>
                                <p:childTnLst>
                                  <p:par>
                                    <p:cTn id="6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450"/>
                                </p:stCondLst>
                                <p:childTnLst>
                                  <p:par>
                                    <p:cTn id="74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450"/>
                                </p:stCondLst>
                                <p:childTnLst>
                                  <p:par>
                                    <p:cTn id="7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6" grpId="0"/>
          <p:bldP spid="87" grpId="0"/>
          <p:bldP spid="89" grpId="0"/>
          <p:bldP spid="93" grpId="0"/>
          <p:bldP spid="31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31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4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050"/>
                                </p:stCondLst>
                                <p:childTnLst>
                                  <p:par>
                                    <p:cTn id="5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5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600"/>
                                </p:stCondLst>
                                <p:childTnLst>
                                  <p:par>
                                    <p:cTn id="6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600"/>
                                </p:stCondLst>
                                <p:childTnLst>
                                  <p:par>
                                    <p:cTn id="6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450"/>
                                </p:stCondLst>
                                <p:childTnLst>
                                  <p:par>
                                    <p:cTn id="7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450"/>
                                </p:stCondLst>
                                <p:childTnLst>
                                  <p:par>
                                    <p:cTn id="7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6" grpId="0"/>
          <p:bldP spid="87" grpId="0"/>
          <p:bldP spid="89" grpId="0"/>
          <p:bldP spid="93" grpId="0"/>
          <p:bldP spid="31" grpId="0"/>
          <p:bldP spid="30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10606237" y="404664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93031" y="5907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物理结构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A40585-784F-4988-A6D4-C90E70DC5231}"/>
              </a:ext>
            </a:extLst>
          </p:cNvPr>
          <p:cNvSpPr/>
          <p:nvPr/>
        </p:nvSpPr>
        <p:spPr>
          <a:xfrm>
            <a:off x="19774" y="590781"/>
            <a:ext cx="104194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为什么要使用自增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作为主键</a:t>
            </a:r>
            <a:b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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从业务上来说</a:t>
            </a:r>
            <a:b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设计数据库时不需要费尽心思去考虑设置哪个字段为主键。然后是这些字段只是理论上是唯一的，例如使用图书编号为主键，这个图书编号只是理论上来说是唯一的，但实践中可能会出现重复的情况。所以还是设置一个与业务无关的自增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作为主键，然后增加一个图书编号的唯一性约束。</a:t>
            </a:r>
            <a:b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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从技术上来说</a:t>
            </a:r>
            <a:b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如果表使用自增主键，那么每次插入新的记录，记录就会顺序添加到当前索引节点的后续位置，当一页写满，就会自动开辟一个新的页。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总的来说就是可以提高查询和插入的性能。</a:t>
            </a:r>
            <a:endParaRPr lang="en-US" altLang="zh-CN" kern="100" dirty="0"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</a:pPr>
            <a:endParaRPr lang="en-US" altLang="zh-CN" kern="100" dirty="0"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</a:pPr>
            <a:b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InnoDB</a:t>
            </a: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 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InnoDB</a:t>
            </a: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，是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的数据库引擎之一，现为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的默认存储引擎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）来说</a:t>
            </a:r>
            <a:b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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 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主键索引既存储索引值，又在叶子节点中存储行的数据，也就是说数据文件本身就是按照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树方式存放数据的。</a:t>
            </a:r>
            <a:b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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 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如果没有定义主键，则会使用非空的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UNIQUE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键做主键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; 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如果没有非空的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UNIQUE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键，则系统生成一个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字节的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rowid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做主键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聚簇索引中，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行形成一个页（一页通常大小为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16K)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。如果碰到不规则数据插入时，为了保持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树的平衡，会造成频繁的页分裂和页旋转，插入速度比较慢。所以聚簇索引的主键值应尽量是连续增长的值，而不是随机值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不要用随机字符串或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UUID)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b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故对于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InnoDB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的主键，尽量用整型，而且是递增的整型。这样在存储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查询上都是非常高效的。</a:t>
            </a:r>
          </a:p>
        </p:txBody>
      </p:sp>
    </p:spTree>
    <p:extLst>
      <p:ext uri="{BB962C8B-B14F-4D97-AF65-F5344CB8AC3E}">
        <p14:creationId xmlns:p14="http://schemas.microsoft.com/office/powerpoint/2010/main" val="23148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0405" y="3316513"/>
              <a:ext cx="593431" cy="68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216068" y="424768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权限设计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椭圆 7"/>
          <p:cNvSpPr>
            <a:spLocks noChangeArrowheads="1"/>
          </p:cNvSpPr>
          <p:nvPr/>
        </p:nvSpPr>
        <p:spPr bwMode="auto">
          <a:xfrm>
            <a:off x="6032873" y="2303730"/>
            <a:ext cx="180975" cy="180044"/>
          </a:xfrm>
          <a:prstGeom prst="ellipse">
            <a:avLst/>
          </a:prstGeom>
          <a:solidFill>
            <a:srgbClr val="414455"/>
          </a:solidFill>
          <a:ln w="381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 eaLnBrk="0" hangingPunct="0"/>
            <a:endParaRPr lang="zh-CN" altLang="zh-CN">
              <a:solidFill>
                <a:srgbClr val="FFFFFF"/>
              </a:solidFill>
              <a:latin typeface="造字工房悦黑体验版纤细体" pitchFamily="50" charset="-122"/>
              <a:ea typeface="造字工房悦黑体验版纤细体" pitchFamily="50" charset="-122"/>
              <a:sym typeface="造字工房悦黑体验版纤细体" pitchFamily="50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04337" y="21610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权限设计</a:t>
            </a:r>
          </a:p>
        </p:txBody>
      </p:sp>
    </p:spTree>
    <p:extLst>
      <p:ext uri="{BB962C8B-B14F-4D97-AF65-F5344CB8AC3E}">
        <p14:creationId xmlns:p14="http://schemas.microsoft.com/office/powerpoint/2010/main" val="13035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5477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权限设计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C6587F-E8D1-4848-A9BA-09DC3BD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646" y="743452"/>
            <a:ext cx="857798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以角色为基础的权限管理设计（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RABC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）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5.1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基础表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见表设计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adminuser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、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auth_assignment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、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auth_item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、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auth_item_child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表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auth_assignment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存储管理员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id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和权限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auth_item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存储权限的信息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auth_item_child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存储权限的上下级关系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5.2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权限分配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当前用户只能分配已有权限的子权限。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创建新的管理员只能由唯一的超级管理员创建。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C6D4E4-C9BB-4DE7-8A45-6F7AA52C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68" y="4498326"/>
            <a:ext cx="973215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5.3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权限验证</a:t>
            </a:r>
          </a:p>
          <a:p>
            <a:r>
              <a:rPr lang="zh-CN" altLang="en-US" sz="2000" dirty="0"/>
              <a:t>权限控制在控制器里进行拦截。使用</a:t>
            </a:r>
            <a:r>
              <a:rPr lang="en-US" altLang="zh-CN" sz="2000" dirty="0"/>
              <a:t>yii2</a:t>
            </a:r>
            <a:r>
              <a:rPr lang="zh-CN" altLang="en-US" sz="2000" dirty="0"/>
              <a:t>框架的</a:t>
            </a:r>
            <a:r>
              <a:rPr lang="en-US" altLang="zh-CN" sz="2000" dirty="0"/>
              <a:t>ACF</a:t>
            </a:r>
            <a:r>
              <a:rPr lang="zh-CN" altLang="en-US" sz="2000" dirty="0"/>
              <a:t>（访问控制过滤器）进行过滤。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0405" y="3401388"/>
              <a:ext cx="593431" cy="51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523571" y="429309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健壮性和安全性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219369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系统安全设计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32873" y="2303730"/>
            <a:ext cx="180975" cy="834280"/>
            <a:chOff x="6032873" y="1880798"/>
            <a:chExt cx="180975" cy="834280"/>
          </a:xfrm>
        </p:grpSpPr>
        <p:sp>
          <p:nvSpPr>
            <p:cNvPr id="54" name="直接连接符 14"/>
            <p:cNvSpPr>
              <a:spLocks noChangeShapeType="1"/>
            </p:cNvSpPr>
            <p:nvPr/>
          </p:nvSpPr>
          <p:spPr bwMode="auto">
            <a:xfrm flipH="1">
              <a:off x="6095206" y="1897849"/>
              <a:ext cx="28156" cy="637185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8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383238" y="2817155"/>
            <a:ext cx="3323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对常见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攻击的预防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45671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系统安全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02DE9D-96F5-48FE-AABA-99153206D6A4}"/>
              </a:ext>
            </a:extLst>
          </p:cNvPr>
          <p:cNvSpPr/>
          <p:nvPr/>
        </p:nvSpPr>
        <p:spPr>
          <a:xfrm>
            <a:off x="1342678" y="872715"/>
            <a:ext cx="7272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400" b="1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zh-CN" sz="2400" b="1" kern="0" dirty="0">
                <a:latin typeface="等线" panose="02010600030101010101" pitchFamily="2" charset="-122"/>
                <a:cs typeface="宋体" panose="02010600030101010101" pitchFamily="2" charset="-122"/>
              </a:rPr>
              <a:t>数据传输安全性设计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zh-CN" altLang="zh-CN" kern="100" dirty="0">
                <a:solidFill>
                  <a:srgbClr val="4D4D4D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-apple-system"/>
                <a:cs typeface="-apple-system"/>
              </a:rPr>
              <a:t>ssh2</a:t>
            </a:r>
            <a:r>
              <a:rPr lang="zh-CN" altLang="zh-CN" kern="100" dirty="0">
                <a:solidFill>
                  <a:srgbClr val="4D4D4D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实现远程上传、下载、执行命令。</a:t>
            </a: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-apple-system"/>
                <a:cs typeface="-apple-system"/>
              </a:rPr>
              <a:t>SSH</a:t>
            </a:r>
            <a:r>
              <a:rPr lang="zh-CN" altLang="zh-CN" kern="100" dirty="0">
                <a:solidFill>
                  <a:srgbClr val="4D4D4D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可以通过将联机的封包加密的技术进行资料的传递</a:t>
            </a: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-apple-system"/>
                <a:cs typeface="-apple-system"/>
              </a:rPr>
              <a:t>; </a:t>
            </a:r>
            <a:r>
              <a:rPr lang="zh-CN" altLang="zh-CN" kern="100" dirty="0">
                <a:solidFill>
                  <a:srgbClr val="4D4D4D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-apple-system"/>
                <a:cs typeface="-apple-system"/>
              </a:rPr>
              <a:t>SSH</a:t>
            </a:r>
            <a:r>
              <a:rPr lang="zh-CN" altLang="zh-CN" kern="100" dirty="0">
                <a:solidFill>
                  <a:srgbClr val="4D4D4D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可以把传输的所有数据进行加密，即使有人截获到数据也无法得到有用的信息。同时数据经过压缩，大大地加快了传输的速度。通过</a:t>
            </a: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-apple-system"/>
                <a:cs typeface="-apple-system"/>
              </a:rPr>
              <a:t>SSH</a:t>
            </a:r>
            <a:r>
              <a:rPr lang="zh-CN" altLang="zh-CN" kern="100" dirty="0">
                <a:solidFill>
                  <a:srgbClr val="4D4D4D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的使用，可以确保资料传输比较安全并且传输效率较高。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indent="266700"/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400" b="1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zh-CN" sz="2400" b="1" kern="0" dirty="0">
                <a:latin typeface="等线" panose="02010600030101010101" pitchFamily="2" charset="-122"/>
                <a:cs typeface="宋体" panose="02010600030101010101" pitchFamily="2" charset="-122"/>
              </a:rPr>
              <a:t>应用系统安全性设计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zh-CN" altLang="zh-CN" kern="100" dirty="0">
                <a:solidFill>
                  <a:srgbClr val="4D4D4D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操作人的操作信息需要提供操作记录。对系统的异常信息需进行记录，已备以后查看。只有授权用户才能登录系统，对于某个操作，需要具有相应权限才能进行操作。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indent="266700"/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400" b="1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zh-CN" sz="2400" b="1" kern="0" dirty="0">
                <a:latin typeface="等线" panose="02010600030101010101" pitchFamily="2" charset="-122"/>
                <a:cs typeface="宋体" panose="02010600030101010101" pitchFamily="2" charset="-122"/>
              </a:rPr>
              <a:t>数据存储安全性设计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zh-CN" altLang="zh-CN" kern="100" dirty="0">
                <a:solidFill>
                  <a:srgbClr val="4D4D4D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对于用户的密码等敏感信息采用</a:t>
            </a: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-apple-system"/>
                <a:cs typeface="-apple-system"/>
              </a:rPr>
              <a:t>MD5</a:t>
            </a:r>
            <a:r>
              <a:rPr lang="zh-CN" altLang="zh-CN" kern="100" dirty="0">
                <a:solidFill>
                  <a:srgbClr val="4D4D4D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进行加密。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88681" y="476673"/>
            <a:ext cx="151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对常见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攻击的预防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7DF220-25FF-47C8-A1D1-7644BFFA9A50}"/>
              </a:ext>
            </a:extLst>
          </p:cNvPr>
          <p:cNvSpPr/>
          <p:nvPr/>
        </p:nvSpPr>
        <p:spPr>
          <a:xfrm>
            <a:off x="2422798" y="1534186"/>
            <a:ext cx="6092825" cy="378962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1.XSS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跨站脚本攻击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处理：用户提交的博客信息进行转义处理。防止被窃取用户的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2.sql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注入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处理：使用预编译语句，即使使用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语句伪造成参数，到了服务端的时候，伪造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语句的参数也只是简单的字符，并不能起到攻击的作用。</a:t>
            </a:r>
          </a:p>
        </p:txBody>
      </p:sp>
    </p:spTree>
    <p:extLst>
      <p:ext uri="{BB962C8B-B14F-4D97-AF65-F5344CB8AC3E}">
        <p14:creationId xmlns:p14="http://schemas.microsoft.com/office/powerpoint/2010/main" val="38477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710830" y="42210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19061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57" name="椭圆 7"/>
          <p:cNvSpPr>
            <a:spLocks noChangeArrowheads="1"/>
          </p:cNvSpPr>
          <p:nvPr/>
        </p:nvSpPr>
        <p:spPr bwMode="auto">
          <a:xfrm>
            <a:off x="6033135" y="2057520"/>
            <a:ext cx="180975" cy="158801"/>
          </a:xfrm>
          <a:prstGeom prst="ellipse">
            <a:avLst/>
          </a:prstGeom>
          <a:solidFill>
            <a:srgbClr val="414455"/>
          </a:solidFill>
          <a:ln w="38100" cap="flat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 eaLnBrk="0" hangingPunct="0"/>
            <a:endParaRPr lang="zh-CN" altLang="zh-CN">
              <a:solidFill>
                <a:srgbClr val="FFFFFF"/>
              </a:solidFill>
              <a:latin typeface="造字工房悦黑体验版纤细体" pitchFamily="50" charset="-122"/>
              <a:ea typeface="造字工房悦黑体验版纤细体" pitchFamily="50" charset="-122"/>
              <a:sym typeface="造字工房悦黑体验版纤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539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26912" y="5486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0C0C83-ECDA-4367-B856-D3AA2FEEAFB1}"/>
              </a:ext>
            </a:extLst>
          </p:cNvPr>
          <p:cNvSpPr/>
          <p:nvPr/>
        </p:nvSpPr>
        <p:spPr>
          <a:xfrm>
            <a:off x="2220701" y="774655"/>
            <a:ext cx="626469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A5B3C6-762B-4491-A2FB-1EB18C27D3B3}"/>
              </a:ext>
            </a:extLst>
          </p:cNvPr>
          <p:cNvSpPr/>
          <p:nvPr/>
        </p:nvSpPr>
        <p:spPr>
          <a:xfrm>
            <a:off x="2220701" y="1052736"/>
            <a:ext cx="6092825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81000" algn="just">
              <a:lnSpc>
                <a:spcPts val="2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数据库设计需要遵循法则，如字段长度设计不要短，尽量不要建立外键，保持每个表的独立性，动态表和静态表分离，</a:t>
            </a:r>
            <a:r>
              <a:rPr lang="zh-CN" altLang="zh-CN" dirty="0"/>
              <a:t>尽量不要有</a:t>
            </a:r>
            <a:r>
              <a:rPr lang="en-US" altLang="zh-CN" dirty="0"/>
              <a:t>null</a:t>
            </a:r>
            <a:r>
              <a:rPr lang="zh-CN" altLang="zh-CN" dirty="0"/>
              <a:t>值，有</a:t>
            </a:r>
            <a:r>
              <a:rPr lang="en-US" altLang="zh-CN" dirty="0"/>
              <a:t>null</a:t>
            </a:r>
            <a:r>
              <a:rPr lang="zh-CN" altLang="zh-CN" dirty="0"/>
              <a:t>值的话，数据库在进行索引的时候查询的时间更久，从而浪费更多的时间</a:t>
            </a:r>
            <a:r>
              <a:rPr lang="zh-CN" altLang="en-US" dirty="0"/>
              <a:t>，</a:t>
            </a:r>
            <a:r>
              <a:rPr lang="zh-CN" altLang="zh-CN" dirty="0"/>
              <a:t>可以在建表的时候设置一个默认值</a:t>
            </a:r>
            <a:r>
              <a:rPr lang="zh-CN" altLang="en-US" dirty="0"/>
              <a:t>，删除操作可以使用逻辑删除</a:t>
            </a:r>
            <a:r>
              <a:rPr lang="en-US" altLang="zh-CN" dirty="0"/>
              <a:t>……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15DA9C-E98D-4C8B-9DA7-19BAF462E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49" y="4077072"/>
            <a:ext cx="6096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感谢聆听！</a:t>
            </a: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774726" y="4221088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产品简介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19061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33135" y="2031364"/>
            <a:ext cx="180975" cy="808026"/>
            <a:chOff x="6032873" y="1897942"/>
            <a:chExt cx="180975" cy="916119"/>
          </a:xfrm>
        </p:grpSpPr>
        <p:sp>
          <p:nvSpPr>
            <p:cNvPr id="54" name="直接连接符 14"/>
            <p:cNvSpPr>
              <a:spLocks noChangeShapeType="1"/>
            </p:cNvSpPr>
            <p:nvPr/>
          </p:nvSpPr>
          <p:spPr bwMode="auto">
            <a:xfrm flipH="1">
              <a:off x="6094944" y="1897942"/>
              <a:ext cx="28734" cy="916118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927592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0" name="椭圆 9"/>
            <p:cNvSpPr>
              <a:spLocks noChangeArrowheads="1"/>
            </p:cNvSpPr>
            <p:nvPr/>
          </p:nvSpPr>
          <p:spPr bwMode="auto">
            <a:xfrm>
              <a:off x="6032873" y="2634017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 dirty="0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383238" y="25291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产品简介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/>
      <p:bldP spid="3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782838" y="1278711"/>
            <a:ext cx="626469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20463" y="5506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62858" y="1484784"/>
            <a:ext cx="5904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   </a:t>
            </a:r>
            <a:r>
              <a:rPr lang="zh-CN" altLang="en-US" b="1" dirty="0"/>
              <a:t>接着上一次的成果，将项目的设计落地，继续完善设计类图，并在正式开始开发之前设计好系统。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r>
              <a:rPr lang="zh-CN" altLang="en-US" b="1" dirty="0"/>
              <a:t>系统设计，是根据系统分析的结果，运用系统科学的思想和方法，设计出能最大限度满足所要求的目标 </a:t>
            </a:r>
            <a:r>
              <a:rPr lang="en-US" altLang="zh-CN" b="1" dirty="0"/>
              <a:t>(</a:t>
            </a:r>
            <a:r>
              <a:rPr lang="zh-CN" altLang="en-US" b="1" dirty="0"/>
              <a:t>或目的</a:t>
            </a:r>
            <a:r>
              <a:rPr lang="en-US" altLang="zh-CN" b="1" dirty="0"/>
              <a:t>) </a:t>
            </a:r>
            <a:r>
              <a:rPr lang="zh-CN" altLang="en-US" b="1" dirty="0"/>
              <a:t>的新系统的过程。系统设计内容，包括确定系统功能、设计方针和方法，产生理想系统并作出草案，通过收集信息对草案作出修正产生可选设计方案，将系统分解为若干子系统，进行子系统和总系统的详细设计并进行评价，对系统方案进行论证并作出性能效果预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3DA8D9-621B-4E7E-BA88-528B8E0CC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14" y="4334991"/>
            <a:ext cx="6096000" cy="207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782838" y="1278711"/>
            <a:ext cx="626469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486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产品简介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62858" y="1556792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豌豆射手是一个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方便简短记录自己对书影音看法与评价的平台，</a:t>
            </a:r>
            <a:r>
              <a:rPr lang="zh-CN" altLang="zh-CN" dirty="0"/>
              <a:t>利用休闲娱乐时间来了解并且分享用户所喜爱的书籍，影视以及音乐的软件项目。</a:t>
            </a:r>
          </a:p>
        </p:txBody>
      </p:sp>
      <p:sp>
        <p:nvSpPr>
          <p:cNvPr id="8" name="椭圆 64">
            <a:extLst>
              <a:ext uri="{FF2B5EF4-FFF2-40B4-BE49-F238E27FC236}">
                <a16:creationId xmlns:a16="http://schemas.microsoft.com/office/drawing/2014/main" id="{C21BB295-56C8-4DC6-B388-E3DB09A1B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670" y="948790"/>
            <a:ext cx="1658729" cy="1658048"/>
          </a:xfrm>
          <a:prstGeom prst="ellipse">
            <a:avLst/>
          </a:prstGeom>
          <a:solidFill>
            <a:srgbClr val="414455"/>
          </a:solidFill>
          <a:ln w="190500" cap="sq" cmpd="sng">
            <a:solidFill>
              <a:srgbClr val="C8C6BD"/>
            </a:solidFill>
            <a:round/>
          </a:ln>
        </p:spPr>
        <p:txBody>
          <a:bodyPr anchor="ctr"/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椭圆 64">
            <a:extLst>
              <a:ext uri="{FF2B5EF4-FFF2-40B4-BE49-F238E27FC236}">
                <a16:creationId xmlns:a16="http://schemas.microsoft.com/office/drawing/2014/main" id="{0D3F01AC-BC50-4287-8675-339E09DB4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361" y="3140968"/>
            <a:ext cx="1658729" cy="1658048"/>
          </a:xfrm>
          <a:prstGeom prst="ellipse">
            <a:avLst/>
          </a:prstGeom>
          <a:solidFill>
            <a:srgbClr val="414455"/>
          </a:solidFill>
          <a:ln w="190500" cap="sq" cmpd="sng">
            <a:solidFill>
              <a:srgbClr val="C8C6BD"/>
            </a:solidFill>
            <a:round/>
          </a:ln>
        </p:spPr>
        <p:txBody>
          <a:bodyPr anchor="ctr"/>
          <a:lstStyle/>
          <a:p>
            <a:pPr algn="ctr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4B5F42-DA6D-4766-B57B-BE3B53CF1685}"/>
              </a:ext>
            </a:extLst>
          </p:cNvPr>
          <p:cNvSpPr/>
          <p:nvPr/>
        </p:nvSpPr>
        <p:spPr>
          <a:xfrm>
            <a:off x="3328332" y="3459222"/>
            <a:ext cx="626469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9DCAAF99-2574-458D-B867-079FAD05DBAA}"/>
              </a:ext>
            </a:extLst>
          </p:cNvPr>
          <p:cNvSpPr txBox="1"/>
          <p:nvPr/>
        </p:nvSpPr>
        <p:spPr>
          <a:xfrm>
            <a:off x="3247628" y="3717032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这个项目当中用户可以发表自己有关任何作品的想法，见解，发布到网络上与其他相关的爱好者一起交流讨论，让用户可以更好的接触网络上受大众热爱的一些事物，并且积极的参与到讨论当中，从而更加融入到互联网当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4146" y="3367890"/>
              <a:ext cx="41368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422798" y="4316265"/>
            <a:ext cx="4464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36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详细性能说明</a:t>
            </a:r>
          </a:p>
          <a:p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/>
          <p:cNvGrpSpPr/>
          <p:nvPr/>
        </p:nvGrpSpPr>
        <p:grpSpPr>
          <a:xfrm>
            <a:off x="6032873" y="2016171"/>
            <a:ext cx="180975" cy="834280"/>
            <a:chOff x="6032873" y="1880798"/>
            <a:chExt cx="180975" cy="834280"/>
          </a:xfrm>
        </p:grpSpPr>
        <p:sp>
          <p:nvSpPr>
            <p:cNvPr id="26" name="直接连接符 14"/>
            <p:cNvSpPr>
              <a:spLocks noChangeShapeType="1"/>
            </p:cNvSpPr>
            <p:nvPr/>
          </p:nvSpPr>
          <p:spPr bwMode="auto">
            <a:xfrm flipH="1">
              <a:off x="6095205" y="1897943"/>
              <a:ext cx="21487" cy="817135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7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28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31" name="TextBox 49"/>
          <p:cNvSpPr txBox="1"/>
          <p:nvPr/>
        </p:nvSpPr>
        <p:spPr>
          <a:xfrm>
            <a:off x="6276181" y="192395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sp>
        <p:nvSpPr>
          <p:cNvPr id="32" name="TextBox 64"/>
          <p:cNvSpPr txBox="1"/>
          <p:nvPr/>
        </p:nvSpPr>
        <p:spPr>
          <a:xfrm>
            <a:off x="6276181" y="2547417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总体分析</a:t>
            </a:r>
          </a:p>
        </p:txBody>
      </p:sp>
      <p:sp>
        <p:nvSpPr>
          <p:cNvPr id="34" name="TextBox 66"/>
          <p:cNvSpPr txBox="1"/>
          <p:nvPr/>
        </p:nvSpPr>
        <p:spPr>
          <a:xfrm>
            <a:off x="6276181" y="385589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01264" y="5700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94CE3F-15E0-4264-BDDC-C461CB4964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456105"/>
            <a:ext cx="9289032" cy="6401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73024" y="672661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639C74-AC36-405C-AEC8-3827C50C5E49}"/>
              </a:ext>
            </a:extLst>
          </p:cNvPr>
          <p:cNvSpPr/>
          <p:nvPr/>
        </p:nvSpPr>
        <p:spPr>
          <a:xfrm>
            <a:off x="2206774" y="143412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38125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本次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E-R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设计存在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种一般性约束：一对一约束（联系）、一对多约束（联系）和多对多约束（联系），它们用来描述实体集之间的数量约束。上图描绘了整个系统的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E-R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，分为很多模块，包括点赞模块、文章模块、用户模块、关注模块、相册模块、评论模块、分享模块。每个模块都描述实体的属性以及属性之间的联系。大多数都是多对多约束，所以中间类就显得十分重要，用于关联两个有多对多关联的实体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0557" y="3384982"/>
              <a:ext cx="560863" cy="543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119502" y="43428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表结构设计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9">
            <a:extLst>
              <a:ext uri="{FF2B5EF4-FFF2-40B4-BE49-F238E27FC236}">
                <a16:creationId xmlns:a16="http://schemas.microsoft.com/office/drawing/2014/main" id="{6DAB1103-06E8-4C84-B9E4-D7E4709AB21B}"/>
              </a:ext>
            </a:extLst>
          </p:cNvPr>
          <p:cNvSpPr txBox="1"/>
          <p:nvPr/>
        </p:nvSpPr>
        <p:spPr>
          <a:xfrm>
            <a:off x="6383238" y="219369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概念结构设计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E9CADEB-B395-432E-94AD-7D03B72D0721}"/>
              </a:ext>
            </a:extLst>
          </p:cNvPr>
          <p:cNvGrpSpPr/>
          <p:nvPr/>
        </p:nvGrpSpPr>
        <p:grpSpPr>
          <a:xfrm>
            <a:off x="6032873" y="2303730"/>
            <a:ext cx="180975" cy="1488517"/>
            <a:chOff x="6032873" y="1880798"/>
            <a:chExt cx="180975" cy="1488517"/>
          </a:xfrm>
        </p:grpSpPr>
        <p:sp>
          <p:nvSpPr>
            <p:cNvPr id="11" name="直接连接符 14">
              <a:extLst>
                <a:ext uri="{FF2B5EF4-FFF2-40B4-BE49-F238E27FC236}">
                  <a16:creationId xmlns:a16="http://schemas.microsoft.com/office/drawing/2014/main" id="{D9AE079D-62E0-4601-97FB-8F4409073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3362" y="1897849"/>
              <a:ext cx="0" cy="1471466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椭圆 7">
              <a:extLst>
                <a:ext uri="{FF2B5EF4-FFF2-40B4-BE49-F238E27FC236}">
                  <a16:creationId xmlns:a16="http://schemas.microsoft.com/office/drawing/2014/main" id="{470136BE-D76F-438F-B4A5-731FF88F3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13" name="椭圆 8">
              <a:extLst>
                <a:ext uri="{FF2B5EF4-FFF2-40B4-BE49-F238E27FC236}">
                  <a16:creationId xmlns:a16="http://schemas.microsoft.com/office/drawing/2014/main" id="{B361D5C9-14F7-4CF1-849F-D7096C0CA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14" name="椭圆 9">
              <a:extLst>
                <a:ext uri="{FF2B5EF4-FFF2-40B4-BE49-F238E27FC236}">
                  <a16:creationId xmlns:a16="http://schemas.microsoft.com/office/drawing/2014/main" id="{85916036-ABB1-40E5-8A43-73066A938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 dirty="0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15" name="TextBox 64">
            <a:extLst>
              <a:ext uri="{FF2B5EF4-FFF2-40B4-BE49-F238E27FC236}">
                <a16:creationId xmlns:a16="http://schemas.microsoft.com/office/drawing/2014/main" id="{87CB720A-0E89-4EFB-88EE-38EF094B4F76}"/>
              </a:ext>
            </a:extLst>
          </p:cNvPr>
          <p:cNvSpPr txBox="1"/>
          <p:nvPr/>
        </p:nvSpPr>
        <p:spPr>
          <a:xfrm>
            <a:off x="6383238" y="281715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逻辑结构设计</a:t>
            </a:r>
          </a:p>
        </p:txBody>
      </p:sp>
      <p:sp>
        <p:nvSpPr>
          <p:cNvPr id="16" name="TextBox 65">
            <a:extLst>
              <a:ext uri="{FF2B5EF4-FFF2-40B4-BE49-F238E27FC236}">
                <a16:creationId xmlns:a16="http://schemas.microsoft.com/office/drawing/2014/main" id="{2B94FC8B-5B1B-488B-AC99-4FDB334485F0}"/>
              </a:ext>
            </a:extLst>
          </p:cNvPr>
          <p:cNvSpPr txBox="1"/>
          <p:nvPr/>
        </p:nvSpPr>
        <p:spPr>
          <a:xfrm>
            <a:off x="6383238" y="34713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物理结构设计</a:t>
            </a:r>
          </a:p>
        </p:txBody>
      </p:sp>
    </p:spTree>
    <p:extLst>
      <p:ext uri="{BB962C8B-B14F-4D97-AF65-F5344CB8AC3E}">
        <p14:creationId xmlns:p14="http://schemas.microsoft.com/office/powerpoint/2010/main" val="36706852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2426</Words>
  <Application>Microsoft Office PowerPoint</Application>
  <PresentationFormat>自定义</PresentationFormat>
  <Paragraphs>631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Calibri</vt:lpstr>
      <vt:lpstr>宋体</vt:lpstr>
      <vt:lpstr>等线</vt:lpstr>
      <vt:lpstr>微软雅黑</vt:lpstr>
      <vt:lpstr>造字工房悦黑体验版纤细体</vt:lpstr>
      <vt:lpstr>MStiffHei HKS UltraBold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falsh</dc:title>
  <dc:creator>Administrator</dc:creator>
  <cp:lastModifiedBy>YJC</cp:lastModifiedBy>
  <cp:revision>237</cp:revision>
  <dcterms:created xsi:type="dcterms:W3CDTF">2014-05-15T03:15:00Z</dcterms:created>
  <dcterms:modified xsi:type="dcterms:W3CDTF">2020-04-12T15:53:02Z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