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9" r:id="rId2"/>
    <p:sldId id="296" r:id="rId3"/>
    <p:sldId id="292" r:id="rId4"/>
    <p:sldId id="262" r:id="rId5"/>
    <p:sldId id="287" r:id="rId6"/>
    <p:sldId id="274" r:id="rId7"/>
    <p:sldId id="288" r:id="rId8"/>
    <p:sldId id="289" r:id="rId9"/>
    <p:sldId id="290" r:id="rId10"/>
    <p:sldId id="328" r:id="rId11"/>
    <p:sldId id="329" r:id="rId12"/>
    <p:sldId id="330" r:id="rId13"/>
    <p:sldId id="275" r:id="rId14"/>
    <p:sldId id="312" r:id="rId15"/>
    <p:sldId id="281" r:id="rId16"/>
    <p:sldId id="314" r:id="rId17"/>
    <p:sldId id="315" r:id="rId18"/>
    <p:sldId id="316" r:id="rId19"/>
    <p:sldId id="339" r:id="rId20"/>
    <p:sldId id="282" r:id="rId21"/>
    <p:sldId id="317" r:id="rId22"/>
    <p:sldId id="318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19" r:id="rId32"/>
    <p:sldId id="297" r:id="rId33"/>
    <p:sldId id="285" r:id="rId34"/>
    <p:sldId id="327" r:id="rId35"/>
    <p:sldId id="286" r:id="rId36"/>
  </p:sldIdLst>
  <p:sldSz cx="12190413" cy="6858000"/>
  <p:notesSz cx="6858000" cy="9144000"/>
  <p:embeddedFontLst>
    <p:embeddedFont>
      <p:font typeface="等线" panose="02010600030101010101" pitchFamily="2" charset="-122"/>
      <p:regular r:id="rId38"/>
      <p:bold r:id="rId39"/>
    </p:embeddedFont>
    <p:embeddedFont>
      <p:font typeface="微软雅黑" panose="020B0503020204020204" pitchFamily="34" charset="-122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595" autoAdjust="0"/>
  </p:normalViewPr>
  <p:slideViewPr>
    <p:cSldViewPr>
      <p:cViewPr varScale="1">
        <p:scale>
          <a:sx n="81" d="100"/>
          <a:sy n="81" d="100"/>
        </p:scale>
        <p:origin x="936" y="67"/>
      </p:cViewPr>
      <p:guideLst>
        <p:guide orient="horz" pos="216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“毕业论文答辩模版”字体为“</a:t>
            </a:r>
            <a:r>
              <a:rPr lang="en-US" altLang="zh-CN" dirty="0" err="1"/>
              <a:t>MstiffHei</a:t>
            </a:r>
            <a:r>
              <a:rPr lang="en-US" altLang="zh-CN" dirty="0"/>
              <a:t> HKS</a:t>
            </a:r>
            <a:r>
              <a:rPr lang="zh-CN" altLang="en-US" dirty="0"/>
              <a:t>”需繁体输入才能正确显示简体中文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9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9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43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5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6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04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9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0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65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3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45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17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21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44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88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86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0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24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0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99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8902" y="2135347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87094" y="4042475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数计学院软件工程系  </a:t>
            </a:r>
            <a:r>
              <a:rPr lang="en-US" altLang="zh-CN" sz="2000" dirty="0">
                <a:solidFill>
                  <a:schemeClr val="bg1"/>
                </a:solidFill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</a:rPr>
              <a:t>春</a:t>
            </a:r>
            <a:r>
              <a:rPr lang="en-US" altLang="zh-CN" sz="2000" dirty="0">
                <a:solidFill>
                  <a:schemeClr val="bg1"/>
                </a:solidFill>
              </a:rPr>
              <a:t>S</a:t>
            </a:r>
            <a:r>
              <a:rPr lang="zh-CN" altLang="en-US" sz="2000" dirty="0">
                <a:solidFill>
                  <a:schemeClr val="bg1"/>
                </a:solidFill>
              </a:rPr>
              <a:t>班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87094" y="2446463"/>
            <a:ext cx="4680520" cy="58105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</a:rPr>
              <a:t>01</a:t>
            </a:r>
            <a:r>
              <a:rPr lang="zh-CN" altLang="en-US" sz="2400" dirty="0">
                <a:solidFill>
                  <a:schemeClr val="bg1"/>
                </a:solidFill>
              </a:rPr>
              <a:t>小组项目系统设计汇报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22998" y="3060155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豌豆射手</a:t>
            </a:r>
            <a:r>
              <a:rPr lang="en-US" altLang="zh-CN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-</a:t>
            </a:r>
            <a:r>
              <a:rPr lang="zh-CN" altLang="en-US" sz="6000" dirty="0">
                <a:solidFill>
                  <a:schemeClr val="bg1"/>
                </a:solidFill>
                <a:latin typeface="MStiffHei HKS UltraBold" pitchFamily="2" charset="-120"/>
                <a:ea typeface="MStiffHei HKS UltraBold" pitchFamily="2" charset="-120"/>
              </a:rPr>
              <a:t>系统设计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52120" y="5576869"/>
            <a:ext cx="6192688" cy="1135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小组成员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：余嘉宸、温杰、郑廷健、王泽宇、李舸、何瑞晨、伍燕文、唐涔、洪惠强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28281"/>
            <a:ext cx="1872208" cy="17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C83F35-3759-4880-9C93-B4D3FE95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6" y="2112491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187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网站功能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201274-127E-45D8-878C-BF8BD15FC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30060"/>
              </p:ext>
            </p:extLst>
          </p:nvPr>
        </p:nvGraphicFramePr>
        <p:xfrm>
          <a:off x="2134766" y="404663"/>
          <a:ext cx="6624735" cy="6336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627">
                  <a:extLst>
                    <a:ext uri="{9D8B030D-6E8A-4147-A177-3AD203B41FA5}">
                      <a16:colId xmlns:a16="http://schemas.microsoft.com/office/drawing/2014/main" val="2296309409"/>
                    </a:ext>
                  </a:extLst>
                </a:gridCol>
                <a:gridCol w="1324627">
                  <a:extLst>
                    <a:ext uri="{9D8B030D-6E8A-4147-A177-3AD203B41FA5}">
                      <a16:colId xmlns:a16="http://schemas.microsoft.com/office/drawing/2014/main" val="2511141319"/>
                    </a:ext>
                  </a:extLst>
                </a:gridCol>
                <a:gridCol w="1324627">
                  <a:extLst>
                    <a:ext uri="{9D8B030D-6E8A-4147-A177-3AD203B41FA5}">
                      <a16:colId xmlns:a16="http://schemas.microsoft.com/office/drawing/2014/main" val="2469233631"/>
                    </a:ext>
                  </a:extLst>
                </a:gridCol>
                <a:gridCol w="1325427">
                  <a:extLst>
                    <a:ext uri="{9D8B030D-6E8A-4147-A177-3AD203B41FA5}">
                      <a16:colId xmlns:a16="http://schemas.microsoft.com/office/drawing/2014/main" val="2944855672"/>
                    </a:ext>
                  </a:extLst>
                </a:gridCol>
                <a:gridCol w="1325427">
                  <a:extLst>
                    <a:ext uri="{9D8B030D-6E8A-4147-A177-3AD203B41FA5}">
                      <a16:colId xmlns:a16="http://schemas.microsoft.com/office/drawing/2014/main" val="2874500196"/>
                    </a:ext>
                  </a:extLst>
                </a:gridCol>
              </a:tblGrid>
              <a:tr h="1839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功能名称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功能描述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权限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备注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891394131"/>
                  </a:ext>
                </a:extLst>
              </a:tr>
              <a:tr h="429261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</a:t>
                      </a:r>
                      <a:r>
                        <a:rPr lang="zh-CN" sz="700" kern="100">
                          <a:effectLst/>
                        </a:rPr>
                        <a:t>注册登录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1.1</a:t>
                      </a:r>
                      <a:r>
                        <a:rPr lang="zh-CN" sz="700" kern="100">
                          <a:effectLst/>
                        </a:rPr>
                        <a:t>普通用户注册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用户使用手机号或第三方账号进行注册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登录后跳转至个人页面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922642802"/>
                  </a:ext>
                </a:extLst>
              </a:tr>
              <a:tr h="429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1.2</a:t>
                      </a:r>
                      <a:r>
                        <a:rPr lang="zh-CN" sz="700" kern="100">
                          <a:effectLst/>
                        </a:rPr>
                        <a:t>普通用户登录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用户使用手机号或第三方账号进行登录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注册用户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43855"/>
                  </a:ext>
                </a:extLst>
              </a:tr>
              <a:tr h="2861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1.3</a:t>
                      </a:r>
                      <a:r>
                        <a:rPr lang="zh-CN" sz="700" kern="100">
                          <a:effectLst/>
                        </a:rPr>
                        <a:t>管理员登录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管理员使用管理员账号登录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管理员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登录后跳转至管理员端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1723103796"/>
                  </a:ext>
                </a:extLst>
              </a:tr>
              <a:tr h="715434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</a:t>
                      </a:r>
                      <a:r>
                        <a:rPr lang="zh-CN" sz="700" kern="100">
                          <a:effectLst/>
                        </a:rPr>
                        <a:t>主页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2.1</a:t>
                      </a:r>
                      <a:r>
                        <a:rPr lang="zh-CN" sz="700" kern="100">
                          <a:effectLst/>
                        </a:rPr>
                        <a:t>资源搜索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输入感兴趣的内容，点击查找，会显示与输入内容相关的所有信息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所有人均可浏览主页内容，但注册后才能进行发布动态、评论、分享、关注等更多操作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2920374860"/>
                  </a:ext>
                </a:extLst>
              </a:tr>
              <a:tr h="71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2.2</a:t>
                      </a:r>
                      <a:r>
                        <a:rPr lang="zh-CN" sz="700" kern="100">
                          <a:effectLst/>
                        </a:rPr>
                        <a:t>排行榜单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显示点击次数最多的内容，点击链接跳转到对应内容的详细页面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93827"/>
                  </a:ext>
                </a:extLst>
              </a:tr>
              <a:tr h="11446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2.3</a:t>
                      </a:r>
                      <a:r>
                        <a:rPr lang="zh-CN" sz="700" kern="100">
                          <a:effectLst/>
                        </a:rPr>
                        <a:t>主页推送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默认显示点击次数最多、讨论人数最多的内容。后续通过用户浏览的频率分布，显示用户可能感兴趣的内容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3818"/>
                  </a:ext>
                </a:extLst>
              </a:tr>
              <a:tr h="2861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2.4</a:t>
                      </a:r>
                      <a:r>
                        <a:rPr lang="zh-CN" sz="700" kern="100">
                          <a:effectLst/>
                        </a:rPr>
                        <a:t>热门推荐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显示当前讨论度最高的内容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16065"/>
                  </a:ext>
                </a:extLst>
              </a:tr>
              <a:tr h="429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2.5</a:t>
                      </a:r>
                      <a:r>
                        <a:rPr lang="zh-CN" sz="700" kern="100">
                          <a:effectLst/>
                        </a:rPr>
                        <a:t>发布动态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发布一句话分享书籍，电影，音乐的内容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注册用户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输入内容点击发布进行发布动态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2025105298"/>
                  </a:ext>
                </a:extLst>
              </a:tr>
              <a:tr h="57234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</a:t>
                      </a:r>
                      <a:r>
                        <a:rPr lang="zh-CN" sz="700" kern="100">
                          <a:effectLst/>
                        </a:rPr>
                        <a:t>浏览帖子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3.1</a:t>
                      </a:r>
                      <a:r>
                        <a:rPr lang="zh-CN" sz="700" kern="100">
                          <a:effectLst/>
                        </a:rPr>
                        <a:t>选择帖子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显示帖子内容，有关评论，分享链接等详细信息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点击查看详情，显示详细信息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2930487063"/>
                  </a:ext>
                </a:extLst>
              </a:tr>
              <a:tr h="715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3.2</a:t>
                      </a:r>
                      <a:r>
                        <a:rPr lang="zh-CN" sz="700" kern="100">
                          <a:effectLst/>
                        </a:rPr>
                        <a:t>评论帖子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对帖子进行评论并保存相应评论信息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注册用户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所有人均可看到已发表的评论，可通过热门或时间进行排序显示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2273790726"/>
                  </a:ext>
                </a:extLst>
              </a:tr>
              <a:tr h="429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3.3</a:t>
                      </a:r>
                      <a:r>
                        <a:rPr lang="zh-CN" sz="700" kern="100">
                          <a:effectLst/>
                        </a:rPr>
                        <a:t>关注发帖人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对发帖人进行关注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注册用户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可在关注页面看到已关注用户发的帖子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753" marR="43753" marT="0" marB="0" anchor="ctr"/>
                </a:tc>
                <a:extLst>
                  <a:ext uri="{0D108BD9-81ED-4DB2-BD59-A6C34878D82A}">
                    <a16:rowId xmlns:a16="http://schemas.microsoft.com/office/drawing/2014/main" val="24382647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2879AE-D28A-4CD4-91C6-131EC47E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878" y="0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以下是网站模块及网站模块所包含的每个子模块的功能：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187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网站功能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E4AFD7-0DE4-4733-BEBD-B5BF5052F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4744"/>
              </p:ext>
            </p:extLst>
          </p:nvPr>
        </p:nvGraphicFramePr>
        <p:xfrm>
          <a:off x="2350790" y="404663"/>
          <a:ext cx="6264695" cy="6048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637">
                  <a:extLst>
                    <a:ext uri="{9D8B030D-6E8A-4147-A177-3AD203B41FA5}">
                      <a16:colId xmlns:a16="http://schemas.microsoft.com/office/drawing/2014/main" val="1616686293"/>
                    </a:ext>
                  </a:extLst>
                </a:gridCol>
                <a:gridCol w="1252637">
                  <a:extLst>
                    <a:ext uri="{9D8B030D-6E8A-4147-A177-3AD203B41FA5}">
                      <a16:colId xmlns:a16="http://schemas.microsoft.com/office/drawing/2014/main" val="1938813749"/>
                    </a:ext>
                  </a:extLst>
                </a:gridCol>
                <a:gridCol w="1252637">
                  <a:extLst>
                    <a:ext uri="{9D8B030D-6E8A-4147-A177-3AD203B41FA5}">
                      <a16:colId xmlns:a16="http://schemas.microsoft.com/office/drawing/2014/main" val="788311732"/>
                    </a:ext>
                  </a:extLst>
                </a:gridCol>
                <a:gridCol w="1253392">
                  <a:extLst>
                    <a:ext uri="{9D8B030D-6E8A-4147-A177-3AD203B41FA5}">
                      <a16:colId xmlns:a16="http://schemas.microsoft.com/office/drawing/2014/main" val="1408582266"/>
                    </a:ext>
                  </a:extLst>
                </a:gridCol>
                <a:gridCol w="1253392">
                  <a:extLst>
                    <a:ext uri="{9D8B030D-6E8A-4147-A177-3AD203B41FA5}">
                      <a16:colId xmlns:a16="http://schemas.microsoft.com/office/drawing/2014/main" val="3119699569"/>
                    </a:ext>
                  </a:extLst>
                </a:gridCol>
              </a:tblGrid>
              <a:tr h="31835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</a:t>
                      </a:r>
                      <a:r>
                        <a:rPr lang="zh-CN" sz="800" kern="100">
                          <a:effectLst/>
                        </a:rPr>
                        <a:t>浏览分享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4.1</a:t>
                      </a:r>
                      <a:r>
                        <a:rPr lang="zh-CN" sz="800" kern="100">
                          <a:effectLst/>
                        </a:rPr>
                        <a:t>选择资源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显示资源详细信息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点击查看详情，显示详细信息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3310434210"/>
                  </a:ext>
                </a:extLst>
              </a:tr>
              <a:tr h="318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4.2</a:t>
                      </a:r>
                      <a:r>
                        <a:rPr lang="zh-CN" sz="800" kern="100">
                          <a:effectLst/>
                        </a:rPr>
                        <a:t>评论资源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对该资源进行评论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保存评论信息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2040627112"/>
                  </a:ext>
                </a:extLst>
              </a:tr>
              <a:tr h="318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4.3</a:t>
                      </a:r>
                      <a:r>
                        <a:rPr lang="zh-CN" sz="800" kern="100">
                          <a:effectLst/>
                        </a:rPr>
                        <a:t>关注资源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对该资源进行关注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保存关注信息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373617107"/>
                  </a:ext>
                </a:extLst>
              </a:tr>
              <a:tr h="1591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4.4</a:t>
                      </a:r>
                      <a:r>
                        <a:rPr lang="zh-CN" sz="800" kern="100">
                          <a:effectLst/>
                        </a:rPr>
                        <a:t>下载资源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可以将资源下载到本地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用户通过分享下载链接，设置积分关卡，从别人的下载获得积分，也可免费提供下载资料，下载别人的链接也有可能需要积分。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1789403937"/>
                  </a:ext>
                </a:extLst>
              </a:tr>
              <a:tr h="955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4.5</a:t>
                      </a:r>
                      <a:r>
                        <a:rPr lang="zh-CN" sz="800" kern="100">
                          <a:effectLst/>
                        </a:rPr>
                        <a:t>分享平台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将资源分享到其他平台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点击资源分享到用户绑定的对应的平台，若未绑定则跳转到绑定的界面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90077834"/>
                  </a:ext>
                </a:extLst>
              </a:tr>
              <a:tr h="31835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</a:t>
                      </a:r>
                      <a:r>
                        <a:rPr lang="zh-CN" sz="800" kern="100">
                          <a:effectLst/>
                        </a:rPr>
                        <a:t>个人页面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5.1</a:t>
                      </a:r>
                      <a:r>
                        <a:rPr lang="zh-CN" sz="800" kern="100">
                          <a:effectLst/>
                        </a:rPr>
                        <a:t>修改昵称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对昵称进行修改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注册用户在个人页面可修改相应的个人内容，对应用户表中的各个属性的值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4144825265"/>
                  </a:ext>
                </a:extLst>
              </a:tr>
              <a:tr h="318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5.2</a:t>
                      </a:r>
                      <a:r>
                        <a:rPr lang="zh-CN" sz="800" kern="100">
                          <a:effectLst/>
                        </a:rPr>
                        <a:t>修改签名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修改个人页面内的个性签名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43369"/>
                  </a:ext>
                </a:extLst>
              </a:tr>
              <a:tr h="318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5.3</a:t>
                      </a:r>
                      <a:r>
                        <a:rPr lang="zh-CN" sz="800" kern="100">
                          <a:effectLst/>
                        </a:rPr>
                        <a:t>修改相册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添加、修改、删除相册内容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47670"/>
                  </a:ext>
                </a:extLst>
              </a:tr>
              <a:tr h="477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5.4</a:t>
                      </a:r>
                      <a:r>
                        <a:rPr lang="zh-CN" sz="800" kern="100">
                          <a:effectLst/>
                        </a:rPr>
                        <a:t>修改头像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可以上传图片对头像进行修改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87108"/>
                  </a:ext>
                </a:extLst>
              </a:tr>
              <a:tr h="1114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5.5</a:t>
                      </a:r>
                      <a:r>
                        <a:rPr lang="zh-CN" sz="800" kern="100">
                          <a:effectLst/>
                        </a:rPr>
                        <a:t>留言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可以在其他用户的个人主页进行留言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</a:rPr>
                        <a:t>注册用户</a:t>
                      </a:r>
                      <a:endParaRPr lang="zh-CN" sz="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</a:rPr>
                        <a:t>进入他人的个人信息页面。输入留言点击发表，留言内容会在他人的个人页面提示并显示</a:t>
                      </a:r>
                      <a:endParaRPr lang="zh-CN" sz="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045" marR="51045" marT="0" marB="0" anchor="ctr"/>
                </a:tc>
                <a:extLst>
                  <a:ext uri="{0D108BD9-81ED-4DB2-BD59-A6C34878D82A}">
                    <a16:rowId xmlns:a16="http://schemas.microsoft.com/office/drawing/2014/main" val="330230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18773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管理员功能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754524-66B1-42A2-83FC-9E836D3D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51118"/>
              </p:ext>
            </p:extLst>
          </p:nvPr>
        </p:nvGraphicFramePr>
        <p:xfrm>
          <a:off x="1486694" y="620699"/>
          <a:ext cx="8136905" cy="5616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989">
                  <a:extLst>
                    <a:ext uri="{9D8B030D-6E8A-4147-A177-3AD203B41FA5}">
                      <a16:colId xmlns:a16="http://schemas.microsoft.com/office/drawing/2014/main" val="1996013905"/>
                    </a:ext>
                  </a:extLst>
                </a:gridCol>
                <a:gridCol w="1626989">
                  <a:extLst>
                    <a:ext uri="{9D8B030D-6E8A-4147-A177-3AD203B41FA5}">
                      <a16:colId xmlns:a16="http://schemas.microsoft.com/office/drawing/2014/main" val="919650714"/>
                    </a:ext>
                  </a:extLst>
                </a:gridCol>
                <a:gridCol w="1626989">
                  <a:extLst>
                    <a:ext uri="{9D8B030D-6E8A-4147-A177-3AD203B41FA5}">
                      <a16:colId xmlns:a16="http://schemas.microsoft.com/office/drawing/2014/main" val="3146294376"/>
                    </a:ext>
                  </a:extLst>
                </a:gridCol>
                <a:gridCol w="1627969">
                  <a:extLst>
                    <a:ext uri="{9D8B030D-6E8A-4147-A177-3AD203B41FA5}">
                      <a16:colId xmlns:a16="http://schemas.microsoft.com/office/drawing/2014/main" val="3508166185"/>
                    </a:ext>
                  </a:extLst>
                </a:gridCol>
                <a:gridCol w="1627969">
                  <a:extLst>
                    <a:ext uri="{9D8B030D-6E8A-4147-A177-3AD203B41FA5}">
                      <a16:colId xmlns:a16="http://schemas.microsoft.com/office/drawing/2014/main" val="4021493048"/>
                    </a:ext>
                  </a:extLst>
                </a:gridCol>
              </a:tblGrid>
              <a:tr h="5616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权限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26513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</a:t>
                      </a:r>
                      <a:r>
                        <a:rPr lang="zh-CN" sz="1050" kern="100">
                          <a:effectLst/>
                        </a:rPr>
                        <a:t>管理分享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管理发布的分享的状态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处理不符合相关规定的分享、评论、用户，保障平台环境健康合法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63574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</a:t>
                      </a:r>
                      <a:r>
                        <a:rPr lang="zh-CN" sz="1050" kern="100">
                          <a:effectLst/>
                        </a:rPr>
                        <a:t>管理评论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管理发布的评论的状态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37395"/>
                  </a:ext>
                </a:extLst>
              </a:tr>
              <a:tr h="126373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</a:t>
                      </a:r>
                      <a:r>
                        <a:rPr lang="zh-CN" sz="1050" kern="100">
                          <a:effectLst/>
                        </a:rPr>
                        <a:t>管理用户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3.1</a:t>
                      </a:r>
                      <a:r>
                        <a:rPr lang="zh-CN" sz="1050" kern="100">
                          <a:effectLst/>
                        </a:rPr>
                        <a:t>屏蔽用户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对不法用户进行屏蔽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07719"/>
                  </a:ext>
                </a:extLst>
              </a:tr>
              <a:tr h="29487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3.2</a:t>
                      </a:r>
                      <a:r>
                        <a:rPr lang="zh-CN" sz="1050" kern="100">
                          <a:effectLst/>
                        </a:rPr>
                        <a:t>找回密码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帮注册用户找回密码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注册用户通过找回密码进行申诉，管理员受理申诉，判断其是否符合找回密码的条件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28748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41BD46E-3FF5-4BF2-8938-257433A2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822" y="4519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以下是管理员模块及管理员模块所包含的每个子模块的功能：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4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0557" y="3384982"/>
              <a:ext cx="560863" cy="54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616771" y="43668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21936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sp>
        <p:nvSpPr>
          <p:cNvPr id="57" name="椭圆 7"/>
          <p:cNvSpPr>
            <a:spLocks noChangeArrowheads="1"/>
          </p:cNvSpPr>
          <p:nvPr/>
        </p:nvSpPr>
        <p:spPr bwMode="auto">
          <a:xfrm>
            <a:off x="6032873" y="2303730"/>
            <a:ext cx="180975" cy="180044"/>
          </a:xfrm>
          <a:prstGeom prst="ellipse">
            <a:avLst/>
          </a:prstGeom>
          <a:solidFill>
            <a:srgbClr val="414455"/>
          </a:solidFill>
          <a:ln w="381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eaLnBrk="0" hangingPunct="0"/>
            <a:endParaRPr lang="zh-CN" altLang="zh-CN">
              <a:solidFill>
                <a:srgbClr val="FFFFFF"/>
              </a:solidFill>
              <a:latin typeface="造字工房悦黑体验版纤细体" pitchFamily="50" charset="-122"/>
              <a:ea typeface="造字工房悦黑体验版纤细体" pitchFamily="50" charset="-122"/>
              <a:sym typeface="造字工房悦黑体验版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685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10606237" y="404664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49511" y="59078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51FE15-E7CC-4C7B-8955-287D77304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057" y="722983"/>
            <a:ext cx="9904471" cy="541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9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316513"/>
              <a:ext cx="593431" cy="68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62119" y="43023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体系结构设计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21936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系统设计模式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303730"/>
            <a:ext cx="180975" cy="1488517"/>
            <a:chOff x="6032873" y="1880798"/>
            <a:chExt cx="180975" cy="1488517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471466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81715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体系结构图</a:t>
            </a:r>
            <a:endParaRPr lang="zh-CN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83238" y="34713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</a:p>
        </p:txBody>
      </p:sp>
    </p:spTree>
    <p:extLst>
      <p:ext uri="{BB962C8B-B14F-4D97-AF65-F5344CB8AC3E}">
        <p14:creationId xmlns:p14="http://schemas.microsoft.com/office/powerpoint/2010/main" val="13035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5477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EC3864-9B62-4906-804B-994A8F55A191}"/>
              </a:ext>
            </a:extLst>
          </p:cNvPr>
          <p:cNvSpPr/>
          <p:nvPr/>
        </p:nvSpPr>
        <p:spPr>
          <a:xfrm>
            <a:off x="622600" y="674168"/>
            <a:ext cx="717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本软件的系统设计主要是基于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MVC 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设计模式， 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 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代表模型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 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代表视图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View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 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代表控制器 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Controller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FDF2ED-C1AB-4A8D-86EB-0F32D455D61D}"/>
              </a:ext>
            </a:extLst>
          </p:cNvPr>
          <p:cNvSpPr/>
          <p:nvPr/>
        </p:nvSpPr>
        <p:spPr>
          <a:xfrm>
            <a:off x="334566" y="2564904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Model</a:t>
            </a:r>
            <a:r>
              <a:rPr lang="zh-CN" altLang="zh-CN" b="1" kern="0" dirty="0">
                <a:latin typeface="等线" panose="02010600030101010101" pitchFamily="2" charset="-122"/>
                <a:cs typeface="宋体" panose="02010600030101010101" pitchFamily="2" charset="-122"/>
              </a:rPr>
              <a:t>（模型）</a:t>
            </a:r>
            <a:r>
              <a:rPr lang="en-US" altLang="zh-CN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 </a:t>
            </a:r>
            <a:r>
              <a:rPr lang="zh-CN" altLang="zh-CN" kern="0" dirty="0">
                <a:latin typeface="等线" panose="02010600030101010101" pitchFamily="2" charset="-122"/>
                <a:cs typeface="宋体" panose="02010600030101010101" pitchFamily="2" charset="-122"/>
              </a:rPr>
              <a:t>模型代表一个存取数据的对象或</a:t>
            </a:r>
            <a:r>
              <a:rPr lang="en-US" altLang="zh-CN" kern="0" dirty="0">
                <a:latin typeface="等线" panose="02010600030101010101" pitchFamily="2" charset="-122"/>
                <a:cs typeface="宋体" panose="02010600030101010101" pitchFamily="2" charset="-122"/>
              </a:rPr>
              <a:t> JAVA POJO</a:t>
            </a:r>
            <a:r>
              <a:rPr lang="zh-CN" altLang="zh-CN" kern="0" dirty="0">
                <a:latin typeface="等线" panose="02010600030101010101" pitchFamily="2" charset="-122"/>
                <a:cs typeface="宋体" panose="02010600030101010101" pitchFamily="2" charset="-122"/>
              </a:rPr>
              <a:t>。它也可以带有逻辑，在数据变化时更新控制器。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View</a:t>
            </a:r>
            <a:r>
              <a:rPr lang="zh-CN" altLang="zh-CN" b="1" kern="0" dirty="0">
                <a:latin typeface="等线" panose="02010600030101010101" pitchFamily="2" charset="-122"/>
                <a:cs typeface="宋体" panose="02010600030101010101" pitchFamily="2" charset="-122"/>
              </a:rPr>
              <a:t>（视图）</a:t>
            </a:r>
            <a:r>
              <a:rPr lang="en-US" altLang="zh-CN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 </a:t>
            </a:r>
            <a:r>
              <a:rPr lang="zh-CN" altLang="zh-CN" kern="0" dirty="0">
                <a:latin typeface="等线" panose="02010600030101010101" pitchFamily="2" charset="-122"/>
                <a:cs typeface="宋体" panose="02010600030101010101" pitchFamily="2" charset="-122"/>
              </a:rPr>
              <a:t>视图代表模型包含的数据的可视化。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Controller</a:t>
            </a:r>
            <a:r>
              <a:rPr lang="zh-CN" altLang="zh-CN" b="1" kern="0" dirty="0">
                <a:latin typeface="等线" panose="02010600030101010101" pitchFamily="2" charset="-122"/>
                <a:cs typeface="宋体" panose="02010600030101010101" pitchFamily="2" charset="-122"/>
              </a:rPr>
              <a:t>（控制器）</a:t>
            </a:r>
            <a:r>
              <a:rPr lang="en-US" altLang="zh-CN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 </a:t>
            </a:r>
            <a:r>
              <a:rPr lang="zh-CN" altLang="zh-CN" kern="0" dirty="0">
                <a:latin typeface="等线" panose="02010600030101010101" pitchFamily="2" charset="-122"/>
                <a:cs typeface="宋体" panose="02010600030101010101" pitchFamily="2" charset="-122"/>
              </a:rPr>
              <a:t>控制器作用于模型和视图上。它控制数据流向模型对象，并在数据变化时更新视图。它使视图与模型分离开。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47DB4C-94A9-497C-9A91-757AAB916C1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7"/>
          <a:stretch/>
        </p:blipFill>
        <p:spPr bwMode="auto">
          <a:xfrm>
            <a:off x="8183438" y="1623013"/>
            <a:ext cx="3590508" cy="43262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22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111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体系结构图</a:t>
            </a:r>
            <a:endParaRPr lang="zh-CN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7565036B-7704-439D-A53C-F39B5E81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13" y="0"/>
            <a:ext cx="6257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70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6D647-A477-4B36-A3D2-A06D65E9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0" y="544604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模块接口调用关系：</a:t>
            </a:r>
            <a:endParaRPr kumimoji="0" lang="zh-CN" altLang="zh-CN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图片 158">
            <a:extLst>
              <a:ext uri="{FF2B5EF4-FFF2-40B4-BE49-F238E27FC236}">
                <a16:creationId xmlns:a16="http://schemas.microsoft.com/office/drawing/2014/main" id="{B08FEED9-958A-4213-A222-3BFE07FE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1001804"/>
            <a:ext cx="5273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E515B43-FAF2-494F-A473-E2A0459F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0" y="412600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F2CEC9-D278-42EC-B427-905626C9F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37409"/>
              </p:ext>
            </p:extLst>
          </p:nvPr>
        </p:nvGraphicFramePr>
        <p:xfrm>
          <a:off x="6285756" y="3327316"/>
          <a:ext cx="5267960" cy="1074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04938229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532948274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75582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函数接口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722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增加用户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525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DeleteUser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删除用户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6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Update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更新用户信息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3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ReleasePost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更新发布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20421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979CC35-2F57-4A46-8671-2889754A1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2773"/>
              </p:ext>
            </p:extLst>
          </p:nvPr>
        </p:nvGraphicFramePr>
        <p:xfrm>
          <a:off x="6338771" y="1628294"/>
          <a:ext cx="5267960" cy="1315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587086445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1026350158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285309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函数接口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参数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70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Tilte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content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userid</a:t>
                      </a:r>
                      <a:r>
                        <a:rPr lang="zh-CN" sz="1050" kern="100">
                          <a:effectLst/>
                        </a:rPr>
                        <a:t>，</a:t>
                      </a:r>
                      <a:r>
                        <a:rPr lang="en-US" sz="1050" kern="100">
                          <a:effectLst/>
                        </a:rPr>
                        <a:t>score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添加发布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63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UpdatePost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更新发布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99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FindPost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检索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06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deletePost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删除发布内容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80607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F40652E-D62A-4EC6-987C-738855CAE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54273"/>
              </p:ext>
            </p:extLst>
          </p:nvPr>
        </p:nvGraphicFramePr>
        <p:xfrm>
          <a:off x="6264746" y="4812693"/>
          <a:ext cx="5267960" cy="64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3601668109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1003490305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50468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函数接口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74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AddComment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CommentId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添加评论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63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DeleteComment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CommentId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删除评论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65576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1B06DB96-F6B4-4C4D-9E14-FA996A03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576" y="907348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用户表操作：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表操作：</a:t>
            </a:r>
            <a:endParaRPr kumimoji="0" lang="zh-CN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Comment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表操作：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70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515B43-FAF2-494F-A473-E2A0459F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0" y="412600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D77234-7FAF-477D-8D36-125CE3E2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76404"/>
              </p:ext>
            </p:extLst>
          </p:nvPr>
        </p:nvGraphicFramePr>
        <p:xfrm>
          <a:off x="4064697" y="49783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3895592222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790753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User/signup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72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652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Session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83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GET/POST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06975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8167F0D-DFED-471E-A147-1421E2CB4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44267"/>
              </p:ext>
            </p:extLst>
          </p:nvPr>
        </p:nvGraphicFramePr>
        <p:xfrm>
          <a:off x="4093079" y="1232096"/>
          <a:ext cx="5267960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4779085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09049362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61580609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28132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是否必须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49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登陆账号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1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60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注册的手机号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324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手机验证码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92331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434F6A7-BD93-423A-880E-317776E8C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0431"/>
              </p:ext>
            </p:extLst>
          </p:nvPr>
        </p:nvGraphicFramePr>
        <p:xfrm>
          <a:off x="4095080" y="2118155"/>
          <a:ext cx="526796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330000038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41817986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99090645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848595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是否必须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35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Sessionid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42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60907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B544FCC-2A1B-4778-807B-EE1DF6AB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4645"/>
              </p:ext>
            </p:extLst>
          </p:nvPr>
        </p:nvGraphicFramePr>
        <p:xfrm>
          <a:off x="1270670" y="364297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1578835207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3780383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User/signin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56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63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Session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040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GET/POST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48341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0211B13-C887-45F6-8825-771291AC8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15637"/>
              </p:ext>
            </p:extLst>
          </p:nvPr>
        </p:nvGraphicFramePr>
        <p:xfrm>
          <a:off x="1270670" y="4369009"/>
          <a:ext cx="5267960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254409755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97543866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587069596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998739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是否必须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69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</a:t>
                      </a: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type1</a:t>
                      </a:r>
                      <a:r>
                        <a:rPr lang="zh-CN" sz="1050" kern="100" dirty="0">
                          <a:effectLst/>
                        </a:rPr>
                        <a:t>时必须）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登陆账号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10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type1</a:t>
                      </a:r>
                      <a:r>
                        <a:rPr lang="zh-CN" sz="1050" kern="100">
                          <a:effectLst/>
                        </a:rPr>
                        <a:t>时必须）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登录密码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5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type2</a:t>
                      </a:r>
                      <a:r>
                        <a:rPr lang="zh-CN" sz="1050" kern="100">
                          <a:effectLst/>
                        </a:rPr>
                        <a:t>时必须）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79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type2</a:t>
                      </a:r>
                      <a:r>
                        <a:rPr lang="zh-CN" sz="1050" kern="100">
                          <a:effectLst/>
                        </a:rPr>
                        <a:t>时必须）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手机验证码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66775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B4A5704-CAC8-4B58-A630-0CB67D605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0594"/>
              </p:ext>
            </p:extLst>
          </p:nvPr>
        </p:nvGraphicFramePr>
        <p:xfrm>
          <a:off x="1244237" y="5265194"/>
          <a:ext cx="5267960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5765756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78104721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97736188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661424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是否必须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78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Sessionid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66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380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Array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496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昵称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91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93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47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头像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头像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270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70144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50145E49-3C3B-405E-A8B7-96521B9D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226" y="426754"/>
            <a:ext cx="27398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用户注册（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user/signup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DCB034-7A6B-4BEE-8B85-F9DB0A5F23BF}"/>
              </a:ext>
            </a:extLst>
          </p:cNvPr>
          <p:cNvSpPr/>
          <p:nvPr/>
        </p:nvSpPr>
        <p:spPr>
          <a:xfrm>
            <a:off x="1244237" y="2680833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用户登录（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user/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signin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Request</a:t>
            </a:r>
            <a:endParaRPr lang="en-US" altLang="zh-CN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endParaRPr lang="en-US" altLang="zh-CN" sz="800" dirty="0"/>
          </a:p>
        </p:txBody>
      </p:sp>
    </p:spTree>
    <p:extLst>
      <p:ext uri="{BB962C8B-B14F-4D97-AF65-F5344CB8AC3E}">
        <p14:creationId xmlns:p14="http://schemas.microsoft.com/office/powerpoint/2010/main" val="35357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342329" y="562313"/>
            <a:ext cx="1658729" cy="1658048"/>
            <a:chOff x="1342329" y="562313"/>
            <a:chExt cx="1658729" cy="1658048"/>
          </a:xfrm>
        </p:grpSpPr>
        <p:sp>
          <p:nvSpPr>
            <p:cNvPr id="41" name="椭圆 64"/>
            <p:cNvSpPr>
              <a:spLocks noChangeArrowheads="1"/>
            </p:cNvSpPr>
            <p:nvPr/>
          </p:nvSpPr>
          <p:spPr bwMode="auto">
            <a:xfrm>
              <a:off x="1342329" y="562313"/>
              <a:ext cx="1658729" cy="1658048"/>
            </a:xfrm>
            <a:prstGeom prst="ellipse">
              <a:avLst/>
            </a:prstGeom>
            <a:solidFill>
              <a:srgbClr val="414455"/>
            </a:solidFill>
            <a:ln w="1905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66"/>
            <p:cNvSpPr>
              <a:spLocks noChangeArrowheads="1"/>
            </p:cNvSpPr>
            <p:nvPr/>
          </p:nvSpPr>
          <p:spPr bwMode="auto">
            <a:xfrm>
              <a:off x="1626212" y="980728"/>
              <a:ext cx="1090962" cy="5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经典繁超宋" panose="02010609000101010101" pitchFamily="49" charset="-122"/>
                </a:rPr>
                <a:t>目录</a:t>
              </a:r>
              <a:endParaRPr lang="zh-CN" altLang="en-US" sz="2800"/>
            </a:p>
          </p:txBody>
        </p:sp>
        <p:sp>
          <p:nvSpPr>
            <p:cNvPr id="44" name="TextBox 179"/>
            <p:cNvSpPr>
              <a:spLocks noChangeArrowheads="1"/>
            </p:cNvSpPr>
            <p:nvPr/>
          </p:nvSpPr>
          <p:spPr bwMode="auto">
            <a:xfrm>
              <a:off x="1452218" y="1412387"/>
              <a:ext cx="1438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FFFF"/>
                  </a:solidFill>
                  <a:sym typeface="Arial" panose="020B0604020202020204" pitchFamily="34" charset="0"/>
                </a:rPr>
                <a:t>CONTENTS</a:t>
              </a:r>
              <a:endParaRPr lang="zh-CN" altLang="en-US" sz="1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0" y="2571549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52456" y="3368778"/>
            <a:ext cx="877066" cy="877066"/>
            <a:chOff x="952456" y="3218117"/>
            <a:chExt cx="877066" cy="877066"/>
          </a:xfrm>
        </p:grpSpPr>
        <p:sp>
          <p:nvSpPr>
            <p:cNvPr id="34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7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组合 71"/>
          <p:cNvGrpSpPr/>
          <p:nvPr/>
        </p:nvGrpSpPr>
        <p:grpSpPr>
          <a:xfrm>
            <a:off x="2771301" y="3518048"/>
            <a:ext cx="877066" cy="877066"/>
            <a:chOff x="2812677" y="3391963"/>
            <a:chExt cx="877066" cy="877066"/>
          </a:xfrm>
        </p:grpSpPr>
        <p:sp>
          <p:nvSpPr>
            <p:cNvPr id="47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8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4678632" y="3143832"/>
            <a:ext cx="877066" cy="877066"/>
            <a:chOff x="4672898" y="293657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9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组合 69"/>
          <p:cNvGrpSpPr/>
          <p:nvPr/>
        </p:nvGrpSpPr>
        <p:grpSpPr>
          <a:xfrm>
            <a:off x="6634716" y="2461935"/>
            <a:ext cx="877066" cy="877066"/>
            <a:chOff x="6533119" y="2285390"/>
            <a:chExt cx="877066" cy="877066"/>
          </a:xfrm>
        </p:grpSpPr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0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组合 68"/>
          <p:cNvGrpSpPr/>
          <p:nvPr/>
        </p:nvGrpSpPr>
        <p:grpSpPr>
          <a:xfrm>
            <a:off x="8428692" y="2172029"/>
            <a:ext cx="877066" cy="877066"/>
            <a:chOff x="8393340" y="1988840"/>
            <a:chExt cx="877066" cy="877066"/>
          </a:xfrm>
        </p:grpSpPr>
        <p:sp>
          <p:nvSpPr>
            <p:cNvPr id="59" name="椭圆 58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1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529529" y="4401754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75459" y="292768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功能模块设计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68351" y="41533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60313" y="32145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健壮性和安全性</a:t>
            </a:r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C38E65E4-4EE8-43DB-A86B-353C838929ED}"/>
              </a:ext>
            </a:extLst>
          </p:cNvPr>
          <p:cNvSpPr txBox="1"/>
          <p:nvPr/>
        </p:nvSpPr>
        <p:spPr>
          <a:xfrm>
            <a:off x="6211474" y="188145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体系结构设计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E55E8F-6904-4814-930C-D0BBEEE5CDFA}"/>
              </a:ext>
            </a:extLst>
          </p:cNvPr>
          <p:cNvGrpSpPr/>
          <p:nvPr/>
        </p:nvGrpSpPr>
        <p:grpSpPr>
          <a:xfrm>
            <a:off x="10222668" y="2450732"/>
            <a:ext cx="877066" cy="877066"/>
            <a:chOff x="952456" y="3218117"/>
            <a:chExt cx="877066" cy="877066"/>
          </a:xfrm>
        </p:grpSpPr>
        <p:sp>
          <p:nvSpPr>
            <p:cNvPr id="28" name="椭圆 50">
              <a:extLst>
                <a:ext uri="{FF2B5EF4-FFF2-40B4-BE49-F238E27FC236}">
                  <a16:creationId xmlns:a16="http://schemas.microsoft.com/office/drawing/2014/main" id="{F95F6DB4-8321-45EF-9C49-350FCD972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9" name="Picture 3" descr="D:\360data\重要数据\桌面\4675.png">
              <a:extLst>
                <a:ext uri="{FF2B5EF4-FFF2-40B4-BE49-F238E27FC236}">
                  <a16:creationId xmlns:a16="http://schemas.microsoft.com/office/drawing/2014/main" id="{5943FB5E-1C2B-4327-85A6-44E57BF42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88">
            <a:extLst>
              <a:ext uri="{FF2B5EF4-FFF2-40B4-BE49-F238E27FC236}">
                <a16:creationId xmlns:a16="http://schemas.microsoft.com/office/drawing/2014/main" id="{585BCE37-8FB9-48DC-A5B2-18A923035E3F}"/>
              </a:ext>
            </a:extLst>
          </p:cNvPr>
          <p:cNvSpPr txBox="1"/>
          <p:nvPr/>
        </p:nvSpPr>
        <p:spPr>
          <a:xfrm>
            <a:off x="10255244" y="19200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9220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4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0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6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550"/>
                                </p:stCondLst>
                                <p:childTnLst>
                                  <p:par>
                                    <p:cTn id="7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5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7" grpId="0"/>
          <p:bldP spid="89" grpId="0"/>
          <p:bldP spid="93" grpId="0"/>
          <p:bldP spid="31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4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950"/>
                                </p:stCondLst>
                                <p:childTnLst>
                                  <p:par>
                                    <p:cTn id="5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55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7700"/>
                                </p:stCondLst>
                                <p:childTnLst>
                                  <p:par>
                                    <p:cTn id="6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7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550"/>
                                </p:stCondLst>
                                <p:childTnLst>
                                  <p:par>
                                    <p:cTn id="7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05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7" grpId="0"/>
          <p:bldP spid="89" grpId="0"/>
          <p:bldP spid="93" grpId="0"/>
          <p:bldP spid="31" grpId="0"/>
          <p:bldP spid="3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523571" y="429309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健壮性和安全性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21936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303730"/>
            <a:ext cx="180975" cy="1488517"/>
            <a:chOff x="6032873" y="1880798"/>
            <a:chExt cx="180975" cy="1488517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471466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8171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输入输出说明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4713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测试计划和故障处理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25024" y="6062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兼容性需求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13FD09-2081-46D3-A849-C51FFF67DAC9}"/>
              </a:ext>
            </a:extLst>
          </p:cNvPr>
          <p:cNvSpPr/>
          <p:nvPr/>
        </p:nvSpPr>
        <p:spPr>
          <a:xfrm>
            <a:off x="622598" y="589639"/>
            <a:ext cx="84249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兼容性需求</a:t>
            </a:r>
            <a:endParaRPr lang="en-US" altLang="zh-CN" sz="32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本系统研发过程中，要充分界面风格的一致性。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信息服务标准：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信息检索响应时间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&lt;=3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信息查重时间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&lt;=5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吞吐量指标：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支持同时在线用户不低于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并发用户不低于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数据描述的一致性。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支持中文，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编码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精度：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所有小数以（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）为标准，显示时按四舍五入保留两位小数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所有整数以（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Interger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）为标准，超过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最大值则以指数形式显示。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所有字符串以（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）为标准，大字符串显示时用多行文本框显示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所有时间日期以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2020/04/05 20:29:03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格式显示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38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9D882-EEDF-4D20-BCC7-161230F1C139}"/>
              </a:ext>
            </a:extLst>
          </p:cNvPr>
          <p:cNvSpPr/>
          <p:nvPr/>
        </p:nvSpPr>
        <p:spPr>
          <a:xfrm>
            <a:off x="249104" y="473394"/>
            <a:ext cx="105851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注册页面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位纯数字手机号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位数字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不输入账号，提示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请输入账号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不输入验证码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提示“请输入验证码“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账号不是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11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位手机号，提示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账号格式错误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验证码不正确，提示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登录页面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位纯数字手机号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密码，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6-20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位字符串，限定数字、字母、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@!.#*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不输入账号，提示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请输入账号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不输入密码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提示“请输入密码“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账号不是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11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位手机号，提示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账号格式错误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密码不正确，提示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密码错误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找回密码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位纯数字手机号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位数字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输出格式：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不输入账号，提示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请输入账号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不输入验证码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提示“请输入验证码“</a:t>
            </a: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账号不是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11 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位手机号，提示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账号格式错误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验证码不正确，提示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验证码错误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38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9D882-EEDF-4D20-BCC7-161230F1C139}"/>
              </a:ext>
            </a:extLst>
          </p:cNvPr>
          <p:cNvSpPr/>
          <p:nvPr/>
        </p:nvSpPr>
        <p:spPr>
          <a:xfrm>
            <a:off x="251014" y="638497"/>
            <a:ext cx="1058517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/>
              <a:t>个人主页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昵称：</a:t>
            </a:r>
            <a:r>
              <a:rPr lang="en-US" altLang="zh-CN" sz="1400" dirty="0"/>
              <a:t>1-10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头像：</a:t>
            </a:r>
            <a:r>
              <a:rPr lang="en-US" altLang="zh-CN" sz="1400" dirty="0"/>
              <a:t>jpg</a:t>
            </a:r>
            <a:r>
              <a:rPr lang="zh-CN" altLang="zh-CN" sz="1400" dirty="0"/>
              <a:t>格式的图片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个性签名“：</a:t>
            </a:r>
            <a:r>
              <a:rPr lang="en-US" altLang="zh-CN" sz="1400" dirty="0"/>
              <a:t>1-50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留言：</a:t>
            </a:r>
            <a:r>
              <a:rPr lang="en-US" altLang="zh-CN" sz="1400" dirty="0"/>
              <a:t>1-200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不输入昵称，提示</a:t>
            </a:r>
            <a:r>
              <a:rPr lang="en-US" altLang="zh-CN" sz="1400" dirty="0"/>
              <a:t>“</a:t>
            </a:r>
            <a:r>
              <a:rPr lang="zh-CN" altLang="zh-CN" sz="1400" dirty="0"/>
              <a:t>请输入昵称</a:t>
            </a:r>
            <a:r>
              <a:rPr lang="en-US" altLang="zh-CN" sz="1400" dirty="0"/>
              <a:t>”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输入昵称过长，提示“昵称请在</a:t>
            </a:r>
            <a:r>
              <a:rPr lang="en-US" altLang="zh-CN" sz="1400" dirty="0"/>
              <a:t>10</a:t>
            </a:r>
            <a:r>
              <a:rPr lang="zh-CN" altLang="zh-CN" sz="1400" dirty="0"/>
              <a:t>字以内”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输入头像格式错误，提示“输入的头像图片为</a:t>
            </a:r>
            <a:r>
              <a:rPr lang="en-US" altLang="zh-CN" sz="1400" dirty="0"/>
              <a:t>jpg</a:t>
            </a:r>
            <a:r>
              <a:rPr lang="zh-CN" altLang="zh-CN" sz="1400" dirty="0"/>
              <a:t>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输入的个性签名过长，提示“个性签名请在</a:t>
            </a:r>
            <a:r>
              <a:rPr lang="en-US" altLang="zh-CN" sz="1400" dirty="0"/>
              <a:t>50</a:t>
            </a:r>
            <a:r>
              <a:rPr lang="zh-CN" altLang="zh-CN" sz="1400" dirty="0"/>
              <a:t>字以内“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不输入留言</a:t>
            </a:r>
            <a:r>
              <a:rPr lang="en-US" altLang="zh-CN" sz="1400" dirty="0"/>
              <a:t>,</a:t>
            </a:r>
            <a:r>
              <a:rPr lang="zh-CN" altLang="zh-CN" sz="1400" dirty="0"/>
              <a:t>提示“请输入留言“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输入留言过长，提示“留言请在</a:t>
            </a:r>
            <a:r>
              <a:rPr lang="en-US" altLang="zh-CN" sz="1400" dirty="0"/>
              <a:t>200</a:t>
            </a:r>
            <a:r>
              <a:rPr lang="zh-CN" altLang="zh-CN" sz="1400" dirty="0"/>
              <a:t>字以内“</a:t>
            </a:r>
          </a:p>
          <a:p>
            <a:r>
              <a:rPr lang="zh-CN" altLang="zh-CN" sz="1400" b="1" dirty="0"/>
              <a:t>新建日志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标题：</a:t>
            </a:r>
            <a:r>
              <a:rPr lang="en-US" altLang="zh-CN" sz="1400" dirty="0"/>
              <a:t>1-20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内容：长度不限的字符串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文件：</a:t>
            </a:r>
            <a:r>
              <a:rPr lang="en-US" altLang="zh-CN" sz="1400" dirty="0"/>
              <a:t>pdf</a:t>
            </a:r>
            <a:r>
              <a:rPr lang="zh-CN" altLang="zh-CN" sz="1400" dirty="0"/>
              <a:t>格式文件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未输入标题，提示“请输入标题”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未输入内容，提示“请输入内容”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输入标题过长，提示“标题应在</a:t>
            </a:r>
            <a:r>
              <a:rPr lang="en-US" altLang="zh-CN" sz="1400" dirty="0"/>
              <a:t>20</a:t>
            </a:r>
            <a:r>
              <a:rPr lang="zh-CN" altLang="zh-CN" sz="1400" dirty="0"/>
              <a:t>字以内“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输入文件格式错误，提示“请输入</a:t>
            </a:r>
            <a:r>
              <a:rPr lang="en-US" altLang="zh-CN" sz="1400" dirty="0"/>
              <a:t>pdf</a:t>
            </a:r>
            <a:r>
              <a:rPr lang="zh-CN" altLang="zh-CN" sz="1400" dirty="0"/>
              <a:t>文件“</a:t>
            </a:r>
          </a:p>
          <a:p>
            <a:pPr marL="266700" indent="26670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38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9D882-EEDF-4D20-BCC7-161230F1C139}"/>
              </a:ext>
            </a:extLst>
          </p:cNvPr>
          <p:cNvSpPr/>
          <p:nvPr/>
        </p:nvSpPr>
        <p:spPr>
          <a:xfrm>
            <a:off x="251014" y="638497"/>
            <a:ext cx="105851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搜索用户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输入格式：</a:t>
            </a:r>
          </a:p>
          <a:p>
            <a:r>
              <a:rPr lang="zh-CN" altLang="zh-CN" dirty="0"/>
              <a:t>搜索框：</a:t>
            </a:r>
            <a:r>
              <a:rPr lang="en-US" altLang="zh-CN" dirty="0"/>
              <a:t>1-10</a:t>
            </a:r>
            <a:r>
              <a:rPr lang="zh-CN" altLang="zh-CN" dirty="0"/>
              <a:t>位的字符串，不限数字，字母，符号</a:t>
            </a:r>
          </a:p>
          <a:p>
            <a:r>
              <a:rPr lang="zh-CN" altLang="zh-CN" dirty="0"/>
              <a:t>输出格式：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未输入搜索框，提示“请输入搜索框”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搜索框输入过长，提示“请输入</a:t>
            </a:r>
            <a:r>
              <a:rPr lang="en-US" altLang="zh-CN" dirty="0"/>
              <a:t>10</a:t>
            </a:r>
            <a:r>
              <a:rPr lang="zh-CN" altLang="zh-CN" dirty="0"/>
              <a:t>位以内的用户名“</a:t>
            </a:r>
          </a:p>
          <a:p>
            <a:r>
              <a:rPr lang="zh-CN" altLang="zh-CN" b="1" dirty="0"/>
              <a:t>搜索电影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输入格式：</a:t>
            </a:r>
          </a:p>
          <a:p>
            <a:r>
              <a:rPr lang="zh-CN" altLang="zh-CN" dirty="0"/>
              <a:t>搜索框：</a:t>
            </a:r>
            <a:r>
              <a:rPr lang="en-US" altLang="zh-CN" dirty="0"/>
              <a:t>1-20</a:t>
            </a:r>
            <a:r>
              <a:rPr lang="zh-CN" altLang="zh-CN" dirty="0"/>
              <a:t>位的字符串，不限数字，字母</a:t>
            </a:r>
          </a:p>
          <a:p>
            <a:r>
              <a:rPr lang="zh-CN" altLang="zh-CN" dirty="0"/>
              <a:t>输出格式：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未输入搜索框，提示“请输入搜索框”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搜索框输入过长，提示“请输入</a:t>
            </a:r>
            <a:r>
              <a:rPr lang="en-US" altLang="zh-CN" dirty="0"/>
              <a:t>20</a:t>
            </a:r>
            <a:r>
              <a:rPr lang="zh-CN" altLang="zh-CN" dirty="0"/>
              <a:t>位以内的电影名“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搜索框输入符号，提示“输入框中包含非法字符”</a:t>
            </a:r>
          </a:p>
          <a:p>
            <a:r>
              <a:rPr lang="zh-CN" altLang="zh-CN" b="1" dirty="0"/>
              <a:t>搜索音乐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输入格式：</a:t>
            </a:r>
          </a:p>
          <a:p>
            <a:r>
              <a:rPr lang="zh-CN" altLang="zh-CN" dirty="0"/>
              <a:t>搜索框：</a:t>
            </a:r>
            <a:r>
              <a:rPr lang="en-US" altLang="zh-CN" dirty="0"/>
              <a:t>1-20</a:t>
            </a:r>
            <a:r>
              <a:rPr lang="zh-CN" altLang="zh-CN" dirty="0"/>
              <a:t>位的字符串，不限数字，字母</a:t>
            </a:r>
          </a:p>
          <a:p>
            <a:r>
              <a:rPr lang="zh-CN" altLang="zh-CN" dirty="0"/>
              <a:t>输出格式：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未输入搜索框，提示“请输入搜索框”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搜索框输入过长，提示“请输入</a:t>
            </a:r>
            <a:r>
              <a:rPr lang="en-US" altLang="zh-CN" dirty="0"/>
              <a:t>20</a:t>
            </a:r>
            <a:r>
              <a:rPr lang="zh-CN" altLang="zh-CN" dirty="0"/>
              <a:t>位以内的音乐名“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搜索框输入符号，提示“输入框中包含非法字符”</a:t>
            </a:r>
          </a:p>
        </p:txBody>
      </p:sp>
    </p:spTree>
    <p:extLst>
      <p:ext uri="{BB962C8B-B14F-4D97-AF65-F5344CB8AC3E}">
        <p14:creationId xmlns:p14="http://schemas.microsoft.com/office/powerpoint/2010/main" val="11338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38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9D882-EEDF-4D20-BCC7-161230F1C139}"/>
              </a:ext>
            </a:extLst>
          </p:cNvPr>
          <p:cNvSpPr/>
          <p:nvPr/>
        </p:nvSpPr>
        <p:spPr>
          <a:xfrm>
            <a:off x="251014" y="638497"/>
            <a:ext cx="105851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/>
              <a:t>搜索读书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搜索框：</a:t>
            </a:r>
            <a:r>
              <a:rPr lang="en-US" altLang="zh-CN" sz="1400" dirty="0"/>
              <a:t>1-20</a:t>
            </a:r>
            <a:r>
              <a:rPr lang="zh-CN" altLang="zh-CN" sz="1400" dirty="0"/>
              <a:t>位的字符串，不限数字，字母</a:t>
            </a:r>
          </a:p>
          <a:p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未输入搜索框，提示“请输入搜索框”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搜索框输入过长，提示“请输入</a:t>
            </a:r>
            <a:r>
              <a:rPr lang="en-US" altLang="zh-CN" sz="1400" dirty="0"/>
              <a:t>20</a:t>
            </a:r>
            <a:r>
              <a:rPr lang="zh-CN" altLang="zh-CN" sz="1400" dirty="0"/>
              <a:t>位以内的书名“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搜索框输入符号，提示“输入框中包含非法字符”</a:t>
            </a:r>
          </a:p>
          <a:p>
            <a:r>
              <a:rPr lang="zh-CN" altLang="zh-CN" sz="1400" b="1" dirty="0"/>
              <a:t>新建评论帖子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标题：</a:t>
            </a:r>
            <a:r>
              <a:rPr lang="en-US" altLang="zh-CN" sz="1400" dirty="0"/>
              <a:t>1-20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内容：长度不限的字符串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文件：不限文件格式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未输入标题，提示“请输入标题”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未输入内容，提示“请输入内容”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输入标题过长，提示“标题应在</a:t>
            </a:r>
            <a:r>
              <a:rPr lang="en-US" altLang="zh-CN" sz="1400" dirty="0"/>
              <a:t>20</a:t>
            </a:r>
            <a:r>
              <a:rPr lang="zh-CN" altLang="zh-CN" sz="1400" dirty="0"/>
              <a:t>字以内“</a:t>
            </a:r>
          </a:p>
          <a:p>
            <a:r>
              <a:rPr lang="zh-CN" altLang="zh-CN" sz="1400" b="1" dirty="0"/>
              <a:t>回复评论帖子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回复：</a:t>
            </a:r>
            <a:r>
              <a:rPr lang="en-US" altLang="zh-CN" sz="1400" dirty="0"/>
              <a:t>1-200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未输入回复，提示“请输入回复”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输入回复过长，提示“回复请在</a:t>
            </a:r>
            <a:r>
              <a:rPr lang="en-US" altLang="zh-CN" sz="1400" dirty="0"/>
              <a:t>200</a:t>
            </a:r>
            <a:r>
              <a:rPr lang="zh-CN" altLang="zh-CN" sz="1400" dirty="0"/>
              <a:t>字以内”</a:t>
            </a:r>
          </a:p>
          <a:p>
            <a:r>
              <a:rPr lang="zh-CN" altLang="zh-CN" sz="1400" b="1" dirty="0"/>
              <a:t>发表动态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回复：</a:t>
            </a:r>
            <a:r>
              <a:rPr lang="en-US" altLang="zh-CN" sz="1400" dirty="0"/>
              <a:t>1-200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未输入回复，提示“请输入动态”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输入动态过长，提示“发表动态请在</a:t>
            </a:r>
            <a:r>
              <a:rPr lang="en-US" altLang="zh-CN" sz="1400" dirty="0"/>
              <a:t>200</a:t>
            </a:r>
            <a:r>
              <a:rPr lang="zh-CN" altLang="zh-CN" sz="1400" dirty="0"/>
              <a:t>字以内”</a:t>
            </a:r>
          </a:p>
        </p:txBody>
      </p:sp>
    </p:spTree>
    <p:extLst>
      <p:ext uri="{BB962C8B-B14F-4D97-AF65-F5344CB8AC3E}">
        <p14:creationId xmlns:p14="http://schemas.microsoft.com/office/powerpoint/2010/main" val="3933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00746" y="638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E9D882-EEDF-4D20-BCC7-161230F1C139}"/>
              </a:ext>
            </a:extLst>
          </p:cNvPr>
          <p:cNvSpPr/>
          <p:nvPr/>
        </p:nvSpPr>
        <p:spPr>
          <a:xfrm>
            <a:off x="251014" y="638497"/>
            <a:ext cx="1058517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b="1" dirty="0"/>
              <a:t>新建资源帖子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标题：</a:t>
            </a:r>
            <a:r>
              <a:rPr lang="en-US" altLang="zh-CN" sz="1400" dirty="0"/>
              <a:t>1-20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内容：长度不限的字符串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文件：不限文件格式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文件可见：选择需要积分，全部可见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积分：当文件可见选择需要积分时，输入积分</a:t>
            </a:r>
            <a:r>
              <a:rPr lang="en-US" altLang="zh-CN" sz="1400" dirty="0"/>
              <a:t>1-20</a:t>
            </a:r>
            <a:r>
              <a:rPr lang="zh-CN" altLang="zh-CN" sz="1400" dirty="0"/>
              <a:t>个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未输入标题，提示“请输入标题”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未输入内容，提示“请输入内容”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输入标题过长，提示“标题应在</a:t>
            </a:r>
            <a:r>
              <a:rPr lang="en-US" altLang="zh-CN" sz="1400" dirty="0"/>
              <a:t>20</a:t>
            </a:r>
            <a:r>
              <a:rPr lang="zh-CN" altLang="zh-CN" sz="1400" dirty="0"/>
              <a:t>字以内“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未输入积分，提示“请输入查看所需积分”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输入积分过多，提示“积分最多需要</a:t>
            </a:r>
            <a:r>
              <a:rPr lang="en-US" altLang="zh-CN" sz="1400" dirty="0"/>
              <a:t>20</a:t>
            </a:r>
            <a:r>
              <a:rPr lang="zh-CN" altLang="zh-CN" sz="1400" dirty="0"/>
              <a:t>分”</a:t>
            </a:r>
          </a:p>
          <a:p>
            <a:r>
              <a:rPr lang="zh-CN" altLang="zh-CN" sz="1400" b="1" dirty="0"/>
              <a:t>回复资源帖子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回复：</a:t>
            </a:r>
            <a:r>
              <a:rPr lang="en-US" altLang="zh-CN" sz="1400" dirty="0"/>
              <a:t>1-200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未输入回复，提示“请输入回复”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输入回复过长，提示“回复请在</a:t>
            </a:r>
            <a:r>
              <a:rPr lang="en-US" altLang="zh-CN" sz="1400" dirty="0"/>
              <a:t>200</a:t>
            </a:r>
            <a:r>
              <a:rPr lang="zh-CN" altLang="zh-CN" sz="1400" dirty="0"/>
              <a:t>字以内”</a:t>
            </a:r>
          </a:p>
          <a:p>
            <a:r>
              <a:rPr lang="zh-CN" altLang="zh-CN" sz="1400" b="1" dirty="0"/>
              <a:t>评论话题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输入格式：</a:t>
            </a:r>
          </a:p>
          <a:p>
            <a:r>
              <a:rPr lang="zh-CN" altLang="zh-CN" sz="1400" dirty="0"/>
              <a:t>回复：</a:t>
            </a:r>
            <a:r>
              <a:rPr lang="en-US" altLang="zh-CN" sz="1400" dirty="0"/>
              <a:t>1-200</a:t>
            </a:r>
            <a:r>
              <a:rPr lang="zh-CN" altLang="zh-CN" sz="1400" dirty="0"/>
              <a:t>位的字符串，不限数字，字母，符号</a:t>
            </a:r>
          </a:p>
          <a:p>
            <a:r>
              <a:rPr lang="en-US" altLang="zh-CN" sz="1400" dirty="0"/>
              <a:t>	</a:t>
            </a:r>
            <a:r>
              <a:rPr lang="zh-CN" altLang="zh-CN" sz="1400" dirty="0"/>
              <a:t>输出格式：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未输入评论，提示“请输入评论”</a:t>
            </a:r>
          </a:p>
          <a:p>
            <a:r>
              <a:rPr lang="en-US" altLang="zh-CN" sz="1400" dirty="0"/>
              <a:t>		</a:t>
            </a:r>
            <a:r>
              <a:rPr lang="zh-CN" altLang="zh-CN" sz="1400" dirty="0"/>
              <a:t>输入评论过长，提示“评论请在</a:t>
            </a:r>
            <a:r>
              <a:rPr lang="en-US" altLang="zh-CN" sz="1400" dirty="0"/>
              <a:t>200</a:t>
            </a:r>
            <a:r>
              <a:rPr lang="zh-CN" altLang="zh-CN" sz="1400" dirty="0"/>
              <a:t>字以内”</a:t>
            </a:r>
          </a:p>
        </p:txBody>
      </p:sp>
    </p:spTree>
    <p:extLst>
      <p:ext uri="{BB962C8B-B14F-4D97-AF65-F5344CB8AC3E}">
        <p14:creationId xmlns:p14="http://schemas.microsoft.com/office/powerpoint/2010/main" val="12004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6416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49653A-C238-4DE6-BD15-5A17E20C0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87719"/>
              </p:ext>
            </p:extLst>
          </p:nvPr>
        </p:nvGraphicFramePr>
        <p:xfrm>
          <a:off x="809392" y="641632"/>
          <a:ext cx="4133686" cy="1563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843">
                  <a:extLst>
                    <a:ext uri="{9D8B030D-6E8A-4147-A177-3AD203B41FA5}">
                      <a16:colId xmlns:a16="http://schemas.microsoft.com/office/drawing/2014/main" val="3001468262"/>
                    </a:ext>
                  </a:extLst>
                </a:gridCol>
                <a:gridCol w="2066843">
                  <a:extLst>
                    <a:ext uri="{9D8B030D-6E8A-4147-A177-3AD203B41FA5}">
                      <a16:colId xmlns:a16="http://schemas.microsoft.com/office/drawing/2014/main" val="2915963577"/>
                    </a:ext>
                  </a:extLst>
                </a:gridCol>
              </a:tblGrid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284927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注册新用户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手工测试、功能测试</a:t>
                      </a:r>
                      <a:r>
                        <a:rPr lang="en-US" sz="1050" kern="100">
                          <a:effectLst/>
                        </a:rPr>
                        <a:t>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280988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手工测试、功能测试</a:t>
                      </a:r>
                      <a:r>
                        <a:rPr lang="en-US" sz="1050" kern="100">
                          <a:effectLst/>
                        </a:rPr>
                        <a:t>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911115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浏览帖子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手工测试、功能测试</a:t>
                      </a:r>
                      <a:r>
                        <a:rPr lang="en-US" sz="1050" kern="100">
                          <a:effectLst/>
                        </a:rPr>
                        <a:t>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611832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发表评论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手工测试、功能测试</a:t>
                      </a:r>
                      <a:r>
                        <a:rPr lang="en-US" sz="1050" kern="100">
                          <a:effectLst/>
                        </a:rPr>
                        <a:t>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428998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手工测试、功能测试</a:t>
                      </a:r>
                      <a:r>
                        <a:rPr lang="en-US" sz="1050" kern="100">
                          <a:effectLst/>
                        </a:rPr>
                        <a:t>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89653"/>
                  </a:ext>
                </a:extLst>
              </a:tr>
              <a:tr h="223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关注用户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手工测试、功能测试</a:t>
                      </a:r>
                      <a:r>
                        <a:rPr lang="en-US" sz="1050" kern="100" dirty="0">
                          <a:effectLst/>
                        </a:rPr>
                        <a:t>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89674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C3211C-9379-45BD-B854-37CF9D5B5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90319"/>
              </p:ext>
            </p:extLst>
          </p:nvPr>
        </p:nvGraphicFramePr>
        <p:xfrm>
          <a:off x="795620" y="3223101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2737099913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832795591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240167922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758883178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3888021268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421790741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3519601789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100904578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532460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auth_key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nickname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profile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points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83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Firstuser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473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Seconduser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595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Thirduser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111111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1038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03C3A5-C4EE-4C31-908D-250D640CC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77382"/>
              </p:ext>
            </p:extLst>
          </p:nvPr>
        </p:nvGraphicFramePr>
        <p:xfrm>
          <a:off x="795620" y="5076315"/>
          <a:ext cx="526796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012938883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318616077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157056219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 </a:t>
                      </a:r>
                      <a:r>
                        <a:rPr lang="en-US" sz="1050" kern="100">
                          <a:effectLst/>
                        </a:rPr>
                        <a:t>username 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Firstuser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该用户名已存在，注册失败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00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Zoronotnot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注册成功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957782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F087C2D-42B9-4F83-BE53-E8F82AA6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92" y="2201882"/>
            <a:ext cx="15263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注册新用户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用户表：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5BF716-77C7-4F71-8354-83ECD315D341}"/>
              </a:ext>
            </a:extLst>
          </p:cNvPr>
          <p:cNvSpPr/>
          <p:nvPr/>
        </p:nvSpPr>
        <p:spPr>
          <a:xfrm>
            <a:off x="783446" y="4605122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&amp;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6416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C6F42-8803-4A7D-8940-B927C45E1605}"/>
              </a:ext>
            </a:extLst>
          </p:cNvPr>
          <p:cNvSpPr/>
          <p:nvPr/>
        </p:nvSpPr>
        <p:spPr>
          <a:xfrm>
            <a:off x="406574" y="632113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用户登录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管理员表：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adminuser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6866C9-DAFD-4B02-9F04-F3DC7CFA5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91280"/>
              </p:ext>
            </p:extLst>
          </p:nvPr>
        </p:nvGraphicFramePr>
        <p:xfrm>
          <a:off x="419884" y="1715204"/>
          <a:ext cx="5267960" cy="32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546271198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99189820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4147594523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102402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autho_key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60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94272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4D09FD0-6A3A-4E49-9583-639BFF8C66F4}"/>
              </a:ext>
            </a:extLst>
          </p:cNvPr>
          <p:cNvSpPr/>
          <p:nvPr/>
        </p:nvSpPr>
        <p:spPr>
          <a:xfrm>
            <a:off x="419884" y="2115248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用户表：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7F95DB2-9292-4608-A091-1A09C2ABA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43443"/>
              </p:ext>
            </p:extLst>
          </p:nvPr>
        </p:nvGraphicFramePr>
        <p:xfrm>
          <a:off x="406574" y="2564584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655672226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1582486413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2595409480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392443823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395986439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1926457880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1513317735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3091040688"/>
                    </a:ext>
                  </a:extLst>
                </a:gridCol>
                <a:gridCol w="585470">
                  <a:extLst>
                    <a:ext uri="{9D8B030D-6E8A-4147-A177-3AD203B41FA5}">
                      <a16:colId xmlns:a16="http://schemas.microsoft.com/office/drawing/2014/main" val="822003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auth_key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nickname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profile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qq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wx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points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07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Firstuser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72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Seconduser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02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Thirduser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111111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57254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6D49D522-92B0-48C9-B305-C973F4E54A1D}"/>
              </a:ext>
            </a:extLst>
          </p:cNvPr>
          <p:cNvSpPr/>
          <p:nvPr/>
        </p:nvSpPr>
        <p:spPr>
          <a:xfrm>
            <a:off x="384494" y="3924748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E78AD41-7BC2-4AF9-A50A-83EBEFD8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84273"/>
              </p:ext>
            </p:extLst>
          </p:nvPr>
        </p:nvGraphicFramePr>
        <p:xfrm>
          <a:off x="419884" y="4607789"/>
          <a:ext cx="526796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172701536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731997975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18654408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 </a:t>
                      </a:r>
                      <a:r>
                        <a:rPr lang="en-US" sz="1050" kern="100">
                          <a:effectLst/>
                        </a:rPr>
                        <a:t>username password_hash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0718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Firstuser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登录成功，进入主页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64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Zoronotnot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用户名不存在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55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Firstuser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提示用户名或密码错误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3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登录成功，进入管理员页面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975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123456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提示用户名或密码错误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72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000000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提示用户名或密码错误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4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6416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B7D606-B06A-4A59-B86D-64B9E9717201}"/>
              </a:ext>
            </a:extLst>
          </p:cNvPr>
          <p:cNvSpPr/>
          <p:nvPr/>
        </p:nvSpPr>
        <p:spPr>
          <a:xfrm>
            <a:off x="334566" y="503384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评论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文章表：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3125C24-1026-4D96-A4A3-CB97399E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36201"/>
              </p:ext>
            </p:extLst>
          </p:nvPr>
        </p:nvGraphicFramePr>
        <p:xfrm>
          <a:off x="478582" y="1275192"/>
          <a:ext cx="526796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3821664150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412314128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1914505774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40005657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1322638638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3462400034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955900503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936881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Tags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Update_time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01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文章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02649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C950BDC-9275-4711-8EF4-3DA068CFF57D}"/>
              </a:ext>
            </a:extLst>
          </p:cNvPr>
          <p:cNvSpPr/>
          <p:nvPr/>
        </p:nvSpPr>
        <p:spPr>
          <a:xfrm>
            <a:off x="1299393" y="1916832"/>
            <a:ext cx="200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等线" panose="02010600030101010101" pitchFamily="2" charset="-122"/>
                <a:cs typeface="Times New Roman" panose="02020603050405020304" pitchFamily="18" charset="0"/>
              </a:rPr>
              <a:t>评论表：</a:t>
            </a:r>
            <a:r>
              <a:rPr lang="en-US" altLang="zh-CN" kern="100" dirty="0">
                <a:ea typeface="等线" panose="02010600030101010101" pitchFamily="2" charset="-122"/>
                <a:cs typeface="Times New Roman" panose="02020603050405020304" pitchFamily="18" charset="0"/>
              </a:rPr>
              <a:t>comment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8190C4-EFD6-48E8-AB79-3056BC64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3504"/>
              </p:ext>
            </p:extLst>
          </p:nvPr>
        </p:nvGraphicFramePr>
        <p:xfrm>
          <a:off x="483900" y="2447744"/>
          <a:ext cx="5267960" cy="160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>
                  <a:extLst>
                    <a:ext uri="{9D8B030D-6E8A-4147-A177-3AD203B41FA5}">
                      <a16:colId xmlns:a16="http://schemas.microsoft.com/office/drawing/2014/main" val="674223463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4211357203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1788445446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603320319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1655288102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989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Post_id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15735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B428EE5-A12D-4C18-AE31-C782455F6811}"/>
              </a:ext>
            </a:extLst>
          </p:cNvPr>
          <p:cNvSpPr/>
          <p:nvPr/>
        </p:nvSpPr>
        <p:spPr>
          <a:xfrm>
            <a:off x="478582" y="2760960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输入：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的用户对文章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进行评论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输出：评论成功，保存评论信息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66FA7DD-7265-47A0-98F7-0AD697582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17527"/>
              </p:ext>
            </p:extLst>
          </p:nvPr>
        </p:nvGraphicFramePr>
        <p:xfrm>
          <a:off x="459884" y="3966656"/>
          <a:ext cx="5267960" cy="32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>
                  <a:extLst>
                    <a:ext uri="{9D8B030D-6E8A-4147-A177-3AD203B41FA5}">
                      <a16:colId xmlns:a16="http://schemas.microsoft.com/office/drawing/2014/main" val="15580481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36655221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65326596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1157696199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50746835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121340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Content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Create_time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Post_id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46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08979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CA727BAB-6339-4197-B258-A9D5FA627A2C}"/>
              </a:ext>
            </a:extLst>
          </p:cNvPr>
          <p:cNvSpPr/>
          <p:nvPr/>
        </p:nvSpPr>
        <p:spPr>
          <a:xfrm>
            <a:off x="334566" y="4492098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关注用户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输入：用户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的用户关注用户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输出：关注成功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FFC5076-155F-437D-9B48-9819DAEC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85051"/>
              </p:ext>
            </p:extLst>
          </p:nvPr>
        </p:nvGraphicFramePr>
        <p:xfrm>
          <a:off x="459884" y="5854024"/>
          <a:ext cx="5267960" cy="320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44810827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3526260429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203156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From_user_id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5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8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0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74726" y="4221088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3135" y="2031364"/>
            <a:ext cx="180975" cy="808026"/>
            <a:chOff x="6032873" y="1897942"/>
            <a:chExt cx="180975" cy="91611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 flipH="1">
              <a:off x="6094944" y="1897942"/>
              <a:ext cx="28734" cy="916118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927592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263401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83238" y="25291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38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6416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C1DA7-0694-4965-A0D1-1F43B641D2DF}"/>
              </a:ext>
            </a:extLst>
          </p:cNvPr>
          <p:cNvSpPr/>
          <p:nvPr/>
        </p:nvSpPr>
        <p:spPr>
          <a:xfrm>
            <a:off x="486227" y="5393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点赞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D8673E-DB10-48C1-9D3B-599C249BB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19287"/>
              </p:ext>
            </p:extLst>
          </p:nvPr>
        </p:nvGraphicFramePr>
        <p:xfrm>
          <a:off x="512857" y="1018119"/>
          <a:ext cx="526796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910144993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1304734042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129119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Times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From_user_id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14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058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81136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3C86233-2B89-4855-A001-BB9D512E9547}"/>
              </a:ext>
            </a:extLst>
          </p:cNvPr>
          <p:cNvSpPr/>
          <p:nvPr/>
        </p:nvSpPr>
        <p:spPr>
          <a:xfrm>
            <a:off x="486227" y="1700808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的用户点赞了用户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的用户的一篇文章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03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的用户点赞了用户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的用户的一篇文章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1B8C288-4B11-484D-BAB6-D9EEBDA93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00861"/>
              </p:ext>
            </p:extLst>
          </p:nvPr>
        </p:nvGraphicFramePr>
        <p:xfrm>
          <a:off x="512857" y="3429000"/>
          <a:ext cx="5267960" cy="48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915792128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186594691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3564596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Times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From_user_id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User_id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10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00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09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2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64163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</a:t>
            </a:r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3F77B6-0CCE-4A49-AC52-929EE249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22790"/>
              </p:ext>
            </p:extLst>
          </p:nvPr>
        </p:nvGraphicFramePr>
        <p:xfrm>
          <a:off x="118542" y="771011"/>
          <a:ext cx="5832648" cy="294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4404061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995889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172541347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具体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详细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88873"/>
                  </a:ext>
                </a:extLst>
              </a:tr>
              <a:tr h="392797">
                <a:tc rowSpan="9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系统自定义错误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管理员的权限设置有误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114415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用户名为空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172759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用户密码为空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515041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用户昵称为空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290399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用户的积分值小于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935282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文章标题为空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931388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点赞次数小于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589198"/>
                  </a:ext>
                </a:extLst>
              </a:tr>
              <a:tr h="3927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文章修改、发布时间错误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209553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评论的时间错误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328789"/>
                  </a:ext>
                </a:extLst>
              </a:tr>
              <a:tr h="196398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数据库错误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连接错误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连接超时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403472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连接断开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83221"/>
                  </a:ext>
                </a:extLst>
              </a:tr>
              <a:tr h="196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数据库本身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数据库溢出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93170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A817706-3618-499C-9483-0BC4D0A0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2" y="349776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可能出现的情况：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06515C-787C-4A13-BF95-24CBC9C21A81}"/>
              </a:ext>
            </a:extLst>
          </p:cNvPr>
          <p:cNvSpPr/>
          <p:nvPr/>
        </p:nvSpPr>
        <p:spPr>
          <a:xfrm>
            <a:off x="334566" y="3860304"/>
            <a:ext cx="6092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处理措施：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软错误：在添加、修改操作中对输入数据进行验证，在客户端显示相应的错误提示语句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硬错误：出错地点打印出错语句，并将程序重置，最后返回输入阶段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后备技术问题：周期性记录磁盘信息，建立原始数据丢失时启动的副本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数据库：定期备份数据库，检测数据库的一致性，定期查看操作日志，定期删除已删除的文章等内容</a:t>
            </a:r>
          </a:p>
        </p:txBody>
      </p:sp>
    </p:spTree>
    <p:extLst>
      <p:ext uri="{BB962C8B-B14F-4D97-AF65-F5344CB8AC3E}">
        <p14:creationId xmlns:p14="http://schemas.microsoft.com/office/powerpoint/2010/main" val="10477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710830" y="42210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针对问题解决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3135" y="2031364"/>
            <a:ext cx="180975" cy="808026"/>
            <a:chOff x="6032873" y="1897942"/>
            <a:chExt cx="180975" cy="91611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 flipH="1">
              <a:off x="6094944" y="1897942"/>
              <a:ext cx="28734" cy="916118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927592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263401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83238" y="25291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8753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55564" y="5006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针对问题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C0C83-ECDA-4367-B856-D3AA2FEEAFB1}"/>
              </a:ext>
            </a:extLst>
          </p:cNvPr>
          <p:cNvSpPr/>
          <p:nvPr/>
        </p:nvSpPr>
        <p:spPr>
          <a:xfrm>
            <a:off x="2134766" y="572603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A8B3A90-9AF7-4C03-A0E8-2B45CD608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88358"/>
              </p:ext>
            </p:extLst>
          </p:nvPr>
        </p:nvGraphicFramePr>
        <p:xfrm>
          <a:off x="2134766" y="874606"/>
          <a:ext cx="6912768" cy="5578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1285">
                  <a:extLst>
                    <a:ext uri="{9D8B030D-6E8A-4147-A177-3AD203B41FA5}">
                      <a16:colId xmlns:a16="http://schemas.microsoft.com/office/drawing/2014/main" val="2291741792"/>
                    </a:ext>
                  </a:extLst>
                </a:gridCol>
                <a:gridCol w="4291483">
                  <a:extLst>
                    <a:ext uri="{9D8B030D-6E8A-4147-A177-3AD203B41FA5}">
                      <a16:colId xmlns:a16="http://schemas.microsoft.com/office/drawing/2014/main" val="2990463895"/>
                    </a:ext>
                  </a:extLst>
                </a:gridCol>
              </a:tblGrid>
              <a:tr h="2789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建议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解决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2336583"/>
                  </a:ext>
                </a:extLst>
              </a:tr>
              <a:tr h="13946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多考虑一下用户习惯，添加交互性可能会更好一些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在用户与系统交互过程中多加一些反馈，比如登陆成功后提示早午晚安等。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增加签到数赢积分规则，同时可以吸引用户。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869551"/>
                  </a:ext>
                </a:extLst>
              </a:tr>
              <a:tr h="8368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需求分析不够， </a:t>
                      </a:r>
                      <a:r>
                        <a:rPr lang="en-US" altLang="zh-CN" sz="1200" u="none" strike="noStrike">
                          <a:effectLst/>
                        </a:rPr>
                        <a:t>kano</a:t>
                      </a:r>
                      <a:r>
                        <a:rPr lang="zh-CN" altLang="en-US" sz="1200" u="none" strike="noStrike">
                          <a:effectLst/>
                        </a:rPr>
                        <a:t>处理部分较少等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因为需求处理的部分主要针对不确定是否需要的需求作分析。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我们是严格按照分析方法计算的。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889351"/>
                  </a:ext>
                </a:extLst>
              </a:tr>
              <a:tr h="139468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类图可以在整理一下有些乱，另外评论功能的话，按照类图设计的话是不是不能指定对某个人回复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1.</a:t>
                      </a:r>
                      <a:r>
                        <a:rPr lang="zh-CN" altLang="en-US" sz="1100" u="none" strike="noStrike">
                          <a:effectLst/>
                        </a:rPr>
                        <a:t>类图进行了修改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en-US" altLang="zh-CN" sz="1100" u="none" strike="noStrike">
                          <a:effectLst/>
                        </a:rPr>
                        <a:t>2.</a:t>
                      </a:r>
                      <a:r>
                        <a:rPr lang="zh-CN" altLang="en-US" sz="1100" u="none" strike="noStrike">
                          <a:effectLst/>
                        </a:rPr>
                        <a:t>评论功能可以针对具体的评论来评论，也就是子评论，通过关联评论</a:t>
                      </a:r>
                      <a:r>
                        <a:rPr lang="en-US" altLang="zh-CN" sz="1100" u="none" strike="noStrike">
                          <a:effectLst/>
                        </a:rPr>
                        <a:t>id</a:t>
                      </a:r>
                      <a:r>
                        <a:rPr lang="zh-CN" altLang="en-US" sz="1100" u="none" strike="noStrike">
                          <a:effectLst/>
                        </a:rPr>
                        <a:t>就可以处理子评论。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0720179"/>
                  </a:ext>
                </a:extLst>
              </a:tr>
              <a:tr h="16736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感觉整个需求文档对“作品”相关的功能讨论不足，比如作品类还比较简单；没有考虑给作品打分、写评论等问题。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1.</a:t>
                      </a:r>
                      <a:r>
                        <a:rPr lang="zh-CN" altLang="en-US" sz="1100" u="none" strike="noStrike" dirty="0">
                          <a:effectLst/>
                        </a:rPr>
                        <a:t>修改了类图，将作品和评论相关联的类图完善。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en-US" altLang="zh-CN" sz="1100" u="none" strike="noStrike" dirty="0">
                          <a:effectLst/>
                        </a:rPr>
                        <a:t>2.</a:t>
                      </a:r>
                      <a:r>
                        <a:rPr lang="zh-CN" altLang="en-US" sz="1100" u="none" strike="noStrike" dirty="0">
                          <a:effectLst/>
                        </a:rPr>
                        <a:t>在类图中的</a:t>
                      </a:r>
                      <a:r>
                        <a:rPr lang="en-US" altLang="zh-CN" sz="1100" u="none" strike="noStrike" dirty="0">
                          <a:effectLst/>
                        </a:rPr>
                        <a:t>post</a:t>
                      </a:r>
                      <a:r>
                        <a:rPr lang="zh-CN" altLang="en-US" sz="1100" u="none" strike="noStrike" dirty="0">
                          <a:effectLst/>
                        </a:rPr>
                        <a:t>表增加了分数属性。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105128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26912" y="5486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C0C83-ECDA-4367-B856-D3AA2FEEAFB1}"/>
              </a:ext>
            </a:extLst>
          </p:cNvPr>
          <p:cNvSpPr/>
          <p:nvPr/>
        </p:nvSpPr>
        <p:spPr>
          <a:xfrm>
            <a:off x="2220701" y="774655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A5B3C6-762B-4491-A2FB-1EB18C27D3B3}"/>
              </a:ext>
            </a:extLst>
          </p:cNvPr>
          <p:cNvSpPr/>
          <p:nvPr/>
        </p:nvSpPr>
        <p:spPr>
          <a:xfrm>
            <a:off x="2220701" y="1052736"/>
            <a:ext cx="60928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81000" algn="just">
              <a:lnSpc>
                <a:spcPts val="2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本次汇报介绍了本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产品的功能模块设计部分（针对用户和管理员分述）、功能模块层次图、接口设计、类图的完善、体系结构设计、兼容性需求（分格一致性、集成性、数据描述一致性、信息检索响应时间、开发用户吞吐量等等）、输入输出说明、测试计划以及故障处理说明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81000" algn="just">
              <a:lnSpc>
                <a:spcPts val="2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望组员继续努力完成后续数据库设计部分。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15DA9C-E98D-4C8B-9DA7-19BAF462E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9" y="4077072"/>
            <a:ext cx="6096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20463" y="55060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62858" y="1484784"/>
            <a:ext cx="5904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   </a:t>
            </a:r>
            <a:r>
              <a:rPr lang="zh-CN" altLang="en-US" b="1" dirty="0"/>
              <a:t>接着上一次的成果，将项目的设计落地，继续完善设计类图，并在正式开始开发之前设计好系统。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zh-CN" altLang="en-US" b="1" dirty="0"/>
              <a:t>系统设计，是根据系统分析的结果，运用系统科学的思想和方法，设计出能最大限度满足所要求的目标 </a:t>
            </a:r>
            <a:r>
              <a:rPr lang="en-US" altLang="zh-CN" b="1" dirty="0"/>
              <a:t>(</a:t>
            </a:r>
            <a:r>
              <a:rPr lang="zh-CN" altLang="en-US" b="1" dirty="0"/>
              <a:t>或目的</a:t>
            </a:r>
            <a:r>
              <a:rPr lang="en-US" altLang="zh-CN" b="1" dirty="0"/>
              <a:t>) </a:t>
            </a:r>
            <a:r>
              <a:rPr lang="zh-CN" altLang="en-US" b="1" dirty="0"/>
              <a:t>的新系统的过程。系统设计内容，包括确定系统功能、设计方针和方法，产生理想系统并作出草案，通过收集信息对草案作出修正产生可选设计方案，将系统分解为若干子系统，进行子系统和总系统的详细设计并进行评价，对系统方案进行论证并作出性能效果预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3DA8D9-621B-4E7E-BA88-528B8E0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4" y="4334991"/>
            <a:ext cx="6096000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产品简介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62858" y="155679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豌豆射手是一个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方便简短记录自己对书影音看法与评价的平台，</a:t>
            </a:r>
            <a:r>
              <a:rPr lang="zh-CN" altLang="zh-CN" dirty="0"/>
              <a:t>利用休闲娱乐时间来了解并且分享用户所喜爱的书籍，影视以及音乐的软件项目。</a:t>
            </a:r>
          </a:p>
        </p:txBody>
      </p:sp>
      <p:sp>
        <p:nvSpPr>
          <p:cNvPr id="8" name="椭圆 64">
            <a:extLst>
              <a:ext uri="{FF2B5EF4-FFF2-40B4-BE49-F238E27FC236}">
                <a16:creationId xmlns:a16="http://schemas.microsoft.com/office/drawing/2014/main" id="{C21BB295-56C8-4DC6-B388-E3DB09A1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70" y="948790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</a:ln>
        </p:spPr>
        <p:txBody>
          <a:bodyPr anchor="ctr"/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椭圆 64">
            <a:extLst>
              <a:ext uri="{FF2B5EF4-FFF2-40B4-BE49-F238E27FC236}">
                <a16:creationId xmlns:a16="http://schemas.microsoft.com/office/drawing/2014/main" id="{0D3F01AC-BC50-4287-8675-339E09DB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61" y="3140968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</a:ln>
        </p:spPr>
        <p:txBody>
          <a:bodyPr anchor="ctr"/>
          <a:lstStyle/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4B5F42-DA6D-4766-B57B-BE3B53CF1685}"/>
              </a:ext>
            </a:extLst>
          </p:cNvPr>
          <p:cNvSpPr/>
          <p:nvPr/>
        </p:nvSpPr>
        <p:spPr>
          <a:xfrm>
            <a:off x="3328332" y="3459222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9DCAAF99-2574-458D-B867-079FAD05DBAA}"/>
              </a:ext>
            </a:extLst>
          </p:cNvPr>
          <p:cNvSpPr txBox="1"/>
          <p:nvPr/>
        </p:nvSpPr>
        <p:spPr>
          <a:xfrm>
            <a:off x="3247628" y="371703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这个项目当中用户可以发表自己有关任何作品的想法，见解，发布到网络上与其他相关的爱好者一起交流讨论，让用户可以更好的接触网络上受大众热爱的一些事物，并且积极的参与到讨论当中，从而更加融入到互联网当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4146" y="3367890"/>
              <a:ext cx="41368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918742" y="428402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r>
              <a:rPr lang="zh-CN" altLang="en-US" sz="3600" b="1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详细性能说明</a:t>
            </a:r>
          </a:p>
          <a:p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/>
          <p:cNvGrpSpPr/>
          <p:nvPr/>
        </p:nvGrpSpPr>
        <p:grpSpPr>
          <a:xfrm>
            <a:off x="6032873" y="2016171"/>
            <a:ext cx="180975" cy="1488516"/>
            <a:chOff x="6032873" y="1880798"/>
            <a:chExt cx="180975" cy="1488516"/>
          </a:xfrm>
        </p:grpSpPr>
        <p:sp>
          <p:nvSpPr>
            <p:cNvPr id="26" name="直接连接符 14"/>
            <p:cNvSpPr>
              <a:spLocks noChangeShapeType="1"/>
            </p:cNvSpPr>
            <p:nvPr/>
          </p:nvSpPr>
          <p:spPr bwMode="auto">
            <a:xfrm flipH="1">
              <a:off x="6095738" y="1897943"/>
              <a:ext cx="20955" cy="1471295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2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29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31" name="TextBox 49"/>
          <p:cNvSpPr txBox="1"/>
          <p:nvPr/>
        </p:nvSpPr>
        <p:spPr>
          <a:xfrm>
            <a:off x="6276181" y="19239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功能层次图</a:t>
            </a:r>
          </a:p>
        </p:txBody>
      </p:sp>
      <p:sp>
        <p:nvSpPr>
          <p:cNvPr id="32" name="TextBox 64"/>
          <p:cNvSpPr txBox="1"/>
          <p:nvPr/>
        </p:nvSpPr>
        <p:spPr>
          <a:xfrm>
            <a:off x="6276181" y="25474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网站功能模块设计</a:t>
            </a:r>
          </a:p>
        </p:txBody>
      </p:sp>
      <p:sp>
        <p:nvSpPr>
          <p:cNvPr id="33" name="TextBox 65"/>
          <p:cNvSpPr txBox="1"/>
          <p:nvPr/>
        </p:nvSpPr>
        <p:spPr>
          <a:xfrm>
            <a:off x="6276181" y="320165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管理员功能模块设计</a:t>
            </a:r>
          </a:p>
        </p:txBody>
      </p:sp>
      <p:sp>
        <p:nvSpPr>
          <p:cNvPr id="34" name="TextBox 66"/>
          <p:cNvSpPr txBox="1"/>
          <p:nvPr/>
        </p:nvSpPr>
        <p:spPr>
          <a:xfrm>
            <a:off x="6276181" y="385589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55646" y="5486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功能层次图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BCB96D-6BFB-4CE8-8713-FAF0C11D45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570031"/>
            <a:ext cx="9145016" cy="617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55646" y="5486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功能层次图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A1B514-1DE3-4794-BDA7-A3D1010EC8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1" y="692695"/>
            <a:ext cx="8162377" cy="613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55646" y="5486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功能层次图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7A8A7-DA92-45C2-BF78-9A0FD7FDF7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3" y="728166"/>
            <a:ext cx="8954465" cy="58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3585</Words>
  <Application>Microsoft Office PowerPoint</Application>
  <PresentationFormat>自定义</PresentationFormat>
  <Paragraphs>756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Calibri</vt:lpstr>
      <vt:lpstr>微软雅黑</vt:lpstr>
      <vt:lpstr>SimSun</vt:lpstr>
      <vt:lpstr>造字工房悦黑体验版纤细体</vt:lpstr>
      <vt:lpstr>MStiffHei HKS UltraBold</vt:lpstr>
      <vt:lpstr>SimSun</vt:lpstr>
      <vt:lpstr>等线</vt:lpstr>
      <vt:lpstr>Symbol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Administrator</dc:creator>
  <cp:lastModifiedBy>YJC</cp:lastModifiedBy>
  <cp:revision>230</cp:revision>
  <dcterms:created xsi:type="dcterms:W3CDTF">2014-05-15T03:15:00Z</dcterms:created>
  <dcterms:modified xsi:type="dcterms:W3CDTF">2020-04-07T01:55:41Z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