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60A-0754-4824-9CE8-2C4E72FA7B7C}" type="datetimeFigureOut">
              <a:rPr lang="ru-RU" smtClean="0"/>
              <a:t>23.09.2018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41EB732-DC74-49E3-824E-9BFCD3AAE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71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60A-0754-4824-9CE8-2C4E72FA7B7C}" type="datetimeFigureOut">
              <a:rPr lang="ru-RU" smtClean="0"/>
              <a:t>23.09.2018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B732-DC74-49E3-824E-9BFCD3AAE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1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60A-0754-4824-9CE8-2C4E72FA7B7C}" type="datetimeFigureOut">
              <a:rPr lang="ru-RU" smtClean="0"/>
              <a:t>23.09.2018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B732-DC74-49E3-824E-9BFCD3AAE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60A-0754-4824-9CE8-2C4E72FA7B7C}" type="datetimeFigureOut">
              <a:rPr lang="ru-RU" smtClean="0"/>
              <a:t>23.09.2018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B732-DC74-49E3-824E-9BFCD3AAE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2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814A60A-0754-4824-9CE8-2C4E72FA7B7C}" type="datetimeFigureOut">
              <a:rPr lang="ru-RU" smtClean="0"/>
              <a:t>23.09.2018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41EB732-DC74-49E3-824E-9BFCD3AAE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04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60A-0754-4824-9CE8-2C4E72FA7B7C}" type="datetimeFigureOut">
              <a:rPr lang="ru-RU" smtClean="0"/>
              <a:t>23.09.2018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B732-DC74-49E3-824E-9BFCD3AAE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28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60A-0754-4824-9CE8-2C4E72FA7B7C}" type="datetimeFigureOut">
              <a:rPr lang="ru-RU" smtClean="0"/>
              <a:t>23.09.2018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B732-DC74-49E3-824E-9BFCD3AAE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0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60A-0754-4824-9CE8-2C4E72FA7B7C}" type="datetimeFigureOut">
              <a:rPr lang="ru-RU" smtClean="0"/>
              <a:t>23.09.2018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B732-DC74-49E3-824E-9BFCD3AAE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77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60A-0754-4824-9CE8-2C4E72FA7B7C}" type="datetimeFigureOut">
              <a:rPr lang="ru-RU" smtClean="0"/>
              <a:t>23.09.2018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B732-DC74-49E3-824E-9BFCD3AAE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13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60A-0754-4824-9CE8-2C4E72FA7B7C}" type="datetimeFigureOut">
              <a:rPr lang="ru-RU" smtClean="0"/>
              <a:t>23.09.2018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B732-DC74-49E3-824E-9BFCD3AAE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37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A60A-0754-4824-9CE8-2C4E72FA7B7C}" type="datetimeFigureOut">
              <a:rPr lang="ru-RU" smtClean="0"/>
              <a:t>23.09.2018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B732-DC74-49E3-824E-9BFCD3AAE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55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814A60A-0754-4824-9CE8-2C4E72FA7B7C}" type="datetimeFigureOut">
              <a:rPr lang="ru-RU" smtClean="0"/>
              <a:t>23.09.2018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41EB732-DC74-49E3-824E-9BFCD3AAE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02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31F14-FDB5-418E-9789-E22754221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800" dirty="0"/>
              <a:t>Семантические сдвиги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4CA35F-04EA-47CE-8AA1-4CFACDBBB9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Метонимия и метафора</a:t>
            </a:r>
          </a:p>
        </p:txBody>
      </p:sp>
    </p:spTree>
    <p:extLst>
      <p:ext uri="{BB962C8B-B14F-4D97-AF65-F5344CB8AC3E}">
        <p14:creationId xmlns:p14="http://schemas.microsoft.com/office/powerpoint/2010/main" val="91873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8E931-36F3-41E9-8C46-4BF05624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Метонимия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9A5E59-2FB0-451F-8AC9-75A5F5A8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От др.-греч. </a:t>
            </a:r>
            <a:r>
              <a:rPr lang="el-GR" dirty="0"/>
              <a:t>μετονυμία «</a:t>
            </a:r>
            <a:r>
              <a:rPr lang="ru-RU" dirty="0"/>
              <a:t>переименование», от </a:t>
            </a:r>
            <a:r>
              <a:rPr lang="el-GR" dirty="0"/>
              <a:t>μετά- «</a:t>
            </a:r>
            <a:r>
              <a:rPr lang="ru-RU" dirty="0"/>
              <a:t>над» + </a:t>
            </a:r>
            <a:r>
              <a:rPr lang="el-GR" dirty="0"/>
              <a:t>ὄνομα/ὄνυμα «</a:t>
            </a:r>
            <a:r>
              <a:rPr lang="ru-RU" dirty="0"/>
              <a:t>имя»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Переход значения «по смежности»</a:t>
            </a:r>
          </a:p>
        </p:txBody>
      </p:sp>
    </p:spTree>
    <p:extLst>
      <p:ext uri="{BB962C8B-B14F-4D97-AF65-F5344CB8AC3E}">
        <p14:creationId xmlns:p14="http://schemas.microsoft.com/office/powerpoint/2010/main" val="346152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Ð°ÑÑÐ¸Ð½ÐºÐ¸ Ð¿Ð¾ Ð·Ð°Ð¿ÑÐ¾ÑÑ dipper with a candle gravity falls gif">
            <a:extLst>
              <a:ext uri="{FF2B5EF4-FFF2-40B4-BE49-F238E27FC236}">
                <a16:creationId xmlns:a16="http://schemas.microsoft.com/office/drawing/2014/main" id="{C48C9572-9EF3-495B-A835-C943C57DAF8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090738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11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5D854-5FD3-4BC0-A79B-0D9E223A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Метафора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5DD16A-2CC0-4CD1-8474-C1ECF2F22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От др.-греч. </a:t>
            </a:r>
            <a:r>
              <a:rPr lang="ru-RU" dirty="0" err="1"/>
              <a:t>μετ</a:t>
            </a:r>
            <a:r>
              <a:rPr lang="ru-RU" dirty="0"/>
              <a:t>αφορά «перенос; переносное значение», от μετά «над» + φορός «несущий»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 то же самое, что литературная метафора!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Перенос значения по абстрактному сходству ситуаций</a:t>
            </a:r>
          </a:p>
        </p:txBody>
      </p:sp>
    </p:spTree>
    <p:extLst>
      <p:ext uri="{BB962C8B-B14F-4D97-AF65-F5344CB8AC3E}">
        <p14:creationId xmlns:p14="http://schemas.microsoft.com/office/powerpoint/2010/main" val="78137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4FC10B2-BCD5-46E2-A2E0-F714BE70C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C2962D-5AA6-4EB0-9A2C-F385BF76A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196A65C-A88E-4E6C-9882-A77D52FC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D656BC9-D198-47EB-BF65-7B922CED4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C92DB27-596D-48D1-BB72-94081C9C1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AF33BFF-A87A-4022-BFF0-6C6E10173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ÐÐ°ÑÑÐ¸Ð½ÐºÐ¸ Ð¿Ð¾ Ð·Ð°Ð¿ÑÐ¾ÑÑ Ð²ÑÐµÐ¼Ñ ÑÐµÑÐµÑ">
            <a:extLst>
              <a:ext uri="{FF2B5EF4-FFF2-40B4-BE49-F238E27FC236}">
                <a16:creationId xmlns:a16="http://schemas.microsoft.com/office/drawing/2014/main" id="{A8281407-5C6E-4B78-81F1-9DBC418810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3" b="7717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8CF79E5-C917-4EDC-9036-463036D4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ru-RU" sz="960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Пространство </a:t>
            </a:r>
            <a:r>
              <a:rPr lang="en-US" sz="960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</a:t>
            </a:r>
            <a:r>
              <a:rPr lang="ru-RU" sz="960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время</a:t>
            </a:r>
            <a:endParaRPr lang="en-US" sz="960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6714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FC10B2-BCD5-46E2-A2E0-F714BE70C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C2962D-5AA6-4EB0-9A2C-F385BF76A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96A65C-A88E-4E6C-9882-A77D52FC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656BC9-D198-47EB-BF65-7B922CED4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C92DB27-596D-48D1-BB72-94081C9C1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33BFF-A87A-4022-BFF0-6C6E10173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CF2F8C-B832-4A71-909A-0852007E7D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584" b="614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B2F2A-DFA6-467A-937F-5C89D8B2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960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“More is up”</a:t>
            </a:r>
          </a:p>
        </p:txBody>
      </p:sp>
    </p:spTree>
    <p:extLst>
      <p:ext uri="{BB962C8B-B14F-4D97-AF65-F5344CB8AC3E}">
        <p14:creationId xmlns:p14="http://schemas.microsoft.com/office/powerpoint/2010/main" val="300141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E729A-04AC-4874-ABD5-E1FE2B72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Метафора или метонимия?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F9AEEC-8D9A-4419-A272-6BB5500CB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Острый нож – острый перец</a:t>
            </a:r>
          </a:p>
          <a:p>
            <a:r>
              <a:rPr lang="ru-RU" sz="2400" dirty="0"/>
              <a:t>Мальчик – слуга, официант (см. французское </a:t>
            </a:r>
            <a:r>
              <a:rPr lang="da-DK" sz="2400" dirty="0"/>
              <a:t>garçon)</a:t>
            </a:r>
          </a:p>
          <a:p>
            <a:r>
              <a:rPr lang="ru-RU" sz="2400" dirty="0"/>
              <a:t>Найти потерянное – найти что-то интересным</a:t>
            </a:r>
          </a:p>
          <a:p>
            <a:r>
              <a:rPr lang="ru-RU" sz="2400" dirty="0"/>
              <a:t>Считать деньги – считать, что…</a:t>
            </a:r>
          </a:p>
          <a:p>
            <a:r>
              <a:rPr lang="ru-RU" sz="2400" dirty="0"/>
              <a:t>Слышать звук – слышать (понимать) собеседника</a:t>
            </a:r>
          </a:p>
          <a:p>
            <a:r>
              <a:rPr lang="ru-RU" sz="2400" dirty="0"/>
              <a:t>Съел две тарелки супа</a:t>
            </a:r>
          </a:p>
          <a:p>
            <a:r>
              <a:rPr lang="en-US" sz="2400" dirty="0"/>
              <a:t>Moscow never sleeps</a:t>
            </a:r>
            <a:endParaRPr lang="ru-RU" sz="2400" dirty="0"/>
          </a:p>
          <a:p>
            <a:r>
              <a:rPr lang="ru-RU" sz="2400" dirty="0"/>
              <a:t>Мудрое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420408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7A90A-D501-4930-93B4-25479FE8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Метафора или Метонимия?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FCBC1E-9B90-417D-98D7-61B673CEA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Слушать Чайковского</a:t>
            </a:r>
          </a:p>
          <a:p>
            <a:r>
              <a:rPr lang="ru-RU" sz="2400" dirty="0"/>
              <a:t>Собрание постановило</a:t>
            </a:r>
          </a:p>
          <a:p>
            <a:r>
              <a:rPr lang="ru-RU" sz="2400" dirty="0"/>
              <a:t>Носик чайника, нос корабля</a:t>
            </a:r>
          </a:p>
          <a:p>
            <a:r>
              <a:rPr lang="ru-RU" sz="2400" dirty="0"/>
              <a:t>Фамильный хрусталь</a:t>
            </a:r>
          </a:p>
          <a:p>
            <a:r>
              <a:rPr lang="ru-RU" sz="2400" dirty="0"/>
              <a:t>Любопытный вопрос</a:t>
            </a:r>
          </a:p>
        </p:txBody>
      </p:sp>
    </p:spTree>
    <p:extLst>
      <p:ext uri="{BB962C8B-B14F-4D97-AF65-F5344CB8AC3E}">
        <p14:creationId xmlns:p14="http://schemas.microsoft.com/office/powerpoint/2010/main" val="1135563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146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</vt:lpstr>
      <vt:lpstr>Rockwell</vt:lpstr>
      <vt:lpstr>Rockwell Condensed</vt:lpstr>
      <vt:lpstr>Rockwell Extra Bold</vt:lpstr>
      <vt:lpstr>Wingdings</vt:lpstr>
      <vt:lpstr>Дерево</vt:lpstr>
      <vt:lpstr>Семантические сдвиги</vt:lpstr>
      <vt:lpstr>Метонимия</vt:lpstr>
      <vt:lpstr>Презентация PowerPoint</vt:lpstr>
      <vt:lpstr>Метафора</vt:lpstr>
      <vt:lpstr>Пространство - время</vt:lpstr>
      <vt:lpstr>“More is up”</vt:lpstr>
      <vt:lpstr>Метафора или метонимия?</vt:lpstr>
      <vt:lpstr>Метафора или Метонимия?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Семантические сдвиги</dc:title>
  <dc:creator>Наследскова Полина Леонидовна</dc:creator>
  <cp:lastModifiedBy>Наследскова Полина Леонидовна</cp:lastModifiedBy>
  <cp:revision>3</cp:revision>
  <dcterms:created xsi:type="dcterms:W3CDTF">2018-09-23T13:54:03Z</dcterms:created>
  <dcterms:modified xsi:type="dcterms:W3CDTF">2018-09-23T14:16:11Z</dcterms:modified>
</cp:coreProperties>
</file>