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32"/>
  </p:notesMasterIdLst>
  <p:sldIdLst>
    <p:sldId id="256" r:id="rId2"/>
    <p:sldId id="262" r:id="rId3"/>
    <p:sldId id="273" r:id="rId4"/>
    <p:sldId id="257" r:id="rId5"/>
    <p:sldId id="265" r:id="rId6"/>
    <p:sldId id="274" r:id="rId7"/>
    <p:sldId id="275" r:id="rId8"/>
    <p:sldId id="276" r:id="rId9"/>
    <p:sldId id="261" r:id="rId10"/>
    <p:sldId id="258" r:id="rId11"/>
    <p:sldId id="266" r:id="rId12"/>
    <p:sldId id="264" r:id="rId13"/>
    <p:sldId id="259" r:id="rId14"/>
    <p:sldId id="263" r:id="rId15"/>
    <p:sldId id="268" r:id="rId16"/>
    <p:sldId id="26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71" r:id="rId28"/>
    <p:sldId id="277" r:id="rId29"/>
    <p:sldId id="270" r:id="rId30"/>
    <p:sldId id="272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7682478-48A1-4046-BECF-A50E1A9FD352}">
          <p14:sldIdLst>
            <p14:sldId id="256"/>
            <p14:sldId id="262"/>
            <p14:sldId id="273"/>
            <p14:sldId id="257"/>
            <p14:sldId id="265"/>
            <p14:sldId id="274"/>
            <p14:sldId id="275"/>
            <p14:sldId id="276"/>
            <p14:sldId id="261"/>
            <p14:sldId id="258"/>
            <p14:sldId id="266"/>
            <p14:sldId id="264"/>
            <p14:sldId id="259"/>
            <p14:sldId id="263"/>
            <p14:sldId id="268"/>
            <p14:sldId id="26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71"/>
            <p14:sldId id="277"/>
            <p14:sldId id="270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13D9FD-F555-410F-8B97-6ACF5243CEC8}" type="datetimeFigureOut">
              <a:rPr lang="ru-RU" smtClean="0"/>
              <a:t>24.10.2018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28A0A-DF10-437C-A9AD-4DCBABB0E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4140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Попросить перевести, потом спросить, какие отличия от русского они там видят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28A0A-DF10-437C-A9AD-4DCBABB0EE4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3989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28A0A-DF10-437C-A9AD-4DCBABB0EE4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0928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A52BE-6E86-4924-8576-A45B73DED76F}" type="datetimeFigureOut">
              <a:rPr lang="ru-RU" smtClean="0"/>
              <a:t>24.10.2018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04B65BA-9A0F-4A16-A63F-38079CDAE9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4888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A52BE-6E86-4924-8576-A45B73DED76F}" type="datetimeFigureOut">
              <a:rPr lang="ru-RU" smtClean="0"/>
              <a:t>24.10.2018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04B65BA-9A0F-4A16-A63F-38079CDAE9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771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A52BE-6E86-4924-8576-A45B73DED76F}" type="datetimeFigureOut">
              <a:rPr lang="ru-RU" smtClean="0"/>
              <a:t>24.10.2018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04B65BA-9A0F-4A16-A63F-38079CDAE9F3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673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A52BE-6E86-4924-8576-A45B73DED76F}" type="datetimeFigureOut">
              <a:rPr lang="ru-RU" smtClean="0"/>
              <a:t>24.10.2018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4B65BA-9A0F-4A16-A63F-38079CDAE9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1117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A52BE-6E86-4924-8576-A45B73DED76F}" type="datetimeFigureOut">
              <a:rPr lang="ru-RU" smtClean="0"/>
              <a:t>24.10.2018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4B65BA-9A0F-4A16-A63F-38079CDAE9F3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49290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A52BE-6E86-4924-8576-A45B73DED76F}" type="datetimeFigureOut">
              <a:rPr lang="ru-RU" smtClean="0"/>
              <a:t>24.10.2018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4B65BA-9A0F-4A16-A63F-38079CDAE9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86704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A52BE-6E86-4924-8576-A45B73DED76F}" type="datetimeFigureOut">
              <a:rPr lang="ru-RU" smtClean="0"/>
              <a:t>24.10.2018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65BA-9A0F-4A16-A63F-38079CDAE9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56649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A52BE-6E86-4924-8576-A45B73DED76F}" type="datetimeFigureOut">
              <a:rPr lang="ru-RU" smtClean="0"/>
              <a:t>24.10.2018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65BA-9A0F-4A16-A63F-38079CDAE9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007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A52BE-6E86-4924-8576-A45B73DED76F}" type="datetimeFigureOut">
              <a:rPr lang="ru-RU" smtClean="0"/>
              <a:t>24.10.2018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65BA-9A0F-4A16-A63F-38079CDAE9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2665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A52BE-6E86-4924-8576-A45B73DED76F}" type="datetimeFigureOut">
              <a:rPr lang="ru-RU" smtClean="0"/>
              <a:t>24.10.2018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04B65BA-9A0F-4A16-A63F-38079CDAE9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6748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A52BE-6E86-4924-8576-A45B73DED76F}" type="datetimeFigureOut">
              <a:rPr lang="ru-RU" smtClean="0"/>
              <a:t>24.10.2018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04B65BA-9A0F-4A16-A63F-38079CDAE9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6809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A52BE-6E86-4924-8576-A45B73DED76F}" type="datetimeFigureOut">
              <a:rPr lang="ru-RU" smtClean="0"/>
              <a:t>24.10.2018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04B65BA-9A0F-4A16-A63F-38079CDAE9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709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A52BE-6E86-4924-8576-A45B73DED76F}" type="datetimeFigureOut">
              <a:rPr lang="ru-RU" smtClean="0"/>
              <a:t>24.10.2018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65BA-9A0F-4A16-A63F-38079CDAE9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1789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A52BE-6E86-4924-8576-A45B73DED76F}" type="datetimeFigureOut">
              <a:rPr lang="ru-RU" smtClean="0"/>
              <a:t>24.10.2018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65BA-9A0F-4A16-A63F-38079CDAE9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753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A52BE-6E86-4924-8576-A45B73DED76F}" type="datetimeFigureOut">
              <a:rPr lang="ru-RU" smtClean="0"/>
              <a:t>24.10.2018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65BA-9A0F-4A16-A63F-38079CDAE9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6790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A52BE-6E86-4924-8576-A45B73DED76F}" type="datetimeFigureOut">
              <a:rPr lang="ru-RU" smtClean="0"/>
              <a:t>24.10.2018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4B65BA-9A0F-4A16-A63F-38079CDAE9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497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A52BE-6E86-4924-8576-A45B73DED76F}" type="datetimeFigureOut">
              <a:rPr lang="ru-RU" smtClean="0"/>
              <a:t>24.10.2018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04B65BA-9A0F-4A16-A63F-38079CDAE9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1035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401DB3-9C09-4733-992E-F5878E6D5E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Семьи и деревья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29834B5-4AD4-47DE-AAD1-CDD2B389CF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Что такое языковое родство</a:t>
            </a:r>
          </a:p>
        </p:txBody>
      </p:sp>
    </p:spTree>
    <p:extLst>
      <p:ext uri="{BB962C8B-B14F-4D97-AF65-F5344CB8AC3E}">
        <p14:creationId xmlns:p14="http://schemas.microsoft.com/office/powerpoint/2010/main" val="1286611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2F6F0D-985F-443C-9970-2FA960DA1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определить, родственны ли языки?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E9E62-3367-4927-AF23-D6417F20F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Интересный факт: изменения в языке всегда оставляют свои следы. То есть если изменение произошло в прошлом – это будет видно по современному состоянию языка.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6028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F12800-13C8-4750-A9C3-17CAF0607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</a:t>
            </a:r>
            <a:r>
              <a:rPr lang="ru-RU" dirty="0" err="1"/>
              <a:t>Сводеша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23AE88-2C2E-4D9B-AADC-265E5AFD0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Сравнение языков на основе лексики – может указать на их родство и его степень. К сожалению, не всегда работает.</a:t>
            </a:r>
          </a:p>
        </p:txBody>
      </p:sp>
    </p:spTree>
    <p:extLst>
      <p:ext uri="{BB962C8B-B14F-4D97-AF65-F5344CB8AC3E}">
        <p14:creationId xmlns:p14="http://schemas.microsoft.com/office/powerpoint/2010/main" val="1344719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DC12C2-3541-401E-B9F8-585EAD5E6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 составления </a:t>
            </a:r>
            <a:r>
              <a:rPr lang="ru-RU" dirty="0" err="1"/>
              <a:t>стословника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159919-AE54-4352-A0B6-2EA004FC4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Дело в том, что разные слова «живут» разное количество времени и обладают разной степенью </a:t>
            </a:r>
            <a:r>
              <a:rPr lang="ru-RU" dirty="0" err="1"/>
              <a:t>заимствуемости</a:t>
            </a:r>
            <a:r>
              <a:rPr lang="ru-RU" dirty="0"/>
              <a:t>. Например, слова, обозначающие части тела, живут довольно долго и заимствуются редко, слова, связанные с культурной жизнью общества, могут жить очень долго, но при этом всё равно легко заимствуются, а слова с сильной эмоциональной окраской мало живут и легко заимствуются.</a:t>
            </a:r>
          </a:p>
        </p:txBody>
      </p:sp>
    </p:spTree>
    <p:extLst>
      <p:ext uri="{BB962C8B-B14F-4D97-AF65-F5344CB8AC3E}">
        <p14:creationId xmlns:p14="http://schemas.microsoft.com/office/powerpoint/2010/main" val="4246880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B789A1-DD67-4124-B1E5-29D42C5B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Стословный</a:t>
            </a:r>
            <a:r>
              <a:rPr lang="ru-RU" dirty="0"/>
              <a:t> список </a:t>
            </a:r>
            <a:r>
              <a:rPr lang="ru-RU" dirty="0" err="1"/>
              <a:t>Сводеша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ECCC8A-587A-40BD-9902-F0F0DFDA8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96720"/>
            <a:ext cx="8915400" cy="4460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/>
              <a:t>Я; ты, вы</a:t>
            </a:r>
            <a:r>
              <a:rPr lang="en-US" sz="2200" dirty="0"/>
              <a:t>; </a:t>
            </a:r>
            <a:r>
              <a:rPr lang="ru-RU" sz="2200" dirty="0"/>
              <a:t>мы</a:t>
            </a:r>
            <a:r>
              <a:rPr lang="en-US" sz="2200" dirty="0"/>
              <a:t>; </a:t>
            </a:r>
            <a:r>
              <a:rPr lang="ru-RU" sz="2200" dirty="0"/>
              <a:t>это</a:t>
            </a:r>
            <a:r>
              <a:rPr lang="en-US" sz="2200" dirty="0"/>
              <a:t>; </a:t>
            </a:r>
            <a:r>
              <a:rPr lang="ru-RU" sz="2200" dirty="0"/>
              <a:t>то</a:t>
            </a:r>
            <a:r>
              <a:rPr lang="en-US" sz="2200" dirty="0"/>
              <a:t>; </a:t>
            </a:r>
            <a:r>
              <a:rPr lang="ru-RU" sz="2200" dirty="0"/>
              <a:t>кто</a:t>
            </a:r>
            <a:r>
              <a:rPr lang="en-US" sz="2200" dirty="0"/>
              <a:t>; </a:t>
            </a:r>
            <a:r>
              <a:rPr lang="ru-RU" sz="2200" dirty="0"/>
              <a:t>что</a:t>
            </a:r>
            <a:r>
              <a:rPr lang="en-US" sz="2200" dirty="0"/>
              <a:t>; </a:t>
            </a:r>
            <a:r>
              <a:rPr lang="ru-RU" sz="2200" dirty="0"/>
              <a:t>не</a:t>
            </a:r>
            <a:r>
              <a:rPr lang="en-US" sz="2200" dirty="0"/>
              <a:t>; </a:t>
            </a:r>
            <a:r>
              <a:rPr lang="ru-RU" sz="2200" dirty="0"/>
              <a:t>всё, все</a:t>
            </a:r>
            <a:r>
              <a:rPr lang="en-US" sz="2200" dirty="0"/>
              <a:t>; </a:t>
            </a:r>
            <a:r>
              <a:rPr lang="ru-RU" sz="2200" dirty="0"/>
              <a:t>много</a:t>
            </a:r>
            <a:r>
              <a:rPr lang="en-US" sz="2200" dirty="0"/>
              <a:t>; </a:t>
            </a:r>
            <a:r>
              <a:rPr lang="ru-RU" sz="2200" dirty="0"/>
              <a:t>один</a:t>
            </a:r>
            <a:r>
              <a:rPr lang="en-US" sz="2200" dirty="0"/>
              <a:t>; </a:t>
            </a:r>
            <a:r>
              <a:rPr lang="ru-RU" sz="2200" dirty="0"/>
              <a:t>два</a:t>
            </a:r>
            <a:r>
              <a:rPr lang="en-US" sz="2200" dirty="0"/>
              <a:t>; </a:t>
            </a:r>
            <a:r>
              <a:rPr lang="ru-RU" sz="2200" dirty="0"/>
              <a:t>большой</a:t>
            </a:r>
            <a:r>
              <a:rPr lang="en-US" sz="2200" dirty="0"/>
              <a:t>; </a:t>
            </a:r>
            <a:r>
              <a:rPr lang="ru-RU" sz="2200" dirty="0"/>
              <a:t>длинный</a:t>
            </a:r>
            <a:r>
              <a:rPr lang="en-US" sz="2200" dirty="0"/>
              <a:t>; </a:t>
            </a:r>
            <a:r>
              <a:rPr lang="ru-RU" sz="2200" dirty="0"/>
              <a:t>маленький</a:t>
            </a:r>
            <a:r>
              <a:rPr lang="en-US" sz="2200" dirty="0"/>
              <a:t>; </a:t>
            </a:r>
            <a:r>
              <a:rPr lang="ru-RU" sz="2200" dirty="0"/>
              <a:t>женщина</a:t>
            </a:r>
            <a:r>
              <a:rPr lang="en-US" sz="2200" dirty="0"/>
              <a:t>; </a:t>
            </a:r>
            <a:r>
              <a:rPr lang="ru-RU" sz="2200" dirty="0"/>
              <a:t>мужчина</a:t>
            </a:r>
            <a:r>
              <a:rPr lang="en-US" sz="2200" dirty="0"/>
              <a:t>; </a:t>
            </a:r>
            <a:r>
              <a:rPr lang="ru-RU" sz="2200" dirty="0"/>
              <a:t>человек</a:t>
            </a:r>
            <a:r>
              <a:rPr lang="en-US" sz="2200" dirty="0"/>
              <a:t>; </a:t>
            </a:r>
            <a:r>
              <a:rPr lang="ru-RU" sz="2200" dirty="0"/>
              <a:t>рыба</a:t>
            </a:r>
            <a:r>
              <a:rPr lang="en-US" sz="2200" dirty="0"/>
              <a:t>; </a:t>
            </a:r>
            <a:r>
              <a:rPr lang="ru-RU" sz="2200" dirty="0"/>
              <a:t>птица</a:t>
            </a:r>
            <a:r>
              <a:rPr lang="en-US" sz="2200" dirty="0"/>
              <a:t>; </a:t>
            </a:r>
            <a:r>
              <a:rPr lang="ru-RU" sz="2200" dirty="0"/>
              <a:t>собака</a:t>
            </a:r>
            <a:r>
              <a:rPr lang="en-US" sz="2200" dirty="0"/>
              <a:t>; </a:t>
            </a:r>
            <a:r>
              <a:rPr lang="ru-RU" sz="2200" dirty="0"/>
              <a:t>вошь</a:t>
            </a:r>
            <a:r>
              <a:rPr lang="en-US" sz="2200" dirty="0"/>
              <a:t>; </a:t>
            </a:r>
            <a:r>
              <a:rPr lang="ru-RU" sz="2200" dirty="0"/>
              <a:t>дерево</a:t>
            </a:r>
            <a:r>
              <a:rPr lang="en-US" sz="2200" dirty="0"/>
              <a:t>; </a:t>
            </a:r>
            <a:r>
              <a:rPr lang="ru-RU" sz="2200" dirty="0"/>
              <a:t>семя</a:t>
            </a:r>
            <a:r>
              <a:rPr lang="en-US" sz="2200" dirty="0"/>
              <a:t>; </a:t>
            </a:r>
            <a:r>
              <a:rPr lang="ru-RU" sz="2200" dirty="0"/>
              <a:t>лист</a:t>
            </a:r>
            <a:r>
              <a:rPr lang="en-US" sz="2200" dirty="0"/>
              <a:t>; </a:t>
            </a:r>
            <a:r>
              <a:rPr lang="ru-RU" sz="2200" dirty="0"/>
              <a:t>корень</a:t>
            </a:r>
            <a:r>
              <a:rPr lang="en-US" sz="2200" dirty="0"/>
              <a:t>; </a:t>
            </a:r>
            <a:r>
              <a:rPr lang="ru-RU" sz="2200" dirty="0" err="1"/>
              <a:t>кора</a:t>
            </a:r>
            <a:r>
              <a:rPr lang="ru-RU" sz="2200" dirty="0"/>
              <a:t>, кожура</a:t>
            </a:r>
            <a:r>
              <a:rPr lang="en-US" sz="2200" dirty="0"/>
              <a:t>; </a:t>
            </a:r>
            <a:r>
              <a:rPr lang="ru-RU" sz="2200" dirty="0"/>
              <a:t>кожа</a:t>
            </a:r>
            <a:r>
              <a:rPr lang="en-US" sz="2200" dirty="0"/>
              <a:t>; </a:t>
            </a:r>
            <a:r>
              <a:rPr lang="ru-RU" sz="2200" dirty="0"/>
              <a:t>мясо</a:t>
            </a:r>
            <a:r>
              <a:rPr lang="en-US" sz="2200" dirty="0"/>
              <a:t>; </a:t>
            </a:r>
            <a:r>
              <a:rPr lang="ru-RU" sz="2200" dirty="0"/>
              <a:t>кровь</a:t>
            </a:r>
            <a:r>
              <a:rPr lang="en-US" sz="2200" dirty="0"/>
              <a:t>; </a:t>
            </a:r>
            <a:r>
              <a:rPr lang="ru-RU" sz="2200" dirty="0"/>
              <a:t>кость</a:t>
            </a:r>
            <a:r>
              <a:rPr lang="en-US" sz="2200" dirty="0"/>
              <a:t>; </a:t>
            </a:r>
            <a:r>
              <a:rPr lang="ru-RU" sz="2200" dirty="0"/>
              <a:t>жир</a:t>
            </a:r>
            <a:r>
              <a:rPr lang="en-US" sz="2200" dirty="0"/>
              <a:t>; </a:t>
            </a:r>
            <a:r>
              <a:rPr lang="ru-RU" sz="2200" dirty="0"/>
              <a:t>яйцо</a:t>
            </a:r>
            <a:r>
              <a:rPr lang="en-US" sz="2200" dirty="0"/>
              <a:t>; </a:t>
            </a:r>
            <a:r>
              <a:rPr lang="ru-RU" sz="2200" dirty="0"/>
              <a:t>рог</a:t>
            </a:r>
            <a:r>
              <a:rPr lang="en-US" sz="2200" dirty="0"/>
              <a:t>; </a:t>
            </a:r>
            <a:r>
              <a:rPr lang="ru-RU" sz="2200" dirty="0"/>
              <a:t>хвост</a:t>
            </a:r>
            <a:r>
              <a:rPr lang="en-US" sz="2200" dirty="0"/>
              <a:t>; </a:t>
            </a:r>
            <a:r>
              <a:rPr lang="ru-RU" sz="2200" dirty="0"/>
              <a:t>перо</a:t>
            </a:r>
            <a:r>
              <a:rPr lang="en-US" sz="2200" dirty="0"/>
              <a:t>; </a:t>
            </a:r>
            <a:r>
              <a:rPr lang="ru-RU" sz="2200" dirty="0"/>
              <a:t>волос(ы)</a:t>
            </a:r>
            <a:r>
              <a:rPr lang="en-US" sz="2200" dirty="0"/>
              <a:t>; </a:t>
            </a:r>
            <a:r>
              <a:rPr lang="ru-RU" sz="2200" dirty="0"/>
              <a:t>голова</a:t>
            </a:r>
            <a:r>
              <a:rPr lang="en-US" sz="2200" dirty="0"/>
              <a:t>; </a:t>
            </a:r>
            <a:r>
              <a:rPr lang="ru-RU" sz="2200" dirty="0"/>
              <a:t>ухо</a:t>
            </a:r>
            <a:r>
              <a:rPr lang="en-US" sz="2200" dirty="0"/>
              <a:t>; </a:t>
            </a:r>
            <a:r>
              <a:rPr lang="ru-RU" sz="2200" dirty="0"/>
              <a:t>глаз</a:t>
            </a:r>
            <a:r>
              <a:rPr lang="en-US" sz="2200" dirty="0"/>
              <a:t>; </a:t>
            </a:r>
            <a:r>
              <a:rPr lang="ru-RU" sz="2200" dirty="0"/>
              <a:t>нос</a:t>
            </a:r>
            <a:r>
              <a:rPr lang="en-US" sz="2200" dirty="0"/>
              <a:t>; </a:t>
            </a:r>
            <a:r>
              <a:rPr lang="ru-RU" sz="2200" dirty="0"/>
              <a:t>рот</a:t>
            </a:r>
            <a:r>
              <a:rPr lang="en-US" sz="2200" dirty="0"/>
              <a:t>; </a:t>
            </a:r>
            <a:r>
              <a:rPr lang="ru-RU" sz="2200" dirty="0"/>
              <a:t>зуб</a:t>
            </a:r>
            <a:r>
              <a:rPr lang="en-US" sz="2200" dirty="0"/>
              <a:t>; </a:t>
            </a:r>
            <a:r>
              <a:rPr lang="ru-RU" sz="2200" dirty="0"/>
              <a:t>язык (орган)</a:t>
            </a:r>
            <a:r>
              <a:rPr lang="en-US" sz="2200" dirty="0"/>
              <a:t>; </a:t>
            </a:r>
            <a:r>
              <a:rPr lang="ru-RU" sz="2200" dirty="0"/>
              <a:t>ноготь</a:t>
            </a:r>
            <a:r>
              <a:rPr lang="en-US" sz="2200" dirty="0"/>
              <a:t>; </a:t>
            </a:r>
            <a:r>
              <a:rPr lang="ru-RU" sz="2200" dirty="0"/>
              <a:t>нога (стопа)</a:t>
            </a:r>
            <a:r>
              <a:rPr lang="en-US" sz="2200" dirty="0"/>
              <a:t>; </a:t>
            </a:r>
            <a:r>
              <a:rPr lang="ru-RU" sz="2200" dirty="0"/>
              <a:t>колено</a:t>
            </a:r>
            <a:r>
              <a:rPr lang="en-US" sz="2200" dirty="0"/>
              <a:t>; </a:t>
            </a:r>
            <a:r>
              <a:rPr lang="ru-RU" sz="2200" dirty="0"/>
              <a:t>рука (кисть)</a:t>
            </a:r>
            <a:r>
              <a:rPr lang="en-US" sz="2200" dirty="0"/>
              <a:t>; </a:t>
            </a:r>
            <a:r>
              <a:rPr lang="ru-RU" sz="2200" dirty="0"/>
              <a:t>живот</a:t>
            </a:r>
            <a:r>
              <a:rPr lang="en-US" sz="2200" dirty="0"/>
              <a:t>; </a:t>
            </a:r>
            <a:r>
              <a:rPr lang="ru-RU" sz="2200" dirty="0"/>
              <a:t>горло</a:t>
            </a:r>
            <a:r>
              <a:rPr lang="en-US" sz="2200" dirty="0"/>
              <a:t>; </a:t>
            </a:r>
            <a:r>
              <a:rPr lang="ru-RU" sz="2200" dirty="0"/>
              <a:t>грудь</a:t>
            </a:r>
            <a:r>
              <a:rPr lang="en-US" sz="2200" dirty="0"/>
              <a:t>; </a:t>
            </a:r>
            <a:r>
              <a:rPr lang="ru-RU" sz="2200" dirty="0"/>
              <a:t>сердце</a:t>
            </a:r>
            <a:r>
              <a:rPr lang="en-US" sz="2200" dirty="0"/>
              <a:t>; </a:t>
            </a:r>
            <a:r>
              <a:rPr lang="ru-RU" sz="2200" dirty="0"/>
              <a:t>печень</a:t>
            </a:r>
            <a:r>
              <a:rPr lang="en-US" sz="2200" dirty="0"/>
              <a:t>; </a:t>
            </a:r>
            <a:r>
              <a:rPr lang="ru-RU" sz="2200" dirty="0"/>
              <a:t>пить</a:t>
            </a:r>
            <a:r>
              <a:rPr lang="en-US" sz="2200" dirty="0"/>
              <a:t>; </a:t>
            </a:r>
            <a:r>
              <a:rPr lang="ru-RU" sz="2200" dirty="0"/>
              <a:t>есть (кушать)</a:t>
            </a:r>
            <a:r>
              <a:rPr lang="en-US" sz="2200" dirty="0"/>
              <a:t>; </a:t>
            </a:r>
            <a:r>
              <a:rPr lang="ru-RU" sz="2200" dirty="0"/>
              <a:t>кусать</a:t>
            </a:r>
            <a:r>
              <a:rPr lang="en-US" sz="2200" dirty="0"/>
              <a:t>; </a:t>
            </a:r>
            <a:r>
              <a:rPr lang="ru-RU" sz="2200" dirty="0"/>
              <a:t>видеть</a:t>
            </a:r>
            <a:r>
              <a:rPr lang="en-US" sz="2200" dirty="0"/>
              <a:t>; </a:t>
            </a:r>
            <a:r>
              <a:rPr lang="ru-RU" sz="2200" dirty="0"/>
              <a:t>слышать</a:t>
            </a:r>
            <a:r>
              <a:rPr lang="en-US" sz="2200" dirty="0"/>
              <a:t>; </a:t>
            </a:r>
            <a:r>
              <a:rPr lang="ru-RU" sz="2200" dirty="0"/>
              <a:t>знать</a:t>
            </a:r>
            <a:r>
              <a:rPr lang="en-US" sz="2200" dirty="0"/>
              <a:t>; </a:t>
            </a:r>
            <a:r>
              <a:rPr lang="ru-RU" sz="2200" dirty="0"/>
              <a:t>спать</a:t>
            </a:r>
            <a:r>
              <a:rPr lang="en-US" sz="2200" dirty="0"/>
              <a:t>; </a:t>
            </a:r>
            <a:r>
              <a:rPr lang="ru-RU" sz="2200" dirty="0"/>
              <a:t>умирать</a:t>
            </a:r>
            <a:r>
              <a:rPr lang="en-US" sz="2200" dirty="0"/>
              <a:t>; </a:t>
            </a:r>
            <a:r>
              <a:rPr lang="ru-RU" sz="2200" dirty="0"/>
              <a:t>убивать</a:t>
            </a:r>
            <a:r>
              <a:rPr lang="en-US" sz="2200" dirty="0"/>
              <a:t>; </a:t>
            </a:r>
            <a:r>
              <a:rPr lang="ru-RU" sz="2200" dirty="0"/>
              <a:t>плавать</a:t>
            </a:r>
            <a:r>
              <a:rPr lang="en-US" sz="2200" dirty="0"/>
              <a:t>; </a:t>
            </a:r>
            <a:r>
              <a:rPr lang="ru-RU" sz="2200" dirty="0"/>
              <a:t>летать</a:t>
            </a:r>
            <a:r>
              <a:rPr lang="en-US" sz="2200" dirty="0"/>
              <a:t>; </a:t>
            </a:r>
            <a:r>
              <a:rPr lang="ru-RU" sz="2200" dirty="0" err="1"/>
              <a:t>улять</a:t>
            </a:r>
            <a:r>
              <a:rPr lang="en-US" sz="2200" dirty="0"/>
              <a:t>; </a:t>
            </a:r>
            <a:r>
              <a:rPr lang="ru-RU" sz="2200" dirty="0"/>
              <a:t>приходить</a:t>
            </a:r>
            <a:r>
              <a:rPr lang="en-US" sz="2200" dirty="0"/>
              <a:t>; </a:t>
            </a:r>
            <a:r>
              <a:rPr lang="ru-RU" sz="2200" dirty="0"/>
              <a:t>лежать</a:t>
            </a:r>
            <a:r>
              <a:rPr lang="en-US" sz="2200" dirty="0"/>
              <a:t>; </a:t>
            </a:r>
            <a:r>
              <a:rPr lang="ru-RU" sz="2200" dirty="0"/>
              <a:t>сидеть</a:t>
            </a:r>
            <a:r>
              <a:rPr lang="en-US" sz="2200" dirty="0"/>
              <a:t>; </a:t>
            </a:r>
            <a:r>
              <a:rPr lang="ru-RU" sz="2200" dirty="0"/>
              <a:t>стоять</a:t>
            </a:r>
            <a:r>
              <a:rPr lang="en-US" sz="2200" dirty="0"/>
              <a:t>; </a:t>
            </a:r>
            <a:r>
              <a:rPr lang="ru-RU" sz="2200" dirty="0"/>
              <a:t>дать</a:t>
            </a:r>
            <a:r>
              <a:rPr lang="en-US" sz="2200" dirty="0"/>
              <a:t>; </a:t>
            </a:r>
            <a:r>
              <a:rPr lang="ru-RU" sz="2200" dirty="0"/>
              <a:t>говорить</a:t>
            </a:r>
            <a:r>
              <a:rPr lang="en-US" sz="2200" dirty="0"/>
              <a:t>; </a:t>
            </a:r>
            <a:r>
              <a:rPr lang="ru-RU" sz="2200" dirty="0"/>
              <a:t>солнце</a:t>
            </a:r>
            <a:r>
              <a:rPr lang="en-US" sz="2200" dirty="0"/>
              <a:t>; </a:t>
            </a:r>
            <a:r>
              <a:rPr lang="ru-RU" sz="2200" dirty="0"/>
              <a:t>луна</a:t>
            </a:r>
            <a:r>
              <a:rPr lang="en-US" sz="2200" dirty="0"/>
              <a:t>; </a:t>
            </a:r>
            <a:r>
              <a:rPr lang="ru-RU" sz="2200" dirty="0"/>
              <a:t>звезда</a:t>
            </a:r>
            <a:r>
              <a:rPr lang="en-US" sz="2200" dirty="0"/>
              <a:t>; </a:t>
            </a:r>
            <a:r>
              <a:rPr lang="ru-RU" sz="2200" dirty="0"/>
              <a:t>вода</a:t>
            </a:r>
            <a:r>
              <a:rPr lang="en-US" sz="2200" dirty="0"/>
              <a:t>; </a:t>
            </a:r>
            <a:r>
              <a:rPr lang="ru-RU" sz="2200" dirty="0"/>
              <a:t>дождь</a:t>
            </a:r>
            <a:r>
              <a:rPr lang="en-US" sz="2200" dirty="0"/>
              <a:t>; </a:t>
            </a:r>
            <a:r>
              <a:rPr lang="ru-RU" sz="2200" dirty="0"/>
              <a:t>камень</a:t>
            </a:r>
            <a:r>
              <a:rPr lang="en-US" sz="2200" dirty="0"/>
              <a:t>; </a:t>
            </a:r>
            <a:r>
              <a:rPr lang="ru-RU" sz="2200" dirty="0"/>
              <a:t>песок</a:t>
            </a:r>
            <a:r>
              <a:rPr lang="en-US" sz="2200" dirty="0"/>
              <a:t>; </a:t>
            </a:r>
            <a:r>
              <a:rPr lang="ru-RU" sz="2200" dirty="0"/>
              <a:t>земля</a:t>
            </a:r>
            <a:r>
              <a:rPr lang="en-US" sz="2200" dirty="0"/>
              <a:t>; </a:t>
            </a:r>
            <a:r>
              <a:rPr lang="ru-RU" sz="2200" dirty="0"/>
              <a:t>облако</a:t>
            </a:r>
            <a:r>
              <a:rPr lang="en-US" sz="2200" dirty="0"/>
              <a:t>; </a:t>
            </a:r>
            <a:r>
              <a:rPr lang="ru-RU" sz="2200" dirty="0"/>
              <a:t>дым</a:t>
            </a:r>
            <a:r>
              <a:rPr lang="en-US" sz="2200" dirty="0"/>
              <a:t>; </a:t>
            </a:r>
            <a:r>
              <a:rPr lang="ru-RU" sz="2200" dirty="0"/>
              <a:t>огонь</a:t>
            </a:r>
            <a:r>
              <a:rPr lang="en-US" sz="2200" dirty="0"/>
              <a:t>; </a:t>
            </a:r>
            <a:r>
              <a:rPr lang="ru-RU" sz="2200" dirty="0"/>
              <a:t>пепел</a:t>
            </a:r>
            <a:r>
              <a:rPr lang="en-US" sz="2200" dirty="0"/>
              <a:t>; </a:t>
            </a:r>
            <a:r>
              <a:rPr lang="ru-RU" sz="2200" dirty="0"/>
              <a:t>гореть</a:t>
            </a:r>
            <a:r>
              <a:rPr lang="en-US" sz="2200" dirty="0"/>
              <a:t>; </a:t>
            </a:r>
            <a:r>
              <a:rPr lang="ru-RU" sz="2200" dirty="0"/>
              <a:t>путь</a:t>
            </a:r>
            <a:r>
              <a:rPr lang="en-US" sz="2200" dirty="0"/>
              <a:t>; </a:t>
            </a:r>
            <a:r>
              <a:rPr lang="ru-RU" sz="2200" dirty="0"/>
              <a:t>гора</a:t>
            </a:r>
            <a:r>
              <a:rPr lang="en-US" sz="2200" dirty="0"/>
              <a:t>; </a:t>
            </a:r>
            <a:r>
              <a:rPr lang="ru-RU" sz="2200" dirty="0"/>
              <a:t>красный</a:t>
            </a:r>
            <a:r>
              <a:rPr lang="en-US" sz="2200" dirty="0"/>
              <a:t>; </a:t>
            </a:r>
            <a:r>
              <a:rPr lang="ru-RU" sz="2200" dirty="0"/>
              <a:t>зелёный</a:t>
            </a:r>
            <a:r>
              <a:rPr lang="en-US" sz="2200" dirty="0"/>
              <a:t>; </a:t>
            </a:r>
            <a:r>
              <a:rPr lang="ru-RU" sz="2200" dirty="0"/>
              <a:t>жёлтый</a:t>
            </a:r>
            <a:r>
              <a:rPr lang="en-US" sz="2200" dirty="0"/>
              <a:t>; </a:t>
            </a:r>
            <a:r>
              <a:rPr lang="ru-RU" sz="2200" dirty="0"/>
              <a:t>белый</a:t>
            </a:r>
            <a:r>
              <a:rPr lang="en-US" sz="2200" dirty="0"/>
              <a:t>; </a:t>
            </a:r>
            <a:r>
              <a:rPr lang="ru-RU" sz="2200" dirty="0"/>
              <a:t>чёрный</a:t>
            </a:r>
            <a:r>
              <a:rPr lang="en-US" sz="2200" dirty="0"/>
              <a:t>; </a:t>
            </a:r>
            <a:r>
              <a:rPr lang="ru-RU" sz="2200" dirty="0"/>
              <a:t>ночь</a:t>
            </a:r>
            <a:r>
              <a:rPr lang="en-US" sz="2200" dirty="0"/>
              <a:t>; </a:t>
            </a:r>
            <a:r>
              <a:rPr lang="ru-RU" sz="2200" dirty="0"/>
              <a:t>горячий</a:t>
            </a:r>
            <a:r>
              <a:rPr lang="en-US" sz="2200" dirty="0"/>
              <a:t>; </a:t>
            </a:r>
            <a:r>
              <a:rPr lang="ru-RU" sz="2200" dirty="0"/>
              <a:t>холодный</a:t>
            </a:r>
            <a:r>
              <a:rPr lang="en-US" sz="2200" dirty="0"/>
              <a:t>; </a:t>
            </a:r>
            <a:r>
              <a:rPr lang="ru-RU" sz="2200" dirty="0"/>
              <a:t>полный</a:t>
            </a:r>
            <a:r>
              <a:rPr lang="en-US" sz="2200" dirty="0"/>
              <a:t>; </a:t>
            </a:r>
            <a:r>
              <a:rPr lang="ru-RU" sz="2200" dirty="0"/>
              <a:t>новый</a:t>
            </a:r>
            <a:r>
              <a:rPr lang="en-US" sz="2200" dirty="0"/>
              <a:t>; </a:t>
            </a:r>
            <a:r>
              <a:rPr lang="ru-RU" sz="2200" dirty="0"/>
              <a:t>хороший</a:t>
            </a:r>
            <a:r>
              <a:rPr lang="en-US" sz="2200" dirty="0"/>
              <a:t>; </a:t>
            </a:r>
            <a:r>
              <a:rPr lang="ru-RU" sz="2200" dirty="0"/>
              <a:t>круглый</a:t>
            </a:r>
            <a:r>
              <a:rPr lang="en-US" sz="2200" dirty="0"/>
              <a:t>; </a:t>
            </a:r>
            <a:r>
              <a:rPr lang="ru-RU" sz="2200" dirty="0"/>
              <a:t>сухой</a:t>
            </a:r>
            <a:r>
              <a:rPr lang="en-US" sz="2200" dirty="0"/>
              <a:t>; </a:t>
            </a:r>
            <a:r>
              <a:rPr lang="ru-RU" sz="2200" dirty="0"/>
              <a:t>имя</a:t>
            </a:r>
          </a:p>
        </p:txBody>
      </p:sp>
    </p:spTree>
    <p:extLst>
      <p:ext uri="{BB962C8B-B14F-4D97-AF65-F5344CB8AC3E}">
        <p14:creationId xmlns:p14="http://schemas.microsoft.com/office/powerpoint/2010/main" val="1219064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176037-1D0A-4F29-8FB3-A868B8919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Список </a:t>
            </a:r>
            <a:r>
              <a:rPr lang="ru-RU" dirty="0" err="1"/>
              <a:t>Сводеша</a:t>
            </a:r>
            <a:endParaRPr lang="ru-RU" dirty="0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BB5CF5FD-B2F7-433C-B7E0-74BFDCE317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647548"/>
              </p:ext>
            </p:extLst>
          </p:nvPr>
        </p:nvGraphicFramePr>
        <p:xfrm>
          <a:off x="2" y="2223346"/>
          <a:ext cx="12191998" cy="3283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2951028691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334068783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99566411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4187240631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47030905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787615718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4160183940"/>
                    </a:ext>
                  </a:extLst>
                </a:gridCol>
              </a:tblGrid>
              <a:tr h="842577"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немецкий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шведский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Английский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французский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испанский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индонезийский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691233"/>
                  </a:ext>
                </a:extLst>
              </a:tr>
              <a:tr h="488159">
                <a:tc>
                  <a:txBody>
                    <a:bodyPr/>
                    <a:lstStyle/>
                    <a:p>
                      <a:r>
                        <a:rPr lang="en-US" dirty="0"/>
                        <a:t>1 – ja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ich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yo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aku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527903"/>
                  </a:ext>
                </a:extLst>
              </a:tr>
              <a:tr h="488159">
                <a:tc>
                  <a:txBody>
                    <a:bodyPr/>
                    <a:lstStyle/>
                    <a:p>
                      <a:r>
                        <a:rPr lang="en-US" dirty="0"/>
                        <a:t>26 – </a:t>
                      </a:r>
                      <a:r>
                        <a:rPr lang="en-US" dirty="0" err="1"/>
                        <a:t>korʲən</a:t>
                      </a:r>
                      <a:r>
                        <a:rPr lang="da-DK" dirty="0"/>
                        <a:t>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wurzel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root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racine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raíz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akar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967614"/>
                  </a:ext>
                </a:extLst>
              </a:tr>
              <a:tr h="488159">
                <a:tc>
                  <a:txBody>
                    <a:bodyPr/>
                    <a:lstStyle/>
                    <a:p>
                      <a:r>
                        <a:rPr lang="da-DK" dirty="0"/>
                        <a:t>52 – sertsə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herz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hj</a:t>
                      </a:r>
                      <a:r>
                        <a:rPr lang="da-DK" dirty="0"/>
                        <a:t>ärta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heart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cœur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corazón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jantung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157230"/>
                  </a:ext>
                </a:extLst>
              </a:tr>
              <a:tr h="488159">
                <a:tc>
                  <a:txBody>
                    <a:bodyPr/>
                    <a:lstStyle/>
                    <a:p>
                      <a:r>
                        <a:rPr lang="da-DK" dirty="0"/>
                        <a:t>76 – doštʲ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regen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regn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pluie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lluvia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hujan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24267"/>
                  </a:ext>
                </a:extLst>
              </a:tr>
              <a:tr h="488159">
                <a:tc>
                  <a:txBody>
                    <a:bodyPr/>
                    <a:lstStyle/>
                    <a:p>
                      <a:r>
                        <a:rPr lang="da-DK" dirty="0"/>
                        <a:t>100 – imʲə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namn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nombre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nama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943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1697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4E71FB-96A6-4019-9578-935D8AB46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Реконструкции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8E7B8E-71D0-442C-9FAA-1C8B09234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внимательно изучить грамматику какого-нибудь языка, то можно реконструировать его более раннее состояние. То есть на основе данных сказать: раньше в этом языке было больше падежей, двойственное число и другая система времён у глаголов.</a:t>
            </a:r>
          </a:p>
          <a:p>
            <a:r>
              <a:rPr lang="ru-RU" dirty="0"/>
              <a:t>Помимо этого, можно реконструировать общий предок языка для 2+ его потомков.</a:t>
            </a:r>
          </a:p>
        </p:txBody>
      </p:sp>
    </p:spTree>
    <p:extLst>
      <p:ext uri="{BB962C8B-B14F-4D97-AF65-F5344CB8AC3E}">
        <p14:creationId xmlns:p14="http://schemas.microsoft.com/office/powerpoint/2010/main" val="2954420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259C671B-1B22-4141-A9C0-2E7941FDA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72" name="Freeform 11">
              <a:extLst>
                <a:ext uri="{FF2B5EF4-FFF2-40B4-BE49-F238E27FC236}">
                  <a16:creationId xmlns:a16="http://schemas.microsoft.com/office/drawing/2014/main" id="{7B2F5A4B-FA0F-4625-82F7-1D3F11281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3" name="Freeform 12">
              <a:extLst>
                <a:ext uri="{FF2B5EF4-FFF2-40B4-BE49-F238E27FC236}">
                  <a16:creationId xmlns:a16="http://schemas.microsoft.com/office/drawing/2014/main" id="{9ACB0BAE-722F-4C91-8C2A-44EF768E8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4" name="Freeform 13">
              <a:extLst>
                <a:ext uri="{FF2B5EF4-FFF2-40B4-BE49-F238E27FC236}">
                  <a16:creationId xmlns:a16="http://schemas.microsoft.com/office/drawing/2014/main" id="{C3AC4D9F-59AC-421A-9FF3-C936CEC43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5" name="Freeform 14">
              <a:extLst>
                <a:ext uri="{FF2B5EF4-FFF2-40B4-BE49-F238E27FC236}">
                  <a16:creationId xmlns:a16="http://schemas.microsoft.com/office/drawing/2014/main" id="{797BCE03-677D-4D65-A4D1-1FD721DD5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6" name="Freeform 15">
              <a:extLst>
                <a:ext uri="{FF2B5EF4-FFF2-40B4-BE49-F238E27FC236}">
                  <a16:creationId xmlns:a16="http://schemas.microsoft.com/office/drawing/2014/main" id="{D007E5D0-0B4E-4094-988C-9917146C2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7" name="Freeform 16">
              <a:extLst>
                <a:ext uri="{FF2B5EF4-FFF2-40B4-BE49-F238E27FC236}">
                  <a16:creationId xmlns:a16="http://schemas.microsoft.com/office/drawing/2014/main" id="{024DB804-C06B-4A0A-AC43-6BCCB7D76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8" name="Freeform 17">
              <a:extLst>
                <a:ext uri="{FF2B5EF4-FFF2-40B4-BE49-F238E27FC236}">
                  <a16:creationId xmlns:a16="http://schemas.microsoft.com/office/drawing/2014/main" id="{B51DC17A-305E-486E-A527-5E8068E9E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9" name="Freeform 18">
              <a:extLst>
                <a:ext uri="{FF2B5EF4-FFF2-40B4-BE49-F238E27FC236}">
                  <a16:creationId xmlns:a16="http://schemas.microsoft.com/office/drawing/2014/main" id="{B6CCA716-6D46-4523-BF96-FF1B0C54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0" name="Freeform 19">
              <a:extLst>
                <a:ext uri="{FF2B5EF4-FFF2-40B4-BE49-F238E27FC236}">
                  <a16:creationId xmlns:a16="http://schemas.microsoft.com/office/drawing/2014/main" id="{E632B09A-D30C-4268-B28B-ACD6127630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1" name="Freeform 20">
              <a:extLst>
                <a:ext uri="{FF2B5EF4-FFF2-40B4-BE49-F238E27FC236}">
                  <a16:creationId xmlns:a16="http://schemas.microsoft.com/office/drawing/2014/main" id="{5FC839A4-228B-4EC0-8AF4-D8E38ECE6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2" name="Freeform 21">
              <a:extLst>
                <a:ext uri="{FF2B5EF4-FFF2-40B4-BE49-F238E27FC236}">
                  <a16:creationId xmlns:a16="http://schemas.microsoft.com/office/drawing/2014/main" id="{A8FFB1A1-5BB5-4551-87CD-F3365E6FE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3" name="Freeform 22">
              <a:extLst>
                <a:ext uri="{FF2B5EF4-FFF2-40B4-BE49-F238E27FC236}">
                  <a16:creationId xmlns:a16="http://schemas.microsoft.com/office/drawing/2014/main" id="{D05AF173-8E70-41FA-9254-DF9AC3DDA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1D56A4CE-A3F4-4CFF-9A65-C029AC17B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86" name="Freeform 27">
              <a:extLst>
                <a:ext uri="{FF2B5EF4-FFF2-40B4-BE49-F238E27FC236}">
                  <a16:creationId xmlns:a16="http://schemas.microsoft.com/office/drawing/2014/main" id="{DF669161-0B30-4C76-96BF-962027487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7" name="Freeform 28">
              <a:extLst>
                <a:ext uri="{FF2B5EF4-FFF2-40B4-BE49-F238E27FC236}">
                  <a16:creationId xmlns:a16="http://schemas.microsoft.com/office/drawing/2014/main" id="{A5232353-CF7C-44DD-8BEE-1C8FF54CD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8" name="Freeform 29">
              <a:extLst>
                <a:ext uri="{FF2B5EF4-FFF2-40B4-BE49-F238E27FC236}">
                  <a16:creationId xmlns:a16="http://schemas.microsoft.com/office/drawing/2014/main" id="{AEA6CAE2-8741-4E88-A632-69C2B2EC5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9" name="Freeform 30">
              <a:extLst>
                <a:ext uri="{FF2B5EF4-FFF2-40B4-BE49-F238E27FC236}">
                  <a16:creationId xmlns:a16="http://schemas.microsoft.com/office/drawing/2014/main" id="{014AC37D-4388-4AE6-9D4D-CCD99A608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0" name="Freeform 31">
              <a:extLst>
                <a:ext uri="{FF2B5EF4-FFF2-40B4-BE49-F238E27FC236}">
                  <a16:creationId xmlns:a16="http://schemas.microsoft.com/office/drawing/2014/main" id="{7FE084B0-333E-4F7C-83F1-F7D132527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1" name="Freeform 32">
              <a:extLst>
                <a:ext uri="{FF2B5EF4-FFF2-40B4-BE49-F238E27FC236}">
                  <a16:creationId xmlns:a16="http://schemas.microsoft.com/office/drawing/2014/main" id="{FDCFCB98-2E3A-4227-823C-80489BB28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2" name="Freeform 33">
              <a:extLst>
                <a:ext uri="{FF2B5EF4-FFF2-40B4-BE49-F238E27FC236}">
                  <a16:creationId xmlns:a16="http://schemas.microsoft.com/office/drawing/2014/main" id="{252F94DE-A6A3-4463-BE05-34281F1C8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3" name="Freeform 34">
              <a:extLst>
                <a:ext uri="{FF2B5EF4-FFF2-40B4-BE49-F238E27FC236}">
                  <a16:creationId xmlns:a16="http://schemas.microsoft.com/office/drawing/2014/main" id="{16EA21FA-886F-43CF-9D44-C1342F305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4" name="Freeform 35">
              <a:extLst>
                <a:ext uri="{FF2B5EF4-FFF2-40B4-BE49-F238E27FC236}">
                  <a16:creationId xmlns:a16="http://schemas.microsoft.com/office/drawing/2014/main" id="{88C821A5-BCF7-47FE-894F-0ADC5FDB2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5" name="Freeform 36">
              <a:extLst>
                <a:ext uri="{FF2B5EF4-FFF2-40B4-BE49-F238E27FC236}">
                  <a16:creationId xmlns:a16="http://schemas.microsoft.com/office/drawing/2014/main" id="{F8337ECE-206A-472E-AFC4-0F230C91E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6" name="Freeform 37">
              <a:extLst>
                <a:ext uri="{FF2B5EF4-FFF2-40B4-BE49-F238E27FC236}">
                  <a16:creationId xmlns:a16="http://schemas.microsoft.com/office/drawing/2014/main" id="{90BB2EC4-D043-4B43-87E7-723A787EE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7" name="Freeform 38">
              <a:extLst>
                <a:ext uri="{FF2B5EF4-FFF2-40B4-BE49-F238E27FC236}">
                  <a16:creationId xmlns:a16="http://schemas.microsoft.com/office/drawing/2014/main" id="{04013015-AF71-47BC-BE4D-ED9EFA24FF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71B30B18-D920-4E3E-B931-1F310244C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1" name="Freeform 11">
            <a:extLst>
              <a:ext uri="{FF2B5EF4-FFF2-40B4-BE49-F238E27FC236}">
                <a16:creationId xmlns:a16="http://schemas.microsoft.com/office/drawing/2014/main" id="{C70EF50A-66E6-460A-8AF9-47A10D0D9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1520B72-94C4-4ABB-AC64-A3382705B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D3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A64CBFD-D6E8-4E6A-8F66-1948BED33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https://pp.userapi.com/c851028/v851028419/27fce/l8Ts30Usa_A.jpg">
            <a:extLst>
              <a:ext uri="{FF2B5EF4-FFF2-40B4-BE49-F238E27FC236}">
                <a16:creationId xmlns:a16="http://schemas.microsoft.com/office/drawing/2014/main" id="{221D728C-75BC-4CBF-9AF7-CA74C76D2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019" y="643467"/>
            <a:ext cx="8603962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1198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751B92-A1A2-47EF-8804-7C23483D1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Шаг назад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B9A595-A8A1-4C55-9D29-B670849DF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1. Как понять, что слово заимствованное, если оно – из списка </a:t>
            </a:r>
            <a:r>
              <a:rPr lang="ru-RU" dirty="0" err="1"/>
              <a:t>Сводеша</a:t>
            </a:r>
            <a:r>
              <a:rPr lang="ru-RU" dirty="0"/>
              <a:t>?</a:t>
            </a:r>
          </a:p>
          <a:p>
            <a:pPr marL="0" indent="0">
              <a:buNone/>
            </a:pPr>
            <a:r>
              <a:rPr lang="ru-RU" dirty="0"/>
              <a:t>Ещё один шаг</a:t>
            </a:r>
          </a:p>
          <a:p>
            <a:pPr marL="0" indent="0">
              <a:buNone/>
            </a:pPr>
            <a:r>
              <a:rPr lang="ru-RU" dirty="0"/>
              <a:t>0. Зачем отличать заимствования от не заимствований?</a:t>
            </a:r>
          </a:p>
        </p:txBody>
      </p:sp>
    </p:spTree>
    <p:extLst>
      <p:ext uri="{BB962C8B-B14F-4D97-AF65-F5344CB8AC3E}">
        <p14:creationId xmlns:p14="http://schemas.microsoft.com/office/powerpoint/2010/main" val="3195675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ADE371-0D22-44D0-82BC-FC135725D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Ответ на вопрос 0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D70820-DF2F-4455-B482-BABB87E8E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75% армянских слов из списка </a:t>
            </a:r>
            <a:r>
              <a:rPr lang="ru-RU" dirty="0" err="1"/>
              <a:t>Сводеша</a:t>
            </a:r>
            <a:r>
              <a:rPr lang="ru-RU" dirty="0"/>
              <a:t> – это заимствования из иранских языков. Поэтому люди аж до 1875 (!!!) года классифицировали армянский как диалект среднеиранского.</a:t>
            </a:r>
          </a:p>
          <a:p>
            <a:pPr marL="0" indent="0">
              <a:buNone/>
            </a:pPr>
            <a:r>
              <a:rPr lang="ru-RU" dirty="0"/>
              <a:t>Больше половины английской базовой лексики заимствовано из французского и латыни, поэтому очень долго английский считали романским языком.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Ответ – надо различать заимствования и не заимствования, чтобы избежать таких ошибок.</a:t>
            </a:r>
          </a:p>
        </p:txBody>
      </p:sp>
    </p:spTree>
    <p:extLst>
      <p:ext uri="{BB962C8B-B14F-4D97-AF65-F5344CB8AC3E}">
        <p14:creationId xmlns:p14="http://schemas.microsoft.com/office/powerpoint/2010/main" val="1213729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8309A7-9074-44C0-B6ED-0A458B1FC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Всегда ли регулярные фонетические соответствия говорят о родстве?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C55251-4F81-4938-9182-D1C4546A8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Нет!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951853B-9AE7-425F-AF3D-C167305F9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398" y="2615572"/>
            <a:ext cx="87915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188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3AAAF4-AAA0-4E86-88FC-EDD6D2ADE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Вместо вступления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A7F1FC-B678-492B-A1DA-3C6DD3536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12240"/>
            <a:ext cx="8915400" cy="5171440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da-DK" dirty="0"/>
            </a:br>
            <a:r>
              <a:rPr lang="ru-RU" dirty="0"/>
              <a:t>Ты </a:t>
            </a:r>
            <a:r>
              <a:rPr lang="ru-RU" dirty="0" err="1"/>
              <a:t>пісала</a:t>
            </a:r>
            <a:r>
              <a:rPr lang="ru-RU" dirty="0"/>
              <a:t> </a:t>
            </a:r>
            <a:r>
              <a:rPr lang="ru-RU" dirty="0" err="1"/>
              <a:t>стіхатварэнія</a:t>
            </a:r>
            <a:endParaRPr lang="ru-RU" dirty="0"/>
          </a:p>
          <a:p>
            <a:pPr marL="0" indent="0">
              <a:buNone/>
            </a:pPr>
            <a:r>
              <a:rPr lang="ru-RU" dirty="0" err="1"/>
              <a:t>пра</a:t>
            </a:r>
            <a:r>
              <a:rPr lang="ru-RU" dirty="0"/>
              <a:t> </a:t>
            </a:r>
            <a:r>
              <a:rPr lang="ru-RU" dirty="0" err="1"/>
              <a:t>твае</a:t>
            </a:r>
            <a:r>
              <a:rPr lang="ru-RU" dirty="0"/>
              <a:t> </a:t>
            </a:r>
            <a:r>
              <a:rPr lang="ru-RU" dirty="0" err="1"/>
              <a:t>аба</a:t>
            </a:r>
            <a:r>
              <a:rPr lang="ru-RU" dirty="0"/>
              <a:t> мне </a:t>
            </a:r>
            <a:r>
              <a:rPr lang="ru-RU" dirty="0" err="1"/>
              <a:t>ўпечатленія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і маю </a:t>
            </a:r>
            <a:r>
              <a:rPr lang="ru-RU" dirty="0" err="1"/>
              <a:t>фотакартачку</a:t>
            </a:r>
            <a:r>
              <a:rPr lang="ru-RU" dirty="0"/>
              <a:t> маме</a:t>
            </a:r>
          </a:p>
          <a:p>
            <a:pPr marL="0" indent="0">
              <a:buNone/>
            </a:pPr>
            <a:r>
              <a:rPr lang="ru-RU" dirty="0"/>
              <a:t>дала </a:t>
            </a:r>
            <a:r>
              <a:rPr lang="ru-RU" dirty="0" err="1"/>
              <a:t>пасматрэць</a:t>
            </a:r>
            <a:r>
              <a:rPr lang="ru-RU" dirty="0"/>
              <a:t>...</a:t>
            </a:r>
          </a:p>
          <a:p>
            <a:pPr marL="0" indent="0">
              <a:buNone/>
            </a:pPr>
            <a:r>
              <a:rPr lang="ru-RU" dirty="0"/>
              <a:t>І ў </a:t>
            </a:r>
            <a:r>
              <a:rPr lang="ru-RU" dirty="0" err="1"/>
              <a:t>следушчэе</a:t>
            </a:r>
            <a:r>
              <a:rPr lang="ru-RU" dirty="0"/>
              <a:t> </a:t>
            </a:r>
            <a:r>
              <a:rPr lang="ru-RU" dirty="0" err="1"/>
              <a:t>васкрэсенія</a:t>
            </a:r>
            <a:endParaRPr lang="ru-RU" dirty="0"/>
          </a:p>
          <a:p>
            <a:pPr marL="0" indent="0">
              <a:buNone/>
            </a:pPr>
            <a:r>
              <a:rPr lang="ru-RU" dirty="0" err="1"/>
              <a:t>запрасіла</a:t>
            </a:r>
            <a:r>
              <a:rPr lang="ru-RU" dirty="0"/>
              <a:t> меня на </a:t>
            </a:r>
            <a:r>
              <a:rPr lang="ru-RU" dirty="0" err="1"/>
              <a:t>дзень</a:t>
            </a:r>
            <a:r>
              <a:rPr lang="ru-RU" dirty="0"/>
              <a:t> </a:t>
            </a:r>
            <a:r>
              <a:rPr lang="ru-RU" dirty="0" err="1"/>
              <a:t>разджэнія</a:t>
            </a:r>
            <a:r>
              <a:rPr lang="ru-RU" dirty="0"/>
              <a:t>,</a:t>
            </a:r>
          </a:p>
          <a:p>
            <a:pPr marL="0" indent="0">
              <a:buNone/>
            </a:pPr>
            <a:r>
              <a:rPr lang="ru-RU" dirty="0"/>
              <a:t>а </a:t>
            </a:r>
            <a:r>
              <a:rPr lang="ru-RU" dirty="0" err="1"/>
              <a:t>пасля</a:t>
            </a:r>
            <a:r>
              <a:rPr lang="ru-RU" dirty="0"/>
              <a:t> </a:t>
            </a:r>
            <a:r>
              <a:rPr lang="ru-RU" dirty="0" err="1"/>
              <a:t>фотакартачку</a:t>
            </a:r>
            <a:r>
              <a:rPr lang="ru-RU" dirty="0"/>
              <a:t> папе</a:t>
            </a:r>
          </a:p>
          <a:p>
            <a:pPr marL="0" indent="0">
              <a:buNone/>
            </a:pPr>
            <a:r>
              <a:rPr lang="ru-RU" dirty="0"/>
              <a:t>дала </a:t>
            </a:r>
            <a:r>
              <a:rPr lang="ru-RU" dirty="0" err="1"/>
              <a:t>паглядзець</a:t>
            </a:r>
            <a:r>
              <a:rPr lang="ru-RU" dirty="0"/>
              <a:t>...</a:t>
            </a:r>
          </a:p>
          <a:p>
            <a:pPr marL="0" indent="0">
              <a:buNone/>
            </a:pPr>
            <a:r>
              <a:rPr lang="ru-RU" dirty="0" err="1"/>
              <a:t>Розавы</a:t>
            </a:r>
            <a:r>
              <a:rPr lang="ru-RU" dirty="0"/>
              <a:t> закат </a:t>
            </a:r>
            <a:r>
              <a:rPr lang="ru-RU" dirty="0" err="1"/>
              <a:t>павярні</a:t>
            </a:r>
            <a:r>
              <a:rPr lang="ru-RU" dirty="0"/>
              <a:t> гэта </a:t>
            </a:r>
            <a:r>
              <a:rPr lang="ru-RU" dirty="0" err="1"/>
              <a:t>ўрэмя</a:t>
            </a:r>
            <a:r>
              <a:rPr lang="ru-RU" dirty="0"/>
              <a:t> назад. </a:t>
            </a:r>
            <a:r>
              <a:rPr lang="ru-RU" dirty="0" err="1"/>
              <a:t>Розавы</a:t>
            </a:r>
            <a:r>
              <a:rPr lang="ru-RU" dirty="0"/>
              <a:t> закат, </a:t>
            </a:r>
            <a:r>
              <a:rPr lang="ru-RU" dirty="0" err="1"/>
              <a:t>саацечественнік</a:t>
            </a:r>
            <a:r>
              <a:rPr lang="ru-RU" dirty="0"/>
              <a:t> мой і брат.</a:t>
            </a:r>
          </a:p>
          <a:p>
            <a:pPr marL="0" indent="0">
              <a:buNone/>
            </a:pPr>
            <a:r>
              <a:rPr lang="ru-RU" dirty="0" err="1"/>
              <a:t>Розавы</a:t>
            </a:r>
            <a:r>
              <a:rPr lang="ru-RU" dirty="0"/>
              <a:t> закат, </a:t>
            </a:r>
            <a:r>
              <a:rPr lang="ru-RU" dirty="0" err="1"/>
              <a:t>хто</a:t>
            </a:r>
            <a:r>
              <a:rPr lang="ru-RU" dirty="0"/>
              <a:t> тут </a:t>
            </a:r>
            <a:r>
              <a:rPr lang="ru-RU" dirty="0" err="1"/>
              <a:t>праў</a:t>
            </a:r>
            <a:r>
              <a:rPr lang="ru-RU" dirty="0"/>
              <a:t>, </a:t>
            </a:r>
            <a:r>
              <a:rPr lang="ru-RU" dirty="0" err="1"/>
              <a:t>хто</a:t>
            </a:r>
            <a:r>
              <a:rPr lang="ru-RU" dirty="0"/>
              <a:t> тут </a:t>
            </a:r>
            <a:r>
              <a:rPr lang="ru-RU" dirty="0" err="1"/>
              <a:t>вінават</a:t>
            </a:r>
            <a:r>
              <a:rPr lang="ru-RU" dirty="0"/>
              <a:t>,</a:t>
            </a:r>
          </a:p>
          <a:p>
            <a:pPr marL="0" indent="0">
              <a:buNone/>
            </a:pPr>
            <a:r>
              <a:rPr lang="ru-RU" dirty="0" err="1"/>
              <a:t>разбярысь</a:t>
            </a:r>
            <a:r>
              <a:rPr lang="ru-RU" dirty="0"/>
              <a:t> </a:t>
            </a:r>
            <a:r>
              <a:rPr lang="ru-RU" dirty="0" err="1"/>
              <a:t>розавы</a:t>
            </a:r>
            <a:r>
              <a:rPr lang="ru-RU" dirty="0"/>
              <a:t> закат, </a:t>
            </a:r>
            <a:r>
              <a:rPr lang="ru-RU" dirty="0" err="1"/>
              <a:t>разбярысь</a:t>
            </a:r>
            <a:r>
              <a:rPr lang="ru-RU" dirty="0"/>
              <a:t> </a:t>
            </a:r>
            <a:r>
              <a:rPr lang="ru-RU" dirty="0" err="1"/>
              <a:t>розавы</a:t>
            </a:r>
            <a:r>
              <a:rPr lang="ru-RU" dirty="0"/>
              <a:t> закат</a:t>
            </a:r>
          </a:p>
        </p:txBody>
      </p:sp>
    </p:spTree>
    <p:extLst>
      <p:ext uri="{BB962C8B-B14F-4D97-AF65-F5344CB8AC3E}">
        <p14:creationId xmlns:p14="http://schemas.microsoft.com/office/powerpoint/2010/main" val="3256096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997CCD-1100-4EA1-8869-828E07814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234619"/>
            <a:ext cx="8911687" cy="438876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“The regular phonetic correspondences between the two sets depend on the fact that  languages normally adapt the foreign phonemes appearing in loanwords in regular ways.”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66591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7D2561-B815-41D3-B867-3C36DBA36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Если фонетика не всегда даёт точный результат, можно ли смотреть на семантику?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521B92-3BC5-4868-8A17-1C9CCA130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Тоже нет!</a:t>
            </a:r>
          </a:p>
          <a:p>
            <a:pPr marL="0" indent="0">
              <a:buNone/>
            </a:pPr>
            <a:r>
              <a:rPr lang="en-US" dirty="0"/>
              <a:t>“Semantic may undergo radical and non-gradual changes, mostly for metaphoric or metonymic extensions, broadening or narrowing of meanings, melioration or pejoration of meanings, </a:t>
            </a:r>
            <a:r>
              <a:rPr lang="en-US" dirty="0" err="1"/>
              <a:t>tabooization</a:t>
            </a:r>
            <a:r>
              <a:rPr lang="en-US" dirty="0"/>
              <a:t> etc.”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30662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96EDB8-E045-4A8C-A8E6-B1BC7D7A4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Важно помнить: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8603C6-D148-48F7-AE1C-B18520FD9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Родственные слова чаще всего фонетически не похожи! Особенно если родство далёкое.</a:t>
            </a:r>
          </a:p>
          <a:p>
            <a:pPr marL="0" indent="0">
              <a:buNone/>
            </a:pPr>
            <a:r>
              <a:rPr lang="ru-RU" dirty="0"/>
              <a:t>А похожие слова – даже в родственных языках – не всегда исторически связаны.</a:t>
            </a:r>
          </a:p>
          <a:p>
            <a:pPr marL="0" indent="0">
              <a:buNone/>
            </a:pPr>
            <a:r>
              <a:rPr lang="ru-RU" dirty="0"/>
              <a:t>Например, испанское </a:t>
            </a:r>
            <a:r>
              <a:rPr lang="en-US" i="1" dirty="0" err="1"/>
              <a:t>mucho</a:t>
            </a:r>
            <a:r>
              <a:rPr lang="ru-RU" i="1" dirty="0"/>
              <a:t> </a:t>
            </a:r>
            <a:r>
              <a:rPr lang="ru-RU" dirty="0"/>
              <a:t>и английское</a:t>
            </a:r>
            <a:r>
              <a:rPr lang="en-US" i="1" dirty="0"/>
              <a:t> much</a:t>
            </a:r>
            <a:r>
              <a:rPr lang="ru-RU" i="1" dirty="0"/>
              <a:t>, </a:t>
            </a:r>
            <a:r>
              <a:rPr lang="ru-RU" dirty="0"/>
              <a:t>испанское </a:t>
            </a:r>
            <a:r>
              <a:rPr lang="en-US" i="1" dirty="0" err="1"/>
              <a:t>dia</a:t>
            </a:r>
            <a:r>
              <a:rPr lang="en-US" dirty="0"/>
              <a:t> </a:t>
            </a:r>
            <a:r>
              <a:rPr lang="ru-RU" dirty="0"/>
              <a:t>и английское </a:t>
            </a:r>
            <a:r>
              <a:rPr lang="en-US" i="1" dirty="0"/>
              <a:t>day</a:t>
            </a:r>
            <a:r>
              <a:rPr lang="en-US" dirty="0"/>
              <a:t> – </a:t>
            </a:r>
            <a:r>
              <a:rPr lang="ru-RU" dirty="0"/>
              <a:t>не связаны этимологически.</a:t>
            </a:r>
          </a:p>
        </p:txBody>
      </p:sp>
    </p:spTree>
    <p:extLst>
      <p:ext uri="{BB962C8B-B14F-4D97-AF65-F5344CB8AC3E}">
        <p14:creationId xmlns:p14="http://schemas.microsoft.com/office/powerpoint/2010/main" val="28189211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127AF5-2CD5-4513-B99B-479176656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Случайных совпадений может быть много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05EEA15-CCF8-4675-BF2E-C665CA04C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225" y="1762125"/>
            <a:ext cx="70675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2259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95E79D-746E-4954-BFF7-BAD9C6B99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 регулярные фонетические соответствия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DB4971-A0EB-47A4-92F7-D4C2DA68E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Неверно, что каждый звук в одном языке должен соответствовать какому-то одному звуку в другом и наоборот.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0CDDA15-475B-4954-84F4-495A9B28E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962275"/>
            <a:ext cx="8743950" cy="9334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E67B887-AACA-4828-9589-73123B5A3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2062" y="4161483"/>
            <a:ext cx="880110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6370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C7A783-F2C5-476B-AADC-7B85C83DC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Итог: как определить родство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42692C-AA06-4DA3-BD16-69718C426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Посмотреть на очень большое количество слов</a:t>
            </a:r>
          </a:p>
          <a:p>
            <a:r>
              <a:rPr lang="ru-RU" dirty="0"/>
              <a:t>Вывести регулярные (!) правила</a:t>
            </a:r>
          </a:p>
          <a:p>
            <a:r>
              <a:rPr lang="ru-RU" dirty="0"/>
              <a:t>Для исключений (которых должно быть мало!) проверить, не заимствованные ли это слова</a:t>
            </a:r>
          </a:p>
          <a:p>
            <a:pPr marL="0" indent="0">
              <a:buNone/>
            </a:pPr>
            <a:r>
              <a:rPr lang="ru-RU" dirty="0"/>
              <a:t>В итоге должны быть правила, объясняющие появление КАЖДОГО звука в КАЖДОМ из слов языка-потомка по сравнению с языком-предком.</a:t>
            </a:r>
          </a:p>
        </p:txBody>
      </p:sp>
    </p:spTree>
    <p:extLst>
      <p:ext uri="{BB962C8B-B14F-4D97-AF65-F5344CB8AC3E}">
        <p14:creationId xmlns:p14="http://schemas.microsoft.com/office/powerpoint/2010/main" val="7172908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93E43B-A427-4287-BD3E-749CC929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5EA8E1-440C-447A-9D31-3E399DACB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https://en.wiktionary.org/wiki/Appendix:List_of_German_cognates_with_English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36231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F40D1D-5D63-417A-B498-B9D8918E3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Ступенчатые реконструкции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CABC57-0DAB-4463-A288-5336A89CA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Реконструируем язык, на его основе реконструируем его предка, на основе этого предка реконструируем его предка…</a:t>
            </a:r>
          </a:p>
        </p:txBody>
      </p:sp>
    </p:spTree>
    <p:extLst>
      <p:ext uri="{BB962C8B-B14F-4D97-AF65-F5344CB8AC3E}">
        <p14:creationId xmlns:p14="http://schemas.microsoft.com/office/powerpoint/2010/main" val="11646703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C4619A6-73C2-4B23-B562-001EBA7C0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5992"/>
            <a:ext cx="12192000" cy="380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9064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7C4FBE-4940-4A33-B21B-29696EAC3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Изоляты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615F74-3F0A-4444-A671-5004652F8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Это языки, у которых нет живых родственников.</a:t>
            </a:r>
          </a:p>
          <a:p>
            <a:r>
              <a:rPr lang="ru-RU" dirty="0"/>
              <a:t>Самые известные: баскский (Испания), айнский (Япония), юкагирский (Россия)</a:t>
            </a:r>
          </a:p>
          <a:p>
            <a:r>
              <a:rPr lang="ru-RU" dirty="0" err="1"/>
              <a:t>Изоляты</a:t>
            </a:r>
            <a:r>
              <a:rPr lang="ru-RU" dirty="0"/>
              <a:t> могут быть и внутри семьи: тогда это языки, которые сами по себе составляют отдельную ветвь. Индоевропейские </a:t>
            </a:r>
            <a:r>
              <a:rPr lang="ru-RU" dirty="0" err="1"/>
              <a:t>изоляты</a:t>
            </a:r>
            <a:r>
              <a:rPr lang="ru-RU" dirty="0"/>
              <a:t> – греческий, албанский </a:t>
            </a:r>
            <a:r>
              <a:rPr lang="ru-RU"/>
              <a:t>и армянский.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2366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F5CFF2-9105-4503-9744-193364233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Для сравнения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2CC6A3-F258-4AAA-BB0E-6711AA3CA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51280"/>
            <a:ext cx="8915400" cy="51612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err="1"/>
              <a:t>Белару́ская</a:t>
            </a:r>
            <a:r>
              <a:rPr lang="ru-RU" dirty="0"/>
              <a:t> </a:t>
            </a:r>
            <a:r>
              <a:rPr lang="ru-RU" dirty="0" err="1"/>
              <a:t>мо́ва</a:t>
            </a:r>
            <a:r>
              <a:rPr lang="ru-RU" dirty="0"/>
              <a:t> — </a:t>
            </a:r>
            <a:r>
              <a:rPr lang="ru-RU" dirty="0" err="1"/>
              <a:t>нацыянальная</a:t>
            </a:r>
            <a:r>
              <a:rPr lang="ru-RU" dirty="0"/>
              <a:t> </a:t>
            </a:r>
            <a:r>
              <a:rPr lang="ru-RU" dirty="0" err="1"/>
              <a:t>мова</a:t>
            </a:r>
            <a:r>
              <a:rPr lang="ru-RU" dirty="0"/>
              <a:t> </a:t>
            </a:r>
            <a:r>
              <a:rPr lang="ru-RU" dirty="0" err="1"/>
              <a:t>беларусаў</a:t>
            </a:r>
            <a:r>
              <a:rPr lang="ru-RU" dirty="0"/>
              <a:t>, </a:t>
            </a:r>
            <a:r>
              <a:rPr lang="ru-RU" dirty="0" err="1"/>
              <a:t>уваходзіць</a:t>
            </a:r>
            <a:r>
              <a:rPr lang="ru-RU" dirty="0"/>
              <a:t> у </a:t>
            </a:r>
            <a:r>
              <a:rPr lang="ru-RU" dirty="0" err="1"/>
              <a:t>індаеўрапейскую</a:t>
            </a:r>
            <a:r>
              <a:rPr lang="ru-RU" dirty="0"/>
              <a:t> </a:t>
            </a:r>
            <a:r>
              <a:rPr lang="ru-RU" dirty="0" err="1"/>
              <a:t>моўную</a:t>
            </a:r>
            <a:r>
              <a:rPr lang="ru-RU" dirty="0"/>
              <a:t> </a:t>
            </a:r>
            <a:r>
              <a:rPr lang="ru-RU" dirty="0" err="1"/>
              <a:t>сям'ю</a:t>
            </a:r>
            <a:r>
              <a:rPr lang="ru-RU" dirty="0"/>
              <a:t>, славянскую </a:t>
            </a:r>
            <a:r>
              <a:rPr lang="ru-RU" dirty="0" err="1"/>
              <a:t>групу</a:t>
            </a:r>
            <a:r>
              <a:rPr lang="ru-RU" dirty="0"/>
              <a:t>, </a:t>
            </a:r>
            <a:r>
              <a:rPr lang="ru-RU" dirty="0" err="1"/>
              <a:t>усходнеславянскую</a:t>
            </a:r>
            <a:r>
              <a:rPr lang="ru-RU" dirty="0"/>
              <a:t> </a:t>
            </a:r>
            <a:r>
              <a:rPr lang="ru-RU" dirty="0" err="1"/>
              <a:t>падгрупу</a:t>
            </a:r>
            <a:r>
              <a:rPr lang="ru-RU" dirty="0"/>
              <a:t>. </a:t>
            </a:r>
            <a:r>
              <a:rPr lang="ru-RU" dirty="0" err="1"/>
              <a:t>Пашырана</a:t>
            </a:r>
            <a:r>
              <a:rPr lang="ru-RU" dirty="0"/>
              <a:t> ў </a:t>
            </a:r>
            <a:r>
              <a:rPr lang="ru-RU" dirty="0" err="1"/>
              <a:t>асноўным</a:t>
            </a:r>
            <a:r>
              <a:rPr lang="ru-RU" dirty="0"/>
              <a:t> у </a:t>
            </a:r>
            <a:r>
              <a:rPr lang="ru-RU" dirty="0" err="1"/>
              <a:t>Беларусі</a:t>
            </a:r>
            <a:r>
              <a:rPr lang="ru-RU" dirty="0"/>
              <a:t>. </a:t>
            </a:r>
            <a:r>
              <a:rPr lang="ru-RU" dirty="0" err="1"/>
              <a:t>Распаўсюджана</a:t>
            </a:r>
            <a:r>
              <a:rPr lang="ru-RU" dirty="0"/>
              <a:t> </a:t>
            </a:r>
            <a:r>
              <a:rPr lang="ru-RU" dirty="0" err="1"/>
              <a:t>таксама</a:t>
            </a:r>
            <a:r>
              <a:rPr lang="ru-RU" dirty="0"/>
              <a:t> і ў </a:t>
            </a:r>
            <a:r>
              <a:rPr lang="ru-RU" dirty="0" err="1"/>
              <a:t>іншых</a:t>
            </a:r>
            <a:r>
              <a:rPr lang="ru-RU" dirty="0"/>
              <a:t> </a:t>
            </a:r>
            <a:r>
              <a:rPr lang="ru-RU" dirty="0" err="1"/>
              <a:t>краінах</a:t>
            </a:r>
            <a:r>
              <a:rPr lang="ru-RU" dirty="0"/>
              <a:t>, </a:t>
            </a:r>
            <a:r>
              <a:rPr lang="ru-RU" dirty="0" err="1"/>
              <a:t>галоўным</a:t>
            </a:r>
            <a:r>
              <a:rPr lang="ru-RU" dirty="0"/>
              <a:t> </a:t>
            </a:r>
            <a:r>
              <a:rPr lang="ru-RU" dirty="0" err="1"/>
              <a:t>чынам</a:t>
            </a:r>
            <a:r>
              <a:rPr lang="ru-RU" dirty="0"/>
              <a:t> у </a:t>
            </a:r>
            <a:r>
              <a:rPr lang="ru-RU" dirty="0" err="1"/>
              <a:t>Польшчы</a:t>
            </a:r>
            <a:r>
              <a:rPr lang="ru-RU" dirty="0"/>
              <a:t>, </a:t>
            </a:r>
            <a:r>
              <a:rPr lang="ru-RU" dirty="0" err="1"/>
              <a:t>Украіне</a:t>
            </a:r>
            <a:r>
              <a:rPr lang="ru-RU" dirty="0"/>
              <a:t> і </a:t>
            </a:r>
            <a:r>
              <a:rPr lang="ru-RU" dirty="0" err="1"/>
              <a:t>Расіі</a:t>
            </a:r>
            <a:r>
              <a:rPr lang="ru-RU" dirty="0"/>
              <a:t>. </a:t>
            </a:r>
            <a:r>
              <a:rPr lang="ru-RU" dirty="0" err="1"/>
              <a:t>Беларуская</a:t>
            </a:r>
            <a:r>
              <a:rPr lang="ru-RU" dirty="0"/>
              <a:t> </a:t>
            </a:r>
            <a:r>
              <a:rPr lang="ru-RU" dirty="0" err="1"/>
              <a:t>мова</a:t>
            </a:r>
            <a:r>
              <a:rPr lang="ru-RU" dirty="0"/>
              <a:t> мае шмат </a:t>
            </a:r>
            <a:r>
              <a:rPr lang="ru-RU" dirty="0" err="1"/>
              <a:t>агульных</a:t>
            </a:r>
            <a:r>
              <a:rPr lang="ru-RU" dirty="0"/>
              <a:t> </a:t>
            </a:r>
            <a:r>
              <a:rPr lang="ru-RU" dirty="0" err="1"/>
              <a:t>граматычных</a:t>
            </a:r>
            <a:r>
              <a:rPr lang="ru-RU" dirty="0"/>
              <a:t> і </a:t>
            </a:r>
            <a:r>
              <a:rPr lang="ru-RU" dirty="0" err="1"/>
              <a:t>лексічных</a:t>
            </a:r>
            <a:r>
              <a:rPr lang="ru-RU" dirty="0"/>
              <a:t> </a:t>
            </a:r>
            <a:r>
              <a:rPr lang="ru-RU" dirty="0" err="1"/>
              <a:t>уласцівасцей</a:t>
            </a:r>
            <a:r>
              <a:rPr lang="ru-RU" dirty="0"/>
              <a:t> з </a:t>
            </a:r>
            <a:r>
              <a:rPr lang="ru-RU" dirty="0" err="1"/>
              <a:t>іншымі</a:t>
            </a:r>
            <a:r>
              <a:rPr lang="ru-RU" dirty="0"/>
              <a:t> </a:t>
            </a:r>
            <a:r>
              <a:rPr lang="ru-RU" dirty="0" err="1"/>
              <a:t>ўсходнеславянскімі</a:t>
            </a:r>
            <a:r>
              <a:rPr lang="ru-RU" dirty="0"/>
              <a:t> </a:t>
            </a:r>
            <a:r>
              <a:rPr lang="ru-RU" dirty="0" err="1"/>
              <a:t>мовамі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err="1"/>
              <a:t>Сучасная</a:t>
            </a:r>
            <a:r>
              <a:rPr lang="ru-RU" dirty="0"/>
              <a:t> </a:t>
            </a:r>
            <a:r>
              <a:rPr lang="ru-RU" dirty="0" err="1"/>
              <a:t>беларуская</a:t>
            </a:r>
            <a:r>
              <a:rPr lang="ru-RU" dirty="0"/>
              <a:t> </a:t>
            </a:r>
            <a:r>
              <a:rPr lang="ru-RU" dirty="0" err="1"/>
              <a:t>літаратурная</a:t>
            </a:r>
            <a:r>
              <a:rPr lang="ru-RU" dirty="0"/>
              <a:t> </a:t>
            </a:r>
            <a:r>
              <a:rPr lang="ru-RU" dirty="0" err="1"/>
              <a:t>мова</a:t>
            </a:r>
            <a:r>
              <a:rPr lang="ru-RU" dirty="0"/>
              <a:t> </a:t>
            </a:r>
            <a:r>
              <a:rPr lang="ru-RU" dirty="0" err="1"/>
              <a:t>пачала</a:t>
            </a:r>
            <a:r>
              <a:rPr lang="ru-RU" dirty="0"/>
              <a:t> </a:t>
            </a:r>
            <a:r>
              <a:rPr lang="ru-RU" dirty="0" err="1"/>
              <a:t>стварацца</a:t>
            </a:r>
            <a:r>
              <a:rPr lang="ru-RU" dirty="0"/>
              <a:t> з 1850-х гг. на </a:t>
            </a:r>
            <a:r>
              <a:rPr lang="ru-RU" dirty="0" err="1"/>
              <a:t>аснове</a:t>
            </a:r>
            <a:r>
              <a:rPr lang="ru-RU" dirty="0"/>
              <a:t> </a:t>
            </a:r>
            <a:r>
              <a:rPr lang="ru-RU" dirty="0" err="1"/>
              <a:t>гаворак</a:t>
            </a:r>
            <a:r>
              <a:rPr lang="ru-RU" dirty="0"/>
              <a:t> у </a:t>
            </a:r>
            <a:r>
              <a:rPr lang="ru-RU" dirty="0" err="1"/>
              <a:t>шырокім</a:t>
            </a:r>
            <a:r>
              <a:rPr lang="ru-RU" dirty="0"/>
              <a:t> </a:t>
            </a:r>
            <a:r>
              <a:rPr lang="ru-RU" dirty="0" err="1"/>
              <a:t>наваколлі</a:t>
            </a:r>
            <a:r>
              <a:rPr lang="ru-RU" dirty="0"/>
              <a:t> </a:t>
            </a:r>
            <a:r>
              <a:rPr lang="ru-RU" dirty="0" err="1"/>
              <a:t>горада</a:t>
            </a:r>
            <a:r>
              <a:rPr lang="ru-RU" dirty="0"/>
              <a:t> </a:t>
            </a:r>
            <a:r>
              <a:rPr lang="ru-RU" dirty="0" err="1"/>
              <a:t>Мінска</a:t>
            </a:r>
            <a:r>
              <a:rPr lang="ru-RU" dirty="0"/>
              <a:t> (па </a:t>
            </a:r>
            <a:r>
              <a:rPr lang="ru-RU" dirty="0" err="1"/>
              <a:t>сучаснай</a:t>
            </a:r>
            <a:r>
              <a:rPr lang="ru-RU" dirty="0"/>
              <a:t> </a:t>
            </a:r>
            <a:r>
              <a:rPr lang="ru-RU" dirty="0" err="1"/>
              <a:t>класіфікацыі</a:t>
            </a:r>
            <a:r>
              <a:rPr lang="ru-RU" dirty="0"/>
              <a:t> — </a:t>
            </a:r>
            <a:r>
              <a:rPr lang="ru-RU" dirty="0" err="1"/>
              <a:t>мінская</a:t>
            </a:r>
            <a:r>
              <a:rPr lang="ru-RU" dirty="0"/>
              <a:t> </a:t>
            </a:r>
            <a:r>
              <a:rPr lang="ru-RU" dirty="0" err="1"/>
              <a:t>гаворка</a:t>
            </a:r>
            <a:r>
              <a:rPr lang="ru-RU" dirty="0"/>
              <a:t> </a:t>
            </a:r>
            <a:r>
              <a:rPr lang="ru-RU" dirty="0" err="1"/>
              <a:t>сярэднебеларускай</a:t>
            </a:r>
            <a:r>
              <a:rPr lang="ru-RU" dirty="0"/>
              <a:t> </a:t>
            </a:r>
            <a:r>
              <a:rPr lang="ru-RU" dirty="0" err="1"/>
              <a:t>групы</a:t>
            </a:r>
            <a:r>
              <a:rPr lang="ru-RU" dirty="0"/>
              <a:t> </a:t>
            </a:r>
            <a:r>
              <a:rPr lang="ru-RU" dirty="0" err="1"/>
              <a:t>дыялектаў</a:t>
            </a:r>
            <a:r>
              <a:rPr lang="ru-RU" dirty="0"/>
              <a:t> </a:t>
            </a:r>
            <a:r>
              <a:rPr lang="ru-RU" dirty="0" err="1"/>
              <a:t>беларускай</a:t>
            </a:r>
            <a:r>
              <a:rPr lang="ru-RU" dirty="0"/>
              <a:t> </a:t>
            </a:r>
            <a:r>
              <a:rPr lang="ru-RU" dirty="0" err="1"/>
              <a:t>мовы</a:t>
            </a:r>
            <a:r>
              <a:rPr lang="ru-RU" dirty="0"/>
              <a:t>). </a:t>
            </a:r>
            <a:r>
              <a:rPr lang="ru-RU" dirty="0" err="1"/>
              <a:t>Алфавіт</a:t>
            </a:r>
            <a:r>
              <a:rPr lang="ru-RU" dirty="0"/>
              <a:t> </a:t>
            </a:r>
            <a:r>
              <a:rPr lang="ru-RU" dirty="0" err="1"/>
              <a:t>літаратурнай</a:t>
            </a:r>
            <a:r>
              <a:rPr lang="ru-RU" dirty="0"/>
              <a:t> </a:t>
            </a:r>
            <a:r>
              <a:rPr lang="ru-RU" dirty="0" err="1"/>
              <a:t>мовы</a:t>
            </a:r>
            <a:r>
              <a:rPr lang="ru-RU" dirty="0"/>
              <a:t> </a:t>
            </a:r>
            <a:r>
              <a:rPr lang="ru-RU" dirty="0" err="1"/>
              <a:t>створаны</a:t>
            </a:r>
            <a:r>
              <a:rPr lang="ru-RU" dirty="0"/>
              <a:t> на </a:t>
            </a:r>
            <a:r>
              <a:rPr lang="ru-RU" dirty="0" err="1"/>
              <a:t>аснове</a:t>
            </a:r>
            <a:r>
              <a:rPr lang="ru-RU" dirty="0"/>
              <a:t> </a:t>
            </a:r>
            <a:r>
              <a:rPr lang="ru-RU" dirty="0" err="1"/>
              <a:t>кірыліцы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У 1990-х — 2000-х гадах </a:t>
            </a:r>
            <a:r>
              <a:rPr lang="ru-RU" dirty="0" err="1"/>
              <a:t>практычна</a:t>
            </a:r>
            <a:r>
              <a:rPr lang="ru-RU" dirty="0"/>
              <a:t> </a:t>
            </a:r>
            <a:r>
              <a:rPr lang="ru-RU" dirty="0" err="1"/>
              <a:t>аформілася</a:t>
            </a:r>
            <a:r>
              <a:rPr lang="ru-RU" dirty="0"/>
              <a:t> </a:t>
            </a:r>
            <a:r>
              <a:rPr lang="ru-RU" dirty="0" err="1"/>
              <a:t>існаванне</a:t>
            </a:r>
            <a:r>
              <a:rPr lang="ru-RU" dirty="0"/>
              <a:t> </a:t>
            </a:r>
            <a:r>
              <a:rPr lang="ru-RU" dirty="0" err="1"/>
              <a:t>дзвюх</a:t>
            </a:r>
            <a:r>
              <a:rPr lang="ru-RU" dirty="0"/>
              <a:t> </a:t>
            </a:r>
            <a:r>
              <a:rPr lang="ru-RU" dirty="0" err="1"/>
              <a:t>беларускіх</a:t>
            </a:r>
            <a:r>
              <a:rPr lang="ru-RU" dirty="0"/>
              <a:t> </a:t>
            </a:r>
            <a:r>
              <a:rPr lang="ru-RU" dirty="0" err="1"/>
              <a:t>моўных</a:t>
            </a:r>
            <a:r>
              <a:rPr lang="ru-RU" dirty="0"/>
              <a:t> норм: нормы </a:t>
            </a:r>
            <a:r>
              <a:rPr lang="ru-RU" dirty="0" err="1"/>
              <a:t>беларускай</a:t>
            </a:r>
            <a:r>
              <a:rPr lang="ru-RU" dirty="0"/>
              <a:t> </a:t>
            </a:r>
            <a:r>
              <a:rPr lang="ru-RU" dirty="0" err="1"/>
              <a:t>мовы</a:t>
            </a:r>
            <a:r>
              <a:rPr lang="ru-RU" dirty="0"/>
              <a:t>, </a:t>
            </a:r>
            <a:r>
              <a:rPr lang="ru-RU" dirty="0" err="1"/>
              <a:t>распрацаванай</a:t>
            </a:r>
            <a:r>
              <a:rPr lang="ru-RU" dirty="0"/>
              <a:t> у 1933 </a:t>
            </a:r>
            <a:r>
              <a:rPr lang="ru-RU" dirty="0" err="1"/>
              <a:t>годзе</a:t>
            </a:r>
            <a:r>
              <a:rPr lang="ru-RU" dirty="0"/>
              <a:t> і </a:t>
            </a:r>
            <a:r>
              <a:rPr lang="ru-RU" dirty="0" err="1"/>
              <a:t>рэфармаванай</a:t>
            </a:r>
            <a:r>
              <a:rPr lang="ru-RU" dirty="0"/>
              <a:t> у 1953 і 2008 гадах, і нормы, </a:t>
            </a:r>
            <a:r>
              <a:rPr lang="ru-RU" dirty="0" err="1"/>
              <a:t>распрацаванай</a:t>
            </a:r>
            <a:r>
              <a:rPr lang="ru-RU" dirty="0"/>
              <a:t> </a:t>
            </a:r>
            <a:r>
              <a:rPr lang="ru-RU" dirty="0" err="1"/>
              <a:t>Браніславам</a:t>
            </a:r>
            <a:r>
              <a:rPr lang="ru-RU" dirty="0"/>
              <a:t> </a:t>
            </a:r>
            <a:r>
              <a:rPr lang="ru-RU" dirty="0" err="1"/>
              <a:t>Тарашкевічам</a:t>
            </a:r>
            <a:r>
              <a:rPr lang="ru-RU" dirty="0"/>
              <a:t> у 1918 </a:t>
            </a:r>
            <a:r>
              <a:rPr lang="ru-RU" dirty="0" err="1"/>
              <a:t>годзе</a:t>
            </a:r>
            <a:r>
              <a:rPr lang="ru-RU" dirty="0"/>
              <a:t>, т. </a:t>
            </a:r>
            <a:r>
              <a:rPr lang="ru-RU" dirty="0" err="1"/>
              <a:t>зв</a:t>
            </a:r>
            <a:r>
              <a:rPr lang="ru-RU" dirty="0"/>
              <a:t>. «</a:t>
            </a:r>
            <a:r>
              <a:rPr lang="ru-RU" dirty="0" err="1"/>
              <a:t>тарашкевіцы</a:t>
            </a:r>
            <a:r>
              <a:rPr lang="ru-RU" dirty="0"/>
              <a:t>».</a:t>
            </a:r>
          </a:p>
        </p:txBody>
      </p:sp>
    </p:spTree>
    <p:extLst>
      <p:ext uri="{BB962C8B-B14F-4D97-AF65-F5344CB8AC3E}">
        <p14:creationId xmlns:p14="http://schemas.microsoft.com/office/powerpoint/2010/main" val="24185955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41D4EF-A7B2-436F-91FC-CB2773035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Макросемьи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664A27-F617-4982-A903-0CE84C5A0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Состоят из родственных друг другу семей.</a:t>
            </a:r>
          </a:p>
          <a:p>
            <a:endParaRPr lang="ru-RU" dirty="0"/>
          </a:p>
          <a:p>
            <a:r>
              <a:rPr lang="ru-RU" dirty="0"/>
              <a:t>Совсем гипотетическая штука, но есть довольно популярные </a:t>
            </a:r>
            <a:r>
              <a:rPr lang="ru-RU" dirty="0" err="1"/>
              <a:t>макросемьи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Ностратическая</a:t>
            </a:r>
          </a:p>
        </p:txBody>
      </p:sp>
    </p:spTree>
    <p:extLst>
      <p:ext uri="{BB962C8B-B14F-4D97-AF65-F5344CB8AC3E}">
        <p14:creationId xmlns:p14="http://schemas.microsoft.com/office/powerpoint/2010/main" val="2661374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0AB05F-5651-4365-BA38-90D48DE2F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родственные языки?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F6A2F7-F61C-4AA9-A012-D0C5CA156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Родственные языки – это языки, которые «вышли» из одного языка. Например: была латынь, стал французский, итальянский, румынский… У всех этих языков есть общий предок – латынь – значит, они родственные.</a:t>
            </a:r>
          </a:p>
        </p:txBody>
      </p:sp>
    </p:spTree>
    <p:extLst>
      <p:ext uri="{BB962C8B-B14F-4D97-AF65-F5344CB8AC3E}">
        <p14:creationId xmlns:p14="http://schemas.microsoft.com/office/powerpoint/2010/main" val="2948723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5512FE0F-7730-454C-B5FA-F78012064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восточнославянские языки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D577B776-373B-4115-8ACC-78C729DBF066}"/>
              </a:ext>
            </a:extLst>
          </p:cNvPr>
          <p:cNvCxnSpPr/>
          <p:nvPr/>
        </p:nvCxnSpPr>
        <p:spPr>
          <a:xfrm flipH="1">
            <a:off x="2682240" y="1635760"/>
            <a:ext cx="1148080" cy="2367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C491A42D-0E5B-4B37-A3DB-C93F0CC09231}"/>
              </a:ext>
            </a:extLst>
          </p:cNvPr>
          <p:cNvCxnSpPr>
            <a:cxnSpLocks/>
          </p:cNvCxnSpPr>
          <p:nvPr/>
        </p:nvCxnSpPr>
        <p:spPr>
          <a:xfrm flipH="1">
            <a:off x="5405120" y="1495306"/>
            <a:ext cx="508000" cy="2599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F753FE76-FAAA-43EC-99CF-A1C164DA4FA7}"/>
              </a:ext>
            </a:extLst>
          </p:cNvPr>
          <p:cNvCxnSpPr/>
          <p:nvPr/>
        </p:nvCxnSpPr>
        <p:spPr>
          <a:xfrm>
            <a:off x="8524240" y="1544320"/>
            <a:ext cx="2092960" cy="2387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F80E115-CFEC-4FCA-A2C3-AA7B5773D21C}"/>
              </a:ext>
            </a:extLst>
          </p:cNvPr>
          <p:cNvSpPr txBox="1"/>
          <p:nvPr/>
        </p:nvSpPr>
        <p:spPr>
          <a:xfrm>
            <a:off x="1778000" y="4236720"/>
            <a:ext cx="392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белорусский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B5A3CF-8CDA-4CE9-9631-13251E8CD937}"/>
              </a:ext>
            </a:extLst>
          </p:cNvPr>
          <p:cNvSpPr txBox="1"/>
          <p:nvPr/>
        </p:nvSpPr>
        <p:spPr>
          <a:xfrm>
            <a:off x="4785360" y="4328160"/>
            <a:ext cx="3525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русский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BC5508-DF77-4622-B863-2FE0E8851F85}"/>
              </a:ext>
            </a:extLst>
          </p:cNvPr>
          <p:cNvSpPr txBox="1"/>
          <p:nvPr/>
        </p:nvSpPr>
        <p:spPr>
          <a:xfrm>
            <a:off x="9875520" y="3982720"/>
            <a:ext cx="2743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украинский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854D0C12-EBE8-42B6-844C-AEE18CAD3430}"/>
              </a:ext>
            </a:extLst>
          </p:cNvPr>
          <p:cNvSpPr/>
          <p:nvPr/>
        </p:nvSpPr>
        <p:spPr>
          <a:xfrm>
            <a:off x="4541521" y="4267200"/>
            <a:ext cx="1645917" cy="5892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5E68004F-F117-459D-A6AB-EAA61A8C4BD6}"/>
              </a:ext>
            </a:extLst>
          </p:cNvPr>
          <p:cNvCxnSpPr/>
          <p:nvPr/>
        </p:nvCxnSpPr>
        <p:spPr>
          <a:xfrm>
            <a:off x="7213600" y="1544320"/>
            <a:ext cx="609600" cy="255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59EEBDE-05D2-4B2B-B4D0-921231F39E8E}"/>
              </a:ext>
            </a:extLst>
          </p:cNvPr>
          <p:cNvSpPr txBox="1"/>
          <p:nvPr/>
        </p:nvSpPr>
        <p:spPr>
          <a:xfrm>
            <a:off x="7048767" y="4328160"/>
            <a:ext cx="3101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(русинский)</a:t>
            </a:r>
          </a:p>
        </p:txBody>
      </p:sp>
    </p:spTree>
    <p:extLst>
      <p:ext uri="{BB962C8B-B14F-4D97-AF65-F5344CB8AC3E}">
        <p14:creationId xmlns:p14="http://schemas.microsoft.com/office/powerpoint/2010/main" val="2734887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259C671B-1B22-4141-A9C0-2E7941FDA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72" name="Freeform 11">
              <a:extLst>
                <a:ext uri="{FF2B5EF4-FFF2-40B4-BE49-F238E27FC236}">
                  <a16:creationId xmlns:a16="http://schemas.microsoft.com/office/drawing/2014/main" id="{7B2F5A4B-FA0F-4625-82F7-1D3F11281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3" name="Freeform 12">
              <a:extLst>
                <a:ext uri="{FF2B5EF4-FFF2-40B4-BE49-F238E27FC236}">
                  <a16:creationId xmlns:a16="http://schemas.microsoft.com/office/drawing/2014/main" id="{9ACB0BAE-722F-4C91-8C2A-44EF768E8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4" name="Freeform 13">
              <a:extLst>
                <a:ext uri="{FF2B5EF4-FFF2-40B4-BE49-F238E27FC236}">
                  <a16:creationId xmlns:a16="http://schemas.microsoft.com/office/drawing/2014/main" id="{C3AC4D9F-59AC-421A-9FF3-C936CEC43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5" name="Freeform 14">
              <a:extLst>
                <a:ext uri="{FF2B5EF4-FFF2-40B4-BE49-F238E27FC236}">
                  <a16:creationId xmlns:a16="http://schemas.microsoft.com/office/drawing/2014/main" id="{797BCE03-677D-4D65-A4D1-1FD721DD5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6" name="Freeform 15">
              <a:extLst>
                <a:ext uri="{FF2B5EF4-FFF2-40B4-BE49-F238E27FC236}">
                  <a16:creationId xmlns:a16="http://schemas.microsoft.com/office/drawing/2014/main" id="{D007E5D0-0B4E-4094-988C-9917146C2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7" name="Freeform 16">
              <a:extLst>
                <a:ext uri="{FF2B5EF4-FFF2-40B4-BE49-F238E27FC236}">
                  <a16:creationId xmlns:a16="http://schemas.microsoft.com/office/drawing/2014/main" id="{024DB804-C06B-4A0A-AC43-6BCCB7D76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8" name="Freeform 17">
              <a:extLst>
                <a:ext uri="{FF2B5EF4-FFF2-40B4-BE49-F238E27FC236}">
                  <a16:creationId xmlns:a16="http://schemas.microsoft.com/office/drawing/2014/main" id="{B51DC17A-305E-486E-A527-5E8068E9E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9" name="Freeform 18">
              <a:extLst>
                <a:ext uri="{FF2B5EF4-FFF2-40B4-BE49-F238E27FC236}">
                  <a16:creationId xmlns:a16="http://schemas.microsoft.com/office/drawing/2014/main" id="{B6CCA716-6D46-4523-BF96-FF1B0C54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0" name="Freeform 19">
              <a:extLst>
                <a:ext uri="{FF2B5EF4-FFF2-40B4-BE49-F238E27FC236}">
                  <a16:creationId xmlns:a16="http://schemas.microsoft.com/office/drawing/2014/main" id="{E632B09A-D30C-4268-B28B-ACD6127630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1" name="Freeform 20">
              <a:extLst>
                <a:ext uri="{FF2B5EF4-FFF2-40B4-BE49-F238E27FC236}">
                  <a16:creationId xmlns:a16="http://schemas.microsoft.com/office/drawing/2014/main" id="{5FC839A4-228B-4EC0-8AF4-D8E38ECE6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2" name="Freeform 21">
              <a:extLst>
                <a:ext uri="{FF2B5EF4-FFF2-40B4-BE49-F238E27FC236}">
                  <a16:creationId xmlns:a16="http://schemas.microsoft.com/office/drawing/2014/main" id="{A8FFB1A1-5BB5-4551-87CD-F3365E6FE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3" name="Freeform 22">
              <a:extLst>
                <a:ext uri="{FF2B5EF4-FFF2-40B4-BE49-F238E27FC236}">
                  <a16:creationId xmlns:a16="http://schemas.microsoft.com/office/drawing/2014/main" id="{D05AF173-8E70-41FA-9254-DF9AC3DDA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1D56A4CE-A3F4-4CFF-9A65-C029AC17B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86" name="Freeform 27">
              <a:extLst>
                <a:ext uri="{FF2B5EF4-FFF2-40B4-BE49-F238E27FC236}">
                  <a16:creationId xmlns:a16="http://schemas.microsoft.com/office/drawing/2014/main" id="{DF669161-0B30-4C76-96BF-962027487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7" name="Freeform 28">
              <a:extLst>
                <a:ext uri="{FF2B5EF4-FFF2-40B4-BE49-F238E27FC236}">
                  <a16:creationId xmlns:a16="http://schemas.microsoft.com/office/drawing/2014/main" id="{A5232353-CF7C-44DD-8BEE-1C8FF54CD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8" name="Freeform 29">
              <a:extLst>
                <a:ext uri="{FF2B5EF4-FFF2-40B4-BE49-F238E27FC236}">
                  <a16:creationId xmlns:a16="http://schemas.microsoft.com/office/drawing/2014/main" id="{AEA6CAE2-8741-4E88-A632-69C2B2EC5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9" name="Freeform 30">
              <a:extLst>
                <a:ext uri="{FF2B5EF4-FFF2-40B4-BE49-F238E27FC236}">
                  <a16:creationId xmlns:a16="http://schemas.microsoft.com/office/drawing/2014/main" id="{014AC37D-4388-4AE6-9D4D-CCD99A608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0" name="Freeform 31">
              <a:extLst>
                <a:ext uri="{FF2B5EF4-FFF2-40B4-BE49-F238E27FC236}">
                  <a16:creationId xmlns:a16="http://schemas.microsoft.com/office/drawing/2014/main" id="{7FE084B0-333E-4F7C-83F1-F7D132527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1" name="Freeform 32">
              <a:extLst>
                <a:ext uri="{FF2B5EF4-FFF2-40B4-BE49-F238E27FC236}">
                  <a16:creationId xmlns:a16="http://schemas.microsoft.com/office/drawing/2014/main" id="{FDCFCB98-2E3A-4227-823C-80489BB28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2" name="Freeform 33">
              <a:extLst>
                <a:ext uri="{FF2B5EF4-FFF2-40B4-BE49-F238E27FC236}">
                  <a16:creationId xmlns:a16="http://schemas.microsoft.com/office/drawing/2014/main" id="{252F94DE-A6A3-4463-BE05-34281F1C8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3" name="Freeform 34">
              <a:extLst>
                <a:ext uri="{FF2B5EF4-FFF2-40B4-BE49-F238E27FC236}">
                  <a16:creationId xmlns:a16="http://schemas.microsoft.com/office/drawing/2014/main" id="{16EA21FA-886F-43CF-9D44-C1342F305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4" name="Freeform 35">
              <a:extLst>
                <a:ext uri="{FF2B5EF4-FFF2-40B4-BE49-F238E27FC236}">
                  <a16:creationId xmlns:a16="http://schemas.microsoft.com/office/drawing/2014/main" id="{88C821A5-BCF7-47FE-894F-0ADC5FDB2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5" name="Freeform 36">
              <a:extLst>
                <a:ext uri="{FF2B5EF4-FFF2-40B4-BE49-F238E27FC236}">
                  <a16:creationId xmlns:a16="http://schemas.microsoft.com/office/drawing/2014/main" id="{F8337ECE-206A-472E-AFC4-0F230C91E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6" name="Freeform 37">
              <a:extLst>
                <a:ext uri="{FF2B5EF4-FFF2-40B4-BE49-F238E27FC236}">
                  <a16:creationId xmlns:a16="http://schemas.microsoft.com/office/drawing/2014/main" id="{90BB2EC4-D043-4B43-87E7-723A787EE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7" name="Freeform 38">
              <a:extLst>
                <a:ext uri="{FF2B5EF4-FFF2-40B4-BE49-F238E27FC236}">
                  <a16:creationId xmlns:a16="http://schemas.microsoft.com/office/drawing/2014/main" id="{04013015-AF71-47BC-BE4D-ED9EFA24FF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71B30B18-D920-4E3E-B931-1F310244C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1" name="Freeform 11">
            <a:extLst>
              <a:ext uri="{FF2B5EF4-FFF2-40B4-BE49-F238E27FC236}">
                <a16:creationId xmlns:a16="http://schemas.microsoft.com/office/drawing/2014/main" id="{C70EF50A-66E6-460A-8AF9-47A10D0D9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41D049E-2C7B-4131-B81E-E5B643BD6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1635463-D121-4B16-AB61-D492DD3F0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ÐÐ°ÑÑÐ¸Ð½ÐºÐ¸ Ð¿Ð¾ Ð·Ð°Ð¿ÑÐ¾ÑÑ ÑÐ»Ð°Ð²ÑÐ½ÑÐºÐ¸Ðµ ÑÐ·ÑÐºÐ¸">
            <a:extLst>
              <a:ext uri="{FF2B5EF4-FFF2-40B4-BE49-F238E27FC236}">
                <a16:creationId xmlns:a16="http://schemas.microsoft.com/office/drawing/2014/main" id="{7AFF4CA1-A10A-4547-9F8A-81DE27991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67" y="702733"/>
            <a:ext cx="10905066" cy="5452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вал 2">
            <a:extLst>
              <a:ext uri="{FF2B5EF4-FFF2-40B4-BE49-F238E27FC236}">
                <a16:creationId xmlns:a16="http://schemas.microsoft.com/office/drawing/2014/main" id="{83AE5452-B2B9-47F6-9BD1-877C03E6264E}"/>
              </a:ext>
            </a:extLst>
          </p:cNvPr>
          <p:cNvSpPr/>
          <p:nvPr/>
        </p:nvSpPr>
        <p:spPr>
          <a:xfrm>
            <a:off x="8453120" y="1221672"/>
            <a:ext cx="1087120" cy="3531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8932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19D1EE6-C77B-4AB5-80C2-B2766A04E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73991DB-6F50-4514-9746-B72BC8E10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ÐÐ°ÑÑÐ¸Ð½ÐºÐ¸ Ð¿Ð¾ Ð·Ð°Ð¿ÑÐ¾ÑÑ Ð±Ð°Ð»ÑÐ¾-ÑÐ»Ð°Ð²ÑÐ½ÑÐºÐ¸Ðµ ÑÐ·ÑÐºÐ¸">
            <a:extLst>
              <a:ext uri="{FF2B5EF4-FFF2-40B4-BE49-F238E27FC236}">
                <a16:creationId xmlns:a16="http://schemas.microsoft.com/office/drawing/2014/main" id="{1E56D9F1-2E95-4944-9374-1E1E3310ED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82"/>
          <a:stretch/>
        </p:blipFill>
        <p:spPr bwMode="auto">
          <a:xfrm>
            <a:off x="934720" y="462914"/>
            <a:ext cx="10546080" cy="5932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вал 2">
            <a:extLst>
              <a:ext uri="{FF2B5EF4-FFF2-40B4-BE49-F238E27FC236}">
                <a16:creationId xmlns:a16="http://schemas.microsoft.com/office/drawing/2014/main" id="{B783502A-427E-41BA-BCC2-F9592B48E5E0}"/>
              </a:ext>
            </a:extLst>
          </p:cNvPr>
          <p:cNvSpPr/>
          <p:nvPr/>
        </p:nvSpPr>
        <p:spPr>
          <a:xfrm>
            <a:off x="9865360" y="3515360"/>
            <a:ext cx="1849628" cy="3454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3097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01520B72-94C4-4ABB-AC64-A3382705B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6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A64CBFD-D6E8-4E6A-8F66-1948BED33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ÐÐ°ÑÑÐ¸Ð½ÐºÐ¸ Ð¿Ð¾ Ð·Ð°Ð¿ÑÐ¾ÑÑ Ð¸Ð½Ð´Ð¾ÐµÐ²ÑÐ¾Ð¿ÐµÐ¹ÑÐºÐ¸Ðµ ÑÐ·ÑÐºÐ¸">
            <a:extLst>
              <a:ext uri="{FF2B5EF4-FFF2-40B4-BE49-F238E27FC236}">
                <a16:creationId xmlns:a16="http://schemas.microsoft.com/office/drawing/2014/main" id="{2FD83017-0B6F-4A60-81AF-B57A82267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528" y="643467"/>
            <a:ext cx="8132943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Овал 1">
            <a:extLst>
              <a:ext uri="{FF2B5EF4-FFF2-40B4-BE49-F238E27FC236}">
                <a16:creationId xmlns:a16="http://schemas.microsoft.com/office/drawing/2014/main" id="{CF0889B5-D9FA-4C5E-9304-4E2155B9A527}"/>
              </a:ext>
            </a:extLst>
          </p:cNvPr>
          <p:cNvSpPr/>
          <p:nvPr/>
        </p:nvSpPr>
        <p:spPr>
          <a:xfrm rot="21256793">
            <a:off x="1938088" y="2550039"/>
            <a:ext cx="835592" cy="1828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1070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B8C807-DEC1-4CBA-9CD4-03262E660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языки </a:t>
            </a:r>
            <a:r>
              <a:rPr lang="ru-RU"/>
              <a:t>«распадаются»?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B06C7F-2C48-424D-912B-5E9AA1F22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Чтобы из одного языка получилось несколько, нужно чтобы люди, говорящие на этом языке, разделились на несколько групп, не контактирующих между собой.</a:t>
            </a:r>
          </a:p>
          <a:p>
            <a:r>
              <a:rPr lang="ru-RU" dirty="0"/>
              <a:t>В каждой из этих групп язык постепенно будет меняться, но при этом в разных направлениях (просто исходя из теории вероятностей)</a:t>
            </a:r>
          </a:p>
          <a:p>
            <a:r>
              <a:rPr lang="ru-RU" dirty="0"/>
              <a:t>В конце концов эти варианты одного языка разойдутся настолько сильно, что их уже можно будет назвать разными языками.</a:t>
            </a:r>
          </a:p>
        </p:txBody>
      </p:sp>
    </p:spTree>
    <p:extLst>
      <p:ext uri="{BB962C8B-B14F-4D97-AF65-F5344CB8AC3E}">
        <p14:creationId xmlns:p14="http://schemas.microsoft.com/office/powerpoint/2010/main" val="57928356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1374</TotalTime>
  <Words>1175</Words>
  <Application>Microsoft Office PowerPoint</Application>
  <PresentationFormat>Широкоэкранный</PresentationFormat>
  <Paragraphs>127</Paragraphs>
  <Slides>30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5" baseType="lpstr">
      <vt:lpstr>Arial</vt:lpstr>
      <vt:lpstr>Calibri</vt:lpstr>
      <vt:lpstr>Century Gothic</vt:lpstr>
      <vt:lpstr>Wingdings 3</vt:lpstr>
      <vt:lpstr>Легкий дым</vt:lpstr>
      <vt:lpstr>Семьи и деревья</vt:lpstr>
      <vt:lpstr>Вместо вступления</vt:lpstr>
      <vt:lpstr>Для сравнения</vt:lpstr>
      <vt:lpstr>Что такое родственные языки?</vt:lpstr>
      <vt:lpstr>восточнославянские языки</vt:lpstr>
      <vt:lpstr>Презентация PowerPoint</vt:lpstr>
      <vt:lpstr>Презентация PowerPoint</vt:lpstr>
      <vt:lpstr>Презентация PowerPoint</vt:lpstr>
      <vt:lpstr>Почему языки «распадаются»?</vt:lpstr>
      <vt:lpstr>Как определить, родственны ли языки?</vt:lpstr>
      <vt:lpstr>Список Сводеша</vt:lpstr>
      <vt:lpstr>Принцип составления стословника</vt:lpstr>
      <vt:lpstr>Стословный список Сводеша</vt:lpstr>
      <vt:lpstr>Список Сводеша</vt:lpstr>
      <vt:lpstr>Реконструкции</vt:lpstr>
      <vt:lpstr>Презентация PowerPoint</vt:lpstr>
      <vt:lpstr>Шаг назад</vt:lpstr>
      <vt:lpstr>Ответ на вопрос 0</vt:lpstr>
      <vt:lpstr>Всегда ли регулярные фонетические соответствия говорят о родстве?</vt:lpstr>
      <vt:lpstr>“The regular phonetic correspondences between the two sets depend on the fact that  languages normally adapt the foreign phonemes appearing in loanwords in regular ways.”</vt:lpstr>
      <vt:lpstr>Если фонетика не всегда даёт точный результат, можно ли смотреть на семантику?</vt:lpstr>
      <vt:lpstr>Важно помнить:</vt:lpstr>
      <vt:lpstr>Случайных совпадений может быть много</vt:lpstr>
      <vt:lpstr>Про регулярные фонетические соответствия</vt:lpstr>
      <vt:lpstr>Итог: как определить родство</vt:lpstr>
      <vt:lpstr>Презентация PowerPoint</vt:lpstr>
      <vt:lpstr>Ступенчатые реконструкции</vt:lpstr>
      <vt:lpstr>Презентация PowerPoint</vt:lpstr>
      <vt:lpstr>Изоляты</vt:lpstr>
      <vt:lpstr>Макросемьи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Семьи и деревья</dc:title>
  <dc:creator>Наследскова Полина Леонидовна</dc:creator>
  <cp:lastModifiedBy>Наследскова Полина Леонидовна</cp:lastModifiedBy>
  <cp:revision>10</cp:revision>
  <dcterms:created xsi:type="dcterms:W3CDTF">2018-10-16T20:38:54Z</dcterms:created>
  <dcterms:modified xsi:type="dcterms:W3CDTF">2018-10-25T10:55:54Z</dcterms:modified>
</cp:coreProperties>
</file>