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76" r:id="rId6"/>
    <p:sldId id="275" r:id="rId7"/>
    <p:sldId id="267" r:id="rId8"/>
    <p:sldId id="277" r:id="rId9"/>
    <p:sldId id="278" r:id="rId10"/>
    <p:sldId id="279" r:id="rId11"/>
    <p:sldId id="281" r:id="rId12"/>
    <p:sldId id="280" r:id="rId13"/>
    <p:sldId id="268"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271" r:id="rId35"/>
    <p:sldId id="262" r:id="rId36"/>
    <p:sldId id="302" r:id="rId37"/>
    <p:sldId id="260" r:id="rId38"/>
    <p:sldId id="30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FB5DC34-C79E-49D6-B7CF-F8719183112F}" type="datetimeFigureOut">
              <a:rPr lang="ru-RU" smtClean="0"/>
              <a:t>11.12.2018</a:t>
            </a:fld>
            <a:endParaRPr lang="ru-RU"/>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ru-RU"/>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7540BA6-3A74-4CFA-9709-619732E708AD}" type="slidenum">
              <a:rPr lang="ru-RU" smtClean="0"/>
              <a:t>‹#›</a:t>
            </a:fld>
            <a:endParaRPr lang="ru-RU"/>
          </a:p>
        </p:txBody>
      </p:sp>
    </p:spTree>
    <p:extLst>
      <p:ext uri="{BB962C8B-B14F-4D97-AF65-F5344CB8AC3E}">
        <p14:creationId xmlns:p14="http://schemas.microsoft.com/office/powerpoint/2010/main" val="188429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B5DC34-C79E-49D6-B7CF-F8719183112F}" type="datetimeFigureOut">
              <a:rPr lang="ru-RU" smtClean="0"/>
              <a:t>11.12.2018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7540BA6-3A74-4CFA-9709-619732E708AD}" type="slidenum">
              <a:rPr lang="ru-RU" smtClean="0"/>
              <a:t>‹#›</a:t>
            </a:fld>
            <a:endParaRPr lang="ru-RU"/>
          </a:p>
        </p:txBody>
      </p:sp>
    </p:spTree>
    <p:extLst>
      <p:ext uri="{BB962C8B-B14F-4D97-AF65-F5344CB8AC3E}">
        <p14:creationId xmlns:p14="http://schemas.microsoft.com/office/powerpoint/2010/main" val="176207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B5DC34-C79E-49D6-B7CF-F8719183112F}" type="datetimeFigureOut">
              <a:rPr lang="ru-RU" smtClean="0"/>
              <a:t>11.12.2018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7540BA6-3A74-4CFA-9709-619732E708AD}" type="slidenum">
              <a:rPr lang="ru-RU" smtClean="0"/>
              <a:t>‹#›</a:t>
            </a:fld>
            <a:endParaRPr lang="ru-RU"/>
          </a:p>
        </p:txBody>
      </p:sp>
    </p:spTree>
    <p:extLst>
      <p:ext uri="{BB962C8B-B14F-4D97-AF65-F5344CB8AC3E}">
        <p14:creationId xmlns:p14="http://schemas.microsoft.com/office/powerpoint/2010/main" val="21257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B5DC34-C79E-49D6-B7CF-F8719183112F}" type="datetimeFigureOut">
              <a:rPr lang="ru-RU" smtClean="0"/>
              <a:t>11.12.2018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7540BA6-3A74-4CFA-9709-619732E708AD}" type="slidenum">
              <a:rPr lang="ru-RU" smtClean="0"/>
              <a:t>‹#›</a:t>
            </a:fld>
            <a:endParaRPr lang="ru-RU"/>
          </a:p>
        </p:txBody>
      </p:sp>
    </p:spTree>
    <p:extLst>
      <p:ext uri="{BB962C8B-B14F-4D97-AF65-F5344CB8AC3E}">
        <p14:creationId xmlns:p14="http://schemas.microsoft.com/office/powerpoint/2010/main" val="314795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ru-RU"/>
              <a:t>Образец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FB5DC34-C79E-49D6-B7CF-F8719183112F}" type="datetimeFigureOut">
              <a:rPr lang="ru-RU" smtClean="0"/>
              <a:t>11.12.2018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7540BA6-3A74-4CFA-9709-619732E708AD}" type="slidenum">
              <a:rPr lang="ru-RU" smtClean="0"/>
              <a:t>‹#›</a:t>
            </a:fld>
            <a:endParaRPr lang="ru-RU"/>
          </a:p>
        </p:txBody>
      </p:sp>
    </p:spTree>
    <p:extLst>
      <p:ext uri="{BB962C8B-B14F-4D97-AF65-F5344CB8AC3E}">
        <p14:creationId xmlns:p14="http://schemas.microsoft.com/office/powerpoint/2010/main" val="93456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FB5DC34-C79E-49D6-B7CF-F8719183112F}" type="datetimeFigureOut">
              <a:rPr lang="ru-RU" smtClean="0"/>
              <a:t>11.12.2018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7540BA6-3A74-4CFA-9709-619732E708AD}" type="slidenum">
              <a:rPr lang="ru-RU" smtClean="0"/>
              <a:t>‹#›</a:t>
            </a:fld>
            <a:endParaRPr lang="ru-RU"/>
          </a:p>
        </p:txBody>
      </p:sp>
    </p:spTree>
    <p:extLst>
      <p:ext uri="{BB962C8B-B14F-4D97-AF65-F5344CB8AC3E}">
        <p14:creationId xmlns:p14="http://schemas.microsoft.com/office/powerpoint/2010/main" val="67440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FB5DC34-C79E-49D6-B7CF-F8719183112F}" type="datetimeFigureOut">
              <a:rPr lang="ru-RU" smtClean="0"/>
              <a:t>11.12.2018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7540BA6-3A74-4CFA-9709-619732E708AD}" type="slidenum">
              <a:rPr lang="ru-RU" smtClean="0"/>
              <a:t>‹#›</a:t>
            </a:fld>
            <a:endParaRPr lang="ru-RU"/>
          </a:p>
        </p:txBody>
      </p:sp>
    </p:spTree>
    <p:extLst>
      <p:ext uri="{BB962C8B-B14F-4D97-AF65-F5344CB8AC3E}">
        <p14:creationId xmlns:p14="http://schemas.microsoft.com/office/powerpoint/2010/main" val="391225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FB5DC34-C79E-49D6-B7CF-F8719183112F}" type="datetimeFigureOut">
              <a:rPr lang="ru-RU" smtClean="0"/>
              <a:t>11.12.2018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7540BA6-3A74-4CFA-9709-619732E708AD}" type="slidenum">
              <a:rPr lang="ru-RU" smtClean="0"/>
              <a:t>‹#›</a:t>
            </a:fld>
            <a:endParaRPr lang="ru-RU"/>
          </a:p>
        </p:txBody>
      </p:sp>
    </p:spTree>
    <p:extLst>
      <p:ext uri="{BB962C8B-B14F-4D97-AF65-F5344CB8AC3E}">
        <p14:creationId xmlns:p14="http://schemas.microsoft.com/office/powerpoint/2010/main" val="5252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5DC34-C79E-49D6-B7CF-F8719183112F}" type="datetimeFigureOut">
              <a:rPr lang="ru-RU" smtClean="0"/>
              <a:t>11.12.2018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7540BA6-3A74-4CFA-9709-619732E708AD}" type="slidenum">
              <a:rPr lang="ru-RU" smtClean="0"/>
              <a:t>‹#›</a:t>
            </a:fld>
            <a:endParaRPr lang="ru-RU"/>
          </a:p>
        </p:txBody>
      </p:sp>
    </p:spTree>
    <p:extLst>
      <p:ext uri="{BB962C8B-B14F-4D97-AF65-F5344CB8AC3E}">
        <p14:creationId xmlns:p14="http://schemas.microsoft.com/office/powerpoint/2010/main" val="1378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a:t>Образец текста</a:t>
            </a:r>
          </a:p>
        </p:txBody>
      </p:sp>
      <p:sp>
        <p:nvSpPr>
          <p:cNvPr id="5" name="Date Placeholder 4"/>
          <p:cNvSpPr>
            <a:spLocks noGrp="1"/>
          </p:cNvSpPr>
          <p:nvPr>
            <p:ph type="dt" sz="half" idx="10"/>
          </p:nvPr>
        </p:nvSpPr>
        <p:spPr/>
        <p:txBody>
          <a:bodyPr/>
          <a:lstStyle/>
          <a:p>
            <a:fld id="{9FB5DC34-C79E-49D6-B7CF-F8719183112F}" type="datetimeFigureOut">
              <a:rPr lang="ru-RU" smtClean="0"/>
              <a:t>11.12.2018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7540BA6-3A74-4CFA-9709-619732E708AD}" type="slidenum">
              <a:rPr lang="ru-RU" smtClean="0"/>
              <a:t>‹#›</a:t>
            </a:fld>
            <a:endParaRPr lang="ru-RU"/>
          </a:p>
        </p:txBody>
      </p:sp>
    </p:spTree>
    <p:extLst>
      <p:ext uri="{BB962C8B-B14F-4D97-AF65-F5344CB8AC3E}">
        <p14:creationId xmlns:p14="http://schemas.microsoft.com/office/powerpoint/2010/main" val="220293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FB5DC34-C79E-49D6-B7CF-F8719183112F}" type="datetimeFigureOut">
              <a:rPr lang="ru-RU" smtClean="0"/>
              <a:t>11.12.2018</a:t>
            </a:fld>
            <a:endParaRPr lang="ru-RU"/>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ru-RU"/>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7540BA6-3A74-4CFA-9709-619732E708AD}" type="slidenum">
              <a:rPr lang="ru-RU" smtClean="0"/>
              <a:t>‹#›</a:t>
            </a:fld>
            <a:endParaRPr lang="ru-RU"/>
          </a:p>
        </p:txBody>
      </p:sp>
    </p:spTree>
    <p:extLst>
      <p:ext uri="{BB962C8B-B14F-4D97-AF65-F5344CB8AC3E}">
        <p14:creationId xmlns:p14="http://schemas.microsoft.com/office/powerpoint/2010/main" val="414604044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FB5DC34-C79E-49D6-B7CF-F8719183112F}" type="datetimeFigureOut">
              <a:rPr lang="ru-RU" smtClean="0"/>
              <a:t>11.12.2018</a:t>
            </a:fld>
            <a:endParaRPr lang="ru-RU"/>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ru-RU"/>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7540BA6-3A74-4CFA-9709-619732E708AD}" type="slidenum">
              <a:rPr lang="ru-RU" smtClean="0"/>
              <a:t>‹#›</a:t>
            </a:fld>
            <a:endParaRPr lang="ru-RU"/>
          </a:p>
        </p:txBody>
      </p:sp>
    </p:spTree>
    <p:extLst>
      <p:ext uri="{BB962C8B-B14F-4D97-AF65-F5344CB8AC3E}">
        <p14:creationId xmlns:p14="http://schemas.microsoft.com/office/powerpoint/2010/main" val="1019466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okencorpora.ru/showtrans.py?file=01life/Sib_04-m" TargetMode="External"/><Relationship Id="rId2" Type="http://schemas.openxmlformats.org/officeDocument/2006/relationships/hyperlink" Target="http://spokencorpora.ru/showtrans.py?file=02funny/FS_31-f_sp" TargetMode="External"/><Relationship Id="rId1" Type="http://schemas.openxmlformats.org/officeDocument/2006/relationships/slideLayout" Target="../slideLayouts/slideLayout2.xml"/><Relationship Id="rId4" Type="http://schemas.openxmlformats.org/officeDocument/2006/relationships/hyperlink" Target="http://spokencorpora.ru/showtrans.py?file=00dreams/NDS_021-m-z"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38E17D-6AFC-46A1-89D2-44AAC68CB8EB}"/>
              </a:ext>
            </a:extLst>
          </p:cNvPr>
          <p:cNvSpPr>
            <a:spLocks noGrp="1"/>
          </p:cNvSpPr>
          <p:nvPr>
            <p:ph type="ctrTitle"/>
          </p:nvPr>
        </p:nvSpPr>
        <p:spPr>
          <a:xfrm>
            <a:off x="4985173" y="1178052"/>
            <a:ext cx="5777316" cy="4501896"/>
          </a:xfrm>
        </p:spPr>
        <p:txBody>
          <a:bodyPr anchor="ctr">
            <a:normAutofit/>
          </a:bodyPr>
          <a:lstStyle/>
          <a:p>
            <a:r>
              <a:rPr lang="ru-RU" sz="5600"/>
              <a:t>Социолингвистика</a:t>
            </a:r>
          </a:p>
        </p:txBody>
      </p:sp>
      <p:sp>
        <p:nvSpPr>
          <p:cNvPr id="3" name="Подзаголовок 2">
            <a:extLst>
              <a:ext uri="{FF2B5EF4-FFF2-40B4-BE49-F238E27FC236}">
                <a16:creationId xmlns:a16="http://schemas.microsoft.com/office/drawing/2014/main" id="{6FADF699-6DEB-4A20-A5F4-5CC8F791D086}"/>
              </a:ext>
            </a:extLst>
          </p:cNvPr>
          <p:cNvSpPr>
            <a:spLocks noGrp="1"/>
          </p:cNvSpPr>
          <p:nvPr>
            <p:ph type="subTitle" idx="1"/>
          </p:nvPr>
        </p:nvSpPr>
        <p:spPr>
          <a:xfrm>
            <a:off x="1429511" y="1178052"/>
            <a:ext cx="2912195" cy="4501896"/>
          </a:xfrm>
        </p:spPr>
        <p:txBody>
          <a:bodyPr anchor="ctr">
            <a:normAutofit/>
          </a:bodyPr>
          <a:lstStyle/>
          <a:p>
            <a:pPr algn="r"/>
            <a:r>
              <a:rPr lang="ru-RU" sz="2800">
                <a:solidFill>
                  <a:srgbClr val="FFFFFF"/>
                </a:solidFill>
              </a:rPr>
              <a:t>Язык в обществе и общественное в языке</a:t>
            </a:r>
          </a:p>
        </p:txBody>
      </p:sp>
      <p:cxnSp>
        <p:nvCxnSpPr>
          <p:cNvPr id="8" name="Straight Connector 7">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0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B3154D-4B11-42A8-B643-FCCAC56119FE}"/>
              </a:ext>
            </a:extLst>
          </p:cNvPr>
          <p:cNvSpPr>
            <a:spLocks noGrp="1"/>
          </p:cNvSpPr>
          <p:nvPr>
            <p:ph type="title"/>
          </p:nvPr>
        </p:nvSpPr>
        <p:spPr/>
        <p:txBody>
          <a:bodyPr/>
          <a:lstStyle/>
          <a:p>
            <a:r>
              <a:rPr lang="ru-RU" dirty="0"/>
              <a:t>П Р Е С Т И Ж</a:t>
            </a:r>
          </a:p>
        </p:txBody>
      </p:sp>
      <p:sp>
        <p:nvSpPr>
          <p:cNvPr id="3" name="Объект 2">
            <a:extLst>
              <a:ext uri="{FF2B5EF4-FFF2-40B4-BE49-F238E27FC236}">
                <a16:creationId xmlns:a16="http://schemas.microsoft.com/office/drawing/2014/main" id="{F45A3D33-BF7A-4E56-9E43-63A6DE61C33C}"/>
              </a:ext>
            </a:extLst>
          </p:cNvPr>
          <p:cNvSpPr>
            <a:spLocks noGrp="1"/>
          </p:cNvSpPr>
          <p:nvPr>
            <p:ph idx="1"/>
          </p:nvPr>
        </p:nvSpPr>
        <p:spPr/>
        <p:txBody>
          <a:bodyPr/>
          <a:lstStyle/>
          <a:p>
            <a:pPr>
              <a:buFont typeface="Wingdings" panose="05000000000000000000" pitchFamily="2" charset="2"/>
              <a:buChar char="v"/>
            </a:pPr>
            <a:r>
              <a:rPr lang="ru-RU" dirty="0"/>
              <a:t>Явный – когда носители осознают, что вариант слова с произнесённым </a:t>
            </a:r>
            <a:r>
              <a:rPr lang="en-US" i="1" dirty="0"/>
              <a:t>r</a:t>
            </a:r>
            <a:r>
              <a:rPr lang="ru-RU" i="1" dirty="0"/>
              <a:t> «</a:t>
            </a:r>
            <a:r>
              <a:rPr lang="ru-RU" dirty="0"/>
              <a:t>лучше», чем с непроизнесённым, или что слово </a:t>
            </a:r>
            <a:r>
              <a:rPr lang="ru-RU" i="1" dirty="0"/>
              <a:t>их</a:t>
            </a:r>
            <a:r>
              <a:rPr lang="ru-RU" dirty="0"/>
              <a:t> приличнее слова </a:t>
            </a:r>
            <a:r>
              <a:rPr lang="ru-RU" i="1" dirty="0"/>
              <a:t>ихний</a:t>
            </a:r>
            <a:r>
              <a:rPr lang="ru-RU" dirty="0"/>
              <a:t>.</a:t>
            </a:r>
          </a:p>
          <a:p>
            <a:pPr>
              <a:buFont typeface="Wingdings" panose="05000000000000000000" pitchFamily="2" charset="2"/>
              <a:buChar char="v"/>
            </a:pPr>
            <a:r>
              <a:rPr lang="ru-RU" dirty="0"/>
              <a:t>Скрытый:</a:t>
            </a:r>
          </a:p>
        </p:txBody>
      </p:sp>
      <p:pic>
        <p:nvPicPr>
          <p:cNvPr id="4" name="Рисунок 3">
            <a:extLst>
              <a:ext uri="{FF2B5EF4-FFF2-40B4-BE49-F238E27FC236}">
                <a16:creationId xmlns:a16="http://schemas.microsoft.com/office/drawing/2014/main" id="{E9179365-2FB2-47F0-BA18-87E83F9D5827}"/>
              </a:ext>
            </a:extLst>
          </p:cNvPr>
          <p:cNvPicPr>
            <a:picLocks noChangeAspect="1"/>
          </p:cNvPicPr>
          <p:nvPr/>
        </p:nvPicPr>
        <p:blipFill>
          <a:blip r:embed="rId2"/>
          <a:stretch>
            <a:fillRect/>
          </a:stretch>
        </p:blipFill>
        <p:spPr>
          <a:xfrm>
            <a:off x="676656" y="3234690"/>
            <a:ext cx="7380224" cy="3112985"/>
          </a:xfrm>
          <a:prstGeom prst="rect">
            <a:avLst/>
          </a:prstGeom>
        </p:spPr>
      </p:pic>
    </p:spTree>
    <p:extLst>
      <p:ext uri="{BB962C8B-B14F-4D97-AF65-F5344CB8AC3E}">
        <p14:creationId xmlns:p14="http://schemas.microsoft.com/office/powerpoint/2010/main" val="21108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C1C142-3442-4899-AAB5-709190D9FD3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dirty="0" err="1">
                <a:solidFill>
                  <a:srgbClr val="7030A0"/>
                </a:solidFill>
              </a:rPr>
              <a:t>Опять</a:t>
            </a:r>
            <a:r>
              <a:rPr lang="en-US" sz="6000" dirty="0">
                <a:solidFill>
                  <a:srgbClr val="7030A0"/>
                </a:solidFill>
              </a:rPr>
              <a:t> </a:t>
            </a:r>
            <a:r>
              <a:rPr lang="en-US" sz="6000" dirty="0" err="1">
                <a:solidFill>
                  <a:srgbClr val="7030A0"/>
                </a:solidFill>
              </a:rPr>
              <a:t>Лабов</a:t>
            </a:r>
            <a:endParaRPr lang="en-US" sz="6000" dirty="0">
              <a:solidFill>
                <a:srgbClr val="7030A0"/>
              </a:solidFill>
            </a:endParaRPr>
          </a:p>
        </p:txBody>
      </p:sp>
      <p:pic>
        <p:nvPicPr>
          <p:cNvPr id="4" name="Рисунок 3">
            <a:extLst>
              <a:ext uri="{FF2B5EF4-FFF2-40B4-BE49-F238E27FC236}">
                <a16:creationId xmlns:a16="http://schemas.microsoft.com/office/drawing/2014/main" id="{264E1CE7-E06A-4DF3-8DE7-F816C90F3CD3}"/>
              </a:ext>
            </a:extLst>
          </p:cNvPr>
          <p:cNvPicPr>
            <a:picLocks noChangeAspect="1"/>
          </p:cNvPicPr>
          <p:nvPr/>
        </p:nvPicPr>
        <p:blipFill>
          <a:blip r:embed="rId2"/>
          <a:stretch>
            <a:fillRect/>
          </a:stretch>
        </p:blipFill>
        <p:spPr>
          <a:xfrm>
            <a:off x="5282520" y="871753"/>
            <a:ext cx="6266016" cy="4762171"/>
          </a:xfrm>
          <a:prstGeom prst="rect">
            <a:avLst/>
          </a:prstGeom>
        </p:spPr>
      </p:pic>
    </p:spTree>
    <p:extLst>
      <p:ext uri="{BB962C8B-B14F-4D97-AF65-F5344CB8AC3E}">
        <p14:creationId xmlns:p14="http://schemas.microsoft.com/office/powerpoint/2010/main" val="39346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Заголовок 3">
            <a:extLst>
              <a:ext uri="{FF2B5EF4-FFF2-40B4-BE49-F238E27FC236}">
                <a16:creationId xmlns:a16="http://schemas.microsoft.com/office/drawing/2014/main" id="{1065D867-1F99-4D58-A2D8-2B33741E0FDB}"/>
              </a:ext>
            </a:extLst>
          </p:cNvPr>
          <p:cNvSpPr>
            <a:spLocks noGrp="1"/>
          </p:cNvSpPr>
          <p:nvPr>
            <p:ph type="title"/>
          </p:nvPr>
        </p:nvSpPr>
        <p:spPr>
          <a:xfrm>
            <a:off x="4985173" y="1178052"/>
            <a:ext cx="5777316" cy="4501896"/>
          </a:xfrm>
        </p:spPr>
        <p:txBody>
          <a:bodyPr vert="horz" lIns="91440" tIns="45720" rIns="91440" bIns="45720" rtlCol="0" anchor="ctr">
            <a:normAutofit/>
          </a:bodyPr>
          <a:lstStyle/>
          <a:p>
            <a:r>
              <a:rPr lang="en-US" sz="6700">
                <a:solidFill>
                  <a:srgbClr val="FFFFFF"/>
                </a:solidFill>
              </a:rPr>
              <a:t>ЧЕЛОВЕК МЕНЯЕТ СВОЮ РЕЧЬ В ЗАВИСИМОСТИ ОТ СТИЛЯ</a:t>
            </a:r>
          </a:p>
        </p:txBody>
      </p:sp>
      <p:sp>
        <p:nvSpPr>
          <p:cNvPr id="5" name="Текст 4">
            <a:extLst>
              <a:ext uri="{FF2B5EF4-FFF2-40B4-BE49-F238E27FC236}">
                <a16:creationId xmlns:a16="http://schemas.microsoft.com/office/drawing/2014/main" id="{F880249A-A677-4683-8F8A-20D9DB9C1993}"/>
              </a:ext>
            </a:extLst>
          </p:cNvPr>
          <p:cNvSpPr>
            <a:spLocks noGrp="1"/>
          </p:cNvSpPr>
          <p:nvPr>
            <p:ph type="body" idx="1"/>
          </p:nvPr>
        </p:nvSpPr>
        <p:spPr>
          <a:xfrm>
            <a:off x="1429511" y="1178052"/>
            <a:ext cx="2912195" cy="4501896"/>
          </a:xfrm>
        </p:spPr>
        <p:txBody>
          <a:bodyPr vert="horz" lIns="91440" tIns="45720" rIns="91440" bIns="45720" rtlCol="0" anchor="ctr">
            <a:normAutofit/>
          </a:bodyPr>
          <a:lstStyle/>
          <a:p>
            <a:pPr algn="r"/>
            <a:r>
              <a:rPr lang="en-US" sz="2800">
                <a:solidFill>
                  <a:srgbClr val="FFFFFF"/>
                </a:solidFill>
              </a:rPr>
              <a:t>ИТОГ ПРЕДЫДУЩЕГО УРОКА</a:t>
            </a:r>
          </a:p>
        </p:txBody>
      </p:sp>
      <p:cxnSp>
        <p:nvCxnSpPr>
          <p:cNvPr id="17" name="Straight Connector 11">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57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EB1B515-F9F4-43DB-9558-A4C5ABBBF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13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AFE0F62-6E52-4ED2-8EAD-1B331D844726}"/>
              </a:ext>
            </a:extLst>
          </p:cNvPr>
          <p:cNvSpPr>
            <a:spLocks noGrp="1"/>
          </p:cNvSpPr>
          <p:nvPr>
            <p:ph type="title"/>
          </p:nvPr>
        </p:nvSpPr>
        <p:spPr>
          <a:xfrm>
            <a:off x="8222955" y="770467"/>
            <a:ext cx="3467051" cy="3352800"/>
          </a:xfrm>
        </p:spPr>
        <p:txBody>
          <a:bodyPr vert="horz" lIns="91440" tIns="45720" rIns="91440" bIns="45720" rtlCol="0" anchor="b">
            <a:normAutofit/>
          </a:bodyPr>
          <a:lstStyle/>
          <a:p>
            <a:pPr>
              <a:lnSpc>
                <a:spcPct val="80000"/>
              </a:lnSpc>
            </a:pPr>
            <a:r>
              <a:rPr lang="en-US" sz="5600">
                <a:solidFill>
                  <a:srgbClr val="FFFFFF"/>
                </a:solidFill>
              </a:rPr>
              <a:t>Язык и отношения</a:t>
            </a:r>
          </a:p>
        </p:txBody>
      </p:sp>
      <p:sp>
        <p:nvSpPr>
          <p:cNvPr id="6" name="Объект 5">
            <a:extLst>
              <a:ext uri="{FF2B5EF4-FFF2-40B4-BE49-F238E27FC236}">
                <a16:creationId xmlns:a16="http://schemas.microsoft.com/office/drawing/2014/main" id="{903F1619-65A7-45B0-8BE6-DD5344588E7D}"/>
              </a:ext>
            </a:extLst>
          </p:cNvPr>
          <p:cNvSpPr>
            <a:spLocks noGrp="1"/>
          </p:cNvSpPr>
          <p:nvPr>
            <p:ph sz="half" idx="2"/>
          </p:nvPr>
        </p:nvSpPr>
        <p:spPr>
          <a:xfrm>
            <a:off x="8286964" y="4206876"/>
            <a:ext cx="3403042" cy="1645920"/>
          </a:xfrm>
        </p:spPr>
        <p:txBody>
          <a:bodyPr vert="horz" lIns="91440" tIns="45720" rIns="91440" bIns="45720" rtlCol="0">
            <a:normAutofit/>
          </a:bodyPr>
          <a:lstStyle/>
          <a:p>
            <a:pPr marL="0" indent="0">
              <a:buNone/>
            </a:pPr>
            <a:r>
              <a:rPr lang="en-US" sz="2200">
                <a:solidFill>
                  <a:srgbClr val="FFFFFF"/>
                </a:solidFill>
                <a:latin typeface="+mj-lt"/>
              </a:rPr>
              <a:t>На то, как мы говорим влияет не только стиль, но и люди, с которыми мы говорим</a:t>
            </a:r>
          </a:p>
        </p:txBody>
      </p:sp>
      <p:sp>
        <p:nvSpPr>
          <p:cNvPr id="15" name="Rectangle 14">
            <a:extLst>
              <a:ext uri="{FF2B5EF4-FFF2-40B4-BE49-F238E27FC236}">
                <a16:creationId xmlns:a16="http://schemas.microsoft.com/office/drawing/2014/main" id="{82C9528F-903F-4F75-99E3-CC58884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a:extLst>
              <a:ext uri="{FF2B5EF4-FFF2-40B4-BE49-F238E27FC236}">
                <a16:creationId xmlns:a16="http://schemas.microsoft.com/office/drawing/2014/main" id="{40B6240F-3F4F-4F3C-BC6A-3500DB70E388}"/>
              </a:ext>
            </a:extLst>
          </p:cNvPr>
          <p:cNvPicPr>
            <a:picLocks noChangeAspect="1"/>
          </p:cNvPicPr>
          <p:nvPr/>
        </p:nvPicPr>
        <p:blipFill>
          <a:blip r:embed="rId2"/>
          <a:stretch>
            <a:fillRect/>
          </a:stretch>
        </p:blipFill>
        <p:spPr>
          <a:xfrm>
            <a:off x="643464" y="1267957"/>
            <a:ext cx="6266016" cy="4307886"/>
          </a:xfrm>
          <a:prstGeom prst="rect">
            <a:avLst/>
          </a:prstGeom>
        </p:spPr>
      </p:pic>
    </p:spTree>
    <p:extLst>
      <p:ext uri="{BB962C8B-B14F-4D97-AF65-F5344CB8AC3E}">
        <p14:creationId xmlns:p14="http://schemas.microsoft.com/office/powerpoint/2010/main" val="127921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145AB268-38AF-49E5-9A5E-45FAB14D0F7F}"/>
              </a:ext>
            </a:extLst>
          </p:cNvPr>
          <p:cNvSpPr>
            <a:spLocks noGrp="1"/>
          </p:cNvSpPr>
          <p:nvPr>
            <p:ph type="title"/>
          </p:nvPr>
        </p:nvSpPr>
        <p:spPr/>
        <p:txBody>
          <a:bodyPr/>
          <a:lstStyle/>
          <a:p>
            <a:r>
              <a:rPr lang="ru-RU" dirty="0"/>
              <a:t>Почему это так?</a:t>
            </a:r>
          </a:p>
        </p:txBody>
      </p:sp>
      <p:sp>
        <p:nvSpPr>
          <p:cNvPr id="6" name="Объект 5">
            <a:extLst>
              <a:ext uri="{FF2B5EF4-FFF2-40B4-BE49-F238E27FC236}">
                <a16:creationId xmlns:a16="http://schemas.microsoft.com/office/drawing/2014/main" id="{2555FBA2-34C8-4D09-8908-BE37D4311C14}"/>
              </a:ext>
            </a:extLst>
          </p:cNvPr>
          <p:cNvSpPr>
            <a:spLocks noGrp="1"/>
          </p:cNvSpPr>
          <p:nvPr>
            <p:ph idx="1"/>
          </p:nvPr>
        </p:nvSpPr>
        <p:spPr/>
        <p:txBody>
          <a:bodyPr/>
          <a:lstStyle/>
          <a:p>
            <a:r>
              <a:rPr lang="ru-RU" dirty="0"/>
              <a:t>Потому что…</a:t>
            </a:r>
          </a:p>
        </p:txBody>
      </p:sp>
    </p:spTree>
    <p:extLst>
      <p:ext uri="{BB962C8B-B14F-4D97-AF65-F5344CB8AC3E}">
        <p14:creationId xmlns:p14="http://schemas.microsoft.com/office/powerpoint/2010/main" val="127618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FFC986-0D90-4AB9-81CC-5962C36666AB}"/>
              </a:ext>
            </a:extLst>
          </p:cNvPr>
          <p:cNvSpPr>
            <a:spLocks noGrp="1"/>
          </p:cNvSpPr>
          <p:nvPr>
            <p:ph type="title"/>
          </p:nvPr>
        </p:nvSpPr>
        <p:spPr/>
        <p:txBody>
          <a:bodyPr/>
          <a:lstStyle/>
          <a:p>
            <a:r>
              <a:rPr lang="ru-RU" dirty="0"/>
              <a:t>С какой целью мы говорим?</a:t>
            </a:r>
          </a:p>
        </p:txBody>
      </p:sp>
      <p:sp>
        <p:nvSpPr>
          <p:cNvPr id="3" name="Объект 2">
            <a:extLst>
              <a:ext uri="{FF2B5EF4-FFF2-40B4-BE49-F238E27FC236}">
                <a16:creationId xmlns:a16="http://schemas.microsoft.com/office/drawing/2014/main" id="{BDFE5885-48A1-4D74-9FDC-922B501D2182}"/>
              </a:ext>
            </a:extLst>
          </p:cNvPr>
          <p:cNvSpPr>
            <a:spLocks noGrp="1"/>
          </p:cNvSpPr>
          <p:nvPr>
            <p:ph idx="1"/>
          </p:nvPr>
        </p:nvSpPr>
        <p:spPr/>
        <p:txBody>
          <a:bodyPr/>
          <a:lstStyle/>
          <a:p>
            <a:endParaRPr lang="ru-RU" dirty="0"/>
          </a:p>
        </p:txBody>
      </p:sp>
    </p:spTree>
    <p:extLst>
      <p:ext uri="{BB962C8B-B14F-4D97-AF65-F5344CB8AC3E}">
        <p14:creationId xmlns:p14="http://schemas.microsoft.com/office/powerpoint/2010/main" val="105116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FFC986-0D90-4AB9-81CC-5962C36666AB}"/>
              </a:ext>
            </a:extLst>
          </p:cNvPr>
          <p:cNvSpPr>
            <a:spLocks noGrp="1"/>
          </p:cNvSpPr>
          <p:nvPr>
            <p:ph type="title"/>
          </p:nvPr>
        </p:nvSpPr>
        <p:spPr/>
        <p:txBody>
          <a:bodyPr/>
          <a:lstStyle/>
          <a:p>
            <a:r>
              <a:rPr lang="ru-RU" dirty="0"/>
              <a:t>С какой целью мы говорим?</a:t>
            </a:r>
          </a:p>
        </p:txBody>
      </p:sp>
      <p:sp>
        <p:nvSpPr>
          <p:cNvPr id="3" name="Объект 2">
            <a:extLst>
              <a:ext uri="{FF2B5EF4-FFF2-40B4-BE49-F238E27FC236}">
                <a16:creationId xmlns:a16="http://schemas.microsoft.com/office/drawing/2014/main" id="{BDFE5885-48A1-4D74-9FDC-922B501D2182}"/>
              </a:ext>
            </a:extLst>
          </p:cNvPr>
          <p:cNvSpPr>
            <a:spLocks noGrp="1"/>
          </p:cNvSpPr>
          <p:nvPr>
            <p:ph idx="1"/>
          </p:nvPr>
        </p:nvSpPr>
        <p:spPr/>
        <p:txBody>
          <a:bodyPr/>
          <a:lstStyle/>
          <a:p>
            <a:r>
              <a:rPr lang="ru-RU" dirty="0"/>
              <a:t>Мы говорим, чтобы донести до адресата какую-то информацию =</a:t>
            </a:r>
            <a:r>
              <a:rPr lang="en-US" dirty="0"/>
              <a:t>&gt; </a:t>
            </a:r>
            <a:r>
              <a:rPr lang="ru-RU" dirty="0"/>
              <a:t>нужно сделать так, чтобы адресат тебя </a:t>
            </a:r>
            <a:r>
              <a:rPr lang="ru-RU" b="1" dirty="0"/>
              <a:t>понял </a:t>
            </a:r>
            <a:r>
              <a:rPr lang="ru-RU" dirty="0"/>
              <a:t>=</a:t>
            </a:r>
            <a:r>
              <a:rPr lang="en-US" dirty="0"/>
              <a:t>&gt; </a:t>
            </a:r>
            <a:r>
              <a:rPr lang="ru-RU" dirty="0"/>
              <a:t>нужно построить свою речь так, чтобы адресату было максимально удобно её воспринимать</a:t>
            </a:r>
          </a:p>
        </p:txBody>
      </p:sp>
    </p:spTree>
    <p:extLst>
      <p:ext uri="{BB962C8B-B14F-4D97-AF65-F5344CB8AC3E}">
        <p14:creationId xmlns:p14="http://schemas.microsoft.com/office/powerpoint/2010/main" val="1422390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41FEFF-F02D-4BCF-9915-835EED4DA7AD}"/>
              </a:ext>
            </a:extLst>
          </p:cNvPr>
          <p:cNvSpPr>
            <a:spLocks noGrp="1"/>
          </p:cNvSpPr>
          <p:nvPr>
            <p:ph type="title"/>
          </p:nvPr>
        </p:nvSpPr>
        <p:spPr/>
        <p:txBody>
          <a:bodyPr/>
          <a:lstStyle/>
          <a:p>
            <a:r>
              <a:rPr lang="ru-RU" dirty="0"/>
              <a:t>Язык и отношения</a:t>
            </a:r>
          </a:p>
        </p:txBody>
      </p:sp>
      <p:sp>
        <p:nvSpPr>
          <p:cNvPr id="3" name="Объект 2">
            <a:extLst>
              <a:ext uri="{FF2B5EF4-FFF2-40B4-BE49-F238E27FC236}">
                <a16:creationId xmlns:a16="http://schemas.microsoft.com/office/drawing/2014/main" id="{1113B356-84C5-4A2C-8855-0D88827D6441}"/>
              </a:ext>
            </a:extLst>
          </p:cNvPr>
          <p:cNvSpPr>
            <a:spLocks noGrp="1"/>
          </p:cNvSpPr>
          <p:nvPr>
            <p:ph idx="1"/>
          </p:nvPr>
        </p:nvSpPr>
        <p:spPr/>
        <p:txBody>
          <a:bodyPr/>
          <a:lstStyle/>
          <a:p>
            <a:r>
              <a:rPr lang="ru-RU" dirty="0"/>
              <a:t>Мы можем составить портрет собеседника по тому варианту языка, который он использует.</a:t>
            </a:r>
          </a:p>
          <a:p>
            <a:r>
              <a:rPr lang="ru-RU" dirty="0"/>
              <a:t>В этот портрет будут входить совершенно разные характеристики: от того, откуда он родом, до того, какой у него характер и интеллектуальные способности.</a:t>
            </a:r>
          </a:p>
        </p:txBody>
      </p:sp>
    </p:spTree>
    <p:extLst>
      <p:ext uri="{BB962C8B-B14F-4D97-AF65-F5344CB8AC3E}">
        <p14:creationId xmlns:p14="http://schemas.microsoft.com/office/powerpoint/2010/main" val="257682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D984AE-AAD7-43F0-B862-A3CC776625E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3BE0FC2-3DF5-444B-9CA8-3385E328B40A}"/>
              </a:ext>
            </a:extLst>
          </p:cNvPr>
          <p:cNvSpPr>
            <a:spLocks noGrp="1"/>
          </p:cNvSpPr>
          <p:nvPr>
            <p:ph idx="1"/>
          </p:nvPr>
        </p:nvSpPr>
        <p:spPr/>
        <p:txBody>
          <a:bodyPr/>
          <a:lstStyle/>
          <a:p>
            <a:r>
              <a:rPr lang="da-DK" dirty="0">
                <a:hlinkClick r:id="rId2"/>
              </a:rPr>
              <a:t>http://spokencorpora.ru/showtrans.py?file=02funny/FS_31-f_sp</a:t>
            </a:r>
            <a:endParaRPr lang="ru-RU" dirty="0"/>
          </a:p>
          <a:p>
            <a:endParaRPr lang="ru-RU" dirty="0"/>
          </a:p>
          <a:p>
            <a:r>
              <a:rPr lang="da-DK" dirty="0">
                <a:hlinkClick r:id="rId3"/>
              </a:rPr>
              <a:t>http://spokencorpora.ru/showtrans.py?file=01life/Sib_04-m</a:t>
            </a:r>
            <a:endParaRPr lang="ru-RU" dirty="0"/>
          </a:p>
          <a:p>
            <a:endParaRPr lang="ru-RU" dirty="0"/>
          </a:p>
          <a:p>
            <a:r>
              <a:rPr lang="da-DK" dirty="0">
                <a:hlinkClick r:id="rId4"/>
              </a:rPr>
              <a:t>http://spokencorpora.ru/showtrans.py?file=00dreams/NDS_021-m-z</a:t>
            </a:r>
            <a:endParaRPr lang="ru-RU" dirty="0"/>
          </a:p>
          <a:p>
            <a:endParaRPr lang="ru-RU" dirty="0"/>
          </a:p>
        </p:txBody>
      </p:sp>
    </p:spTree>
    <p:extLst>
      <p:ext uri="{BB962C8B-B14F-4D97-AF65-F5344CB8AC3E}">
        <p14:creationId xmlns:p14="http://schemas.microsoft.com/office/powerpoint/2010/main" val="174351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F243-69D8-4A89-A3C0-4D7AECB3A6EA}"/>
              </a:ext>
            </a:extLst>
          </p:cNvPr>
          <p:cNvSpPr>
            <a:spLocks noGrp="1"/>
          </p:cNvSpPr>
          <p:nvPr>
            <p:ph type="title"/>
          </p:nvPr>
        </p:nvSpPr>
        <p:spPr/>
        <p:txBody>
          <a:bodyPr/>
          <a:lstStyle/>
          <a:p>
            <a:r>
              <a:rPr lang="ru-RU" dirty="0"/>
              <a:t>Язык, гендер, меньшинства</a:t>
            </a:r>
          </a:p>
        </p:txBody>
      </p:sp>
      <p:sp>
        <p:nvSpPr>
          <p:cNvPr id="3" name="Объект 2">
            <a:extLst>
              <a:ext uri="{FF2B5EF4-FFF2-40B4-BE49-F238E27FC236}">
                <a16:creationId xmlns:a16="http://schemas.microsoft.com/office/drawing/2014/main" id="{8F3B70D1-3447-4C6B-BD32-3E9C8013EF50}"/>
              </a:ext>
            </a:extLst>
          </p:cNvPr>
          <p:cNvSpPr>
            <a:spLocks noGrp="1"/>
          </p:cNvSpPr>
          <p:nvPr>
            <p:ph idx="1"/>
          </p:nvPr>
        </p:nvSpPr>
        <p:spPr/>
        <p:txBody>
          <a:bodyPr/>
          <a:lstStyle/>
          <a:p>
            <a:r>
              <a:rPr lang="ru-RU" dirty="0"/>
              <a:t>История слова </a:t>
            </a:r>
            <a:r>
              <a:rPr lang="en-US" i="1" dirty="0"/>
              <a:t>gay</a:t>
            </a:r>
          </a:p>
          <a:p>
            <a:r>
              <a:rPr lang="en-US" dirty="0"/>
              <a:t>1. </a:t>
            </a:r>
            <a:r>
              <a:rPr lang="ru-RU" dirty="0"/>
              <a:t>«Радостный» +</a:t>
            </a:r>
          </a:p>
          <a:p>
            <a:r>
              <a:rPr lang="ru-RU" dirty="0"/>
              <a:t>2. Женщина с беспорядочными половыми связями (конец </a:t>
            </a:r>
            <a:r>
              <a:rPr lang="en-US" dirty="0"/>
              <a:t>XIX </a:t>
            </a:r>
            <a:r>
              <a:rPr lang="ru-RU" dirty="0"/>
              <a:t>века) -</a:t>
            </a:r>
          </a:p>
          <a:p>
            <a:r>
              <a:rPr lang="ru-RU" dirty="0"/>
              <a:t>3. Гомосексуал (начало </a:t>
            </a:r>
            <a:r>
              <a:rPr lang="en-US" dirty="0"/>
              <a:t>XX </a:t>
            </a:r>
            <a:r>
              <a:rPr lang="ru-RU" dirty="0"/>
              <a:t>века) –</a:t>
            </a:r>
          </a:p>
          <a:p>
            <a:r>
              <a:rPr lang="ru-RU" dirty="0"/>
              <a:t>4. Гомосексуал (наши дни) +-</a:t>
            </a:r>
          </a:p>
          <a:p>
            <a:endParaRPr lang="ru-RU" dirty="0"/>
          </a:p>
          <a:p>
            <a:r>
              <a:rPr lang="ru-RU" dirty="0"/>
              <a:t>Что произошло? Произошёл </a:t>
            </a:r>
            <a:r>
              <a:rPr lang="ru-RU" b="1" dirty="0"/>
              <a:t>семантический сдвиг</a:t>
            </a:r>
            <a:endParaRPr lang="ru-RU" dirty="0"/>
          </a:p>
        </p:txBody>
      </p:sp>
    </p:spTree>
    <p:extLst>
      <p:ext uri="{BB962C8B-B14F-4D97-AF65-F5344CB8AC3E}">
        <p14:creationId xmlns:p14="http://schemas.microsoft.com/office/powerpoint/2010/main" val="3477970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07C3CB-C18F-45EC-957A-BD55E7B82966}"/>
              </a:ext>
            </a:extLst>
          </p:cNvPr>
          <p:cNvSpPr>
            <a:spLocks noGrp="1"/>
          </p:cNvSpPr>
          <p:nvPr>
            <p:ph type="title"/>
          </p:nvPr>
        </p:nvSpPr>
        <p:spPr/>
        <p:txBody>
          <a:bodyPr/>
          <a:lstStyle/>
          <a:p>
            <a:r>
              <a:rPr lang="ru-RU" dirty="0"/>
              <a:t>Язык – единство в разнообразии</a:t>
            </a:r>
          </a:p>
        </p:txBody>
      </p:sp>
      <p:sp>
        <p:nvSpPr>
          <p:cNvPr id="3" name="Объект 2">
            <a:extLst>
              <a:ext uri="{FF2B5EF4-FFF2-40B4-BE49-F238E27FC236}">
                <a16:creationId xmlns:a16="http://schemas.microsoft.com/office/drawing/2014/main" id="{B6FF64E9-7FD4-48C2-97B7-75A546769DA6}"/>
              </a:ext>
            </a:extLst>
          </p:cNvPr>
          <p:cNvSpPr>
            <a:spLocks noGrp="1"/>
          </p:cNvSpPr>
          <p:nvPr>
            <p:ph idx="1"/>
          </p:nvPr>
        </p:nvSpPr>
        <p:spPr/>
        <p:txBody>
          <a:bodyPr/>
          <a:lstStyle/>
          <a:p>
            <a:r>
              <a:rPr lang="ru-RU" dirty="0"/>
              <a:t>Кроме того, что существуют варианты языка, существующие географически в разных местах, есть варианты, существующие в одном месте.</a:t>
            </a:r>
          </a:p>
          <a:p>
            <a:r>
              <a:rPr lang="ru-RU" dirty="0"/>
              <a:t>Вопрос: как распределены эти варианты языка?</a:t>
            </a:r>
          </a:p>
        </p:txBody>
      </p:sp>
    </p:spTree>
    <p:extLst>
      <p:ext uri="{BB962C8B-B14F-4D97-AF65-F5344CB8AC3E}">
        <p14:creationId xmlns:p14="http://schemas.microsoft.com/office/powerpoint/2010/main" val="22927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5AF1E5-A204-4B23-90EF-97D68416E35E}"/>
              </a:ext>
            </a:extLst>
          </p:cNvPr>
          <p:cNvSpPr>
            <a:spLocks noGrp="1"/>
          </p:cNvSpPr>
          <p:nvPr>
            <p:ph type="title"/>
          </p:nvPr>
        </p:nvSpPr>
        <p:spPr/>
        <p:txBody>
          <a:bodyPr/>
          <a:lstStyle/>
          <a:p>
            <a:r>
              <a:rPr lang="ru-RU" dirty="0"/>
              <a:t>Ещё одно наблюдение про гендер</a:t>
            </a:r>
          </a:p>
        </p:txBody>
      </p:sp>
      <p:sp>
        <p:nvSpPr>
          <p:cNvPr id="3" name="Объект 2">
            <a:extLst>
              <a:ext uri="{FF2B5EF4-FFF2-40B4-BE49-F238E27FC236}">
                <a16:creationId xmlns:a16="http://schemas.microsoft.com/office/drawing/2014/main" id="{D37A829F-98F0-43D5-92E3-C085AFAF68D1}"/>
              </a:ext>
            </a:extLst>
          </p:cNvPr>
          <p:cNvSpPr>
            <a:spLocks noGrp="1"/>
          </p:cNvSpPr>
          <p:nvPr>
            <p:ph idx="1"/>
          </p:nvPr>
        </p:nvSpPr>
        <p:spPr/>
        <p:txBody>
          <a:bodyPr/>
          <a:lstStyle/>
          <a:p>
            <a:r>
              <a:rPr lang="ru-RU" dirty="0"/>
              <a:t>Слова, описывающие женщин, часто приобретают негативные коннотации.</a:t>
            </a:r>
          </a:p>
          <a:p>
            <a:endParaRPr lang="ru-RU" dirty="0"/>
          </a:p>
          <a:p>
            <a:r>
              <a:rPr lang="ru-RU" dirty="0"/>
              <a:t>Например, </a:t>
            </a:r>
            <a:r>
              <a:rPr lang="en-US" dirty="0"/>
              <a:t>courtier </a:t>
            </a:r>
            <a:r>
              <a:rPr lang="ru-RU" dirty="0"/>
              <a:t>и </a:t>
            </a:r>
            <a:r>
              <a:rPr lang="en-US" dirty="0"/>
              <a:t>courtesan </a:t>
            </a:r>
            <a:r>
              <a:rPr lang="ru-RU" dirty="0"/>
              <a:t>означали «мужчина при дворе» (</a:t>
            </a:r>
            <a:r>
              <a:rPr lang="en-US" dirty="0"/>
              <a:t>court – </a:t>
            </a:r>
            <a:r>
              <a:rPr lang="ru-RU" dirty="0"/>
              <a:t>двор) и «женщина при дворе». А что теперь?</a:t>
            </a:r>
          </a:p>
        </p:txBody>
      </p:sp>
    </p:spTree>
    <p:extLst>
      <p:ext uri="{BB962C8B-B14F-4D97-AF65-F5344CB8AC3E}">
        <p14:creationId xmlns:p14="http://schemas.microsoft.com/office/powerpoint/2010/main" val="4042368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3BB0D4B7-A58D-4744-9A7F-E92B15D658F9}"/>
              </a:ext>
            </a:extLst>
          </p:cNvPr>
          <p:cNvPicPr>
            <a:picLocks noChangeAspect="1"/>
          </p:cNvPicPr>
          <p:nvPr/>
        </p:nvPicPr>
        <p:blipFill>
          <a:blip r:embed="rId2"/>
          <a:stretch>
            <a:fillRect/>
          </a:stretch>
        </p:blipFill>
        <p:spPr>
          <a:xfrm>
            <a:off x="2976562" y="128587"/>
            <a:ext cx="6238875" cy="6600825"/>
          </a:xfrm>
          <a:prstGeom prst="rect">
            <a:avLst/>
          </a:prstGeom>
        </p:spPr>
      </p:pic>
    </p:spTree>
    <p:extLst>
      <p:ext uri="{BB962C8B-B14F-4D97-AF65-F5344CB8AC3E}">
        <p14:creationId xmlns:p14="http://schemas.microsoft.com/office/powerpoint/2010/main" val="1060691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6948"/>
            <a:ext cx="10744200" cy="5404104"/>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Заголовок 3">
            <a:extLst>
              <a:ext uri="{FF2B5EF4-FFF2-40B4-BE49-F238E27FC236}">
                <a16:creationId xmlns:a16="http://schemas.microsoft.com/office/drawing/2014/main" id="{95D87DA1-A96D-46C5-9709-FFC08AFA5DD8}"/>
              </a:ext>
            </a:extLst>
          </p:cNvPr>
          <p:cNvSpPr>
            <a:spLocks noGrp="1"/>
          </p:cNvSpPr>
          <p:nvPr>
            <p:ph type="title"/>
          </p:nvPr>
        </p:nvSpPr>
        <p:spPr>
          <a:xfrm>
            <a:off x="1286503" y="1285196"/>
            <a:ext cx="9607160" cy="2779429"/>
          </a:xfrm>
        </p:spPr>
        <p:txBody>
          <a:bodyPr vert="horz" lIns="91440" tIns="45720" rIns="91440" bIns="45720" rtlCol="0" anchor="b">
            <a:normAutofit/>
          </a:bodyPr>
          <a:lstStyle/>
          <a:p>
            <a:pPr algn="ctr">
              <a:lnSpc>
                <a:spcPct val="80000"/>
              </a:lnSpc>
            </a:pPr>
            <a:r>
              <a:rPr lang="en-US" sz="3400">
                <a:solidFill>
                  <a:srgbClr val="FFFFFF"/>
                </a:solidFill>
              </a:rPr>
              <a:t>«as the word began</a:t>
            </a:r>
            <a:br>
              <a:rPr lang="en-US" sz="3400">
                <a:solidFill>
                  <a:srgbClr val="FFFFFF"/>
                </a:solidFill>
              </a:rPr>
            </a:br>
            <a:r>
              <a:rPr lang="en-US" sz="3400">
                <a:solidFill>
                  <a:srgbClr val="FFFFFF"/>
                </a:solidFill>
              </a:rPr>
              <a:t>to denote women, it also acquired negative connotations, in the same manner that the neutral</a:t>
            </a:r>
            <a:br>
              <a:rPr lang="en-US" sz="3400">
                <a:solidFill>
                  <a:srgbClr val="FFFFFF"/>
                </a:solidFill>
              </a:rPr>
            </a:br>
            <a:r>
              <a:rPr lang="en-US" sz="3400">
                <a:solidFill>
                  <a:srgbClr val="FFFFFF"/>
                </a:solidFill>
              </a:rPr>
              <a:t>or positive words shift and acquire negative meanings over time»</a:t>
            </a:r>
          </a:p>
        </p:txBody>
      </p:sp>
    </p:spTree>
    <p:extLst>
      <p:ext uri="{BB962C8B-B14F-4D97-AF65-F5344CB8AC3E}">
        <p14:creationId xmlns:p14="http://schemas.microsoft.com/office/powerpoint/2010/main" val="416606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8">
            <a:extLst>
              <a:ext uri="{FF2B5EF4-FFF2-40B4-BE49-F238E27FC236}">
                <a16:creationId xmlns:a16="http://schemas.microsoft.com/office/drawing/2014/main" id="{DD8F1FFB-5F90-4FEF-9CD9-AFBD5DE6B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0">
            <a:extLst>
              <a:ext uri="{FF2B5EF4-FFF2-40B4-BE49-F238E27FC236}">
                <a16:creationId xmlns:a16="http://schemas.microsoft.com/office/drawing/2014/main" id="{AB43FA47-BA5F-408C-A681-89DC58E9E2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3840" y="2071116"/>
            <a:ext cx="0" cy="2715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Заголовок 1">
            <a:extLst>
              <a:ext uri="{FF2B5EF4-FFF2-40B4-BE49-F238E27FC236}">
                <a16:creationId xmlns:a16="http://schemas.microsoft.com/office/drawing/2014/main" id="{18D7D0A2-9C91-469C-89A5-40930022167E}"/>
              </a:ext>
            </a:extLst>
          </p:cNvPr>
          <p:cNvSpPr>
            <a:spLocks noGrp="1"/>
          </p:cNvSpPr>
          <p:nvPr>
            <p:ph type="title"/>
          </p:nvPr>
        </p:nvSpPr>
        <p:spPr>
          <a:xfrm>
            <a:off x="4534746" y="965200"/>
            <a:ext cx="6851057" cy="4911211"/>
          </a:xfrm>
        </p:spPr>
        <p:txBody>
          <a:bodyPr vert="horz" lIns="91440" tIns="45720" rIns="91440" bIns="45720" rtlCol="0" anchor="ctr">
            <a:normAutofit/>
          </a:bodyPr>
          <a:lstStyle/>
          <a:p>
            <a:pPr>
              <a:lnSpc>
                <a:spcPct val="80000"/>
              </a:lnSpc>
            </a:pPr>
            <a:r>
              <a:rPr lang="en-US" sz="4400">
                <a:solidFill>
                  <a:schemeClr val="tx1"/>
                </a:solidFill>
              </a:rPr>
              <a:t>«Taken as a whole, even a small sample of words, like</a:t>
            </a:r>
            <a:br>
              <a:rPr lang="en-US" sz="4400">
                <a:solidFill>
                  <a:schemeClr val="tx1"/>
                </a:solidFill>
              </a:rPr>
            </a:br>
            <a:r>
              <a:rPr lang="en-US" sz="4400">
                <a:solidFill>
                  <a:schemeClr val="tx1"/>
                </a:solidFill>
              </a:rPr>
              <a:t>those shown in Table 4.2, suggests a picture of society in which the only group of people</a:t>
            </a:r>
            <a:br>
              <a:rPr lang="en-US" sz="4400">
                <a:solidFill>
                  <a:schemeClr val="tx1"/>
                </a:solidFill>
              </a:rPr>
            </a:br>
            <a:r>
              <a:rPr lang="en-US" sz="4400">
                <a:solidFill>
                  <a:schemeClr val="tx1"/>
                </a:solidFill>
              </a:rPr>
              <a:t>immune to this kind of derogation are heterosexual, White, middle-class men.»</a:t>
            </a:r>
          </a:p>
        </p:txBody>
      </p:sp>
    </p:spTree>
    <p:extLst>
      <p:ext uri="{BB962C8B-B14F-4D97-AF65-F5344CB8AC3E}">
        <p14:creationId xmlns:p14="http://schemas.microsoft.com/office/powerpoint/2010/main" val="302338643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6046680-0634-4688-89DB-AAFDC21293E8}"/>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6100">
                <a:solidFill>
                  <a:srgbClr val="FFFFFF"/>
                </a:solidFill>
              </a:rPr>
              <a:t>Пока что последнее про женщин</a:t>
            </a:r>
          </a:p>
        </p:txBody>
      </p:sp>
      <p:sp>
        <p:nvSpPr>
          <p:cNvPr id="12" name="Rectangle 11">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a:extLst>
              <a:ext uri="{FF2B5EF4-FFF2-40B4-BE49-F238E27FC236}">
                <a16:creationId xmlns:a16="http://schemas.microsoft.com/office/drawing/2014/main" id="{A6883099-B533-4BD3-A993-ACBA46FEB875}"/>
              </a:ext>
            </a:extLst>
          </p:cNvPr>
          <p:cNvPicPr>
            <a:picLocks noChangeAspect="1"/>
          </p:cNvPicPr>
          <p:nvPr/>
        </p:nvPicPr>
        <p:blipFill>
          <a:blip r:embed="rId2"/>
          <a:stretch>
            <a:fillRect/>
          </a:stretch>
        </p:blipFill>
        <p:spPr>
          <a:xfrm>
            <a:off x="609600" y="908898"/>
            <a:ext cx="10938932" cy="3059343"/>
          </a:xfrm>
          <a:prstGeom prst="rect">
            <a:avLst/>
          </a:prstGeom>
        </p:spPr>
      </p:pic>
    </p:spTree>
    <p:extLst>
      <p:ext uri="{BB962C8B-B14F-4D97-AF65-F5344CB8AC3E}">
        <p14:creationId xmlns:p14="http://schemas.microsoft.com/office/powerpoint/2010/main" val="3582449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FFE50961-0F1B-484C-85BC-4BD16B9F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ÐÐ°ÑÑÐ¸Ð½ÐºÐ¸ Ð¿Ð¾ Ð·Ð°Ð¿ÑÐ¾ÑÑ Ð¿ÑÐ¸Ð±ÑÑÐ¸Ðµ">
            <a:extLst>
              <a:ext uri="{FF2B5EF4-FFF2-40B4-BE49-F238E27FC236}">
                <a16:creationId xmlns:a16="http://schemas.microsoft.com/office/drawing/2014/main" id="{53E53224-772B-4086-9526-92EC2C829BC4}"/>
              </a:ext>
            </a:extLst>
          </p:cNvPr>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5">
            <a:extLst>
              <a:ext uri="{FF2B5EF4-FFF2-40B4-BE49-F238E27FC236}">
                <a16:creationId xmlns:a16="http://schemas.microsoft.com/office/drawing/2014/main" id="{D3920671-6B1E-401E-8B1A-187406ED0231}"/>
              </a:ext>
            </a:extLst>
          </p:cNvPr>
          <p:cNvSpPr>
            <a:spLocks noGrp="1"/>
          </p:cNvSpPr>
          <p:nvPr>
            <p:ph type="title"/>
          </p:nvPr>
        </p:nvSpPr>
        <p:spPr>
          <a:xfrm>
            <a:off x="603504" y="770467"/>
            <a:ext cx="10782300" cy="3352800"/>
          </a:xfrm>
        </p:spPr>
        <p:txBody>
          <a:bodyPr vert="horz" lIns="91440" tIns="45720" rIns="91440" bIns="45720" rtlCol="0" anchor="b">
            <a:normAutofit/>
          </a:bodyPr>
          <a:lstStyle/>
          <a:p>
            <a:pPr>
              <a:lnSpc>
                <a:spcPct val="80000"/>
              </a:lnSpc>
            </a:pPr>
            <a:r>
              <a:rPr lang="en-US" sz="7500" kern="1200" spc="-120" baseline="0">
                <a:solidFill>
                  <a:schemeClr val="tx1"/>
                </a:solidFill>
                <a:latin typeface="+mj-lt"/>
                <a:ea typeface="+mj-ea"/>
                <a:cs typeface="+mj-cs"/>
              </a:rPr>
              <a:t>Гипотеза Сепира-Уорфа (гипотеза лингвистической относительности)</a:t>
            </a:r>
          </a:p>
        </p:txBody>
      </p:sp>
    </p:spTree>
    <p:extLst>
      <p:ext uri="{BB962C8B-B14F-4D97-AF65-F5344CB8AC3E}">
        <p14:creationId xmlns:p14="http://schemas.microsoft.com/office/powerpoint/2010/main" val="155625656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D6981B-6B92-43A0-8B29-F38353798AB0}"/>
              </a:ext>
            </a:extLst>
          </p:cNvPr>
          <p:cNvSpPr>
            <a:spLocks noGrp="1"/>
          </p:cNvSpPr>
          <p:nvPr>
            <p:ph type="title"/>
          </p:nvPr>
        </p:nvSpPr>
        <p:spPr/>
        <p:txBody>
          <a:bodyPr/>
          <a:lstStyle/>
          <a:p>
            <a:r>
              <a:rPr lang="ru-RU" dirty="0"/>
              <a:t>Язык </a:t>
            </a:r>
            <a:r>
              <a:rPr lang="en-US" dirty="0"/>
              <a:t>&lt;-&gt;</a:t>
            </a:r>
            <a:r>
              <a:rPr lang="ru-RU" dirty="0"/>
              <a:t> мышление</a:t>
            </a:r>
          </a:p>
        </p:txBody>
      </p:sp>
      <p:sp>
        <p:nvSpPr>
          <p:cNvPr id="3" name="Объект 2">
            <a:extLst>
              <a:ext uri="{FF2B5EF4-FFF2-40B4-BE49-F238E27FC236}">
                <a16:creationId xmlns:a16="http://schemas.microsoft.com/office/drawing/2014/main" id="{601C6085-1C70-4860-8971-8D95170C4210}"/>
              </a:ext>
            </a:extLst>
          </p:cNvPr>
          <p:cNvSpPr>
            <a:spLocks noGrp="1"/>
          </p:cNvSpPr>
          <p:nvPr>
            <p:ph idx="1"/>
          </p:nvPr>
        </p:nvSpPr>
        <p:spPr/>
        <p:txBody>
          <a:bodyPr/>
          <a:lstStyle/>
          <a:p>
            <a:r>
              <a:rPr lang="ru-RU" dirty="0"/>
              <a:t>Строгая формулировка: язык определяет мышление</a:t>
            </a:r>
          </a:p>
          <a:p>
            <a:r>
              <a:rPr lang="ru-RU" dirty="0"/>
              <a:t>Менее строгая формулировка: не только мышление влияет на язык, но и язык влияет на мышление</a:t>
            </a:r>
          </a:p>
        </p:txBody>
      </p:sp>
    </p:spTree>
    <p:extLst>
      <p:ext uri="{BB962C8B-B14F-4D97-AF65-F5344CB8AC3E}">
        <p14:creationId xmlns:p14="http://schemas.microsoft.com/office/powerpoint/2010/main" val="2167036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4ECF62-9717-483B-B2A4-A056AEEF0925}"/>
              </a:ext>
            </a:extLst>
          </p:cNvPr>
          <p:cNvSpPr>
            <a:spLocks noGrp="1"/>
          </p:cNvSpPr>
          <p:nvPr>
            <p:ph type="title"/>
          </p:nvPr>
        </p:nvSpPr>
        <p:spPr/>
        <p:txBody>
          <a:bodyPr/>
          <a:lstStyle/>
          <a:p>
            <a:r>
              <a:rPr lang="ru-RU" dirty="0"/>
              <a:t>Сепир-Уорф: лексика</a:t>
            </a:r>
          </a:p>
        </p:txBody>
      </p:sp>
      <p:sp>
        <p:nvSpPr>
          <p:cNvPr id="3" name="Объект 2">
            <a:extLst>
              <a:ext uri="{FF2B5EF4-FFF2-40B4-BE49-F238E27FC236}">
                <a16:creationId xmlns:a16="http://schemas.microsoft.com/office/drawing/2014/main" id="{CDA748D0-2FF4-4278-8025-DE2ADB39723E}"/>
              </a:ext>
            </a:extLst>
          </p:cNvPr>
          <p:cNvSpPr>
            <a:spLocks noGrp="1"/>
          </p:cNvSpPr>
          <p:nvPr>
            <p:ph idx="1"/>
          </p:nvPr>
        </p:nvSpPr>
        <p:spPr/>
        <p:txBody>
          <a:bodyPr/>
          <a:lstStyle/>
          <a:p>
            <a:r>
              <a:rPr lang="ru-RU" dirty="0"/>
              <a:t>В русском есть слова «брат» и «сестра»</a:t>
            </a:r>
          </a:p>
          <a:p>
            <a:r>
              <a:rPr lang="ru-RU" dirty="0"/>
              <a:t>В индонезийском: </a:t>
            </a:r>
            <a:r>
              <a:rPr lang="en-US" dirty="0" err="1"/>
              <a:t>kakak</a:t>
            </a:r>
            <a:r>
              <a:rPr lang="en-US" dirty="0"/>
              <a:t> (</a:t>
            </a:r>
            <a:r>
              <a:rPr lang="ru-RU" dirty="0"/>
              <a:t>старший </a:t>
            </a:r>
            <a:r>
              <a:rPr lang="ru-RU" dirty="0" err="1"/>
              <a:t>сиблинг</a:t>
            </a:r>
            <a:r>
              <a:rPr lang="ru-RU" dirty="0"/>
              <a:t>)</a:t>
            </a:r>
            <a:r>
              <a:rPr lang="en-US" dirty="0"/>
              <a:t>, </a:t>
            </a:r>
            <a:r>
              <a:rPr lang="en-US" dirty="0" err="1"/>
              <a:t>adik</a:t>
            </a:r>
            <a:r>
              <a:rPr lang="ru-RU" dirty="0"/>
              <a:t> (младший </a:t>
            </a:r>
            <a:r>
              <a:rPr lang="ru-RU" dirty="0" err="1"/>
              <a:t>сиблинг</a:t>
            </a:r>
            <a:r>
              <a:rPr lang="ru-RU" dirty="0"/>
              <a:t>)</a:t>
            </a:r>
            <a:r>
              <a:rPr lang="en-US" dirty="0"/>
              <a:t>, </a:t>
            </a:r>
            <a:r>
              <a:rPr lang="en-US" dirty="0" err="1"/>
              <a:t>abang</a:t>
            </a:r>
            <a:r>
              <a:rPr lang="ru-RU" dirty="0"/>
              <a:t> (старший брат)</a:t>
            </a:r>
          </a:p>
          <a:p>
            <a:r>
              <a:rPr lang="ru-RU" dirty="0"/>
              <a:t>В турецком: </a:t>
            </a:r>
            <a:r>
              <a:rPr lang="en-US" dirty="0" err="1"/>
              <a:t>abi</a:t>
            </a:r>
            <a:r>
              <a:rPr lang="ru-RU" dirty="0"/>
              <a:t> (старший брат)</a:t>
            </a:r>
            <a:r>
              <a:rPr lang="en-US" dirty="0"/>
              <a:t>, </a:t>
            </a:r>
            <a:r>
              <a:rPr lang="en-US" dirty="0" err="1"/>
              <a:t>abla</a:t>
            </a:r>
            <a:r>
              <a:rPr lang="ru-RU" dirty="0"/>
              <a:t> (старшая сестра)</a:t>
            </a:r>
            <a:r>
              <a:rPr lang="en-US" dirty="0"/>
              <a:t>, </a:t>
            </a:r>
            <a:r>
              <a:rPr lang="en-US" dirty="0" err="1"/>
              <a:t>karde</a:t>
            </a:r>
            <a:r>
              <a:rPr lang="tr-TR" dirty="0"/>
              <a:t>ş</a:t>
            </a:r>
            <a:r>
              <a:rPr lang="ru-RU" dirty="0"/>
              <a:t> (младший </a:t>
            </a:r>
            <a:r>
              <a:rPr lang="ru-RU" dirty="0" err="1"/>
              <a:t>сиблинг</a:t>
            </a:r>
            <a:r>
              <a:rPr lang="ru-RU" dirty="0"/>
              <a:t>)</a:t>
            </a:r>
          </a:p>
          <a:p>
            <a:endParaRPr lang="ru-RU" dirty="0"/>
          </a:p>
          <a:p>
            <a:r>
              <a:rPr lang="ru-RU" dirty="0"/>
              <a:t>В английском есть слова </a:t>
            </a:r>
            <a:r>
              <a:rPr lang="en-US" dirty="0"/>
              <a:t>hand </a:t>
            </a:r>
            <a:r>
              <a:rPr lang="ru-RU" dirty="0"/>
              <a:t>и </a:t>
            </a:r>
            <a:r>
              <a:rPr lang="en-US" dirty="0"/>
              <a:t>arm</a:t>
            </a:r>
            <a:r>
              <a:rPr lang="ru-RU" dirty="0"/>
              <a:t>, а в русском – только «рука»</a:t>
            </a:r>
          </a:p>
          <a:p>
            <a:r>
              <a:rPr lang="ru-RU" dirty="0"/>
              <a:t>В английском есть только слово </a:t>
            </a:r>
            <a:r>
              <a:rPr lang="en-US" dirty="0"/>
              <a:t>blue</a:t>
            </a:r>
            <a:r>
              <a:rPr lang="ru-RU" dirty="0"/>
              <a:t>, а в русском: </a:t>
            </a:r>
            <a:r>
              <a:rPr lang="ru-RU" i="1" dirty="0"/>
              <a:t>синий</a:t>
            </a:r>
            <a:r>
              <a:rPr lang="ru-RU" dirty="0"/>
              <a:t> и </a:t>
            </a:r>
            <a:r>
              <a:rPr lang="ru-RU" i="1" dirty="0"/>
              <a:t>голубой</a:t>
            </a:r>
            <a:endParaRPr lang="tr-TR" i="1" dirty="0"/>
          </a:p>
        </p:txBody>
      </p:sp>
    </p:spTree>
    <p:extLst>
      <p:ext uri="{BB962C8B-B14F-4D97-AF65-F5344CB8AC3E}">
        <p14:creationId xmlns:p14="http://schemas.microsoft.com/office/powerpoint/2010/main" val="230536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81DA5A-9F20-4AF2-9718-1D7FF50D2554}"/>
              </a:ext>
            </a:extLst>
          </p:cNvPr>
          <p:cNvSpPr>
            <a:spLocks noGrp="1"/>
          </p:cNvSpPr>
          <p:nvPr>
            <p:ph type="title"/>
          </p:nvPr>
        </p:nvSpPr>
        <p:spPr/>
        <p:txBody>
          <a:bodyPr/>
          <a:lstStyle/>
          <a:p>
            <a:r>
              <a:rPr lang="ru-RU" dirty="0"/>
              <a:t>Сепир-Уорф: грамматика</a:t>
            </a:r>
          </a:p>
        </p:txBody>
      </p:sp>
      <p:sp>
        <p:nvSpPr>
          <p:cNvPr id="3" name="Объект 2">
            <a:extLst>
              <a:ext uri="{FF2B5EF4-FFF2-40B4-BE49-F238E27FC236}">
                <a16:creationId xmlns:a16="http://schemas.microsoft.com/office/drawing/2014/main" id="{79BF04F2-0F19-451B-AFE7-2D285080FD0E}"/>
              </a:ext>
            </a:extLst>
          </p:cNvPr>
          <p:cNvSpPr>
            <a:spLocks noGrp="1"/>
          </p:cNvSpPr>
          <p:nvPr>
            <p:ph idx="1"/>
          </p:nvPr>
        </p:nvSpPr>
        <p:spPr/>
        <p:txBody>
          <a:bodyPr/>
          <a:lstStyle/>
          <a:p>
            <a:r>
              <a:rPr lang="ru-RU" dirty="0"/>
              <a:t>Время: в русском – прошедшее и непрошедшее, в индонезийском – никакого</a:t>
            </a:r>
          </a:p>
          <a:p>
            <a:endParaRPr lang="ru-RU" dirty="0"/>
          </a:p>
          <a:p>
            <a:r>
              <a:rPr lang="ru-RU" dirty="0"/>
              <a:t>Число: в русском – единственное и множественное, в старославянском – единственное, двойственное и множественное, в турецком – множественное и никакое</a:t>
            </a:r>
          </a:p>
          <a:p>
            <a:endParaRPr lang="ru-RU" dirty="0"/>
          </a:p>
          <a:p>
            <a:r>
              <a:rPr lang="ru-RU" dirty="0" err="1"/>
              <a:t>Эвиденциальность</a:t>
            </a:r>
            <a:r>
              <a:rPr lang="ru-RU" dirty="0"/>
              <a:t> (грамматически выраженный источник информации)</a:t>
            </a:r>
          </a:p>
        </p:txBody>
      </p:sp>
    </p:spTree>
    <p:extLst>
      <p:ext uri="{BB962C8B-B14F-4D97-AF65-F5344CB8AC3E}">
        <p14:creationId xmlns:p14="http://schemas.microsoft.com/office/powerpoint/2010/main" val="1403461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D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9579A74-C203-4628-904D-EF913880BDC8}"/>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6600">
                <a:solidFill>
                  <a:srgbClr val="FFFFFF"/>
                </a:solidFill>
              </a:rPr>
              <a:t>Берлин и Кей</a:t>
            </a:r>
          </a:p>
        </p:txBody>
      </p:sp>
      <p:sp>
        <p:nvSpPr>
          <p:cNvPr id="75" name="Rectangle 74">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ÐÐ°ÑÑÐ¸Ð½ÐºÐ¸ Ð¿Ð¾ Ð·Ð°Ð¿ÑÐ¾ÑÑ berlin and kay">
            <a:extLst>
              <a:ext uri="{FF2B5EF4-FFF2-40B4-BE49-F238E27FC236}">
                <a16:creationId xmlns:a16="http://schemas.microsoft.com/office/drawing/2014/main" id="{96627FC5-184D-48EC-813C-DE562565B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47319"/>
            <a:ext cx="10938932" cy="358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2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47C06A-25C5-457D-AECD-071FF1343FC8}"/>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0C7A8148-39ED-4E37-AAA7-692B23A007E5}"/>
              </a:ext>
            </a:extLst>
          </p:cNvPr>
          <p:cNvSpPr>
            <a:spLocks noGrp="1"/>
          </p:cNvSpPr>
          <p:nvPr>
            <p:ph idx="1"/>
          </p:nvPr>
        </p:nvSpPr>
        <p:spPr/>
        <p:txBody>
          <a:bodyPr/>
          <a:lstStyle/>
          <a:p>
            <a:r>
              <a:rPr lang="ru-RU" dirty="0"/>
              <a:t>Варианты языка, сосуществующие на одной территории, но используемые разными социальными группами/в разных регистрах называются </a:t>
            </a:r>
            <a:r>
              <a:rPr lang="ru-RU" b="1" dirty="0"/>
              <a:t>социолектами</a:t>
            </a:r>
            <a:r>
              <a:rPr lang="ru-RU" dirty="0"/>
              <a:t>.</a:t>
            </a:r>
          </a:p>
        </p:txBody>
      </p:sp>
    </p:spTree>
    <p:extLst>
      <p:ext uri="{BB962C8B-B14F-4D97-AF65-F5344CB8AC3E}">
        <p14:creationId xmlns:p14="http://schemas.microsoft.com/office/powerpoint/2010/main" val="97093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BEB1B515-F9F4-43DB-9558-A4C5ABBBF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17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22627BE-16CE-4F92-B3E9-6121F0FC9A18}"/>
              </a:ext>
            </a:extLst>
          </p:cNvPr>
          <p:cNvSpPr>
            <a:spLocks noGrp="1"/>
          </p:cNvSpPr>
          <p:nvPr>
            <p:ph type="title"/>
          </p:nvPr>
        </p:nvSpPr>
        <p:spPr>
          <a:xfrm>
            <a:off x="8222955" y="770467"/>
            <a:ext cx="3467051" cy="3352800"/>
          </a:xfrm>
        </p:spPr>
        <p:txBody>
          <a:bodyPr vert="horz" lIns="91440" tIns="45720" rIns="91440" bIns="45720" rtlCol="0" anchor="b">
            <a:normAutofit/>
          </a:bodyPr>
          <a:lstStyle/>
          <a:p>
            <a:pPr>
              <a:lnSpc>
                <a:spcPct val="80000"/>
              </a:lnSpc>
            </a:pPr>
            <a:r>
              <a:rPr lang="en-US" sz="3300">
                <a:solidFill>
                  <a:srgbClr val="FFFFFF"/>
                </a:solidFill>
              </a:rPr>
              <a:t>Шкала цветообозначений</a:t>
            </a:r>
          </a:p>
        </p:txBody>
      </p:sp>
      <p:sp>
        <p:nvSpPr>
          <p:cNvPr id="75" name="Rectangle 74">
            <a:extLst>
              <a:ext uri="{FF2B5EF4-FFF2-40B4-BE49-F238E27FC236}">
                <a16:creationId xmlns:a16="http://schemas.microsoft.com/office/drawing/2014/main" id="{82C9528F-903F-4F75-99E3-CC58884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ÐÐ°ÑÑÐ¸Ð½ÐºÐ¸ Ð¿Ð¾ Ð·Ð°Ð¿ÑÐ¾ÑÑ berlin and kay">
            <a:extLst>
              <a:ext uri="{FF2B5EF4-FFF2-40B4-BE49-F238E27FC236}">
                <a16:creationId xmlns:a16="http://schemas.microsoft.com/office/drawing/2014/main" id="{A11BA7EB-385C-48D5-B199-ADCEDCAD4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4" y="1894559"/>
            <a:ext cx="6266016" cy="3054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012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4879B6-04F3-45A9-8AEA-7D26C5E221B0}"/>
              </a:ext>
            </a:extLst>
          </p:cNvPr>
          <p:cNvSpPr>
            <a:spLocks noGrp="1"/>
          </p:cNvSpPr>
          <p:nvPr>
            <p:ph type="title"/>
          </p:nvPr>
        </p:nvSpPr>
        <p:spPr/>
        <p:txBody>
          <a:bodyPr/>
          <a:lstStyle/>
          <a:p>
            <a:r>
              <a:rPr lang="ru-RU" dirty="0"/>
              <a:t>Классификаторы</a:t>
            </a:r>
          </a:p>
        </p:txBody>
      </p:sp>
      <p:sp>
        <p:nvSpPr>
          <p:cNvPr id="3" name="Объект 2">
            <a:extLst>
              <a:ext uri="{FF2B5EF4-FFF2-40B4-BE49-F238E27FC236}">
                <a16:creationId xmlns:a16="http://schemas.microsoft.com/office/drawing/2014/main" id="{A1E269B2-B247-4D7C-AD12-924568919548}"/>
              </a:ext>
            </a:extLst>
          </p:cNvPr>
          <p:cNvSpPr>
            <a:spLocks noGrp="1"/>
          </p:cNvSpPr>
          <p:nvPr>
            <p:ph idx="1"/>
          </p:nvPr>
        </p:nvSpPr>
        <p:spPr/>
        <p:txBody>
          <a:bodyPr/>
          <a:lstStyle/>
          <a:p>
            <a:r>
              <a:rPr lang="en-US" dirty="0"/>
              <a:t>Five pines – </a:t>
            </a:r>
            <a:r>
              <a:rPr lang="ru-RU" dirty="0"/>
              <a:t>Пять </a:t>
            </a:r>
            <a:r>
              <a:rPr lang="ru-RU" dirty="0" err="1"/>
              <a:t>дерьвев</a:t>
            </a:r>
            <a:r>
              <a:rPr lang="ru-RU" dirty="0"/>
              <a:t> сосен</a:t>
            </a:r>
          </a:p>
          <a:p>
            <a:endParaRPr lang="ru-RU" dirty="0"/>
          </a:p>
          <a:p>
            <a:r>
              <a:rPr lang="ru-RU" dirty="0"/>
              <a:t>«Эксперименты </a:t>
            </a:r>
            <a:r>
              <a:rPr lang="ru-RU" dirty="0" err="1"/>
              <a:t>Дж.Люси</a:t>
            </a:r>
            <a:r>
              <a:rPr lang="ru-RU" dirty="0"/>
              <a:t> показали, что существительные с предметным значением вызывают у носителей английского и майя разные ассоциации: названия физических объектов ассоциируются у носителей английского языка прежде всего с их формой и размером, а у носителей майя – прежде всего с веществом, из которого они состоят, или с материалом, из которого они сделаны. </a:t>
            </a:r>
            <a:r>
              <a:rPr lang="ru-RU" dirty="0" err="1"/>
              <a:t>Дж.Люси</a:t>
            </a:r>
            <a:r>
              <a:rPr lang="ru-RU" dirty="0"/>
              <a:t> объясняет это различие тем, что за форму и размер в майя «отвечают» классификаторы и сам предмет </a:t>
            </a:r>
            <a:r>
              <a:rPr lang="ru-RU" dirty="0" err="1"/>
              <a:t>концептуализируется</a:t>
            </a:r>
            <a:r>
              <a:rPr lang="ru-RU" dirty="0"/>
              <a:t> в картине мира майя как аморфный фрагмент некоторой субстанции»</a:t>
            </a:r>
          </a:p>
        </p:txBody>
      </p:sp>
    </p:spTree>
    <p:extLst>
      <p:ext uri="{BB962C8B-B14F-4D97-AF65-F5344CB8AC3E}">
        <p14:creationId xmlns:p14="http://schemas.microsoft.com/office/powerpoint/2010/main" val="1594828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DA1F71-0D90-4F6C-B34E-BE56403700E2}"/>
              </a:ext>
            </a:extLst>
          </p:cNvPr>
          <p:cNvSpPr>
            <a:spLocks noGrp="1"/>
          </p:cNvSpPr>
          <p:nvPr>
            <p:ph type="title"/>
          </p:nvPr>
        </p:nvSpPr>
        <p:spPr>
          <a:xfrm>
            <a:off x="6400800" y="499533"/>
            <a:ext cx="5142271" cy="1658198"/>
          </a:xfrm>
        </p:spPr>
        <p:txBody>
          <a:bodyPr>
            <a:normAutofit/>
          </a:bodyPr>
          <a:lstStyle/>
          <a:p>
            <a:r>
              <a:rPr lang="ru-RU">
                <a:solidFill>
                  <a:srgbClr val="344251"/>
                </a:solidFill>
              </a:rPr>
              <a:t>Эмоции</a:t>
            </a:r>
          </a:p>
        </p:txBody>
      </p:sp>
      <p:pic>
        <p:nvPicPr>
          <p:cNvPr id="4098" name="Picture 2" descr="ÐÐ°ÑÑÐ¸Ð½ÐºÐ¸ Ð¿Ð¾ Ð·Ð°Ð¿ÑÐ¾ÑÑ emotions heart liver">
            <a:extLst>
              <a:ext uri="{FF2B5EF4-FFF2-40B4-BE49-F238E27FC236}">
                <a16:creationId xmlns:a16="http://schemas.microsoft.com/office/drawing/2014/main" id="{4F653728-D29B-4EE1-A998-857CCBC90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00" y="645106"/>
            <a:ext cx="4749211" cy="5247747"/>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60C66B9E-1533-4665-9E23-6B263A43F0CB}"/>
              </a:ext>
            </a:extLst>
          </p:cNvPr>
          <p:cNvSpPr>
            <a:spLocks noGrp="1"/>
          </p:cNvSpPr>
          <p:nvPr>
            <p:ph idx="1"/>
          </p:nvPr>
        </p:nvSpPr>
        <p:spPr>
          <a:xfrm>
            <a:off x="6400800" y="2011680"/>
            <a:ext cx="5142271" cy="3864732"/>
          </a:xfrm>
        </p:spPr>
        <p:txBody>
          <a:bodyPr>
            <a:normAutofit/>
          </a:bodyPr>
          <a:lstStyle/>
          <a:p>
            <a:r>
              <a:rPr lang="ru-RU" dirty="0"/>
              <a:t>У меня сердце за тебя болит, положа руку на сердце, поздравляю от всего сердца</a:t>
            </a:r>
          </a:p>
          <a:p>
            <a:r>
              <a:rPr lang="ru-RU" dirty="0"/>
              <a:t>В индонезийском в аналогичных предложениях используется слово </a:t>
            </a:r>
            <a:r>
              <a:rPr lang="en-US" dirty="0" err="1"/>
              <a:t>hati</a:t>
            </a:r>
            <a:r>
              <a:rPr lang="en-US" dirty="0"/>
              <a:t> - </a:t>
            </a:r>
            <a:r>
              <a:rPr lang="ru-RU" dirty="0"/>
              <a:t>печень</a:t>
            </a:r>
          </a:p>
        </p:txBody>
      </p:sp>
    </p:spTree>
    <p:extLst>
      <p:ext uri="{BB962C8B-B14F-4D97-AF65-F5344CB8AC3E}">
        <p14:creationId xmlns:p14="http://schemas.microsoft.com/office/powerpoint/2010/main" val="8394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AFC342E-EBA0-4580-B42B-4F093048A1D9}"/>
              </a:ext>
            </a:extLst>
          </p:cNvPr>
          <p:cNvSpPr>
            <a:spLocks noGrp="1"/>
          </p:cNvSpPr>
          <p:nvPr>
            <p:ph idx="1"/>
          </p:nvPr>
        </p:nvSpPr>
        <p:spPr>
          <a:xfrm>
            <a:off x="676656" y="934720"/>
            <a:ext cx="10753725" cy="4843145"/>
          </a:xfrm>
        </p:spPr>
        <p:txBody>
          <a:bodyPr>
            <a:normAutofit/>
          </a:bodyPr>
          <a:lstStyle/>
          <a:p>
            <a:r>
              <a:rPr lang="ru-RU" dirty="0"/>
              <a:t>«Прагматические» категории, т.е. такие, правильное употребление которых подчиняется конкретным условиям речевого общения, могут по-разному встраиваться в языковую систему. Например, в японском языке глаголы имеют специальные грамматические формы вежливости, и чтобы правильно их употребить, нужно знать каково относительное положение собеседников в социальной иерархии. Эта грамматическая категория является обязательной, т.е. каждый глагол должен быть оформлен либо как «нейтральный» по вежливости, либо как «скромный», либо как «почтительный». Похожую прагматическую функцию имеет различение </a:t>
            </a:r>
            <a:r>
              <a:rPr lang="ru-RU" i="1" dirty="0"/>
              <a:t>Вы</a:t>
            </a:r>
            <a:r>
              <a:rPr lang="ru-RU" dirty="0"/>
              <a:t> и </a:t>
            </a:r>
            <a:r>
              <a:rPr lang="ru-RU" i="1" dirty="0"/>
              <a:t>ты </a:t>
            </a:r>
            <a:r>
              <a:rPr lang="ru-RU" dirty="0"/>
              <a:t>при обращении к собеседнику в русском языке, однако в русском это противопоставление имеет гораздо более частный характер, чем в японском. Осознание говорящими такого рода различий происходит носителями разных языков по-своему и тем самым подчиняется принципу лингвистической относительности.</a:t>
            </a:r>
          </a:p>
        </p:txBody>
      </p:sp>
    </p:spTree>
    <p:extLst>
      <p:ext uri="{BB962C8B-B14F-4D97-AF65-F5344CB8AC3E}">
        <p14:creationId xmlns:p14="http://schemas.microsoft.com/office/powerpoint/2010/main" val="1380681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80BA2E-3E10-446C-BB50-E220D9C394B8}"/>
              </a:ext>
            </a:extLst>
          </p:cNvPr>
          <p:cNvSpPr>
            <a:spLocks noGrp="1"/>
          </p:cNvSpPr>
          <p:nvPr>
            <p:ph type="title"/>
          </p:nvPr>
        </p:nvSpPr>
        <p:spPr/>
        <p:txBody>
          <a:bodyPr/>
          <a:lstStyle/>
          <a:p>
            <a:r>
              <a:rPr lang="ru-RU" dirty="0"/>
              <a:t>Социолингвистика и языковые изменения</a:t>
            </a:r>
          </a:p>
        </p:txBody>
      </p:sp>
      <p:sp>
        <p:nvSpPr>
          <p:cNvPr id="3" name="Объект 2">
            <a:extLst>
              <a:ext uri="{FF2B5EF4-FFF2-40B4-BE49-F238E27FC236}">
                <a16:creationId xmlns:a16="http://schemas.microsoft.com/office/drawing/2014/main" id="{5BB8E979-84C0-40B7-9D16-212AD41C4F86}"/>
              </a:ext>
            </a:extLst>
          </p:cNvPr>
          <p:cNvSpPr>
            <a:spLocks noGrp="1"/>
          </p:cNvSpPr>
          <p:nvPr>
            <p:ph idx="1"/>
          </p:nvPr>
        </p:nvSpPr>
        <p:spPr/>
        <p:txBody>
          <a:bodyPr/>
          <a:lstStyle/>
          <a:p>
            <a:r>
              <a:rPr lang="ru-RU" dirty="0"/>
              <a:t>В языке сосуществует несколько вариантов, например, произношения одного и того же слова. В итоге, если один из вариантов становится престижным, он попадает в литературный язык и становится нормой.</a:t>
            </a:r>
          </a:p>
          <a:p>
            <a:endParaRPr lang="ru-RU" dirty="0"/>
          </a:p>
          <a:p>
            <a:r>
              <a:rPr lang="ru-RU" dirty="0"/>
              <a:t>Двигателем языковых изменений считаются </a:t>
            </a:r>
            <a:r>
              <a:rPr lang="ru-RU" b="1" dirty="0"/>
              <a:t>женщины среднего класса</a:t>
            </a:r>
            <a:r>
              <a:rPr lang="ru-RU" dirty="0"/>
              <a:t>.</a:t>
            </a:r>
          </a:p>
        </p:txBody>
      </p:sp>
    </p:spTree>
    <p:extLst>
      <p:ext uri="{BB962C8B-B14F-4D97-AF65-F5344CB8AC3E}">
        <p14:creationId xmlns:p14="http://schemas.microsoft.com/office/powerpoint/2010/main" val="1954546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3592E4-E210-491D-8ACA-BD629BBC5941}"/>
              </a:ext>
            </a:extLst>
          </p:cNvPr>
          <p:cNvSpPr>
            <a:spLocks noGrp="1"/>
          </p:cNvSpPr>
          <p:nvPr>
            <p:ph type="title"/>
          </p:nvPr>
        </p:nvSpPr>
        <p:spPr/>
        <p:txBody>
          <a:bodyPr/>
          <a:lstStyle/>
          <a:p>
            <a:r>
              <a:rPr lang="ru-RU" dirty="0"/>
              <a:t>Мужской и женский язык</a:t>
            </a:r>
          </a:p>
        </p:txBody>
      </p:sp>
      <p:sp>
        <p:nvSpPr>
          <p:cNvPr id="3" name="Объект 2">
            <a:extLst>
              <a:ext uri="{FF2B5EF4-FFF2-40B4-BE49-F238E27FC236}">
                <a16:creationId xmlns:a16="http://schemas.microsoft.com/office/drawing/2014/main" id="{69B456A4-CB54-44D7-BCBC-45ABD0D1976E}"/>
              </a:ext>
            </a:extLst>
          </p:cNvPr>
          <p:cNvSpPr>
            <a:spLocks noGrp="1"/>
          </p:cNvSpPr>
          <p:nvPr>
            <p:ph idx="1"/>
          </p:nvPr>
        </p:nvSpPr>
        <p:spPr/>
        <p:txBody>
          <a:bodyPr/>
          <a:lstStyle/>
          <a:p>
            <a:r>
              <a:rPr lang="ru-RU" dirty="0"/>
              <a:t>- для носителей русского языка: мат чаще используется мужчинами и в их речи более устойчив</a:t>
            </a:r>
          </a:p>
          <a:p>
            <a:r>
              <a:rPr lang="ru-RU" dirty="0"/>
              <a:t>- в некоторых культурах женщинам нельзя называть мужа по имени, а если какое-то слово звучит похоже на его имя, им нельзя произносить и это слово тоже</a:t>
            </a:r>
            <a:endParaRPr lang="en-US" dirty="0"/>
          </a:p>
          <a:p>
            <a:endParaRPr lang="en-US" dirty="0"/>
          </a:p>
          <a:p>
            <a:r>
              <a:rPr lang="da-DK" dirty="0"/>
              <a:t>https://people.umass.edu/partee/MGU_2009/papers/Ponamareva.pdf</a:t>
            </a:r>
            <a:endParaRPr lang="ru-RU" dirty="0"/>
          </a:p>
        </p:txBody>
      </p:sp>
    </p:spTree>
    <p:extLst>
      <p:ext uri="{BB962C8B-B14F-4D97-AF65-F5344CB8AC3E}">
        <p14:creationId xmlns:p14="http://schemas.microsoft.com/office/powerpoint/2010/main" val="3367182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823E5E-2F22-4554-AA4D-EB99CF0D9CC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68F82C6-734C-4089-B600-0C08037A389D}"/>
              </a:ext>
            </a:extLst>
          </p:cNvPr>
          <p:cNvSpPr>
            <a:spLocks noGrp="1"/>
          </p:cNvSpPr>
          <p:nvPr>
            <p:ph idx="1"/>
          </p:nvPr>
        </p:nvSpPr>
        <p:spPr/>
        <p:txBody>
          <a:bodyPr/>
          <a:lstStyle/>
          <a:p>
            <a:r>
              <a:rPr lang="en-US" dirty="0"/>
              <a:t>Victoria L. </a:t>
            </a:r>
            <a:r>
              <a:rPr lang="en-US" dirty="0" err="1"/>
              <a:t>Brescoll</a:t>
            </a:r>
            <a:r>
              <a:rPr lang="en-US" dirty="0"/>
              <a:t>, associate professor of organizational behavior at the Yale School of Management, published a paper in 2012 showing that men with power talked more in the Senate, which was not the case for women. Another study, “Can an Angry Woman Get Ahead?” concluded that men who became angry were rewarded, but that angry women were seen as incompetent and unworthy of power in the workplace.</a:t>
            </a:r>
            <a:endParaRPr lang="ru-RU" dirty="0"/>
          </a:p>
        </p:txBody>
      </p:sp>
    </p:spTree>
    <p:extLst>
      <p:ext uri="{BB962C8B-B14F-4D97-AF65-F5344CB8AC3E}">
        <p14:creationId xmlns:p14="http://schemas.microsoft.com/office/powerpoint/2010/main" val="1445820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175A4F-F4C0-4A00-A0A3-8A8BFE77F375}"/>
              </a:ext>
            </a:extLst>
          </p:cNvPr>
          <p:cNvSpPr>
            <a:spLocks noGrp="1"/>
          </p:cNvSpPr>
          <p:nvPr>
            <p:ph type="title"/>
          </p:nvPr>
        </p:nvSpPr>
        <p:spPr/>
        <p:txBody>
          <a:bodyPr/>
          <a:lstStyle/>
          <a:p>
            <a:r>
              <a:rPr lang="ru-RU" dirty="0"/>
              <a:t>Диглоссия</a:t>
            </a:r>
          </a:p>
        </p:txBody>
      </p:sp>
      <p:sp>
        <p:nvSpPr>
          <p:cNvPr id="3" name="Объект 2">
            <a:extLst>
              <a:ext uri="{FF2B5EF4-FFF2-40B4-BE49-F238E27FC236}">
                <a16:creationId xmlns:a16="http://schemas.microsoft.com/office/drawing/2014/main" id="{8F4EDD8F-EA35-4563-9D3A-0D8C36FC8899}"/>
              </a:ext>
            </a:extLst>
          </p:cNvPr>
          <p:cNvSpPr>
            <a:spLocks noGrp="1"/>
          </p:cNvSpPr>
          <p:nvPr>
            <p:ph idx="1"/>
          </p:nvPr>
        </p:nvSpPr>
        <p:spPr/>
        <p:txBody>
          <a:bodyPr/>
          <a:lstStyle/>
          <a:p>
            <a:pPr marL="0" indent="0">
              <a:buNone/>
            </a:pPr>
            <a:r>
              <a:rPr lang="ru-RU" dirty="0"/>
              <a:t>Ситуация, когда языковое сообщество владеет одновременно двумя языками, причём эти языки используются в разных, непересекающихся ситуациях.</a:t>
            </a:r>
          </a:p>
          <a:p>
            <a:pPr marL="0" indent="0">
              <a:buNone/>
            </a:pPr>
            <a:r>
              <a:rPr lang="ru-RU" dirty="0"/>
              <a:t>Например: один язык используется для обучения в школе и является языком политики, а другой покрывает все остальные области. Начать говорить на первом языке у себя дома или начать говорить на втором языке в школе одинаково </a:t>
            </a:r>
            <a:r>
              <a:rPr lang="ru-RU" dirty="0" err="1"/>
              <a:t>неприемлимо</a:t>
            </a:r>
            <a:r>
              <a:rPr lang="ru-RU" dirty="0"/>
              <a:t>.</a:t>
            </a:r>
          </a:p>
        </p:txBody>
      </p:sp>
    </p:spTree>
    <p:extLst>
      <p:ext uri="{BB962C8B-B14F-4D97-AF65-F5344CB8AC3E}">
        <p14:creationId xmlns:p14="http://schemas.microsoft.com/office/powerpoint/2010/main" val="2329409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213C78-99D6-44C5-A71F-19D6AA595E37}"/>
              </a:ext>
            </a:extLst>
          </p:cNvPr>
          <p:cNvSpPr>
            <a:spLocks noGrp="1"/>
          </p:cNvSpPr>
          <p:nvPr>
            <p:ph type="title"/>
          </p:nvPr>
        </p:nvSpPr>
        <p:spPr/>
        <p:txBody>
          <a:bodyPr/>
          <a:lstStyle/>
          <a:p>
            <a:r>
              <a:rPr lang="en-US" dirty="0"/>
              <a:t>Big data</a:t>
            </a:r>
            <a:endParaRPr lang="ru-RU" dirty="0"/>
          </a:p>
        </p:txBody>
      </p:sp>
      <p:sp>
        <p:nvSpPr>
          <p:cNvPr id="3" name="Объект 2">
            <a:extLst>
              <a:ext uri="{FF2B5EF4-FFF2-40B4-BE49-F238E27FC236}">
                <a16:creationId xmlns:a16="http://schemas.microsoft.com/office/drawing/2014/main" id="{279A36AC-273C-4F97-B4EA-3E54353F2881}"/>
              </a:ext>
            </a:extLst>
          </p:cNvPr>
          <p:cNvSpPr>
            <a:spLocks noGrp="1"/>
          </p:cNvSpPr>
          <p:nvPr>
            <p:ph idx="1"/>
          </p:nvPr>
        </p:nvSpPr>
        <p:spPr/>
        <p:txBody>
          <a:bodyPr/>
          <a:lstStyle/>
          <a:p>
            <a:r>
              <a:rPr lang="ru-RU" dirty="0"/>
              <a:t>Социолингвистические исследования включают в себя обработку больших массивов данных (потому что нужно учитывать много факторов и опрашивать как можно больше людей)</a:t>
            </a:r>
          </a:p>
          <a:p>
            <a:r>
              <a:rPr lang="ru-RU" dirty="0"/>
              <a:t>Поэтому для того, чтобы проводить социолингвистические эксперименты, нужно знать </a:t>
            </a:r>
            <a:r>
              <a:rPr lang="ru-RU" b="1" dirty="0"/>
              <a:t>статистику</a:t>
            </a:r>
            <a:r>
              <a:rPr lang="ru-RU" dirty="0"/>
              <a:t>.</a:t>
            </a:r>
          </a:p>
        </p:txBody>
      </p:sp>
    </p:spTree>
    <p:extLst>
      <p:ext uri="{BB962C8B-B14F-4D97-AF65-F5344CB8AC3E}">
        <p14:creationId xmlns:p14="http://schemas.microsoft.com/office/powerpoint/2010/main" val="278510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7C098-97A7-469C-85BD-DF6B2ADC85AE}"/>
              </a:ext>
            </a:extLst>
          </p:cNvPr>
          <p:cNvSpPr>
            <a:spLocks noGrp="1"/>
          </p:cNvSpPr>
          <p:nvPr>
            <p:ph type="title"/>
          </p:nvPr>
        </p:nvSpPr>
        <p:spPr>
          <a:xfrm>
            <a:off x="657224" y="499533"/>
            <a:ext cx="10772775" cy="1658198"/>
          </a:xfrm>
        </p:spPr>
        <p:txBody>
          <a:bodyPr/>
          <a:lstStyle/>
          <a:p>
            <a:r>
              <a:rPr lang="ru-RU" dirty="0"/>
              <a:t>С чего всё начиналось</a:t>
            </a:r>
          </a:p>
        </p:txBody>
      </p:sp>
      <p:sp>
        <p:nvSpPr>
          <p:cNvPr id="3" name="Объект 2">
            <a:extLst>
              <a:ext uri="{FF2B5EF4-FFF2-40B4-BE49-F238E27FC236}">
                <a16:creationId xmlns:a16="http://schemas.microsoft.com/office/drawing/2014/main" id="{38C153EE-B0B5-45DD-A751-AF7EFC3F66C5}"/>
              </a:ext>
            </a:extLst>
          </p:cNvPr>
          <p:cNvSpPr>
            <a:spLocks noGrp="1"/>
          </p:cNvSpPr>
          <p:nvPr>
            <p:ph idx="1"/>
          </p:nvPr>
        </p:nvSpPr>
        <p:spPr/>
        <p:txBody>
          <a:bodyPr/>
          <a:lstStyle/>
          <a:p>
            <a:r>
              <a:rPr lang="ru-RU" dirty="0"/>
              <a:t>Сначала люди изучали только «правильные» варианты языка – литературную норму.</a:t>
            </a:r>
          </a:p>
          <a:p>
            <a:endParaRPr lang="ru-RU" dirty="0"/>
          </a:p>
          <a:p>
            <a:r>
              <a:rPr lang="ru-RU" dirty="0"/>
              <a:t>Потом учёные стали замечать, что в разных местах люди говорят по-разному – появилась диалектология.</a:t>
            </a:r>
          </a:p>
          <a:p>
            <a:endParaRPr lang="ru-RU" dirty="0"/>
          </a:p>
          <a:p>
            <a:r>
              <a:rPr lang="ru-RU" dirty="0"/>
              <a:t>Наконец, потом учёные заметили, что даже внутри одного языкового сообщества существует вариативность – тогда появилась социолингвистика.</a:t>
            </a:r>
          </a:p>
        </p:txBody>
      </p:sp>
    </p:spTree>
    <p:extLst>
      <p:ext uri="{BB962C8B-B14F-4D97-AF65-F5344CB8AC3E}">
        <p14:creationId xmlns:p14="http://schemas.microsoft.com/office/powerpoint/2010/main" val="279889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485B976C-17EF-415B-B03C-BAF9443B9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60711" y="3509963"/>
            <a:ext cx="7210670" cy="2967839"/>
          </a:xfrm>
          <a:prstGeom prst="rect">
            <a:avLst/>
          </a:prstGeom>
          <a:solidFill>
            <a:srgbClr val="78544B"/>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4D0C7A3-A320-4177-A3D8-BA0E965040D4}"/>
              </a:ext>
            </a:extLst>
          </p:cNvPr>
          <p:cNvSpPr>
            <a:spLocks noGrp="1"/>
          </p:cNvSpPr>
          <p:nvPr>
            <p:ph type="title"/>
          </p:nvPr>
        </p:nvSpPr>
        <p:spPr>
          <a:xfrm>
            <a:off x="5021821" y="3812954"/>
            <a:ext cx="6465287" cy="1516014"/>
          </a:xfrm>
        </p:spPr>
        <p:txBody>
          <a:bodyPr vert="horz" lIns="91440" tIns="45720" rIns="91440" bIns="45720" rtlCol="0" anchor="b">
            <a:normAutofit/>
          </a:bodyPr>
          <a:lstStyle/>
          <a:p>
            <a:pPr>
              <a:lnSpc>
                <a:spcPct val="80000"/>
              </a:lnSpc>
            </a:pPr>
            <a:r>
              <a:rPr lang="en-US">
                <a:solidFill>
                  <a:srgbClr val="FFFFFF"/>
                </a:solidFill>
              </a:rPr>
              <a:t>fourth floor (1966)</a:t>
            </a:r>
          </a:p>
        </p:txBody>
      </p:sp>
      <p:pic>
        <p:nvPicPr>
          <p:cNvPr id="1026" name="Picture 2" descr="ÐÐ°ÑÑÐ¸Ð½ÐºÐ¸ Ð¿Ð¾ Ð·Ð°Ð¿ÑÐ¾ÑÑ william labov">
            <a:extLst>
              <a:ext uri="{FF2B5EF4-FFF2-40B4-BE49-F238E27FC236}">
                <a16:creationId xmlns:a16="http://schemas.microsoft.com/office/drawing/2014/main" id="{EC536827-DB54-45AF-9C54-3E2C011A4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1" y="3509964"/>
            <a:ext cx="4531050" cy="29678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ÐÐ°ÑÑÐ¸Ð½ÐºÐ¸ Ð¿Ð¾ Ð·Ð°Ð¿ÑÐ¾ÑÑ s. klein new york">
            <a:extLst>
              <a:ext uri="{FF2B5EF4-FFF2-40B4-BE49-F238E27FC236}">
                <a16:creationId xmlns:a16="http://schemas.microsoft.com/office/drawing/2014/main" id="{5619074A-F544-47EF-90BB-AE3DC207A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746" y="519957"/>
            <a:ext cx="3444628" cy="26523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ÐÐ¾ÑÐ¾Ð¶ÐµÐµ Ð¸Ð·Ð¾Ð±ÑÐ°Ð¶ÐµÐ½Ð¸Ðµ">
            <a:extLst>
              <a:ext uri="{FF2B5EF4-FFF2-40B4-BE49-F238E27FC236}">
                <a16:creationId xmlns:a16="http://schemas.microsoft.com/office/drawing/2014/main" id="{948BA10E-A7E8-4E4B-9DAF-4C2DD4B6E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78" y="519958"/>
            <a:ext cx="3536484" cy="26523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ÐÐ°ÑÑÐ¸Ð½ÐºÐ¸ Ð¿Ð¾ Ð·Ð°Ð¿ÑÐ¾ÑÑ macy's new york">
            <a:extLst>
              <a:ext uri="{FF2B5EF4-FFF2-40B4-BE49-F238E27FC236}">
                <a16:creationId xmlns:a16="http://schemas.microsoft.com/office/drawing/2014/main" id="{A9CCA4BA-2237-4E38-B3E1-0D5BC62C88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5815" y="519957"/>
            <a:ext cx="4210101" cy="265236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Прямая со стрелкой 4">
            <a:extLst>
              <a:ext uri="{FF2B5EF4-FFF2-40B4-BE49-F238E27FC236}">
                <a16:creationId xmlns:a16="http://schemas.microsoft.com/office/drawing/2014/main" id="{D59EED4F-5439-42EC-8FC8-1B994A63AB27}"/>
              </a:ext>
            </a:extLst>
          </p:cNvPr>
          <p:cNvCxnSpPr>
            <a:cxnSpLocks/>
          </p:cNvCxnSpPr>
          <p:nvPr/>
        </p:nvCxnSpPr>
        <p:spPr>
          <a:xfrm flipH="1">
            <a:off x="5120640" y="5770880"/>
            <a:ext cx="2519680"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E7B52A14-13C4-44AA-94A2-D77DC6CBB56E}"/>
              </a:ext>
            </a:extLst>
          </p:cNvPr>
          <p:cNvSpPr txBox="1"/>
          <p:nvPr/>
        </p:nvSpPr>
        <p:spPr>
          <a:xfrm>
            <a:off x="5414377" y="5309215"/>
            <a:ext cx="3271520" cy="461665"/>
          </a:xfrm>
          <a:prstGeom prst="rect">
            <a:avLst/>
          </a:prstGeom>
          <a:noFill/>
        </p:spPr>
        <p:txBody>
          <a:bodyPr wrap="square" rtlCol="0">
            <a:spAutoFit/>
          </a:bodyPr>
          <a:lstStyle/>
          <a:p>
            <a:r>
              <a:rPr lang="ru-RU" sz="2400" dirty="0">
                <a:solidFill>
                  <a:schemeClr val="accent1"/>
                </a:solidFill>
              </a:rPr>
              <a:t>Уильям </a:t>
            </a:r>
            <a:r>
              <a:rPr lang="ru-RU" sz="2400" dirty="0" err="1">
                <a:solidFill>
                  <a:schemeClr val="accent1"/>
                </a:solidFill>
              </a:rPr>
              <a:t>Лабов</a:t>
            </a:r>
            <a:endParaRPr lang="ru-RU" sz="2400" dirty="0">
              <a:solidFill>
                <a:schemeClr val="accent1"/>
              </a:solidFill>
            </a:endParaRPr>
          </a:p>
        </p:txBody>
      </p:sp>
    </p:spTree>
    <p:extLst>
      <p:ext uri="{BB962C8B-B14F-4D97-AF65-F5344CB8AC3E}">
        <p14:creationId xmlns:p14="http://schemas.microsoft.com/office/powerpoint/2010/main" val="402571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7D3861-F1E5-4016-9202-057E9C1F1C96}"/>
              </a:ext>
            </a:extLst>
          </p:cNvPr>
          <p:cNvSpPr>
            <a:spLocks noGrp="1"/>
          </p:cNvSpPr>
          <p:nvPr>
            <p:ph type="title"/>
          </p:nvPr>
        </p:nvSpPr>
        <p:spPr/>
        <p:txBody>
          <a:bodyPr/>
          <a:lstStyle/>
          <a:p>
            <a:r>
              <a:rPr lang="ru-RU" dirty="0"/>
              <a:t>От каких факторов зависит, какой вариант языка мы используем?</a:t>
            </a:r>
          </a:p>
        </p:txBody>
      </p:sp>
      <p:sp>
        <p:nvSpPr>
          <p:cNvPr id="3" name="Объект 2">
            <a:extLst>
              <a:ext uri="{FF2B5EF4-FFF2-40B4-BE49-F238E27FC236}">
                <a16:creationId xmlns:a16="http://schemas.microsoft.com/office/drawing/2014/main" id="{54D7F30C-409F-45AE-BC31-F91F59062C91}"/>
              </a:ext>
            </a:extLst>
          </p:cNvPr>
          <p:cNvSpPr>
            <a:spLocks noGrp="1"/>
          </p:cNvSpPr>
          <p:nvPr>
            <p:ph idx="1"/>
          </p:nvPr>
        </p:nvSpPr>
        <p:spPr/>
        <p:txBody>
          <a:bodyPr/>
          <a:lstStyle/>
          <a:p>
            <a:pPr>
              <a:buFont typeface="Wingdings" panose="05000000000000000000" pitchFamily="2" charset="2"/>
              <a:buChar char="v"/>
            </a:pPr>
            <a:r>
              <a:rPr lang="ru-RU" dirty="0"/>
              <a:t>Возраст</a:t>
            </a:r>
          </a:p>
          <a:p>
            <a:pPr>
              <a:buFont typeface="Wingdings" panose="05000000000000000000" pitchFamily="2" charset="2"/>
              <a:buChar char="v"/>
            </a:pPr>
            <a:r>
              <a:rPr lang="ru-RU" dirty="0"/>
              <a:t>Пол, гендер</a:t>
            </a:r>
          </a:p>
          <a:p>
            <a:pPr>
              <a:buFont typeface="Wingdings" panose="05000000000000000000" pitchFamily="2" charset="2"/>
              <a:buChar char="v"/>
            </a:pPr>
            <a:r>
              <a:rPr lang="ru-RU" dirty="0"/>
              <a:t>Место рождения и место жительства</a:t>
            </a:r>
          </a:p>
          <a:p>
            <a:pPr>
              <a:buFont typeface="Wingdings" panose="05000000000000000000" pitchFamily="2" charset="2"/>
              <a:buChar char="v"/>
            </a:pPr>
            <a:r>
              <a:rPr lang="ru-RU" dirty="0"/>
              <a:t>Образование</a:t>
            </a:r>
          </a:p>
        </p:txBody>
      </p:sp>
    </p:spTree>
    <p:extLst>
      <p:ext uri="{BB962C8B-B14F-4D97-AF65-F5344CB8AC3E}">
        <p14:creationId xmlns:p14="http://schemas.microsoft.com/office/powerpoint/2010/main" val="242227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7E64F5-FAC1-4BE5-86C4-9E47B4BDB684}"/>
              </a:ext>
            </a:extLst>
          </p:cNvPr>
          <p:cNvSpPr>
            <a:spLocks noGrp="1"/>
          </p:cNvSpPr>
          <p:nvPr>
            <p:ph type="title"/>
          </p:nvPr>
        </p:nvSpPr>
        <p:spPr/>
        <p:txBody>
          <a:bodyPr/>
          <a:lstStyle/>
          <a:p>
            <a:r>
              <a:rPr lang="ru-RU" dirty="0"/>
              <a:t>Вариации в речи одного носителя</a:t>
            </a:r>
          </a:p>
        </p:txBody>
      </p:sp>
      <p:sp>
        <p:nvSpPr>
          <p:cNvPr id="3" name="Объект 2">
            <a:extLst>
              <a:ext uri="{FF2B5EF4-FFF2-40B4-BE49-F238E27FC236}">
                <a16:creationId xmlns:a16="http://schemas.microsoft.com/office/drawing/2014/main" id="{9B8AC507-35EA-4A8A-99A5-B4EA2B4FEA09}"/>
              </a:ext>
            </a:extLst>
          </p:cNvPr>
          <p:cNvSpPr>
            <a:spLocks noGrp="1"/>
          </p:cNvSpPr>
          <p:nvPr>
            <p:ph idx="1"/>
          </p:nvPr>
        </p:nvSpPr>
        <p:spPr/>
        <p:txBody>
          <a:bodyPr/>
          <a:lstStyle/>
          <a:p>
            <a:r>
              <a:rPr lang="ru-RU" dirty="0"/>
              <a:t>В каких случаях мы меняем свою речь?</a:t>
            </a:r>
          </a:p>
          <a:p>
            <a:r>
              <a:rPr lang="ru-RU" dirty="0"/>
              <a:t>Как мы её меняем?</a:t>
            </a:r>
          </a:p>
        </p:txBody>
      </p:sp>
    </p:spTree>
    <p:extLst>
      <p:ext uri="{BB962C8B-B14F-4D97-AF65-F5344CB8AC3E}">
        <p14:creationId xmlns:p14="http://schemas.microsoft.com/office/powerpoint/2010/main" val="155222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3CCB6C-1DBC-4F40-84DC-1A4B18A565BA}"/>
              </a:ext>
            </a:extLst>
          </p:cNvPr>
          <p:cNvSpPr>
            <a:spLocks noGrp="1"/>
          </p:cNvSpPr>
          <p:nvPr>
            <p:ph type="title"/>
          </p:nvPr>
        </p:nvSpPr>
        <p:spPr/>
        <p:txBody>
          <a:bodyPr/>
          <a:lstStyle/>
          <a:p>
            <a:r>
              <a:rPr lang="ru-RU" dirty="0"/>
              <a:t>Основные мотивации выбора того или иного варианта общения:</a:t>
            </a:r>
          </a:p>
        </p:txBody>
      </p:sp>
      <p:sp>
        <p:nvSpPr>
          <p:cNvPr id="3" name="Объект 2">
            <a:extLst>
              <a:ext uri="{FF2B5EF4-FFF2-40B4-BE49-F238E27FC236}">
                <a16:creationId xmlns:a16="http://schemas.microsoft.com/office/drawing/2014/main" id="{3DCD1F70-8002-4B70-81F9-D0235A3678D0}"/>
              </a:ext>
            </a:extLst>
          </p:cNvPr>
          <p:cNvSpPr>
            <a:spLocks noGrp="1"/>
          </p:cNvSpPr>
          <p:nvPr>
            <p:ph idx="1"/>
          </p:nvPr>
        </p:nvSpPr>
        <p:spPr/>
        <p:txBody>
          <a:bodyPr/>
          <a:lstStyle/>
          <a:p>
            <a:pPr>
              <a:buFont typeface="Wingdings" panose="05000000000000000000" pitchFamily="2" charset="2"/>
              <a:buChar char="v"/>
            </a:pPr>
            <a:r>
              <a:rPr lang="ru-RU" dirty="0"/>
              <a:t>Желание показать свою общность с одними людьми и свою отличность от других</a:t>
            </a:r>
          </a:p>
          <a:p>
            <a:pPr>
              <a:buFont typeface="Wingdings" panose="05000000000000000000" pitchFamily="2" charset="2"/>
              <a:buChar char="v"/>
            </a:pPr>
            <a:r>
              <a:rPr lang="ru-RU" dirty="0"/>
              <a:t>Желание делать вещи, которые ценятся в обществе, и ассоциировать себя с этими ценными вещами</a:t>
            </a:r>
          </a:p>
          <a:p>
            <a:pPr>
              <a:buFont typeface="Wingdings" panose="05000000000000000000" pitchFamily="2" charset="2"/>
              <a:buChar char="v"/>
            </a:pPr>
            <a:r>
              <a:rPr lang="ru-RU" dirty="0"/>
              <a:t>Желание не делать вещи, которые осуждаются в обществе, и, тем самым, не быть осуждённым</a:t>
            </a:r>
          </a:p>
          <a:p>
            <a:pPr>
              <a:buFont typeface="Wingdings" panose="05000000000000000000" pitchFamily="2" charset="2"/>
              <a:buChar char="v"/>
            </a:pPr>
            <a:r>
              <a:rPr lang="ru-RU" dirty="0"/>
              <a:t>Желание понять, каким образом люди осуществляют первые три критерия</a:t>
            </a:r>
          </a:p>
        </p:txBody>
      </p:sp>
    </p:spTree>
    <p:extLst>
      <p:ext uri="{BB962C8B-B14F-4D97-AF65-F5344CB8AC3E}">
        <p14:creationId xmlns:p14="http://schemas.microsoft.com/office/powerpoint/2010/main" val="73461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39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2C1C142-3442-4899-AAB5-709190D9FD3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Опять Лабов</a:t>
            </a:r>
          </a:p>
        </p:txBody>
      </p:sp>
      <p:sp>
        <p:nvSpPr>
          <p:cNvPr id="13" name="Rectangle 12">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a:extLst>
              <a:ext uri="{FF2B5EF4-FFF2-40B4-BE49-F238E27FC236}">
                <a16:creationId xmlns:a16="http://schemas.microsoft.com/office/drawing/2014/main" id="{264E1CE7-E06A-4DF3-8DE7-F816C90F3CD3}"/>
              </a:ext>
            </a:extLst>
          </p:cNvPr>
          <p:cNvPicPr>
            <a:picLocks noChangeAspect="1"/>
          </p:cNvPicPr>
          <p:nvPr/>
        </p:nvPicPr>
        <p:blipFill>
          <a:blip r:embed="rId2"/>
          <a:stretch>
            <a:fillRect/>
          </a:stretch>
        </p:blipFill>
        <p:spPr>
          <a:xfrm>
            <a:off x="5282520" y="871753"/>
            <a:ext cx="6266016" cy="4762171"/>
          </a:xfrm>
          <a:prstGeom prst="rect">
            <a:avLst/>
          </a:prstGeom>
        </p:spPr>
      </p:pic>
    </p:spTree>
    <p:extLst>
      <p:ext uri="{BB962C8B-B14F-4D97-AF65-F5344CB8AC3E}">
        <p14:creationId xmlns:p14="http://schemas.microsoft.com/office/powerpoint/2010/main" val="1683698549"/>
      </p:ext>
    </p:extLst>
  </p:cSld>
  <p:clrMapOvr>
    <a:masterClrMapping/>
  </p:clrMapOvr>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otalTime>2837</TotalTime>
  <Words>1244</Words>
  <Application>Microsoft Office PowerPoint</Application>
  <PresentationFormat>Широкоэкранный</PresentationFormat>
  <Paragraphs>107</Paragraphs>
  <Slides>38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38</vt:i4>
      </vt:variant>
    </vt:vector>
  </HeadingPairs>
  <TitlesOfParts>
    <vt:vector size="42" baseType="lpstr">
      <vt:lpstr>Arial</vt:lpstr>
      <vt:lpstr>Calibri Light</vt:lpstr>
      <vt:lpstr>Wingdings</vt:lpstr>
      <vt:lpstr>Метрополия</vt:lpstr>
      <vt:lpstr>Социолингвистика</vt:lpstr>
      <vt:lpstr>Язык – единство в разнообразии</vt:lpstr>
      <vt:lpstr>Презентация PowerPoint</vt:lpstr>
      <vt:lpstr>С чего всё начиналось</vt:lpstr>
      <vt:lpstr>fourth floor (1966)</vt:lpstr>
      <vt:lpstr>От каких факторов зависит, какой вариант языка мы используем?</vt:lpstr>
      <vt:lpstr>Вариации в речи одного носителя</vt:lpstr>
      <vt:lpstr>Основные мотивации выбора того или иного варианта общения:</vt:lpstr>
      <vt:lpstr>Опять Лабов</vt:lpstr>
      <vt:lpstr>П Р Е С Т И Ж</vt:lpstr>
      <vt:lpstr>Опять Лабов</vt:lpstr>
      <vt:lpstr>ЧЕЛОВЕК МЕНЯЕТ СВОЮ РЕЧЬ В ЗАВИСИМОСТИ ОТ СТИЛЯ</vt:lpstr>
      <vt:lpstr>Язык и отношения</vt:lpstr>
      <vt:lpstr>Почему это так?</vt:lpstr>
      <vt:lpstr>С какой целью мы говорим?</vt:lpstr>
      <vt:lpstr>С какой целью мы говорим?</vt:lpstr>
      <vt:lpstr>Язык и отношения</vt:lpstr>
      <vt:lpstr>Презентация PowerPoint</vt:lpstr>
      <vt:lpstr>Язык, гендер, меньшинства</vt:lpstr>
      <vt:lpstr>Ещё одно наблюдение про гендер</vt:lpstr>
      <vt:lpstr>Презентация PowerPoint</vt:lpstr>
      <vt:lpstr>«as the word began to denote women, it also acquired negative connotations, in the same manner that the neutral or positive words shift and acquire negative meanings over time»</vt:lpstr>
      <vt:lpstr>«Taken as a whole, even a small sample of words, like those shown in Table 4.2, suggests a picture of society in which the only group of people immune to this kind of derogation are heterosexual, White, middle-class men.»</vt:lpstr>
      <vt:lpstr>Пока что последнее про женщин</vt:lpstr>
      <vt:lpstr>Гипотеза Сепира-Уорфа (гипотеза лингвистической относительности)</vt:lpstr>
      <vt:lpstr>Язык &lt;-&gt; мышление</vt:lpstr>
      <vt:lpstr>Сепир-Уорф: лексика</vt:lpstr>
      <vt:lpstr>Сепир-Уорф: грамматика</vt:lpstr>
      <vt:lpstr>Берлин и Кей</vt:lpstr>
      <vt:lpstr>Шкала цветообозначений</vt:lpstr>
      <vt:lpstr>Классификаторы</vt:lpstr>
      <vt:lpstr>Эмоции</vt:lpstr>
      <vt:lpstr>Презентация PowerPoint</vt:lpstr>
      <vt:lpstr>Социолингвистика и языковые изменения</vt:lpstr>
      <vt:lpstr>Мужской и женский язык</vt:lpstr>
      <vt:lpstr>Презентация PowerPoint</vt:lpstr>
      <vt:lpstr>Диглоссия</vt:lpstr>
      <vt:lpstr>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Социолингвистика</dc:title>
  <dc:creator>Наследскова Полина Леонидовна</dc:creator>
  <cp:lastModifiedBy>Наследскова Полина Леонидовна</cp:lastModifiedBy>
  <cp:revision>6</cp:revision>
  <dcterms:created xsi:type="dcterms:W3CDTF">2018-12-04T22:22:59Z</dcterms:created>
  <dcterms:modified xsi:type="dcterms:W3CDTF">2018-12-12T08:29:04Z</dcterms:modified>
</cp:coreProperties>
</file>