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71" r:id="rId15"/>
    <p:sldId id="268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4" r:id="rId38"/>
    <p:sldId id="293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D975814-6D27-4C25-BEEE-65D4C128E419}" type="datetimeFigureOut">
              <a:rPr lang="ru-RU" smtClean="0"/>
              <a:t>29.01.2019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0D58C4C-7DE4-407D-91EF-1608F5E387CE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28058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5814-6D27-4C25-BEEE-65D4C128E419}" type="datetimeFigureOut">
              <a:rPr lang="ru-RU" smtClean="0"/>
              <a:t>29.01.2019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8C4C-7DE4-407D-91EF-1608F5E387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4029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5814-6D27-4C25-BEEE-65D4C128E419}" type="datetimeFigureOut">
              <a:rPr lang="ru-RU" smtClean="0"/>
              <a:t>29.01.2019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8C4C-7DE4-407D-91EF-1608F5E387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8403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5814-6D27-4C25-BEEE-65D4C128E419}" type="datetimeFigureOut">
              <a:rPr lang="ru-RU" smtClean="0"/>
              <a:t>29.01.2019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8C4C-7DE4-407D-91EF-1608F5E387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0169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D975814-6D27-4C25-BEEE-65D4C128E419}" type="datetimeFigureOut">
              <a:rPr lang="ru-RU" smtClean="0"/>
              <a:t>29.01.2019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0D58C4C-7DE4-407D-91EF-1608F5E387CE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952616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5814-6D27-4C25-BEEE-65D4C128E419}" type="datetimeFigureOut">
              <a:rPr lang="ru-RU" smtClean="0"/>
              <a:t>29.01.2019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8C4C-7DE4-407D-91EF-1608F5E387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941336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5814-6D27-4C25-BEEE-65D4C128E419}" type="datetimeFigureOut">
              <a:rPr lang="ru-RU" smtClean="0"/>
              <a:t>29.01.2019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8C4C-7DE4-407D-91EF-1608F5E387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491726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5814-6D27-4C25-BEEE-65D4C128E419}" type="datetimeFigureOut">
              <a:rPr lang="ru-RU" smtClean="0"/>
              <a:t>29.01.2019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8C4C-7DE4-407D-91EF-1608F5E387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0003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5814-6D27-4C25-BEEE-65D4C128E419}" type="datetimeFigureOut">
              <a:rPr lang="ru-RU" smtClean="0"/>
              <a:t>29.01.2019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8C4C-7DE4-407D-91EF-1608F5E387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0999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0D975814-6D27-4C25-BEEE-65D4C128E419}" type="datetimeFigureOut">
              <a:rPr lang="ru-RU" smtClean="0"/>
              <a:t>29.01.2019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00D58C4C-7DE4-407D-91EF-1608F5E387C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392708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0D975814-6D27-4C25-BEEE-65D4C128E419}" type="datetimeFigureOut">
              <a:rPr lang="ru-RU" smtClean="0"/>
              <a:t>29.01.2019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00D58C4C-7DE4-407D-91EF-1608F5E387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8311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D975814-6D27-4C25-BEEE-65D4C128E419}" type="datetimeFigureOut">
              <a:rPr lang="ru-RU" smtClean="0"/>
              <a:t>29.01.2019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0D58C4C-7DE4-407D-91EF-1608F5E387CE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89436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forvo.com/languages-pronunciations/ind/" TargetMode="External"/><Relationship Id="rId2" Type="http://schemas.openxmlformats.org/officeDocument/2006/relationships/hyperlink" Target="https://forvo.com/guides/useful_phrases_in_finnish/colours_and_number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orvo.com/guides/useful_phrases_in_japanese/human_body/" TargetMode="External"/><Relationship Id="rId5" Type="http://schemas.openxmlformats.org/officeDocument/2006/relationships/hyperlink" Target="https://forvo.com/guides/useful_phrases_in_turkish/drinks/" TargetMode="External"/><Relationship Id="rId4" Type="http://schemas.openxmlformats.org/officeDocument/2006/relationships/hyperlink" Target="https://forvo.com/languages-pronunciations/lt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75200F-90B1-4CD5-9431-BBEDBCCE0D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7200" dirty="0"/>
              <a:t>Фонетика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0D2957-3C9E-4EE5-ACD0-6119F4C6EC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Речь звучащая</a:t>
            </a:r>
          </a:p>
        </p:txBody>
      </p:sp>
    </p:spTree>
    <p:extLst>
      <p:ext uri="{BB962C8B-B14F-4D97-AF65-F5344CB8AC3E}">
        <p14:creationId xmlns:p14="http://schemas.microsoft.com/office/powerpoint/2010/main" val="269925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1164FA-DD11-4210-9E44-049FA6E48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Гласные: ряд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09C744-ECFA-4588-BFBA-C0BF2065D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200" dirty="0"/>
              <a:t>То, насколько далеко язык от зубов</a:t>
            </a:r>
          </a:p>
        </p:txBody>
      </p:sp>
    </p:spTree>
    <p:extLst>
      <p:ext uri="{BB962C8B-B14F-4D97-AF65-F5344CB8AC3E}">
        <p14:creationId xmlns:p14="http://schemas.microsoft.com/office/powerpoint/2010/main" val="4020158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437F8-932B-4AB6-8373-65B47A76E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Гласные: подъём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3943C6-6D82-4609-838C-E433C2472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200" dirty="0"/>
              <a:t>То, насколько близко язык к нёбу</a:t>
            </a:r>
          </a:p>
        </p:txBody>
      </p:sp>
    </p:spTree>
    <p:extLst>
      <p:ext uri="{BB962C8B-B14F-4D97-AF65-F5344CB8AC3E}">
        <p14:creationId xmlns:p14="http://schemas.microsoft.com/office/powerpoint/2010/main" val="3049889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73B5E2-082A-4812-96F3-39F3CC286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Гласные: дополнительная артикуляция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C1807B-2FC8-429C-A582-DB942CFD8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200" dirty="0"/>
              <a:t>Какие ещё характеристики бывают у гласных?</a:t>
            </a:r>
          </a:p>
          <a:p>
            <a:endParaRPr lang="ru-RU" sz="2200" dirty="0"/>
          </a:p>
          <a:p>
            <a:r>
              <a:rPr lang="ru-RU" sz="2200" dirty="0"/>
              <a:t>Долгота, тоны, </a:t>
            </a:r>
            <a:r>
              <a:rPr lang="ru-RU" sz="2200" dirty="0" err="1"/>
              <a:t>носовость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047562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2269CD-1A89-4552-9787-300359CED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Развлекуха: как двигается язык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CC04E6-0404-4CC7-AD43-4FDE5633F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https://www.youtube.com/watch?v=ezOwCf835YA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6326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FE5F69-3A43-4E98-BD7C-27DF6C0BB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Практика: Русские звуки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731F67-1451-4E74-9CA2-2049585EB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/>
              <a:t>Задача: определить характеристики всех русских гласных и согласных</a:t>
            </a:r>
          </a:p>
        </p:txBody>
      </p:sp>
    </p:spTree>
    <p:extLst>
      <p:ext uri="{BB962C8B-B14F-4D97-AF65-F5344CB8AC3E}">
        <p14:creationId xmlns:p14="http://schemas.microsoft.com/office/powerpoint/2010/main" val="2187125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468B0B-382E-413A-9E66-6F66D74E9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Международный фонетический алфавит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EE54EC-8421-4D8F-B7D2-7B2B4F533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8421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D315DD1-60A8-4848-861B-DE6681B34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ударЕние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B0166A9-BCA3-4043-B9BF-74A060EB62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 около</a:t>
            </a:r>
          </a:p>
        </p:txBody>
      </p:sp>
    </p:spTree>
    <p:extLst>
      <p:ext uri="{BB962C8B-B14F-4D97-AF65-F5344CB8AC3E}">
        <p14:creationId xmlns:p14="http://schemas.microsoft.com/office/powerpoint/2010/main" val="3414753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9B1E793-8E29-49EC-8AD0-52A66AAAB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ударение?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DEA4D04-A7A5-43D0-B30D-A8CA69EEB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/>
              <a:t>Способ выделить один (не больше и не меньше!) слог в слове.</a:t>
            </a:r>
          </a:p>
        </p:txBody>
      </p:sp>
    </p:spTree>
    <p:extLst>
      <p:ext uri="{BB962C8B-B14F-4D97-AF65-F5344CB8AC3E}">
        <p14:creationId xmlns:p14="http://schemas.microsoft.com/office/powerpoint/2010/main" val="359174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A1B2CF-467F-44F4-A76B-1EB530D9F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Ударение – свойство слога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AFDD67-EC65-4886-8E59-08AD79F32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/>
              <a:t>А главной частью слога является гласный – поэтому мы говорим про ударные и безударные гласные.</a:t>
            </a:r>
          </a:p>
          <a:p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327247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D62733-4FB2-4C61-902D-94F210CB3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можно выделить слог?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4DDFE7-4AF3-4B7A-A2AB-88A2BD715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/>
              <a:t>Ударный слог может быть:</a:t>
            </a:r>
          </a:p>
          <a:p>
            <a:r>
              <a:rPr lang="ru-RU" sz="2200" dirty="0"/>
              <a:t>Громче остальных</a:t>
            </a:r>
          </a:p>
          <a:p>
            <a:r>
              <a:rPr lang="ru-RU" sz="2200" dirty="0"/>
              <a:t>Длиннее</a:t>
            </a:r>
          </a:p>
          <a:p>
            <a:r>
              <a:rPr lang="ru-RU" sz="2200" dirty="0"/>
              <a:t>Полнее (в смысле – ударный слог отличается от безударных отсутствием редукции)</a:t>
            </a:r>
          </a:p>
          <a:p>
            <a:r>
              <a:rPr lang="ru-RU" sz="2200" dirty="0"/>
              <a:t>На другой высоте – </a:t>
            </a:r>
            <a:r>
              <a:rPr lang="ru-RU" sz="2200" b="1" dirty="0"/>
              <a:t>музыкальное (тоновое) ударение </a:t>
            </a:r>
            <a:r>
              <a:rPr lang="ru-RU" sz="2200" dirty="0"/>
              <a:t>(древнегреческий, литовский, сербохорватский)</a:t>
            </a:r>
          </a:p>
        </p:txBody>
      </p:sp>
    </p:spTree>
    <p:extLst>
      <p:ext uri="{BB962C8B-B14F-4D97-AF65-F5344CB8AC3E}">
        <p14:creationId xmlns:p14="http://schemas.microsoft.com/office/powerpoint/2010/main" val="3865912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E48F12-D332-4771-BFE0-CB13E2040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фонетика?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D37457-3929-4B85-95AD-EE60DEAF6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/>
              <a:t>Наука о звуках</a:t>
            </a:r>
          </a:p>
        </p:txBody>
      </p:sp>
    </p:spTree>
    <p:extLst>
      <p:ext uri="{BB962C8B-B14F-4D97-AF65-F5344CB8AC3E}">
        <p14:creationId xmlns:p14="http://schemas.microsoft.com/office/powerpoint/2010/main" val="1366142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A4CA0-A41E-448F-AC3C-EA0E63AFB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свойства ударения: место в слове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981A85-CEFD-4E09-BDCD-FFBDD537D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/>
              <a:t>Ударение бывает </a:t>
            </a:r>
            <a:r>
              <a:rPr lang="ru-RU" sz="2200" b="1" dirty="0"/>
              <a:t>фиксированным </a:t>
            </a:r>
            <a:r>
              <a:rPr lang="ru-RU" sz="2200" dirty="0"/>
              <a:t>и </a:t>
            </a:r>
            <a:r>
              <a:rPr lang="ru-RU" sz="2200" b="1" dirty="0"/>
              <a:t>нефиксированным</a:t>
            </a:r>
            <a:r>
              <a:rPr lang="ru-RU" sz="2200" dirty="0"/>
              <a:t>.</a:t>
            </a:r>
          </a:p>
          <a:p>
            <a:pPr marL="0" indent="0">
              <a:buNone/>
            </a:pPr>
            <a:r>
              <a:rPr lang="ru-RU" sz="2200" dirty="0"/>
              <a:t>Какое ударение в русском языке?</a:t>
            </a:r>
          </a:p>
          <a:p>
            <a:pPr marL="0" indent="0">
              <a:buNone/>
            </a:pPr>
            <a:r>
              <a:rPr lang="ru-RU" sz="2200" dirty="0"/>
              <a:t>Фиксированное ударение встречается в таких языках:</a:t>
            </a:r>
          </a:p>
          <a:p>
            <a:r>
              <a:rPr lang="ru-RU" sz="2200" dirty="0"/>
              <a:t>французский (где?)</a:t>
            </a:r>
          </a:p>
          <a:p>
            <a:r>
              <a:rPr lang="ru-RU" sz="2200" dirty="0"/>
              <a:t>финский, чешский – ударение всегда на первый слог</a:t>
            </a:r>
          </a:p>
          <a:p>
            <a:r>
              <a:rPr lang="ru-RU" sz="2200" dirty="0"/>
              <a:t>лезгинский – второй слог сначала</a:t>
            </a:r>
          </a:p>
          <a:p>
            <a:r>
              <a:rPr lang="ru-RU" sz="2200" dirty="0"/>
              <a:t>македонский – третий слог с конца</a:t>
            </a:r>
          </a:p>
        </p:txBody>
      </p:sp>
    </p:spTree>
    <p:extLst>
      <p:ext uri="{BB962C8B-B14F-4D97-AF65-F5344CB8AC3E}">
        <p14:creationId xmlns:p14="http://schemas.microsoft.com/office/powerpoint/2010/main" val="1706378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B9635B-2CEF-4490-A649-769F59FFD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Подвижное ударение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BFB155-2A32-4C59-A5A2-248D2FF38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/>
              <a:t>Когда в разных формах одного слова ударение падает в разные места.</a:t>
            </a:r>
          </a:p>
          <a:p>
            <a:pPr marL="0" indent="0">
              <a:buNone/>
            </a:pPr>
            <a:r>
              <a:rPr lang="ru-RU" sz="2200" dirty="0"/>
              <a:t>Подвижное ли ударение в русском?</a:t>
            </a:r>
          </a:p>
        </p:txBody>
      </p:sp>
    </p:spTree>
    <p:extLst>
      <p:ext uri="{BB962C8B-B14F-4D97-AF65-F5344CB8AC3E}">
        <p14:creationId xmlns:p14="http://schemas.microsoft.com/office/powerpoint/2010/main" val="20048388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56728B-6BB5-452D-B3E1-A8D4953B6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 всех ли языках есть ударение?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5F9D57-0A6E-4FBC-BBD3-17C88E14C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/>
              <a:t>Нет – например, в индонезийском все слоги произносятся одинаково, ударения там нет.</a:t>
            </a:r>
          </a:p>
        </p:txBody>
      </p:sp>
    </p:spTree>
    <p:extLst>
      <p:ext uri="{BB962C8B-B14F-4D97-AF65-F5344CB8AC3E}">
        <p14:creationId xmlns:p14="http://schemas.microsoft.com/office/powerpoint/2010/main" val="131438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1361FF-616A-46B3-8409-89490EDC9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 слух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D993BE-4601-49B3-8569-A8CD57F30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>
                <a:hlinkClick r:id="rId2"/>
              </a:rPr>
              <a:t>https://forvo.com/guides/useful_phrases_in_finnish/colours_and_numbers/</a:t>
            </a:r>
            <a:endParaRPr lang="ru-RU" dirty="0"/>
          </a:p>
          <a:p>
            <a:pPr marL="0" indent="0">
              <a:buNone/>
            </a:pPr>
            <a:r>
              <a:rPr lang="da-DK" dirty="0">
                <a:hlinkClick r:id="rId3"/>
              </a:rPr>
              <a:t>https://forvo.com/languages-pronunciations/ind/</a:t>
            </a:r>
            <a:endParaRPr lang="ru-RU" dirty="0"/>
          </a:p>
          <a:p>
            <a:pPr marL="0" indent="0">
              <a:buNone/>
            </a:pPr>
            <a:r>
              <a:rPr lang="da-DK" dirty="0">
                <a:hlinkClick r:id="rId4"/>
              </a:rPr>
              <a:t>https://forvo.com/languages-pronunciations/lt/</a:t>
            </a:r>
            <a:endParaRPr lang="ru-RU" dirty="0"/>
          </a:p>
          <a:p>
            <a:pPr marL="0" indent="0">
              <a:buNone/>
            </a:pPr>
            <a:r>
              <a:rPr lang="da-DK" dirty="0">
                <a:hlinkClick r:id="rId5"/>
              </a:rPr>
              <a:t>https://forvo.com/guides/useful_phrases_in_turkish/drinks/</a:t>
            </a:r>
            <a:endParaRPr lang="ru-RU" dirty="0"/>
          </a:p>
          <a:p>
            <a:pPr marL="0" indent="0">
              <a:buNone/>
            </a:pPr>
            <a:r>
              <a:rPr lang="da-DK" dirty="0">
                <a:hlinkClick r:id="rId6"/>
              </a:rPr>
              <a:t>https://forvo.com/guides/useful_phrases_in_japanese/human_body/</a:t>
            </a:r>
            <a:endParaRPr lang="ru-RU" dirty="0"/>
          </a:p>
          <a:p>
            <a:pPr marL="0" indent="0">
              <a:buNone/>
            </a:pPr>
            <a:r>
              <a:rPr lang="da-DK" dirty="0"/>
              <a:t>https://forvo.com/guides/useful_phrases_in_spanish/fashion_and_accessories/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6852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FC85C7C-72E8-4809-BAFA-104B493E2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7400" dirty="0"/>
              <a:t>стихосложение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7C9F912-EE0D-415C-8643-464891DB05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 его связь с фонетикой</a:t>
            </a:r>
          </a:p>
        </p:txBody>
      </p:sp>
    </p:spTree>
    <p:extLst>
      <p:ext uri="{BB962C8B-B14F-4D97-AF65-F5344CB8AC3E}">
        <p14:creationId xmlns:p14="http://schemas.microsoft.com/office/powerpoint/2010/main" val="30445144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CA5F1E1-4C64-48E5-B056-52E1600A8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Русское стихосложение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2131335B-C858-4748-95AD-9569988DE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/>
              <a:t>Основа – ритм и рифма</a:t>
            </a:r>
          </a:p>
          <a:p>
            <a:pPr marL="0" indent="0">
              <a:buNone/>
            </a:pPr>
            <a:r>
              <a:rPr lang="ru-RU" sz="2200" dirty="0"/>
              <a:t>Силлабо-тоническая система построения строф: равное число тактов (=ударений) и слогов</a:t>
            </a:r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r>
              <a:rPr lang="ru-RU" sz="2200" i="1" dirty="0"/>
              <a:t>Здесь всё так пл</a:t>
            </a:r>
            <a:r>
              <a:rPr lang="ru-RU" sz="2200" b="1" i="1" dirty="0"/>
              <a:t>о</a:t>
            </a:r>
            <a:r>
              <a:rPr lang="ru-RU" sz="2200" i="1" dirty="0"/>
              <a:t>ско, так непр</a:t>
            </a:r>
            <a:r>
              <a:rPr lang="ru-RU" sz="2200" b="1" i="1" dirty="0"/>
              <a:t>о</a:t>
            </a:r>
            <a:r>
              <a:rPr lang="ru-RU" sz="2200" i="1" dirty="0"/>
              <a:t>чно,			9 слогов</a:t>
            </a:r>
          </a:p>
          <a:p>
            <a:pPr marL="0" indent="0">
              <a:buNone/>
            </a:pPr>
            <a:r>
              <a:rPr lang="ru-RU" sz="2200" i="1" dirty="0"/>
              <a:t>так пл</a:t>
            </a:r>
            <a:r>
              <a:rPr lang="ru-RU" sz="2200" b="1" i="1" dirty="0"/>
              <a:t>о</a:t>
            </a:r>
            <a:r>
              <a:rPr lang="ru-RU" sz="2200" i="1" dirty="0"/>
              <a:t>хо сд</a:t>
            </a:r>
            <a:r>
              <a:rPr lang="ru-RU" sz="2200" b="1" i="1" dirty="0"/>
              <a:t>е</a:t>
            </a:r>
            <a:r>
              <a:rPr lang="ru-RU" sz="2200" i="1" dirty="0"/>
              <a:t>лана лун</a:t>
            </a:r>
            <a:r>
              <a:rPr lang="ru-RU" sz="2200" b="1" i="1" dirty="0"/>
              <a:t>а</a:t>
            </a:r>
            <a:r>
              <a:rPr lang="ru-RU" sz="2200" i="1" dirty="0"/>
              <a:t>,				8 слогов</a:t>
            </a:r>
          </a:p>
          <a:p>
            <a:pPr marL="0" indent="0">
              <a:buNone/>
            </a:pPr>
            <a:r>
              <a:rPr lang="ru-RU" sz="2200" i="1" dirty="0"/>
              <a:t>хотя из Г</a:t>
            </a:r>
            <a:r>
              <a:rPr lang="ru-RU" sz="2200" b="1" i="1" dirty="0"/>
              <a:t>а</a:t>
            </a:r>
            <a:r>
              <a:rPr lang="ru-RU" sz="2200" i="1" dirty="0"/>
              <a:t>мбурга нар</a:t>
            </a:r>
            <a:r>
              <a:rPr lang="ru-RU" sz="2200" b="1" i="1" dirty="0"/>
              <a:t>о</a:t>
            </a:r>
            <a:r>
              <a:rPr lang="ru-RU" sz="2200" i="1" dirty="0"/>
              <a:t>чно				9 слогов</a:t>
            </a:r>
          </a:p>
          <a:p>
            <a:pPr marL="0" indent="0">
              <a:buNone/>
            </a:pPr>
            <a:r>
              <a:rPr lang="ru-RU" sz="2200" i="1" dirty="0"/>
              <a:t>он</a:t>
            </a:r>
            <a:r>
              <a:rPr lang="ru-RU" sz="2200" b="1" i="1" dirty="0"/>
              <a:t>а</a:t>
            </a:r>
            <a:r>
              <a:rPr lang="ru-RU" sz="2200" i="1" dirty="0"/>
              <a:t> сюд</a:t>
            </a:r>
            <a:r>
              <a:rPr lang="ru-RU" sz="2200" b="1" i="1" dirty="0"/>
              <a:t>а</a:t>
            </a:r>
            <a:r>
              <a:rPr lang="ru-RU" sz="2200" i="1" dirty="0"/>
              <a:t> привезен</a:t>
            </a:r>
            <a:r>
              <a:rPr lang="ru-RU" sz="2200" b="1" i="1" dirty="0"/>
              <a:t>а</a:t>
            </a:r>
            <a:r>
              <a:rPr lang="ru-RU" sz="2200" i="1" dirty="0"/>
              <a:t>…					8 слогов</a:t>
            </a:r>
          </a:p>
        </p:txBody>
      </p:sp>
    </p:spTree>
    <p:extLst>
      <p:ext uri="{BB962C8B-B14F-4D97-AF65-F5344CB8AC3E}">
        <p14:creationId xmlns:p14="http://schemas.microsoft.com/office/powerpoint/2010/main" val="39885900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6FE148-5416-4288-83F0-D34EBAEF9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Везде ли стихотворения устроены так?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F3705A-FA4E-4D43-A259-99ED44EEB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/>
              <a:t>НЕТ!</a:t>
            </a:r>
          </a:p>
        </p:txBody>
      </p:sp>
    </p:spTree>
    <p:extLst>
      <p:ext uri="{BB962C8B-B14F-4D97-AF65-F5344CB8AC3E}">
        <p14:creationId xmlns:p14="http://schemas.microsoft.com/office/powerpoint/2010/main" val="13383868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BF6D62-ADDA-4151-B811-0C52DC702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Основа поэзии - повтор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56F283-D152-4908-AFD9-45F1B1075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/>
              <a:t>Повтор может быть на следующих уровнях:</a:t>
            </a:r>
          </a:p>
          <a:p>
            <a:r>
              <a:rPr lang="ru-RU" sz="2200" dirty="0"/>
              <a:t>Синтаксис – параллелизм конструкций</a:t>
            </a:r>
          </a:p>
          <a:p>
            <a:r>
              <a:rPr lang="ru-RU" sz="2200" dirty="0"/>
              <a:t>Сегментная фонетика (повторяются звуки) – аллитерация </a:t>
            </a:r>
          </a:p>
          <a:p>
            <a:r>
              <a:rPr lang="ru-RU" sz="2200" dirty="0"/>
              <a:t>Суперсегментная фонетика (слоги, ударения, тоны) – рифма</a:t>
            </a:r>
          </a:p>
          <a:p>
            <a:endParaRPr lang="ru-RU" sz="2200" dirty="0"/>
          </a:p>
          <a:p>
            <a:pPr marL="0" indent="0">
              <a:buNone/>
            </a:pPr>
            <a:r>
              <a:rPr lang="ru-RU" sz="2200" dirty="0"/>
              <a:t>Системы стихосложения различаются тем, какие типы повторов в них обязательны, а какие - факультативны </a:t>
            </a:r>
          </a:p>
        </p:txBody>
      </p:sp>
    </p:spTree>
    <p:extLst>
      <p:ext uri="{BB962C8B-B14F-4D97-AF65-F5344CB8AC3E}">
        <p14:creationId xmlns:p14="http://schemas.microsoft.com/office/powerpoint/2010/main" val="27400354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84C828-5CFB-4321-B5A9-C89ED00D5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Стихи, основанные на синтаксических повторах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89CF82-6FCA-40ED-AFDF-259A131FD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/>
              <a:t>Древнееврейская традиция</a:t>
            </a:r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r>
              <a:rPr lang="ru-RU" sz="2200" i="1" dirty="0"/>
              <a:t>И сказал Бог: да будет свет. И стал свет.</a:t>
            </a:r>
          </a:p>
          <a:p>
            <a:pPr marL="0" indent="0">
              <a:buNone/>
            </a:pPr>
            <a:r>
              <a:rPr lang="ru-RU" sz="2200" i="1" dirty="0"/>
              <a:t>И увидел Бог свет, что он хорош, и отделил Бог свет от тьмы.</a:t>
            </a:r>
          </a:p>
          <a:p>
            <a:pPr marL="0" indent="0">
              <a:buNone/>
            </a:pPr>
            <a:r>
              <a:rPr lang="ru-RU" sz="2200" i="1" dirty="0"/>
              <a:t>И назвал Бог свет днём, а тьму ночью. И был вечер, и было утро: день один.</a:t>
            </a:r>
          </a:p>
          <a:p>
            <a:pPr marL="0" indent="0">
              <a:buNone/>
            </a:pPr>
            <a:r>
              <a:rPr lang="ru-RU" sz="2200" i="1" dirty="0"/>
              <a:t>И сказал Бог: да будет твердь посреди воды, и да отделяет она воду от воды.</a:t>
            </a:r>
          </a:p>
          <a:p>
            <a:pPr marL="0" indent="0">
              <a:buNone/>
            </a:pPr>
            <a:r>
              <a:rPr lang="ru-RU" sz="2200" i="1" dirty="0"/>
              <a:t>И создал Бог твердь, и отделил воду, которая под твердью, от воды, которая над твердью. И стало так.</a:t>
            </a:r>
          </a:p>
        </p:txBody>
      </p:sp>
    </p:spTree>
    <p:extLst>
      <p:ext uri="{BB962C8B-B14F-4D97-AF65-F5344CB8AC3E}">
        <p14:creationId xmlns:p14="http://schemas.microsoft.com/office/powerpoint/2010/main" val="5034002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F3A7D0-314C-45CC-A989-F24C68C01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Повторы на суперсегментном уровне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91B871-362E-4A13-BCC4-AB7BF60FF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200" dirty="0"/>
              <a:t>Счёт слогов</a:t>
            </a:r>
          </a:p>
          <a:p>
            <a:r>
              <a:rPr lang="ru-RU" sz="2200" dirty="0"/>
              <a:t>Счёт ударений</a:t>
            </a:r>
          </a:p>
          <a:p>
            <a:r>
              <a:rPr lang="ru-RU" sz="2200" dirty="0"/>
              <a:t>Схема чередования тонов (в тоновых языках)</a:t>
            </a:r>
          </a:p>
          <a:p>
            <a:r>
              <a:rPr lang="ru-RU" sz="2200" dirty="0"/>
              <a:t>Схема чередования долгих и кратких гласных (или тяжёлых и лёгких слогов)</a:t>
            </a:r>
          </a:p>
          <a:p>
            <a:r>
              <a:rPr lang="ru-RU" sz="2200" dirty="0"/>
              <a:t>Схема чередования ударных и безударных слогов (в языках с силовым ударением)</a:t>
            </a:r>
          </a:p>
        </p:txBody>
      </p:sp>
    </p:spTree>
    <p:extLst>
      <p:ext uri="{BB962C8B-B14F-4D97-AF65-F5344CB8AC3E}">
        <p14:creationId xmlns:p14="http://schemas.microsoft.com/office/powerpoint/2010/main" val="1371277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FB19B4-D808-4DE3-9E32-33B99F6EC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звук?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DF1FEC-57F6-4D16-9F67-91D06BCF7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/>
              <a:t>То, из чего состоят слова и морфемы, минимальная единица речи.</a:t>
            </a:r>
          </a:p>
        </p:txBody>
      </p:sp>
    </p:spTree>
    <p:extLst>
      <p:ext uri="{BB962C8B-B14F-4D97-AF65-F5344CB8AC3E}">
        <p14:creationId xmlns:p14="http://schemas.microsoft.com/office/powerpoint/2010/main" val="133953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4EF705-0D09-40F4-B8FD-4B2405F19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Системы стихосложения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9EA6C6-222E-44B9-B571-B236C3B50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200" dirty="0"/>
              <a:t>Силлабическая: счёт слогов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/>
              <a:t>Тоническая: счёт ударений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/>
              <a:t>Мелодическая: расположение тонов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/>
              <a:t>Квантитативная: расположение долгот и краткостей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/>
              <a:t>Силлабо-тоническая: расположение ударных и безударных слогов</a:t>
            </a:r>
          </a:p>
        </p:txBody>
      </p:sp>
    </p:spTree>
    <p:extLst>
      <p:ext uri="{BB962C8B-B14F-4D97-AF65-F5344CB8AC3E}">
        <p14:creationId xmlns:p14="http://schemas.microsoft.com/office/powerpoint/2010/main" val="1557308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871E97-1BA7-45BC-8052-D0FEE9BCB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Силлабическая система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6F879E-6A2E-4937-AC7D-E55A6326F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/>
              <a:t>Романские языки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it-IT" sz="2200" dirty="0"/>
              <a:t>Per me si va ne la città dolente,</a:t>
            </a:r>
            <a:br>
              <a:rPr lang="it-IT" sz="2200" dirty="0"/>
            </a:br>
            <a:r>
              <a:rPr lang="it-IT" sz="2200" dirty="0"/>
              <a:t>per me si va ne l’etterno dolore,</a:t>
            </a:r>
            <a:br>
              <a:rPr lang="it-IT" sz="2200" dirty="0"/>
            </a:br>
            <a:r>
              <a:rPr lang="it-IT" sz="2200" dirty="0"/>
              <a:t>per me si va tra la perduta gente.</a:t>
            </a:r>
          </a:p>
        </p:txBody>
      </p:sp>
    </p:spTree>
    <p:extLst>
      <p:ext uri="{BB962C8B-B14F-4D97-AF65-F5344CB8AC3E}">
        <p14:creationId xmlns:p14="http://schemas.microsoft.com/office/powerpoint/2010/main" val="8399587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B3A610-625E-412A-B358-5F70C081B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Тоническая система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E25707-23DE-4146-BEDF-397968B0D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/>
              <a:t>Древнегерманские языки</a:t>
            </a:r>
          </a:p>
          <a:p>
            <a:pPr marL="0" indent="0">
              <a:buNone/>
            </a:pPr>
            <a:r>
              <a:rPr lang="ru-RU" sz="2200" dirty="0"/>
              <a:t>В каждой строке – по четыре ударных слога.</a:t>
            </a:r>
          </a:p>
          <a:p>
            <a:pPr marL="0" indent="0">
              <a:buNone/>
            </a:pP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6257285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8E195C-246B-48C7-8CA6-367366CA1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Мелодическая система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56ADC1-F76C-4188-B45F-9DA75F0B5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/>
              <a:t>Языки с тонами: китайский, вьетнамский</a:t>
            </a:r>
          </a:p>
        </p:txBody>
      </p:sp>
    </p:spTree>
    <p:extLst>
      <p:ext uri="{BB962C8B-B14F-4D97-AF65-F5344CB8AC3E}">
        <p14:creationId xmlns:p14="http://schemas.microsoft.com/office/powerpoint/2010/main" val="9706011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1AF74A-ABFD-4DFB-A28C-090C37C36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Квантитативная система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90CE94-E297-448B-8792-8BDC34129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/>
              <a:t>Латынь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da-DK" sz="2200" dirty="0"/>
              <a:t>Dissertissime Romuli nepotum</a:t>
            </a:r>
            <a:br>
              <a:rPr lang="da-DK" sz="2200" dirty="0"/>
            </a:br>
            <a:r>
              <a:rPr lang="da-DK" sz="2200" dirty="0"/>
              <a:t>Quod sunt,quotque fuere, Marce Tulli,</a:t>
            </a:r>
            <a:br>
              <a:rPr lang="da-DK" sz="2200" dirty="0"/>
            </a:br>
            <a:r>
              <a:rPr lang="da-DK" sz="2200" dirty="0"/>
              <a:t>Quotque post aliis erunt in annis,</a:t>
            </a:r>
            <a:br>
              <a:rPr lang="da-DK" sz="2200" dirty="0"/>
            </a:br>
            <a:r>
              <a:rPr lang="da-DK" sz="2200" dirty="0"/>
              <a:t>Gratias tibi maximas Catullus</a:t>
            </a:r>
            <a:br>
              <a:rPr lang="da-DK" sz="2200" dirty="0"/>
            </a:br>
            <a:r>
              <a:rPr lang="da-DK" sz="2200" dirty="0"/>
              <a:t>Agit - pessimus omnium poeta,</a:t>
            </a:r>
            <a:br>
              <a:rPr lang="da-DK" sz="2200" dirty="0"/>
            </a:br>
            <a:r>
              <a:rPr lang="da-DK" sz="2200" dirty="0"/>
              <a:t>Tanto pessimus omnium poeta,</a:t>
            </a:r>
            <a:br>
              <a:rPr lang="da-DK" sz="2200" dirty="0"/>
            </a:br>
            <a:r>
              <a:rPr lang="da-DK" sz="2200" dirty="0"/>
              <a:t>Quanto tu optimus omnium patronis.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7226617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A819F5-3395-41A7-A7D8-E6E8B6E73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Индонезийские </a:t>
            </a:r>
            <a:r>
              <a:rPr lang="ru-RU" dirty="0" err="1"/>
              <a:t>пантуны</a:t>
            </a:r>
            <a:r>
              <a:rPr lang="ru-RU" dirty="0"/>
              <a:t>: какой тип системы?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19D917-41E2-433A-A535-2B0C5A017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2200" dirty="0" err="1"/>
              <a:t>Kalau</a:t>
            </a:r>
            <a:r>
              <a:rPr lang="en-US" sz="2200" dirty="0"/>
              <a:t> </a:t>
            </a:r>
            <a:r>
              <a:rPr lang="en-US" sz="2200" dirty="0" err="1"/>
              <a:t>tuan</a:t>
            </a:r>
            <a:r>
              <a:rPr lang="en-US" sz="2200" dirty="0"/>
              <a:t> </a:t>
            </a:r>
            <a:r>
              <a:rPr lang="en-US" sz="2200" dirty="0" err="1"/>
              <a:t>pergi</a:t>
            </a:r>
            <a:r>
              <a:rPr lang="en-US" sz="2200" dirty="0"/>
              <a:t> </a:t>
            </a:r>
            <a:r>
              <a:rPr lang="en-US" sz="2200" dirty="0" err="1"/>
              <a:t>ke</a:t>
            </a:r>
            <a:r>
              <a:rPr lang="en-US" sz="2200" dirty="0"/>
              <a:t> </a:t>
            </a:r>
            <a:r>
              <a:rPr lang="en-US" sz="2200" dirty="0" err="1"/>
              <a:t>laut</a:t>
            </a:r>
            <a:endParaRPr lang="en-US" sz="2200" dirty="0"/>
          </a:p>
          <a:p>
            <a:pPr marL="0" indent="0">
              <a:buNone/>
            </a:pPr>
            <a:r>
              <a:rPr lang="en-US" sz="2200" dirty="0" err="1"/>
              <a:t>Carikan</a:t>
            </a:r>
            <a:r>
              <a:rPr lang="en-US" sz="2200" dirty="0"/>
              <a:t> </a:t>
            </a:r>
            <a:r>
              <a:rPr lang="en-US" sz="2200" dirty="0" err="1"/>
              <a:t>saya</a:t>
            </a:r>
            <a:r>
              <a:rPr lang="en-US" sz="2200" dirty="0"/>
              <a:t> </a:t>
            </a:r>
            <a:r>
              <a:rPr lang="en-US" sz="2200" dirty="0" err="1"/>
              <a:t>ketam</a:t>
            </a:r>
            <a:r>
              <a:rPr lang="en-US" sz="2200" dirty="0"/>
              <a:t> </a:t>
            </a:r>
            <a:r>
              <a:rPr lang="en-US" sz="2200" dirty="0" err="1"/>
              <a:t>betina</a:t>
            </a:r>
            <a:endParaRPr lang="en-US" sz="2200" dirty="0"/>
          </a:p>
          <a:p>
            <a:pPr marL="0" indent="0">
              <a:buNone/>
            </a:pPr>
            <a:r>
              <a:rPr lang="en-US" sz="2200" dirty="0" err="1"/>
              <a:t>Kalau</a:t>
            </a:r>
            <a:r>
              <a:rPr lang="en-US" sz="2200" dirty="0"/>
              <a:t> </a:t>
            </a:r>
            <a:r>
              <a:rPr lang="en-US" sz="2200" dirty="0" err="1"/>
              <a:t>tuan</a:t>
            </a:r>
            <a:r>
              <a:rPr lang="en-US" sz="2200" dirty="0"/>
              <a:t> </a:t>
            </a:r>
            <a:r>
              <a:rPr lang="en-US" sz="2200" dirty="0" err="1"/>
              <a:t>menjadi</a:t>
            </a:r>
            <a:r>
              <a:rPr lang="en-US" sz="2200" dirty="0"/>
              <a:t> </a:t>
            </a:r>
            <a:r>
              <a:rPr lang="en-US" sz="2200" dirty="0" err="1"/>
              <a:t>rambut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Saya </a:t>
            </a:r>
            <a:r>
              <a:rPr lang="en-US" sz="2200" dirty="0" err="1"/>
              <a:t>menjadi</a:t>
            </a:r>
            <a:r>
              <a:rPr lang="en-US" sz="2200" dirty="0"/>
              <a:t> </a:t>
            </a:r>
            <a:r>
              <a:rPr lang="en-US" sz="2200" dirty="0" err="1"/>
              <a:t>bunga</a:t>
            </a:r>
            <a:r>
              <a:rPr lang="en-US" sz="2200" dirty="0"/>
              <a:t> </a:t>
            </a:r>
            <a:r>
              <a:rPr lang="en-US" sz="2200" dirty="0" err="1"/>
              <a:t>cina</a:t>
            </a: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Dari mana </a:t>
            </a:r>
            <a:r>
              <a:rPr lang="en-US" sz="2200" dirty="0" err="1"/>
              <a:t>punai</a:t>
            </a:r>
            <a:r>
              <a:rPr lang="en-US" sz="2200" dirty="0"/>
              <a:t> </a:t>
            </a:r>
            <a:r>
              <a:rPr lang="en-US" sz="2200" dirty="0" err="1"/>
              <a:t>melayang</a:t>
            </a:r>
            <a:r>
              <a:rPr lang="en-US" sz="2200" dirty="0"/>
              <a:t>?</a:t>
            </a:r>
          </a:p>
          <a:p>
            <a:pPr marL="0" indent="0">
              <a:buNone/>
            </a:pPr>
            <a:r>
              <a:rPr lang="en-US" sz="2200" dirty="0"/>
              <a:t>Dari </a:t>
            </a:r>
            <a:r>
              <a:rPr lang="en-US" sz="2200" dirty="0" err="1"/>
              <a:t>rawa</a:t>
            </a:r>
            <a:r>
              <a:rPr lang="en-US" sz="2200" dirty="0"/>
              <a:t> </a:t>
            </a:r>
            <a:r>
              <a:rPr lang="en-US" sz="2200" dirty="0" err="1"/>
              <a:t>turun</a:t>
            </a:r>
            <a:r>
              <a:rPr lang="en-US" sz="2200" dirty="0"/>
              <a:t> </a:t>
            </a:r>
            <a:r>
              <a:rPr lang="en-US" sz="2200" dirty="0" err="1"/>
              <a:t>ke</a:t>
            </a:r>
            <a:r>
              <a:rPr lang="en-US" sz="2200" dirty="0"/>
              <a:t> </a:t>
            </a:r>
            <a:r>
              <a:rPr lang="en-US" sz="2200" dirty="0" err="1"/>
              <a:t>padi</a:t>
            </a:r>
            <a:r>
              <a:rPr lang="en-US" sz="2200" dirty="0"/>
              <a:t>.</a:t>
            </a:r>
          </a:p>
          <a:p>
            <a:pPr marL="0" indent="0">
              <a:buNone/>
            </a:pPr>
            <a:r>
              <a:rPr lang="en-US" sz="2200" dirty="0"/>
              <a:t>Dari mana </a:t>
            </a:r>
            <a:r>
              <a:rPr lang="en-US" sz="2200" dirty="0" err="1"/>
              <a:t>kasih-sayang</a:t>
            </a:r>
            <a:r>
              <a:rPr lang="en-US" sz="2200" dirty="0"/>
              <a:t>?</a:t>
            </a:r>
          </a:p>
          <a:p>
            <a:pPr marL="0" indent="0">
              <a:buNone/>
            </a:pPr>
            <a:r>
              <a:rPr lang="en-US" sz="2200" dirty="0"/>
              <a:t>Dari </a:t>
            </a:r>
            <a:r>
              <a:rPr lang="en-US" sz="2200" dirty="0" err="1"/>
              <a:t>mata</a:t>
            </a:r>
            <a:r>
              <a:rPr lang="en-US" sz="2200" dirty="0"/>
              <a:t> </a:t>
            </a:r>
            <a:r>
              <a:rPr lang="en-US" sz="2200" dirty="0" err="1"/>
              <a:t>turun</a:t>
            </a:r>
            <a:r>
              <a:rPr lang="en-US" sz="2200" dirty="0"/>
              <a:t> </a:t>
            </a:r>
            <a:r>
              <a:rPr lang="en-US" sz="2200" dirty="0" err="1"/>
              <a:t>ke</a:t>
            </a:r>
            <a:r>
              <a:rPr lang="en-US" sz="2200" dirty="0"/>
              <a:t> </a:t>
            </a:r>
            <a:r>
              <a:rPr lang="en-US" sz="2200" dirty="0" err="1"/>
              <a:t>hati</a:t>
            </a:r>
            <a:r>
              <a:rPr lang="en-US" sz="2200" dirty="0"/>
              <a:t>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3263299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00AF0B-5BB5-47ED-9E39-43E3865B1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 можно использовать и другие схемы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767258-1286-43CF-8E7D-998CB8A69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/>
              <a:t>Laut</a:t>
            </a:r>
            <a:r>
              <a:rPr lang="en-US" sz="2200" dirty="0"/>
              <a:t> </a:t>
            </a:r>
            <a:r>
              <a:rPr lang="en-US" sz="2200" dirty="0" err="1"/>
              <a:t>Sailan</a:t>
            </a:r>
            <a:r>
              <a:rPr lang="en-US" sz="2200" dirty="0"/>
              <a:t> </a:t>
            </a:r>
            <a:r>
              <a:rPr lang="en-US" sz="2200" dirty="0" err="1"/>
              <a:t>terlalu</a:t>
            </a:r>
            <a:r>
              <a:rPr lang="en-US" sz="2200" dirty="0"/>
              <a:t> </a:t>
            </a:r>
            <a:r>
              <a:rPr lang="en-US" sz="2200" dirty="0" err="1"/>
              <a:t>dalam</a:t>
            </a:r>
            <a:r>
              <a:rPr lang="en-US" sz="2200" dirty="0"/>
              <a:t>,</a:t>
            </a:r>
          </a:p>
          <a:p>
            <a:pPr marL="0" indent="0">
              <a:buNone/>
            </a:pPr>
            <a:r>
              <a:rPr lang="en-US" sz="2200" dirty="0" err="1"/>
              <a:t>Disanalah</a:t>
            </a:r>
            <a:r>
              <a:rPr lang="en-US" sz="2200" dirty="0"/>
              <a:t> </a:t>
            </a:r>
            <a:r>
              <a:rPr lang="en-US" sz="2200" dirty="0" err="1"/>
              <a:t>perahu</a:t>
            </a:r>
            <a:r>
              <a:rPr lang="en-US" sz="2200" dirty="0"/>
              <a:t> </a:t>
            </a:r>
            <a:r>
              <a:rPr lang="en-US" sz="2200" dirty="0" err="1"/>
              <a:t>rusak</a:t>
            </a:r>
            <a:r>
              <a:rPr lang="en-US" sz="2200" dirty="0"/>
              <a:t> dan </a:t>
            </a:r>
            <a:r>
              <a:rPr lang="en-US" sz="2200" dirty="0" err="1"/>
              <a:t>karam</a:t>
            </a:r>
            <a:r>
              <a:rPr lang="en-US" sz="2200" dirty="0"/>
              <a:t>,</a:t>
            </a:r>
          </a:p>
          <a:p>
            <a:pPr marL="0" indent="0">
              <a:buNone/>
            </a:pPr>
            <a:r>
              <a:rPr lang="en-US" sz="2200" dirty="0" err="1"/>
              <a:t>Sungguhpun</a:t>
            </a:r>
            <a:r>
              <a:rPr lang="en-US" sz="2200" dirty="0"/>
              <a:t> </a:t>
            </a:r>
            <a:r>
              <a:rPr lang="en-US" sz="2200" dirty="0" err="1"/>
              <a:t>banyak</a:t>
            </a:r>
            <a:r>
              <a:rPr lang="en-US" sz="2200" dirty="0"/>
              <a:t> </a:t>
            </a:r>
            <a:r>
              <a:rPr lang="en-US" sz="2200" dirty="0" err="1"/>
              <a:t>disana</a:t>
            </a:r>
            <a:r>
              <a:rPr lang="en-US" sz="2200" dirty="0"/>
              <a:t> </a:t>
            </a:r>
            <a:r>
              <a:rPr lang="en-US" sz="2200" dirty="0" err="1"/>
              <a:t>penyelam</a:t>
            </a:r>
            <a:r>
              <a:rPr lang="en-US" sz="2200" dirty="0"/>
              <a:t>,</a:t>
            </a:r>
          </a:p>
          <a:p>
            <a:pPr marL="0" indent="0">
              <a:buNone/>
            </a:pPr>
            <a:r>
              <a:rPr lang="en-US" sz="2200" dirty="0" err="1"/>
              <a:t>Larang</a:t>
            </a:r>
            <a:r>
              <a:rPr lang="en-US" sz="2200" dirty="0"/>
              <a:t> </a:t>
            </a:r>
            <a:r>
              <a:rPr lang="en-US" sz="2200" dirty="0" err="1"/>
              <a:t>mendapat</a:t>
            </a:r>
            <a:r>
              <a:rPr lang="en-US" sz="2200" dirty="0"/>
              <a:t> </a:t>
            </a:r>
            <a:r>
              <a:rPr lang="en-US" sz="2200" dirty="0" err="1"/>
              <a:t>permata</a:t>
            </a:r>
            <a:r>
              <a:rPr lang="en-US" sz="2200" dirty="0"/>
              <a:t> </a:t>
            </a:r>
            <a:r>
              <a:rPr lang="en-US" sz="2200" dirty="0" err="1"/>
              <a:t>nilam</a:t>
            </a:r>
            <a:r>
              <a:rPr lang="en-US" sz="2200" dirty="0"/>
              <a:t>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8604508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228056-4BC2-4F55-A8B2-1786BEA31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Ещё про русский: метрики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2C69E5-B57A-49CD-A683-AB5756489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/>
              <a:t>Это можно изучать!</a:t>
            </a:r>
          </a:p>
          <a:p>
            <a:pPr marL="0" indent="0">
              <a:buNone/>
            </a:pPr>
            <a:r>
              <a:rPr lang="ru-RU" sz="2200" dirty="0"/>
              <a:t>Например, Колмогоров (математик) изучал ритмику Маяковского, дольник, Пушкинские размеры и проч.</a:t>
            </a:r>
          </a:p>
          <a:p>
            <a:pPr marL="0" indent="0">
              <a:buNone/>
            </a:pPr>
            <a:r>
              <a:rPr lang="ru-RU" sz="2200" dirty="0"/>
              <a:t>Метрикой немного занимается и Владимир Александрович </a:t>
            </a:r>
            <a:r>
              <a:rPr lang="ru-RU" sz="2200" dirty="0" err="1"/>
              <a:t>Плунгян</a:t>
            </a:r>
            <a:r>
              <a:rPr lang="ru-RU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94392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6848C3-81AC-4D5F-91FD-007334A5F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pic>
        <p:nvPicPr>
          <p:cNvPr id="3074" name="Picture 2" descr="https://pp.userapi.com/c224/v224584/389/YlKVUn9pjaQ.jpg">
            <a:extLst>
              <a:ext uri="{FF2B5EF4-FFF2-40B4-BE49-F238E27FC236}">
                <a16:creationId xmlns:a16="http://schemas.microsoft.com/office/drawing/2014/main" id="{96F48BDF-A64E-4C79-8229-E2C7CED14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763" y="0"/>
            <a:ext cx="45608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4399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9BF2AB-69E0-4D3D-B83B-346E16A07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 какие две большие группы делятся звуки?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A287FA-328A-4B6C-B878-A255D552F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200" dirty="0"/>
              <a:t>Гласные и согласные</a:t>
            </a:r>
          </a:p>
        </p:txBody>
      </p:sp>
    </p:spTree>
    <p:extLst>
      <p:ext uri="{BB962C8B-B14F-4D97-AF65-F5344CB8AC3E}">
        <p14:creationId xmlns:p14="http://schemas.microsoft.com/office/powerpoint/2010/main" val="218510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838446-07F1-4E29-AA76-FA37E4235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Откуда вообще берутся звуки?</a:t>
            </a:r>
          </a:p>
        </p:txBody>
      </p:sp>
      <p:pic>
        <p:nvPicPr>
          <p:cNvPr id="1026" name="Picture 2" descr="Image result for ÑÐ¾ÑÐ¾Ð²Ð°Ñ Ð¿Ð¾Ð»Ð¾ÑÑÑ ÑÑÑÐ¾ÐµÐ½Ð¸Ðµ">
            <a:extLst>
              <a:ext uri="{FF2B5EF4-FFF2-40B4-BE49-F238E27FC236}">
                <a16:creationId xmlns:a16="http://schemas.microsoft.com/office/drawing/2014/main" id="{71597306-9257-4186-9A8D-7F8524EA9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428" y="1109980"/>
            <a:ext cx="5076825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ÑÐµÑÐµÐ²Ð¾Ð¹ Ð°Ð¿Ð¿Ð°ÑÐ°Ñ ÑÑÑÐ¾ÐµÐ½Ð¸Ðµ">
            <a:extLst>
              <a:ext uri="{FF2B5EF4-FFF2-40B4-BE49-F238E27FC236}">
                <a16:creationId xmlns:a16="http://schemas.microsoft.com/office/drawing/2014/main" id="{D1F36576-6EAF-41E6-9626-4057C6220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565" y="2154873"/>
            <a:ext cx="302895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911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4109E3-8764-4C2A-8710-B862D7F7B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Характеристики звуков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80A7BA-58BB-430E-A9AD-DE29329DC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200" dirty="0"/>
              <a:t>= то, как они произносятся</a:t>
            </a:r>
            <a:br>
              <a:rPr lang="ru-RU" sz="2200" dirty="0"/>
            </a:br>
            <a:r>
              <a:rPr lang="ru-RU" sz="2200" dirty="0"/>
              <a:t>Для согласных – место и способ образования (+ дополнительная артикуляция)</a:t>
            </a:r>
          </a:p>
          <a:p>
            <a:r>
              <a:rPr lang="ru-RU" sz="2200" dirty="0"/>
              <a:t>Для гласных – только место, задающееся двумя параметрами: ряд и подъём (+ дополнительная артикуляция)</a:t>
            </a:r>
          </a:p>
        </p:txBody>
      </p:sp>
    </p:spTree>
    <p:extLst>
      <p:ext uri="{BB962C8B-B14F-4D97-AF65-F5344CB8AC3E}">
        <p14:creationId xmlns:p14="http://schemas.microsoft.com/office/powerpoint/2010/main" val="3513821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42E2C4-F00B-4860-BAFB-AC9F903E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Согласные: место образования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996540-6886-4C43-B8DD-7CD770DBD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200" dirty="0"/>
              <a:t>То место, где язык (или другой орган) образует преграду для воздуха</a:t>
            </a:r>
            <a:br>
              <a:rPr lang="ru-RU" sz="2200" dirty="0"/>
            </a:br>
            <a:endParaRPr lang="ru-RU" sz="2200" dirty="0"/>
          </a:p>
          <a:p>
            <a:r>
              <a:rPr lang="ru-RU" sz="2200" dirty="0"/>
              <a:t>Какое место образования у звука </a:t>
            </a:r>
            <a:r>
              <a:rPr lang="en-US" sz="2200" dirty="0"/>
              <a:t>[</a:t>
            </a:r>
            <a:r>
              <a:rPr lang="ru-RU" sz="2200" dirty="0"/>
              <a:t>т</a:t>
            </a:r>
            <a:r>
              <a:rPr lang="en-US" sz="2200" dirty="0"/>
              <a:t>]</a:t>
            </a:r>
            <a:r>
              <a:rPr lang="ru-RU" sz="2200" dirty="0"/>
              <a:t>? А у звука </a:t>
            </a:r>
            <a:r>
              <a:rPr lang="en-US" sz="2200" dirty="0"/>
              <a:t>[</a:t>
            </a:r>
            <a:r>
              <a:rPr lang="ru-RU" sz="2200" dirty="0"/>
              <a:t>х</a:t>
            </a:r>
            <a:r>
              <a:rPr lang="en-US" sz="2200" dirty="0"/>
              <a:t>]</a:t>
            </a:r>
            <a:r>
              <a:rPr lang="ru-RU" sz="2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18255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A1128A-799B-45C9-8948-E1E61CEE0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Согласные: способ образования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5DBA5D-43B4-4C72-B631-DC30B3171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/>
              <a:t>То, каким образом создаётся преграда</a:t>
            </a:r>
          </a:p>
          <a:p>
            <a:pPr marL="0" indent="0">
              <a:buNone/>
            </a:pPr>
            <a:r>
              <a:rPr lang="ru-RU" sz="2200" dirty="0"/>
              <a:t>Есть варианты: смычка, щель или их комбинация</a:t>
            </a:r>
          </a:p>
        </p:txBody>
      </p:sp>
    </p:spTree>
    <p:extLst>
      <p:ext uri="{BB962C8B-B14F-4D97-AF65-F5344CB8AC3E}">
        <p14:creationId xmlns:p14="http://schemas.microsoft.com/office/powerpoint/2010/main" val="3655443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1F33C2-0EED-4A26-924B-ACBD2E21F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Согласные: дополнительная артикуляция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1523A0-F403-4F2D-8D68-9D827BEC3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200" dirty="0"/>
              <a:t>По каким ещё признакам могут различаться согласные?</a:t>
            </a:r>
          </a:p>
          <a:p>
            <a:endParaRPr lang="ru-RU" sz="2200" dirty="0"/>
          </a:p>
          <a:p>
            <a:r>
              <a:rPr lang="ru-RU" sz="2200" dirty="0"/>
              <a:t>Глухость/звонкость</a:t>
            </a:r>
          </a:p>
          <a:p>
            <a:r>
              <a:rPr lang="ru-RU" sz="2200" dirty="0"/>
              <a:t>мягкость/твёрдость</a:t>
            </a:r>
          </a:p>
          <a:p>
            <a:r>
              <a:rPr lang="ru-RU" sz="2200" dirty="0" err="1"/>
              <a:t>придыхательность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484157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Эмблема">
  <a:themeElements>
    <a:clrScheme name="Эмблема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Эмблема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Эмблем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TM10001106[[fn=Эмблема]]</Template>
  <TotalTime>5959</TotalTime>
  <Words>864</Words>
  <Application>Microsoft Office PowerPoint</Application>
  <PresentationFormat>Широкоэкранный</PresentationFormat>
  <Paragraphs>143</Paragraphs>
  <Slides>38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43" baseType="lpstr">
      <vt:lpstr>Arial</vt:lpstr>
      <vt:lpstr>Corbel</vt:lpstr>
      <vt:lpstr>Gill Sans MT</vt:lpstr>
      <vt:lpstr>Impact</vt:lpstr>
      <vt:lpstr>Эмблема</vt:lpstr>
      <vt:lpstr>Фонетика</vt:lpstr>
      <vt:lpstr>Что такое фонетика?</vt:lpstr>
      <vt:lpstr>Что такое звук?</vt:lpstr>
      <vt:lpstr>На какие две большие группы делятся звуки?</vt:lpstr>
      <vt:lpstr>Откуда вообще берутся звуки?</vt:lpstr>
      <vt:lpstr>Характеристики звуков</vt:lpstr>
      <vt:lpstr>Согласные: место образования</vt:lpstr>
      <vt:lpstr>Согласные: способ образования</vt:lpstr>
      <vt:lpstr>Согласные: дополнительная артикуляция</vt:lpstr>
      <vt:lpstr>Гласные: ряд</vt:lpstr>
      <vt:lpstr>Гласные: подъём</vt:lpstr>
      <vt:lpstr>Гласные: дополнительная артикуляция</vt:lpstr>
      <vt:lpstr>Развлекуха: как двигается язык</vt:lpstr>
      <vt:lpstr>Практика: Русские звуки</vt:lpstr>
      <vt:lpstr>Международный фонетический алфавит</vt:lpstr>
      <vt:lpstr>ударЕние</vt:lpstr>
      <vt:lpstr>Что такое ударение?</vt:lpstr>
      <vt:lpstr>Ударение – свойство слога</vt:lpstr>
      <vt:lpstr>Как можно выделить слог?</vt:lpstr>
      <vt:lpstr>Другие свойства ударения: место в слове</vt:lpstr>
      <vt:lpstr>Подвижное ударение</vt:lpstr>
      <vt:lpstr>Во всех ли языках есть ударение?</vt:lpstr>
      <vt:lpstr>На слух</vt:lpstr>
      <vt:lpstr>стихосложение</vt:lpstr>
      <vt:lpstr>Русское стихосложение</vt:lpstr>
      <vt:lpstr>Везде ли стихотворения устроены так?</vt:lpstr>
      <vt:lpstr>Основа поэзии - повтор</vt:lpstr>
      <vt:lpstr>Стихи, основанные на синтаксических повторах</vt:lpstr>
      <vt:lpstr>Повторы на суперсегментном уровне</vt:lpstr>
      <vt:lpstr>Системы стихосложения</vt:lpstr>
      <vt:lpstr>Силлабическая система</vt:lpstr>
      <vt:lpstr>Тоническая система</vt:lpstr>
      <vt:lpstr>Мелодическая система</vt:lpstr>
      <vt:lpstr>Квантитативная система</vt:lpstr>
      <vt:lpstr>Индонезийские пантуны: какой тип системы?</vt:lpstr>
      <vt:lpstr>Но можно использовать и другие схемы</vt:lpstr>
      <vt:lpstr>Ещё про русский: метрики</vt:lpstr>
      <vt:lpstr>задача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Фонетика</dc:title>
  <dc:creator>Наследскова Полина Леонидовна</dc:creator>
  <cp:lastModifiedBy>Наследскова Полина Леонидовна</cp:lastModifiedBy>
  <cp:revision>24</cp:revision>
  <dcterms:created xsi:type="dcterms:W3CDTF">2018-08-19T09:10:20Z</dcterms:created>
  <dcterms:modified xsi:type="dcterms:W3CDTF">2019-01-29T22:37:51Z</dcterms:modified>
</cp:coreProperties>
</file>