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85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2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83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6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9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330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049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06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41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7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49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39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2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1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87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68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0FDF657-B1CB-4BC4-BF2A-7C0C6584277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A067193-C65C-4D32-8F1F-756EFB28E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1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5CCC3-198A-49AA-8F15-8FFB7B52C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Письменности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A74557-2D51-44CD-87ED-EAB917B16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Речь визуальная</a:t>
            </a:r>
          </a:p>
        </p:txBody>
      </p:sp>
    </p:spTree>
    <p:extLst>
      <p:ext uri="{BB962C8B-B14F-4D97-AF65-F5344CB8AC3E}">
        <p14:creationId xmlns:p14="http://schemas.microsoft.com/office/powerpoint/2010/main" val="246567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AA922-EEF8-4319-82C7-6CDC8293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CD05C-E530-4605-87C4-54BAE01A45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Symbol, from Ancient Greek σύμβολον (</a:t>
            </a:r>
            <a:r>
              <a:rPr lang="en-US" sz="2200" i="1" dirty="0"/>
              <a:t>súmbolon</a:t>
            </a:r>
            <a:r>
              <a:rPr lang="en-US" sz="2200" dirty="0"/>
              <a:t>, “a sign by which one infers something; a mark, token, badge, ticket, tally, check, a signal, watchword, outward sign”) – </a:t>
            </a:r>
            <a:r>
              <a:rPr lang="ru-RU" sz="2200" dirty="0"/>
              <a:t>произвольный знак, конвенционально (= по договорённости) обозначающий некий объект</a:t>
            </a:r>
          </a:p>
        </p:txBody>
      </p:sp>
    </p:spTree>
    <p:extLst>
      <p:ext uri="{BB962C8B-B14F-4D97-AF65-F5344CB8AC3E}">
        <p14:creationId xmlns:p14="http://schemas.microsoft.com/office/powerpoint/2010/main" val="76732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4A7311-1D93-4196-9878-8EACE6443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37B86E25-F1DB-43C7-B7C2-E7EF4F949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3105654-9AEF-4A04-BFA9-0D0663D94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04C6DCB3-AA13-4207-A84C-F5D383229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C7541880-A94E-4E73-B3FA-C024DC844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E5D34107-F570-4F65-B31E-E7F98C534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E31D3C-AA9A-40FC-836A-C71D694A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594BC41-A1F5-46CB-B515-48653AF2B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ÑÐºÐ°Ð³Ð¸ÑÑÐºÐ°Ñ Ð¿ÐµÑÐ½Ñ Ð¸Ð´ÐµÐ¾Ð³ÑÐ°Ð¼Ð¼Ð°">
            <a:extLst>
              <a:ext uri="{FF2B5EF4-FFF2-40B4-BE49-F238E27FC236}">
                <a16:creationId xmlns:a16="http://schemas.microsoft.com/office/drawing/2014/main" id="{C9CF5C0B-9A9F-4596-9997-CBDB97A7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963" y="691546"/>
            <a:ext cx="1796565" cy="28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02C8F0-AB01-474B-ABF0-19D1DA3DB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F26C9E-15EA-4CFB-B34B-3318D6918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9B2D-6F2C-46B0-9ABA-615A651C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12" y="4714814"/>
            <a:ext cx="10818199" cy="10752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u-RU" sz="8000" dirty="0"/>
              <a:t>Какие это типы знаков?</a:t>
            </a:r>
            <a:endParaRPr lang="en-US" sz="8000" dirty="0"/>
          </a:p>
        </p:txBody>
      </p:sp>
      <p:sp>
        <p:nvSpPr>
          <p:cNvPr id="30" name="5-Point Star 8">
            <a:extLst>
              <a:ext uri="{FF2B5EF4-FFF2-40B4-BE49-F238E27FC236}">
                <a16:creationId xmlns:a16="http://schemas.microsoft.com/office/drawing/2014/main" id="{50CB16E5-F576-484C-AE44-B6BB84B43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Image result for Ð½Ð°ÑÐºÐ°Ð»ÑÐ½ÑÐ¹ ÑÐ¸ÑÑÐ½Ð¾Ðº Ð·Ð¸Ð¼Ð¾ÑÐ¾Ð´Ð¾Ðº">
            <a:extLst>
              <a:ext uri="{FF2B5EF4-FFF2-40B4-BE49-F238E27FC236}">
                <a16:creationId xmlns:a16="http://schemas.microsoft.com/office/drawing/2014/main" id="{B44FBF30-51B9-4992-825E-068B9FFCE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12" y="785268"/>
            <a:ext cx="6553801" cy="268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51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ÑÐ¾Ð·ÐµÑÑÑÐºÐ¸Ð¹ ÐºÐ°Ð¼ÐµÐ½Ñ">
            <a:extLst>
              <a:ext uri="{FF2B5EF4-FFF2-40B4-BE49-F238E27FC236}">
                <a16:creationId xmlns:a16="http://schemas.microsoft.com/office/drawing/2014/main" id="{849C0025-F5FE-4779-AC38-1BF47A313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0"/>
            <a:ext cx="7542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ÑÐ¾Ð·ÐµÑÑÑÐºÐ¸Ð¹ ÐºÐ°Ð¼ÐµÐ½Ñ ÐµÐ³Ð¸Ð¿ÐµÑÑÐºÐ¸Ð¹ ÑÐµÐºÑÑ">
            <a:extLst>
              <a:ext uri="{FF2B5EF4-FFF2-40B4-BE49-F238E27FC236}">
                <a16:creationId xmlns:a16="http://schemas.microsoft.com/office/drawing/2014/main" id="{A12EB71E-1A02-408A-A371-7CC31A0C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4438"/>
            <a:ext cx="7620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6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ÑÐ¾Ð·ÐµÑÑÑÐºÐ¸Ð¹ ÐºÐ°Ð¼ÐµÐ½Ñ ÐµÐ³Ð¸Ð¿ÐµÑÑÐºÐ¸Ð¹ ÑÐµÐºÑÑ">
            <a:extLst>
              <a:ext uri="{FF2B5EF4-FFF2-40B4-BE49-F238E27FC236}">
                <a16:creationId xmlns:a16="http://schemas.microsoft.com/office/drawing/2014/main" id="{E1BAB867-5DD3-4030-A1A0-CEAEA434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42963"/>
            <a:ext cx="11020425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8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DE764-60CE-4852-A407-13C3DFAA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DFB05-ED31-4A66-985E-08FDEBD3CC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Расшифрованы </a:t>
            </a:r>
            <a:r>
              <a:rPr lang="ru-RU" sz="2200" dirty="0" err="1"/>
              <a:t>егиПетские</a:t>
            </a:r>
            <a:r>
              <a:rPr lang="ru-RU" sz="2200" dirty="0"/>
              <a:t> иероглифы =</a:t>
            </a:r>
            <a:r>
              <a:rPr lang="en-US" sz="2200" dirty="0"/>
              <a:t>&gt; </a:t>
            </a:r>
            <a:r>
              <a:rPr lang="ru-RU" sz="2200" dirty="0"/>
              <a:t>появилась возможность читать огромное количество египетских документов, огромный прорыв для изучения истории </a:t>
            </a:r>
            <a:r>
              <a:rPr lang="ru-RU" sz="2200" dirty="0" err="1"/>
              <a:t>египта</a:t>
            </a:r>
            <a:endParaRPr lang="ru-RU" sz="2200" dirty="0"/>
          </a:p>
          <a:p>
            <a:r>
              <a:rPr lang="ru-RU" sz="2200" dirty="0"/>
              <a:t>Была доказана связь древнеегипетского (мёртвый язык) с коптским (живой язык)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1618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Ð±ÐµÑÐ¸ÑÑÑÐ½ÑÐºÐ°Ñ Ð½Ð°Ð´Ð¿Ð¸ÑÑ">
            <a:extLst>
              <a:ext uri="{FF2B5EF4-FFF2-40B4-BE49-F238E27FC236}">
                <a16:creationId xmlns:a16="http://schemas.microsoft.com/office/drawing/2014/main" id="{082C067B-9DFE-4A58-B853-21CB8908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8C697D7B-E7AC-4662-94D8-9CFE4C61D40A}"/>
              </a:ext>
            </a:extLst>
          </p:cNvPr>
          <p:cNvSpPr/>
          <p:nvPr/>
        </p:nvSpPr>
        <p:spPr>
          <a:xfrm>
            <a:off x="4968240" y="1635760"/>
            <a:ext cx="1473200" cy="9956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25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Ð±ÐµÑÐ¸ÑÑÑÐ½ÑÐºÐ°Ñ Ð½Ð°Ð´Ð¿Ð¸ÑÑ">
            <a:extLst>
              <a:ext uri="{FF2B5EF4-FFF2-40B4-BE49-F238E27FC236}">
                <a16:creationId xmlns:a16="http://schemas.microsoft.com/office/drawing/2014/main" id="{25A8D175-8A45-42BC-8E2D-D8FAEC15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19213"/>
            <a:ext cx="66675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30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72">
            <a:extLst>
              <a:ext uri="{FF2B5EF4-FFF2-40B4-BE49-F238E27FC236}">
                <a16:creationId xmlns:a16="http://schemas.microsoft.com/office/drawing/2014/main" id="{5943DB32-E236-468F-BA67-73D267EB5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199" name="Group 74">
            <a:extLst>
              <a:ext uri="{FF2B5EF4-FFF2-40B4-BE49-F238E27FC236}">
                <a16:creationId xmlns:a16="http://schemas.microsoft.com/office/drawing/2014/main" id="{6EC29B8C-B944-4955-A74F-434381C7B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9BCE50CB-EB47-4206-B9EF-851D4C1F8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7D97C6A0-2CE0-4D78-8B2F-F8DEA285C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BB3A0B9-47F9-46C1-8E60-71C853BD2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382FBDC-D93A-496C-BF20-C9B07E916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Image result for Ð±ÐµÑÐ¸ÑÑÑÐ½ÑÐºÐ°Ñ Ð½Ð°Ð´Ð¿Ð¸ÑÑ ÑÐµÐºÑÑ">
            <a:extLst>
              <a:ext uri="{FF2B5EF4-FFF2-40B4-BE49-F238E27FC236}">
                <a16:creationId xmlns:a16="http://schemas.microsoft.com/office/drawing/2014/main" id="{5079AFC5-FC5C-4BDA-B51B-98C3E04CB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9" b="1"/>
          <a:stretch/>
        </p:blipFill>
        <p:spPr bwMode="auto">
          <a:xfrm>
            <a:off x="643467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16CB07A-DCE4-4099-BA19-16FC1FFB6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Image result for Ð±ÐµÑÐ¸ÑÑÑÐ½ÑÐºÐ°Ñ Ð½Ð°Ð´Ð¿Ð¸ÑÑ">
            <a:extLst>
              <a:ext uri="{FF2B5EF4-FFF2-40B4-BE49-F238E27FC236}">
                <a16:creationId xmlns:a16="http://schemas.microsoft.com/office/drawing/2014/main" id="{488825D1-7259-46E6-ABD4-3D25A285C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9" r="4339" b="-1"/>
          <a:stretch/>
        </p:blipFill>
        <p:spPr bwMode="auto">
          <a:xfrm>
            <a:off x="6185520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3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76040-A715-4DB1-93A1-F9E8B06F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возникновения письма</a:t>
            </a:r>
          </a:p>
        </p:txBody>
      </p:sp>
      <p:pic>
        <p:nvPicPr>
          <p:cNvPr id="1026" name="Picture 2" descr="Image result for Ð½Ð°ÑÐºÐ°Ð»ÑÐ½ÑÐ¹ ÑÐ¸ÑÑÐ½Ð¾Ðº Ð·Ð¸Ð¼Ð¾ÑÐ¾Ð´Ð¾Ðº">
            <a:extLst>
              <a:ext uri="{FF2B5EF4-FFF2-40B4-BE49-F238E27FC236}">
                <a16:creationId xmlns:a16="http://schemas.microsoft.com/office/drawing/2014/main" id="{4DEB7DAC-DEA7-4E01-9B58-0C17B359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17" y="1736164"/>
            <a:ext cx="9736794" cy="400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66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ÑÐºÐ°Ð³Ð¸ÑÑÐºÐ°Ñ Ð¿ÐµÑÐ½Ñ Ð¸Ð´ÐµÐ¾Ð³ÑÐ°Ð¼Ð¼Ð°">
            <a:extLst>
              <a:ext uri="{FF2B5EF4-FFF2-40B4-BE49-F238E27FC236}">
                <a16:creationId xmlns:a16="http://schemas.microsoft.com/office/drawing/2014/main" id="{793DBDFD-D882-4D1C-9B54-667E214DE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0"/>
            <a:ext cx="4286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9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2358564-79B1-45D0-8EF3-5AF3D30C9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19C4AEB-F0C9-40BE-93E9-5CB5CF8BA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ÑÐ°ÑÐ»ÑÐ· Ð¿Ð¸ÑÑ">
            <a:extLst>
              <a:ext uri="{FF2B5EF4-FFF2-40B4-BE49-F238E27FC236}">
                <a16:creationId xmlns:a16="http://schemas.microsoft.com/office/drawing/2014/main" id="{6B8E0D72-A03D-459B-97A7-B7ADD375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54" y="995035"/>
            <a:ext cx="3218106" cy="44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9">
            <a:extLst>
              <a:ext uri="{FF2B5EF4-FFF2-40B4-BE49-F238E27FC236}">
                <a16:creationId xmlns:a16="http://schemas.microsoft.com/office/drawing/2014/main" id="{6CD863B4-4327-4AD5-8630-B3022110D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9F45B79-747A-4BDD-AD7D-23CEBD5B3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7554139" cy="6380796"/>
          </a:xfrm>
          <a:prstGeom prst="rect">
            <a:avLst/>
          </a:pr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9BF9-7986-4571-9092-813A6F6B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6382699" cy="1146825"/>
          </a:xfrm>
        </p:spPr>
        <p:txBody>
          <a:bodyPr>
            <a:normAutofit/>
          </a:bodyPr>
          <a:lstStyle/>
          <a:p>
            <a:r>
              <a:rPr lang="ru-RU" sz="3800">
                <a:solidFill>
                  <a:schemeClr val="bg1"/>
                </a:solidFill>
              </a:rPr>
              <a:t>Семиотика – наука о знаках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9EFAA-317F-4AA5-B27F-1811CFEA9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6382697" cy="344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Типы знаков по Пирсу:</a:t>
            </a:r>
          </a:p>
          <a:p>
            <a:r>
              <a:rPr lang="ru-RU" sz="2200" dirty="0">
                <a:solidFill>
                  <a:schemeClr val="bg1"/>
                </a:solidFill>
              </a:rPr>
              <a:t>Иконы</a:t>
            </a:r>
          </a:p>
          <a:p>
            <a:r>
              <a:rPr lang="ru-RU" sz="2200" dirty="0">
                <a:solidFill>
                  <a:schemeClr val="bg1"/>
                </a:solidFill>
              </a:rPr>
              <a:t>Индексы</a:t>
            </a:r>
          </a:p>
          <a:p>
            <a:r>
              <a:rPr lang="ru-RU" sz="2200" dirty="0">
                <a:solidFill>
                  <a:schemeClr val="bg1"/>
                </a:solidFill>
              </a:rPr>
              <a:t>символы</a:t>
            </a:r>
          </a:p>
        </p:txBody>
      </p:sp>
    </p:spTree>
    <p:extLst>
      <p:ext uri="{BB962C8B-B14F-4D97-AF65-F5344CB8AC3E}">
        <p14:creationId xmlns:p14="http://schemas.microsoft.com/office/powerpoint/2010/main" val="199475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DE141BC0-C2DF-4232-AB6C-80819E3AC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5" name="Freeform 11">
            <a:extLst>
              <a:ext uri="{FF2B5EF4-FFF2-40B4-BE49-F238E27FC236}">
                <a16:creationId xmlns:a16="http://schemas.microsoft.com/office/drawing/2014/main" id="{9BDBE454-F089-4465-B0A3-46179F1EA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F69BA40B-4294-476F-88F2-27BC6C606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25">
            <a:extLst>
              <a:ext uri="{FF2B5EF4-FFF2-40B4-BE49-F238E27FC236}">
                <a16:creationId xmlns:a16="http://schemas.microsoft.com/office/drawing/2014/main" id="{73E5E7A2-F041-4748-A921-1C5F48C85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4">
            <a:extLst>
              <a:ext uri="{FF2B5EF4-FFF2-40B4-BE49-F238E27FC236}">
                <a16:creationId xmlns:a16="http://schemas.microsoft.com/office/drawing/2014/main" id="{D4A7182D-FC7E-4BC5-BBC0-60D1742D1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3" name="5-Point Star 24">
            <a:extLst>
              <a:ext uri="{FF2B5EF4-FFF2-40B4-BE49-F238E27FC236}">
                <a16:creationId xmlns:a16="http://schemas.microsoft.com/office/drawing/2014/main" id="{49EC0A1F-A67D-4068-AA73-47EF71C9F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1B3AF84-62F7-4ED1-BD7C-78FA8609A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09FD0B3-E516-42B5-AFD6-E81BE1CF2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Ð¸ÐºÐ¾Ð½ÐºÐ¸">
            <a:extLst>
              <a:ext uri="{FF2B5EF4-FFF2-40B4-BE49-F238E27FC236}">
                <a16:creationId xmlns:a16="http://schemas.microsoft.com/office/drawing/2014/main" id="{E8443C3D-031B-4751-8E0F-C6D7E481D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3590"/>
          <a:stretch/>
        </p:blipFill>
        <p:spPr bwMode="auto">
          <a:xfrm>
            <a:off x="4943532" y="691546"/>
            <a:ext cx="6553803" cy="28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5D29604-2A80-483D-B211-931C9104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604D467-AE5C-44E8-9851-DBAF1C6AB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BFFB1-E4C3-4B62-B7B4-69068F51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12" y="4714814"/>
            <a:ext cx="10818199" cy="1075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Иконы</a:t>
            </a:r>
          </a:p>
        </p:txBody>
      </p:sp>
      <p:sp>
        <p:nvSpPr>
          <p:cNvPr id="93" name="5-Point Star 8">
            <a:extLst>
              <a:ext uri="{FF2B5EF4-FFF2-40B4-BE49-F238E27FC236}">
                <a16:creationId xmlns:a16="http://schemas.microsoft.com/office/drawing/2014/main" id="{AE32D34D-824D-4B62-B4EB-AB717D03F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0" name="Picture 4" descr="Image result for Ð¿ÐµÑÑÐ¾Ð²-Ð²Ð¾Ð´ÐºÐ¸Ð½ Ð¼Ð°Ð´Ð¾Ð½Ð½Ð°">
            <a:extLst>
              <a:ext uri="{FF2B5EF4-FFF2-40B4-BE49-F238E27FC236}">
                <a16:creationId xmlns:a16="http://schemas.microsoft.com/office/drawing/2014/main" id="{AA2001B1-EB67-42F8-A64A-8BF088122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1" r="-4" b="18799"/>
          <a:stretch/>
        </p:blipFill>
        <p:spPr bwMode="auto">
          <a:xfrm>
            <a:off x="685913" y="691545"/>
            <a:ext cx="4134176" cy="28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4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78A8B-3837-4C67-BD63-59DE50B2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икона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AAD0B-BF97-43B9-8574-2AC51A2105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Icon, </a:t>
            </a:r>
            <a:r>
              <a:rPr lang="da-DK" sz="2200" dirty="0"/>
              <a:t>from Ancient Greek </a:t>
            </a:r>
            <a:r>
              <a:rPr lang="el-GR" sz="2200" dirty="0"/>
              <a:t>εἰκών (</a:t>
            </a:r>
            <a:r>
              <a:rPr lang="da-DK" sz="2200" i="1" dirty="0"/>
              <a:t>eikṓn</a:t>
            </a:r>
            <a:r>
              <a:rPr lang="da-DK" sz="2200" dirty="0"/>
              <a:t>, “likeness, image, portrait”)</a:t>
            </a:r>
            <a:r>
              <a:rPr lang="ru-RU" sz="2200" dirty="0"/>
              <a:t> – знаки, содержащие образ предмета (похожие на него внешне)</a:t>
            </a:r>
          </a:p>
        </p:txBody>
      </p:sp>
    </p:spTree>
    <p:extLst>
      <p:ext uri="{BB962C8B-B14F-4D97-AF65-F5344CB8AC3E}">
        <p14:creationId xmlns:p14="http://schemas.microsoft.com/office/powerpoint/2010/main" val="90826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394A7311-1D93-4196-9878-8EACE6443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5" name="Freeform 11">
            <a:extLst>
              <a:ext uri="{FF2B5EF4-FFF2-40B4-BE49-F238E27FC236}">
                <a16:creationId xmlns:a16="http://schemas.microsoft.com/office/drawing/2014/main" id="{37B86E25-F1DB-43C7-B7C2-E7EF4F949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43105654-9AEF-4A04-BFA9-0D0663D94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25">
            <a:extLst>
              <a:ext uri="{FF2B5EF4-FFF2-40B4-BE49-F238E27FC236}">
                <a16:creationId xmlns:a16="http://schemas.microsoft.com/office/drawing/2014/main" id="{04C6DCB3-AA13-4207-A84C-F5D383229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4">
            <a:extLst>
              <a:ext uri="{FF2B5EF4-FFF2-40B4-BE49-F238E27FC236}">
                <a16:creationId xmlns:a16="http://schemas.microsoft.com/office/drawing/2014/main" id="{C7541880-A94E-4E73-B3FA-C024DC844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3" name="5-Point Star 24">
            <a:extLst>
              <a:ext uri="{FF2B5EF4-FFF2-40B4-BE49-F238E27FC236}">
                <a16:creationId xmlns:a16="http://schemas.microsoft.com/office/drawing/2014/main" id="{E5D34107-F570-4F65-B31E-E7F98C534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FC7DD21-2BD5-4634-A597-80D4DE5D2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05BB9F0-FC6B-4731-BE83-B36786D21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tudfiles.net/html/2706/1163/html_MuSfkIagcb.JjRQ/img-8A2MpY.png">
            <a:extLst>
              <a:ext uri="{FF2B5EF4-FFF2-40B4-BE49-F238E27FC236}">
                <a16:creationId xmlns:a16="http://schemas.microsoft.com/office/drawing/2014/main" id="{A5255B53-DFC0-487E-B822-2A8F304C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48" y="691546"/>
            <a:ext cx="4405371" cy="28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E760CAD0-026C-42B9-8263-A0178BC5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5D62938-9F21-4F73-96B1-1AF15C02E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3B19D-8808-4E0F-AD3D-A979BDBB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12" y="4714814"/>
            <a:ext cx="10818199" cy="1075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Индексы</a:t>
            </a:r>
          </a:p>
        </p:txBody>
      </p:sp>
      <p:sp>
        <p:nvSpPr>
          <p:cNvPr id="93" name="5-Point Star 8">
            <a:extLst>
              <a:ext uri="{FF2B5EF4-FFF2-40B4-BE49-F238E27FC236}">
                <a16:creationId xmlns:a16="http://schemas.microsoft.com/office/drawing/2014/main" id="{205A4775-D746-40D4-9AF0-945B05B3B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ÑÐºÐ°Ð·Ð°ÑÐµÐ»Ñ">
            <a:extLst>
              <a:ext uri="{FF2B5EF4-FFF2-40B4-BE49-F238E27FC236}">
                <a16:creationId xmlns:a16="http://schemas.microsoft.com/office/drawing/2014/main" id="{8AA31AC2-92E2-4917-884B-FA9F445AB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48" y="691545"/>
            <a:ext cx="2874505" cy="28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8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56770-D71E-4AC2-8F7A-BD725640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FECB44-EBB7-41BC-9539-9F461BCE81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Index, From Latin </a:t>
            </a:r>
            <a:r>
              <a:rPr lang="en-US" sz="2200" i="1" dirty="0"/>
              <a:t>index</a:t>
            </a:r>
            <a:r>
              <a:rPr lang="en-US" sz="2200" dirty="0"/>
              <a:t> (“a discoverer, informer, spy; of things, an indicator, the forefinger, a title, superscription”), from </a:t>
            </a:r>
            <a:r>
              <a:rPr lang="en-US" sz="2200" i="1" dirty="0"/>
              <a:t>indicō</a:t>
            </a:r>
            <a:r>
              <a:rPr lang="en-US" sz="2200" dirty="0"/>
              <a:t>(“point out, show”) – </a:t>
            </a:r>
            <a:r>
              <a:rPr lang="ru-RU" sz="2200" dirty="0"/>
              <a:t>знак, указывающий на объект (но не изображающий его) и на отношения между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55676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394A7311-1D93-4196-9878-8EACE6443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5" name="Freeform 11">
            <a:extLst>
              <a:ext uri="{FF2B5EF4-FFF2-40B4-BE49-F238E27FC236}">
                <a16:creationId xmlns:a16="http://schemas.microsoft.com/office/drawing/2014/main" id="{37B86E25-F1DB-43C7-B7C2-E7EF4F949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43105654-9AEF-4A04-BFA9-0D0663D94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25">
            <a:extLst>
              <a:ext uri="{FF2B5EF4-FFF2-40B4-BE49-F238E27FC236}">
                <a16:creationId xmlns:a16="http://schemas.microsoft.com/office/drawing/2014/main" id="{04C6DCB3-AA13-4207-A84C-F5D383229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4">
            <a:extLst>
              <a:ext uri="{FF2B5EF4-FFF2-40B4-BE49-F238E27FC236}">
                <a16:creationId xmlns:a16="http://schemas.microsoft.com/office/drawing/2014/main" id="{C7541880-A94E-4E73-B3FA-C024DC844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3" name="5-Point Star 24">
            <a:extLst>
              <a:ext uri="{FF2B5EF4-FFF2-40B4-BE49-F238E27FC236}">
                <a16:creationId xmlns:a16="http://schemas.microsoft.com/office/drawing/2014/main" id="{E5D34107-F570-4F65-B31E-E7F98C534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FC7DD21-2BD5-4634-A597-80D4DE5D2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05BB9F0-FC6B-4731-BE83-B36786D21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sailor moon characters and symbols">
            <a:extLst>
              <a:ext uri="{FF2B5EF4-FFF2-40B4-BE49-F238E27FC236}">
                <a16:creationId xmlns:a16="http://schemas.microsoft.com/office/drawing/2014/main" id="{CCD4F94B-4B4B-4236-99A8-2C66C884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8" y="691546"/>
            <a:ext cx="6181731" cy="28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E760CAD0-026C-42B9-8263-A0178BC5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5D62938-9F21-4F73-96B1-1AF15C02E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856D7-E39B-421F-84C7-04678DE6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12" y="4714814"/>
            <a:ext cx="10818199" cy="1075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символы</a:t>
            </a:r>
          </a:p>
        </p:txBody>
      </p:sp>
      <p:sp>
        <p:nvSpPr>
          <p:cNvPr id="93" name="5-Point Star 8">
            <a:extLst>
              <a:ext uri="{FF2B5EF4-FFF2-40B4-BE49-F238E27FC236}">
                <a16:creationId xmlns:a16="http://schemas.microsoft.com/office/drawing/2014/main" id="{205A4775-D746-40D4-9AF0-945B05B3B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Image result for ÑÐ¸Ð¼Ð²Ð¾Ð»Ñ">
            <a:extLst>
              <a:ext uri="{FF2B5EF4-FFF2-40B4-BE49-F238E27FC236}">
                <a16:creationId xmlns:a16="http://schemas.microsoft.com/office/drawing/2014/main" id="{46529600-48CA-43AD-B6BE-A3C39F2A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9" y="691545"/>
            <a:ext cx="3057984" cy="28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067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73</Words>
  <Application>Microsoft Office PowerPoint</Application>
  <PresentationFormat>Широкоэкранный</PresentationFormat>
  <Paragraphs>21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Impact</vt:lpstr>
      <vt:lpstr>Главное мероприятие</vt:lpstr>
      <vt:lpstr>Письменности</vt:lpstr>
      <vt:lpstr>История возникновения письма</vt:lpstr>
      <vt:lpstr>Презентация PowerPoint</vt:lpstr>
      <vt:lpstr>Семиотика – наука о знаках</vt:lpstr>
      <vt:lpstr>Иконы</vt:lpstr>
      <vt:lpstr>икона</vt:lpstr>
      <vt:lpstr>Индексы</vt:lpstr>
      <vt:lpstr>Индекс</vt:lpstr>
      <vt:lpstr>символы</vt:lpstr>
      <vt:lpstr>символ</vt:lpstr>
      <vt:lpstr>Какие это типы знаков?</vt:lpstr>
      <vt:lpstr>Презентация PowerPoint</vt:lpstr>
      <vt:lpstr>Презентация PowerPoint</vt:lpstr>
      <vt:lpstr>Презентация PowerPoint</vt:lpstr>
      <vt:lpstr>Последствия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Письменности</dc:title>
  <dc:creator>Наследскова Полина Леонидовна</dc:creator>
  <cp:lastModifiedBy>Наследскова Полина Леонидовна</cp:lastModifiedBy>
  <cp:revision>7</cp:revision>
  <dcterms:created xsi:type="dcterms:W3CDTF">2019-03-04T20:14:11Z</dcterms:created>
  <dcterms:modified xsi:type="dcterms:W3CDTF">2019-03-05T19:42:11Z</dcterms:modified>
</cp:coreProperties>
</file>