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781B2-57D2-4430-A59D-B5570FD6B51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320674-330E-429B-AE2C-98D9CBC8349C}">
      <dgm:prSet/>
      <dgm:spPr/>
      <dgm:t>
        <a:bodyPr/>
        <a:lstStyle/>
        <a:p>
          <a:r>
            <a:rPr lang="ru-RU"/>
            <a:t>Область лингвистики, которая занимается вычислением степени семантической близости между лингвистическими единицами на основании их распределения (дистрибуции) в больших массивах лингвистических данных (текстовых корпусах).</a:t>
          </a:r>
          <a:endParaRPr lang="en-US"/>
        </a:p>
      </dgm:t>
    </dgm:pt>
    <dgm:pt modelId="{A8912118-9851-435F-83EF-9E5C1D47E01F}" type="parTrans" cxnId="{F2B5EA0D-F544-4FA9-ABA2-591FDCD54EAB}">
      <dgm:prSet/>
      <dgm:spPr/>
      <dgm:t>
        <a:bodyPr/>
        <a:lstStyle/>
        <a:p>
          <a:endParaRPr lang="en-US"/>
        </a:p>
      </dgm:t>
    </dgm:pt>
    <dgm:pt modelId="{6CB5B4A2-E844-493D-B10B-17E880F429BD}" type="sibTrans" cxnId="{F2B5EA0D-F544-4FA9-ABA2-591FDCD54EAB}">
      <dgm:prSet/>
      <dgm:spPr/>
      <dgm:t>
        <a:bodyPr/>
        <a:lstStyle/>
        <a:p>
          <a:endParaRPr lang="en-US"/>
        </a:p>
      </dgm:t>
    </dgm:pt>
    <dgm:pt modelId="{3D948BDB-7A09-4182-810D-7D15E6B8C9F2}">
      <dgm:prSet/>
      <dgm:spPr/>
      <dgm:t>
        <a:bodyPr/>
        <a:lstStyle/>
        <a:p>
          <a:r>
            <a:rPr lang="ru-RU"/>
            <a:t>То есть – вычисляет семантическую близость слов на основании того, в каких контекстах они используются. Чем больше контекстов – тем выше точность</a:t>
          </a:r>
          <a:endParaRPr lang="en-US"/>
        </a:p>
      </dgm:t>
    </dgm:pt>
    <dgm:pt modelId="{77812143-0CF1-4CDB-A21E-924F3D71E94A}" type="parTrans" cxnId="{5C9868E2-0CD0-4491-8F1C-294289CF0B1C}">
      <dgm:prSet/>
      <dgm:spPr/>
      <dgm:t>
        <a:bodyPr/>
        <a:lstStyle/>
        <a:p>
          <a:endParaRPr lang="en-US"/>
        </a:p>
      </dgm:t>
    </dgm:pt>
    <dgm:pt modelId="{8C54E546-AD32-4E48-8F66-5412B0A50A1C}" type="sibTrans" cxnId="{5C9868E2-0CD0-4491-8F1C-294289CF0B1C}">
      <dgm:prSet/>
      <dgm:spPr/>
      <dgm:t>
        <a:bodyPr/>
        <a:lstStyle/>
        <a:p>
          <a:endParaRPr lang="en-US"/>
        </a:p>
      </dgm:t>
    </dgm:pt>
    <dgm:pt modelId="{B2101088-2E25-43D6-8B2E-61868EBAC5F1}" type="pres">
      <dgm:prSet presAssocID="{D2C781B2-57D2-4430-A59D-B5570FD6B510}" presName="vert0" presStyleCnt="0">
        <dgm:presLayoutVars>
          <dgm:dir/>
          <dgm:animOne val="branch"/>
          <dgm:animLvl val="lvl"/>
        </dgm:presLayoutVars>
      </dgm:prSet>
      <dgm:spPr/>
    </dgm:pt>
    <dgm:pt modelId="{08FC7C69-FE1A-4B4C-91E4-332355E944F3}" type="pres">
      <dgm:prSet presAssocID="{A8320674-330E-429B-AE2C-98D9CBC8349C}" presName="thickLine" presStyleLbl="alignNode1" presStyleIdx="0" presStyleCnt="2"/>
      <dgm:spPr/>
    </dgm:pt>
    <dgm:pt modelId="{02D02C6A-167F-4507-9806-E39C6B2714F5}" type="pres">
      <dgm:prSet presAssocID="{A8320674-330E-429B-AE2C-98D9CBC8349C}" presName="horz1" presStyleCnt="0"/>
      <dgm:spPr/>
    </dgm:pt>
    <dgm:pt modelId="{5D7A9F43-BAE7-460A-949C-6D02318E9AD4}" type="pres">
      <dgm:prSet presAssocID="{A8320674-330E-429B-AE2C-98D9CBC8349C}" presName="tx1" presStyleLbl="revTx" presStyleIdx="0" presStyleCnt="2"/>
      <dgm:spPr/>
    </dgm:pt>
    <dgm:pt modelId="{5B3D99E3-D0E9-493E-9A24-BC45CCC94746}" type="pres">
      <dgm:prSet presAssocID="{A8320674-330E-429B-AE2C-98D9CBC8349C}" presName="vert1" presStyleCnt="0"/>
      <dgm:spPr/>
    </dgm:pt>
    <dgm:pt modelId="{5962A2AD-37AD-48D0-B13A-2E1C9E2A313F}" type="pres">
      <dgm:prSet presAssocID="{3D948BDB-7A09-4182-810D-7D15E6B8C9F2}" presName="thickLine" presStyleLbl="alignNode1" presStyleIdx="1" presStyleCnt="2"/>
      <dgm:spPr/>
    </dgm:pt>
    <dgm:pt modelId="{E84C52CC-6D1F-4C3C-BA14-C0B91288C2B4}" type="pres">
      <dgm:prSet presAssocID="{3D948BDB-7A09-4182-810D-7D15E6B8C9F2}" presName="horz1" presStyleCnt="0"/>
      <dgm:spPr/>
    </dgm:pt>
    <dgm:pt modelId="{40D049CD-3E74-47DC-8FD9-023EB49323D2}" type="pres">
      <dgm:prSet presAssocID="{3D948BDB-7A09-4182-810D-7D15E6B8C9F2}" presName="tx1" presStyleLbl="revTx" presStyleIdx="1" presStyleCnt="2"/>
      <dgm:spPr/>
    </dgm:pt>
    <dgm:pt modelId="{89A54A77-447A-4066-8E25-B41B65FB1DC6}" type="pres">
      <dgm:prSet presAssocID="{3D948BDB-7A09-4182-810D-7D15E6B8C9F2}" presName="vert1" presStyleCnt="0"/>
      <dgm:spPr/>
    </dgm:pt>
  </dgm:ptLst>
  <dgm:cxnLst>
    <dgm:cxn modelId="{F2B5EA0D-F544-4FA9-ABA2-591FDCD54EAB}" srcId="{D2C781B2-57D2-4430-A59D-B5570FD6B510}" destId="{A8320674-330E-429B-AE2C-98D9CBC8349C}" srcOrd="0" destOrd="0" parTransId="{A8912118-9851-435F-83EF-9E5C1D47E01F}" sibTransId="{6CB5B4A2-E844-493D-B10B-17E880F429BD}"/>
    <dgm:cxn modelId="{0375BA82-9E00-4C81-8EDB-65D0A38D3D67}" type="presOf" srcId="{A8320674-330E-429B-AE2C-98D9CBC8349C}" destId="{5D7A9F43-BAE7-460A-949C-6D02318E9AD4}" srcOrd="0" destOrd="0" presId="urn:microsoft.com/office/officeart/2008/layout/LinedList"/>
    <dgm:cxn modelId="{E6120B9F-540F-4A17-827F-C171A550306B}" type="presOf" srcId="{D2C781B2-57D2-4430-A59D-B5570FD6B510}" destId="{B2101088-2E25-43D6-8B2E-61868EBAC5F1}" srcOrd="0" destOrd="0" presId="urn:microsoft.com/office/officeart/2008/layout/LinedList"/>
    <dgm:cxn modelId="{4769FFDE-3F74-4EA0-9DC9-E9EE93EB703F}" type="presOf" srcId="{3D948BDB-7A09-4182-810D-7D15E6B8C9F2}" destId="{40D049CD-3E74-47DC-8FD9-023EB49323D2}" srcOrd="0" destOrd="0" presId="urn:microsoft.com/office/officeart/2008/layout/LinedList"/>
    <dgm:cxn modelId="{5C9868E2-0CD0-4491-8F1C-294289CF0B1C}" srcId="{D2C781B2-57D2-4430-A59D-B5570FD6B510}" destId="{3D948BDB-7A09-4182-810D-7D15E6B8C9F2}" srcOrd="1" destOrd="0" parTransId="{77812143-0CF1-4CDB-A21E-924F3D71E94A}" sibTransId="{8C54E546-AD32-4E48-8F66-5412B0A50A1C}"/>
    <dgm:cxn modelId="{3BD3F3FA-627A-457B-A142-D092BC0DA924}" type="presParOf" srcId="{B2101088-2E25-43D6-8B2E-61868EBAC5F1}" destId="{08FC7C69-FE1A-4B4C-91E4-332355E944F3}" srcOrd="0" destOrd="0" presId="urn:microsoft.com/office/officeart/2008/layout/LinedList"/>
    <dgm:cxn modelId="{DA51A66F-F068-45C4-BFFD-D76DB748D7D2}" type="presParOf" srcId="{B2101088-2E25-43D6-8B2E-61868EBAC5F1}" destId="{02D02C6A-167F-4507-9806-E39C6B2714F5}" srcOrd="1" destOrd="0" presId="urn:microsoft.com/office/officeart/2008/layout/LinedList"/>
    <dgm:cxn modelId="{327F34CC-5F6B-4DF8-9169-A7CE0E6A8EC5}" type="presParOf" srcId="{02D02C6A-167F-4507-9806-E39C6B2714F5}" destId="{5D7A9F43-BAE7-460A-949C-6D02318E9AD4}" srcOrd="0" destOrd="0" presId="urn:microsoft.com/office/officeart/2008/layout/LinedList"/>
    <dgm:cxn modelId="{524519BD-C51D-4F1C-B9C0-316AD41838A3}" type="presParOf" srcId="{02D02C6A-167F-4507-9806-E39C6B2714F5}" destId="{5B3D99E3-D0E9-493E-9A24-BC45CCC94746}" srcOrd="1" destOrd="0" presId="urn:microsoft.com/office/officeart/2008/layout/LinedList"/>
    <dgm:cxn modelId="{3A66DA55-4313-4C28-AEF9-D8434C7E9666}" type="presParOf" srcId="{B2101088-2E25-43D6-8B2E-61868EBAC5F1}" destId="{5962A2AD-37AD-48D0-B13A-2E1C9E2A313F}" srcOrd="2" destOrd="0" presId="urn:microsoft.com/office/officeart/2008/layout/LinedList"/>
    <dgm:cxn modelId="{3BF9945B-7B0D-4611-8D12-38846E55D340}" type="presParOf" srcId="{B2101088-2E25-43D6-8B2E-61868EBAC5F1}" destId="{E84C52CC-6D1F-4C3C-BA14-C0B91288C2B4}" srcOrd="3" destOrd="0" presId="urn:microsoft.com/office/officeart/2008/layout/LinedList"/>
    <dgm:cxn modelId="{56B0EF39-CA37-478C-A6A4-40B3DB8DEB20}" type="presParOf" srcId="{E84C52CC-6D1F-4C3C-BA14-C0B91288C2B4}" destId="{40D049CD-3E74-47DC-8FD9-023EB49323D2}" srcOrd="0" destOrd="0" presId="urn:microsoft.com/office/officeart/2008/layout/LinedList"/>
    <dgm:cxn modelId="{BBB111D2-9661-4C50-8B82-1A3481410BF2}" type="presParOf" srcId="{E84C52CC-6D1F-4C3C-BA14-C0B91288C2B4}" destId="{89A54A77-447A-4066-8E25-B41B65FB1D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7C69-FE1A-4B4C-91E4-332355E944F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9F43-BAE7-460A-949C-6D02318E9AD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Область лингвистики, которая занимается вычислением степени семантической близости между лингвистическими единицами на основании их распределения (дистрибуции) в больших массивах лингвистических данных (текстовых корпусах).</a:t>
          </a:r>
          <a:endParaRPr lang="en-US" sz="2400" kern="1200"/>
        </a:p>
      </dsp:txBody>
      <dsp:txXfrm>
        <a:off x="0" y="0"/>
        <a:ext cx="6492875" cy="2552700"/>
      </dsp:txXfrm>
    </dsp:sp>
    <dsp:sp modelId="{5962A2AD-37AD-48D0-B13A-2E1C9E2A313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049CD-3E74-47DC-8FD9-023EB49323D2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То есть – вычисляет семантическую близость слов на основании того, в каких контекстах они используются. Чем больше контекстов – тем выше точность</a:t>
          </a:r>
          <a:endParaRPr lang="en-US" sz="2400" kern="120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4D28F-8A2C-4FCC-9D97-D6AFE722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130B46-ECF6-4ABA-9BB7-A9B21AE6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889AC3-AB5D-451B-9173-80A774C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3766CC-32C4-48C8-B686-2CA2DE7C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117E-4E34-46F2-89B8-8E22029C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90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653F0-706D-490D-B53E-006E36F3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35B82E-A13E-4A80-A504-6FBDD25F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D3E3A7-C709-445F-99C5-FA642762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8DAB41-08E6-4899-8CB3-AB4E879E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2262-BE20-4416-A8DE-67E639B2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0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BC56D2-E558-4659-8638-56F524BE3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A3DF18-7FCD-40FC-A79B-E9F1BD25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B4541-C221-4B3D-9064-E7DD46ED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73E39-6DB7-49B5-9195-D0C53B23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FC555-5D3B-40C3-B43E-423D7896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1843A-91AF-42B5-A162-C637E38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972B6-5A2F-4B27-888E-839FE86B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643FE2-2ED3-454A-AB5E-D390FB7F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BED1D1-0C46-4765-94F9-3F8956ED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511ED-A8CC-4AED-8854-9E79458A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BBA6C-092B-4B7C-B072-6662F12C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54ED5F-47FA-472A-8F03-D50DE95D9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9ED96-B5DF-4F77-92F8-0F8311B5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06582-E17C-4CD2-9875-05DDA056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BB279-D4BA-421A-8519-A1F1281E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8EB31-B457-4149-BF68-E6759E52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3C370-E557-4FD6-9408-69DC0BD35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FA06A2-623D-4424-8D58-C98FD5549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E9C380-0560-45CE-A280-998E9A6A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8E933-6A4C-4739-976A-09A045D9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BC270F-BD3D-4387-8535-92CFADA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03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EA3E1-A3EC-4F70-AF8F-C03C42DC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401517-B12B-4B40-87B1-4A18D133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BB538-9CF7-4BEA-8304-23541797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1D671-709E-40E6-B8DE-CEB8210EF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9F8F24-F665-4562-885A-D3BD2D821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B56236-6968-4A06-9AB4-4874BBC7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AF1CE9-66A1-4FA2-9FD0-E833A940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4C2C28-755B-42F9-BC35-E3075A2A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1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55C06-DC79-4C95-9808-E5556951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48513C-261D-4705-BF6F-C4DF3988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5CEF99-37E2-4598-BD57-E15F603B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10BDCF-AC9C-47C1-AB72-9FA15D1C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9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261622-680D-480A-9A25-F385B753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AB3787-FA74-4F52-AF27-C8A75ACD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50912-678D-4A0C-AF53-5354864C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4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B0F64-DA0A-4C5C-9AF2-2C038DB3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3EDF1-28C6-41C8-8024-DD2C01A1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36D054-426E-4FE4-AA69-ED7C69E8E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5C0E3-F6DF-4551-850B-57E40489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F6BDA4-60A1-45D1-94B3-4AAD9C1E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F23CC-9985-4102-8778-8EBC75CB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4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712D6-F6D4-4256-BC0C-85D9884C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CF08CA-2FAC-45F3-BB96-54B7222A4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62BDF2-F2DA-42B5-BD2F-B414697C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06DC2-ADCB-4D85-8D6E-A45392C8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EDB520-28CE-4B7D-8426-647C41FC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7103BF-9F69-4A56-AE28-E85DBF3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6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B12B4-8463-4F2E-B45D-1D44E5CF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5B07B8-7737-46A8-80A4-D98AD87A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CCABA-5019-4954-811B-2C94D59B5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504A-6532-442B-98E3-BDBE3EB4720B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2DCC4-0B08-40B1-80DB-074B9542F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270C1E-0314-4565-ADD9-D58D7D6C8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F6030-4320-4DC7-A6B5-1696CCFC6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77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usvectores.org/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72E4D9-3056-425F-B5FE-2CCEDE3EF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640B3-45F7-447A-9EFF-A73C62A1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ru-RU" sz="4000" dirty="0">
                <a:solidFill>
                  <a:schemeClr val="bg2"/>
                </a:solidFill>
              </a:rPr>
              <a:t>Дистрибутивная семантика</a:t>
            </a:r>
          </a:p>
        </p:txBody>
      </p:sp>
    </p:spTree>
    <p:extLst>
      <p:ext uri="{BB962C8B-B14F-4D97-AF65-F5344CB8AC3E}">
        <p14:creationId xmlns:p14="http://schemas.microsoft.com/office/powerpoint/2010/main" val="123014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B5F50D-3666-49F5-8060-85D6D688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87" y="0"/>
            <a:ext cx="3867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4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A6252-6D1D-4754-8E86-242D0E1A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это применяется?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1D517-EFAF-4325-A2E4-D46FEEBA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дистрибутивной семантики можно снимать омонимию!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22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C359-924B-42E4-98F6-308379C5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93399-492C-4991-AA07-ECD9226C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https://rusvectores.org/ru/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21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9CAD8-2D6A-477F-BE1C-3CCAD15F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Что это?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2FAE0C6-93DF-48CA-8EAD-970821146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25529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91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0CA90-D9C6-4794-8953-401F4DAA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Все ли слова можно сравнивать?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0E027-7D77-4739-901C-4E14AF3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Нет – сравнивать можно только слова внутри одного класса.</a:t>
            </a:r>
          </a:p>
          <a:p>
            <a:pPr marL="0" indent="0">
              <a:buNone/>
            </a:pPr>
            <a:r>
              <a:rPr lang="ru-RU" sz="2400" dirty="0"/>
              <a:t>Как определить, относятся ли слова к одному классу?</a:t>
            </a:r>
          </a:p>
          <a:p>
            <a:pPr marL="0" indent="0">
              <a:buNone/>
            </a:pPr>
            <a:r>
              <a:rPr lang="ru-RU" sz="2400" dirty="0"/>
              <a:t>Слова относятся к одному классу, если они могут выступать в одних и тех же контекстах (замещать друг друга).</a:t>
            </a:r>
          </a:p>
          <a:p>
            <a:pPr marL="0" indent="0">
              <a:buNone/>
            </a:pPr>
            <a:r>
              <a:rPr lang="ru-RU" sz="2400" dirty="0"/>
              <a:t>Можно сравнить слова </a:t>
            </a:r>
            <a:r>
              <a:rPr lang="ru-RU" sz="2400" i="1" dirty="0"/>
              <a:t>машина</a:t>
            </a:r>
            <a:r>
              <a:rPr lang="ru-RU" sz="2400" dirty="0"/>
              <a:t> и </a:t>
            </a:r>
            <a:r>
              <a:rPr lang="ru-RU" sz="2400" i="1" dirty="0"/>
              <a:t>слон</a:t>
            </a:r>
            <a:r>
              <a:rPr lang="ru-RU" sz="2400" dirty="0"/>
              <a:t> (общий контекст: Петя видит _______)</a:t>
            </a:r>
          </a:p>
          <a:p>
            <a:pPr marL="0" indent="0">
              <a:buNone/>
            </a:pPr>
            <a:r>
              <a:rPr lang="ru-RU" sz="2400" dirty="0"/>
              <a:t>Нельзя сравнить слова </a:t>
            </a:r>
            <a:r>
              <a:rPr lang="ru-RU" sz="2400" i="1" dirty="0"/>
              <a:t>машина</a:t>
            </a:r>
            <a:r>
              <a:rPr lang="ru-RU" sz="2400" dirty="0"/>
              <a:t> и </a:t>
            </a:r>
            <a:r>
              <a:rPr lang="ru-RU" sz="2400" i="1" dirty="0"/>
              <a:t>под</a:t>
            </a:r>
            <a:r>
              <a:rPr lang="ru-RU" sz="2400" dirty="0"/>
              <a:t> (нет общих контекстов)</a:t>
            </a:r>
          </a:p>
        </p:txBody>
      </p:sp>
    </p:spTree>
    <p:extLst>
      <p:ext uri="{BB962C8B-B14F-4D97-AF65-F5344CB8AC3E}">
        <p14:creationId xmlns:p14="http://schemas.microsoft.com/office/powerpoint/2010/main" val="258787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1BD7C-4CA3-4EA8-92E9-CE4A656E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Немного истории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E7522-4206-435B-89BE-AC3FA0E8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5734"/>
            <a:ext cx="72916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Дистрибутивный анализ впервые был предложен Леонардом </a:t>
            </a:r>
            <a:r>
              <a:rPr lang="ru-RU" sz="2400"/>
              <a:t>Бумфилдом</a:t>
            </a:r>
            <a:r>
              <a:rPr lang="ru-RU" sz="2400" dirty="0"/>
              <a:t> в 20-х годах ХХ века для фонологии и морфологии.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Короткий вопрос – что такое фонология?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6B9D198-D4E4-4CB6-BEE2-54E9BE6EB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4091" y="2162236"/>
            <a:ext cx="1993686" cy="2533528"/>
            <a:chOff x="7807230" y="2012810"/>
            <a:chExt cx="3251252" cy="345986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4CAB50-ADBF-4507-BD9E-118CC0FF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175122F-0AD8-477D-8078-E8D1BBB04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2D2D2D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Ð»ÐµÐ¾Ð½Ð°ÑÐ´ Ð±Ð»ÑÐ¼ÑÐ¸Ð»Ð´">
            <a:extLst>
              <a:ext uri="{FF2B5EF4-FFF2-40B4-BE49-F238E27FC236}">
                <a16:creationId xmlns:a16="http://schemas.microsoft.com/office/drawing/2014/main" id="{BBB8BE32-4D8A-4171-A1DF-841BCA5C8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539"/>
          <a:stretch/>
        </p:blipFill>
        <p:spPr bwMode="auto">
          <a:xfrm>
            <a:off x="9279020" y="2280662"/>
            <a:ext cx="1771438" cy="22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8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4B430-A665-4C4C-82A4-DEFABC37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Дистрибутивная 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DE084-4F16-49E8-85CE-5BD4F5CC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Лингвистические единицы, встречающиеся в схожих контекстах, имеют близкие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6879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87819-8116-4685-9E16-24B5EF94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1581F-73CA-4BFC-AB55-EA0123FF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Слова представляются в качестве векторов, «координаты» которых – их контексты.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ru-RU" dirty="0"/>
              <a:t>	пить	видеть	жарить	ломать	замораживать</a:t>
            </a:r>
          </a:p>
          <a:p>
            <a:pPr marL="0" indent="0">
              <a:buNone/>
            </a:pPr>
            <a:r>
              <a:rPr lang="ru-RU" dirty="0"/>
              <a:t>кофе	15	2		4		0		0</a:t>
            </a:r>
          </a:p>
          <a:p>
            <a:pPr marL="0" indent="0">
              <a:buNone/>
            </a:pPr>
            <a:r>
              <a:rPr lang="ru-RU" dirty="0"/>
              <a:t>чай	17	3		0		0		0</a:t>
            </a:r>
          </a:p>
          <a:p>
            <a:pPr marL="0" indent="0">
              <a:buNone/>
            </a:pPr>
            <a:r>
              <a:rPr lang="ru-RU" dirty="0"/>
              <a:t>ветка	0	5		0		18		0</a:t>
            </a:r>
          </a:p>
        </p:txBody>
      </p:sp>
    </p:spTree>
    <p:extLst>
      <p:ext uri="{BB962C8B-B14F-4D97-AF65-F5344CB8AC3E}">
        <p14:creationId xmlns:p14="http://schemas.microsoft.com/office/powerpoint/2010/main" val="182613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B5B28-44B6-4CA3-8B07-FDD0A83A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определяется контекст?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0010A6-6765-4CFE-86D6-226B56E2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зависит от целей исследования – контекстом может считаться от 1-2 окружающих слов, до 50 и более.</a:t>
            </a:r>
          </a:p>
        </p:txBody>
      </p:sp>
    </p:spTree>
    <p:extLst>
      <p:ext uri="{BB962C8B-B14F-4D97-AF65-F5344CB8AC3E}">
        <p14:creationId xmlns:p14="http://schemas.microsoft.com/office/powerpoint/2010/main" val="84976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5431A-4F73-40F0-928F-A712CDA6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Как узнать близость слов?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48B2F-DA14-4445-90C3-6C4C12CE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/>
              <a:t>Близкими по значению считаются слова, расположенные близко друг к другу в векторном пространстве. Чтобы узнать расстояние между векторами, в  дистрибутивной семантике используется </a:t>
            </a:r>
            <a:r>
              <a:rPr lang="ru-RU" sz="2000" b="1"/>
              <a:t>косинусная мера</a:t>
            </a:r>
          </a:p>
          <a:p>
            <a:pPr marL="0" indent="0">
              <a:buNone/>
            </a:pPr>
            <a:endParaRPr lang="ru-RU" sz="2000" b="1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C3BE67-AB1C-47DF-91BF-1708968D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90" y="3446698"/>
            <a:ext cx="6548250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9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3C87C-3F2A-4FAB-836C-3AE265DA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5D0E7-F19B-47BA-ACC3-FA75F09A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92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262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Дистрибутивная семантика</vt:lpstr>
      <vt:lpstr>Что это?</vt:lpstr>
      <vt:lpstr>Все ли слова можно сравнивать?</vt:lpstr>
      <vt:lpstr>Немного истории</vt:lpstr>
      <vt:lpstr>Дистрибутивная гипотеза</vt:lpstr>
      <vt:lpstr>Математическая модель</vt:lpstr>
      <vt:lpstr>Как определяется контекст?</vt:lpstr>
      <vt:lpstr>Как узнать близость слов?</vt:lpstr>
      <vt:lpstr>тренировка</vt:lpstr>
      <vt:lpstr>Презентация PowerPoint</vt:lpstr>
      <vt:lpstr>Где это применяется?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Дистрибутивная семантика</dc:title>
  <dc:creator>Наследскова Полина Леонидовна</dc:creator>
  <cp:lastModifiedBy>Наследскова Полина Леонидовна</cp:lastModifiedBy>
  <cp:revision>4</cp:revision>
  <dcterms:created xsi:type="dcterms:W3CDTF">2019-04-02T20:58:01Z</dcterms:created>
  <dcterms:modified xsi:type="dcterms:W3CDTF">2019-04-03T09:00:20Z</dcterms:modified>
</cp:coreProperties>
</file>