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67" r:id="rId6"/>
    <p:sldId id="276" r:id="rId7"/>
    <p:sldId id="277" r:id="rId8"/>
    <p:sldId id="278" r:id="rId9"/>
    <p:sldId id="279" r:id="rId10"/>
    <p:sldId id="280" r:id="rId11"/>
    <p:sldId id="281" r:id="rId12"/>
    <p:sldId id="266" r:id="rId13"/>
    <p:sldId id="268" r:id="rId14"/>
    <p:sldId id="270" r:id="rId15"/>
    <p:sldId id="260" r:id="rId16"/>
    <p:sldId id="259" r:id="rId17"/>
    <p:sldId id="271" r:id="rId18"/>
    <p:sldId id="272" r:id="rId19"/>
    <p:sldId id="273" r:id="rId20"/>
    <p:sldId id="265" r:id="rId21"/>
    <p:sldId id="261" r:id="rId22"/>
    <p:sldId id="262" r:id="rId23"/>
    <p:sldId id="263" r:id="rId24"/>
    <p:sldId id="264" r:id="rId25"/>
    <p:sldId id="274" r:id="rId26"/>
    <p:sldId id="27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2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9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0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65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6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5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05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42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2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8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0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7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6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27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85AF-E548-40F1-A3E6-F38531FF929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93E5-AEAF-42D4-B942-027564128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47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36337-50C9-4089-86DF-3A7F0DC2A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Языки и диалекты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B81DF-921E-4145-89CB-19B12E9FD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Где кончается один язык и начинается другой?</a:t>
            </a:r>
          </a:p>
        </p:txBody>
      </p:sp>
    </p:spTree>
    <p:extLst>
      <p:ext uri="{BB962C8B-B14F-4D97-AF65-F5344CB8AC3E}">
        <p14:creationId xmlns:p14="http://schemas.microsoft.com/office/powerpoint/2010/main" val="103509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2721B-EF98-4AF6-B29C-38A44D45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Литературный язык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9C0F0-67EC-4FAD-9CAF-83BBCF5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«Узаконенная» версия языка.</a:t>
            </a:r>
          </a:p>
        </p:txBody>
      </p:sp>
    </p:spTree>
    <p:extLst>
      <p:ext uri="{BB962C8B-B14F-4D97-AF65-F5344CB8AC3E}">
        <p14:creationId xmlns:p14="http://schemas.microsoft.com/office/powerpoint/2010/main" val="172695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F9A852-13F1-4958-AC4B-E46C9CD4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«Несмотря на значительное единство лексического и грамматического фонда русских говоров, различия в диалектных системах могут быть весьма значительными.»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Как же тогда понять – диалект это или уже другой язык?</a:t>
            </a:r>
          </a:p>
        </p:txBody>
      </p:sp>
    </p:spTree>
    <p:extLst>
      <p:ext uri="{BB962C8B-B14F-4D97-AF65-F5344CB8AC3E}">
        <p14:creationId xmlns:p14="http://schemas.microsoft.com/office/powerpoint/2010/main" val="157257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FA3B9-0D05-4EF7-9E1D-42468DC2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отличить язык от диалекта?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94713-62A2-4AF2-8DFD-6070DD3F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Два взгляда:</a:t>
            </a:r>
          </a:p>
          <a:p>
            <a:r>
              <a:rPr lang="ru-RU" dirty="0"/>
              <a:t>Неформальный – язык, это диалект, у которого есть армия и флот.</a:t>
            </a:r>
          </a:p>
          <a:p>
            <a:r>
              <a:rPr lang="ru-RU" dirty="0"/>
              <a:t>Формальный – лингвистические инструменты, позволяющие измерить, насколько варианты одного языка разошлись.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68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4EAA1-42E8-4D1F-9C7F-86CE140F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Взаимопонимание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A2631-D58C-44CB-87F3-F623B154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Пусть есть два идиома.</a:t>
            </a:r>
          </a:p>
          <a:p>
            <a:pPr marL="0" indent="0">
              <a:buNone/>
            </a:pPr>
            <a:r>
              <a:rPr lang="ru-RU" sz="2400" dirty="0"/>
              <a:t>Если носители этих идиомов, каждый используя свой вариант, понимают друг друга, они говорят на разных диалектах одного языка.</a:t>
            </a:r>
          </a:p>
          <a:p>
            <a:pPr marL="0" indent="0">
              <a:buNone/>
            </a:pPr>
            <a:r>
              <a:rPr lang="ru-RU" sz="2400" dirty="0"/>
              <a:t>Если они не понимают друг друга – они говорят на разных языках.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Однако непонимание может быть обусловлено разными причинами.</a:t>
            </a:r>
          </a:p>
        </p:txBody>
      </p:sp>
    </p:spTree>
    <p:extLst>
      <p:ext uri="{BB962C8B-B14F-4D97-AF65-F5344CB8AC3E}">
        <p14:creationId xmlns:p14="http://schemas.microsoft.com/office/powerpoint/2010/main" val="28457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D7493-461E-443C-A480-E6A97BD5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</a:t>
            </a:r>
            <a:r>
              <a:rPr lang="ru-RU" dirty="0" err="1"/>
              <a:t>сводеша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EE655-3DF8-4B33-B944-3E9EBD488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Можно посмотреть на лексическое расстояние между двумя идиомами – в зависимости от того, какой процент базовой лексики будет различным, можно будет определить, диалекты ли это или разные языки.</a:t>
            </a:r>
          </a:p>
        </p:txBody>
      </p:sp>
    </p:spTree>
    <p:extLst>
      <p:ext uri="{BB962C8B-B14F-4D97-AF65-F5344CB8AC3E}">
        <p14:creationId xmlns:p14="http://schemas.microsoft.com/office/powerpoint/2010/main" val="377725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219C6-5B1B-4AB6-8223-1BD516AD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изоглоссы</a:t>
            </a:r>
          </a:p>
        </p:txBody>
      </p:sp>
      <p:sp>
        <p:nvSpPr>
          <p:cNvPr id="5" name="AutoShape 4" descr="ÐÐ°ÑÑÐ¸Ð½ÐºÐ¸ Ð¿Ð¾ Ð·Ð°Ð¿ÑÐ¾ÑÑ isoglosses">
            <a:extLst>
              <a:ext uri="{FF2B5EF4-FFF2-40B4-BE49-F238E27FC236}">
                <a16:creationId xmlns:a16="http://schemas.microsoft.com/office/drawing/2014/main" id="{DDA62615-41CE-4710-BF19-8DA4AF420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1CA9AE-EEE8-465F-A343-F8970848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0"/>
            <a:ext cx="7264400" cy="68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64C6E-0826-44B0-996F-E2E36A0F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Диалектометрия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A52C3-4362-46C9-9765-28524B9A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Использование статистических методов для того, чтобы учитывать много изоглосс сразу.</a:t>
            </a:r>
          </a:p>
        </p:txBody>
      </p:sp>
    </p:spTree>
    <p:extLst>
      <p:ext uri="{BB962C8B-B14F-4D97-AF65-F5344CB8AC3E}">
        <p14:creationId xmlns:p14="http://schemas.microsoft.com/office/powerpoint/2010/main" val="383930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5E2D64-7EFE-4715-BE20-BDC2ADF6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78" y="0"/>
            <a:ext cx="6591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4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745FC-219B-457D-AA66-0ADA86EE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96" y="0"/>
            <a:ext cx="6599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40AAAC-2F2C-4D9A-8ECE-082CC8C0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17" y="0"/>
            <a:ext cx="6589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3D944-77BC-4E03-A900-FB5C0976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 пройденного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81151-6AD0-4487-9256-D28FA6E1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Когда спрашивают, сколько в мире языков, сразу возникает вопрос: что такое язык? Язык ли бразильский португальский? Язык ли американский английский? А китайский – это один язык? А итальянский?</a:t>
            </a:r>
          </a:p>
        </p:txBody>
      </p:sp>
    </p:spTree>
    <p:extLst>
      <p:ext uri="{BB962C8B-B14F-4D97-AF65-F5344CB8AC3E}">
        <p14:creationId xmlns:p14="http://schemas.microsoft.com/office/powerpoint/2010/main" val="269489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314E6-E90C-428C-8E9D-39888E04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Диалектный континуум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B546C-947A-44ED-A97C-FBB6918E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https://www.youtube.com/watch?v=vkiNj07ekK4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60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DB81C38-1297-4961-A201-DA4D13E6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Рождение и смерть языков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CB36B4-8FA4-497C-B367-C68F2EDF4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Лирическое отступление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314862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92607C-138F-4366-A093-8DECD672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Рождение языков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A3342A7-7236-442C-9078-1127B317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Носители одного языка в силу каких-то причин разбиваются на не контактирующие между собой группы. Они начинают говорить немного по-разному, сначала получаются разные диалекты, а потом, когда отличия накапливаются – разные языки.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032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A122F-D14D-417A-800F-854FA7C5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языков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79F59-CB94-49A4-B004-B89648ED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Пока язык живёт, он всё время меняется.</a:t>
            </a:r>
          </a:p>
          <a:p>
            <a:pPr marL="0" indent="0">
              <a:buNone/>
            </a:pPr>
            <a:r>
              <a:rPr lang="ru-RU" sz="2400" dirty="0"/>
              <a:t>Язык живёт за счёт того, что на нём говорят люди. Пока у него есть область применения – язык будет жить.</a:t>
            </a:r>
          </a:p>
          <a:p>
            <a:pPr marL="0" indent="0">
              <a:buNone/>
            </a:pPr>
            <a:r>
              <a:rPr lang="ru-RU" sz="2400" dirty="0"/>
              <a:t>При этом языки без носителей не считаются живыми.</a:t>
            </a:r>
          </a:p>
        </p:txBody>
      </p:sp>
    </p:spTree>
    <p:extLst>
      <p:ext uri="{BB962C8B-B14F-4D97-AF65-F5344CB8AC3E}">
        <p14:creationId xmlns:p14="http://schemas.microsoft.com/office/powerpoint/2010/main" val="3548003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311AB-4C5B-45E2-A56A-A9D8C12B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Смерть языков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4D5FE-C50C-40E5-8B38-D10293CB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Когда новые поколения перестают говорить на языке, язык умирает.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Важно не сколько человек говорит на языке, а как изменяется количество носителей – уменьшается их процент или увеличивается.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Когда умирает последний человек, для которого какой-то язык является родным, учёные объявляют о смерти языка.</a:t>
            </a:r>
          </a:p>
        </p:txBody>
      </p:sp>
    </p:spTree>
    <p:extLst>
      <p:ext uri="{BB962C8B-B14F-4D97-AF65-F5344CB8AC3E}">
        <p14:creationId xmlns:p14="http://schemas.microsoft.com/office/powerpoint/2010/main" val="422057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D4A8-9C23-44DA-8CF6-BD97D089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про жизнь и смерть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C5213-4C83-4977-AD97-F92C711D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Каждый месяц в мире умирает по два языка. Однако это число – не константа, скорость исчезновения языков зависит от времени и устройства мира.</a:t>
            </a:r>
          </a:p>
          <a:p>
            <a:r>
              <a:rPr lang="ru-RU" sz="2400" dirty="0"/>
              <a:t>Люди всё ещё открывают новые языки – например, четыре года назад студентка РГГУ открыла новый язык в Африке (а именно, доказала, что то, что она исследует – это язык, а не диалект)</a:t>
            </a:r>
          </a:p>
          <a:p>
            <a:r>
              <a:rPr lang="ru-RU" sz="2400" dirty="0"/>
              <a:t>Иногда людям удаётся «воскресить» умершие языки – это произошло с ивритом </a:t>
            </a:r>
            <a:r>
              <a:rPr lang="ru-RU" sz="2400"/>
              <a:t>и ирландским.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9909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BD9E8-638C-40A4-8C10-9190D1CA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0" y="764373"/>
            <a:ext cx="9169400" cy="1293028"/>
          </a:xfrm>
        </p:spPr>
        <p:txBody>
          <a:bodyPr>
            <a:normAutofit/>
          </a:bodyPr>
          <a:lstStyle/>
          <a:p>
            <a:r>
              <a:rPr lang="ru-RU" dirty="0"/>
              <a:t>Связь исторической лингвистики и диалектологии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E5A50-0ED6-44F2-B5A2-2C9A76FE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«Русский, украинский и белорусский языки были диалектами древнерусского языка, а сам древнерусский был одним из диалектов общеславянского. Современные языки также имеют диалекты. В русском — большое количество диалектов, но все они объединяются в северное или южное наречие или же входят в среднерусские говоры. Изучение диалектного материала в экспедициях или исследования диалектных черт в памятниках письменности — особый род лингвистики, диалектология помогает понять действующие закономерности и историю развития языка.»</a:t>
            </a:r>
          </a:p>
        </p:txBody>
      </p:sp>
    </p:spTree>
    <p:extLst>
      <p:ext uri="{BB962C8B-B14F-4D97-AF65-F5344CB8AC3E}">
        <p14:creationId xmlns:p14="http://schemas.microsoft.com/office/powerpoint/2010/main" val="2527952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FCE05-743C-4247-9D3D-46D03844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Комбо: история диалектологии</a:t>
            </a:r>
          </a:p>
        </p:txBody>
      </p:sp>
      <p:pic>
        <p:nvPicPr>
          <p:cNvPr id="2050" name="Picture 2" descr="https://postnauka.ru/img/2016/03/map2.jpg">
            <a:extLst>
              <a:ext uri="{FF2B5EF4-FFF2-40B4-BE49-F238E27FC236}">
                <a16:creationId xmlns:a16="http://schemas.microsoft.com/office/drawing/2014/main" id="{69CD9F39-EF49-48B7-BE1D-BE9343B2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0" y="0"/>
            <a:ext cx="4176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502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DEF37-22CE-4572-8F78-4A7C9B85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1964 г.</a:t>
            </a:r>
          </a:p>
        </p:txBody>
      </p:sp>
      <p:pic>
        <p:nvPicPr>
          <p:cNvPr id="3074" name="Picture 2" descr="https://postnauka.ru/img/2016/03/Dialektologicheskaya-karta-1965.jpg">
            <a:extLst>
              <a:ext uri="{FF2B5EF4-FFF2-40B4-BE49-F238E27FC236}">
                <a16:creationId xmlns:a16="http://schemas.microsoft.com/office/drawing/2014/main" id="{9A58441C-92C9-4AE6-9A18-51F81921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60" y="0"/>
            <a:ext cx="3884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8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77B0B-8F2A-4B5A-BCBD-2944D0C1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русских диалектов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566D1B-85D8-463E-B7D2-9AA9E76CD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1964 год</a:t>
            </a:r>
          </a:p>
        </p:txBody>
      </p:sp>
    </p:spTree>
    <p:extLst>
      <p:ext uri="{BB962C8B-B14F-4D97-AF65-F5344CB8AC3E}">
        <p14:creationId xmlns:p14="http://schemas.microsoft.com/office/powerpoint/2010/main" val="324683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FF185-774C-40D0-8D6D-D55D9359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кейс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3E25C-8ED4-4552-A1C0-CB8766FB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Датчане, норвежцы и шведы понимают друг друга без переводчика и словаря. Значит ли это, что датский, шведский и норвежский – диалекты одного языка?</a:t>
            </a:r>
          </a:p>
        </p:txBody>
      </p:sp>
    </p:spTree>
    <p:extLst>
      <p:ext uri="{BB962C8B-B14F-4D97-AF65-F5344CB8AC3E}">
        <p14:creationId xmlns:p14="http://schemas.microsoft.com/office/powerpoint/2010/main" val="286169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4D874-1381-4DD4-A9B1-6EB6776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Северное наречие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C472D3B-A3A5-4E56-AA9B-157128C0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dirty="0"/>
              <a:t>Так называемое полное оканье (гласные /о/ и /а/ различаются во всех безударных слогах): в[о]</a:t>
            </a:r>
            <a:r>
              <a:rPr lang="ru-RU" sz="2600" dirty="0" err="1"/>
              <a:t>дá</a:t>
            </a:r>
            <a:r>
              <a:rPr lang="ru-RU" sz="2600" dirty="0"/>
              <a:t>, </a:t>
            </a:r>
            <a:r>
              <a:rPr lang="ru-RU" sz="2600" dirty="0" err="1"/>
              <a:t>тр</a:t>
            </a:r>
            <a:r>
              <a:rPr lang="ru-RU" sz="2600" dirty="0"/>
              <a:t>[а]</a:t>
            </a:r>
            <a:r>
              <a:rPr lang="ru-RU" sz="2600" dirty="0" err="1"/>
              <a:t>вá</a:t>
            </a:r>
            <a:r>
              <a:rPr lang="ru-RU" sz="2600" dirty="0"/>
              <a:t> и т. д.</a:t>
            </a:r>
          </a:p>
          <a:p>
            <a:r>
              <a:rPr lang="ru-RU" sz="2600" dirty="0"/>
              <a:t>Отсутствие [j] и стяжение гласных в окончаниях </a:t>
            </a:r>
            <a:r>
              <a:rPr lang="ru-RU" sz="2600" i="1" dirty="0"/>
              <a:t>-</a:t>
            </a:r>
            <a:r>
              <a:rPr lang="ru-RU" sz="2600" i="1" dirty="0" err="1"/>
              <a:t>ая</a:t>
            </a:r>
            <a:r>
              <a:rPr lang="ru-RU" sz="2600" i="1" dirty="0"/>
              <a:t>, -</a:t>
            </a:r>
            <a:r>
              <a:rPr lang="ru-RU" sz="2600" i="1" dirty="0" err="1"/>
              <a:t>ае</a:t>
            </a:r>
            <a:r>
              <a:rPr lang="ru-RU" sz="2600" i="1" dirty="0"/>
              <a:t>, -</a:t>
            </a:r>
            <a:r>
              <a:rPr lang="ru-RU" sz="2600" i="1" dirty="0" err="1"/>
              <a:t>ую</a:t>
            </a:r>
            <a:r>
              <a:rPr lang="ru-RU" sz="2600" i="1" dirty="0"/>
              <a:t>, -</a:t>
            </a:r>
            <a:r>
              <a:rPr lang="ru-RU" sz="2600" i="1" dirty="0" err="1"/>
              <a:t>ые</a:t>
            </a:r>
            <a:r>
              <a:rPr lang="ru-RU" sz="2600" i="1" dirty="0"/>
              <a:t>, -</a:t>
            </a:r>
            <a:r>
              <a:rPr lang="ru-RU" sz="2600" i="1" dirty="0" err="1"/>
              <a:t>ие</a:t>
            </a:r>
            <a:r>
              <a:rPr lang="ru-RU" sz="2600" i="1" dirty="0"/>
              <a:t>: </a:t>
            </a:r>
            <a:r>
              <a:rPr lang="ru-RU" sz="2600" i="1" dirty="0" err="1"/>
              <a:t>молодá</a:t>
            </a:r>
            <a:r>
              <a:rPr lang="ru-RU" sz="2600" dirty="0"/>
              <a:t> жена, он </a:t>
            </a:r>
            <a:r>
              <a:rPr lang="ru-RU" sz="2600" i="1" dirty="0" err="1"/>
              <a:t>де́лат</a:t>
            </a:r>
            <a:r>
              <a:rPr lang="ru-RU" sz="2600" dirty="0"/>
              <a:t> работу, </a:t>
            </a:r>
            <a:r>
              <a:rPr lang="ru-RU" sz="2600" i="1" dirty="0" err="1"/>
              <a:t>но́ву</a:t>
            </a:r>
            <a:r>
              <a:rPr lang="ru-RU" sz="2600" dirty="0"/>
              <a:t> квартиру и т. д.</a:t>
            </a:r>
          </a:p>
          <a:p>
            <a:r>
              <a:rPr lang="ru-RU" sz="2600" dirty="0"/>
              <a:t>Произношение [и] между мягкими согласными на месте ѣ в ударном и предударном слогах: </a:t>
            </a:r>
            <a:r>
              <a:rPr lang="ru-RU" sz="2600" i="1" dirty="0"/>
              <a:t>в </a:t>
            </a:r>
            <a:r>
              <a:rPr lang="ru-RU" sz="2600" i="1" dirty="0" err="1"/>
              <a:t>ли́се</a:t>
            </a:r>
            <a:r>
              <a:rPr lang="ru-RU" sz="2600" i="1" dirty="0"/>
              <a:t>, </a:t>
            </a:r>
            <a:r>
              <a:rPr lang="ru-RU" sz="2600" i="1" dirty="0" err="1"/>
              <a:t>ви́рю</a:t>
            </a:r>
            <a:r>
              <a:rPr lang="ru-RU" sz="2600" i="1" dirty="0"/>
              <a:t>, </a:t>
            </a:r>
            <a:r>
              <a:rPr lang="ru-RU" sz="2600" i="1" dirty="0" err="1"/>
              <a:t>висе́нний</a:t>
            </a:r>
            <a:r>
              <a:rPr lang="ru-RU" sz="2600" i="1" dirty="0"/>
              <a:t>, </a:t>
            </a:r>
            <a:r>
              <a:rPr lang="ru-RU" sz="2600" i="1" dirty="0" err="1"/>
              <a:t>биле́ть</a:t>
            </a:r>
            <a:r>
              <a:rPr lang="ru-RU" sz="2600" dirty="0"/>
              <a:t>.</a:t>
            </a:r>
          </a:p>
          <a:p>
            <a:r>
              <a:rPr lang="ru-RU" sz="2600" dirty="0"/>
              <a:t>Возможное произношение гласного [о] в первом предударном слоге после мягких согласных: [</a:t>
            </a:r>
            <a:r>
              <a:rPr lang="ru-RU" sz="2600" dirty="0" err="1"/>
              <a:t>с’о</a:t>
            </a:r>
            <a:r>
              <a:rPr lang="ru-RU" sz="2600" dirty="0"/>
              <a:t>]</a:t>
            </a:r>
            <a:r>
              <a:rPr lang="ru-RU" sz="2600" dirty="0" err="1"/>
              <a:t>стрá</a:t>
            </a:r>
            <a:r>
              <a:rPr lang="ru-RU" sz="2600" dirty="0"/>
              <a:t>, с[</a:t>
            </a:r>
            <a:r>
              <a:rPr lang="ru-RU" sz="2600" dirty="0" err="1"/>
              <a:t>в’о</a:t>
            </a:r>
            <a:r>
              <a:rPr lang="ru-RU" sz="2600" dirty="0"/>
              <a:t>]</a:t>
            </a:r>
            <a:r>
              <a:rPr lang="ru-RU" sz="2600" dirty="0" err="1"/>
              <a:t>кро́вь</a:t>
            </a:r>
            <a:r>
              <a:rPr lang="ru-RU" sz="2600" dirty="0"/>
              <a:t>. И в заударном слоге: о́[</a:t>
            </a:r>
            <a:r>
              <a:rPr lang="ru-RU" sz="2600" dirty="0" err="1"/>
              <a:t>з’о</a:t>
            </a:r>
            <a:r>
              <a:rPr lang="ru-RU" sz="2600" dirty="0"/>
              <a:t>]</a:t>
            </a:r>
            <a:r>
              <a:rPr lang="ru-RU" sz="2600" dirty="0" err="1"/>
              <a:t>ро</a:t>
            </a:r>
            <a:r>
              <a:rPr lang="ru-RU" sz="2600" dirty="0"/>
              <a:t>, по́[</a:t>
            </a:r>
            <a:r>
              <a:rPr lang="ru-RU" sz="2600" dirty="0" err="1"/>
              <a:t>л’о</a:t>
            </a:r>
            <a:r>
              <a:rPr lang="ru-RU" sz="2600" dirty="0"/>
              <a:t>].</a:t>
            </a:r>
          </a:p>
          <a:p>
            <a:r>
              <a:rPr lang="ru-RU" sz="2600" dirty="0"/>
              <a:t>Долгий [м:] в соответствии с [</a:t>
            </a:r>
            <a:r>
              <a:rPr lang="ru-RU" sz="2600" dirty="0" err="1"/>
              <a:t>бм</a:t>
            </a:r>
            <a:r>
              <a:rPr lang="ru-RU" sz="2600" dirty="0"/>
              <a:t>] (или мягкий вариант): о[м:]</a:t>
            </a:r>
            <a:r>
              <a:rPr lang="ru-RU" sz="2600" dirty="0" err="1"/>
              <a:t>áн</a:t>
            </a:r>
            <a:r>
              <a:rPr lang="ru-RU" sz="2600" dirty="0"/>
              <a:t>, о[м’:]</a:t>
            </a:r>
            <a:r>
              <a:rPr lang="ru-RU" sz="2600" dirty="0" err="1"/>
              <a:t>е́н</a:t>
            </a:r>
            <a:r>
              <a:rPr lang="ru-RU" sz="26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364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1EE56-D8E0-4508-8608-B2C2BE73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Северное наречие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D883-175C-461C-9DF5-8455573B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Существительные на </a:t>
            </a:r>
            <a:r>
              <a:rPr lang="ru-RU" sz="2400" i="1" dirty="0"/>
              <a:t>-</a:t>
            </a:r>
            <a:r>
              <a:rPr lang="ru-RU" sz="2400" i="1" dirty="0" err="1"/>
              <a:t>ушк</a:t>
            </a:r>
            <a:r>
              <a:rPr lang="ru-RU" sz="2400" i="1" dirty="0"/>
              <a:t>-, -</a:t>
            </a:r>
            <a:r>
              <a:rPr lang="ru-RU" sz="2400" i="1" dirty="0" err="1"/>
              <a:t>ишк</a:t>
            </a:r>
            <a:r>
              <a:rPr lang="ru-RU" sz="2400" i="1" dirty="0"/>
              <a:t>-</a:t>
            </a:r>
            <a:r>
              <a:rPr lang="ru-RU" sz="2400" dirty="0"/>
              <a:t> изменяются по 2-му склонению: </a:t>
            </a:r>
            <a:r>
              <a:rPr lang="ru-RU" sz="2400" i="1" dirty="0" err="1"/>
              <a:t>де́душко</a:t>
            </a:r>
            <a:r>
              <a:rPr lang="ru-RU" sz="2400" i="1" dirty="0"/>
              <a:t>, с </a:t>
            </a:r>
            <a:r>
              <a:rPr lang="ru-RU" sz="2400" i="1" dirty="0" err="1"/>
              <a:t>де́душком</a:t>
            </a:r>
            <a:r>
              <a:rPr lang="ru-RU" sz="2400" dirty="0"/>
              <a:t> и т. д.</a:t>
            </a:r>
          </a:p>
          <a:p>
            <a:r>
              <a:rPr lang="ru-RU" sz="2400" dirty="0"/>
              <a:t>Окончание </a:t>
            </a:r>
            <a:r>
              <a:rPr lang="ru-RU" sz="2400" i="1" dirty="0"/>
              <a:t>-а</a:t>
            </a:r>
            <a:r>
              <a:rPr lang="ru-RU" sz="2400" dirty="0"/>
              <a:t> у существительных среднего рода в именительном падеже множественного числа: </a:t>
            </a:r>
            <a:r>
              <a:rPr lang="ru-RU" sz="2400" i="1" dirty="0" err="1"/>
              <a:t>пя́тна</a:t>
            </a:r>
            <a:r>
              <a:rPr lang="ru-RU" sz="2400" i="1" dirty="0"/>
              <a:t>, </a:t>
            </a:r>
            <a:r>
              <a:rPr lang="ru-RU" sz="2400" i="1" dirty="0" err="1"/>
              <a:t>о́кна</a:t>
            </a:r>
            <a:r>
              <a:rPr lang="ru-RU" sz="2400" dirty="0"/>
              <a:t> и т. д.</a:t>
            </a:r>
          </a:p>
          <a:p>
            <a:r>
              <a:rPr lang="ru-RU" sz="2400" dirty="0"/>
              <a:t>Ударение на основе у существительных в форме именительного падежа множественного числа: </a:t>
            </a:r>
            <a:r>
              <a:rPr lang="ru-RU" sz="2400" i="1" dirty="0" err="1"/>
              <a:t>во́лки</a:t>
            </a:r>
            <a:r>
              <a:rPr lang="ru-RU" sz="2400" i="1" dirty="0"/>
              <a:t>, </a:t>
            </a:r>
            <a:r>
              <a:rPr lang="ru-RU" sz="2400" i="1" dirty="0" err="1"/>
              <a:t>во́ры</a:t>
            </a:r>
            <a:r>
              <a:rPr lang="ru-RU" sz="2400" i="1" dirty="0"/>
              <a:t>, </a:t>
            </a:r>
            <a:r>
              <a:rPr lang="ru-RU" sz="2400" i="1" dirty="0" err="1"/>
              <a:t>оре́хи</a:t>
            </a:r>
            <a:r>
              <a:rPr lang="ru-RU" sz="2400" dirty="0"/>
              <a:t>.</a:t>
            </a:r>
          </a:p>
          <a:p>
            <a:r>
              <a:rPr lang="ru-RU" sz="2400" dirty="0"/>
              <a:t>Совпадение дательного и творительного падежей существительных и прилагательных: </a:t>
            </a:r>
            <a:r>
              <a:rPr lang="ru-RU" sz="2400" i="1" dirty="0"/>
              <a:t>доверять своим рукам — делать своим рукам</a:t>
            </a:r>
            <a:r>
              <a:rPr lang="ru-RU" sz="2400" dirty="0"/>
              <a:t>.</a:t>
            </a:r>
          </a:p>
          <a:p>
            <a:r>
              <a:rPr lang="ru-RU" sz="2400" dirty="0"/>
              <a:t>Согласуемые постпозитивные частицы: </a:t>
            </a:r>
            <a:r>
              <a:rPr lang="ru-RU" sz="2400" i="1" dirty="0" err="1"/>
              <a:t>до́м-от</a:t>
            </a:r>
            <a:r>
              <a:rPr lang="ru-RU" sz="2400" i="1" dirty="0"/>
              <a:t>, в дому́-ту, </a:t>
            </a:r>
            <a:r>
              <a:rPr lang="ru-RU" sz="2400" i="1" dirty="0" err="1"/>
              <a:t>домá</a:t>
            </a:r>
            <a:r>
              <a:rPr lang="ru-RU" sz="2400" i="1" dirty="0"/>
              <a:t>-та, в </a:t>
            </a:r>
            <a:r>
              <a:rPr lang="ru-RU" sz="2400" i="1" dirty="0" err="1"/>
              <a:t>до́ме-ти</a:t>
            </a:r>
            <a:r>
              <a:rPr lang="ru-RU" sz="2400" dirty="0"/>
              <a:t> и т. 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402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1FD68-98F6-425E-9EB6-4D56456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Северное наречие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FAAB1-4F0F-4121-9317-89AE1AB6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Существительные мужского рода множественного числа, обозначающие степени родства, с суффиксом </a:t>
            </a:r>
            <a:r>
              <a:rPr lang="ru-RU" sz="2400" i="1" dirty="0"/>
              <a:t>-</a:t>
            </a:r>
            <a:r>
              <a:rPr lang="ru-RU" sz="2400" i="1" dirty="0" err="1"/>
              <a:t>овj</a:t>
            </a:r>
            <a:r>
              <a:rPr lang="ru-RU" sz="2400" i="1" dirty="0"/>
              <a:t>-, -</a:t>
            </a:r>
            <a:r>
              <a:rPr lang="ru-RU" sz="2400" i="1" dirty="0" err="1"/>
              <a:t>евj</a:t>
            </a:r>
            <a:r>
              <a:rPr lang="ru-RU" sz="2400" i="1" dirty="0"/>
              <a:t>-: </a:t>
            </a:r>
            <a:r>
              <a:rPr lang="ru-RU" sz="2400" i="1" dirty="0" err="1"/>
              <a:t>братовья</a:t>
            </a:r>
            <a:r>
              <a:rPr lang="ru-RU" sz="2400" i="1" dirty="0"/>
              <a:t>, </a:t>
            </a:r>
            <a:r>
              <a:rPr lang="ru-RU" sz="2400" i="1" dirty="0" err="1"/>
              <a:t>зятевья</a:t>
            </a:r>
            <a:r>
              <a:rPr lang="ru-RU" sz="2400" dirty="0"/>
              <a:t>.</a:t>
            </a:r>
          </a:p>
          <a:p>
            <a:r>
              <a:rPr lang="ru-RU" sz="2400" dirty="0"/>
              <a:t>Разные гласные в окончаниях 3-го лица множественного числа 1-го и 2-го спряжения: </a:t>
            </a:r>
            <a:r>
              <a:rPr lang="ru-RU" sz="2400" dirty="0" err="1"/>
              <a:t>пи́ш</a:t>
            </a:r>
            <a:r>
              <a:rPr lang="ru-RU" sz="2400" dirty="0"/>
              <a:t>[у]т — </a:t>
            </a:r>
            <a:r>
              <a:rPr lang="ru-RU" sz="2400" dirty="0" err="1"/>
              <a:t>ды́ш</a:t>
            </a:r>
            <a:r>
              <a:rPr lang="ru-RU" sz="2400" dirty="0"/>
              <a:t>[а]т, </a:t>
            </a:r>
            <a:r>
              <a:rPr lang="ru-RU" sz="2400" dirty="0" err="1"/>
              <a:t>ко́л</a:t>
            </a:r>
            <a:r>
              <a:rPr lang="ru-RU" sz="2400" dirty="0"/>
              <a:t>᾽[у]т — </a:t>
            </a:r>
            <a:r>
              <a:rPr lang="ru-RU" sz="2400" dirty="0" err="1"/>
              <a:t>но́с</a:t>
            </a:r>
            <a:r>
              <a:rPr lang="ru-RU" sz="2400" dirty="0"/>
              <a:t>᾽[а]т.</a:t>
            </a:r>
          </a:p>
          <a:p>
            <a:r>
              <a:rPr lang="ru-RU" sz="2400" dirty="0"/>
              <a:t>Распространены слова </a:t>
            </a:r>
            <a:r>
              <a:rPr lang="ru-RU" sz="2400" i="1" dirty="0"/>
              <a:t>квашня́</a:t>
            </a:r>
            <a:r>
              <a:rPr lang="ru-RU" sz="2400" dirty="0"/>
              <a:t> «посуда для замешивания теста», </a:t>
            </a:r>
            <a:r>
              <a:rPr lang="ru-RU" sz="2400" i="1" dirty="0" err="1"/>
              <a:t>сковоро́дник</a:t>
            </a:r>
            <a:r>
              <a:rPr lang="ru-RU" sz="2400" dirty="0" err="1"/>
              <a:t>«приспособление</a:t>
            </a:r>
            <a:r>
              <a:rPr lang="ru-RU" sz="2400" dirty="0"/>
              <a:t> для вынимания сковороды из печи», </a:t>
            </a:r>
            <a:r>
              <a:rPr lang="ru-RU" sz="2400" i="1" dirty="0" err="1"/>
              <a:t>орáть</a:t>
            </a:r>
            <a:r>
              <a:rPr lang="ru-RU" sz="2400" dirty="0"/>
              <a:t> «пахать», </a:t>
            </a:r>
            <a:r>
              <a:rPr lang="ru-RU" sz="2400" i="1" dirty="0" err="1"/>
              <a:t>берёжая</a:t>
            </a:r>
            <a:r>
              <a:rPr lang="ru-RU" sz="2400" dirty="0"/>
              <a:t> «жерёбая», </a:t>
            </a:r>
            <a:r>
              <a:rPr lang="ru-RU" sz="2400" i="1" dirty="0" err="1"/>
              <a:t>пого́да</a:t>
            </a:r>
            <a:r>
              <a:rPr lang="ru-RU" sz="2400" dirty="0"/>
              <a:t> «плохая погода», </a:t>
            </a:r>
            <a:r>
              <a:rPr lang="ru-RU" sz="2400" i="1" dirty="0"/>
              <a:t>ухват</a:t>
            </a:r>
            <a:r>
              <a:rPr lang="ru-RU" sz="2400" dirty="0"/>
              <a:t> «приспособление для доставания горшков из печи», </a:t>
            </a:r>
            <a:r>
              <a:rPr lang="ru-RU" sz="2400" i="1" dirty="0" err="1"/>
              <a:t>кри́нка</a:t>
            </a:r>
            <a:r>
              <a:rPr lang="ru-RU" sz="2400" dirty="0" err="1"/>
              <a:t>«посуда</a:t>
            </a:r>
            <a:r>
              <a:rPr lang="ru-RU" sz="2400" dirty="0"/>
              <a:t> для хранения молока», </a:t>
            </a:r>
            <a:r>
              <a:rPr lang="ru-RU" sz="2400" i="1" dirty="0" err="1"/>
              <a:t>борони́ть</a:t>
            </a:r>
            <a:r>
              <a:rPr lang="ru-RU" sz="2400" dirty="0"/>
              <a:t> «бороновать» и т. д.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18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BDD14-AB5B-40C4-8E94-472A7888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Южные наречия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68E28-5938-4FA9-A50C-81EF194A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Различные типы аканья (диссимилятивное и недиссимилятивное). Диссимилятивное аканье — такое, при котором качество гласного в предударном слоге особым образом зависит от качества ударного. При недиссимилятивном аканье предударный не зависит от ударного: в[а]</a:t>
            </a:r>
            <a:r>
              <a:rPr lang="ru-RU" dirty="0" err="1"/>
              <a:t>дá</a:t>
            </a:r>
            <a:r>
              <a:rPr lang="ru-RU" dirty="0"/>
              <a:t>, </a:t>
            </a:r>
            <a:r>
              <a:rPr lang="ru-RU" dirty="0" err="1"/>
              <a:t>тр</a:t>
            </a:r>
            <a:r>
              <a:rPr lang="ru-RU" dirty="0"/>
              <a:t>[а]</a:t>
            </a:r>
            <a:r>
              <a:rPr lang="ru-RU" dirty="0" err="1"/>
              <a:t>вá</a:t>
            </a:r>
            <a:r>
              <a:rPr lang="ru-RU" dirty="0"/>
              <a:t>.</a:t>
            </a:r>
          </a:p>
          <a:p>
            <a:r>
              <a:rPr lang="ru-RU" dirty="0"/>
              <a:t>Различные типы яканья (диссимилятивное и недиссимилятивное): [</a:t>
            </a:r>
            <a:r>
              <a:rPr lang="ru-RU" dirty="0" err="1"/>
              <a:t>в’а</a:t>
            </a:r>
            <a:r>
              <a:rPr lang="ru-RU" dirty="0"/>
              <a:t>]</a:t>
            </a:r>
            <a:r>
              <a:rPr lang="ru-RU" i="1" dirty="0" err="1"/>
              <a:t>ду</a:t>
            </a:r>
            <a:r>
              <a:rPr lang="ru-RU" i="1" dirty="0"/>
              <a:t>́</a:t>
            </a:r>
            <a:r>
              <a:rPr lang="ru-RU" dirty="0"/>
              <a:t>, [</a:t>
            </a:r>
            <a:r>
              <a:rPr lang="ru-RU" dirty="0" err="1"/>
              <a:t>н’а</a:t>
            </a:r>
            <a:r>
              <a:rPr lang="ru-RU" dirty="0"/>
              <a:t>]</a:t>
            </a:r>
            <a:r>
              <a:rPr lang="ru-RU" i="1" dirty="0"/>
              <a:t>су́</a:t>
            </a:r>
            <a:r>
              <a:rPr lang="ru-RU" dirty="0"/>
              <a:t>, </a:t>
            </a:r>
            <a:r>
              <a:rPr lang="ru-RU" i="1" dirty="0"/>
              <a:t>п</a:t>
            </a:r>
            <a:r>
              <a:rPr lang="ru-RU" dirty="0"/>
              <a:t>[</a:t>
            </a:r>
            <a:r>
              <a:rPr lang="ru-RU" dirty="0" err="1"/>
              <a:t>л’а</a:t>
            </a:r>
            <a:r>
              <a:rPr lang="ru-RU" dirty="0"/>
              <a:t>]</a:t>
            </a:r>
            <a:r>
              <a:rPr lang="ru-RU" i="1" dirty="0" err="1"/>
              <a:t>сáть</a:t>
            </a:r>
            <a:r>
              <a:rPr lang="ru-RU" dirty="0"/>
              <a:t>.</a:t>
            </a:r>
          </a:p>
          <a:p>
            <a:r>
              <a:rPr lang="ru-RU" dirty="0"/>
              <a:t>Фрикативный звук [γ], чередующийся с [х]: но[γ]а́ — но́[х], </a:t>
            </a:r>
            <a:r>
              <a:rPr lang="ru-RU" dirty="0" err="1"/>
              <a:t>дру</a:t>
            </a:r>
            <a:r>
              <a:rPr lang="ru-RU" dirty="0"/>
              <a:t>́[γ]а — </a:t>
            </a:r>
            <a:r>
              <a:rPr lang="ru-RU" dirty="0" err="1"/>
              <a:t>дру</a:t>
            </a:r>
            <a:r>
              <a:rPr lang="ru-RU" dirty="0"/>
              <a:t>́[х].</a:t>
            </a:r>
          </a:p>
          <a:p>
            <a:r>
              <a:rPr lang="ru-RU" dirty="0"/>
              <a:t>Произношение слова </a:t>
            </a:r>
            <a:r>
              <a:rPr lang="ru-RU" i="1" dirty="0"/>
              <a:t>пшеница</a:t>
            </a:r>
            <a:r>
              <a:rPr lang="ru-RU" dirty="0"/>
              <a:t> со вставным гласным: п[а]</a:t>
            </a:r>
            <a:r>
              <a:rPr lang="ru-RU" dirty="0" err="1"/>
              <a:t>шени́ца</a:t>
            </a:r>
            <a:r>
              <a:rPr lang="ru-RU" dirty="0"/>
              <a:t>.</a:t>
            </a:r>
          </a:p>
          <a:p>
            <a:r>
              <a:rPr lang="ru-RU" dirty="0"/>
              <a:t>Существительные женского рода 1-го склонения имеют окончание </a:t>
            </a:r>
            <a:r>
              <a:rPr lang="ru-RU" i="1" dirty="0"/>
              <a:t>-е</a:t>
            </a:r>
            <a:r>
              <a:rPr lang="ru-RU" dirty="0"/>
              <a:t> в родительном падеже единственного числа: </a:t>
            </a:r>
            <a:r>
              <a:rPr lang="ru-RU" i="1" dirty="0"/>
              <a:t>у жене́, с </a:t>
            </a:r>
            <a:r>
              <a:rPr lang="ru-RU" i="1" dirty="0" err="1"/>
              <a:t>рабо́те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377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B1CAF-5178-446B-818D-71E146D8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Южные наречия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20B1F-D7EC-422F-8EB4-6E380F80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Окончание </a:t>
            </a:r>
            <a:r>
              <a:rPr lang="ru-RU" i="1" dirty="0"/>
              <a:t>-и (-ы)</a:t>
            </a:r>
            <a:r>
              <a:rPr lang="ru-RU" dirty="0"/>
              <a:t> у существительных среднего рода в именительном падеже множественного числа: </a:t>
            </a:r>
            <a:r>
              <a:rPr lang="ru-RU" i="1" dirty="0" err="1"/>
              <a:t>пя́тны</a:t>
            </a:r>
            <a:r>
              <a:rPr lang="ru-RU" i="1" dirty="0"/>
              <a:t>, </a:t>
            </a:r>
            <a:r>
              <a:rPr lang="ru-RU" i="1" dirty="0" err="1"/>
              <a:t>о́кны</a:t>
            </a:r>
            <a:r>
              <a:rPr lang="ru-RU" dirty="0"/>
              <a:t> и т. д.</a:t>
            </a:r>
          </a:p>
          <a:p>
            <a:r>
              <a:rPr lang="ru-RU" dirty="0"/>
              <a:t>Ударение на окончании у существительных в форме именительного падежа множественного числа: </a:t>
            </a:r>
            <a:r>
              <a:rPr lang="ru-RU" i="1" dirty="0"/>
              <a:t>волки́, воры́, орехи́</a:t>
            </a:r>
            <a:r>
              <a:rPr lang="ru-RU" dirty="0"/>
              <a:t>.</a:t>
            </a:r>
          </a:p>
          <a:p>
            <a:r>
              <a:rPr lang="ru-RU" dirty="0"/>
              <a:t>Совпадение окончаний у личных и возвратных местоимений в родительном-винительном и дательном-предложном падежах: </a:t>
            </a:r>
            <a:r>
              <a:rPr lang="ru-RU" i="1" dirty="0"/>
              <a:t>у мене́ (у тебе́, у себе́) — мене́(</a:t>
            </a:r>
            <a:r>
              <a:rPr lang="ru-RU" i="1" dirty="0" err="1"/>
              <a:t>тобе</a:t>
            </a:r>
            <a:r>
              <a:rPr lang="ru-RU" i="1" dirty="0"/>
              <a:t>́, </a:t>
            </a:r>
            <a:r>
              <a:rPr lang="ru-RU" i="1" dirty="0" err="1"/>
              <a:t>собе</a:t>
            </a:r>
            <a:r>
              <a:rPr lang="ru-RU" i="1" dirty="0"/>
              <a:t>́)</a:t>
            </a:r>
            <a:r>
              <a:rPr lang="ru-RU" dirty="0"/>
              <a:t>.</a:t>
            </a:r>
          </a:p>
          <a:p>
            <a:r>
              <a:rPr lang="ru-RU" dirty="0"/>
              <a:t>Конечное [т’] в личных окончаниях глаголов: он говори́[т’], они несу́[т’] и т. д.</a:t>
            </a:r>
          </a:p>
          <a:p>
            <a:r>
              <a:rPr lang="ru-RU" dirty="0"/>
              <a:t>Одинаковые гласные в окончаниях 3-го лица множественного числа 1-го и 2-го спряжения: </a:t>
            </a:r>
            <a:r>
              <a:rPr lang="ru-RU" dirty="0" err="1"/>
              <a:t>пи́ш</a:t>
            </a:r>
            <a:r>
              <a:rPr lang="ru-RU" dirty="0"/>
              <a:t>[у]т — </a:t>
            </a:r>
            <a:r>
              <a:rPr lang="ru-RU" dirty="0" err="1"/>
              <a:t>ды́ш</a:t>
            </a:r>
            <a:r>
              <a:rPr lang="ru-RU" dirty="0"/>
              <a:t>[у]т, </a:t>
            </a:r>
            <a:r>
              <a:rPr lang="ru-RU" dirty="0" err="1"/>
              <a:t>ко́л</a:t>
            </a:r>
            <a:r>
              <a:rPr lang="ru-RU" dirty="0"/>
              <a:t>᾽[у]т — </a:t>
            </a:r>
            <a:r>
              <a:rPr lang="ru-RU" dirty="0" err="1"/>
              <a:t>но́с</a:t>
            </a:r>
            <a:r>
              <a:rPr lang="ru-RU" dirty="0"/>
              <a:t>᾽[у]т.</a:t>
            </a:r>
          </a:p>
        </p:txBody>
      </p:sp>
    </p:spTree>
    <p:extLst>
      <p:ext uri="{BB962C8B-B14F-4D97-AF65-F5344CB8AC3E}">
        <p14:creationId xmlns:p14="http://schemas.microsoft.com/office/powerpoint/2010/main" val="2418067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0ED37-D28D-467D-A7B2-B568D649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ru-RU" dirty="0"/>
              <a:t>Южные наречия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87A25A-02D9-44FC-8D77-053346F6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6880"/>
            <a:ext cx="5816600" cy="4024125"/>
          </a:xfrm>
        </p:spPr>
        <p:txBody>
          <a:bodyPr>
            <a:noAutofit/>
          </a:bodyPr>
          <a:lstStyle/>
          <a:p>
            <a:r>
              <a:rPr lang="ru-RU" dirty="0"/>
              <a:t>Склонение слова </a:t>
            </a:r>
            <a:r>
              <a:rPr lang="ru-RU" i="1" dirty="0"/>
              <a:t>путь</a:t>
            </a:r>
            <a:r>
              <a:rPr lang="ru-RU" dirty="0"/>
              <a:t> по продуктивной схеме: </a:t>
            </a:r>
            <a:r>
              <a:rPr lang="ru-RU" i="1" dirty="0"/>
              <a:t>путь — </a:t>
            </a:r>
            <a:r>
              <a:rPr lang="ru-RU" i="1" dirty="0" err="1"/>
              <a:t>путя</a:t>
            </a:r>
            <a:r>
              <a:rPr lang="ru-RU" i="1" dirty="0"/>
              <a:t> — </a:t>
            </a:r>
            <a:r>
              <a:rPr lang="ru-RU" i="1" dirty="0" err="1"/>
              <a:t>путю</a:t>
            </a:r>
            <a:r>
              <a:rPr lang="ru-RU" i="1" dirty="0"/>
              <a:t> — путём</a:t>
            </a:r>
            <a:r>
              <a:rPr lang="ru-RU" dirty="0"/>
              <a:t> и т. д.</a:t>
            </a:r>
          </a:p>
          <a:p>
            <a:r>
              <a:rPr lang="ru-RU" dirty="0"/>
              <a:t>Инфинитивы </a:t>
            </a:r>
            <a:r>
              <a:rPr lang="ru-RU" i="1" dirty="0"/>
              <a:t>несть, </a:t>
            </a:r>
            <a:r>
              <a:rPr lang="ru-RU" i="1" dirty="0" err="1"/>
              <a:t>плесть</a:t>
            </a:r>
            <a:r>
              <a:rPr lang="ru-RU" i="1" dirty="0"/>
              <a:t>, </a:t>
            </a:r>
            <a:r>
              <a:rPr lang="ru-RU" i="1" dirty="0" err="1"/>
              <a:t>ити́ть</a:t>
            </a:r>
            <a:r>
              <a:rPr lang="ru-RU" i="1" dirty="0"/>
              <a:t> (</a:t>
            </a:r>
            <a:r>
              <a:rPr lang="ru-RU" i="1" dirty="0" err="1"/>
              <a:t>иди́ть</a:t>
            </a:r>
            <a:r>
              <a:rPr lang="ru-RU" i="1" dirty="0"/>
              <a:t>).</a:t>
            </a:r>
            <a:endParaRPr lang="ru-RU" dirty="0"/>
          </a:p>
          <a:p>
            <a:r>
              <a:rPr lang="ru-RU" dirty="0"/>
              <a:t>Распространение слов </a:t>
            </a:r>
            <a:r>
              <a:rPr lang="ru-RU" i="1" dirty="0" err="1"/>
              <a:t>дежá</a:t>
            </a:r>
            <a:r>
              <a:rPr lang="ru-RU" dirty="0"/>
              <a:t> «посуда для замешивания теста», </a:t>
            </a:r>
            <a:r>
              <a:rPr lang="ru-RU" i="1" dirty="0" err="1"/>
              <a:t>чáпля</a:t>
            </a:r>
            <a:r>
              <a:rPr lang="ru-RU" i="1" dirty="0"/>
              <a:t>, </a:t>
            </a:r>
            <a:r>
              <a:rPr lang="ru-RU" i="1" dirty="0" err="1"/>
              <a:t>чáпельник</a:t>
            </a:r>
            <a:r>
              <a:rPr lang="ru-RU" dirty="0" err="1"/>
              <a:t>«приспособление</a:t>
            </a:r>
            <a:r>
              <a:rPr lang="ru-RU" dirty="0"/>
              <a:t> для вынимания сковороды из печи», </a:t>
            </a:r>
            <a:r>
              <a:rPr lang="ru-RU" i="1" dirty="0" err="1"/>
              <a:t>пого́да</a:t>
            </a:r>
            <a:r>
              <a:rPr lang="ru-RU" dirty="0"/>
              <a:t> «хорошая погода», </a:t>
            </a:r>
            <a:r>
              <a:rPr lang="ru-RU" i="1" dirty="0" err="1"/>
              <a:t>жерёбая</a:t>
            </a:r>
            <a:r>
              <a:rPr lang="ru-RU" dirty="0" err="1"/>
              <a:t>«жерёбая</a:t>
            </a:r>
            <a:r>
              <a:rPr lang="ru-RU" dirty="0"/>
              <a:t>», </a:t>
            </a:r>
            <a:r>
              <a:rPr lang="ru-RU" i="1" dirty="0"/>
              <a:t>ток</a:t>
            </a:r>
            <a:r>
              <a:rPr lang="ru-RU" dirty="0"/>
              <a:t> «площадка для молотьбы», </a:t>
            </a:r>
            <a:r>
              <a:rPr lang="ru-RU" i="1" dirty="0"/>
              <a:t>цеп</a:t>
            </a:r>
            <a:r>
              <a:rPr lang="ru-RU" dirty="0"/>
              <a:t> «орудие молотьбы» и т. д.</a:t>
            </a:r>
          </a:p>
        </p:txBody>
      </p:sp>
      <p:pic>
        <p:nvPicPr>
          <p:cNvPr id="4100" name="Picture 4" descr="ÐÐ°ÑÑÐ¸Ð½ÐºÐ¸ Ð¿Ð¾ Ð·Ð°Ð¿ÑÐ¾ÑÑ Ð½Ð¸ Ð¿ÑÑÑ">
            <a:extLst>
              <a:ext uri="{FF2B5EF4-FFF2-40B4-BE49-F238E27FC236}">
                <a16:creationId xmlns:a16="http://schemas.microsoft.com/office/drawing/2014/main" id="{BBA9F654-2836-4449-97BF-B17020176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4" b="2973"/>
          <a:stretch/>
        </p:blipFill>
        <p:spPr bwMode="auto">
          <a:xfrm>
            <a:off x="6985000" y="2501159"/>
            <a:ext cx="4521200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47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B3AA-5BBF-4CFE-85AF-103A1C37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Среднерусские наречия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DB760-9607-4E1B-A52D-30534167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Совмещают черты северных и южных наречий</a:t>
            </a:r>
          </a:p>
        </p:txBody>
      </p:sp>
    </p:spTree>
    <p:extLst>
      <p:ext uri="{BB962C8B-B14F-4D97-AF65-F5344CB8AC3E}">
        <p14:creationId xmlns:p14="http://schemas.microsoft.com/office/powerpoint/2010/main" val="450869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72">
            <a:extLst>
              <a:ext uri="{FF2B5EF4-FFF2-40B4-BE49-F238E27FC236}">
                <a16:creationId xmlns:a16="http://schemas.microsoft.com/office/drawing/2014/main" id="{17B2D441-0E7D-43A8-A044-8C732C884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7" name="Picture 74">
            <a:extLst>
              <a:ext uri="{FF2B5EF4-FFF2-40B4-BE49-F238E27FC236}">
                <a16:creationId xmlns:a16="http://schemas.microsoft.com/office/drawing/2014/main" id="{DB609EC5-E44E-4CD3-9277-E243BB660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7ED23-55FB-4983-9653-B5CFBA4E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36907"/>
            <a:ext cx="5304295" cy="1220493"/>
          </a:xfrm>
        </p:spPr>
        <p:txBody>
          <a:bodyPr>
            <a:normAutofit/>
          </a:bodyPr>
          <a:lstStyle/>
          <a:p>
            <a:pPr algn="l"/>
            <a:r>
              <a:rPr lang="ru-RU" sz="3200"/>
              <a:t>Что происходит с диалектами?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7DEF6-FCB7-4A29-828D-F43C59BB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304295" cy="3979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 условиях легкодоступности литературного языка – выравниваются с ним.</a:t>
            </a:r>
          </a:p>
          <a:p>
            <a:pPr marL="0" indent="0">
              <a:buNone/>
            </a:pPr>
            <a:r>
              <a:rPr lang="ru-RU" dirty="0"/>
              <a:t>Про русские диалекты говорят, что они умирают, достаточно давно:</a:t>
            </a:r>
          </a:p>
          <a:p>
            <a:pPr marL="0" indent="0">
              <a:buNone/>
            </a:pPr>
            <a:r>
              <a:rPr lang="ru-RU" dirty="0"/>
              <a:t>«Чувствую, что теперь буду постоянно ездить по России: это моя задача и обязанность, в особенности, когда видишь, как гибнут особенности русских говоров» (из письма А.А. Шахматова Ф.Ф. Фортунатову, 27 июля 1895 г.).</a:t>
            </a:r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7B497FEE-E5AC-42FF-90F7-2C8487F61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ÐÐ°ÑÑÐ¸Ð½ÐºÐ¸ Ð¿Ð¾ Ð·Ð°Ð¿ÑÐ¾ÑÑ Ñ Ñ ÑÐ¾ÑÑÑÐ½Ð°ÑÐ¾Ð²">
            <a:extLst>
              <a:ext uri="{FF2B5EF4-FFF2-40B4-BE49-F238E27FC236}">
                <a16:creationId xmlns:a16="http://schemas.microsoft.com/office/drawing/2014/main" id="{B6A6A52E-FF5C-49A2-9662-BEA143976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95" y="633592"/>
            <a:ext cx="2314628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ound Single Corner Rectangle 24">
            <a:extLst>
              <a:ext uri="{FF2B5EF4-FFF2-40B4-BE49-F238E27FC236}">
                <a16:creationId xmlns:a16="http://schemas.microsoft.com/office/drawing/2014/main" id="{C651479D-6D3B-4F7C-8DDD-182B15A03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7841" y="916605"/>
            <a:ext cx="1998359" cy="2230427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 Single Corner Rectangle 23">
            <a:extLst>
              <a:ext uri="{FF2B5EF4-FFF2-40B4-BE49-F238E27FC236}">
                <a16:creationId xmlns:a16="http://schemas.microsoft.com/office/drawing/2014/main" id="{80B0BA38-5CAE-4445-9D6B-E1875E96B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966487" y="4164747"/>
            <a:ext cx="2347509" cy="175560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FC3B50-C64E-4724-9992-03FFB8D8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301139"/>
            <a:ext cx="2220800" cy="302752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ÐÐ°ÑÑÐ¸Ð½ÐºÐ¸ Ð¿Ð¾ Ð·Ð°Ð¿ÑÐ¾ÑÑ Ð° Ð° ÑÐ°ÑÐ¼Ð°ÑÐ¾Ð²">
            <a:extLst>
              <a:ext uri="{FF2B5EF4-FFF2-40B4-BE49-F238E27FC236}">
                <a16:creationId xmlns:a16="http://schemas.microsoft.com/office/drawing/2014/main" id="{6703804C-5E5A-4D53-9337-90A76990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605" y="3471620"/>
            <a:ext cx="1865026" cy="270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957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F0218-3F8D-4CAA-B1A8-841B5A45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Исчезнут ли диалекты? Если да, то когда?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B7F3E-8AD6-4C05-AA2C-6263A3B4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Диалекты не исчезнут до тех пор, пока есть носители диалектов на сельских территориях. Диалекты эволюционируют, но в этом и заключается устойчивость диалекта, как и любого языка. Вариативность нормы — генеральное свойство диалекта. Особая природа нормы — узус (традиционная норма, передающаяся «по наследству», которая отличается от «словарно-справочной» нормы литературного варианта) — позволяет сохранять множество архаичных элементов в структуре диалекта. Быстрее всего обновляется лексический фонд, так как только он непосредственно связан с материальным миром. Диалектная фонетика, грамматика и синтаксис сохраняются очень хорошо.</a:t>
            </a:r>
          </a:p>
        </p:txBody>
      </p:sp>
    </p:spTree>
    <p:extLst>
      <p:ext uri="{BB962C8B-B14F-4D97-AF65-F5344CB8AC3E}">
        <p14:creationId xmlns:p14="http://schemas.microsoft.com/office/powerpoint/2010/main" val="1055052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1A851-87C3-4A89-BAE4-70E239AD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звучат русские диалекты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63F6B-07D4-4359-8357-82C0CB4F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https://postnauka.ru/talks/31887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94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DE544-71D7-4B50-83C8-407F87B3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важно для людей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19EF8-D427-45C2-BB01-66EF3C92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Язык – это важная часть самоидентификации. То, к какой национальности относится человек, часто определяется тем, какой у него родной язык.</a:t>
            </a:r>
          </a:p>
          <a:p>
            <a:pPr marL="0" indent="0">
              <a:buNone/>
            </a:pPr>
            <a:r>
              <a:rPr lang="ru-RU" sz="2400" dirty="0"/>
              <a:t>Китайский – много разных языков, одна нация.</a:t>
            </a:r>
          </a:p>
          <a:p>
            <a:pPr marL="0" indent="0">
              <a:buNone/>
            </a:pPr>
            <a:r>
              <a:rPr lang="ru-RU" sz="2400" dirty="0"/>
              <a:t>Сербо-хорватско-черногорско-боснийский – один язык, сложные отношения между разными группами носителей.</a:t>
            </a:r>
          </a:p>
        </p:txBody>
      </p:sp>
    </p:spTree>
    <p:extLst>
      <p:ext uri="{BB962C8B-B14F-4D97-AF65-F5344CB8AC3E}">
        <p14:creationId xmlns:p14="http://schemas.microsoft.com/office/powerpoint/2010/main" val="12478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9FB9D-482A-4963-9D32-DC38D4A2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Отступление: акцент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6874C-CBD3-45A9-8C3A-D4A2076B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/>
              <a:t>Акцент</a:t>
            </a:r>
            <a:r>
              <a:rPr lang="ru-RU" sz="2400" dirty="0"/>
              <a:t> – это фонетические особенности варианта языка.</a:t>
            </a:r>
          </a:p>
          <a:p>
            <a:pPr marL="0" indent="0">
              <a:buNone/>
            </a:pPr>
            <a:r>
              <a:rPr lang="ru-RU" sz="2400" i="1" dirty="0"/>
              <a:t>Диалект</a:t>
            </a:r>
            <a:r>
              <a:rPr lang="ru-RU" sz="2400" dirty="0"/>
              <a:t> – это вариант языка.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83369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777BD-B85D-4AE8-B0D6-AF53C5E3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диалектов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CDA8A-C257-4626-952D-2A87C3EF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Социальный диалект</a:t>
            </a:r>
          </a:p>
          <a:p>
            <a:r>
              <a:rPr lang="ru-RU" sz="2400" dirty="0"/>
              <a:t>Территориальный диалект</a:t>
            </a:r>
          </a:p>
        </p:txBody>
      </p:sp>
    </p:spTree>
    <p:extLst>
      <p:ext uri="{BB962C8B-B14F-4D97-AF65-F5344CB8AC3E}">
        <p14:creationId xmlns:p14="http://schemas.microsoft.com/office/powerpoint/2010/main" val="62949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51C65-211B-498E-A947-0EFB4722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Социальный диалект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EC2BC-70B7-4BBC-96B9-1951AE3A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Вариант национального языка, употребление которого ограничено определенной социальной группой. Иногда для описания этого явления употребляется термин «жаргон». Известны социальные диалекты, связанные с профессией («язык» айтишников, например), в русском Средневековье был распространен офенский язык торговцев-коробейников, сейчас известна блатная феня и так далее. Социальные диалекты являются следствием социальной замкнутости (особого статуса) группы и имеют преимущественно лексические языковые особенности.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296188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2B132-DC81-4A9E-9B72-9A64599F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Территориальный диалект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9CD91-BA31-42F2-BE11-F3133A6A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«Территориальный диалект», «диалект» или «говор» - устная (бесписьменная) форма языка, использование которой ограничено исторически сложившейся территорией. Это один из вариантов национального языка, который, в отличие от социальных диалектов, имеет особенности в фонетике, грамматике, лексике и синтаксисе. Особенности территориальных диалектов русского языка связаны прежде всего с племенными диалектами древнерусского периода развития восточнославянских языков и расселения носителей этих языков. Белорусский и украинский языки также представлены территориальными диалектами, происхождение которых связано с древнерусским периодом.</a:t>
            </a:r>
          </a:p>
        </p:txBody>
      </p:sp>
    </p:spTree>
    <p:extLst>
      <p:ext uri="{BB962C8B-B14F-4D97-AF65-F5344CB8AC3E}">
        <p14:creationId xmlns:p14="http://schemas.microsoft.com/office/powerpoint/2010/main" val="258320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8C353-E977-4C0D-AE7B-3066F5BB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0" y="1922612"/>
            <a:ext cx="5156200" cy="2664627"/>
          </a:xfrm>
        </p:spPr>
        <p:txBody>
          <a:bodyPr/>
          <a:lstStyle/>
          <a:p>
            <a:r>
              <a:rPr lang="ru-RU" dirty="0"/>
              <a:t>Диалекты русского языка</a:t>
            </a:r>
          </a:p>
        </p:txBody>
      </p:sp>
      <p:pic>
        <p:nvPicPr>
          <p:cNvPr id="1026" name="Picture 2" descr="lang">
            <a:extLst>
              <a:ext uri="{FF2B5EF4-FFF2-40B4-BE49-F238E27FC236}">
                <a16:creationId xmlns:a16="http://schemas.microsoft.com/office/drawing/2014/main" id="{F52EE3D2-ECA4-47B7-8353-28EBB839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69911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1171</Words>
  <Application>Microsoft Office PowerPoint</Application>
  <PresentationFormat>Широкоэкранный</PresentationFormat>
  <Paragraphs>109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Arial</vt:lpstr>
      <vt:lpstr>Century Gothic</vt:lpstr>
      <vt:lpstr>След самолета</vt:lpstr>
      <vt:lpstr>Языки и диалекты</vt:lpstr>
      <vt:lpstr>Повторение пройденного</vt:lpstr>
      <vt:lpstr>Ещё кейс</vt:lpstr>
      <vt:lpstr>Почему это важно для людей</vt:lpstr>
      <vt:lpstr>Отступление: акцент</vt:lpstr>
      <vt:lpstr>Виды диалектов</vt:lpstr>
      <vt:lpstr>Социальный диалект</vt:lpstr>
      <vt:lpstr>Территориальный диалект</vt:lpstr>
      <vt:lpstr>Диалекты русского языка</vt:lpstr>
      <vt:lpstr>Литературный язык</vt:lpstr>
      <vt:lpstr>Презентация PowerPoint</vt:lpstr>
      <vt:lpstr>Как отличить язык от диалекта?</vt:lpstr>
      <vt:lpstr>Взаимопонимание</vt:lpstr>
      <vt:lpstr>Список сводеша</vt:lpstr>
      <vt:lpstr>изоглоссы</vt:lpstr>
      <vt:lpstr>Диалектометрия</vt:lpstr>
      <vt:lpstr>Презентация PowerPoint</vt:lpstr>
      <vt:lpstr>Презентация PowerPoint</vt:lpstr>
      <vt:lpstr>Презентация PowerPoint</vt:lpstr>
      <vt:lpstr>Диалектный континуум</vt:lpstr>
      <vt:lpstr>Рождение и смерть языков</vt:lpstr>
      <vt:lpstr>Рождение языков</vt:lpstr>
      <vt:lpstr>Жизнь языков</vt:lpstr>
      <vt:lpstr>Смерть языков</vt:lpstr>
      <vt:lpstr>Ещё про жизнь и смерть</vt:lpstr>
      <vt:lpstr>Связь исторической лингвистики и диалектологии</vt:lpstr>
      <vt:lpstr>Комбо: история диалектологии</vt:lpstr>
      <vt:lpstr>1964 г.</vt:lpstr>
      <vt:lpstr>Характеристики русских диалектов</vt:lpstr>
      <vt:lpstr>Северное наречие</vt:lpstr>
      <vt:lpstr>Северное наречие</vt:lpstr>
      <vt:lpstr>Северное наречие</vt:lpstr>
      <vt:lpstr>Южные наречия</vt:lpstr>
      <vt:lpstr>Южные наречия</vt:lpstr>
      <vt:lpstr>Южные наречия</vt:lpstr>
      <vt:lpstr>Среднерусские наречия</vt:lpstr>
      <vt:lpstr>Что происходит с диалектами?</vt:lpstr>
      <vt:lpstr>Исчезнут ли диалекты? Если да, то когда?</vt:lpstr>
      <vt:lpstr>Как звучат русские диалекты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 диалекты</dc:title>
  <dc:creator>Наследскова Полина Леонидовна</dc:creator>
  <cp:lastModifiedBy>Наследскова Полина Леонидовна</cp:lastModifiedBy>
  <cp:revision>3</cp:revision>
  <dcterms:created xsi:type="dcterms:W3CDTF">2018-11-06T21:03:38Z</dcterms:created>
  <dcterms:modified xsi:type="dcterms:W3CDTF">2018-11-06T21:35:08Z</dcterms:modified>
</cp:coreProperties>
</file>