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13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2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5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678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3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4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4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069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6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2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51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8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71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6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29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094C8A-E41B-42ED-8D02-03AFBCBD0C07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0687A4-CC35-4FAE-B132-1D3D55EAB5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66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quamotion.narod.r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A6C83-31D6-495F-9C0B-700EEA6BF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Глаголы падения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D44969-8269-42AF-9FCE-AD19E8228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Полина Наследскова, НИУ ВШЭ</a:t>
            </a:r>
          </a:p>
        </p:txBody>
      </p:sp>
    </p:spTree>
    <p:extLst>
      <p:ext uri="{BB962C8B-B14F-4D97-AF65-F5344CB8AC3E}">
        <p14:creationId xmlns:p14="http://schemas.microsoft.com/office/powerpoint/2010/main" val="382827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CD3D6-7772-4452-90B4-EAAABD70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7492"/>
            <a:ext cx="8534400" cy="1507067"/>
          </a:xfrm>
        </p:spPr>
        <p:txBody>
          <a:bodyPr/>
          <a:lstStyle/>
          <a:p>
            <a:r>
              <a:rPr lang="ru-RU" dirty="0"/>
              <a:t>Глаголы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C7F705-933E-49D0-B040-EB49BE8D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04440"/>
            <a:ext cx="8534400" cy="3615267"/>
          </a:xfrm>
        </p:spPr>
        <p:txBody>
          <a:bodyPr>
            <a:normAutofit/>
          </a:bodyPr>
          <a:lstStyle/>
          <a:p>
            <a:r>
              <a:rPr lang="ru-RU" sz="2200" dirty="0"/>
              <a:t>Исследования, </a:t>
            </a:r>
            <a:r>
              <a:rPr lang="ru-RU" sz="2200" dirty="0" err="1"/>
              <a:t>проводящиеся</a:t>
            </a:r>
            <a:r>
              <a:rPr lang="ru-RU" sz="2200" dirty="0"/>
              <a:t> Екатериной Владимировной </a:t>
            </a:r>
            <a:r>
              <a:rPr lang="ru-RU" sz="2200" dirty="0" err="1"/>
              <a:t>Рахилиной</a:t>
            </a:r>
            <a:r>
              <a:rPr lang="ru-RU" sz="2200" dirty="0"/>
              <a:t> и компанией</a:t>
            </a:r>
          </a:p>
          <a:p>
            <a:r>
              <a:rPr lang="ru-RU" sz="2200" dirty="0"/>
              <a:t>Что уже исследовано: предикаты боли, глаголы плавания и глаголы падения</a:t>
            </a:r>
          </a:p>
        </p:txBody>
      </p:sp>
    </p:spTree>
    <p:extLst>
      <p:ext uri="{BB962C8B-B14F-4D97-AF65-F5344CB8AC3E}">
        <p14:creationId xmlns:p14="http://schemas.microsoft.com/office/powerpoint/2010/main" val="255744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27015-ECCC-4916-A153-9B8FF4E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7492"/>
            <a:ext cx="8534400" cy="1507067"/>
          </a:xfrm>
        </p:spPr>
        <p:txBody>
          <a:bodyPr/>
          <a:lstStyle/>
          <a:p>
            <a:r>
              <a:rPr lang="ru-RU" dirty="0"/>
              <a:t>Глаголы плавания: что в этом интересного?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D4238-471D-4B72-99D7-50366BDE3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3961"/>
            <a:ext cx="8534400" cy="955040"/>
          </a:xfrm>
        </p:spPr>
        <p:txBody>
          <a:bodyPr/>
          <a:lstStyle/>
          <a:p>
            <a:r>
              <a:rPr lang="da-DK" dirty="0">
                <a:hlinkClick r:id="rId2"/>
              </a:rPr>
              <a:t>http://aquamotion.narod.ru/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F7F225-3C99-4E3C-930E-F634FDD4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351108"/>
            <a:ext cx="104584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8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ÐµÐºÐ°ÑÐµÑÐ¸Ð½Ð° ÑÐ°ÑÐ¸Ð»Ð¸Ð½Ð°">
            <a:extLst>
              <a:ext uri="{FF2B5EF4-FFF2-40B4-BE49-F238E27FC236}">
                <a16:creationId xmlns:a16="http://schemas.microsoft.com/office/drawing/2014/main" id="{62F137F6-83FE-4DA8-9B11-55A8BAFB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0"/>
            <a:ext cx="9426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87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D43D-F31F-43FC-A6B7-841F56B4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7332"/>
            <a:ext cx="8534400" cy="1507067"/>
          </a:xfrm>
        </p:spPr>
        <p:txBody>
          <a:bodyPr/>
          <a:lstStyle/>
          <a:p>
            <a:r>
              <a:rPr lang="ru-RU" dirty="0"/>
              <a:t>Глаголы падения: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BACDFF-A6C1-44CF-BF3D-3AE92E7D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3960"/>
            <a:ext cx="8534400" cy="3615267"/>
          </a:xfrm>
        </p:spPr>
        <p:txBody>
          <a:bodyPr>
            <a:normAutofit/>
          </a:bodyPr>
          <a:lstStyle/>
          <a:p>
            <a:r>
              <a:rPr lang="ru-RU" sz="2200" dirty="0"/>
              <a:t>Субъект падения</a:t>
            </a:r>
          </a:p>
          <a:p>
            <a:r>
              <a:rPr lang="ru-RU" sz="2200" dirty="0"/>
              <a:t>Начальное положение</a:t>
            </a:r>
          </a:p>
          <a:p>
            <a:r>
              <a:rPr lang="ru-RU" sz="2200" dirty="0"/>
              <a:t>Конечная точка</a:t>
            </a:r>
          </a:p>
          <a:p>
            <a:r>
              <a:rPr lang="ru-RU" sz="2200" dirty="0"/>
              <a:t>Звук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3351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C1D00-2E67-4B6C-BF4B-E15669BE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1. Субъект падения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A7A61-515E-4B8A-BCF1-D4DEF13F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err="1"/>
              <a:t>zɨ</a:t>
            </a:r>
            <a:r>
              <a:rPr lang="ru-RU" sz="2200" dirty="0"/>
              <a:t>	</a:t>
            </a:r>
            <a:r>
              <a:rPr lang="ru-RU" sz="2200" dirty="0" err="1"/>
              <a:t>χuk</a:t>
            </a:r>
            <a:r>
              <a:rPr lang="ru-RU" sz="2200" dirty="0"/>
              <a:t>-a-d			</a:t>
            </a:r>
            <a:r>
              <a:rPr lang="ru-RU" sz="2200" dirty="0" err="1"/>
              <a:t>q'aneχda</a:t>
            </a:r>
            <a:r>
              <a:rPr lang="ru-RU" sz="2200" dirty="0"/>
              <a:t>	</a:t>
            </a:r>
            <a:r>
              <a:rPr lang="ru-RU" sz="2200" dirty="0" err="1"/>
              <a:t>suq'u</a:t>
            </a:r>
            <a:r>
              <a:rPr lang="ru-RU" sz="2200" dirty="0"/>
              <a:t>-r,			</a:t>
            </a:r>
            <a:r>
              <a:rPr lang="ru-RU" sz="2200" dirty="0" err="1"/>
              <a:t>za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я	дерево-</a:t>
            </a:r>
            <a:r>
              <a:rPr lang="ru-RU" sz="2200" cap="small" dirty="0" err="1"/>
              <a:t>obl</a:t>
            </a:r>
            <a:r>
              <a:rPr lang="ru-RU" sz="2200" cap="small" dirty="0"/>
              <a:t>-a</a:t>
            </a:r>
            <a:r>
              <a:rPr lang="en-US" sz="2200" cap="small" dirty="0"/>
              <a:t>t</a:t>
            </a:r>
            <a:r>
              <a:rPr lang="ru-RU" sz="2200" cap="small" dirty="0" err="1"/>
              <a:t>tr</a:t>
            </a:r>
            <a:r>
              <a:rPr lang="ru-RU" sz="2200" dirty="0"/>
              <a:t>	под		1.сидеть.</a:t>
            </a:r>
            <a:r>
              <a:rPr lang="ru-RU" sz="2200" cap="small" dirty="0"/>
              <a:t>pfv-cvb</a:t>
            </a:r>
            <a:r>
              <a:rPr lang="ru-RU" sz="2200" dirty="0"/>
              <a:t>	</a:t>
            </a:r>
            <a:r>
              <a:rPr lang="ru-RU" sz="2200" dirty="0" err="1"/>
              <a:t>я</a:t>
            </a:r>
            <a:r>
              <a:rPr lang="ru-RU" sz="2200" cap="small" dirty="0" err="1"/>
              <a:t>.sup</a:t>
            </a:r>
            <a:r>
              <a:rPr lang="ru-RU" sz="2200" cap="small" dirty="0"/>
              <a:t>.</a:t>
            </a:r>
            <a:r>
              <a:rPr lang="en-US" sz="2200" cap="small" dirty="0" err="1"/>
              <a:t>ess</a:t>
            </a:r>
            <a:endParaRPr lang="ru-RU" sz="2200" dirty="0"/>
          </a:p>
          <a:p>
            <a:pPr marL="0" indent="0">
              <a:buNone/>
            </a:pPr>
            <a:r>
              <a:rPr lang="ru-RU" sz="2200" dirty="0" err="1"/>
              <a:t>uu</a:t>
            </a:r>
            <a:r>
              <a:rPr lang="ru-RU" sz="2200" dirty="0"/>
              <a:t>	*</a:t>
            </a:r>
            <a:r>
              <a:rPr lang="en-US" sz="2200" b="1" dirty="0"/>
              <a:t>e</a:t>
            </a:r>
            <a:r>
              <a:rPr lang="ru-RU" sz="2200" b="1" dirty="0"/>
              <a:t>č    /	</a:t>
            </a:r>
            <a:r>
              <a:rPr lang="en-US" sz="2200" b="1" baseline="30000" dirty="0" err="1"/>
              <a:t>ok</a:t>
            </a:r>
            <a:r>
              <a:rPr lang="en-US" sz="2200" b="1" dirty="0" err="1"/>
              <a:t>e</a:t>
            </a:r>
            <a:r>
              <a:rPr lang="ru-RU" sz="2200" b="1" dirty="0"/>
              <a:t>č-</a:t>
            </a:r>
            <a:r>
              <a:rPr lang="en-US" sz="2200" b="1" dirty="0"/>
              <a:t>b</a:t>
            </a:r>
            <a:r>
              <a:rPr lang="ru-RU" sz="2200" b="1" dirty="0"/>
              <a:t>ɨ</a:t>
            </a:r>
            <a:r>
              <a:rPr lang="en-US" sz="2200" b="1" dirty="0"/>
              <a:t>r</a:t>
            </a:r>
            <a:r>
              <a:rPr lang="ru-RU" sz="2200" b="1" dirty="0"/>
              <a:t>		</a:t>
            </a:r>
            <a:r>
              <a:rPr lang="en-US" sz="2200" b="1" dirty="0"/>
              <a:t>s</a:t>
            </a:r>
            <a:r>
              <a:rPr lang="ru-RU" sz="2200" b="1" dirty="0"/>
              <a:t>-</a:t>
            </a:r>
            <a:r>
              <a:rPr lang="en-US" sz="2200" b="1" dirty="0"/>
              <a:t>e</a:t>
            </a:r>
            <a:r>
              <a:rPr lang="ru-RU" sz="2200" b="1" dirty="0"/>
              <a:t>č’</a:t>
            </a:r>
            <a:r>
              <a:rPr lang="en-US" sz="2200" b="1" dirty="0"/>
              <a:t>u</a:t>
            </a:r>
            <a:r>
              <a:rPr lang="ru-RU" sz="2200" b="1" dirty="0"/>
              <a:t>-</a:t>
            </a:r>
            <a:r>
              <a:rPr lang="en-US" sz="2200" b="1" dirty="0"/>
              <a:t>r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на	яблоко	яблоко</a:t>
            </a:r>
            <a:r>
              <a:rPr lang="ru-RU" sz="2200" cap="small" dirty="0"/>
              <a:t>-</a:t>
            </a:r>
            <a:r>
              <a:rPr lang="en-US" sz="2200" cap="small" dirty="0"/>
              <a:t>pl</a:t>
            </a:r>
            <a:r>
              <a:rPr lang="ru-RU" sz="2200" dirty="0"/>
              <a:t>	</a:t>
            </a:r>
            <a:r>
              <a:rPr lang="en-US" sz="2200" cap="small" dirty="0"/>
              <a:t>down</a:t>
            </a:r>
            <a:r>
              <a:rPr lang="ru-RU" sz="2200" cap="small" dirty="0"/>
              <a:t>-</a:t>
            </a:r>
            <a:r>
              <a:rPr lang="ru-RU" sz="2200" dirty="0"/>
              <a:t>4.двигаться.</a:t>
            </a:r>
            <a:r>
              <a:rPr lang="en-US" sz="2200" cap="small" dirty="0" err="1"/>
              <a:t>pfv</a:t>
            </a:r>
            <a:r>
              <a:rPr lang="ru-RU" sz="2200" cap="small" dirty="0"/>
              <a:t>-</a:t>
            </a:r>
            <a:r>
              <a:rPr lang="en-US" sz="2200" cap="small" dirty="0" err="1"/>
              <a:t>cvb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‘Я под деревом сидел — на меня </a:t>
            </a:r>
            <a:r>
              <a:rPr lang="ru-RU" sz="2200" b="1" dirty="0"/>
              <a:t>яблоко/яблоки </a:t>
            </a:r>
            <a:r>
              <a:rPr lang="ru-RU" sz="2200" dirty="0"/>
              <a:t>упало/упали.’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5844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C5B36E-85B7-467C-9172-A8EE10F1D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0720"/>
            <a:ext cx="10461308" cy="536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*</a:t>
            </a:r>
            <a:r>
              <a:rPr lang="ru-RU" sz="2200" dirty="0" err="1"/>
              <a:t>mɨχr</a:t>
            </a:r>
            <a:r>
              <a:rPr lang="ru-RU" sz="2200" dirty="0"/>
              <a:t>-ɨ-d		</a:t>
            </a:r>
            <a:r>
              <a:rPr lang="ru-RU" sz="2200" dirty="0" err="1"/>
              <a:t>ɢirʁ</a:t>
            </a:r>
            <a:r>
              <a:rPr lang="ru-RU" sz="2200" dirty="0"/>
              <a:t>-ɨ-</a:t>
            </a:r>
            <a:r>
              <a:rPr lang="ru-RU" sz="2200" dirty="0" err="1"/>
              <a:t>la</a:t>
            </a:r>
            <a:r>
              <a:rPr lang="ru-RU" sz="2200" dirty="0"/>
              <a:t>		</a:t>
            </a:r>
            <a:r>
              <a:rPr lang="ru-RU" sz="2200" dirty="0" err="1"/>
              <a:t>saʔ</a:t>
            </a:r>
            <a:r>
              <a:rPr lang="ru-RU" sz="2200" dirty="0"/>
              <a:t>		</a:t>
            </a:r>
            <a:r>
              <a:rPr lang="ru-RU" sz="2200" dirty="0" err="1"/>
              <a:t>xʲed</a:t>
            </a:r>
            <a:r>
              <a:rPr lang="ru-RU" sz="2200" dirty="0"/>
              <a:t>	</a:t>
            </a:r>
            <a:r>
              <a:rPr lang="ru-RU" sz="2200" b="1" dirty="0"/>
              <a:t>s-</a:t>
            </a:r>
            <a:r>
              <a:rPr lang="ru-RU" sz="2200" b="1" dirty="0" err="1"/>
              <a:t>eč’u</a:t>
            </a:r>
            <a:r>
              <a:rPr lang="ru-RU" sz="2200" b="1" dirty="0"/>
              <a:t>-r=a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холм-</a:t>
            </a:r>
            <a:r>
              <a:rPr lang="ru-RU" sz="2200" cap="small" dirty="0" err="1"/>
              <a:t>obl</a:t>
            </a:r>
            <a:r>
              <a:rPr lang="ru-RU" sz="2200" cap="small" dirty="0"/>
              <a:t>-a</a:t>
            </a:r>
            <a:r>
              <a:rPr lang="en-US" sz="2200" cap="small" dirty="0"/>
              <a:t>t</a:t>
            </a:r>
            <a:r>
              <a:rPr lang="ru-RU" sz="2200" cap="small" dirty="0" err="1"/>
              <a:t>tr</a:t>
            </a:r>
            <a:r>
              <a:rPr lang="ru-RU" sz="2200" dirty="0"/>
              <a:t>	край-</a:t>
            </a:r>
            <a:r>
              <a:rPr lang="ru-RU" sz="2200" cap="small" dirty="0" err="1"/>
              <a:t>sup</a:t>
            </a:r>
            <a:r>
              <a:rPr lang="ru-RU" sz="2200" cap="small" dirty="0"/>
              <a:t>-</a:t>
            </a:r>
            <a:r>
              <a:rPr lang="ru-RU" sz="2200" cap="small" dirty="0" err="1"/>
              <a:t>el</a:t>
            </a:r>
            <a:r>
              <a:rPr lang="ru-RU" sz="2200" dirty="0"/>
              <a:t>	вниз	вода	</a:t>
            </a:r>
            <a:r>
              <a:rPr lang="ru-RU" sz="2200" cap="small" dirty="0"/>
              <a:t>down</a:t>
            </a:r>
            <a:r>
              <a:rPr lang="ru-RU" sz="2200" dirty="0"/>
              <a:t>-4.двигаться.</a:t>
            </a:r>
            <a:r>
              <a:rPr lang="ru-RU" sz="2200" cap="small" dirty="0"/>
              <a:t>pfv-cvb=</a:t>
            </a:r>
            <a:r>
              <a:rPr lang="ru-RU" sz="2200" cap="small" dirty="0" err="1"/>
              <a:t>be</a:t>
            </a:r>
            <a:endParaRPr lang="ru-RU" sz="2200" cap="small" dirty="0"/>
          </a:p>
          <a:p>
            <a:pPr marL="0" indent="0">
              <a:buNone/>
            </a:pPr>
            <a:r>
              <a:rPr lang="ru-RU" sz="2200" dirty="0"/>
              <a:t>ожидаемое значение: ‘С края горы течет вода.’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 err="1"/>
              <a:t>mešok</a:t>
            </a:r>
            <a:r>
              <a:rPr lang="ru-RU" sz="2200" dirty="0"/>
              <a:t>		</a:t>
            </a:r>
            <a:r>
              <a:rPr lang="ru-RU" sz="2200" dirty="0" err="1"/>
              <a:t>sur</a:t>
            </a:r>
            <a:r>
              <a:rPr lang="ru-RU" sz="2200" dirty="0"/>
              <a:t>		w-</a:t>
            </a:r>
            <a:r>
              <a:rPr lang="ru-RU" sz="2200" dirty="0" err="1"/>
              <a:t>iši</a:t>
            </a:r>
            <a:r>
              <a:rPr lang="ru-RU" sz="2200" dirty="0"/>
              <a:t>-r				</a:t>
            </a:r>
            <a:r>
              <a:rPr lang="ru-RU" sz="2200" dirty="0" err="1"/>
              <a:t>pisuk</a:t>
            </a:r>
            <a:r>
              <a:rPr lang="ru-RU" sz="2200" dirty="0"/>
              <a:t>	(</a:t>
            </a:r>
            <a:r>
              <a:rPr lang="ru-RU" sz="2200" dirty="0" err="1"/>
              <a:t>saʔ</a:t>
            </a:r>
            <a:r>
              <a:rPr lang="ru-RU" sz="2200" dirty="0"/>
              <a:t>)	</a:t>
            </a:r>
            <a:r>
              <a:rPr lang="ru-RU" sz="2200" b="1" dirty="0"/>
              <a:t>s-</a:t>
            </a:r>
            <a:r>
              <a:rPr lang="ru-RU" sz="2200" b="1" dirty="0" err="1"/>
              <a:t>eč’u</a:t>
            </a:r>
            <a:r>
              <a:rPr lang="ru-RU" sz="2200" b="1" dirty="0"/>
              <a:t>-r=a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мешок	рвать	3-стать.</a:t>
            </a:r>
            <a:r>
              <a:rPr lang="ru-RU" sz="2200" cap="small" dirty="0"/>
              <a:t>pfv-cvb</a:t>
            </a:r>
            <a:r>
              <a:rPr lang="ru-RU" sz="2200" dirty="0"/>
              <a:t>	песок	вниз	</a:t>
            </a:r>
            <a:r>
              <a:rPr lang="ru-RU" sz="2200" cap="small" dirty="0"/>
              <a:t>down-4</a:t>
            </a:r>
            <a:r>
              <a:rPr lang="ru-RU" sz="2200" dirty="0"/>
              <a:t>.двигаться</a:t>
            </a:r>
            <a:r>
              <a:rPr lang="ru-RU" sz="2200" cap="small" dirty="0"/>
              <a:t>.pfv-cvb=</a:t>
            </a:r>
            <a:r>
              <a:rPr lang="ru-RU" sz="2200" cap="small" dirty="0" err="1"/>
              <a:t>be</a:t>
            </a:r>
            <a:br>
              <a:rPr lang="ru-RU" sz="2200" dirty="0"/>
            </a:br>
            <a:r>
              <a:rPr lang="ru-RU" sz="2200" dirty="0"/>
              <a:t>‘Мешок порвался — из него песок сыплется.’</a:t>
            </a:r>
          </a:p>
        </p:txBody>
      </p:sp>
    </p:spTree>
    <p:extLst>
      <p:ext uri="{BB962C8B-B14F-4D97-AF65-F5344CB8AC3E}">
        <p14:creationId xmlns:p14="http://schemas.microsoft.com/office/powerpoint/2010/main" val="87060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1893E-4343-481B-BC7B-372EAE2A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7332"/>
            <a:ext cx="8534400" cy="1507067"/>
          </a:xfrm>
        </p:spPr>
        <p:txBody>
          <a:bodyPr/>
          <a:lstStyle/>
          <a:p>
            <a:r>
              <a:rPr lang="ru-RU" dirty="0"/>
              <a:t>Предварительное обобщение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80D76-6950-42FA-9384-1233BFB274CD}"/>
              </a:ext>
            </a:extLst>
          </p:cNvPr>
          <p:cNvSpPr txBox="1"/>
          <p:nvPr/>
        </p:nvSpPr>
        <p:spPr>
          <a:xfrm>
            <a:off x="3901440" y="2255519"/>
            <a:ext cx="5242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Множественные субъекты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62FD913-120C-4BAB-8324-D249739F0B6D}"/>
              </a:ext>
            </a:extLst>
          </p:cNvPr>
          <p:cNvCxnSpPr/>
          <p:nvPr/>
        </p:nvCxnSpPr>
        <p:spPr>
          <a:xfrm flipH="1">
            <a:off x="4206240" y="2753360"/>
            <a:ext cx="873760" cy="95504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B7B6533B-0922-4FC2-AB28-12ED8D12BF81}"/>
              </a:ext>
            </a:extLst>
          </p:cNvPr>
          <p:cNvCxnSpPr>
            <a:cxnSpLocks/>
          </p:cNvCxnSpPr>
          <p:nvPr/>
        </p:nvCxnSpPr>
        <p:spPr>
          <a:xfrm>
            <a:off x="6096000" y="2733040"/>
            <a:ext cx="914400" cy="95504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D9D05E-24C6-49DE-B3E9-A2C1C9373D13}"/>
              </a:ext>
            </a:extLst>
          </p:cNvPr>
          <p:cNvSpPr txBox="1"/>
          <p:nvPr/>
        </p:nvSpPr>
        <p:spPr>
          <a:xfrm>
            <a:off x="3078480" y="3738880"/>
            <a:ext cx="2479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Исчисляемые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317A0-3050-4CF4-89AA-BC574D9B678B}"/>
              </a:ext>
            </a:extLst>
          </p:cNvPr>
          <p:cNvSpPr txBox="1"/>
          <p:nvPr/>
        </p:nvSpPr>
        <p:spPr>
          <a:xfrm>
            <a:off x="5852160" y="3728720"/>
            <a:ext cx="2479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Неисчисляемые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CC84ABB-97E8-4591-9750-EFC65CA60986}"/>
              </a:ext>
            </a:extLst>
          </p:cNvPr>
          <p:cNvCxnSpPr/>
          <p:nvPr/>
        </p:nvCxnSpPr>
        <p:spPr>
          <a:xfrm flipH="1">
            <a:off x="5953760" y="4215487"/>
            <a:ext cx="873760" cy="95504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27985A7-3949-455D-9991-2D2C73821A88}"/>
              </a:ext>
            </a:extLst>
          </p:cNvPr>
          <p:cNvCxnSpPr>
            <a:cxnSpLocks/>
          </p:cNvCxnSpPr>
          <p:nvPr/>
        </p:nvCxnSpPr>
        <p:spPr>
          <a:xfrm>
            <a:off x="7416800" y="4246881"/>
            <a:ext cx="914400" cy="95504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05AD6B-EB9D-4D85-92D1-D21852A278F4}"/>
              </a:ext>
            </a:extLst>
          </p:cNvPr>
          <p:cNvSpPr txBox="1"/>
          <p:nvPr/>
        </p:nvSpPr>
        <p:spPr>
          <a:xfrm>
            <a:off x="4951412" y="5170527"/>
            <a:ext cx="2343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Делимые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5097C-51DA-42A8-A7B8-2B0EBCE7E00A}"/>
              </a:ext>
            </a:extLst>
          </p:cNvPr>
          <p:cNvSpPr txBox="1"/>
          <p:nvPr/>
        </p:nvSpPr>
        <p:spPr>
          <a:xfrm>
            <a:off x="7599680" y="5170526"/>
            <a:ext cx="2343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Неделимые</a:t>
            </a:r>
          </a:p>
        </p:txBody>
      </p:sp>
    </p:spTree>
    <p:extLst>
      <p:ext uri="{BB962C8B-B14F-4D97-AF65-F5344CB8AC3E}">
        <p14:creationId xmlns:p14="http://schemas.microsoft.com/office/powerpoint/2010/main" val="287731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A494D-B2A1-4697-A46F-450F83E7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7492"/>
            <a:ext cx="8534400" cy="1507067"/>
          </a:xfrm>
        </p:spPr>
        <p:txBody>
          <a:bodyPr/>
          <a:lstStyle/>
          <a:p>
            <a:r>
              <a:rPr lang="ru-RU" dirty="0"/>
              <a:t>Загадка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20C39-B519-45A9-88F5-3479519E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7396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Русский глагол, обозначающий падение, который может использоваться только с жидкостями.</a:t>
            </a:r>
          </a:p>
        </p:txBody>
      </p:sp>
    </p:spTree>
    <p:extLst>
      <p:ext uri="{BB962C8B-B14F-4D97-AF65-F5344CB8AC3E}">
        <p14:creationId xmlns:p14="http://schemas.microsoft.com/office/powerpoint/2010/main" val="157476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5B085-7952-4265-9F1C-7E00DECF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7492"/>
            <a:ext cx="8534400" cy="1507067"/>
          </a:xfrm>
        </p:spPr>
        <p:txBody>
          <a:bodyPr/>
          <a:lstStyle/>
          <a:p>
            <a:r>
              <a:rPr lang="ru-RU" dirty="0"/>
              <a:t>Другие субъекты падения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9BDFC-7D9F-4E5B-BE24-17F849F6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63800"/>
            <a:ext cx="8534400" cy="3615267"/>
          </a:xfrm>
        </p:spPr>
        <p:txBody>
          <a:bodyPr>
            <a:normAutofit/>
          </a:bodyPr>
          <a:lstStyle/>
          <a:p>
            <a:r>
              <a:rPr lang="ru-RU" sz="2200" dirty="0"/>
              <a:t>Люди</a:t>
            </a:r>
          </a:p>
          <a:p>
            <a:r>
              <a:rPr lang="ru-RU" sz="2200" dirty="0"/>
              <a:t>Осадки</a:t>
            </a:r>
          </a:p>
          <a:p>
            <a:r>
              <a:rPr lang="ru-RU" sz="2200" dirty="0"/>
              <a:t>«Части тела»: зубы, волосы</a:t>
            </a:r>
          </a:p>
        </p:txBody>
      </p:sp>
    </p:spTree>
    <p:extLst>
      <p:ext uri="{BB962C8B-B14F-4D97-AF65-F5344CB8AC3E}">
        <p14:creationId xmlns:p14="http://schemas.microsoft.com/office/powerpoint/2010/main" val="67528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4977C-E9B0-4B21-85FF-163996D9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7332"/>
            <a:ext cx="8534400" cy="1507067"/>
          </a:xfrm>
        </p:spPr>
        <p:txBody>
          <a:bodyPr/>
          <a:lstStyle/>
          <a:p>
            <a:r>
              <a:rPr lang="ru-RU" dirty="0"/>
              <a:t>2. Начальное положение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84609-9AE5-47CA-856E-3F2DE001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5364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Чем отличается «упасть» от «выпасть»?</a:t>
            </a:r>
          </a:p>
          <a:p>
            <a:pPr marL="0" indent="0">
              <a:buNone/>
            </a:pPr>
            <a:r>
              <a:rPr lang="ru-RU" sz="2200" dirty="0"/>
              <a:t>Книга выпала/</a:t>
            </a:r>
            <a:r>
              <a:rPr lang="ru-RU" sz="2200" baseline="30000" dirty="0"/>
              <a:t>?</a:t>
            </a:r>
            <a:r>
              <a:rPr lang="ru-RU" sz="2200" dirty="0"/>
              <a:t>упала из коробки.</a:t>
            </a:r>
          </a:p>
          <a:p>
            <a:pPr marL="0" indent="0">
              <a:buNone/>
            </a:pPr>
            <a:r>
              <a:rPr lang="ru-RU" sz="2200" dirty="0"/>
              <a:t>Книга *выпала/упала со стола.</a:t>
            </a:r>
          </a:p>
        </p:txBody>
      </p:sp>
    </p:spTree>
    <p:extLst>
      <p:ext uri="{BB962C8B-B14F-4D97-AF65-F5344CB8AC3E}">
        <p14:creationId xmlns:p14="http://schemas.microsoft.com/office/powerpoint/2010/main" val="38471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3921DB2-DEA6-4F97-80F0-F26DF7A8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509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Какая область лингвистики может интересоваться глаголами падения?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EF60BF0-F26E-4A54-A37A-B746AF6C5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14600"/>
            <a:ext cx="8534400" cy="3615267"/>
          </a:xfrm>
        </p:spPr>
        <p:txBody>
          <a:bodyPr>
            <a:normAutofit/>
          </a:bodyPr>
          <a:lstStyle/>
          <a:p>
            <a:r>
              <a:rPr lang="ru-RU" sz="2200" dirty="0"/>
              <a:t>Лексическая типология</a:t>
            </a:r>
          </a:p>
        </p:txBody>
      </p:sp>
    </p:spTree>
    <p:extLst>
      <p:ext uri="{BB962C8B-B14F-4D97-AF65-F5344CB8AC3E}">
        <p14:creationId xmlns:p14="http://schemas.microsoft.com/office/powerpoint/2010/main" val="37979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ÑÐµÐ»Ð¾Ð²ÐµÐº ÑÐ¼Ð¾ÑÑÐ¸Ñ Ð½Ð° Ð´ÐµÑÐµÐ²Ð¾">
            <a:extLst>
              <a:ext uri="{FF2B5EF4-FFF2-40B4-BE49-F238E27FC236}">
                <a16:creationId xmlns:a16="http://schemas.microsoft.com/office/drawing/2014/main" id="{32AA300D-9A98-41CD-916B-54B0DB4D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2438"/>
            <a:ext cx="952500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1B3FB-3883-4F00-8D77-06ED0A4D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7492"/>
            <a:ext cx="8534400" cy="1507067"/>
          </a:xfrm>
        </p:spPr>
        <p:txBody>
          <a:bodyPr/>
          <a:lstStyle/>
          <a:p>
            <a:r>
              <a:rPr lang="ru-RU" dirty="0"/>
              <a:t>наблюдатель</a:t>
            </a:r>
          </a:p>
        </p:txBody>
      </p:sp>
      <p:pic>
        <p:nvPicPr>
          <p:cNvPr id="3076" name="Picture 4" descr="Image result for ÑÐµÐ»Ð¾Ð²ÐµÐº ÑÐ¸Ð´Ð¸Ñ png">
            <a:extLst>
              <a:ext uri="{FF2B5EF4-FFF2-40B4-BE49-F238E27FC236}">
                <a16:creationId xmlns:a16="http://schemas.microsoft.com/office/drawing/2014/main" id="{74F84FE8-2DDA-429D-8AC1-2CE2442B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805" y="2155292"/>
            <a:ext cx="813435" cy="14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07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FC833-A8F4-4E4F-8B62-33DAC395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/>
              <a:t>Начальное положение – не только начальная точка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B55FE-01D6-4EC3-9AA7-4BC05091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 err="1"/>
              <a:t>ust’ul</a:t>
            </a:r>
            <a:r>
              <a:rPr lang="ru-RU" sz="2200" dirty="0"/>
              <a:t>-a	</a:t>
            </a:r>
            <a:r>
              <a:rPr lang="ru-RU" sz="2200" dirty="0" err="1"/>
              <a:t>ʁa</a:t>
            </a:r>
            <a:r>
              <a:rPr lang="ru-RU" sz="2200" dirty="0"/>
              <a:t>-d	</a:t>
            </a:r>
            <a:r>
              <a:rPr lang="en-US" sz="2200" dirty="0"/>
              <a:t>		</a:t>
            </a:r>
            <a:r>
              <a:rPr lang="ru-RU" sz="2200" dirty="0" err="1"/>
              <a:t>šuše</a:t>
            </a:r>
            <a:r>
              <a:rPr lang="ru-RU" sz="2200" dirty="0"/>
              <a:t>		</a:t>
            </a:r>
            <a:r>
              <a:rPr lang="ru-RU" sz="2200" b="1" dirty="0" err="1"/>
              <a:t>lu</a:t>
            </a:r>
            <a:r>
              <a:rPr lang="ru-RU" sz="2200" b="1" dirty="0"/>
              <a:t>&lt;w&gt;</a:t>
            </a:r>
            <a:r>
              <a:rPr lang="ru-RU" sz="2200" b="1" dirty="0" err="1"/>
              <a:t>ku</a:t>
            </a:r>
            <a:r>
              <a:rPr lang="ru-RU" sz="2200" b="1" dirty="0"/>
              <a:t>-r=a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стол-</a:t>
            </a:r>
            <a:r>
              <a:rPr lang="en-US" sz="2200" cap="small" dirty="0"/>
              <a:t>sup	out.</a:t>
            </a:r>
            <a:r>
              <a:rPr lang="ru-RU" sz="2200" dirty="0"/>
              <a:t>быть-</a:t>
            </a:r>
            <a:r>
              <a:rPr lang="en-US" sz="2200" cap="small" dirty="0" err="1"/>
              <a:t>attr</a:t>
            </a:r>
            <a:r>
              <a:rPr lang="ru-RU" sz="2200" dirty="0"/>
              <a:t> 	бутылка	&lt;3&gt;</a:t>
            </a:r>
            <a:r>
              <a:rPr lang="ru-RU" sz="2200" dirty="0" err="1"/>
              <a:t>лежать.</a:t>
            </a:r>
            <a:r>
              <a:rPr lang="ru-RU" sz="2200" cap="small" dirty="0" err="1"/>
              <a:t>pfv-cvb</a:t>
            </a:r>
            <a:r>
              <a:rPr lang="ru-RU" sz="2200" cap="small" dirty="0"/>
              <a:t>=</a:t>
            </a:r>
            <a:r>
              <a:rPr lang="ru-RU" sz="2200" cap="small" dirty="0" err="1"/>
              <a:t>be</a:t>
            </a:r>
            <a:br>
              <a:rPr lang="ru-RU" sz="2200" dirty="0"/>
            </a:br>
            <a:r>
              <a:rPr lang="ru-RU" sz="2200" dirty="0"/>
              <a:t>‘На столе бутылка упала.’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en-US" sz="2200" dirty="0" err="1"/>
              <a:t>insan</a:t>
            </a:r>
            <a:r>
              <a:rPr lang="en-US" sz="2200" dirty="0"/>
              <a:t>-a		</a:t>
            </a:r>
            <a:r>
              <a:rPr lang="en-US" sz="2200" dirty="0" err="1"/>
              <a:t>tifang</a:t>
            </a:r>
            <a:r>
              <a:rPr lang="en-US" sz="2200" dirty="0"/>
              <a:t>	</a:t>
            </a:r>
            <a:r>
              <a:rPr lang="en-US" sz="2200" dirty="0" err="1"/>
              <a:t>sɨ</a:t>
            </a:r>
            <a:r>
              <a:rPr lang="en-US" sz="2200" dirty="0"/>
              <a:t>&lt;w&gt;</a:t>
            </a:r>
            <a:r>
              <a:rPr lang="ru-RU" sz="2200" dirty="0"/>
              <a:t>χ</a:t>
            </a:r>
            <a:r>
              <a:rPr lang="en-US" sz="2200" dirty="0"/>
              <a:t>ɨ-r		</a:t>
            </a:r>
            <a:r>
              <a:rPr lang="ru-RU" sz="2200" dirty="0"/>
              <a:t>	</a:t>
            </a:r>
            <a:r>
              <a:rPr lang="en-US" sz="2200" dirty="0"/>
              <a:t>had	</a:t>
            </a:r>
            <a:r>
              <a:rPr lang="en-US" sz="2200" dirty="0" err="1"/>
              <a:t>xesɨm</a:t>
            </a:r>
            <a:r>
              <a:rPr lang="en-US" sz="2200" dirty="0"/>
              <a:t>	</a:t>
            </a:r>
            <a:r>
              <a:rPr lang="en-US" sz="2200" dirty="0" err="1"/>
              <a:t>saʔ-na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человек-</a:t>
            </a:r>
            <a:r>
              <a:rPr lang="ru-RU" sz="2200" cap="small" dirty="0" err="1"/>
              <a:t>in.ess</a:t>
            </a:r>
            <a:r>
              <a:rPr lang="ru-RU" sz="2200" dirty="0"/>
              <a:t>	ружьё	&lt;3&gt;стрелять-</a:t>
            </a:r>
            <a:r>
              <a:rPr lang="ru-RU" sz="2200" cap="small" dirty="0" err="1"/>
              <a:t>cvb</a:t>
            </a:r>
            <a:r>
              <a:rPr lang="ru-RU" sz="2200" dirty="0"/>
              <a:t>	тот		лицо	вниз-</a:t>
            </a:r>
            <a:r>
              <a:rPr lang="ru-RU" sz="2200" cap="small" dirty="0" err="1"/>
              <a:t>adv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(</a:t>
            </a:r>
            <a:r>
              <a:rPr lang="ru-RU" sz="2200" dirty="0" err="1"/>
              <a:t>saʔ</a:t>
            </a:r>
            <a:r>
              <a:rPr lang="ru-RU" sz="2200" dirty="0"/>
              <a:t>)	</a:t>
            </a:r>
            <a:r>
              <a:rPr lang="ru-RU" sz="2200" b="1" dirty="0" err="1"/>
              <a:t>luku</a:t>
            </a:r>
            <a:r>
              <a:rPr lang="ru-RU" sz="2200" b="1" dirty="0"/>
              <a:t>-r=a=j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вниз	1.лежать-</a:t>
            </a:r>
            <a:r>
              <a:rPr lang="ru-RU" sz="2200" cap="small" dirty="0"/>
              <a:t>cvb=</a:t>
            </a:r>
            <a:r>
              <a:rPr lang="ru-RU" sz="2200" cap="small" dirty="0" err="1"/>
              <a:t>be-cop</a:t>
            </a:r>
            <a:br>
              <a:rPr lang="ru-RU" sz="2200" dirty="0"/>
            </a:br>
            <a:r>
              <a:rPr lang="ru-RU" sz="2200" dirty="0"/>
              <a:t>‘В человека выстрелили из ружья, и он упал лицом вниз.’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78396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08941-21C6-44DB-9EB8-63A67D98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7172"/>
            <a:ext cx="8534400" cy="1507067"/>
          </a:xfrm>
        </p:spPr>
        <p:txBody>
          <a:bodyPr/>
          <a:lstStyle/>
          <a:p>
            <a:r>
              <a:rPr lang="ru-RU" dirty="0"/>
              <a:t>Загадка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893D8-84FB-4947-A190-84C1BE82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8252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Русский глагол (или даже глагольный корень), который обозначает падение из закреплённого положения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30799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2C471-D39D-42ED-9C4B-A9AD015B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7812"/>
            <a:ext cx="8534400" cy="1507067"/>
          </a:xfrm>
        </p:spPr>
        <p:txBody>
          <a:bodyPr/>
          <a:lstStyle/>
          <a:p>
            <a:r>
              <a:rPr lang="ru-RU" dirty="0"/>
              <a:t>Итог: начальные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A58A9-7A68-49E2-B1A2-870D7C01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34920"/>
            <a:ext cx="8534400" cy="3615267"/>
          </a:xfrm>
        </p:spPr>
        <p:txBody>
          <a:bodyPr/>
          <a:lstStyle/>
          <a:p>
            <a:r>
              <a:rPr lang="ru-RU" dirty="0"/>
              <a:t>Из закреплённого положения</a:t>
            </a:r>
          </a:p>
          <a:p>
            <a:r>
              <a:rPr lang="ru-RU" dirty="0"/>
              <a:t>Из контейнера</a:t>
            </a:r>
          </a:p>
          <a:p>
            <a:r>
              <a:rPr lang="ru-RU" dirty="0"/>
              <a:t>Часть-целое</a:t>
            </a:r>
          </a:p>
          <a:p>
            <a:r>
              <a:rPr lang="ru-RU" dirty="0"/>
              <a:t>Из вертикального положения</a:t>
            </a:r>
          </a:p>
          <a:p>
            <a:r>
              <a:rPr lang="ru-RU" dirty="0"/>
              <a:t>Просто сверху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36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ECEEC-5EC5-44ED-A0D6-E603BEA9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7332"/>
            <a:ext cx="8534400" cy="1507067"/>
          </a:xfrm>
        </p:spPr>
        <p:txBody>
          <a:bodyPr/>
          <a:lstStyle/>
          <a:p>
            <a:r>
              <a:rPr lang="ru-RU" dirty="0"/>
              <a:t>3. Конечная точка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F6453-47D1-4E7D-B4E4-FA8A14D24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0284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русском языке приставки (по крайней мере в каких-то случаях) обозначают начальное положение: свалиться, отвалиться, вывалиться.</a:t>
            </a:r>
          </a:p>
          <a:p>
            <a:pPr marL="0" indent="0">
              <a:buNone/>
            </a:pPr>
            <a:r>
              <a:rPr lang="ru-RU" sz="2200" dirty="0"/>
              <a:t>В рутульском приставки выражают конечную точку.</a:t>
            </a:r>
          </a:p>
        </p:txBody>
      </p:sp>
    </p:spTree>
    <p:extLst>
      <p:ext uri="{BB962C8B-B14F-4D97-AF65-F5344CB8AC3E}">
        <p14:creationId xmlns:p14="http://schemas.microsoft.com/office/powerpoint/2010/main" val="100053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5DE70-9B0B-4D2D-8DF7-7D8F848C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07812"/>
            <a:ext cx="8534400" cy="1507067"/>
          </a:xfrm>
        </p:spPr>
        <p:txBody>
          <a:bodyPr/>
          <a:lstStyle/>
          <a:p>
            <a:r>
              <a:rPr lang="ru-RU" dirty="0"/>
              <a:t>4. звук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6EACE-8ABE-44F3-87B8-85F21849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7556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русском языке есть глаголы падения, в значении которых есть что-то про звук – приведите 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803614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7F01-4D4E-477D-AFDF-49D9D704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97652"/>
            <a:ext cx="8534400" cy="1507067"/>
          </a:xfrm>
        </p:spPr>
        <p:txBody>
          <a:bodyPr/>
          <a:lstStyle/>
          <a:p>
            <a:r>
              <a:rPr lang="ru-RU" dirty="0"/>
              <a:t>Везде ли есть глагол «падать»?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2E008-0A9D-4876-B2CC-07D449B4D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7556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Нет!</a:t>
            </a:r>
          </a:p>
          <a:p>
            <a:pPr marL="0" indent="0">
              <a:buNone/>
            </a:pPr>
            <a:r>
              <a:rPr lang="ru-RU" sz="2200" dirty="0"/>
              <a:t>Система может быть устроена по-разному.</a:t>
            </a:r>
          </a:p>
          <a:p>
            <a:r>
              <a:rPr lang="ru-RU" sz="2200" dirty="0"/>
              <a:t>Может быть один глагол падать, который употребляется во всех или почти во всех контекстах</a:t>
            </a:r>
          </a:p>
          <a:p>
            <a:r>
              <a:rPr lang="ru-RU" sz="2200" dirty="0"/>
              <a:t>Может быть несколько глаголов, каждый из которых выражает свой тип падения</a:t>
            </a:r>
          </a:p>
          <a:p>
            <a:r>
              <a:rPr lang="ru-RU" sz="2200" dirty="0"/>
              <a:t>Может вообще не быть специальных глаголов для падения: рутульский случай.</a:t>
            </a:r>
          </a:p>
        </p:txBody>
      </p:sp>
    </p:spTree>
    <p:extLst>
      <p:ext uri="{BB962C8B-B14F-4D97-AF65-F5344CB8AC3E}">
        <p14:creationId xmlns:p14="http://schemas.microsoft.com/office/powerpoint/2010/main" val="62010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4BCCE1-A450-46C0-9B74-C05E8B90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2"/>
                </a:solidFill>
              </a:rPr>
              <a:t>Спасибо</a:t>
            </a:r>
            <a:r>
              <a:rPr lang="en-US" sz="6000" dirty="0">
                <a:solidFill>
                  <a:schemeClr val="tx2"/>
                </a:solidFill>
              </a:rPr>
              <a:t> </a:t>
            </a:r>
            <a:r>
              <a:rPr lang="en-US" sz="6000" dirty="0" err="1">
                <a:solidFill>
                  <a:schemeClr val="tx2"/>
                </a:solidFill>
              </a:rPr>
              <a:t>за</a:t>
            </a:r>
            <a:r>
              <a:rPr lang="en-US" sz="6000" dirty="0">
                <a:solidFill>
                  <a:schemeClr val="tx2"/>
                </a:solidFill>
              </a:rPr>
              <a:t> </a:t>
            </a:r>
            <a:r>
              <a:rPr lang="en-US" sz="6000" dirty="0" err="1">
                <a:solidFill>
                  <a:schemeClr val="tx2"/>
                </a:solidFill>
              </a:rPr>
              <a:t>внимание</a:t>
            </a:r>
            <a:r>
              <a:rPr lang="en-US" sz="6000" dirty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62831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A11A136-04BA-4312-9746-3595B99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7332"/>
            <a:ext cx="8534400" cy="1507067"/>
          </a:xfrm>
        </p:spPr>
        <p:txBody>
          <a:bodyPr/>
          <a:lstStyle/>
          <a:p>
            <a:r>
              <a:rPr lang="ru-RU" dirty="0"/>
              <a:t>Что такое лексическая типология?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21A17F-3B98-4870-979D-284DE46B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45080"/>
            <a:ext cx="8534400" cy="3615267"/>
          </a:xfrm>
        </p:spPr>
        <p:txBody>
          <a:bodyPr>
            <a:normAutofit/>
          </a:bodyPr>
          <a:lstStyle/>
          <a:p>
            <a:r>
              <a:rPr lang="ru-RU" sz="2200" dirty="0"/>
              <a:t>Что такое «лексика»?</a:t>
            </a:r>
          </a:p>
          <a:p>
            <a:pPr marL="0" indent="0">
              <a:buNone/>
            </a:pPr>
            <a:r>
              <a:rPr lang="ru-RU" sz="2200" dirty="0"/>
              <a:t>Др.-греч. </a:t>
            </a:r>
            <a:r>
              <a:rPr lang="el-GR" sz="2200" dirty="0"/>
              <a:t>Λεξικός</a:t>
            </a:r>
            <a:r>
              <a:rPr lang="ru-RU" sz="2200" dirty="0"/>
              <a:t> «относящийся к слову» - раздел лингвистики, напрямую занимающийся словами</a:t>
            </a:r>
          </a:p>
          <a:p>
            <a:r>
              <a:rPr lang="ru-RU" sz="2200" dirty="0"/>
              <a:t>Что такое типология?</a:t>
            </a:r>
          </a:p>
        </p:txBody>
      </p:sp>
    </p:spTree>
    <p:extLst>
      <p:ext uri="{BB962C8B-B14F-4D97-AF65-F5344CB8AC3E}">
        <p14:creationId xmlns:p14="http://schemas.microsoft.com/office/powerpoint/2010/main" val="141783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E6C1D-23FE-4054-9525-7933069E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38292"/>
            <a:ext cx="8534400" cy="1507067"/>
          </a:xfrm>
        </p:spPr>
        <p:txBody>
          <a:bodyPr/>
          <a:lstStyle/>
          <a:p>
            <a:r>
              <a:rPr lang="ru-RU" dirty="0"/>
              <a:t>Что такое типология?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DDD0D-868B-41AD-B71E-5F1D4157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84120"/>
            <a:ext cx="8534400" cy="3615267"/>
          </a:xfrm>
        </p:spPr>
        <p:txBody>
          <a:bodyPr>
            <a:normAutofit/>
          </a:bodyPr>
          <a:lstStyle/>
          <a:p>
            <a:r>
              <a:rPr lang="ru-RU" sz="2200" dirty="0"/>
              <a:t>Классификация языков на основании их грамматического строя</a:t>
            </a:r>
          </a:p>
          <a:p>
            <a:r>
              <a:rPr lang="ru-RU" sz="2200" dirty="0"/>
              <a:t>Изучение языкового разнообразия – например, как устроено множественное число в языках мира</a:t>
            </a:r>
          </a:p>
        </p:txBody>
      </p:sp>
    </p:spTree>
    <p:extLst>
      <p:ext uri="{BB962C8B-B14F-4D97-AF65-F5344CB8AC3E}">
        <p14:creationId xmlns:p14="http://schemas.microsoft.com/office/powerpoint/2010/main" val="86790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C848F-908D-47A2-BAC9-6A757BA8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7332"/>
            <a:ext cx="8534400" cy="1507067"/>
          </a:xfrm>
        </p:spPr>
        <p:txBody>
          <a:bodyPr/>
          <a:lstStyle/>
          <a:p>
            <a:r>
              <a:rPr lang="ru-RU" dirty="0"/>
              <a:t>Итог: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6F528-00AA-4260-8783-C18E9323E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0444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Лексическая типология – раздел лингвистики, который занимается изучением того, какими словами в разных языках называются одни и те же понятия.</a:t>
            </a:r>
          </a:p>
        </p:txBody>
      </p:sp>
    </p:spTree>
    <p:extLst>
      <p:ext uri="{BB962C8B-B14F-4D97-AF65-F5344CB8AC3E}">
        <p14:creationId xmlns:p14="http://schemas.microsoft.com/office/powerpoint/2010/main" val="338540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545A2-3DDD-437D-A704-D6C31C4F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7332"/>
            <a:ext cx="8534400" cy="1507067"/>
          </a:xfrm>
        </p:spPr>
        <p:txBody>
          <a:bodyPr/>
          <a:lstStyle/>
          <a:p>
            <a:r>
              <a:rPr lang="ru-RU" dirty="0"/>
              <a:t>Предметы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0D6CF1-FF89-4D91-ADE4-956FFEF2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39520"/>
            <a:ext cx="5334000" cy="5334000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566FF00A-0C20-44C7-AF53-8270454D6F09}"/>
              </a:ext>
            </a:extLst>
          </p:cNvPr>
          <p:cNvSpPr/>
          <p:nvPr/>
        </p:nvSpPr>
        <p:spPr>
          <a:xfrm rot="18561636">
            <a:off x="2887678" y="2723012"/>
            <a:ext cx="6838127" cy="2367017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A6C319-7BC6-4A5F-8523-8493EC4F840B}"/>
              </a:ext>
            </a:extLst>
          </p:cNvPr>
          <p:cNvSpPr/>
          <p:nvPr/>
        </p:nvSpPr>
        <p:spPr>
          <a:xfrm>
            <a:off x="4087812" y="4659017"/>
            <a:ext cx="1869440" cy="1686560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522EF8C-8F06-4EAB-85C5-C7FB6F3FBF1D}"/>
              </a:ext>
            </a:extLst>
          </p:cNvPr>
          <p:cNvSpPr/>
          <p:nvPr/>
        </p:nvSpPr>
        <p:spPr>
          <a:xfrm rot="18561636">
            <a:off x="4919085" y="2235334"/>
            <a:ext cx="4026704" cy="1821488"/>
          </a:xfrm>
          <a:prstGeom prst="ellipse">
            <a:avLst/>
          </a:prstGeom>
          <a:noFill/>
          <a:ln w="571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2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931A6-A8B3-4721-966C-B5CEA789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7333"/>
            <a:ext cx="8534400" cy="1080348"/>
          </a:xfrm>
        </p:spPr>
        <p:txBody>
          <a:bodyPr/>
          <a:lstStyle/>
          <a:p>
            <a:r>
              <a:rPr lang="ru-RU" dirty="0"/>
              <a:t>Плечи</a:t>
            </a:r>
          </a:p>
        </p:txBody>
      </p:sp>
      <p:pic>
        <p:nvPicPr>
          <p:cNvPr id="1028" name="Picture 4" descr="Image result for ÑÐµÐ»Ð¾Ð²ÐµÐº Ð¿Ð¾ Ð¿Ð»ÐµÑÐ¸ ÑÐ¸ÑÑÐ½Ð¾Ðº">
            <a:extLst>
              <a:ext uri="{FF2B5EF4-FFF2-40B4-BE49-F238E27FC236}">
                <a16:creationId xmlns:a16="http://schemas.microsoft.com/office/drawing/2014/main" id="{04328A7E-1420-4DCB-861A-6B753549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98" y="1860550"/>
            <a:ext cx="22955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E78A1ED-49BF-48CC-8B8E-EC6821C554A6}"/>
              </a:ext>
            </a:extLst>
          </p:cNvPr>
          <p:cNvSpPr/>
          <p:nvPr/>
        </p:nvSpPr>
        <p:spPr>
          <a:xfrm rot="17149902">
            <a:off x="1404064" y="2990854"/>
            <a:ext cx="1175284" cy="574996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4" descr="Image result for ÑÐµÐ»Ð¾Ð²ÐµÐº Ð¿Ð¾ Ð¿Ð»ÐµÑÐ¸ ÑÐ¸ÑÑÐ½Ð¾Ðº">
            <a:extLst>
              <a:ext uri="{FF2B5EF4-FFF2-40B4-BE49-F238E27FC236}">
                <a16:creationId xmlns:a16="http://schemas.microsoft.com/office/drawing/2014/main" id="{DD2D1094-F452-484E-AF7E-37C9B05BB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19" y="1870710"/>
            <a:ext cx="22955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5590F3B8-2C6E-4395-9FFA-C965DC95997A}"/>
              </a:ext>
            </a:extLst>
          </p:cNvPr>
          <p:cNvCxnSpPr/>
          <p:nvPr/>
        </p:nvCxnSpPr>
        <p:spPr>
          <a:xfrm flipH="1">
            <a:off x="5887720" y="1757681"/>
            <a:ext cx="416560" cy="1097280"/>
          </a:xfrm>
          <a:prstGeom prst="straightConnector1">
            <a:avLst/>
          </a:prstGeom>
          <a:ln w="5715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ÑÐµÐ»Ð¾Ð²ÐµÐº Ð¿Ð¾ Ð¿Ð»ÐµÑÐ¸ ÑÐ¸ÑÑÐ½Ð¾Ðº">
            <a:extLst>
              <a:ext uri="{FF2B5EF4-FFF2-40B4-BE49-F238E27FC236}">
                <a16:creationId xmlns:a16="http://schemas.microsoft.com/office/drawing/2014/main" id="{80E57733-5467-4ADD-8DBD-18C7E3D32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519" y="1870710"/>
            <a:ext cx="22955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3F42C15-C345-4E61-ACAA-56A4F2A7F48F}"/>
              </a:ext>
            </a:extLst>
          </p:cNvPr>
          <p:cNvSpPr/>
          <p:nvPr/>
        </p:nvSpPr>
        <p:spPr>
          <a:xfrm rot="10800000">
            <a:off x="7253446" y="2741932"/>
            <a:ext cx="508000" cy="574039"/>
          </a:xfrm>
          <a:prstGeom prst="triangl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17C5233-BEDE-440D-A020-C0B13C58492B}"/>
              </a:ext>
            </a:extLst>
          </p:cNvPr>
          <p:cNvCxnSpPr/>
          <p:nvPr/>
        </p:nvCxnSpPr>
        <p:spPr>
          <a:xfrm>
            <a:off x="4013200" y="3130551"/>
            <a:ext cx="65024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806B0-7E54-41C3-AE6E-DF6E3A5C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7492"/>
            <a:ext cx="9831388" cy="1507067"/>
          </a:xfrm>
        </p:spPr>
        <p:txBody>
          <a:bodyPr/>
          <a:lstStyle/>
          <a:p>
            <a:r>
              <a:rPr lang="ru-RU" dirty="0"/>
              <a:t>Признаки: </a:t>
            </a:r>
            <a:r>
              <a:rPr lang="en-US" dirty="0"/>
              <a:t>blue is the warmest </a:t>
            </a:r>
            <a:r>
              <a:rPr lang="en-US" dirty="0" err="1"/>
              <a:t>colour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1BFDDF-2AA8-4505-BEE7-057B68F28410}"/>
              </a:ext>
            </a:extLst>
          </p:cNvPr>
          <p:cNvSpPr/>
          <p:nvPr/>
        </p:nvSpPr>
        <p:spPr>
          <a:xfrm>
            <a:off x="2560320" y="2194559"/>
            <a:ext cx="7152640" cy="3749041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69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C35AB-1B29-4326-B078-F2A1E2664F77}"/>
              </a:ext>
            </a:extLst>
          </p:cNvPr>
          <p:cNvSpPr txBox="1"/>
          <p:nvPr/>
        </p:nvSpPr>
        <p:spPr>
          <a:xfrm rot="16200000">
            <a:off x="67325" y="3338844"/>
            <a:ext cx="3715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00B0F0"/>
                </a:solidFill>
              </a:rPr>
              <a:t>голубой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79C0FD-DD25-4E71-884A-F6FE9970814B}"/>
              </a:ext>
            </a:extLst>
          </p:cNvPr>
          <p:cNvSpPr txBox="1"/>
          <p:nvPr/>
        </p:nvSpPr>
        <p:spPr>
          <a:xfrm rot="5400000">
            <a:off x="8473716" y="3762308"/>
            <a:ext cx="37490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0070C0"/>
                </a:solidFill>
              </a:rPr>
              <a:t>синий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C382E-B962-43C5-B1C8-3D8F075D6BC7}"/>
              </a:ext>
            </a:extLst>
          </p:cNvPr>
          <p:cNvSpPr txBox="1"/>
          <p:nvPr/>
        </p:nvSpPr>
        <p:spPr>
          <a:xfrm>
            <a:off x="5120640" y="3429000"/>
            <a:ext cx="4429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BLUE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3866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32B9E-0796-47BA-9C47-BCECF2CC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7492"/>
            <a:ext cx="8534400" cy="1507067"/>
          </a:xfrm>
        </p:spPr>
        <p:txBody>
          <a:bodyPr/>
          <a:lstStyle/>
          <a:p>
            <a:r>
              <a:rPr lang="ru-RU" dirty="0"/>
              <a:t>Обобщение: имена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855D5-2C63-436A-9826-46118D00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95880"/>
            <a:ext cx="8534400" cy="3615267"/>
          </a:xfrm>
        </p:spPr>
        <p:txBody>
          <a:bodyPr>
            <a:normAutofit/>
          </a:bodyPr>
          <a:lstStyle/>
          <a:p>
            <a:r>
              <a:rPr lang="ru-RU" sz="2200" dirty="0"/>
              <a:t>Много исследований</a:t>
            </a:r>
          </a:p>
          <a:p>
            <a:r>
              <a:rPr lang="ru-RU" sz="2200" dirty="0"/>
              <a:t>Сравнительно легко заметно</a:t>
            </a:r>
          </a:p>
          <a:p>
            <a:r>
              <a:rPr lang="ru-RU" sz="2200" dirty="0"/>
              <a:t>И очень интересно!</a:t>
            </a:r>
          </a:p>
        </p:txBody>
      </p:sp>
    </p:spTree>
    <p:extLst>
      <p:ext uri="{BB962C8B-B14F-4D97-AF65-F5344CB8AC3E}">
        <p14:creationId xmlns:p14="http://schemas.microsoft.com/office/powerpoint/2010/main" val="241872479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568</TotalTime>
  <Words>389</Words>
  <Application>Microsoft Office PowerPoint</Application>
  <PresentationFormat>Широкоэкранный</PresentationFormat>
  <Paragraphs>90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0" baseType="lpstr">
      <vt:lpstr>Century Gothic</vt:lpstr>
      <vt:lpstr>Wingdings 3</vt:lpstr>
      <vt:lpstr>Сектор</vt:lpstr>
      <vt:lpstr>Глаголы падения</vt:lpstr>
      <vt:lpstr>Какая область лингвистики может интересоваться глаголами падения?</vt:lpstr>
      <vt:lpstr>Что такое лексическая типология?</vt:lpstr>
      <vt:lpstr>Что такое типология?</vt:lpstr>
      <vt:lpstr>Итог:</vt:lpstr>
      <vt:lpstr>Предметы</vt:lpstr>
      <vt:lpstr>Плечи</vt:lpstr>
      <vt:lpstr>Признаки: blue is the warmest colour</vt:lpstr>
      <vt:lpstr>Обобщение: имена</vt:lpstr>
      <vt:lpstr>Глаголы</vt:lpstr>
      <vt:lpstr>Глаголы плавания: что в этом интересного?</vt:lpstr>
      <vt:lpstr>Презентация PowerPoint</vt:lpstr>
      <vt:lpstr>Глаголы падения: переменные</vt:lpstr>
      <vt:lpstr>1. Субъект падения</vt:lpstr>
      <vt:lpstr>Презентация PowerPoint</vt:lpstr>
      <vt:lpstr>Предварительное обобщение</vt:lpstr>
      <vt:lpstr>Загадка</vt:lpstr>
      <vt:lpstr>Другие субъекты падения</vt:lpstr>
      <vt:lpstr>2. Начальное положение</vt:lpstr>
      <vt:lpstr>наблюдатель</vt:lpstr>
      <vt:lpstr>Начальное положение – не только начальная точка</vt:lpstr>
      <vt:lpstr>Загадка 2</vt:lpstr>
      <vt:lpstr>Итог: начальные положения</vt:lpstr>
      <vt:lpstr>3. Конечная точка</vt:lpstr>
      <vt:lpstr>4. звук</vt:lpstr>
      <vt:lpstr>Везде ли есть глагол «падать»?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Глаголы падения</dc:title>
  <dc:creator>Наследскова Полина Леонидовна</dc:creator>
  <cp:lastModifiedBy>Наследскова Полина Леонидовна</cp:lastModifiedBy>
  <cp:revision>18</cp:revision>
  <dcterms:created xsi:type="dcterms:W3CDTF">2019-02-14T06:26:26Z</dcterms:created>
  <dcterms:modified xsi:type="dcterms:W3CDTF">2019-05-07T20:21:09Z</dcterms:modified>
</cp:coreProperties>
</file>